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313" r:id="rId54"/>
    <p:sldId id="1284" r:id="rId55"/>
    <p:sldId id="1310" r:id="rId56"/>
    <p:sldId id="1311" r:id="rId57"/>
    <p:sldId id="1361" r:id="rId58"/>
    <p:sldId id="1362" r:id="rId59"/>
    <p:sldId id="1285" r:id="rId60"/>
    <p:sldId id="1314" r:id="rId61"/>
    <p:sldId id="1320" r:id="rId62"/>
    <p:sldId id="1286" r:id="rId63"/>
    <p:sldId id="1366" r:id="rId64"/>
    <p:sldId id="1368" r:id="rId65"/>
    <p:sldId id="1331" r:id="rId66"/>
    <p:sldId id="1332" r:id="rId67"/>
    <p:sldId id="1287" r:id="rId68"/>
    <p:sldId id="1315" r:id="rId69"/>
    <p:sldId id="1321" r:id="rId70"/>
    <p:sldId id="1288" r:id="rId71"/>
    <p:sldId id="1333" r:id="rId72"/>
    <p:sldId id="1334" r:id="rId73"/>
    <p:sldId id="1363" r:id="rId74"/>
    <p:sldId id="1289" r:id="rId75"/>
    <p:sldId id="1316" r:id="rId76"/>
    <p:sldId id="1317" r:id="rId77"/>
    <p:sldId id="1290" r:id="rId78"/>
    <p:sldId id="1335" r:id="rId79"/>
    <p:sldId id="1336" r:id="rId80"/>
    <p:sldId id="1291" r:id="rId81"/>
    <p:sldId id="1318" r:id="rId82"/>
    <p:sldId id="1319" r:id="rId83"/>
    <p:sldId id="1292" r:id="rId84"/>
    <p:sldId id="1337" r:id="rId85"/>
    <p:sldId id="1364" r:id="rId86"/>
    <p:sldId id="1338" r:id="rId87"/>
    <p:sldId id="1293" r:id="rId88"/>
    <p:sldId id="1323" r:id="rId89"/>
    <p:sldId id="1324" r:id="rId90"/>
    <p:sldId id="1294" r:id="rId91"/>
    <p:sldId id="1339" r:id="rId92"/>
    <p:sldId id="1340" r:id="rId93"/>
    <p:sldId id="1295" r:id="rId94"/>
    <p:sldId id="1341" r:id="rId95"/>
    <p:sldId id="1305" r:id="rId96"/>
    <p:sldId id="1296" r:id="rId97"/>
    <p:sldId id="1342" r:id="rId98"/>
    <p:sldId id="1343" r:id="rId99"/>
    <p:sldId id="1354" r:id="rId100"/>
    <p:sldId id="1355" r:id="rId101"/>
    <p:sldId id="1356" r:id="rId102"/>
    <p:sldId id="1357" r:id="rId103"/>
    <p:sldId id="1358" r:id="rId104"/>
    <p:sldId id="1359" r:id="rId105"/>
    <p:sldId id="1365" r:id="rId106"/>
    <p:sldId id="1325" r:id="rId107"/>
    <p:sldId id="1326" r:id="rId108"/>
    <p:sldId id="1344" r:id="rId109"/>
    <p:sldId id="356" r:id="rId110"/>
    <p:sldId id="1256" r:id="rId111"/>
    <p:sldId id="1345" r:id="rId112"/>
    <p:sldId id="1069"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191" dt="2024-11-12T21:21:04.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2T21:23:02.739" v="5819"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1T16:12:34.443" v="4044" actId="20577"/>
        <pc:sldMkLst>
          <pc:docMk/>
          <pc:sldMk cId="3976818858" sldId="269"/>
        </pc:sldMkLst>
        <pc:graphicFrameChg chg="mod modGraphic">
          <ac:chgData name="Alfred Asterjadhi" userId="39de57b9-85c0-4fd1-aaac-8ca2b6560ad0" providerId="ADAL" clId="{3AF8E451-6A10-4DC6-8F4C-767DBD326839}" dt="2024-11-11T16:12:34.443" v="40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2T05:22:26.703" v="5625" actId="21"/>
        <pc:sldMkLst>
          <pc:docMk/>
          <pc:sldMk cId="2189037386" sldId="1283"/>
        </pc:sldMkLst>
        <pc:spChg chg="mod">
          <ac:chgData name="Alfred Asterjadhi" userId="39de57b9-85c0-4fd1-aaac-8ca2b6560ad0" providerId="ADAL" clId="{3AF8E451-6A10-4DC6-8F4C-767DBD326839}" dt="2024-11-10T21:13:24.497" v="1185"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2T05:22:26.703" v="5625" actId="21"/>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2T05:41:29.765" v="5706" actId="21"/>
        <pc:sldMkLst>
          <pc:docMk/>
          <pc:sldMk cId="710190022" sldId="1285"/>
        </pc:sldMkLst>
        <pc:spChg chg="mod">
          <ac:chgData name="Alfred Asterjadhi" userId="39de57b9-85c0-4fd1-aaac-8ca2b6560ad0" providerId="ADAL" clId="{3AF8E451-6A10-4DC6-8F4C-767DBD326839}" dt="2024-11-10T21:13:36.589" v="1186"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2T05:41:29.765" v="5706" actId="21"/>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1:23:02.739" v="5819" actId="20577"/>
        <pc:sldMkLst>
          <pc:docMk/>
          <pc:sldMk cId="115243900" sldId="1286"/>
        </pc:sldMkLst>
        <pc:spChg chg="mod">
          <ac:chgData name="Alfred Asterjadhi" userId="39de57b9-85c0-4fd1-aaac-8ca2b6560ad0" providerId="ADAL" clId="{3AF8E451-6A10-4DC6-8F4C-767DBD326839}" dt="2024-11-11T00:54:15.998" v="3021"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1:23:02.739" v="5819" actId="2057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2T05:41:35.257" v="5707"/>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2T05:41:35.257" v="57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2T05:17:49.060" v="5562" actId="6549"/>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2T05:17:49.060" v="5562" actId="6549"/>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2T05:37:32.455" v="5705"/>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2T05:37:32.455" v="5705"/>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2T05:17:39.620" v="5558" actId="21"/>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2T05:17:39.620" v="5558" actId="21"/>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2T05:18:37.315" v="5566"/>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2T05:18:37.315" v="5566"/>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2T05:18:22.375" v="5565"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2T05:18:22.375" v="5565"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2T05:18:55.647" v="556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2T05:18:55.647" v="556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mod">
        <pc:chgData name="Alfred Asterjadhi" userId="39de57b9-85c0-4fd1-aaac-8ca2b6560ad0" providerId="ADAL" clId="{3AF8E451-6A10-4DC6-8F4C-767DBD326839}" dt="2024-11-10T21:42:33.420" v="1826"/>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0T21:42:13.149" v="1816" actId="404"/>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2T19:20:24.115" v="5786" actId="207"/>
        <pc:sldMkLst>
          <pc:docMk/>
          <pc:sldMk cId="2439274614" sldId="1310"/>
        </pc:sldMkLst>
        <pc:spChg chg="mod">
          <ac:chgData name="Alfred Asterjadhi" userId="39de57b9-85c0-4fd1-aaac-8ca2b6560ad0" providerId="ADAL" clId="{3AF8E451-6A10-4DC6-8F4C-767DBD326839}" dt="2024-11-12T19:20:24.115" v="5786" actId="20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2T05:07:33.709" v="5482" actId="20577"/>
        <pc:sldMkLst>
          <pc:docMk/>
          <pc:sldMk cId="4231591922" sldId="1312"/>
        </pc:sldMkLst>
        <pc:spChg chg="mod">
          <ac:chgData name="Alfred Asterjadhi" userId="39de57b9-85c0-4fd1-aaac-8ca2b6560ad0" providerId="ADAL" clId="{3AF8E451-6A10-4DC6-8F4C-767DBD326839}" dt="2024-11-12T05:07:33.709" v="5482" actId="20577"/>
          <ac:spMkLst>
            <pc:docMk/>
            <pc:sldMk cId="4231591922" sldId="1312"/>
            <ac:spMk id="3" creationId="{6EEBE577-1E3E-AB3C-5C8E-27E6C40B64DC}"/>
          </ac:spMkLst>
        </pc:spChg>
      </pc:sldChg>
      <pc:sldChg chg="modSp add mod">
        <pc:chgData name="Alfred Asterjadhi" userId="39de57b9-85c0-4fd1-aaac-8ca2b6560ad0" providerId="ADAL" clId="{3AF8E451-6A10-4DC6-8F4C-767DBD326839}" dt="2024-11-09T00:23:47.275" v="272" actId="6549"/>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2T05:02:05.360" v="5394" actId="207"/>
        <pc:sldMkLst>
          <pc:docMk/>
          <pc:sldMk cId="2879250025" sldId="1314"/>
        </pc:sldMkLst>
        <pc:spChg chg="mod">
          <ac:chgData name="Alfred Asterjadhi" userId="39de57b9-85c0-4fd1-aaac-8ca2b6560ad0" providerId="ADAL" clId="{3AF8E451-6A10-4DC6-8F4C-767DBD326839}" dt="2024-11-12T05:02:05.360" v="5394"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0T19:14:12.154" v="587" actId="20577"/>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0T19:14:12.154" v="587" actId="20577"/>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2T05:20:44.083" v="5616"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2T05:20:44.083" v="5616"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mod ord">
        <pc:chgData name="Alfred Asterjadhi" userId="39de57b9-85c0-4fd1-aaac-8ca2b6560ad0" providerId="ADAL" clId="{3AF8E451-6A10-4DC6-8F4C-767DBD326839}" dt="2024-11-12T05:21:23.840" v="5624" actId="20577"/>
        <pc:sldMkLst>
          <pc:docMk/>
          <pc:sldMk cId="2988467554" sldId="1317"/>
        </pc:sldMkLst>
        <pc:spChg chg="mod">
          <ac:chgData name="Alfred Asterjadhi" userId="39de57b9-85c0-4fd1-aaac-8ca2b6560ad0" providerId="ADAL" clId="{3AF8E451-6A10-4DC6-8F4C-767DBD326839}" dt="2024-11-12T05:21:23.840" v="5624" actId="20577"/>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0T20:37:09.764" v="626"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mod">
        <pc:chgData name="Alfred Asterjadhi" userId="39de57b9-85c0-4fd1-aaac-8ca2b6560ad0" providerId="ADAL" clId="{3AF8E451-6A10-4DC6-8F4C-767DBD326839}" dt="2024-11-10T20:41:17.095" v="643" actId="20577"/>
        <pc:sldMkLst>
          <pc:docMk/>
          <pc:sldMk cId="836271807" sldId="1319"/>
        </pc:sldMkLst>
        <pc:spChg chg="mod">
          <ac:chgData name="Alfred Asterjadhi" userId="39de57b9-85c0-4fd1-aaac-8ca2b6560ad0" providerId="ADAL" clId="{3AF8E451-6A10-4DC6-8F4C-767DBD326839}" dt="2024-11-10T20:41:17.095" v="643" actId="20577"/>
          <ac:spMkLst>
            <pc:docMk/>
            <pc:sldMk cId="836271807" sldId="1319"/>
            <ac:spMk id="3" creationId="{6EEBE577-1E3E-AB3C-5C8E-27E6C40B64DC}"/>
          </ac:spMkLst>
        </pc:spChg>
      </pc:sldChg>
      <pc:sldChg chg="modSp add mod">
        <pc:chgData name="Alfred Asterjadhi" userId="39de57b9-85c0-4fd1-aaac-8ca2b6560ad0" providerId="ADAL" clId="{3AF8E451-6A10-4DC6-8F4C-767DBD326839}" dt="2024-11-12T05:09:00.287" v="5484" actId="1076"/>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mod">
        <pc:chgData name="Alfred Asterjadhi" userId="39de57b9-85c0-4fd1-aaac-8ca2b6560ad0" providerId="ADAL" clId="{3AF8E451-6A10-4DC6-8F4C-767DBD326839}" dt="2024-11-10T19:15:05.956" v="591" actId="20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0T19:15:05.956" v="591" actId="207"/>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0T20:42:33.186" v="658" actId="2057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0T20:42:33.186" v="658" actId="20577"/>
          <ac:spMkLst>
            <pc:docMk/>
            <pc:sldMk cId="2847894271" sldId="1323"/>
            <ac:spMk id="3" creationId="{6EEBE577-1E3E-AB3C-5C8E-27E6C40B64DC}"/>
          </ac:spMkLst>
        </pc:spChg>
      </pc:sldChg>
      <pc:sldChg chg="modSp add mod">
        <pc:chgData name="Alfred Asterjadhi" userId="39de57b9-85c0-4fd1-aaac-8ca2b6560ad0" providerId="ADAL" clId="{3AF8E451-6A10-4DC6-8F4C-767DBD326839}" dt="2024-11-12T05:34:18.717" v="5685"/>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2T05:34:18.717" v="5685"/>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1T03:02:08.762" v="4005" actId="21"/>
        <pc:sldMkLst>
          <pc:docMk/>
          <pc:sldMk cId="1153233998" sldId="1325"/>
        </pc:sldMkLst>
        <pc:spChg chg="mod">
          <ac:chgData name="Alfred Asterjadhi" userId="39de57b9-85c0-4fd1-aaac-8ca2b6560ad0" providerId="ADAL" clId="{3AF8E451-6A10-4DC6-8F4C-767DBD326839}" dt="2024-11-11T03:02:08.762" v="400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2T05:36:03.727" v="5687" actId="20577"/>
        <pc:sldMkLst>
          <pc:docMk/>
          <pc:sldMk cId="208823206" sldId="1326"/>
        </pc:sldMkLst>
        <pc:spChg chg="mod">
          <ac:chgData name="Alfred Asterjadhi" userId="39de57b9-85c0-4fd1-aaac-8ca2b6560ad0" providerId="ADAL" clId="{3AF8E451-6A10-4DC6-8F4C-767DBD326839}" dt="2024-11-12T05:36:03.727" v="5687"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1:22:16.614" v="5814" actId="2057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1:22:16.614" v="5814" actId="2057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1:22:27.680" v="5818"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1:22:27.680" v="5818"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2T02:39:10.686" v="4900" actId="108"/>
        <pc:sldMkLst>
          <pc:docMk/>
          <pc:sldMk cId="3069160061" sldId="1333"/>
        </pc:sldMkLst>
        <pc:spChg chg="mod">
          <ac:chgData name="Alfred Asterjadhi" userId="39de57b9-85c0-4fd1-aaac-8ca2b6560ad0" providerId="ADAL" clId="{3AF8E451-6A10-4DC6-8F4C-767DBD326839}" dt="2024-11-12T02:39:10.686" v="4900" actId="108"/>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2T02:40:41.483" v="4930" actId="20577"/>
        <pc:sldMkLst>
          <pc:docMk/>
          <pc:sldMk cId="3813521761" sldId="1334"/>
        </pc:sldMkLst>
        <pc:spChg chg="mod">
          <ac:chgData name="Alfred Asterjadhi" userId="39de57b9-85c0-4fd1-aaac-8ca2b6560ad0" providerId="ADAL" clId="{3AF8E451-6A10-4DC6-8F4C-767DBD326839}" dt="2024-11-12T02:40:41.483" v="4930" actId="20577"/>
          <ac:spMkLst>
            <pc:docMk/>
            <pc:sldMk cId="3813521761" sldId="1334"/>
            <ac:spMk id="3" creationId="{6EEBE577-1E3E-AB3C-5C8E-27E6C40B64DC}"/>
          </ac:spMkLst>
        </pc:spChg>
      </pc:sldChg>
      <pc:sldChg chg="modSp add mod">
        <pc:chgData name="Alfred Asterjadhi" userId="39de57b9-85c0-4fd1-aaac-8ca2b6560ad0" providerId="ADAL" clId="{3AF8E451-6A10-4DC6-8F4C-767DBD326839}" dt="2024-11-12T02:42:54.302" v="4976" actId="403"/>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02:44:18.100" v="5011" actId="5793"/>
        <pc:sldMkLst>
          <pc:docMk/>
          <pc:sldMk cId="2253548072" sldId="1336"/>
        </pc:sldMkLst>
        <pc:spChg chg="mod">
          <ac:chgData name="Alfred Asterjadhi" userId="39de57b9-85c0-4fd1-aaac-8ca2b6560ad0" providerId="ADAL" clId="{3AF8E451-6A10-4DC6-8F4C-767DBD326839}" dt="2024-11-12T02:44:18.100" v="5011" actId="5793"/>
          <ac:spMkLst>
            <pc:docMk/>
            <pc:sldMk cId="2253548072" sldId="1336"/>
            <ac:spMk id="3" creationId="{6EEBE577-1E3E-AB3C-5C8E-27E6C40B64DC}"/>
          </ac:spMkLst>
        </pc:spChg>
      </pc:sldChg>
      <pc:sldChg chg="modSp add mod">
        <pc:chgData name="Alfred Asterjadhi" userId="39de57b9-85c0-4fd1-aaac-8ca2b6560ad0" providerId="ADAL" clId="{3AF8E451-6A10-4DC6-8F4C-767DBD326839}" dt="2024-11-12T02:46:59.589" v="5086" actId="114"/>
        <pc:sldMkLst>
          <pc:docMk/>
          <pc:sldMk cId="3463029389" sldId="1337"/>
        </pc:sldMkLst>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mod">
        <pc:chgData name="Alfred Asterjadhi" userId="39de57b9-85c0-4fd1-aaac-8ca2b6560ad0" providerId="ADAL" clId="{3AF8E451-6A10-4DC6-8F4C-767DBD326839}" dt="2024-11-12T02:49:18.798" v="5128" actId="20577"/>
        <pc:sldMkLst>
          <pc:docMk/>
          <pc:sldMk cId="3871853725" sldId="1338"/>
        </pc:sldMkLst>
        <pc:spChg chg="mod">
          <ac:chgData name="Alfred Asterjadhi" userId="39de57b9-85c0-4fd1-aaac-8ca2b6560ad0" providerId="ADAL" clId="{3AF8E451-6A10-4DC6-8F4C-767DBD326839}" dt="2024-11-12T02:49:18.798" v="5128" actId="2057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mod">
        <pc:chgData name="Alfred Asterjadhi" userId="39de57b9-85c0-4fd1-aaac-8ca2b6560ad0" providerId="ADAL" clId="{3AF8E451-6A10-4DC6-8F4C-767DBD326839}" dt="2024-11-12T02:50:55.712" v="5179" actId="114"/>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mod">
        <pc:chgData name="Alfred Asterjadhi" userId="39de57b9-85c0-4fd1-aaac-8ca2b6560ad0" providerId="ADAL" clId="{3AF8E451-6A10-4DC6-8F4C-767DBD326839}" dt="2024-11-12T02:53:05.018" v="5214" actId="5793"/>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0T21:42:47.784" v="1835"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0T21:42:47.784" v="1835" actId="20577"/>
          <ac:spMkLst>
            <pc:docMk/>
            <pc:sldMk cId="605891869" sldId="1341"/>
            <ac:spMk id="3" creationId="{0E25DE57-2085-E64A-FD26-86EA014AE0AA}"/>
          </ac:spMkLst>
        </pc:spChg>
      </pc:sldChg>
      <pc:sldChg chg="modSp add mod">
        <pc:chgData name="Alfred Asterjadhi" userId="39de57b9-85c0-4fd1-aaac-8ca2b6560ad0" providerId="ADAL" clId="{3AF8E451-6A10-4DC6-8F4C-767DBD326839}" dt="2024-11-12T02:54:13.764" v="5244" actId="114"/>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02:55:02.570" v="5267" actId="14100"/>
        <pc:sldMkLst>
          <pc:docMk/>
          <pc:sldMk cId="2440801393" sldId="1343"/>
        </pc:sldMkLst>
        <pc:spChg chg="mod">
          <ac:chgData name="Alfred Asterjadhi" userId="39de57b9-85c0-4fd1-aaac-8ca2b6560ad0" providerId="ADAL" clId="{3AF8E451-6A10-4DC6-8F4C-767DBD326839}" dt="2024-11-12T02:55:02.570" v="5267" actId="14100"/>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1T19:29:12.442" v="4394" actId="2057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1T19:29:12.442" v="4394" actId="20577"/>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add">
        <pc:chgData name="Alfred Asterjadhi" userId="39de57b9-85c0-4fd1-aaac-8ca2b6560ad0" providerId="ADAL" clId="{3AF8E451-6A10-4DC6-8F4C-767DBD326839}" dt="2024-11-11T02:41:15.234" v="3832"/>
        <pc:sldMkLst>
          <pc:docMk/>
          <pc:sldMk cId="2315633379" sldId="1355"/>
        </pc:sldMkLst>
      </pc:sldChg>
      <pc:sldChg chg="add">
        <pc:chgData name="Alfred Asterjadhi" userId="39de57b9-85c0-4fd1-aaac-8ca2b6560ad0" providerId="ADAL" clId="{3AF8E451-6A10-4DC6-8F4C-767DBD326839}" dt="2024-11-11T02:41:15.234" v="3832"/>
        <pc:sldMkLst>
          <pc:docMk/>
          <pc:sldMk cId="3277061574" sldId="1356"/>
        </pc:sldMkLst>
      </pc:sldChg>
      <pc:sldChg chg="modSp add mod">
        <pc:chgData name="Alfred Asterjadhi" userId="39de57b9-85c0-4fd1-aaac-8ca2b6560ad0" providerId="ADAL" clId="{3AF8E451-6A10-4DC6-8F4C-767DBD326839}" dt="2024-11-12T05:19:46.891" v="5609" actId="2057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2T05:19:46.891" v="5609" actId="20577"/>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mod">
        <pc:chgData name="Alfred Asterjadhi" userId="39de57b9-85c0-4fd1-aaac-8ca2b6560ad0" providerId="ADAL" clId="{3AF8E451-6A10-4DC6-8F4C-767DBD326839}" dt="2024-11-12T02:41:17.307" v="4943" actId="114"/>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02:41:17.307" v="4943" actId="114"/>
          <ac:spMkLst>
            <pc:docMk/>
            <pc:sldMk cId="493944357" sldId="1363"/>
            <ac:spMk id="3" creationId="{6EEBE577-1E3E-AB3C-5C8E-27E6C40B64DC}"/>
          </ac:spMkLst>
        </pc:spChg>
      </pc:sldChg>
      <pc:sldChg chg="modSp add mod">
        <pc:chgData name="Alfred Asterjadhi" userId="39de57b9-85c0-4fd1-aaac-8ca2b6560ad0" providerId="ADAL" clId="{3AF8E451-6A10-4DC6-8F4C-767DBD326839}" dt="2024-11-12T02:49:16.840" v="5127" actId="20577"/>
        <pc:sldMkLst>
          <pc:docMk/>
          <pc:sldMk cId="3579936431" sldId="1364"/>
        </pc:sldMkLst>
        <pc:spChg chg="mod">
          <ac:chgData name="Alfred Asterjadhi" userId="39de57b9-85c0-4fd1-aaac-8ca2b6560ad0" providerId="ADAL" clId="{3AF8E451-6A10-4DC6-8F4C-767DBD326839}" dt="2024-11-12T02:49:16.840" v="5127" actId="2057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21:52.118" v="5806" actId="404"/>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21:52.118" v="5806" actId="404"/>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22:04.649" v="5810" actId="2057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22:04.649" v="5810" actId="20577"/>
          <ac:spMkLst>
            <pc:docMk/>
            <pc:sldMk cId="4263412283" sldId="1368"/>
            <ac:spMk id="3" creationId="{6EEBE577-1E3E-AB3C-5C8E-27E6C40B64DC}"/>
          </ac:spMkLst>
        </pc:sp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1510-02-00bn-open-issues-on-dru.pptx" TargetMode="External"/><Relationship Id="rId2" Type="http://schemas.openxmlformats.org/officeDocument/2006/relationships/hyperlink" Target="https://mentor.ieee.org/802.11/dcn/24/11-24-1567-00-00bn-ltf-design-for-dru.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68-02-00bn-dru-tone-plan-for-11bn.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189-01-00bn-dru-transmission-on-frequency-subblocks-of-wide-bandwidth-ppdu.pptx" TargetMode="External"/><Relationship Id="rId2" Type="http://schemas.openxmlformats.org/officeDocument/2006/relationships/hyperlink" Target="https://mentor.ieee.org/802.11/dcn/24/11-24-1188-01-00bn-global-csd-index-assignment-for-dru-stf-transmission-in-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89-00-00bn-signaling-for-dru-transmission.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70-01-00bn-proposal-for-dru-tone-pan.pptx" TargetMode="External"/><Relationship Id="rId2" Type="http://schemas.openxmlformats.org/officeDocument/2006/relationships/hyperlink" Target="https://mentor.ieee.org/802.11/dcn/24/11-24-1771-00-00bn-antenna-selection-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56-00-00bn-tone-distribution-in-dru-with-puncturing-follow-up.pptx" TargetMode="External"/><Relationship Id="rId4" Type="http://schemas.openxmlformats.org/officeDocument/2006/relationships/hyperlink" Target="https://mentor.ieee.org/802.11/dcn/24/11-24-1712-01-00bn-dru-tone-plan-for-20-mhz-distribution-bandwidth.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0520-01-00bn-discussion-on-dru.pptx" TargetMode="External"/><Relationship Id="rId2" Type="http://schemas.openxmlformats.org/officeDocument/2006/relationships/hyperlink" Target="https://mentor.ieee.org/802.11/dcn/23/11-23-2020-01-00bn-high-level-perspective-on-distributed-tone-ru-for-11bn.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1712-01-00bn-dru-tone-plan-for-20-mhz-distribution-bandwidth.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7" Type="http://schemas.openxmlformats.org/officeDocument/2006/relationships/hyperlink" Target="https://mentor.ieee.org/802.11/dcn/24/11-24-1865-00-00bn-universal-sounding-and-ndpa-signal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3-00-00bn-obss-sounding-for-c-bf.pptx" TargetMode="External"/><Relationship Id="rId5" Type="http://schemas.openxmlformats.org/officeDocument/2006/relationships/hyperlink" Target="https://mentor.ieee.org/802.11/dcn/24/11-24-1835-00-00bn-backward-compatible-sounding-for-cobf.pptx" TargetMode="External"/><Relationship Id="rId4" Type="http://schemas.openxmlformats.org/officeDocument/2006/relationships/hyperlink" Target="https://mentor.ieee.org/802.11/dcn/24/11-24-1779-00-00bn-multi-ap-sounding-and-precoding.ppt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1485-01-00bn-considerations-for-elr-ppdu-format.pptx" TargetMode="External"/><Relationship Id="rId2" Type="http://schemas.openxmlformats.org/officeDocument/2006/relationships/hyperlink" Target="https://mentor.ieee.org/802.11/dcn/24/11-24-1901-00-00bn-dru-ltf-sequence-design-for-40mhz-dbw.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4/11-24-1486-01-00bn-performance-evaluation-of-elr-transmission.pptx" TargetMode="External"/><Relationship Id="rId2" Type="http://schemas.openxmlformats.org/officeDocument/2006/relationships/hyperlink" Target="https://mentor.ieee.org/802.11/dcn/24/11-24-1485-01-00bn-considerations-for-elr-ppdu-forma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3"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490-00-00bn-more-consideration-of-icr-crf-for-in-device-coexisten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4/11-24-1831-01-00bn-uhr-u-sig-and-uhr-sig-common-field-general-design.pptx" TargetMode="External"/><Relationship Id="rId3" Type="http://schemas.openxmlformats.org/officeDocument/2006/relationships/hyperlink" Target="https://mentor.ieee.org/802.11/dcn/24/11-24-1645-01-00bn-compact-user-field-encodings-detailed-examples.xls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644-00-00bn-compact-user-field-encoding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64-00-00bn-map-ppdu-consideration-and-harmonized-u-sig-signaling.pptx" TargetMode="External"/><Relationship Id="rId5" Type="http://schemas.openxmlformats.org/officeDocument/2006/relationships/hyperlink" Target="https://mentor.ieee.org/802.11/dcn/24/11-24-1772-00-00bn-signaling-for-uhr-ppdu-follow-up.pptx" TargetMode="External"/><Relationship Id="rId10" Type="http://schemas.openxmlformats.org/officeDocument/2006/relationships/hyperlink" Target="https://mentor.ieee.org/802.11/dcn/24/11-24-1840-00-00bn-uhr-mu-ppdu-user-info-field-signaling.pptx" TargetMode="External"/><Relationship Id="rId4" Type="http://schemas.openxmlformats.org/officeDocument/2006/relationships/hyperlink" Target="https://mentor.ieee.org/802.11/dcn/24/11-24-1695-00-00bn-11bn-signaling-design-for-extra-mcs-ueqm-2xldpc.pptx" TargetMode="External"/><Relationship Id="rId9" Type="http://schemas.openxmlformats.org/officeDocument/2006/relationships/hyperlink" Target="https://mentor.ieee.org/802.11/dcn/24/11-24-1834-00-00bn-11bn-non-elr-signaling-design-for-new-features.pptx"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4-00bn-elr-ppdu-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88-00-00bn-elr-ppdu-transmission-design.pptx" TargetMode="External"/></Relationships>
</file>

<file path=ppt/slides/_rels/slide76.xml.rels><?xml version="1.0" encoding="UTF-8" standalone="yes"?>
<Relationships xmlns="http://schemas.openxmlformats.org/package/2006/relationships"><Relationship Id="rId3" Type="http://schemas.openxmlformats.org/officeDocument/2006/relationships/hyperlink" Target="https://mentor.ieee.org/802.11/dcn/24/11-24-1571-01-00bn-extended-long-range-elr-mark-symbol-design.pptx" TargetMode="External"/><Relationship Id="rId2" Type="http://schemas.openxmlformats.org/officeDocument/2006/relationships/hyperlink" Target="https://mentor.ieee.org/802.11/dcn/24/11-24-1590-01-00bn-extended-long-range-signal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592-00-00bn-usig-fields-in-an-elr-ppdu.pptx" TargetMode="Externa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24/11-24-1558-01-00bn-in-device-coexistence-follow-up.pptx" TargetMode="External"/><Relationship Id="rId2" Type="http://schemas.openxmlformats.org/officeDocument/2006/relationships/hyperlink" Target="https://mentor.ieee.org/802.11/dcn/24/11-24-1550-00-00bn-in-device-coexistence-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62-00-00bn-in-device-coexistence-follow-up.pptx" TargetMode="External"/><Relationship Id="rId4" Type="http://schemas.openxmlformats.org/officeDocument/2006/relationships/hyperlink" Target="https://mentor.ieee.org/802.11/dcn/24/11-24-1559-00-00bn-in-device-coexistence-next-steps.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7706157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endParaRPr lang="en-GB"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r>
              <a:rPr lang="en-GB" sz="1200" dirty="0"/>
              <a:t>24/1837 UHR NDPA </a:t>
            </a:r>
            <a:r>
              <a:rPr lang="en-GB" sz="1200" dirty="0" err="1"/>
              <a:t>Signaling</a:t>
            </a:r>
            <a:r>
              <a:rPr lang="en-GB" sz="1200" dirty="0"/>
              <a:t> 						Mahmoud </a:t>
            </a:r>
            <a:r>
              <a:rPr lang="en-GB" sz="1200" dirty="0" err="1"/>
              <a:t>Hasabelnaby</a:t>
            </a:r>
            <a:endParaRPr lang="en-GB" sz="1200" dirty="0"/>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6126581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210213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24/1556</a:t>
            </a:r>
            <a:r>
              <a:rPr lang="en-US" sz="1400" dirty="0">
                <a:effectLst/>
              </a:rPr>
              <a:t> </a:t>
            </a:r>
            <a:r>
              <a:rPr lang="en-GB" sz="1400" b="0" i="0" u="none" strike="noStrike" kern="1200" dirty="0">
                <a:solidFill>
                  <a:srgbClr val="000000"/>
                </a:solidFill>
                <a:effectLst/>
                <a:ea typeface="MS Gothic" panose="020B0609070205080204" pitchFamily="49" charset="-128"/>
              </a:rPr>
              <a:t>Thoughts on DRU Availability for Regulatory Compliance</a:t>
            </a:r>
            <a:r>
              <a:rPr lang="en-US" sz="1400" dirty="0">
                <a:effectLst/>
              </a:rPr>
              <a:t> 	</a:t>
            </a:r>
            <a:r>
              <a:rPr lang="en-GB" sz="1400" b="0" i="0" u="none" strike="noStrike" kern="1200" dirty="0">
                <a:solidFill>
                  <a:srgbClr val="000000"/>
                </a:solidFill>
                <a:effectLst/>
                <a:ea typeface="MS Gothic" panose="020B0609070205080204" pitchFamily="49" charset="-128"/>
              </a:rPr>
              <a:t>Yusuke Asai</a:t>
            </a:r>
            <a:endParaRPr lang="en-GB" sz="1400" kern="1200" dirty="0">
              <a:ea typeface="MS Gothic" panose="020B0609070205080204" pitchFamily="49" charset="-128"/>
            </a:endParaRPr>
          </a:p>
          <a:p>
            <a:pPr lvl="1">
              <a:buFont typeface="Arial" panose="020B0604020202020204" pitchFamily="34" charset="0"/>
              <a:buChar char="•"/>
            </a:pPr>
            <a:r>
              <a:rPr lang="en-US" sz="1400" b="0" kern="1200" dirty="0">
                <a:ea typeface="MS Gothic" panose="020B0609070205080204" pitchFamily="49" charset="-128"/>
                <a:hlinkClick r:id="rId3"/>
              </a:rPr>
              <a:t>24/1901</a:t>
            </a:r>
            <a:r>
              <a:rPr lang="en-US" sz="1400" b="0" kern="1200" dirty="0">
                <a:ea typeface="MS Gothic" panose="020B0609070205080204" pitchFamily="49" charset="-128"/>
              </a:rPr>
              <a:t> DRU LTF Sequence Design for 40MHz DBW 			</a:t>
            </a:r>
            <a:r>
              <a:rPr lang="en-US" sz="1400" b="0" kern="1200" dirty="0" err="1">
                <a:ea typeface="MS Gothic" panose="020B0609070205080204" pitchFamily="49" charset="-128"/>
              </a:rPr>
              <a:t>Chenchen</a:t>
            </a:r>
            <a:r>
              <a:rPr lang="en-US" sz="1400" b="0" kern="1200" dirty="0">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24/1586</a:t>
            </a:r>
            <a:r>
              <a:rPr lang="en-US" sz="1400" dirty="0">
                <a:effectLst/>
              </a:rPr>
              <a:t> </a:t>
            </a:r>
            <a:r>
              <a:rPr lang="en-GB" sz="1400" b="0" i="0" u="none" strike="noStrike" kern="1200" dirty="0">
                <a:solidFill>
                  <a:srgbClr val="000000"/>
                </a:solidFill>
                <a:effectLst/>
                <a:ea typeface="MS Gothic" panose="020B0609070205080204" pitchFamily="49" charset="-128"/>
              </a:rPr>
              <a:t>Reducing CSD collisions for DRU STF</a:t>
            </a:r>
            <a:r>
              <a:rPr lang="en-US" sz="1400" dirty="0">
                <a:effectLst/>
              </a:rPr>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b="0" i="0" u="none" strike="noStrike" kern="1200" dirty="0">
                <a:solidFill>
                  <a:srgbClr val="00000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rgbClr val="FF0000"/>
                </a:solidFill>
                <a:effectLst/>
                <a:ea typeface="MS Gothic" panose="020B0609070205080204" pitchFamily="49" charset="-128"/>
                <a:hlinkClick r:id="rId5"/>
              </a:rPr>
              <a:t>24/1071</a:t>
            </a:r>
            <a:r>
              <a:rPr lang="fr-FR" sz="1400" b="0" i="0" u="none" strike="noStrike" kern="1200" dirty="0">
                <a:solidFill>
                  <a:srgbClr val="FF0000"/>
                </a:solidFill>
                <a:effectLst/>
                <a:ea typeface="MS Gothic" panose="020B0609070205080204" pitchFamily="49" charset="-128"/>
              </a:rPr>
              <a:t> </a:t>
            </a:r>
            <a:r>
              <a:rPr lang="fr-FR" sz="1400" b="0" i="0" u="none" strike="noStrike" kern="1200" dirty="0">
                <a:solidFill>
                  <a:schemeClr val="tx1"/>
                </a:solidFill>
                <a:effectLst/>
                <a:ea typeface="MS Gothic" panose="020B0609070205080204" pitchFamily="49" charset="-128"/>
              </a:rPr>
              <a:t>LPI PPDU </a:t>
            </a:r>
            <a:r>
              <a:rPr lang="fr-FR" sz="1400" b="0" i="0" u="none" strike="noStrike" kern="1200" dirty="0" err="1">
                <a:solidFill>
                  <a:schemeClr val="tx1"/>
                </a:solidFill>
                <a:effectLst/>
                <a:ea typeface="MS Gothic" panose="020B0609070205080204" pitchFamily="49" charset="-128"/>
              </a:rPr>
              <a:t>Puncturing</a:t>
            </a:r>
            <a:r>
              <a:rPr lang="fr-FR" sz="1400" b="0" i="0" u="none" strike="noStrike" kern="1200" dirty="0">
                <a:solidFill>
                  <a:schemeClr val="tx1"/>
                </a:solidFill>
                <a:effectLst/>
                <a:ea typeface="MS Gothic" panose="020B0609070205080204" pitchFamily="49" charset="-128"/>
              </a:rPr>
              <a:t>							</a:t>
            </a:r>
            <a:r>
              <a:rPr lang="fr-FR" sz="1400" b="0" i="0" u="none" strike="noStrike" kern="1200" dirty="0" err="1">
                <a:solidFill>
                  <a:schemeClr val="tx1"/>
                </a:solidFill>
                <a:effectLst/>
                <a:ea typeface="MS Gothic" panose="020B0609070205080204" pitchFamily="49" charset="-128"/>
              </a:rPr>
              <a:t>Pelin</a:t>
            </a:r>
            <a:r>
              <a:rPr lang="fr-FR" sz="1400" b="0" i="0" u="none" strike="noStrike" kern="1200" dirty="0">
                <a:solidFill>
                  <a:schemeClr val="tx1"/>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6"/>
              </a:rPr>
              <a:t>24/1700</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Verenzuela</a:t>
            </a:r>
            <a:endParaRPr lang="en-GB" sz="600" b="1" strike="sngStrike"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a:t>
            </a:r>
          </a:p>
          <a:p>
            <a:pPr marL="0" indent="0"/>
            <a:r>
              <a:rPr lang="en-GB" sz="1400" b="0" i="0" u="none" strike="noStrike" dirty="0">
                <a:solidFill>
                  <a:srgbClr val="000000"/>
                </a:solidFill>
                <a:effectLst/>
              </a:rPr>
              <a:t>See </a:t>
            </a:r>
            <a:r>
              <a:rPr lang="en-GB" sz="1400" b="0" i="0" u="none" strike="noStrike" dirty="0">
                <a:solidFill>
                  <a:srgbClr val="000000"/>
                </a:solidFill>
                <a:effectLst/>
                <a:hlinkClick r:id="rId2"/>
              </a:rPr>
              <a:t>24/1567r0</a:t>
            </a:r>
            <a:r>
              <a:rPr lang="en-GB" sz="1400" dirty="0"/>
              <a:t> </a:t>
            </a:r>
          </a:p>
          <a:p>
            <a:pPr>
              <a:buFont typeface="Arial" panose="020B0604020202020204" pitchFamily="34" charset="0"/>
              <a:buChar char="•"/>
            </a:pPr>
            <a:r>
              <a:rPr lang="en-US" sz="1600" dirty="0"/>
              <a:t>SP2 – Ron Porat – DRU</a:t>
            </a:r>
          </a:p>
          <a:p>
            <a:pPr marL="0" indent="0"/>
            <a:r>
              <a:rPr lang="en-GB" sz="1400" b="0" dirty="0"/>
              <a:t>See </a:t>
            </a:r>
            <a:r>
              <a:rPr lang="en-GB" sz="1400" b="0" dirty="0">
                <a:hlinkClick r:id="rId2"/>
              </a:rPr>
              <a:t>24/1567r0</a:t>
            </a:r>
            <a:r>
              <a:rPr lang="en-GB" sz="1400" b="0" dirty="0"/>
              <a:t> </a:t>
            </a:r>
            <a:endParaRPr lang="en-US" sz="1400" b="0" dirty="0"/>
          </a:p>
          <a:p>
            <a:pPr>
              <a:buFont typeface="Arial" panose="020B0604020202020204" pitchFamily="34" charset="0"/>
              <a:buChar char="•"/>
            </a:pPr>
            <a:r>
              <a:rPr lang="en-US" sz="1600" dirty="0"/>
              <a:t>SP3-11 – Lin Yang – DRU</a:t>
            </a:r>
          </a:p>
          <a:p>
            <a:pPr marL="0" indent="0"/>
            <a:r>
              <a:rPr lang="en-GB" sz="1400" b="0" dirty="0"/>
              <a:t>See </a:t>
            </a:r>
            <a:r>
              <a:rPr lang="en-GB" sz="1400" b="0" dirty="0">
                <a:hlinkClick r:id="rId3"/>
              </a:rPr>
              <a:t>24/1510r2</a:t>
            </a:r>
            <a:endParaRPr lang="en-GB" sz="1400" b="0" dirty="0"/>
          </a:p>
          <a:p>
            <a:pPr>
              <a:buFont typeface="Arial" panose="020B0604020202020204" pitchFamily="34" charset="0"/>
              <a:buChar char="•"/>
            </a:pPr>
            <a:r>
              <a:rPr lang="en-US" sz="1600" dirty="0"/>
              <a:t>SP4 – Shengquan Hu – DRU</a:t>
            </a:r>
          </a:p>
          <a:p>
            <a:pPr marL="0" indent="0"/>
            <a:r>
              <a:rPr lang="en-GB" sz="1400" b="0" dirty="0"/>
              <a:t>See </a:t>
            </a:r>
            <a:r>
              <a:rPr lang="en-GB" sz="1400" b="0" dirty="0">
                <a:hlinkClick r:id="rId4"/>
              </a:rPr>
              <a:t>24/0468r2</a:t>
            </a:r>
            <a:r>
              <a:rPr lang="en-GB" sz="1400" b="0" dirty="0"/>
              <a:t> </a:t>
            </a:r>
            <a:endParaRPr lang="en-US" sz="1400" b="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Shengquan Hu – DRU</a:t>
            </a:r>
          </a:p>
          <a:p>
            <a:pPr marL="0" indent="0"/>
            <a:r>
              <a:rPr lang="en-GB" sz="1800" b="0" i="0" u="none" strike="noStrike" dirty="0">
                <a:solidFill>
                  <a:srgbClr val="000000"/>
                </a:solidFill>
                <a:effectLst/>
                <a:latin typeface="Times New Roman" panose="02020603050405020304" pitchFamily="18" charset="0"/>
                <a:hlinkClick r:id="rId2"/>
              </a:rPr>
              <a:t>24/1188r1</a:t>
            </a:r>
            <a:endParaRPr lang="en-US" sz="1600" dirty="0"/>
          </a:p>
          <a:p>
            <a:pPr>
              <a:buFont typeface="Arial" panose="020B0604020202020204" pitchFamily="34" charset="0"/>
              <a:buChar char="•"/>
            </a:pPr>
            <a:r>
              <a:rPr lang="en-US" sz="1600" dirty="0"/>
              <a:t>SP6 – Shengquan Hu – DRU</a:t>
            </a:r>
          </a:p>
          <a:p>
            <a:pPr marL="0" indent="0"/>
            <a:r>
              <a:rPr lang="en-GB" sz="1800" b="0" i="0" u="none" strike="noStrike" dirty="0">
                <a:solidFill>
                  <a:srgbClr val="000000"/>
                </a:solidFill>
                <a:effectLst/>
                <a:latin typeface="Times New Roman" panose="02020603050405020304" pitchFamily="18" charset="0"/>
                <a:hlinkClick r:id="rId3"/>
              </a:rPr>
              <a:t>24/1189r1</a:t>
            </a:r>
            <a:endParaRPr lang="en-US" sz="1600" dirty="0"/>
          </a:p>
          <a:p>
            <a:pPr>
              <a:buFont typeface="Arial" panose="020B0604020202020204" pitchFamily="34" charset="0"/>
              <a:buChar char="•"/>
            </a:pPr>
            <a:r>
              <a:rPr lang="en-US" sz="1600" dirty="0"/>
              <a:t>SP7 – Shengquan Hu – DRU</a:t>
            </a:r>
          </a:p>
          <a:p>
            <a:pPr marL="0" indent="0"/>
            <a:r>
              <a:rPr lang="en-GB" sz="1800" b="0" i="0" u="none" strike="noStrike" dirty="0">
                <a:solidFill>
                  <a:srgbClr val="000000"/>
                </a:solidFill>
                <a:effectLst/>
                <a:latin typeface="Times New Roman" panose="02020603050405020304" pitchFamily="18" charset="0"/>
                <a:hlinkClick r:id="rId4"/>
              </a:rPr>
              <a:t>24/1489r0</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7641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US" sz="1400" dirty="0">
                <a:solidFill>
                  <a:srgbClr val="FF0000"/>
                </a:solidFill>
                <a:cs typeface="+mn-cs"/>
                <a:hlinkClick r:id="rId2"/>
              </a:rPr>
              <a:t>24/1771</a:t>
            </a:r>
            <a:r>
              <a:rPr lang="en-US" sz="1400" dirty="0">
                <a:solidFill>
                  <a:schemeClr val="tx1"/>
                </a:solidFill>
                <a:cs typeface="+mn-cs"/>
              </a:rPr>
              <a:t> Antenna selection for UHR						Ross J. Yu</a:t>
            </a:r>
          </a:p>
          <a:p>
            <a:pPr lvl="1">
              <a:buFont typeface="Arial" panose="020B0604020202020204" pitchFamily="34" charset="0"/>
              <a:buChar char="•"/>
            </a:pPr>
            <a:r>
              <a:rPr lang="en-GB" sz="1400" dirty="0">
                <a:hlinkClick r:id="rId3"/>
              </a:rPr>
              <a:t>24/1470</a:t>
            </a:r>
            <a:r>
              <a:rPr lang="en-GB" sz="1400" dirty="0"/>
              <a:t>	Proposal-for-</a:t>
            </a:r>
            <a:r>
              <a:rPr lang="en-GB" sz="1400" dirty="0" err="1"/>
              <a:t>dru</a:t>
            </a:r>
            <a:r>
              <a:rPr lang="en-GB" sz="1400" dirty="0"/>
              <a:t>-tone-plan						Eunsung Park</a:t>
            </a:r>
          </a:p>
          <a:p>
            <a:pPr lvl="1">
              <a:buFont typeface="Arial" panose="020B0604020202020204" pitchFamily="34" charset="0"/>
              <a:buChar char="•"/>
            </a:pPr>
            <a:r>
              <a:rPr lang="en-GB" sz="1400" dirty="0">
                <a:hlinkClick r:id="rId4"/>
              </a:rPr>
              <a:t>24/1712</a:t>
            </a:r>
            <a:r>
              <a:rPr lang="en-GB" sz="1400" dirty="0"/>
              <a:t>	DRU Tone Plan for 20 MHz Distribution Bandwidth		Mahmoud Kamel</a:t>
            </a:r>
          </a:p>
          <a:p>
            <a:pPr lvl="1">
              <a:buFont typeface="Arial" panose="020B0604020202020204" pitchFamily="34" charset="0"/>
              <a:buChar char="•"/>
            </a:pPr>
            <a:r>
              <a:rPr lang="en-GB" sz="1400" dirty="0">
                <a:solidFill>
                  <a:srgbClr val="FF0000"/>
                </a:solidFill>
                <a:hlinkClick r:id="rId5"/>
              </a:rPr>
              <a:t>24/1856</a:t>
            </a:r>
            <a:r>
              <a:rPr lang="en-GB" sz="1400" dirty="0"/>
              <a:t>	Tone Distribution in DRU with Puncturing - Follow-up		Yan Xin</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Shengquan Hu – DRU</a:t>
            </a:r>
          </a:p>
          <a:p>
            <a:pPr marL="0" indent="0"/>
            <a:r>
              <a:rPr lang="en-GB" sz="1800" b="0" i="0" u="none" strike="noStrike" dirty="0">
                <a:solidFill>
                  <a:srgbClr val="000000"/>
                </a:solidFill>
                <a:effectLst/>
                <a:latin typeface="Times New Roman" panose="02020603050405020304" pitchFamily="18" charset="0"/>
                <a:hlinkClick r:id="rId2"/>
              </a:rPr>
              <a:t>23/2020r1</a:t>
            </a:r>
            <a:r>
              <a:rPr lang="en-GB" sz="1200" dirty="0"/>
              <a:t> </a:t>
            </a:r>
            <a:endParaRPr lang="en-US" sz="1600" dirty="0"/>
          </a:p>
          <a:p>
            <a:pPr>
              <a:buFont typeface="Arial" panose="020B0604020202020204" pitchFamily="34" charset="0"/>
              <a:buChar char="•"/>
            </a:pPr>
            <a:r>
              <a:rPr lang="en-US" sz="1600" strike="sngStrike" dirty="0">
                <a:solidFill>
                  <a:srgbClr val="FF0000"/>
                </a:solidFill>
              </a:rPr>
              <a:t>SP2 – Yan Xin – DRU</a:t>
            </a:r>
          </a:p>
          <a:p>
            <a:pPr marL="0" indent="0"/>
            <a:r>
              <a:rPr lang="en-GB" sz="1800" b="0" i="0" u="none" strike="sngStrike" dirty="0">
                <a:solidFill>
                  <a:srgbClr val="FF0000"/>
                </a:solidFill>
                <a:effectLst/>
                <a:latin typeface="Times New Roman" panose="02020603050405020304" pitchFamily="18" charset="0"/>
              </a:rPr>
              <a:t>24/1856</a:t>
            </a:r>
            <a:r>
              <a:rPr lang="en-GB" sz="1200" strike="sngStrike" dirty="0">
                <a:solidFill>
                  <a:srgbClr val="FF0000"/>
                </a:solidFill>
              </a:rPr>
              <a:t> </a:t>
            </a:r>
            <a:endParaRPr lang="en-US" sz="1600" strike="sngStrike" dirty="0">
              <a:solidFill>
                <a:srgbClr val="FF0000"/>
              </a:solidFill>
            </a:endParaRPr>
          </a:p>
          <a:p>
            <a:pPr>
              <a:buFont typeface="Arial" panose="020B0604020202020204" pitchFamily="34" charset="0"/>
              <a:buChar char="•"/>
            </a:pPr>
            <a:r>
              <a:rPr lang="en-US" sz="1600" dirty="0"/>
              <a:t>SP3 – Mahmoud Kamel – DRU</a:t>
            </a:r>
          </a:p>
          <a:p>
            <a:pPr marL="0" indent="0"/>
            <a:r>
              <a:rPr lang="en-GB" sz="1800" b="0" i="0" u="none" strike="noStrike" dirty="0">
                <a:solidFill>
                  <a:srgbClr val="000000"/>
                </a:solidFill>
                <a:effectLst/>
                <a:latin typeface="Times New Roman" panose="02020603050405020304" pitchFamily="18" charset="0"/>
                <a:hlinkClick r:id="rId3"/>
              </a:rPr>
              <a:t>24/0520r1</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–Mahmoud Kamel – DRU</a:t>
            </a:r>
          </a:p>
          <a:p>
            <a:pPr marL="0" indent="0"/>
            <a:r>
              <a:rPr lang="en-GB" sz="1800" b="0" i="0" u="none" strike="noStrike" dirty="0">
                <a:solidFill>
                  <a:srgbClr val="000000"/>
                </a:solidFill>
                <a:effectLst/>
                <a:latin typeface="Times New Roman" panose="02020603050405020304" pitchFamily="18" charset="0"/>
                <a:hlinkClick r:id="rId2"/>
              </a:rPr>
              <a:t>24/1712r0</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r>
              <a:rPr lang="en-US" sz="1600" strike="sngStrike" dirty="0">
                <a:solidFill>
                  <a:srgbClr val="FF0000"/>
                </a:solidFill>
              </a:rPr>
              <a:t>SP5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a:buFont typeface="Arial" panose="020B0604020202020204" pitchFamily="34" charset="0"/>
              <a:buChar char="•"/>
            </a:pPr>
            <a:r>
              <a:rPr lang="en-US" sz="1600" strike="sngStrike" dirty="0">
                <a:solidFill>
                  <a:srgbClr val="FF0000"/>
                </a:solidFill>
              </a:rPr>
              <a:t>SP6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301370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24/1221</a:t>
            </a:r>
            <a:r>
              <a:rPr lang="en-US" sz="1400" dirty="0">
                <a:effectLst/>
              </a:rPr>
              <a:t> </a:t>
            </a:r>
            <a:r>
              <a:rPr lang="en-GB" sz="1400" b="0" i="0" u="none" strike="noStrike" kern="1200" dirty="0">
                <a:solidFill>
                  <a:srgbClr val="000000"/>
                </a:solidFill>
                <a:effectLst/>
                <a:ea typeface="MS Gothic" panose="020B0609070205080204" pitchFamily="49" charset="-128"/>
              </a:rPr>
              <a:t> ICF ICR follow up</a:t>
            </a:r>
            <a:r>
              <a:rPr lang="en-US" sz="1400" dirty="0">
                <a:effectLst/>
              </a:rPr>
              <a:t> 							</a:t>
            </a:r>
            <a:r>
              <a:rPr lang="en-GB" sz="1400" b="0" i="0" u="none" strike="noStrike" kern="1200" dirty="0">
                <a:solidFill>
                  <a:srgbClr val="000000"/>
                </a:solidFill>
                <a:effectLst/>
                <a:ea typeface="MS Gothic" panose="020B0609070205080204" pitchFamily="49" charset="-128"/>
              </a:rPr>
              <a:t>Liwen Chu</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24/1226</a:t>
            </a:r>
            <a:r>
              <a:rPr lang="en-GB" sz="1400" dirty="0"/>
              <a:t> </a:t>
            </a:r>
            <a:r>
              <a:rPr lang="en-GB" sz="1400" b="0" i="0" u="none" strike="noStrike" kern="1200" dirty="0">
                <a:solidFill>
                  <a:srgbClr val="000000"/>
                </a:solidFill>
                <a:effectLst/>
                <a:ea typeface="MS Gothic" panose="020B0609070205080204" pitchFamily="49" charset="-128"/>
              </a:rPr>
              <a:t>ICF-ICR design</a:t>
            </a:r>
            <a:r>
              <a:rPr lang="en-GB" sz="1400" dirty="0"/>
              <a:t> 								</a:t>
            </a:r>
            <a:r>
              <a:rPr lang="en-GB" sz="1400" b="0" i="0" u="none" strike="noStrike" kern="1200" dirty="0">
                <a:solidFill>
                  <a:srgbClr val="000000"/>
                </a:solidFill>
                <a:effectLst/>
                <a:ea typeface="MS Gothic" panose="020B0609070205080204" pitchFamily="49" charset="-128"/>
              </a:rPr>
              <a:t>Cariou, Laurent</a:t>
            </a:r>
            <a:r>
              <a:rPr lang="en-GB"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24/1247</a:t>
            </a:r>
            <a:r>
              <a:rPr lang="en-GB" sz="1400" dirty="0"/>
              <a:t> </a:t>
            </a:r>
            <a:r>
              <a:rPr lang="en-GB" sz="1400" b="0" i="0" u="none" strike="noStrike" kern="1200" dirty="0">
                <a:solidFill>
                  <a:srgbClr val="000000"/>
                </a:solidFill>
                <a:effectLst/>
                <a:ea typeface="MS Gothic" panose="020B0609070205080204" pitchFamily="49" charset="-128"/>
              </a:rPr>
              <a:t>ICF ICR Design For Coex</a:t>
            </a:r>
            <a:r>
              <a:rPr lang="en-GB" sz="1400" dirty="0"/>
              <a:t> 						</a:t>
            </a:r>
            <a:r>
              <a:rPr lang="en-GB" sz="1400" b="0" i="0" u="none" strike="noStrike" kern="1200" dirty="0">
                <a:solidFill>
                  <a:srgbClr val="000000"/>
                </a:solidFill>
                <a:effectLst/>
                <a:ea typeface="MS Gothic" panose="020B0609070205080204" pitchFamily="49" charset="-128"/>
              </a:rPr>
              <a:t>Abdel Ajami</a:t>
            </a:r>
            <a:r>
              <a:rPr lang="en-GB" sz="1400" dirty="0"/>
              <a:t> </a:t>
            </a:r>
          </a:p>
          <a:p>
            <a:pPr lvl="1">
              <a:buFont typeface="Arial" panose="020B0604020202020204" pitchFamily="34" charset="0"/>
              <a:buChar char="•"/>
            </a:pPr>
            <a:r>
              <a:rPr lang="en-GB" sz="1400" b="0" i="0" u="sng" strike="noStrike" kern="1200">
                <a:solidFill>
                  <a:srgbClr val="0563C1"/>
                </a:solidFill>
                <a:effectLst/>
                <a:ea typeface="MS Gothic" panose="020B0609070205080204" pitchFamily="49" charset="-128"/>
                <a:hlinkClick r:id="rId5"/>
              </a:rPr>
              <a:t>24/1445</a:t>
            </a:r>
            <a:r>
              <a:rPr lang="en-GB" sz="1400"/>
              <a:t> </a:t>
            </a:r>
            <a:r>
              <a:rPr lang="en-GB" sz="1400" b="0" i="0" u="none" strike="noStrike" kern="1200" dirty="0">
                <a:solidFill>
                  <a:srgbClr val="000000"/>
                </a:solidFill>
                <a:effectLst/>
                <a:ea typeface="MS Gothic" panose="020B0609070205080204" pitchFamily="49" charset="-128"/>
              </a:rPr>
              <a:t>Indication for-</a:t>
            </a:r>
            <a:r>
              <a:rPr lang="en-GB" sz="1400" b="0" i="0" u="none" strike="noStrike" kern="1200" dirty="0" err="1">
                <a:solidFill>
                  <a:srgbClr val="000000"/>
                </a:solidFill>
                <a:effectLst/>
                <a:ea typeface="MS Gothic" panose="020B0609070205080204" pitchFamily="49" charset="-128"/>
              </a:rPr>
              <a:t>coex</a:t>
            </a:r>
            <a:r>
              <a:rPr lang="en-GB" sz="1400" b="0" i="0" u="none" strike="noStrike" kern="1200" dirty="0">
                <a:solidFill>
                  <a:srgbClr val="000000"/>
                </a:solidFill>
                <a:effectLst/>
                <a:ea typeface="MS Gothic" panose="020B0609070205080204" pitchFamily="49" charset="-128"/>
              </a:rPr>
              <a:t>-event</a:t>
            </a:r>
            <a:r>
              <a:rPr lang="en-GB" sz="1400" dirty="0"/>
              <a:t> 						</a:t>
            </a:r>
            <a:r>
              <a:rPr lang="en-GB" sz="1400" b="0" i="0" u="none" strike="noStrike" kern="1200" dirty="0">
                <a:solidFill>
                  <a:srgbClr val="000000"/>
                </a:solidFill>
                <a:effectLst/>
                <a:ea typeface="MS Gothic" panose="020B0609070205080204" pitchFamily="49" charset="-128"/>
              </a:rPr>
              <a:t>Xiangxin Gu</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SP1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SP2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SP3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SP4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SP4 – Liwen Chu – NPCA</a:t>
            </a:r>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t>SP5 – Liwen Chu – NPCA</a:t>
            </a:r>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t>SP6 – Liwen Chu – NPCA</a:t>
            </a:r>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SP7 – Liwen Chu – NPCA</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t>SP8 – Jay Yang – NPCA </a:t>
            </a:r>
          </a:p>
          <a:p>
            <a:pPr marL="0" indent="0"/>
            <a:r>
              <a:rPr lang="en-US" sz="1200" b="0" dirty="0"/>
              <a:t>Do you agree to define a mechanism to address the operating channel mismatch issue when the current OCI element is present in a PPDU delivered on NPCA -P channel.</a:t>
            </a:r>
          </a:p>
          <a:p>
            <a:pPr marL="285750" indent="-285750">
              <a:buFont typeface="Arial" panose="020B0604020202020204" pitchFamily="34" charset="0"/>
              <a:buChar char="•"/>
            </a:pPr>
            <a:r>
              <a:rPr lang="en-US" sz="1200" b="0" dirty="0"/>
              <a:t>Note: the details mechanism is TBD</a:t>
            </a:r>
          </a:p>
          <a:p>
            <a:pPr marL="0" indent="0"/>
            <a:r>
              <a:rPr lang="en-US" sz="1200" b="0" i="1" dirty="0"/>
              <a:t>Supporting list: [24/1477r1]</a:t>
            </a:r>
          </a:p>
          <a:p>
            <a:pPr>
              <a:buFont typeface="Arial" panose="020B0604020202020204" pitchFamily="34" charset="0"/>
              <a:buChar char="•"/>
            </a:pPr>
            <a:r>
              <a:rPr lang="en-US" sz="1200" dirty="0"/>
              <a:t>SP9 – </a:t>
            </a:r>
            <a:r>
              <a:rPr lang="en-US" sz="1200" dirty="0" err="1"/>
              <a:t>DongJu</a:t>
            </a:r>
            <a:r>
              <a:rPr lang="en-US" sz="1200" dirty="0"/>
              <a:t> Cha – NPCA </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 CBF Sounding</a:t>
            </a: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p>
          <a:p>
            <a:pPr lvl="1">
              <a:buFont typeface="Arial" panose="020B0604020202020204" pitchFamily="34" charset="0"/>
              <a:buChar char="•"/>
            </a:pPr>
            <a:r>
              <a:rPr lang="en-GB" sz="1400" dirty="0">
                <a:solidFill>
                  <a:srgbClr val="FF0000"/>
                </a:solidFill>
                <a:hlinkClick r:id="rId5"/>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6"/>
              </a:rPr>
              <a:t>24/1843</a:t>
            </a:r>
            <a:r>
              <a:rPr lang="en-GB" sz="1400" dirty="0">
                <a:solidFill>
                  <a:schemeClr val="tx1"/>
                </a:solidFill>
              </a:rPr>
              <a:t>	OBSS sounding for C-BF						Insik Jung</a:t>
            </a:r>
          </a:p>
          <a:p>
            <a:pPr lvl="1">
              <a:buFont typeface="Arial" panose="020B0604020202020204" pitchFamily="34" charset="0"/>
              <a:buChar char="•"/>
            </a:pPr>
            <a:r>
              <a:rPr lang="en-GB" sz="1400" dirty="0">
                <a:hlinkClick r:id="rId7"/>
              </a:rPr>
              <a:t>24/1865</a:t>
            </a:r>
            <a:r>
              <a:rPr lang="en-GB" sz="1400" dirty="0"/>
              <a:t>	Universal Sounding and NDPA </a:t>
            </a:r>
            <a:r>
              <a:rPr lang="en-GB" sz="1400" dirty="0" err="1"/>
              <a:t>Signaling</a:t>
            </a:r>
            <a:r>
              <a:rPr lang="en-GB" sz="1400" dirty="0"/>
              <a:t>				You-Wei Chen</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 Mahmoud Kamel – DRU</a:t>
            </a:r>
          </a:p>
          <a:p>
            <a:pPr marL="0" indent="0"/>
            <a:r>
              <a:rPr lang="en-GB" sz="1800" b="0" i="0" u="none" strike="sngStrike" dirty="0">
                <a:solidFill>
                  <a:srgbClr val="FF0000"/>
                </a:solidFill>
                <a:effectLst/>
                <a:latin typeface="Times New Roman" panose="02020603050405020304" pitchFamily="18" charset="0"/>
              </a:rPr>
              <a:t>24/1796r0</a:t>
            </a:r>
          </a:p>
          <a:p>
            <a:pPr>
              <a:buFont typeface="Arial" panose="020B0604020202020204" pitchFamily="34" charset="0"/>
              <a:buChar char="•"/>
            </a:pPr>
            <a:r>
              <a:rPr lang="en-US" sz="1600" dirty="0"/>
              <a:t>SP2 – Chenchen Liu – DRU</a:t>
            </a:r>
          </a:p>
          <a:p>
            <a:pPr marL="0" indent="0"/>
            <a:r>
              <a:rPr lang="en-GB" sz="1800" b="0" i="0" u="none" strike="noStrike" dirty="0">
                <a:solidFill>
                  <a:srgbClr val="000000"/>
                </a:solidFill>
                <a:effectLst/>
                <a:latin typeface="Times New Roman" panose="02020603050405020304" pitchFamily="18" charset="0"/>
                <a:hlinkClick r:id="rId2"/>
              </a:rPr>
              <a:t>24/1901r0</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r>
              <a:rPr lang="en-US" sz="1600" dirty="0"/>
              <a:t>SP3 – Dongguk Lim – Miscellaneous</a:t>
            </a:r>
          </a:p>
          <a:p>
            <a:pPr marL="0" indent="0"/>
            <a:r>
              <a:rPr lang="en-GB" sz="1800" b="0" i="0" u="none" strike="noStrike" dirty="0">
                <a:solidFill>
                  <a:srgbClr val="000000"/>
                </a:solidFill>
                <a:effectLst/>
                <a:latin typeface="Times New Roman" panose="02020603050405020304" pitchFamily="18" charset="0"/>
                <a:hlinkClick r:id="rId3"/>
              </a:rPr>
              <a:t>24/1485r1</a:t>
            </a:r>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chemeClr val="tx1"/>
                </a:solidFill>
              </a:rPr>
              <a:t>SP4 – Dongguk Lim – Miscellaneous</a:t>
            </a:r>
          </a:p>
          <a:p>
            <a:pPr marL="0" indent="0"/>
            <a:r>
              <a:rPr lang="en-GB" sz="1800" b="0" i="0" u="none" strike="noStrike" dirty="0">
                <a:solidFill>
                  <a:schemeClr val="tx1"/>
                </a:solidFill>
                <a:effectLst/>
                <a:latin typeface="Times New Roman" panose="02020603050405020304" pitchFamily="18" charset="0"/>
                <a:hlinkClick r:id="rId2"/>
              </a:rPr>
              <a:t>24/1485r1</a:t>
            </a:r>
            <a:endParaRPr lang="en-US" sz="1600" dirty="0">
              <a:solidFill>
                <a:schemeClr val="tx1"/>
              </a:solidFill>
            </a:endParaRPr>
          </a:p>
          <a:p>
            <a:pPr>
              <a:buFont typeface="Arial" panose="020B0604020202020204" pitchFamily="34" charset="0"/>
              <a:buChar char="•"/>
            </a:pPr>
            <a:r>
              <a:rPr lang="en-US" sz="1600" dirty="0">
                <a:solidFill>
                  <a:schemeClr val="tx1"/>
                </a:solidFill>
              </a:rPr>
              <a:t>SP5 – Dongguk Lim – ELR</a:t>
            </a:r>
          </a:p>
          <a:p>
            <a:pPr marL="0" indent="0"/>
            <a:r>
              <a:rPr lang="en-GB" sz="1800" b="0" i="0" u="none" strike="noStrike" dirty="0">
                <a:solidFill>
                  <a:schemeClr val="tx1"/>
                </a:solidFill>
                <a:effectLst/>
                <a:latin typeface="Times New Roman" panose="02020603050405020304" pitchFamily="18" charset="0"/>
                <a:hlinkClick r:id="rId3"/>
              </a:rPr>
              <a:t>24/1486r1</a:t>
            </a:r>
            <a:endParaRPr lang="en-US" sz="1600" dirty="0">
              <a:solidFill>
                <a:schemeClr val="tx1"/>
              </a:solidFill>
            </a:endParaRPr>
          </a:p>
          <a:p>
            <a:pPr>
              <a:buFont typeface="Arial" panose="020B0604020202020204" pitchFamily="34" charset="0"/>
              <a:buChar char="•"/>
            </a:pPr>
            <a:r>
              <a:rPr lang="en-US" sz="1600" dirty="0">
                <a:solidFill>
                  <a:schemeClr val="tx1"/>
                </a:solidFill>
              </a:rPr>
              <a:t>SP6 – Dongguk Lim – ELR</a:t>
            </a:r>
          </a:p>
          <a:p>
            <a:pPr marL="0" indent="0"/>
            <a:r>
              <a:rPr lang="en-GB" sz="1800" b="0" i="0" u="none" strike="noStrike" dirty="0">
                <a:solidFill>
                  <a:schemeClr val="tx1"/>
                </a:solidFill>
                <a:effectLst/>
                <a:latin typeface="Times New Roman" panose="02020603050405020304" pitchFamily="18" charset="0"/>
                <a:hlinkClick r:id="rId3"/>
              </a:rPr>
              <a:t>24/1486r1</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1636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MAP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24/1490</a:t>
            </a:r>
            <a:r>
              <a:rPr lang="en-US" sz="1400" dirty="0"/>
              <a:t> </a:t>
            </a:r>
            <a:r>
              <a:rPr lang="en-US" sz="1400" b="0" i="0" u="none" strike="noStrike" kern="1200" dirty="0">
                <a:solidFill>
                  <a:srgbClr val="000000"/>
                </a:solidFill>
                <a:effectLst/>
                <a:ea typeface="MS Gothic" panose="020B0609070205080204" pitchFamily="49" charset="-128"/>
              </a:rPr>
              <a:t>More Consideration of ICR/CRF for in-device-coexistence</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24/1504</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Aperiodic In-device Coexistence</a:t>
            </a:r>
            <a:r>
              <a:rPr lang="en-US" sz="1400" dirty="0">
                <a:effectLst/>
              </a:rPr>
              <a:t> 		</a:t>
            </a:r>
            <a:r>
              <a:rPr lang="en-GB" sz="1400" b="0" i="0" u="none" strike="noStrike" kern="1200" dirty="0" err="1">
                <a:solidFill>
                  <a:srgbClr val="000000"/>
                </a:solidFill>
                <a:effectLst/>
                <a:ea typeface="MS Gothic" panose="020B0609070205080204" pitchFamily="49" charset="-128"/>
              </a:rPr>
              <a:t>Hyeonjun</a:t>
            </a:r>
            <a:r>
              <a:rPr lang="en-GB" sz="1400" b="0" i="0" u="none" strike="noStrike" kern="1200" dirty="0">
                <a:solidFill>
                  <a:srgbClr val="000000"/>
                </a:solidFill>
                <a:effectLst/>
                <a:ea typeface="MS Gothic" panose="020B0609070205080204" pitchFamily="49" charset="-128"/>
              </a:rPr>
              <a:t> Sung</a:t>
            </a:r>
            <a:r>
              <a:rPr lang="en-US" sz="1400" dirty="0">
                <a:effectLst/>
              </a:rPr>
              <a:t> </a:t>
            </a:r>
            <a:endParaRPr lang="en-GB" sz="1400" dirty="0">
              <a:effectLst/>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endParaRPr lang="en-GB" sz="14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SP1 – Giovanni Chisci – Roaming </a:t>
            </a:r>
          </a:p>
          <a:p>
            <a:pPr marL="0" indent="0"/>
            <a:r>
              <a:rPr lang="en-US" sz="1200" b="0" dirty="0"/>
              <a:t>Do you support the following for security in seamless roaming?</a:t>
            </a:r>
          </a:p>
          <a:p>
            <a:pPr>
              <a:buFont typeface="Arial" panose="020B0604020202020204" pitchFamily="34" charset="0"/>
              <a:buChar char="•"/>
            </a:pPr>
            <a:r>
              <a:rPr lang="en-US" sz="1200" b="0" dirty="0"/>
              <a:t>When a non-AP MLD is in the process of roaming from the current AP MLD to a target AP MLD, the same PTKSA shall be used to communicate with the current AP MLD and the target AP MLD</a:t>
            </a:r>
          </a:p>
          <a:p>
            <a:pPr marL="0" indent="0"/>
            <a:r>
              <a:rPr lang="en-US" sz="1200" b="0" i="1" dirty="0"/>
              <a:t>Supporting documents: 24/0052, 23/1884, 23/1996, 24/830, 24/0083, 24/0101, 24/0396, 24/0655, 23/2157 </a:t>
            </a:r>
          </a:p>
          <a:p>
            <a:pPr>
              <a:buFont typeface="Arial" panose="020B0604020202020204" pitchFamily="34" charset="0"/>
              <a:buChar char="•"/>
            </a:pPr>
            <a:r>
              <a:rPr lang="en-US" sz="1200" dirty="0"/>
              <a:t>SP2 – Dibakar Das – MAP </a:t>
            </a: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t>SP3 – Jay Yang – MAP</a:t>
            </a: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SP4 – Jay Yang – MAP </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dirty="0"/>
              <a:t>Supporting documents: 24/838r0, 24/1075r1 (update 11/08) </a:t>
            </a:r>
          </a:p>
          <a:p>
            <a:pPr>
              <a:buFont typeface="Arial" panose="020B0604020202020204" pitchFamily="34" charset="0"/>
              <a:buChar char="•"/>
            </a:pPr>
            <a:r>
              <a:rPr lang="en-US" sz="1200" dirty="0"/>
              <a:t>SP5 – Jay Yang – MAP </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r>
              <a:rPr lang="en-US" sz="1200" dirty="0"/>
              <a:t> </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SP6 – Giovanni Chisci – MAP </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t>SP7 – Giovanni Chisci – MAP </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939443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Preamble</a:t>
            </a:r>
          </a:p>
          <a:p>
            <a:pPr lvl="1">
              <a:buFont typeface="Arial" panose="020B0604020202020204" pitchFamily="34" charset="0"/>
              <a:buChar char="•"/>
            </a:pPr>
            <a:r>
              <a:rPr lang="en-US" sz="1200" dirty="0">
                <a:hlinkClick r:id="rId2"/>
              </a:rPr>
              <a:t>24/1644</a:t>
            </a:r>
            <a:r>
              <a:rPr lang="en-US" sz="1200" dirty="0"/>
              <a:t> Compact User field encodings						Brian Hart</a:t>
            </a:r>
          </a:p>
          <a:p>
            <a:pPr lvl="1">
              <a:buFont typeface="Arial" panose="020B0604020202020204" pitchFamily="34" charset="0"/>
              <a:buChar char="•"/>
            </a:pPr>
            <a:r>
              <a:rPr lang="en-US" sz="1200" dirty="0">
                <a:hlinkClick r:id="rId3"/>
              </a:rPr>
              <a:t>24/1645</a:t>
            </a:r>
            <a:r>
              <a:rPr lang="en-US" sz="1200" dirty="0"/>
              <a:t> Compact User field encodings - detailed examples			Brian Hart</a:t>
            </a:r>
            <a:endParaRPr lang="en-US" sz="1200" b="1" dirty="0"/>
          </a:p>
          <a:p>
            <a:pPr lvl="1">
              <a:buFont typeface="Arial" panose="020B0604020202020204" pitchFamily="34" charset="0"/>
              <a:buChar char="•"/>
            </a:pP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hlinkClick r:id="rId4"/>
              </a:rPr>
              <a:t>24/1695</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2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200" dirty="0">
                <a:hlinkClick r:id="rId5"/>
              </a:rPr>
              <a:t>24/1772</a:t>
            </a:r>
            <a:r>
              <a:rPr lang="en-US" sz="1200" dirty="0"/>
              <a:t> Signaling for UHR PPDU follow up					Ross J. Yu</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6"/>
              </a:rPr>
              <a:t>24/1826</a:t>
            </a:r>
            <a:r>
              <a:rPr lang="en-GB" sz="1200" b="0" i="0" u="none" strike="noStrike" kern="1200" dirty="0">
                <a:solidFill>
                  <a:srgbClr val="FF0000"/>
                </a:solidFill>
                <a:effectLst/>
                <a:ea typeface="MS Gothic" panose="020B0609070205080204" pitchFamily="49" charset="-128"/>
              </a:rPr>
              <a:t> </a:t>
            </a:r>
            <a:r>
              <a:rPr lang="en-GB" sz="12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200" dirty="0">
                <a:hlinkClick r:id="rId7"/>
              </a:rPr>
              <a:t>24/1830</a:t>
            </a:r>
            <a:r>
              <a:rPr lang="en-US" sz="1200" dirty="0"/>
              <a:t> Efficient UHR-SIG encoding						Sigurd Schelstraete</a:t>
            </a:r>
          </a:p>
          <a:p>
            <a:pPr marL="800100" lvl="1" indent="-342900">
              <a:buFont typeface="Arial" panose="020B0604020202020204" pitchFamily="34" charset="0"/>
              <a:buChar char="•"/>
            </a:pPr>
            <a:r>
              <a:rPr lang="en-US" sz="1200" dirty="0">
                <a:hlinkClick r:id="rId8"/>
              </a:rPr>
              <a:t>24/1831</a:t>
            </a:r>
            <a:r>
              <a:rPr lang="en-US" sz="1200" dirty="0"/>
              <a:t> UHR U-SIG and UHR-SIG common field general design		Juan Fang</a:t>
            </a:r>
          </a:p>
          <a:p>
            <a:pPr lvl="1">
              <a:buFont typeface="Arial" panose="020B0604020202020204" pitchFamily="34" charset="0"/>
              <a:buChar char="•"/>
            </a:pPr>
            <a:r>
              <a:rPr lang="en-US" sz="1200" dirty="0">
                <a:cs typeface="+mn-cs"/>
                <a:hlinkClick r:id="rId9"/>
              </a:rPr>
              <a:t>24/1834</a:t>
            </a:r>
            <a:r>
              <a:rPr lang="en-US" sz="1200" dirty="0">
                <a:cs typeface="+mn-cs"/>
              </a:rPr>
              <a:t> 11bn Non-ELR Signaling Design for New Features			Alice Chen</a:t>
            </a:r>
          </a:p>
          <a:p>
            <a:pPr lvl="1">
              <a:buFont typeface="Arial" panose="020B0604020202020204" pitchFamily="34" charset="0"/>
              <a:buChar char="•"/>
            </a:pPr>
            <a:r>
              <a:rPr lang="en-US" sz="1200" dirty="0">
                <a:hlinkClick r:id="rId10"/>
              </a:rPr>
              <a:t>24/1840</a:t>
            </a:r>
            <a:r>
              <a:rPr lang="en-US" sz="1200" dirty="0"/>
              <a:t> UHR MU PPDU user info field signaling				Rui Cao</a:t>
            </a:r>
            <a:endParaRPr lang="en-GB" sz="1200" dirty="0"/>
          </a:p>
          <a:p>
            <a:pPr lvl="1">
              <a:buFont typeface="Arial" panose="020B0604020202020204" pitchFamily="34" charset="0"/>
              <a:buChar char="•"/>
            </a:pPr>
            <a:r>
              <a:rPr lang="en-GB" sz="1200" dirty="0">
                <a:hlinkClick r:id="rId11"/>
              </a:rPr>
              <a:t>24/1864</a:t>
            </a:r>
            <a:r>
              <a:rPr lang="en-GB" sz="1200" dirty="0"/>
              <a:t> MAP PPDU Consideration and Harmonized U-SIG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SP1-SP6 – Lin Yang – ELR</a:t>
            </a:r>
          </a:p>
          <a:p>
            <a:pPr marL="0" indent="0"/>
            <a:r>
              <a:rPr lang="en-GB" sz="1800" b="0" i="0" u="none" strike="noStrike" dirty="0">
                <a:solidFill>
                  <a:srgbClr val="000000"/>
                </a:solidFill>
                <a:effectLst/>
                <a:latin typeface="Times New Roman" panose="02020603050405020304" pitchFamily="18" charset="0"/>
                <a:hlinkClick r:id="rId2"/>
              </a:rPr>
              <a:t>24/1478</a:t>
            </a:r>
            <a:r>
              <a:rPr lang="en-GB" sz="1200" dirty="0">
                <a:hlinkClick r:id="rId2"/>
              </a:rPr>
              <a:t> </a:t>
            </a:r>
            <a:endParaRPr lang="en-US" sz="1600" dirty="0"/>
          </a:p>
          <a:p>
            <a:pPr>
              <a:buFont typeface="Arial" panose="020B0604020202020204" pitchFamily="34" charset="0"/>
              <a:buChar char="•"/>
            </a:pPr>
            <a:r>
              <a:rPr lang="en-US" sz="1600" dirty="0"/>
              <a:t>SP7 – Wook Bong Lee – ELR</a:t>
            </a:r>
          </a:p>
          <a:p>
            <a:pPr marL="0" indent="0"/>
            <a:r>
              <a:rPr lang="en-GB" sz="1800" b="0" i="0" u="none" strike="noStrike" dirty="0">
                <a:solidFill>
                  <a:srgbClr val="000000"/>
                </a:solidFill>
                <a:effectLst/>
                <a:latin typeface="Times New Roman" panose="02020603050405020304" pitchFamily="18" charset="0"/>
                <a:hlinkClick r:id="rId3"/>
              </a:rPr>
              <a:t>24/1573</a:t>
            </a:r>
            <a:r>
              <a:rPr lang="en-GB" sz="1200" dirty="0"/>
              <a:t> </a:t>
            </a:r>
          </a:p>
          <a:p>
            <a:pPr>
              <a:buFont typeface="Arial" panose="020B0604020202020204" pitchFamily="34" charset="0"/>
              <a:buChar char="•"/>
            </a:pPr>
            <a:r>
              <a:rPr lang="en-US" sz="1600" dirty="0"/>
              <a:t>SP8 – Wook Bong Lee – ELR</a:t>
            </a:r>
          </a:p>
          <a:p>
            <a:pPr marL="0" indent="0"/>
            <a:r>
              <a:rPr lang="en-GB" sz="1800" b="0" i="0" u="none" strike="noStrike" dirty="0">
                <a:solidFill>
                  <a:srgbClr val="000000"/>
                </a:solidFill>
                <a:effectLst/>
                <a:latin typeface="Times New Roman" panose="02020603050405020304" pitchFamily="18" charset="0"/>
                <a:hlinkClick r:id="rId3"/>
              </a:rPr>
              <a:t>24/1573</a:t>
            </a:r>
            <a:r>
              <a:rPr lang="en-GB" sz="1200" dirty="0"/>
              <a:t> </a:t>
            </a:r>
            <a:endParaRPr lang="en-US" sz="1600" dirty="0"/>
          </a:p>
          <a:p>
            <a:pPr>
              <a:buFont typeface="Arial" panose="020B0604020202020204" pitchFamily="34" charset="0"/>
              <a:buChar char="•"/>
            </a:pPr>
            <a:r>
              <a:rPr lang="en-US" sz="1600" dirty="0"/>
              <a:t>SP9 – Shengquan Hu– ELR</a:t>
            </a:r>
          </a:p>
          <a:p>
            <a:pPr marL="0" indent="0"/>
            <a:r>
              <a:rPr lang="en-GB" sz="1800" b="0" i="0" u="none" strike="noStrike" dirty="0">
                <a:solidFill>
                  <a:srgbClr val="000000"/>
                </a:solidFill>
                <a:effectLst/>
                <a:latin typeface="Times New Roman" panose="02020603050405020304" pitchFamily="18" charset="0"/>
                <a:hlinkClick r:id="rId4"/>
              </a:rPr>
              <a:t>24/1488r1</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SP10 – Juan Fang – ELR</a:t>
            </a:r>
          </a:p>
          <a:p>
            <a:pPr marL="0" indent="0"/>
            <a:r>
              <a:rPr lang="en-GB" sz="1800" b="0" i="0" u="none" strike="noStrike" dirty="0">
                <a:solidFill>
                  <a:srgbClr val="000000"/>
                </a:solidFill>
                <a:effectLst/>
                <a:latin typeface="Times New Roman" panose="02020603050405020304" pitchFamily="18" charset="0"/>
                <a:hlinkClick r:id="rId2"/>
              </a:rPr>
              <a:t>24/1590</a:t>
            </a:r>
            <a:endParaRPr lang="en-US" sz="1600" dirty="0"/>
          </a:p>
          <a:p>
            <a:pPr>
              <a:buFont typeface="Arial" panose="020B0604020202020204" pitchFamily="34" charset="0"/>
              <a:buChar char="•"/>
            </a:pPr>
            <a:r>
              <a:rPr lang="en-US" sz="1600" dirty="0"/>
              <a:t>SP11 – Rethna Pulikkoonattu – ELR</a:t>
            </a:r>
          </a:p>
          <a:p>
            <a:pPr marL="0" indent="0"/>
            <a:r>
              <a:rPr lang="en-GB" sz="1800" b="0" i="0" u="none" strike="noStrike" dirty="0">
                <a:solidFill>
                  <a:srgbClr val="000000"/>
                </a:solidFill>
                <a:effectLst/>
                <a:latin typeface="Times New Roman" panose="02020603050405020304" pitchFamily="18" charset="0"/>
                <a:hlinkClick r:id="rId3"/>
              </a:rPr>
              <a:t>24/1571r1</a:t>
            </a:r>
            <a:endParaRPr lang="en-US" sz="1600" dirty="0"/>
          </a:p>
          <a:p>
            <a:pPr>
              <a:buFont typeface="Arial" panose="020B0604020202020204" pitchFamily="34" charset="0"/>
              <a:buChar char="•"/>
            </a:pPr>
            <a:r>
              <a:rPr lang="en-US" sz="1600" dirty="0"/>
              <a:t>SP12 – Hari Ram Balakrishnan – ELR</a:t>
            </a:r>
          </a:p>
          <a:p>
            <a:pPr marL="0" indent="0"/>
            <a:r>
              <a:rPr lang="en-GB" sz="1800" b="0" i="0" u="none" strike="noStrike" dirty="0">
                <a:solidFill>
                  <a:srgbClr val="000000"/>
                </a:solidFill>
                <a:effectLst/>
                <a:latin typeface="Times New Roman" panose="02020603050405020304" pitchFamily="18" charset="0"/>
                <a:hlinkClick r:id="rId4"/>
              </a:rPr>
              <a:t>24/1592</a:t>
            </a:r>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8846755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Jay Yang – MAP </a:t>
            </a:r>
          </a:p>
          <a:p>
            <a:pPr marL="0" indent="0"/>
            <a:r>
              <a:rPr lang="en-US" sz="1400" b="0" dirty="0"/>
              <a:t>Do you agree to have a mechanism to protect the management frames between two APs during agreement negotiation procedure?</a:t>
            </a:r>
          </a:p>
          <a:p>
            <a:pPr>
              <a:buFont typeface="Arial" panose="020B0604020202020204" pitchFamily="34" charset="0"/>
              <a:buChar char="•"/>
            </a:pPr>
            <a:r>
              <a:rPr lang="en-US" sz="1400" b="0" dirty="0"/>
              <a:t>The mechanism is TBD</a:t>
            </a:r>
          </a:p>
          <a:p>
            <a:pPr marL="0" indent="0"/>
            <a:r>
              <a:rPr lang="en-US" sz="1400" b="0" i="1" dirty="0"/>
              <a:t>Supporting documents: 23/1836r3 </a:t>
            </a:r>
          </a:p>
          <a:p>
            <a:pPr>
              <a:buFont typeface="Arial" panose="020B0604020202020204" pitchFamily="34" charset="0"/>
              <a:buChar char="•"/>
            </a:pPr>
            <a:r>
              <a:rPr lang="en-US" sz="1400" dirty="0"/>
              <a:t>SP2 – </a:t>
            </a:r>
            <a:r>
              <a:rPr lang="en-US" sz="1400" dirty="0" err="1"/>
              <a:t>SunHee</a:t>
            </a:r>
            <a:r>
              <a:rPr lang="en-US" sz="1400" dirty="0"/>
              <a:t> Baek – C-RTWT</a:t>
            </a:r>
          </a:p>
          <a:p>
            <a:pPr marL="0" indent="0"/>
            <a:r>
              <a:rPr lang="en-US" sz="1400" b="0" dirty="0"/>
              <a:t>Do you agree to add the following text to the TGbn SFD?</a:t>
            </a:r>
          </a:p>
          <a:p>
            <a:pPr>
              <a:buFont typeface="Arial" panose="020B0604020202020204" pitchFamily="34" charset="0"/>
              <a:buChar char="•"/>
            </a:pPr>
            <a:r>
              <a:rPr lang="en-US" sz="1400" b="0" dirty="0"/>
              <a:t>The TWT element is used to specify R-TWT schedule(s) to be coordinated between an AP and another AP.</a:t>
            </a:r>
          </a:p>
          <a:p>
            <a:pPr lvl="1">
              <a:buFont typeface="Arial" panose="020B0604020202020204" pitchFamily="34" charset="0"/>
              <a:buChar char="•"/>
            </a:pPr>
            <a:r>
              <a:rPr lang="en-US" sz="1100" dirty="0"/>
              <a:t>Whether to use existing frame or to define a frame to include the TWT element is TBD.</a:t>
            </a:r>
          </a:p>
          <a:p>
            <a:pPr marL="0" indent="0"/>
            <a:r>
              <a:rPr lang="en-US" sz="1400" b="0" i="1" dirty="0"/>
              <a:t>Supporting documents: 24/160, 23/1916 </a:t>
            </a:r>
          </a:p>
          <a:p>
            <a:pPr>
              <a:buFont typeface="Arial" panose="020B0604020202020204" pitchFamily="34" charset="0"/>
              <a:buChar char="•"/>
            </a:pPr>
            <a:r>
              <a:rPr lang="en-US" sz="1400" dirty="0"/>
              <a:t>SP3 – </a:t>
            </a:r>
            <a:r>
              <a:rPr lang="en-US" sz="1400" dirty="0" err="1"/>
              <a:t>SunHee</a:t>
            </a:r>
            <a:r>
              <a:rPr lang="en-US" sz="1400" dirty="0"/>
              <a:t> Baek – C-RTWT</a:t>
            </a:r>
          </a:p>
          <a:p>
            <a:pPr marL="0" indent="0"/>
            <a:r>
              <a:rPr lang="en-US" sz="1400" b="0" dirty="0"/>
              <a:t>Do you agree to add the following text to the TGbn SFD?</a:t>
            </a:r>
          </a:p>
          <a:p>
            <a:pPr>
              <a:buFont typeface="Arial" panose="020B0604020202020204" pitchFamily="34" charset="0"/>
              <a:buChar char="•"/>
            </a:pPr>
            <a:r>
              <a:rPr lang="en-US" sz="1400" b="0" dirty="0"/>
              <a:t>The TWT element to specify R-TWT schedule(s) to be coordinated between an AP and another AP shall include one or more Broadcast TWT Parameter Set field(s).</a:t>
            </a:r>
          </a:p>
          <a:p>
            <a:pPr lvl="1">
              <a:buFont typeface="Arial" panose="020B0604020202020204" pitchFamily="34" charset="0"/>
              <a:buChar char="•"/>
            </a:pPr>
            <a:r>
              <a:rPr lang="en-US" sz="1100" dirty="0"/>
              <a:t>	How to configure the field is TBD.</a:t>
            </a:r>
          </a:p>
          <a:p>
            <a:pPr marL="0" indent="0"/>
            <a:r>
              <a:rPr lang="en-US" sz="1400" b="0" i="1" dirty="0"/>
              <a:t>Supporting documents: 24/160, 23/1916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41881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a:t>
            </a:r>
            <a:r>
              <a:rPr lang="en-US" sz="1200" dirty="0" err="1"/>
              <a:t>SunHee</a:t>
            </a:r>
            <a:r>
              <a:rPr lang="en-US" sz="1200" dirty="0"/>
              <a:t> Baek – C-RTWT </a:t>
            </a:r>
          </a:p>
          <a:p>
            <a:pPr marL="0" indent="0"/>
            <a:r>
              <a:rPr lang="en-US" sz="1200" b="0" dirty="0"/>
              <a:t>Do you agree to add the following text to the TGbn SFD?</a:t>
            </a:r>
          </a:p>
          <a:p>
            <a:pPr>
              <a:buFont typeface="Arial" panose="020B0604020202020204" pitchFamily="34" charset="0"/>
              <a:buChar char="•"/>
            </a:pPr>
            <a:r>
              <a:rPr lang="en-US" sz="1100" b="0" dirty="0"/>
              <a:t>The TWT element to specify R-TWT schedule(s) to be coordinated between an AP and another AP shall include an ID to identify a coordinated R-TWT schedule.</a:t>
            </a:r>
          </a:p>
          <a:p>
            <a:pPr marL="0" indent="0"/>
            <a:r>
              <a:rPr lang="en-US" sz="1200" b="0" i="1" dirty="0"/>
              <a:t>Supporting documents: 24/160, 23/1916 </a:t>
            </a:r>
          </a:p>
          <a:p>
            <a:pPr>
              <a:buFont typeface="Arial" panose="020B0604020202020204" pitchFamily="34" charset="0"/>
              <a:buChar char="•"/>
            </a:pPr>
            <a:r>
              <a:rPr lang="en-US" sz="1200" dirty="0"/>
              <a:t>SP5 – </a:t>
            </a:r>
            <a:r>
              <a:rPr lang="en-US" sz="1200" dirty="0" err="1"/>
              <a:t>SunHee</a:t>
            </a:r>
            <a:r>
              <a:rPr lang="en-US" sz="1200" dirty="0"/>
              <a:t> Baek – C-RTWT </a:t>
            </a:r>
          </a:p>
          <a:p>
            <a:pPr marL="0" indent="0"/>
            <a:r>
              <a:rPr lang="en-US" sz="1200" b="0" dirty="0"/>
              <a:t>An AP shall announce OBSS R-TWT schedule(s) coordinated with another AP in the Beacon frame(s).</a:t>
            </a:r>
          </a:p>
          <a:p>
            <a:pPr>
              <a:buFont typeface="Arial" panose="020B0604020202020204" pitchFamily="34" charset="0"/>
              <a:buChar char="•"/>
            </a:pPr>
            <a:r>
              <a:rPr lang="en-US" sz="1200" b="0" dirty="0"/>
              <a:t>Note – OBSS R-TWT schedule(s) means the schedule(s) that is requested by that another AP to the AP, and then successfully coordinated.</a:t>
            </a:r>
          </a:p>
          <a:p>
            <a:pPr>
              <a:buFont typeface="Arial" panose="020B0604020202020204" pitchFamily="34" charset="0"/>
              <a:buChar char="•"/>
            </a:pPr>
            <a:r>
              <a:rPr lang="en-US" sz="1200" b="0" dirty="0"/>
              <a:t>How to announce the OBSS R-TWT schedule(s) is TBD.</a:t>
            </a:r>
          </a:p>
          <a:p>
            <a:pPr marL="0" indent="0"/>
            <a:r>
              <a:rPr lang="en-US" sz="1200" b="0" i="1" dirty="0"/>
              <a:t>Supporting documents: 24/160, 23/1916 </a:t>
            </a:r>
          </a:p>
          <a:p>
            <a:pPr>
              <a:buFont typeface="Arial" panose="020B0604020202020204" pitchFamily="34" charset="0"/>
              <a:buChar char="•"/>
            </a:pPr>
            <a:r>
              <a:rPr lang="en-US" sz="1200" dirty="0"/>
              <a:t>SP6 – Giovanni Chisci – C-RTWT</a:t>
            </a:r>
          </a:p>
          <a:p>
            <a:pPr marL="0" indent="0"/>
            <a:r>
              <a:rPr lang="en-US" sz="1200" b="0" dirty="0"/>
              <a:t>Do you agree that, if an AP provides the protection of the rTWT schedule of another AP, following negotiation or through other means, then:</a:t>
            </a:r>
          </a:p>
          <a:p>
            <a:pPr>
              <a:buFont typeface="Arial" panose="020B0604020202020204" pitchFamily="34" charset="0"/>
              <a:buChar char="•"/>
            </a:pPr>
            <a:r>
              <a:rPr lang="en-US" sz="1200" b="0" dirty="0"/>
              <a:t>The AP shall ensure its TXOP ends before the start time of the corresponding OBSS rTWT SP(s)</a:t>
            </a:r>
          </a:p>
          <a:p>
            <a:pPr>
              <a:buFont typeface="Arial" panose="020B0604020202020204" pitchFamily="34" charset="0"/>
              <a:buChar char="•"/>
            </a:pPr>
            <a:r>
              <a:rPr lang="en-US" sz="1200" b="0" dirty="0"/>
              <a:t>•	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SP2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SP3 – Ron Porat – CBF</a:t>
            </a:r>
          </a:p>
          <a:p>
            <a:pPr marL="0" indent="0"/>
            <a:r>
              <a:rPr lang="en-GB" sz="1800" b="0" i="0" u="none" strike="noStrike" dirty="0">
                <a:solidFill>
                  <a:srgbClr val="000000"/>
                </a:solidFill>
                <a:effectLst/>
                <a:latin typeface="Times New Roman" panose="02020603050405020304" pitchFamily="18" charset="0"/>
              </a:rPr>
              <a:t>24/1568</a:t>
            </a:r>
          </a:p>
          <a:p>
            <a:pPr>
              <a:buFont typeface="Arial" panose="020B0604020202020204" pitchFamily="34" charset="0"/>
              <a:buChar char="•"/>
            </a:pPr>
            <a:r>
              <a:rPr lang="en-US" sz="1600" dirty="0"/>
              <a:t>SP4 – Ron Porat – CBF</a:t>
            </a:r>
          </a:p>
          <a:p>
            <a:pPr marL="0" indent="0"/>
            <a:r>
              <a:rPr lang="en-GB" sz="1800" b="0" i="0" u="none" strike="noStrike" dirty="0">
                <a:solidFill>
                  <a:srgbClr val="000000"/>
                </a:solidFill>
                <a:effectLst/>
                <a:latin typeface="Times New Roman" panose="02020603050405020304" pitchFamily="18" charset="0"/>
              </a:rPr>
              <a:t>24/1568</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SP6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SP7 – Sameer Vermani – CBF</a:t>
            </a:r>
          </a:p>
          <a:p>
            <a:pPr marL="0" indent="0"/>
            <a:r>
              <a:rPr lang="en-GB" sz="1800" b="0" i="0" u="none" strike="noStrike" dirty="0">
                <a:solidFill>
                  <a:srgbClr val="000000"/>
                </a:solidFill>
                <a:effectLst/>
                <a:latin typeface="Times New Roman" panose="02020603050405020304" pitchFamily="18" charset="0"/>
              </a:rPr>
              <a:t>1542r0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627180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C-RTWT + Coexistence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24/0743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Simulation results for MAP OBSS TWT management</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Patrice NEZOU</a:t>
            </a:r>
            <a:endParaRPr lang="en-GB" sz="1400" strike="sngStrike" dirty="0">
              <a:solidFill>
                <a:srgbClr val="FF0000"/>
              </a:solidFill>
            </a:endParaRPr>
          </a:p>
          <a:p>
            <a:pPr lvl="1">
              <a:buFont typeface="Arial" panose="020B0604020202020204" pitchFamily="34" charset="0"/>
              <a:buChar char="•"/>
            </a:pPr>
            <a:r>
              <a:rPr lang="en-US" sz="1400" strike="sngStrike" dirty="0">
                <a:solidFill>
                  <a:srgbClr val="FF0000"/>
                </a:solidFill>
              </a:rPr>
              <a:t>24/1401	Coordinated TDMA for Coordinated R-TWT 			</a:t>
            </a:r>
            <a:r>
              <a:rPr lang="en-US" sz="1400" strike="sngStrike" dirty="0" err="1">
                <a:solidFill>
                  <a:srgbClr val="FF0000"/>
                </a:solidFill>
              </a:rPr>
              <a:t>Jonghoe</a:t>
            </a:r>
            <a:r>
              <a:rPr lang="en-US" sz="1400" strike="sngStrike" dirty="0">
                <a:solidFill>
                  <a:srgbClr val="FF0000"/>
                </a:solidFill>
              </a:rPr>
              <a:t> Koo</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SP1 – VIGER Pascal – C-RTWT </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630293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799364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SP5 – Sherief Helwa – Coexistence </a:t>
            </a:r>
          </a:p>
          <a:p>
            <a:pPr marL="0" indent="0"/>
            <a:r>
              <a:rPr lang="en-US" sz="14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4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400" b="0" dirty="0"/>
              <a:t>Optional/mandatory TBD</a:t>
            </a:r>
          </a:p>
          <a:p>
            <a:pPr marL="0" indent="0"/>
            <a:r>
              <a:rPr lang="en-US" sz="1400" b="0" i="1" dirty="0"/>
              <a:t>Supporting documents: 23/1934, 23/1964, 23/2002, 23/2078</a:t>
            </a:r>
          </a:p>
          <a:p>
            <a:pPr>
              <a:buFont typeface="Arial" panose="020B0604020202020204" pitchFamily="34" charset="0"/>
              <a:buChar char="•"/>
            </a:pPr>
            <a:r>
              <a:rPr lang="en-US" sz="1400" dirty="0"/>
              <a:t>SP6 – Sherief Helwa – Coexistence </a:t>
            </a:r>
          </a:p>
          <a:p>
            <a:pPr marL="0" indent="0"/>
            <a:r>
              <a:rPr lang="en-US" sz="1400" b="0" dirty="0"/>
              <a:t>Do you agree with the following:</a:t>
            </a:r>
          </a:p>
          <a:p>
            <a:pPr>
              <a:buFont typeface="Arial" panose="020B0604020202020204" pitchFamily="34" charset="0"/>
              <a:buChar char="•"/>
            </a:pPr>
            <a:r>
              <a:rPr lang="en-US" sz="1400" b="0" dirty="0"/>
              <a:t>Unavailability Target Start Time is indicated using 9 bits with a granularity of 64us</a:t>
            </a:r>
          </a:p>
          <a:p>
            <a:pPr>
              <a:buFont typeface="Arial" panose="020B0604020202020204" pitchFamily="34" charset="0"/>
              <a:buChar char="•"/>
            </a:pPr>
            <a:r>
              <a:rPr lang="en-US" sz="1400" b="0" dirty="0"/>
              <a:t>Unavailability Duration is indicated using 9 bits with a granularity of 64us</a:t>
            </a:r>
          </a:p>
          <a:p>
            <a:pPr marL="0" indent="0"/>
            <a:r>
              <a:rPr lang="en-US" sz="1400" b="0" i="1" dirty="0"/>
              <a:t>Supporting documents: 24/543, 24/857, 24/1226, 24/1247, 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18537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Sameer Vermani – CBF</a:t>
            </a:r>
          </a:p>
          <a:p>
            <a:pPr marL="0" indent="0"/>
            <a:r>
              <a:rPr lang="en-GB" sz="1800" b="0" i="0" u="none" strike="noStrike" dirty="0">
                <a:solidFill>
                  <a:srgbClr val="000000"/>
                </a:solidFill>
                <a:effectLst/>
                <a:latin typeface="Times New Roman" panose="02020603050405020304" pitchFamily="18" charset="0"/>
              </a:rPr>
              <a:t>1542r0</a:t>
            </a:r>
          </a:p>
          <a:p>
            <a:pPr>
              <a:buFont typeface="Arial" panose="020B0604020202020204" pitchFamily="34" charset="0"/>
              <a:buChar char="•"/>
            </a:pPr>
            <a:r>
              <a:rPr lang="en-US" sz="1600" dirty="0"/>
              <a:t>SP2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600" dirty="0"/>
          </a:p>
          <a:p>
            <a:pPr>
              <a:buFont typeface="Arial" panose="020B0604020202020204" pitchFamily="34" charset="0"/>
              <a:buChar char="•"/>
            </a:pPr>
            <a:r>
              <a:rPr lang="en-US" sz="1600" dirty="0"/>
              <a:t>SP3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8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–Shengquan – 2xLDPC</a:t>
            </a:r>
          </a:p>
          <a:p>
            <a:pPr marL="0" indent="0"/>
            <a:r>
              <a:rPr lang="en-GB" sz="1600" b="0" i="0" u="none" strike="noStrike" dirty="0">
                <a:solidFill>
                  <a:srgbClr val="000000"/>
                </a:solidFill>
                <a:effectLst/>
              </a:rPr>
              <a:t>[24/1828r0]</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pPr marL="0" indent="0"/>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82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Liwen Chu – Coexistence </a:t>
            </a:r>
          </a:p>
          <a:p>
            <a:pPr marL="0" indent="0"/>
            <a:r>
              <a:rPr lang="en-US" sz="1400" b="0" dirty="0"/>
              <a:t>Do you support to use BSRP Trigger frame as a UHR Initial Control frame (ICF) sent:</a:t>
            </a:r>
          </a:p>
          <a:p>
            <a:pPr>
              <a:buFont typeface="Arial" panose="020B0604020202020204" pitchFamily="34" charset="0"/>
              <a:buChar char="•"/>
            </a:pPr>
            <a:r>
              <a:rPr lang="en-US" sz="14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200" dirty="0"/>
              <a:t>BSRP Trigger frame follows baseline rules for the format of the solicited TB-PPDU</a:t>
            </a:r>
          </a:p>
          <a:p>
            <a:pPr marL="0" indent="0"/>
            <a:r>
              <a:rPr lang="en-US" sz="1400" b="0" i="1" dirty="0"/>
              <a:t>Supporting documents: 24/494r2, 24/1226r0, 24/1558r1, 24/1562r0</a:t>
            </a:r>
          </a:p>
          <a:p>
            <a:pPr>
              <a:buFont typeface="Arial" panose="020B0604020202020204" pitchFamily="34" charset="0"/>
              <a:buChar char="•"/>
            </a:pPr>
            <a:r>
              <a:rPr lang="en-US" sz="1400" dirty="0"/>
              <a:t>SP2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SP3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017279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Maulik Vaidya – L4S </a:t>
            </a:r>
          </a:p>
          <a:p>
            <a:pPr marL="0" indent="0"/>
            <a:r>
              <a:rPr lang="en-US" sz="12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200" b="0" dirty="0"/>
              <a:t>NOTE 1 – The exact mechanism is TBD.</a:t>
            </a:r>
          </a:p>
          <a:p>
            <a:pPr marL="0" indent="0"/>
            <a:r>
              <a:rPr lang="en-US" sz="1200" b="0" i="1" dirty="0"/>
              <a:t>Supporting documents: 24/0399, 24/0384, 24/0818 (update 11/08)</a:t>
            </a:r>
          </a:p>
          <a:p>
            <a:pPr>
              <a:buFont typeface="Arial" panose="020B0604020202020204" pitchFamily="34" charset="0"/>
              <a:buChar char="•"/>
            </a:pPr>
            <a:r>
              <a:rPr lang="en-US" sz="1200" dirty="0"/>
              <a:t>SP5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SP6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BSR and/or unavailability) information</a:t>
            </a:r>
          </a:p>
          <a:p>
            <a:pPr lvl="1">
              <a:buFont typeface="Arial" panose="020B0604020202020204" pitchFamily="34" charset="0"/>
              <a:buChar char="•"/>
            </a:pPr>
            <a:r>
              <a:rPr lang="en-US" sz="1000" b="0" dirty="0"/>
              <a:t>How to include feedback information is TBD</a:t>
            </a:r>
          </a:p>
          <a:p>
            <a:pPr marL="0" indent="0"/>
            <a:r>
              <a:rPr lang="en-US" sz="1200" b="0" i="1" dirty="0"/>
              <a:t>Supporting documents: 24/0834</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7392469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C-RTWT Part 2 + QoS</a:t>
            </a:r>
          </a:p>
          <a:p>
            <a:pPr lvl="1">
              <a:buFont typeface="Arial" panose="020B0604020202020204" pitchFamily="34" charset="0"/>
              <a:buChar char="•"/>
            </a:pPr>
            <a:r>
              <a:rPr lang="en-US" sz="1400" dirty="0">
                <a:hlinkClick r:id="rId2"/>
              </a:rPr>
              <a:t>24/1457</a:t>
            </a:r>
            <a:r>
              <a:rPr lang="en-US" sz="1400" dirty="0"/>
              <a:t>	R-TWT Sharing								Gaius Y. H. Wee</a:t>
            </a:r>
          </a:p>
          <a:p>
            <a:pPr lvl="1">
              <a:buFont typeface="Arial" panose="020B0604020202020204" pitchFamily="34" charset="0"/>
              <a:buChar char="•"/>
            </a:pPr>
            <a:r>
              <a:rPr lang="en-US" sz="1400" dirty="0">
                <a:hlinkClick r:id="rId3"/>
              </a:rPr>
              <a:t>24/1577</a:t>
            </a:r>
            <a:r>
              <a:rPr lang="en-US" sz="1400" dirty="0"/>
              <a:t>	Non-Primary Channel Access During R-TWT Coordination	Leonardo </a:t>
            </a:r>
            <a:r>
              <a:rPr lang="en-US" sz="1400" dirty="0" err="1"/>
              <a:t>Lanante</a:t>
            </a:r>
            <a:endParaRPr lang="en-US" sz="1600" dirty="0"/>
          </a:p>
          <a:p>
            <a:pPr lvl="1">
              <a:buFont typeface="Arial" panose="020B0604020202020204" pitchFamily="34" charset="0"/>
              <a:buChar char="•"/>
            </a:pPr>
            <a:r>
              <a:rPr lang="en-US" sz="1400" dirty="0">
                <a:solidFill>
                  <a:srgbClr val="FF0000"/>
                </a:solidFill>
              </a:rPr>
              <a:t>24/0825</a:t>
            </a:r>
            <a:r>
              <a:rPr lang="en-US" sz="1400" dirty="0"/>
              <a:t>	Dynamic QoS								Rubayet Shafin</a:t>
            </a:r>
          </a:p>
          <a:p>
            <a:pPr lvl="1">
              <a:buFont typeface="Arial" panose="020B0604020202020204" pitchFamily="34" charset="0"/>
              <a:buChar char="•"/>
            </a:pPr>
            <a:r>
              <a:rPr lang="en-US" sz="1400" dirty="0">
                <a:hlinkClick r:id="rId4"/>
              </a:rPr>
              <a:t>24/1355</a:t>
            </a:r>
            <a:r>
              <a:rPr lang="en-US" sz="1400" dirty="0"/>
              <a:t>	Considerations on SCS Enhancement					SATO Takuhiro</a:t>
            </a:r>
          </a:p>
          <a:p>
            <a:pPr lvl="1">
              <a:buFont typeface="Arial" panose="020B0604020202020204" pitchFamily="34" charset="0"/>
              <a:buChar char="•"/>
            </a:pPr>
            <a:r>
              <a:rPr lang="en-US" sz="1400" dirty="0">
                <a:hlinkClick r:id="rId5"/>
              </a:rPr>
              <a:t>24/1438</a:t>
            </a:r>
            <a:r>
              <a:rPr lang="en-US" sz="1400" dirty="0"/>
              <a:t>	Enabling QoS Monitoring at AP Side					Guogang Huang</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SP1 – Po-Kai Huang – Security</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t>SP2 –Dibakar Das – QoS </a:t>
            </a:r>
          </a:p>
          <a:p>
            <a:pPr marL="0" indent="0"/>
            <a:r>
              <a:rPr lang="en-US" sz="1100" b="0" dirty="0"/>
              <a:t>Do you agree that UHR should allow more than two TIDs to be mapped to high priority ACs (i.e., VO or VI)?</a:t>
            </a:r>
          </a:p>
          <a:p>
            <a:pPr>
              <a:buFont typeface="Arial" panose="020B0604020202020204" pitchFamily="34" charset="0"/>
              <a:buChar char="•"/>
            </a:pPr>
            <a:r>
              <a:rPr lang="en-US" sz="1100" b="0" dirty="0"/>
              <a:t>Up to one TID for each AC currently assigned to BE and BK are remapped.</a:t>
            </a:r>
          </a:p>
          <a:p>
            <a:pPr>
              <a:buFont typeface="Arial" panose="020B0604020202020204" pitchFamily="34" charset="0"/>
              <a:buChar char="•"/>
            </a:pPr>
            <a:r>
              <a:rPr lang="en-US" sz="1100" b="0" dirty="0"/>
              <a:t>Those TIDs may be used dynamically (e.g., following an SCS flow setup).</a:t>
            </a:r>
          </a:p>
          <a:p>
            <a:pPr marL="0" indent="0"/>
            <a:r>
              <a:rPr lang="en-US" sz="1100" b="0" i="1" dirty="0"/>
              <a:t>Supporting documents: 24-463r1, 24/1899</a:t>
            </a:r>
          </a:p>
          <a:p>
            <a:pPr>
              <a:buFont typeface="Arial" panose="020B0604020202020204" pitchFamily="34" charset="0"/>
              <a:buChar char="•"/>
            </a:pPr>
            <a:r>
              <a:rPr lang="en-US" sz="1100" dirty="0"/>
              <a:t>SP3 –Mohamed Abouelseoud – Low Latency</a:t>
            </a:r>
          </a:p>
          <a:p>
            <a:pPr marL="0" indent="0"/>
            <a:r>
              <a:rPr lang="en-US" sz="1100" b="0" dirty="0"/>
              <a:t>Define or improve an existing mechanism so that a non-AP STA that is a TXOP responder can indicate its low latency needs (for traffic between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[doc]</a:t>
            </a:r>
          </a:p>
          <a:p>
            <a:endParaRPr lang="en-US" sz="11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06532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SP4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SP5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SP6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236559</TotalTime>
  <Words>15601</Words>
  <Application>Microsoft Office PowerPoint</Application>
  <PresentationFormat>On-screen Show (4:3)</PresentationFormat>
  <Paragraphs>3051</Paragraphs>
  <Slides>116</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8" baseType="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Straw Polls – Part 2</vt:lpstr>
      <vt:lpstr>Tuesday MAC Agenda–AM2</vt:lpstr>
      <vt:lpstr>Straw Polls – Part 1</vt:lpstr>
      <vt:lpstr>Straw Polls – Part 2</vt:lpstr>
      <vt:lpstr>Straw Polls – Part 3</vt:lpstr>
      <vt:lpstr>Straw Polls – Part 3</vt:lpstr>
      <vt:lpstr>Tuesday PHY Agenda–PM1</vt:lpstr>
      <vt:lpstr>Straw Polls – Part 1</vt:lpstr>
      <vt:lpstr>Straw Polls – Part 2</vt:lpstr>
      <vt:lpstr>Tuesday MAC Agenda–PM1</vt:lpstr>
      <vt:lpstr>Straw Polls – Part 1</vt:lpstr>
      <vt:lpstr>Straw Polls – Part 2</vt:lpstr>
      <vt:lpstr>Straw Polls – Part 3</vt:lpstr>
      <vt:lpstr>Straw Polls – Part 4</vt:lpstr>
      <vt:lpstr>Tuesday PHY Agenda–EVE</vt:lpstr>
      <vt:lpstr>Straw Polls – Part 1</vt:lpstr>
      <vt:lpstr>Straw Polls – Part 2</vt:lpstr>
      <vt:lpstr>Tuesday MAC Agenda–EVE </vt:lpstr>
      <vt:lpstr>Straw Polls – Part 1</vt:lpstr>
      <vt:lpstr>Straw Polls – Part 2</vt:lpstr>
      <vt:lpstr>Straw Polls – Part 3</vt:lpstr>
      <vt:lpstr>Wednesday PHY Agenda–AM2</vt:lpstr>
      <vt:lpstr>Straw Polls – Part 1</vt:lpstr>
      <vt:lpstr>Straw Polls – Part 2</vt:lpstr>
      <vt:lpstr>Wednesday MAC Agenda–AM2</vt:lpstr>
      <vt:lpstr>Straw Polls – Part 1</vt:lpstr>
      <vt:lpstr>Straw Polls – Part 2</vt:lpstr>
      <vt:lpstr>Wednesday PHY Agenda–PM2 </vt:lpstr>
      <vt:lpstr>Straw Polls – Part 1</vt:lpstr>
      <vt:lpstr>Straw Polls – Part 2</vt:lpstr>
      <vt:lpstr>Wednesday MAC Agenda–PM2</vt:lpstr>
      <vt:lpstr>Straw Polls – Part 1</vt:lpstr>
      <vt:lpstr>Straw Polls – Part 2</vt:lpstr>
      <vt:lpstr>Straw Polls – Part 3</vt:lpstr>
      <vt:lpstr>Thursday PHY Agenda–AM1 </vt:lpstr>
      <vt:lpstr>Straw Polls – Part 1</vt:lpstr>
      <vt:lpstr>Straw Polls – Part 2</vt:lpstr>
      <vt:lpstr>Thursday MAC Agenda–AM1</vt:lpstr>
      <vt:lpstr>Straw Polls – Part 1</vt:lpstr>
      <vt:lpstr>Straw Polls – Part 2</vt:lpstr>
      <vt:lpstr>Thursday PHY Agenda–AM2</vt:lpstr>
      <vt:lpstr>Straw Polls – Part 1</vt:lpstr>
      <vt:lpstr>Straw Polls – Part 2</vt:lpstr>
      <vt:lpstr>Thursday MAC Agenda–AM2</vt:lpstr>
      <vt:lpstr>Straw Polls – Part 1</vt:lpstr>
      <vt:lpstr>Straw Polls – Part 2</vt:lpstr>
      <vt:lpstr>Thursday PHY Agenda–PM1</vt:lpstr>
      <vt:lpstr>Straw Polls – Part 1</vt:lpstr>
      <vt:lpstr>Straw Polls – Part 2</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2024-11-12T21:23:03Z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