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50" r:id="rId25"/>
    <p:sldId id="569" r:id="rId26"/>
    <p:sldId id="573"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935A8674-BC4B-4050-8C5C-A78253A93EE9}"/>
    <pc:docChg chg="modSld">
      <pc:chgData name="Stacey, Robert" userId="8f61b79c-1993-4b76-a5c5-6bb0e2071c28" providerId="ADAL" clId="{935A8674-BC4B-4050-8C5C-A78253A93EE9}" dt="2024-11-11T18:13:20.910" v="8" actId="20577"/>
      <pc:docMkLst>
        <pc:docMk/>
      </pc:docMkLst>
      <pc:sldChg chg="modSp mod">
        <pc:chgData name="Stacey, Robert" userId="8f61b79c-1993-4b76-a5c5-6bb0e2071c28" providerId="ADAL" clId="{935A8674-BC4B-4050-8C5C-A78253A93EE9}" dt="2024-11-11T18:11:25.459" v="0" actId="1076"/>
        <pc:sldMkLst>
          <pc:docMk/>
          <pc:sldMk cId="109139153" sldId="522"/>
        </pc:sldMkLst>
        <pc:graphicFrameChg chg="mod">
          <ac:chgData name="Stacey, Robert" userId="8f61b79c-1993-4b76-a5c5-6bb0e2071c28" providerId="ADAL" clId="{935A8674-BC4B-4050-8C5C-A78253A93EE9}" dt="2024-11-11T18:11:25.459" v="0" actId="1076"/>
          <ac:graphicFrameMkLst>
            <pc:docMk/>
            <pc:sldMk cId="109139153" sldId="522"/>
            <ac:graphicFrameMk id="6151" creationId="{00000000-0000-0000-0000-000000000000}"/>
          </ac:graphicFrameMkLst>
        </pc:graphicFrameChg>
      </pc:sldChg>
      <pc:sldChg chg="modSp mod">
        <pc:chgData name="Stacey, Robert" userId="8f61b79c-1993-4b76-a5c5-6bb0e2071c28" providerId="ADAL" clId="{935A8674-BC4B-4050-8C5C-A78253A93EE9}" dt="2024-11-11T18:13:20.910" v="8" actId="20577"/>
        <pc:sldMkLst>
          <pc:docMk/>
          <pc:sldMk cId="1711243814" sldId="528"/>
        </pc:sldMkLst>
        <pc:graphicFrameChg chg="modGraphic">
          <ac:chgData name="Stacey, Robert" userId="8f61b79c-1993-4b76-a5c5-6bb0e2071c28" providerId="ADAL" clId="{935A8674-BC4B-4050-8C5C-A78253A93EE9}" dt="2024-11-11T18:13:20.910" v="8" actId="20577"/>
          <ac:graphicFrameMkLst>
            <pc:docMk/>
            <pc:sldMk cId="1711243814" sldId="528"/>
            <ac:graphicFrameMk id="4" creationId="{39F0D2F2-B454-E2AF-BB84-6A7D4F8CF9E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November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802.11-24/1664r2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November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4/11-24-1665" TargetMode="External"/><Relationship Id="rId3" Type="http://schemas.openxmlformats.org/officeDocument/2006/relationships/hyperlink" Target="https://mentor.ieee.org/802.11/dcn/24/11-24-1663" TargetMode="External"/><Relationship Id="rId7" Type="http://schemas.openxmlformats.org/officeDocument/2006/relationships/hyperlink" Target="https://mentor.ieee.org/802-ec/dcn/24/ec-24-000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1660" TargetMode="External"/><Relationship Id="rId11" Type="http://schemas.openxmlformats.org/officeDocument/2006/relationships/hyperlink" Target="https://mentor.ieee.org/802.11/dcn/24/11-24-1593" TargetMode="External"/><Relationship Id="rId5" Type="http://schemas.openxmlformats.org/officeDocument/2006/relationships/hyperlink" Target="https://mentor.ieee.org/802.11/dcn/24/11-24-1657" TargetMode="External"/><Relationship Id="rId10" Type="http://schemas.openxmlformats.org/officeDocument/2006/relationships/hyperlink" Target="https://mentor.ieee.org/802.11/dcn/24/11-24-1658" TargetMode="External"/><Relationship Id="rId4" Type="http://schemas.openxmlformats.org/officeDocument/2006/relationships/hyperlink" Target="https://mentor.ieee.org/802.11/dcn/24/11-24-1664" TargetMode="External"/><Relationship Id="rId9" Type="http://schemas.openxmlformats.org/officeDocument/2006/relationships/hyperlink" Target="https://mentor.ieee.org/802.11/dcn/24/11-24-165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7" Type="http://schemas.openxmlformats.org/officeDocument/2006/relationships/hyperlink" Target="https://mic.gov.vn/van-ban-phap-luat/du-thao/2210.htm"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 Id="rId6" Type="http://schemas.openxmlformats.org/officeDocument/2006/relationships/hyperlink" Target="https://cept.org/files/9522/Draft%20ECC%20Report%20364.docx" TargetMode="External"/><Relationship Id="rId5" Type="http://schemas.openxmlformats.org/officeDocument/2006/relationships/hyperlink" Target="https://mentor.ieee.org/802.18/documents?is_dcn=112&amp;is_group=0000&amp;is_year=2024" TargetMode="External"/><Relationship Id="rId4" Type="http://schemas.openxmlformats.org/officeDocument/2006/relationships/hyperlink" Target="https://regulations.citc.gov.sa/en/Pages/PublishedPublicConsultations.aspx#/PublishedPublicConsulationDetails/6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November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2024-11-11</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06351689"/>
              </p:ext>
            </p:extLst>
          </p:nvPr>
        </p:nvGraphicFramePr>
        <p:xfrm>
          <a:off x="1981200" y="2362200"/>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62200"/>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6:30pm and Thursday 6:30pm</a:t>
            </a:r>
            <a:endParaRPr lang="en-US" altLang="en-US" sz="2400"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November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405927834"/>
              </p:ext>
            </p:extLst>
          </p:nvPr>
        </p:nvGraphicFramePr>
        <p:xfrm>
          <a:off x="533401" y="39624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Light Communications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871748394"/>
              </p:ext>
            </p:extLst>
          </p:nvPr>
        </p:nvGraphicFramePr>
        <p:xfrm>
          <a:off x="6248400" y="1719575"/>
          <a:ext cx="5744499" cy="227266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M4.1.2/W2.6</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322354469"/>
              </p:ext>
            </p:extLst>
          </p:nvPr>
        </p:nvGraphicFramePr>
        <p:xfrm>
          <a:off x="2933700" y="2108856"/>
          <a:ext cx="6324600" cy="264028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Awaiting approval</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November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 /W2.6</a:t>
            </a:r>
            <a:r>
              <a:rPr lang="en-US" sz="2800" dirty="0"/>
              <a:t> Officers</a:t>
            </a:r>
          </a:p>
        </p:txBody>
      </p:sp>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19940" y="6097516"/>
            <a:ext cx="216726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719422946"/>
              </p:ext>
            </p:extLst>
          </p:nvPr>
        </p:nvGraphicFramePr>
        <p:xfrm>
          <a:off x="228600" y="1444568"/>
          <a:ext cx="11734800" cy="427043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MF</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Kiseon RYU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Rakesh TAORI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ELC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Mohamed ISLIM</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AUTO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highlight>
                            <a:srgbClr val="FFFF00"/>
                          </a:highlight>
                          <a:latin typeface="Times New Roman" pitchFamily="18" charset="0"/>
                          <a:ea typeface="+mn-ea"/>
                          <a:cs typeface="+mn-cs"/>
                        </a:rPr>
                        <a:t>Azin</a:t>
                      </a: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 NEISHABOORI, Jing MA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54">
            <a:extLst>
              <a:ext uri="{FF2B5EF4-FFF2-40B4-BE49-F238E27FC236}">
                <a16:creationId xmlns:a16="http://schemas.microsoft.com/office/drawing/2014/main" id="{E7C5F7FC-7D0F-8C3C-CA3A-F78946AD86C3}"/>
              </a:ext>
            </a:extLst>
          </p:cNvPr>
          <p:cNvSpPr/>
          <p:nvPr/>
        </p:nvSpPr>
        <p:spPr bwMode="auto">
          <a:xfrm>
            <a:off x="106680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36281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98120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 /W2.6</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dirty="0"/>
              <a:t>November 2024</a:t>
            </a:r>
          </a:p>
        </p:txBody>
      </p:sp>
      <p:sp>
        <p:nvSpPr>
          <p:cNvPr id="6" name="Footer Placeholder 5"/>
          <p:cNvSpPr>
            <a:spLocks noGrp="1"/>
          </p:cNvSpPr>
          <p:nvPr>
            <p:ph type="ftr" sz="quarter" idx="11"/>
          </p:nvPr>
        </p:nvSpPr>
        <p:spPr>
          <a:xfrm>
            <a:off x="95294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1839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153662"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767910" y="1195479"/>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301240" y="1726812"/>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2072640" y="5653647"/>
            <a:ext cx="124486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2072640" y="4948848"/>
            <a:ext cx="126923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609600" y="1150154"/>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64432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926067" y="17356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926067" y="2224036"/>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928228" y="27262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921071" y="3245790"/>
            <a:ext cx="859094" cy="426058"/>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749040" y="5732300"/>
            <a:ext cx="1295400" cy="54514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749040" y="5017455"/>
            <a:ext cx="1295400" cy="54514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320330" y="1150154"/>
            <a:ext cx="1463430" cy="5257800"/>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411736" y="1774585"/>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6101118" y="17563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428072" y="22674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6128721" y="2263278"/>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374160" y="2788406"/>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6016323" y="2792644"/>
            <a:ext cx="737566"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551312" y="3337739"/>
            <a:ext cx="1055762"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411736" y="4544457"/>
            <a:ext cx="1289009"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431655" y="5196174"/>
            <a:ext cx="1241487"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444842" y="5720656"/>
            <a:ext cx="1253300"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996730" y="1150154"/>
            <a:ext cx="1463430" cy="5257800"/>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7096821" y="4507976"/>
            <a:ext cx="1245067"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7096821" y="5041369"/>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7096821" y="5695823"/>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186415" y="2323646"/>
            <a:ext cx="1127958" cy="43992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200563" y="1772250"/>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67313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799639" y="5290257"/>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804765" y="5837811"/>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840865" y="2988266"/>
            <a:ext cx="1127958" cy="5729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824854" y="2434664"/>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840864" y="1751848"/>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533100" y="1769495"/>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481168" y="5249565"/>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481168" y="4124847"/>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481168" y="4766137"/>
            <a:ext cx="1200155" cy="42565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481168" y="2895600"/>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481168" y="3508552"/>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101365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4601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78376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509173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44424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481168" y="5896950"/>
            <a:ext cx="1200155" cy="41824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929D032C-D36E-EEE3-AF0A-BCB8C5E0B6E1}"/>
              </a:ext>
            </a:extLst>
          </p:cNvPr>
          <p:cNvSpPr/>
          <p:nvPr/>
        </p:nvSpPr>
        <p:spPr bwMode="auto">
          <a:xfrm>
            <a:off x="1295400" y="1143000"/>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802.11-1999</a:t>
            </a: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2675004"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2988100"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November 2024</a:t>
            </a:r>
            <a:endParaRPr lang="en-US" dirty="0"/>
          </a:p>
        </p:txBody>
      </p:sp>
      <p:sp>
        <p:nvSpPr>
          <p:cNvPr id="48" name="AutoShape 46"/>
          <p:cNvSpPr>
            <a:spLocks noChangeArrowheads="1"/>
          </p:cNvSpPr>
          <p:nvPr/>
        </p:nvSpPr>
        <p:spPr bwMode="auto">
          <a:xfrm>
            <a:off x="9000233" y="3673599"/>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5345186"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4353250"/>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4" name="Text Box 3"/>
          <p:cNvSpPr txBox="1">
            <a:spLocks noChangeArrowheads="1"/>
          </p:cNvSpPr>
          <p:nvPr/>
        </p:nvSpPr>
        <p:spPr bwMode="auto">
          <a:xfrm>
            <a:off x="1302173"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45186"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37046"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3684104"/>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4029944"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2895600"/>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43807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ELC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293296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063078"/>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4197355164"/>
              </p:ext>
            </p:extLst>
          </p:nvPr>
        </p:nvGraphicFramePr>
        <p:xfrm>
          <a:off x="750357" y="1445418"/>
          <a:ext cx="10908243" cy="257830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1</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10-23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Initial</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267068175"/>
                  </a:ext>
                </a:extLst>
              </a:tr>
            </a:tbl>
          </a:graphicData>
        </a:graphic>
      </p:graphicFrame>
      <p:sp>
        <p:nvSpPr>
          <p:cNvPr id="6" name="Date Placeholder 5"/>
          <p:cNvSpPr>
            <a:spLocks noGrp="1"/>
          </p:cNvSpPr>
          <p:nvPr>
            <p:ph type="dt" sz="half" idx="10"/>
          </p:nvPr>
        </p:nvSpPr>
        <p:spPr/>
        <p:txBody>
          <a:bodyPr/>
          <a:lstStyle/>
          <a:p>
            <a:pPr>
              <a:defRPr/>
            </a:pPr>
            <a:r>
              <a:rPr lang="en-US"/>
              <a:t>November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September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1968230214"/>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95</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79</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576</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November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a:t>
            </a:r>
            <a:r>
              <a:rPr lang="en-GB" sz="2800" b="0"/>
              <a:t>for November </a:t>
            </a:r>
            <a:r>
              <a:rPr lang="en-GB" sz="2800" b="0" dirty="0"/>
              <a:t>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November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7" name="Content Placeholder 6">
            <a:extLst>
              <a:ext uri="{FF2B5EF4-FFF2-40B4-BE49-F238E27FC236}">
                <a16:creationId xmlns:a16="http://schemas.microsoft.com/office/drawing/2014/main" id="{63D9AD58-0A08-D473-1314-5B8722CA4B2B}"/>
              </a:ext>
            </a:extLst>
          </p:cNvPr>
          <p:cNvPicPr>
            <a:picLocks noGrp="1" noChangeAspect="1"/>
          </p:cNvPicPr>
          <p:nvPr>
            <p:ph idx="1"/>
          </p:nvPr>
        </p:nvPicPr>
        <p:blipFill>
          <a:blip r:embed="rId2"/>
          <a:stretch>
            <a:fillRect/>
          </a:stretch>
        </p:blipFill>
        <p:spPr>
          <a:xfrm>
            <a:off x="735370" y="609603"/>
            <a:ext cx="10694630" cy="5844091"/>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9" name="Content Placeholder 8">
            <a:extLst>
              <a:ext uri="{FF2B5EF4-FFF2-40B4-BE49-F238E27FC236}">
                <a16:creationId xmlns:a16="http://schemas.microsoft.com/office/drawing/2014/main" id="{DE061E45-CE42-AAB2-3358-554C23C3353F}"/>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762000" y="609600"/>
            <a:ext cx="10671757" cy="5852932"/>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Attendance by subgroup (September to November)</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8" name="Content Placeholder 7">
            <a:extLst>
              <a:ext uri="{FF2B5EF4-FFF2-40B4-BE49-F238E27FC236}">
                <a16:creationId xmlns:a16="http://schemas.microsoft.com/office/drawing/2014/main" id="{D9ED6CFE-48C1-33BF-6DD3-D70BD951F38F}"/>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447800"/>
            <a:ext cx="8947890" cy="5034692"/>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Bjørn Ivar Teigen, Domos, WNG (Tue AM1)</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2024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D0C-EEE7-7335-3745-5588AE2F75AF}"/>
              </a:ext>
            </a:extLst>
          </p:cNvPr>
          <p:cNvSpPr>
            <a:spLocks noGrp="1"/>
          </p:cNvSpPr>
          <p:nvPr>
            <p:ph type="title"/>
          </p:nvPr>
        </p:nvSpPr>
        <p:spPr/>
        <p:txBody>
          <a:bodyPr/>
          <a:lstStyle/>
          <a:p>
            <a:r>
              <a:rPr lang="en-GB" altLang="en-US" dirty="0"/>
              <a:t>M6.1 Announcements: Straw poll result recording</a:t>
            </a:r>
            <a:endParaRPr lang="en-US" dirty="0"/>
          </a:p>
        </p:txBody>
      </p:sp>
      <p:sp>
        <p:nvSpPr>
          <p:cNvPr id="3" name="Content Placeholder 2">
            <a:extLst>
              <a:ext uri="{FF2B5EF4-FFF2-40B4-BE49-F238E27FC236}">
                <a16:creationId xmlns:a16="http://schemas.microsoft.com/office/drawing/2014/main" id="{8CC4F827-A04E-4586-89DA-D319CB8AA3DF}"/>
              </a:ext>
            </a:extLst>
          </p:cNvPr>
          <p:cNvSpPr>
            <a:spLocks noGrp="1"/>
          </p:cNvSpPr>
          <p:nvPr>
            <p:ph idx="1"/>
          </p:nvPr>
        </p:nvSpPr>
        <p:spPr>
          <a:xfrm>
            <a:off x="914400" y="1828797"/>
            <a:ext cx="10363200" cy="4572003"/>
          </a:xfrm>
        </p:spPr>
        <p:txBody>
          <a:bodyPr/>
          <a:lstStyle/>
          <a:p>
            <a:r>
              <a:rPr lang="en-US" sz="1800" dirty="0"/>
              <a:t>At the discretion of the chair, a member running a straw poll may request that a record be made of the individual responses (not just the aggregate result)</a:t>
            </a:r>
          </a:p>
          <a:p>
            <a:pPr lvl="1"/>
            <a:r>
              <a:rPr lang="en-US" sz="1600" dirty="0"/>
              <a:t>The objective is to allow the member to get more detail on where other members stand on the question</a:t>
            </a:r>
          </a:p>
          <a:p>
            <a:r>
              <a:rPr lang="en-US" sz="1800" dirty="0"/>
              <a:t>If a record of the responses is requested and the chair grants the request, the responses are recorded in the minutes</a:t>
            </a:r>
          </a:p>
          <a:p>
            <a:pPr lvl="1"/>
            <a:r>
              <a:rPr lang="en-US" sz="1600" dirty="0"/>
              <a:t>This is so that the result is available to all members</a:t>
            </a:r>
          </a:p>
          <a:p>
            <a:r>
              <a:rPr lang="en-US" sz="1800" dirty="0"/>
              <a:t>The members responding to the poll must be made aware that the responses are being recorded </a:t>
            </a:r>
            <a:r>
              <a:rPr lang="en-US" sz="1800" i="1" dirty="0"/>
              <a:t>before</a:t>
            </a:r>
            <a:r>
              <a:rPr lang="en-US" sz="1800" dirty="0"/>
              <a:t> the poll is run</a:t>
            </a:r>
          </a:p>
          <a:p>
            <a:pPr lvl="1"/>
            <a:r>
              <a:rPr lang="en-US" sz="1600" dirty="0"/>
              <a:t>This is so that the members are aware of the information being gathered and can respond appropriately</a:t>
            </a:r>
          </a:p>
          <a:p>
            <a:r>
              <a:rPr lang="en-US" sz="1800" dirty="0"/>
              <a:t>The chair decides whether the responses to a straw poll can be recorded</a:t>
            </a:r>
          </a:p>
          <a:p>
            <a:pPr lvl="1"/>
            <a:r>
              <a:rPr lang="en-US" sz="1600" dirty="0"/>
              <a:t>There may be time constraints on the agenda</a:t>
            </a:r>
          </a:p>
          <a:p>
            <a:pPr lvl="1"/>
            <a:r>
              <a:rPr lang="en-US" sz="1600" dirty="0"/>
              <a:t>There may be constraints on the tools (e.g., the chair is not able to gather the results because of limits on the WebEx account in use)</a:t>
            </a:r>
          </a:p>
          <a:p>
            <a:r>
              <a:rPr lang="en-US" sz="2000" dirty="0"/>
              <a:t>The chair should be made aware of the intent to run a straw poll with recorded responses ahead of the meeting so that the appropriate account and tools are in place</a:t>
            </a:r>
          </a:p>
          <a:p>
            <a:endParaRPr lang="en-US" sz="1800" dirty="0"/>
          </a:p>
        </p:txBody>
      </p:sp>
      <p:sp>
        <p:nvSpPr>
          <p:cNvPr id="4" name="Date Placeholder 3">
            <a:extLst>
              <a:ext uri="{FF2B5EF4-FFF2-40B4-BE49-F238E27FC236}">
                <a16:creationId xmlns:a16="http://schemas.microsoft.com/office/drawing/2014/main" id="{F2087267-1412-146F-3C07-955166ABE3A9}"/>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C098877A-E3A4-EC80-B985-111DD4C49EF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0C42CAA-940F-8D19-6C8F-1CBCA559724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9145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61C41-27FA-EA48-EAF7-C659B8F9A4B6}"/>
              </a:ext>
            </a:extLst>
          </p:cNvPr>
          <p:cNvSpPr>
            <a:spLocks noGrp="1"/>
          </p:cNvSpPr>
          <p:nvPr>
            <p:ph type="title"/>
          </p:nvPr>
        </p:nvSpPr>
        <p:spPr/>
        <p:txBody>
          <a:bodyPr/>
          <a:lstStyle/>
          <a:p>
            <a:r>
              <a:rPr lang="en-GB" altLang="en-US" dirty="0"/>
              <a:t>M6.1 Announcements: reminder about straw polls</a:t>
            </a:r>
            <a:endParaRPr lang="en-US" dirty="0"/>
          </a:p>
        </p:txBody>
      </p:sp>
      <p:sp>
        <p:nvSpPr>
          <p:cNvPr id="3" name="Content Placeholder 2">
            <a:extLst>
              <a:ext uri="{FF2B5EF4-FFF2-40B4-BE49-F238E27FC236}">
                <a16:creationId xmlns:a16="http://schemas.microsoft.com/office/drawing/2014/main" id="{976CC16A-5B61-B00E-4F7A-FA5A7C582A8B}"/>
              </a:ext>
            </a:extLst>
          </p:cNvPr>
          <p:cNvSpPr>
            <a:spLocks noGrp="1"/>
          </p:cNvSpPr>
          <p:nvPr>
            <p:ph idx="1"/>
          </p:nvPr>
        </p:nvSpPr>
        <p:spPr/>
        <p:txBody>
          <a:bodyPr/>
          <a:lstStyle/>
          <a:p>
            <a:r>
              <a:rPr lang="en-US" dirty="0"/>
              <a:t>Members are reminded that…</a:t>
            </a:r>
          </a:p>
          <a:p>
            <a:pPr lvl="1"/>
            <a:r>
              <a:rPr lang="en-US" dirty="0"/>
              <a:t>Straw polls are for gathering information</a:t>
            </a:r>
          </a:p>
          <a:p>
            <a:pPr lvl="1"/>
            <a:r>
              <a:rPr lang="en-US" dirty="0"/>
              <a:t>Straw polls are NOT for making decisions</a:t>
            </a:r>
          </a:p>
          <a:p>
            <a:pPr lvl="1"/>
            <a:r>
              <a:rPr lang="en-US" dirty="0"/>
              <a:t>Motions are used to make decisions</a:t>
            </a:r>
          </a:p>
          <a:p>
            <a:pPr lvl="1"/>
            <a:r>
              <a:rPr lang="en-US" dirty="0"/>
              <a:t>The information gathered is for the member running the straw poll</a:t>
            </a:r>
          </a:p>
          <a:p>
            <a:pPr lvl="1"/>
            <a:r>
              <a:rPr lang="en-US" dirty="0"/>
              <a:t>The member running the straw poll decides the question asked</a:t>
            </a:r>
          </a:p>
        </p:txBody>
      </p:sp>
      <p:sp>
        <p:nvSpPr>
          <p:cNvPr id="4" name="Date Placeholder 3">
            <a:extLst>
              <a:ext uri="{FF2B5EF4-FFF2-40B4-BE49-F238E27FC236}">
                <a16:creationId xmlns:a16="http://schemas.microsoft.com/office/drawing/2014/main" id="{35C373CC-8C1F-B107-F980-9C377F743F95}"/>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D6E19596-AEFE-0C49-BB1D-7662A5A85533}"/>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9866B764-82FA-1FEC-8BA1-648BB1E1E190}"/>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spTree>
    <p:extLst>
      <p:ext uri="{BB962C8B-B14F-4D97-AF65-F5344CB8AC3E}">
        <p14:creationId xmlns:p14="http://schemas.microsoft.com/office/powerpoint/2010/main" val="2539106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since September 2024:</a:t>
            </a:r>
          </a:p>
          <a:p>
            <a:pPr marL="0" indent="0">
              <a:buNone/>
            </a:pPr>
            <a:endParaRPr lang="en-US" dirty="0"/>
          </a:p>
          <a:p>
            <a:pPr marL="0" indent="0">
              <a:buNone/>
            </a:pPr>
            <a:r>
              <a:rPr lang="en-US" dirty="0"/>
              <a:t>Notified IETF to use IEEE Std 802.11-2024 as reference in draft RFC draft-wkumari-rfc8110-to-ieee (transfers OWE to IEEE 802.11)</a:t>
            </a:r>
          </a:p>
          <a:p>
            <a:pPr marL="0" indent="0">
              <a:buNone/>
            </a:pPr>
            <a:endParaRPr lang="en-US" dirty="0"/>
          </a:p>
          <a:p>
            <a:pPr marL="0" indent="0">
              <a:buNone/>
            </a:pPr>
            <a:endParaRPr lang="en-US" dirty="0"/>
          </a:p>
          <a:p>
            <a:pPr marL="0" indent="0">
              <a:buNone/>
            </a:pPr>
            <a:endParaRPr lang="en-US" dirty="0"/>
          </a:p>
          <a:p>
            <a:pPr marL="0" indent="0">
              <a:buNone/>
            </a:pPr>
            <a:r>
              <a:rPr lang="en-US" dirty="0"/>
              <a:t>Liaisons website, see </a:t>
            </a:r>
            <a:r>
              <a:rPr lang="en-US" dirty="0">
                <a:hlinkClick r:id="rId3"/>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November 2024</a:t>
            </a:r>
            <a:endParaRPr lang="en-US" altLang="en-US" sz="2400" b="0" dirty="0"/>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r>
              <a:rPr lang="en-US" altLang="en-US" sz="2400" dirty="0"/>
              <a:t>March 2025</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September 24-26, 2024 – </a:t>
            </a:r>
            <a:r>
              <a:rPr lang="en-US" altLang="en-US" dirty="0" err="1"/>
              <a:t>NesCom</a:t>
            </a:r>
            <a:r>
              <a:rPr lang="en-US" altLang="en-US" dirty="0"/>
              <a:t>/RevCom/SASB</a:t>
            </a:r>
          </a:p>
          <a:p>
            <a:pPr marL="0" indent="0">
              <a:buNone/>
            </a:pPr>
            <a:r>
              <a:rPr lang="en-US" altLang="en-US" sz="2000" b="0" dirty="0"/>
              <a:t>IEEE Std 802.11-2024</a:t>
            </a:r>
          </a:p>
          <a:p>
            <a:pPr marL="0" indent="0">
              <a:buNone/>
            </a:pPr>
            <a:r>
              <a:rPr lang="en-US" altLang="en-US" sz="2000" b="0" dirty="0"/>
              <a:t>IEEE Std 802.11bh-2024</a:t>
            </a:r>
          </a:p>
          <a:p>
            <a:pPr marL="0" indent="0">
              <a:buNone/>
            </a:pPr>
            <a:r>
              <a:rPr lang="en-US" altLang="en-US" sz="2000" b="0" dirty="0"/>
              <a:t>IEEE Std 802.11be-2024</a:t>
            </a:r>
          </a:p>
          <a:p>
            <a:pPr marL="0" indent="0">
              <a:buNone/>
            </a:pPr>
            <a:endParaRPr lang="en-US" altLang="en-US" dirty="0"/>
          </a:p>
          <a:p>
            <a:pPr marL="0" indent="0">
              <a:buNone/>
            </a:pPr>
            <a:r>
              <a:rPr lang="en-US" altLang="en-US" dirty="0"/>
              <a:t>October 29-30, 2024 – </a:t>
            </a:r>
            <a:r>
              <a:rPr lang="en-US" altLang="en-US" dirty="0" err="1"/>
              <a:t>NesCom</a:t>
            </a:r>
            <a:r>
              <a:rPr lang="en-US" altLang="en-US" dirty="0"/>
              <a:t>/RevCom</a:t>
            </a:r>
          </a:p>
          <a:p>
            <a:pPr marL="0" indent="0">
              <a:buNone/>
            </a:pPr>
            <a:r>
              <a:rPr lang="en-US" altLang="en-US" dirty="0"/>
              <a:t>(September 18, 2024, submission deadline)</a:t>
            </a:r>
          </a:p>
          <a:p>
            <a:pPr marL="0" indent="0">
              <a:buNone/>
            </a:pPr>
            <a:r>
              <a:rPr lang="en-US" altLang="en-US" sz="2000" b="0" dirty="0"/>
              <a:t>P802.11REVmf (Maintenance) PAR</a:t>
            </a:r>
          </a:p>
          <a:p>
            <a:pPr marL="0" indent="0">
              <a:buNone/>
            </a:pPr>
            <a:endParaRPr lang="en-US" altLang="en-US" sz="2000"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000" b="0" dirty="0"/>
              <a:t>P802.11bq (Integrated </a:t>
            </a:r>
            <a:r>
              <a:rPr lang="en-US" altLang="en-US" sz="2000" b="0" dirty="0" err="1"/>
              <a:t>mmWave</a:t>
            </a:r>
            <a:r>
              <a:rPr lang="en-US" altLang="en-US" sz="20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November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4" name="Table 3">
            <a:extLst>
              <a:ext uri="{FF2B5EF4-FFF2-40B4-BE49-F238E27FC236}">
                <a16:creationId xmlns:a16="http://schemas.microsoft.com/office/drawing/2014/main" id="{39F0D2F2-B454-E2AF-BB84-6A7D4F8CF9E1}"/>
              </a:ext>
            </a:extLst>
          </p:cNvPr>
          <p:cNvGraphicFramePr>
            <a:graphicFrameLocks noGrp="1"/>
          </p:cNvGraphicFramePr>
          <p:nvPr>
            <p:extLst>
              <p:ext uri="{D42A27DB-BD31-4B8C-83A1-F6EECF244321}">
                <p14:modId xmlns:p14="http://schemas.microsoft.com/office/powerpoint/2010/main" val="2772381526"/>
              </p:ext>
            </p:extLst>
          </p:nvPr>
        </p:nvGraphicFramePr>
        <p:xfrm>
          <a:off x="2667000" y="2209800"/>
          <a:ext cx="6572250" cy="2926080"/>
        </p:xfrm>
        <a:graphic>
          <a:graphicData uri="http://schemas.openxmlformats.org/drawingml/2006/table">
            <a:tbl>
              <a:tblPr>
                <a:tableStyleId>{5C22544A-7EE6-4342-B048-85BDC9FD1C3A}</a:tableStyleId>
              </a:tblPr>
              <a:tblGrid>
                <a:gridCol w="2150918">
                  <a:extLst>
                    <a:ext uri="{9D8B030D-6E8A-4147-A177-3AD203B41FA5}">
                      <a16:colId xmlns:a16="http://schemas.microsoft.com/office/drawing/2014/main" val="487135438"/>
                    </a:ext>
                  </a:extLst>
                </a:gridCol>
                <a:gridCol w="4421332">
                  <a:extLst>
                    <a:ext uri="{9D8B030D-6E8A-4147-A177-3AD203B41FA5}">
                      <a16:colId xmlns:a16="http://schemas.microsoft.com/office/drawing/2014/main" val="2941903145"/>
                    </a:ext>
                  </a:extLst>
                </a:gridCol>
              </a:tblGrid>
              <a:tr h="194167">
                <a:tc>
                  <a:txBody>
                    <a:bodyPr/>
                    <a:lstStyle/>
                    <a:p>
                      <a:pPr algn="l" fontAlgn="b"/>
                      <a:r>
                        <a:rPr lang="en-US" sz="1600" b="1" u="none" strike="noStrike" dirty="0">
                          <a:effectLst/>
                        </a:rPr>
                        <a:t>WG Session Reports</a:t>
                      </a:r>
                      <a:endParaRPr lang="en-US" sz="1600" b="1" i="1" u="none" strike="noStrike" dirty="0">
                        <a:effectLst/>
                        <a:latin typeface="Arial" panose="020B0604020202020204" pitchFamily="34" charset="0"/>
                      </a:endParaRPr>
                    </a:p>
                  </a:txBody>
                  <a:tcPr marL="0" marR="0" marT="0" marB="0" anchor="b"/>
                </a:tc>
                <a:tc>
                  <a:txBody>
                    <a:bodyPr/>
                    <a:lstStyle/>
                    <a:p>
                      <a:pPr algn="l" fontAlgn="b"/>
                      <a:r>
                        <a:rPr lang="en-US" sz="1600" u="sng" strike="noStrike">
                          <a:effectLst/>
                        </a:rPr>
                        <a:t> </a:t>
                      </a:r>
                      <a:endParaRPr lang="en-US" sz="1600" b="0" i="1"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1714258"/>
                  </a:ext>
                </a:extLst>
              </a:tr>
              <a:tr h="186699">
                <a:tc>
                  <a:txBody>
                    <a:bodyPr/>
                    <a:lstStyle/>
                    <a:p>
                      <a:pPr algn="l" fontAlgn="b"/>
                      <a:r>
                        <a:rPr lang="en-US" sz="1600" u="none" strike="noStrike">
                          <a:effectLst/>
                        </a:rPr>
                        <a:t>WG Agenda</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3"/>
                        </a:rPr>
                        <a:t>https://mentor.ieee.org/802.11/dcn/24/11-24-1663</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565069610"/>
                  </a:ext>
                </a:extLst>
              </a:tr>
              <a:tr h="186699">
                <a:tc>
                  <a:txBody>
                    <a:bodyPr/>
                    <a:lstStyle/>
                    <a:p>
                      <a:pPr algn="l" fontAlgn="b"/>
                      <a:r>
                        <a:rPr lang="en-US" sz="1600" u="none" strike="noStrike">
                          <a:effectLst/>
                        </a:rPr>
                        <a:t>Opening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4"/>
                        </a:rPr>
                        <a:t>https://mentor.ieee.org/802.11/dcn/24/11-24-1664</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195224701"/>
                  </a:ext>
                </a:extLst>
              </a:tr>
              <a:tr h="186699">
                <a:tc>
                  <a:txBody>
                    <a:bodyPr/>
                    <a:lstStyle/>
                    <a:p>
                      <a:pPr algn="l" fontAlgn="b"/>
                      <a:r>
                        <a:rPr lang="en-US" sz="1600" u="none" strike="noStrike">
                          <a:effectLst/>
                        </a:rPr>
                        <a:t>Snapshot slides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5"/>
                        </a:rPr>
                        <a:t>https://mentor.ieee.org/802.11/dcn/24/11-24-1657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574766162"/>
                  </a:ext>
                </a:extLst>
              </a:tr>
              <a:tr h="216571">
                <a:tc>
                  <a:txBody>
                    <a:bodyPr/>
                    <a:lstStyle/>
                    <a:p>
                      <a:pPr algn="l" fontAlgn="b"/>
                      <a:r>
                        <a:rPr lang="en-US" sz="1600" u="none" strike="noStrike">
                          <a:effectLst/>
                        </a:rPr>
                        <a:t>1</a:t>
                      </a:r>
                      <a:r>
                        <a:rPr lang="en-US" sz="1600" u="none" strike="noStrike" baseline="30000">
                          <a:effectLst/>
                        </a:rPr>
                        <a:t>st</a:t>
                      </a:r>
                      <a:r>
                        <a:rPr lang="en-US" sz="1600" u="none" strike="noStrike">
                          <a:effectLst/>
                        </a:rPr>
                        <a:t> vice chair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rPr>
                        <a:t>https://mentor.ieee.org/802.11/dcn/24/11-24-yyyy</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68189538"/>
                  </a:ext>
                </a:extLst>
              </a:tr>
              <a:tr h="216571">
                <a:tc>
                  <a:txBody>
                    <a:bodyPr/>
                    <a:lstStyle/>
                    <a:p>
                      <a:pPr algn="l" fontAlgn="b"/>
                      <a:r>
                        <a:rPr lang="en-US" sz="1600" u="none" strike="noStrike">
                          <a:effectLst/>
                        </a:rPr>
                        <a:t>2</a:t>
                      </a:r>
                      <a:r>
                        <a:rPr lang="en-US" sz="1600" u="none" strike="noStrike" baseline="30000">
                          <a:effectLst/>
                        </a:rPr>
                        <a:t>nd</a:t>
                      </a:r>
                      <a:r>
                        <a:rPr lang="en-US" sz="1600" u="none" strike="noStrike">
                          <a:effectLst/>
                        </a:rPr>
                        <a:t> vice chair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6"/>
                        </a:rPr>
                        <a:t>https://mentor.ieee.org/802.11/dcn/24/11-24-1660</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7060846"/>
                  </a:ext>
                </a:extLst>
              </a:tr>
              <a:tr h="186699">
                <a:tc>
                  <a:txBody>
                    <a:bodyPr/>
                    <a:lstStyle/>
                    <a:p>
                      <a:pPr algn="l" fontAlgn="b"/>
                      <a:r>
                        <a:rPr lang="en-US" sz="1600" u="none" strike="noStrike">
                          <a:effectLst/>
                        </a:rPr>
                        <a:t>Treasurer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7"/>
                        </a:rPr>
                        <a:t>https://mentor.ieee.org/802-ec/dcn/24/ec-24-0007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682158048"/>
                  </a:ext>
                </a:extLst>
              </a:tr>
              <a:tr h="186699">
                <a:tc>
                  <a:txBody>
                    <a:bodyPr/>
                    <a:lstStyle/>
                    <a:p>
                      <a:pPr algn="l" fontAlgn="b"/>
                      <a:r>
                        <a:rPr lang="en-US" sz="1600" u="none" strike="noStrike">
                          <a:effectLst/>
                        </a:rPr>
                        <a:t>Chair's Supplementary Material</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8"/>
                        </a:rPr>
                        <a:t>https://mentor.ieee.org/802.11/dcn/24/11-24-1665</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24768538"/>
                  </a:ext>
                </a:extLst>
              </a:tr>
              <a:tr h="186699">
                <a:tc>
                  <a:txBody>
                    <a:bodyPr/>
                    <a:lstStyle/>
                    <a:p>
                      <a:pPr algn="l" fontAlgn="b"/>
                      <a:r>
                        <a:rPr lang="en-US" sz="1600" u="none" strike="noStrike">
                          <a:effectLst/>
                        </a:rPr>
                        <a:t>Motions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9"/>
                        </a:rPr>
                        <a:t>https://mentor.ieee.org/802.11/dcn/24/11-24-1659</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88697974"/>
                  </a:ext>
                </a:extLst>
              </a:tr>
              <a:tr h="186699">
                <a:tc>
                  <a:txBody>
                    <a:bodyPr/>
                    <a:lstStyle/>
                    <a:p>
                      <a:pPr algn="l" fontAlgn="b"/>
                      <a:r>
                        <a:rPr lang="en-US" sz="1600" u="none" strike="noStrike">
                          <a:effectLst/>
                        </a:rPr>
                        <a:t>Session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10"/>
                        </a:rPr>
                        <a:t>https://mentor.ieee.org/802.11/dcn/24/11-24-1658</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360170270"/>
                  </a:ext>
                </a:extLst>
              </a:tr>
              <a:tr h="186699">
                <a:tc>
                  <a:txBody>
                    <a:bodyPr/>
                    <a:lstStyle/>
                    <a:p>
                      <a:pPr algn="l" fontAlgn="b"/>
                      <a:r>
                        <a:rPr lang="en-US" sz="1600" u="none" strike="noStrike">
                          <a:effectLst/>
                        </a:rPr>
                        <a:t>Previous Session Minutes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hlinkClick r:id="rId11"/>
                        </a:rPr>
                        <a:t>https://mentor.ieee.org/802.11/dcn/24/11-24-1593</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271179224"/>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828800"/>
            <a:ext cx="10363200" cy="4648200"/>
          </a:xfrm>
        </p:spPr>
        <p:txBody>
          <a:bodyPr/>
          <a:lstStyle/>
          <a:p>
            <a:r>
              <a:rPr lang="en-GB" altLang="en-US" dirty="0"/>
              <a:t>Reciprocal credit is given to 802.11 voters for attendance at:</a:t>
            </a:r>
          </a:p>
          <a:p>
            <a:pPr lvl="1"/>
            <a:r>
              <a:rPr lang="en-GB" altLang="en-US" dirty="0"/>
              <a:t>802.18 (.11 credit for attending .18 and .18 credit for the attending .11 during the .18 timeslots)</a:t>
            </a:r>
          </a:p>
          <a:p>
            <a:pPr lvl="1"/>
            <a:r>
              <a:rPr lang="en-GB" altLang="en-US" dirty="0"/>
              <a:t>802.19, 802.24, 802.1, and the 802 JTC1 SC.</a:t>
            </a:r>
          </a:p>
          <a:p>
            <a:pPr marL="457200" lvl="1" indent="0">
              <a:buNone/>
            </a:pPr>
            <a:endParaRPr lang="en-GB" altLang="en-US" dirty="0"/>
          </a:p>
          <a:p>
            <a:r>
              <a:rPr lang="en-US" altLang="en-US" dirty="0"/>
              <a:t>For the November 2024 session, reciprocal credit is given for other WG/TAG meetings that occur during the WG11 session</a:t>
            </a:r>
          </a:p>
          <a:p>
            <a:pPr lvl="1"/>
            <a:r>
              <a:rPr lang="en-US" altLang="en-US" dirty="0"/>
              <a:t>Monday November 11, 2024, 10:30 PST to</a:t>
            </a:r>
          </a:p>
          <a:p>
            <a:pPr lvl="1"/>
            <a:r>
              <a:rPr lang="en-US" altLang="en-US" dirty="0"/>
              <a:t>Friday, November 15, 2024, 12:00 PST </a:t>
            </a:r>
          </a:p>
          <a:p>
            <a:endParaRPr lang="en-US" altLang="en-US" dirty="0"/>
          </a:p>
          <a:p>
            <a:r>
              <a:rPr lang="en-US" altLang="en-US" dirty="0"/>
              <a:t>November 2024 session attendance DOES count toward voting credit.</a:t>
            </a:r>
            <a:br>
              <a:rPr lang="en-US" altLang="en-US" dirty="0"/>
            </a:br>
            <a:r>
              <a:rPr lang="en-US" altLang="en-US" dirty="0"/>
              <a:t>NOTE: 13 timeslots required for 75% attendance.</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PM2 and Tuesday AM2</a:t>
            </a:r>
            <a:endParaRPr lang="en-US" altLang="en-US" sz="2400" dirty="0"/>
          </a:p>
          <a:p>
            <a:pPr>
              <a:spcBef>
                <a:spcPts val="0"/>
              </a:spcBef>
              <a:buFont typeface="Arial" panose="020B0604020202020204" pitchFamily="34" charset="0"/>
              <a:buChar char="•"/>
            </a:pPr>
            <a:r>
              <a:rPr lang="en-US" altLang="en-US" dirty="0"/>
              <a:t>Agenda</a:t>
            </a: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
        <p:nvSpPr>
          <p:cNvPr id="3" name="Content Placeholder 2">
            <a:extLst>
              <a:ext uri="{FF2B5EF4-FFF2-40B4-BE49-F238E27FC236}">
                <a16:creationId xmlns:a16="http://schemas.microsoft.com/office/drawing/2014/main" id="{B8413345-DD63-8134-2505-528B8D010486}"/>
              </a:ext>
            </a:extLst>
          </p:cNvPr>
          <p:cNvSpPr txBox="1">
            <a:spLocks/>
          </p:cNvSpPr>
          <p:nvPr/>
        </p:nvSpPr>
        <p:spPr bwMode="auto">
          <a:xfrm>
            <a:off x="1295400" y="3352800"/>
            <a:ext cx="9601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1800"/>
              </a:spcBef>
              <a:buFont typeface="Arial" panose="020B0604020202020204" pitchFamily="34" charset="0"/>
              <a:buChar char="•"/>
            </a:pPr>
            <a:r>
              <a:rPr lang="en-US" altLang="en-US" sz="1600" kern="0" dirty="0">
                <a:cs typeface="Arial" panose="020B0604020202020204" pitchFamily="34" charset="0"/>
              </a:rPr>
              <a:t>Review the following consultations:</a:t>
            </a:r>
          </a:p>
          <a:p>
            <a:pPr lvl="1" algn="just">
              <a:spcBef>
                <a:spcPts val="600"/>
              </a:spcBef>
              <a:buFont typeface="Arial" panose="020B0604020202020204" pitchFamily="34" charset="0"/>
              <a:buChar char="•"/>
            </a:pPr>
            <a:r>
              <a:rPr lang="en-US" sz="1200" b="0" kern="0" spc="-5" dirty="0">
                <a:cs typeface="Arial"/>
              </a:rPr>
              <a:t>Japan MIC:  </a:t>
            </a:r>
            <a:r>
              <a:rPr lang="en-US" sz="1200" b="0" kern="0" spc="-5" dirty="0">
                <a:cs typeface="Arial"/>
                <a:hlinkClick r:id="rId3"/>
              </a:rPr>
              <a:t>Call for opinions on the proposed ministerial ordinance to amend part of the Radio Law Enforcement Regulations: Addition of systems and bands to the special exemption system for non-technical equipment</a:t>
            </a:r>
            <a:endParaRPr lang="en-US" sz="1200" b="0" kern="0" spc="-5" dirty="0">
              <a:cs typeface="Arial"/>
            </a:endParaRPr>
          </a:p>
          <a:p>
            <a:pPr lvl="1" algn="just">
              <a:spcBef>
                <a:spcPts val="600"/>
              </a:spcBef>
              <a:buFont typeface="Arial" panose="020B0604020202020204" pitchFamily="34" charset="0"/>
              <a:buChar char="•"/>
            </a:pPr>
            <a:r>
              <a:rPr lang="en-US" sz="1200" b="0" kern="0" spc="-5" dirty="0">
                <a:cs typeface="Arial"/>
              </a:rPr>
              <a:t>Saudi Arabia CST:  </a:t>
            </a:r>
            <a:r>
              <a:rPr lang="en-US" sz="1200" b="0" kern="0" spc="-5" dirty="0">
                <a:cs typeface="Arial"/>
                <a:hlinkClick r:id="rId4"/>
              </a:rPr>
              <a:t>Light Licensing Regulations Annex for the 6 GHz Frequency Band</a:t>
            </a:r>
            <a:endParaRPr lang="en-US" sz="1200" b="0" kern="0" spc="-5" dirty="0">
              <a:cs typeface="Arial"/>
            </a:endParaRPr>
          </a:p>
          <a:p>
            <a:pPr lvl="2" algn="just">
              <a:spcBef>
                <a:spcPts val="600"/>
              </a:spcBef>
              <a:buFont typeface="Arial" panose="020B0604020202020204" pitchFamily="34" charset="0"/>
              <a:buChar char="•"/>
            </a:pPr>
            <a:r>
              <a:rPr lang="en-US" sz="1100" b="0" kern="0" spc="-5" dirty="0">
                <a:cs typeface="Arial"/>
              </a:rPr>
              <a:t>Draft response is </a:t>
            </a:r>
            <a:r>
              <a:rPr lang="en-US" sz="1100" b="0" kern="0" spc="-5" dirty="0">
                <a:cs typeface="Arial"/>
                <a:hlinkClick r:id="rId5"/>
              </a:rPr>
              <a:t>available</a:t>
            </a:r>
            <a:r>
              <a:rPr lang="en-US" sz="1100" b="0" kern="0" spc="-5" dirty="0">
                <a:cs typeface="Arial"/>
              </a:rPr>
              <a:t>.  Expect to consider approval this week.</a:t>
            </a:r>
          </a:p>
          <a:p>
            <a:pPr lvl="1" algn="just">
              <a:spcBef>
                <a:spcPts val="600"/>
              </a:spcBef>
              <a:buFont typeface="Arial" panose="020B0604020202020204" pitchFamily="34" charset="0"/>
              <a:buChar char="•"/>
            </a:pPr>
            <a:r>
              <a:rPr lang="en-US" sz="1200" b="0" kern="0" spc="-5" dirty="0">
                <a:cs typeface="Arial"/>
              </a:rPr>
              <a:t>EU CEPT ECC:  </a:t>
            </a:r>
            <a:r>
              <a:rPr lang="en-US" sz="1200" b="0" kern="0" spc="-5" dirty="0">
                <a:cs typeface="Arial"/>
                <a:hlinkClick r:id="rId6"/>
              </a:rPr>
              <a:t>Draft ECC Report 364 </a:t>
            </a:r>
            <a:endParaRPr lang="en-US" sz="1200" b="0" kern="0" spc="-5" dirty="0">
              <a:cs typeface="Arial"/>
            </a:endParaRPr>
          </a:p>
          <a:p>
            <a:pPr lvl="1" algn="just">
              <a:spcBef>
                <a:spcPts val="600"/>
              </a:spcBef>
              <a:buFont typeface="Arial" panose="020B0604020202020204" pitchFamily="34" charset="0"/>
              <a:buChar char="•"/>
            </a:pPr>
            <a:r>
              <a:rPr lang="en-US" sz="1200" b="0" kern="0" dirty="0"/>
              <a:t>Vietnam MIC:  </a:t>
            </a:r>
            <a:r>
              <a:rPr lang="en-US" sz="1200" b="0" kern="0" dirty="0">
                <a:hlinkClick r:id="rId7"/>
              </a:rPr>
              <a:t>Consultation re lower 6 GHz band for Wi-Fi</a:t>
            </a:r>
            <a:endParaRPr lang="en-US" sz="1200" b="0" kern="0" spc="-5" dirty="0">
              <a:cs typeface="Arial"/>
            </a:endParaRPr>
          </a:p>
          <a:p>
            <a:pPr algn="just">
              <a:spcBef>
                <a:spcPts val="1800"/>
              </a:spcBef>
              <a:buFont typeface="Arial" panose="020B0604020202020204" pitchFamily="34" charset="0"/>
              <a:buChar char="•"/>
            </a:pPr>
            <a:r>
              <a:rPr lang="en-US" altLang="en-US" sz="1600" kern="0" dirty="0">
                <a:cs typeface="Arial" panose="020B0604020202020204" pitchFamily="34" charset="0"/>
              </a:rPr>
              <a:t>Discuss the latest topics related to spectrum and regulation in Europe, North America, and Asia Pacific:</a:t>
            </a:r>
          </a:p>
          <a:p>
            <a:pPr lvl="1" algn="just">
              <a:spcBef>
                <a:spcPts val="600"/>
              </a:spcBef>
              <a:buFont typeface="Arial" panose="020B0604020202020204" pitchFamily="34" charset="0"/>
              <a:buChar char="•"/>
            </a:pPr>
            <a:r>
              <a:rPr lang="en-US" altLang="en-US" sz="1200" b="0" kern="0" dirty="0">
                <a:cs typeface="Arial" panose="020B0604020202020204" pitchFamily="34" charset="0"/>
              </a:rPr>
              <a:t>ETSI BRAN update </a:t>
            </a:r>
          </a:p>
          <a:p>
            <a:pPr lvl="1" algn="just">
              <a:spcBef>
                <a:spcPts val="600"/>
              </a:spcBef>
              <a:buFont typeface="Arial" panose="020B0604020202020204" pitchFamily="34" charset="0"/>
              <a:buChar char="•"/>
            </a:pPr>
            <a:r>
              <a:rPr lang="en-US" altLang="en-US" sz="1200" b="0" kern="0" dirty="0">
                <a:cs typeface="Arial" panose="020B0604020202020204" pitchFamily="34" charset="0"/>
              </a:rPr>
              <a:t>Liaisons from ITU-R Working Party 5D</a:t>
            </a:r>
          </a:p>
          <a:p>
            <a:pPr marL="0" indent="0" algn="just"/>
            <a:endParaRPr lang="en-US" altLang="en-US" sz="1400" kern="0" dirty="0"/>
          </a:p>
          <a:p>
            <a:pPr algn="just"/>
            <a:endParaRPr lang="en-US" altLang="en-US" sz="1600" kern="0" dirty="0"/>
          </a:p>
          <a:p>
            <a:pPr marL="630238" marR="117475" lvl="1" indent="-230188" algn="just">
              <a:buFontTx/>
              <a:buChar char="•"/>
              <a:tabLst>
                <a:tab pos="230188" algn="l"/>
              </a:tabLst>
            </a:pPr>
            <a:endParaRPr lang="en-US" sz="1100" b="0" kern="0" spc="-5" dirty="0">
              <a:latin typeface="Arial"/>
              <a:cs typeface="Arial"/>
            </a:endParaRPr>
          </a:p>
          <a:p>
            <a:pPr marL="400050" marR="117475" lvl="1" indent="0" algn="just">
              <a:tabLst>
                <a:tab pos="230188" algn="l"/>
              </a:tabLst>
            </a:pPr>
            <a:endParaRPr lang="en-US" sz="1050" b="0" kern="0" spc="-5" dirty="0">
              <a:latin typeface="Arial"/>
              <a:cs typeface="Arial"/>
            </a:endParaRPr>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257759</TotalTime>
  <Words>2692</Words>
  <Application>Microsoft Office PowerPoint</Application>
  <PresentationFormat>Widescreen</PresentationFormat>
  <Paragraphs>648</Paragraphs>
  <Slides>28</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6" baseType="lpstr">
      <vt:lpstr>Arial</vt:lpstr>
      <vt:lpstr>Arial Narrow</vt:lpstr>
      <vt:lpstr>Calibri</vt:lpstr>
      <vt:lpstr>Tahoma</vt:lpstr>
      <vt:lpstr>Times New Roman</vt:lpstr>
      <vt:lpstr>Default Design</vt:lpstr>
      <vt:lpstr>Custom Design</vt:lpstr>
      <vt:lpstr>Document</vt:lpstr>
      <vt:lpstr>802.11 Working Group Opening Report November 2024</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M4.1.1/W2.6 IEEE 802.11 Groups </vt:lpstr>
      <vt:lpstr>M4.1.2/W2.6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(September to November)</vt:lpstr>
      <vt:lpstr>M6.1 Announcements: 2024 September Designation of Individual experts</vt:lpstr>
      <vt:lpstr>M6.1 Announcements: Straw poll result recording</vt:lpstr>
      <vt:lpstr>M6.1 Announcements: reminder about straw polls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November 2024</cp:keywords>
  <cp:lastModifiedBy>Stacey, Robert</cp:lastModifiedBy>
  <cp:revision>2591</cp:revision>
  <cp:lastPrinted>1998-02-10T13:28:06Z</cp:lastPrinted>
  <dcterms:created xsi:type="dcterms:W3CDTF">1998-02-10T13:07:52Z</dcterms:created>
  <dcterms:modified xsi:type="dcterms:W3CDTF">2024-11-11T18:13:27Z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