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31"/>
  </p:notesMasterIdLst>
  <p:handoutMasterIdLst>
    <p:handoutMasterId r:id="rId32"/>
  </p:handoutMasterIdLst>
  <p:sldIdLst>
    <p:sldId id="522" r:id="rId3"/>
    <p:sldId id="523" r:id="rId4"/>
    <p:sldId id="524" r:id="rId5"/>
    <p:sldId id="525" r:id="rId6"/>
    <p:sldId id="526" r:id="rId7"/>
    <p:sldId id="527" r:id="rId8"/>
    <p:sldId id="528" r:id="rId9"/>
    <p:sldId id="529" r:id="rId10"/>
    <p:sldId id="530" r:id="rId11"/>
    <p:sldId id="531" r:id="rId12"/>
    <p:sldId id="532" r:id="rId13"/>
    <p:sldId id="430" r:id="rId14"/>
    <p:sldId id="378" r:id="rId15"/>
    <p:sldId id="374" r:id="rId16"/>
    <p:sldId id="422" r:id="rId17"/>
    <p:sldId id="496" r:id="rId18"/>
    <p:sldId id="398" r:id="rId19"/>
    <p:sldId id="379" r:id="rId20"/>
    <p:sldId id="383" r:id="rId21"/>
    <p:sldId id="564" r:id="rId22"/>
    <p:sldId id="572" r:id="rId23"/>
    <p:sldId id="571" r:id="rId24"/>
    <p:sldId id="550" r:id="rId25"/>
    <p:sldId id="569" r:id="rId26"/>
    <p:sldId id="573" r:id="rId27"/>
    <p:sldId id="489" r:id="rId28"/>
    <p:sldId id="458" r:id="rId29"/>
    <p:sldId id="562" r:id="rId30"/>
  </p:sldIdLst>
  <p:sldSz cx="12192000" cy="6858000"/>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a:srgbClr val="85FFE0"/>
    <a:srgbClr val="CCFFCC"/>
    <a:srgbClr val="FFCCFF"/>
    <a:srgbClr val="FF00FF"/>
    <a:srgbClr val="FF33CC"/>
    <a:srgbClr val="00CC99"/>
    <a:srgbClr val="FFFFCC"/>
    <a:srgbClr val="FF97DA"/>
    <a:srgbClr val="99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934" autoAdjust="0"/>
    <p:restoredTop sz="92269" autoAdjust="0"/>
  </p:normalViewPr>
  <p:slideViewPr>
    <p:cSldViewPr>
      <p:cViewPr varScale="1">
        <p:scale>
          <a:sx n="95" d="100"/>
          <a:sy n="95" d="100"/>
        </p:scale>
        <p:origin x="485" y="72"/>
      </p:cViewPr>
      <p:guideLst>
        <p:guide orient="horz" pos="2160"/>
        <p:guide pos="3840"/>
      </p:guideLst>
    </p:cSldViewPr>
  </p:slideViewPr>
  <p:outlineViewPr>
    <p:cViewPr>
      <p:scale>
        <a:sx n="33" d="100"/>
        <a:sy n="33" d="100"/>
      </p:scale>
      <p:origin x="0" y="-2448"/>
    </p:cViewPr>
  </p:outlineViewPr>
  <p:notesTextViewPr>
    <p:cViewPr>
      <p:scale>
        <a:sx n="3" d="2"/>
        <a:sy n="3" d="2"/>
      </p:scale>
      <p:origin x="0" y="0"/>
    </p:cViewPr>
  </p:notesTextViewPr>
  <p:sorterViewPr>
    <p:cViewPr varScale="1">
      <p:scale>
        <a:sx n="1" d="1"/>
        <a:sy n="1" d="1"/>
      </p:scale>
      <p:origin x="0" y="0"/>
    </p:cViewPr>
  </p:sorterViewPr>
  <p:notesViewPr>
    <p:cSldViewPr>
      <p:cViewPr>
        <p:scale>
          <a:sx n="100" d="100"/>
          <a:sy n="100" d="100"/>
        </p:scale>
        <p:origin x="-1506" y="4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handoutMaster" Target="handoutMasters/handoutMaster1.xml"/><Relationship Id="rId37" Type="http://schemas.microsoft.com/office/2016/11/relationships/changesInfo" Target="changesInfos/changesInfo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 Id="rId8" Type="http://schemas.openxmlformats.org/officeDocument/2006/relationships/slide" Target="slides/slide6.xml"/><Relationship Id="rId3" Type="http://schemas.openxmlformats.org/officeDocument/2006/relationships/slide" Target="slides/slid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acey, Robert" userId="8f61b79c-1993-4b76-a5c5-6bb0e2071c28" providerId="ADAL" clId="{935A8674-BC4B-4050-8C5C-A78253A93EE9}"/>
    <pc:docChg chg="modSld">
      <pc:chgData name="Stacey, Robert" userId="8f61b79c-1993-4b76-a5c5-6bb0e2071c28" providerId="ADAL" clId="{935A8674-BC4B-4050-8C5C-A78253A93EE9}" dt="2024-11-11T18:13:20.910" v="8" actId="20577"/>
      <pc:docMkLst>
        <pc:docMk/>
      </pc:docMkLst>
      <pc:sldChg chg="modSp mod">
        <pc:chgData name="Stacey, Robert" userId="8f61b79c-1993-4b76-a5c5-6bb0e2071c28" providerId="ADAL" clId="{935A8674-BC4B-4050-8C5C-A78253A93EE9}" dt="2024-11-11T18:11:25.459" v="0" actId="1076"/>
        <pc:sldMkLst>
          <pc:docMk/>
          <pc:sldMk cId="109139153" sldId="522"/>
        </pc:sldMkLst>
        <pc:graphicFrameChg chg="mod">
          <ac:chgData name="Stacey, Robert" userId="8f61b79c-1993-4b76-a5c5-6bb0e2071c28" providerId="ADAL" clId="{935A8674-BC4B-4050-8C5C-A78253A93EE9}" dt="2024-11-11T18:11:25.459" v="0" actId="1076"/>
          <ac:graphicFrameMkLst>
            <pc:docMk/>
            <pc:sldMk cId="109139153" sldId="522"/>
            <ac:graphicFrameMk id="6151" creationId="{00000000-0000-0000-0000-000000000000}"/>
          </ac:graphicFrameMkLst>
        </pc:graphicFrameChg>
      </pc:sldChg>
      <pc:sldChg chg="modSp mod">
        <pc:chgData name="Stacey, Robert" userId="8f61b79c-1993-4b76-a5c5-6bb0e2071c28" providerId="ADAL" clId="{935A8674-BC4B-4050-8C5C-A78253A93EE9}" dt="2024-11-11T18:13:20.910" v="8" actId="20577"/>
        <pc:sldMkLst>
          <pc:docMk/>
          <pc:sldMk cId="1711243814" sldId="528"/>
        </pc:sldMkLst>
        <pc:graphicFrameChg chg="modGraphic">
          <ac:chgData name="Stacey, Robert" userId="8f61b79c-1993-4b76-a5c5-6bb0e2071c28" providerId="ADAL" clId="{935A8674-BC4B-4050-8C5C-A78253A93EE9}" dt="2024-11-11T18:13:20.910" v="8" actId="20577"/>
          <ac:graphicFrameMkLst>
            <pc:docMk/>
            <pc:sldMk cId="1711243814" sldId="528"/>
            <ac:graphicFrameMk id="4" creationId="{39F0D2F2-B454-E2AF-BB84-6A7D4F8CF9E1}"/>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5100" y="174625"/>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802.11-24-0276</a:t>
            </a:r>
          </a:p>
        </p:txBody>
      </p:sp>
      <p:sp>
        <p:nvSpPr>
          <p:cNvPr id="3075" name="Rectangle 3"/>
          <p:cNvSpPr>
            <a:spLocks noGrp="1" noChangeArrowheads="1"/>
          </p:cNvSpPr>
          <p:nvPr>
            <p:ph type="dt" sz="quarter" idx="1"/>
          </p:nvPr>
        </p:nvSpPr>
        <p:spPr bwMode="auto">
          <a:xfrm>
            <a:off x="687388" y="174625"/>
            <a:ext cx="7127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March 2024</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Dorothy Stanley, HP Enterprise</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2364F18D-6796-4527-858C-05238C0F4A9C}" type="slidenum">
              <a:rPr lang="en-US"/>
              <a:pPr>
                <a:defRPr/>
              </a:pPr>
              <a:t>‹#›</a:t>
            </a:fld>
            <a:endParaRPr lang="en-US"/>
          </a:p>
        </p:txBody>
      </p:sp>
      <p:sp>
        <p:nvSpPr>
          <p:cNvPr id="51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35847"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51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04797302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802.11-24-0276</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March 2024</a:t>
            </a:r>
          </a:p>
        </p:txBody>
      </p:sp>
      <p:sp>
        <p:nvSpPr>
          <p:cNvPr id="4100" name="Rectangle 4"/>
          <p:cNvSpPr>
            <a:spLocks noGrp="1" noRot="1" noChangeAspect="1" noChangeArrowheads="1" noTextEdit="1"/>
          </p:cNvSpPr>
          <p:nvPr>
            <p:ph type="sldImg" idx="2"/>
          </p:nvPr>
        </p:nvSpPr>
        <p:spPr bwMode="auto">
          <a:xfrm>
            <a:off x="341313" y="701675"/>
            <a:ext cx="617855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Dorothy Stanley, HP Enterprise</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0FE52186-36B6-4054-BEF3-62B8BA7A57CB}" type="slidenum">
              <a:rPr lang="en-US"/>
              <a:pPr>
                <a:defRPr/>
              </a:pPr>
              <a:t>‹#›</a:t>
            </a:fld>
            <a:endParaRPr lang="en-US"/>
          </a:p>
        </p:txBody>
      </p:sp>
      <p:sp>
        <p:nvSpPr>
          <p:cNvPr id="2560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410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4106"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3331573755"/>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802.11-24-0276</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March 2024</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6CBAD885-81A5-421E-8FC3-B2D944C8FA29}" type="slidenum">
              <a:rPr lang="en-US" sz="1200" b="0" smtClean="0"/>
              <a:pPr/>
              <a:t>1</a:t>
            </a:fld>
            <a:endParaRPr lang="en-US" sz="1200" b="0"/>
          </a:p>
        </p:txBody>
      </p:sp>
      <p:sp>
        <p:nvSpPr>
          <p:cNvPr id="7174" name="Rectangle 2"/>
          <p:cNvSpPr>
            <a:spLocks noGrp="1" noRot="1" noChangeAspect="1" noChangeArrowheads="1" noTextEdit="1"/>
          </p:cNvSpPr>
          <p:nvPr>
            <p:ph type="sldImg"/>
          </p:nvPr>
        </p:nvSpPr>
        <p:spPr>
          <a:xfrm>
            <a:off x="341313" y="701675"/>
            <a:ext cx="6178550" cy="3476625"/>
          </a:xfrm>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Tree>
    <p:extLst>
      <p:ext uri="{BB962C8B-B14F-4D97-AF65-F5344CB8AC3E}">
        <p14:creationId xmlns:p14="http://schemas.microsoft.com/office/powerpoint/2010/main" val="10822071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3794"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3795"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3796" name="Rectangle 7"/>
          <p:cNvSpPr txBox="1">
            <a:spLocks noGrp="1" noChangeArrowheads="1"/>
          </p:cNvSpPr>
          <p:nvPr/>
        </p:nvSpPr>
        <p:spPr bwMode="auto">
          <a:xfrm>
            <a:off x="3280088" y="8857085"/>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4ED28A0E-4BA3-4608-97B3-66B1DD630016}" type="slidenum">
              <a:rPr lang="en-US" sz="1200"/>
              <a:pPr algn="r" eaLnBrk="0" hangingPunct="0"/>
              <a:t>16</a:t>
            </a:fld>
            <a:endParaRPr lang="en-US" sz="1200" dirty="0"/>
          </a:p>
        </p:txBody>
      </p:sp>
      <p:sp>
        <p:nvSpPr>
          <p:cNvPr id="33797" name="Rectangle 2"/>
          <p:cNvSpPr>
            <a:spLocks noGrp="1" noRot="1" noChangeAspect="1" noChangeArrowheads="1" noTextEdit="1"/>
          </p:cNvSpPr>
          <p:nvPr>
            <p:ph type="sldImg"/>
          </p:nvPr>
        </p:nvSpPr>
        <p:spPr>
          <a:xfrm>
            <a:off x="382588" y="688975"/>
            <a:ext cx="6092825" cy="3427413"/>
          </a:xfrm>
          <a:ln/>
        </p:spPr>
      </p:sp>
      <p:sp>
        <p:nvSpPr>
          <p:cNvPr id="33798"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31660480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1746"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1747"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1748" name="Rectangle 7"/>
          <p:cNvSpPr txBox="1">
            <a:spLocks noGrp="1" noChangeArrowheads="1"/>
          </p:cNvSpPr>
          <p:nvPr/>
        </p:nvSpPr>
        <p:spPr bwMode="auto">
          <a:xfrm>
            <a:off x="3280089" y="8857083"/>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FBF61866-3B38-4060-AC4E-03A654F60552}" type="slidenum">
              <a:rPr lang="en-US" sz="1200"/>
              <a:pPr algn="r" eaLnBrk="0" hangingPunct="0"/>
              <a:t>17</a:t>
            </a:fld>
            <a:endParaRPr lang="en-US" sz="1200" dirty="0"/>
          </a:p>
        </p:txBody>
      </p:sp>
      <p:sp>
        <p:nvSpPr>
          <p:cNvPr id="31749" name="Rectangle 2"/>
          <p:cNvSpPr>
            <a:spLocks noGrp="1" noRot="1" noChangeAspect="1" noChangeArrowheads="1" noTextEdit="1"/>
          </p:cNvSpPr>
          <p:nvPr>
            <p:ph type="sldImg"/>
          </p:nvPr>
        </p:nvSpPr>
        <p:spPr>
          <a:xfrm>
            <a:off x="382588" y="688975"/>
            <a:ext cx="6092825" cy="3427413"/>
          </a:xfrm>
          <a:ln/>
        </p:spPr>
      </p:sp>
      <p:sp>
        <p:nvSpPr>
          <p:cNvPr id="31750"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29535001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1313" y="701675"/>
            <a:ext cx="6178550" cy="3476625"/>
          </a:xfrm>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18</a:t>
            </a:fld>
            <a:endParaRPr lang="en-US"/>
          </a:p>
        </p:txBody>
      </p:sp>
    </p:spTree>
    <p:extLst>
      <p:ext uri="{BB962C8B-B14F-4D97-AF65-F5344CB8AC3E}">
        <p14:creationId xmlns:p14="http://schemas.microsoft.com/office/powerpoint/2010/main" val="15169634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802.11-24-0276</a:t>
            </a:r>
          </a:p>
        </p:txBody>
      </p:sp>
      <p:sp>
        <p:nvSpPr>
          <p:cNvPr id="235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March 2024</a:t>
            </a:r>
          </a:p>
        </p:txBody>
      </p:sp>
      <p:sp>
        <p:nvSpPr>
          <p:cNvPr id="2355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235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4F87FA4D-B203-4A7A-ABA8-34BFB8289880}" type="slidenum">
              <a:rPr lang="en-US" sz="1200" b="0" smtClean="0"/>
              <a:pPr/>
              <a:t>19</a:t>
            </a:fld>
            <a:endParaRPr lang="en-US" sz="1200" b="0"/>
          </a:p>
        </p:txBody>
      </p:sp>
      <p:sp>
        <p:nvSpPr>
          <p:cNvPr id="23558" name="Rectangle 2"/>
          <p:cNvSpPr>
            <a:spLocks noGrp="1" noRot="1" noChangeAspect="1" noChangeArrowheads="1" noTextEdit="1"/>
          </p:cNvSpPr>
          <p:nvPr>
            <p:ph type="sldImg"/>
          </p:nvPr>
        </p:nvSpPr>
        <p:spPr>
          <a:xfrm>
            <a:off x="341313" y="701675"/>
            <a:ext cx="6178550" cy="3476625"/>
          </a:xfrm>
          <a:ln/>
        </p:spPr>
      </p:sp>
      <p:sp>
        <p:nvSpPr>
          <p:cNvPr id="235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Tree>
    <p:extLst>
      <p:ext uri="{BB962C8B-B14F-4D97-AF65-F5344CB8AC3E}">
        <p14:creationId xmlns:p14="http://schemas.microsoft.com/office/powerpoint/2010/main" val="11030352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23</a:t>
            </a:fld>
            <a:endParaRPr lang="en-US" altLang="en-US"/>
          </a:p>
        </p:txBody>
      </p:sp>
    </p:spTree>
    <p:extLst>
      <p:ext uri="{BB962C8B-B14F-4D97-AF65-F5344CB8AC3E}">
        <p14:creationId xmlns:p14="http://schemas.microsoft.com/office/powerpoint/2010/main" val="28437067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26</a:t>
            </a:fld>
            <a:endParaRPr lang="en-US"/>
          </a:p>
        </p:txBody>
      </p:sp>
    </p:spTree>
    <p:extLst>
      <p:ext uri="{BB962C8B-B14F-4D97-AF65-F5344CB8AC3E}">
        <p14:creationId xmlns:p14="http://schemas.microsoft.com/office/powerpoint/2010/main" val="22851417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2</a:t>
            </a:fld>
            <a:endParaRPr lang="en-US"/>
          </a:p>
        </p:txBody>
      </p:sp>
    </p:spTree>
    <p:extLst>
      <p:ext uri="{BB962C8B-B14F-4D97-AF65-F5344CB8AC3E}">
        <p14:creationId xmlns:p14="http://schemas.microsoft.com/office/powerpoint/2010/main" val="6316089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4</a:t>
            </a:fld>
            <a:endParaRPr lang="en-US"/>
          </a:p>
        </p:txBody>
      </p:sp>
    </p:spTree>
    <p:extLst>
      <p:ext uri="{BB962C8B-B14F-4D97-AF65-F5344CB8AC3E}">
        <p14:creationId xmlns:p14="http://schemas.microsoft.com/office/powerpoint/2010/main" val="11835149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5</a:t>
            </a:fld>
            <a:endParaRPr lang="en-US"/>
          </a:p>
        </p:txBody>
      </p:sp>
    </p:spTree>
    <p:extLst>
      <p:ext uri="{BB962C8B-B14F-4D97-AF65-F5344CB8AC3E}">
        <p14:creationId xmlns:p14="http://schemas.microsoft.com/office/powerpoint/2010/main" val="1121578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7</a:t>
            </a:fld>
            <a:endParaRPr lang="en-US"/>
          </a:p>
        </p:txBody>
      </p:sp>
    </p:spTree>
    <p:extLst>
      <p:ext uri="{BB962C8B-B14F-4D97-AF65-F5344CB8AC3E}">
        <p14:creationId xmlns:p14="http://schemas.microsoft.com/office/powerpoint/2010/main" val="32780163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10</a:t>
            </a:fld>
            <a:endParaRPr lang="en-US"/>
          </a:p>
        </p:txBody>
      </p:sp>
    </p:spTree>
    <p:extLst>
      <p:ext uri="{BB962C8B-B14F-4D97-AF65-F5344CB8AC3E}">
        <p14:creationId xmlns:p14="http://schemas.microsoft.com/office/powerpoint/2010/main" val="21602069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11</a:t>
            </a:fld>
            <a:endParaRPr lang="en-US"/>
          </a:p>
        </p:txBody>
      </p:sp>
    </p:spTree>
    <p:extLst>
      <p:ext uri="{BB962C8B-B14F-4D97-AF65-F5344CB8AC3E}">
        <p14:creationId xmlns:p14="http://schemas.microsoft.com/office/powerpoint/2010/main" val="5163846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xfrm>
            <a:off x="341313" y="701675"/>
            <a:ext cx="6178550" cy="3476625"/>
          </a:xfrm>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2292" name="Header Placeholder 3"/>
          <p:cNvSpPr>
            <a:spLocks noGrp="1"/>
          </p:cNvSpPr>
          <p:nvPr>
            <p:ph type="hdr" sz="quarter"/>
          </p:nvPr>
        </p:nvSpPr>
        <p:spPr>
          <a:xfrm>
            <a:off x="5572125" y="98425"/>
            <a:ext cx="641350" cy="2127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802.11-24-0276</a:t>
            </a:r>
          </a:p>
        </p:txBody>
      </p:sp>
      <p:sp>
        <p:nvSpPr>
          <p:cNvPr id="12293" name="Date Placeholder 4"/>
          <p:cNvSpPr>
            <a:spLocks noGrp="1"/>
          </p:cNvSpPr>
          <p:nvPr>
            <p:ph type="dt" sz="quarter" idx="1"/>
          </p:nvPr>
        </p:nvSpPr>
        <p:spPr>
          <a:xfrm>
            <a:off x="646113" y="98425"/>
            <a:ext cx="827087" cy="2127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March 2024</a:t>
            </a:r>
          </a:p>
        </p:txBody>
      </p:sp>
      <p:sp>
        <p:nvSpPr>
          <p:cNvPr id="1229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Bruce Kraemer (Marvell)</a:t>
            </a:r>
          </a:p>
        </p:txBody>
      </p:sp>
      <p:sp>
        <p:nvSpPr>
          <p:cNvPr id="12295" name="Slide Number Placeholder 6"/>
          <p:cNvSpPr>
            <a:spLocks noGrp="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56FFF4EB-5DB1-4C83-B02D-8AD5D978A35E}" type="slidenum">
              <a:rPr lang="en-US" sz="1200" b="0" smtClean="0"/>
              <a:pPr/>
              <a:t>12</a:t>
            </a:fld>
            <a:endParaRPr lang="en-US" sz="1200" b="0"/>
          </a:p>
        </p:txBody>
      </p:sp>
    </p:spTree>
    <p:extLst>
      <p:ext uri="{BB962C8B-B14F-4D97-AF65-F5344CB8AC3E}">
        <p14:creationId xmlns:p14="http://schemas.microsoft.com/office/powerpoint/2010/main" val="34324142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802.11-24-0276</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March 2024</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458788" defTabSz="944563">
              <a:defRPr sz="2400" b="1">
                <a:solidFill>
                  <a:schemeClr val="tx1"/>
                </a:solidFill>
                <a:latin typeface="Times New Roman" panose="02020603050405020304" pitchFamily="18" charset="0"/>
              </a:defRPr>
            </a:lvl5pPr>
            <a:lvl6pPr marL="915988" defTabSz="94456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4456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4456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16389" name="Rectangle 7"/>
          <p:cNvSpPr>
            <a:spLocks noGrp="1" noChangeArrowheads="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E4A194D4-8BFB-4484-915A-61D91B0287BE}" type="slidenum">
              <a:rPr lang="en-US" sz="1200" b="0" smtClean="0"/>
              <a:pPr/>
              <a:t>15</a:t>
            </a:fld>
            <a:endParaRPr lang="en-US" sz="1200" b="0"/>
          </a:p>
        </p:txBody>
      </p:sp>
      <p:sp>
        <p:nvSpPr>
          <p:cNvPr id="16390" name="Rectangle 2"/>
          <p:cNvSpPr>
            <a:spLocks noGrp="1" noRot="1" noChangeAspect="1" noChangeArrowheads="1" noTextEdit="1"/>
          </p:cNvSpPr>
          <p:nvPr>
            <p:ph type="sldImg"/>
          </p:nvPr>
        </p:nvSpPr>
        <p:spPr>
          <a:xfrm>
            <a:off x="341313" y="701675"/>
            <a:ext cx="6178550" cy="3476625"/>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Tree>
    <p:extLst>
      <p:ext uri="{BB962C8B-B14F-4D97-AF65-F5344CB8AC3E}">
        <p14:creationId xmlns:p14="http://schemas.microsoft.com/office/powerpoint/2010/main" val="21491353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BE4280C-3A59-4198-A7DE-FA7B3A6AA5CC}" type="slidenum">
              <a:rPr lang="en-US"/>
              <a:pPr>
                <a:defRPr/>
              </a:pPr>
              <a:t>‹#›</a:t>
            </a:fld>
            <a:endParaRPr lang="en-US"/>
          </a:p>
        </p:txBody>
      </p:sp>
    </p:spTree>
    <p:extLst>
      <p:ext uri="{BB962C8B-B14F-4D97-AF65-F5344CB8AC3E}">
        <p14:creationId xmlns:p14="http://schemas.microsoft.com/office/powerpoint/2010/main" val="2962077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F6B9EB7-CFDB-421C-9291-7404600A232A}" type="slidenum">
              <a:rPr lang="en-US"/>
              <a:pPr>
                <a:defRPr/>
              </a:pPr>
              <a:t>‹#›</a:t>
            </a:fld>
            <a:endParaRPr lang="en-US"/>
          </a:p>
        </p:txBody>
      </p:sp>
    </p:spTree>
    <p:extLst>
      <p:ext uri="{BB962C8B-B14F-4D97-AF65-F5344CB8AC3E}">
        <p14:creationId xmlns:p14="http://schemas.microsoft.com/office/powerpoint/2010/main" val="29700748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2966A0-9A2D-41E1-9C0A-3CC67CD80D26}" type="slidenum">
              <a:rPr lang="en-US"/>
              <a:pPr>
                <a:defRPr/>
              </a:pPr>
              <a:t>‹#›</a:t>
            </a:fld>
            <a:endParaRPr lang="en-US"/>
          </a:p>
        </p:txBody>
      </p:sp>
    </p:spTree>
    <p:extLst>
      <p:ext uri="{BB962C8B-B14F-4D97-AF65-F5344CB8AC3E}">
        <p14:creationId xmlns:p14="http://schemas.microsoft.com/office/powerpoint/2010/main" val="38571847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dirty="0"/>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38FAED2-464C-4508-9182-2C89713D063B}" type="slidenum">
              <a:rPr lang="en-US"/>
              <a:pPr>
                <a:defRPr/>
              </a:pPr>
              <a:t>‹#›</a:t>
            </a:fld>
            <a:endParaRPr lang="en-US"/>
          </a:p>
        </p:txBody>
      </p:sp>
    </p:spTree>
    <p:extLst>
      <p:ext uri="{BB962C8B-B14F-4D97-AF65-F5344CB8AC3E}">
        <p14:creationId xmlns:p14="http://schemas.microsoft.com/office/powerpoint/2010/main" val="34163968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November 2024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BF753E77-0536-4BA7-8BC7-B6C83BF0A5ED}" type="slidenum">
              <a:rPr lang="en-US"/>
              <a:pPr>
                <a:defRPr/>
              </a:pPr>
              <a:t>‹#›</a:t>
            </a:fld>
            <a:endParaRPr lang="en-US"/>
          </a:p>
        </p:txBody>
      </p:sp>
    </p:spTree>
    <p:extLst>
      <p:ext uri="{BB962C8B-B14F-4D97-AF65-F5344CB8AC3E}">
        <p14:creationId xmlns:p14="http://schemas.microsoft.com/office/powerpoint/2010/main" val="32876955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r>
              <a:rPr lang="en-US"/>
              <a:t>November 2024</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9513B694-6003-476A-AD0A-04ECA0BF68A8}" type="slidenum">
              <a:rPr lang="en-US"/>
              <a:pPr>
                <a:defRPr/>
              </a:pPr>
              <a:t>‹#›</a:t>
            </a:fld>
            <a:endParaRPr lang="en-US"/>
          </a:p>
        </p:txBody>
      </p:sp>
    </p:spTree>
    <p:extLst>
      <p:ext uri="{BB962C8B-B14F-4D97-AF65-F5344CB8AC3E}">
        <p14:creationId xmlns:p14="http://schemas.microsoft.com/office/powerpoint/2010/main" val="34774938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November 2024</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B47433C4-EA37-4FEE-ABBA-AD5AF8A8BA2E}" type="slidenum">
              <a:rPr lang="en-US"/>
              <a:pPr>
                <a:defRPr/>
              </a:pPr>
              <a:t>‹#›</a:t>
            </a:fld>
            <a:endParaRPr lang="en-US"/>
          </a:p>
        </p:txBody>
      </p:sp>
    </p:spTree>
    <p:extLst>
      <p:ext uri="{BB962C8B-B14F-4D97-AF65-F5344CB8AC3E}">
        <p14:creationId xmlns:p14="http://schemas.microsoft.com/office/powerpoint/2010/main" val="27677695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November 2024</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93F5B195-1E86-4412-872A-C335EA4EB20F}" type="slidenum">
              <a:rPr lang="en-US"/>
              <a:pPr>
                <a:defRPr/>
              </a:pPr>
              <a:t>‹#›</a:t>
            </a:fld>
            <a:endParaRPr lang="en-US"/>
          </a:p>
        </p:txBody>
      </p:sp>
    </p:spTree>
    <p:extLst>
      <p:ext uri="{BB962C8B-B14F-4D97-AF65-F5344CB8AC3E}">
        <p14:creationId xmlns:p14="http://schemas.microsoft.com/office/powerpoint/2010/main" val="5105426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r>
              <a:rPr lang="en-US"/>
              <a:t>November 2024</a:t>
            </a:r>
          </a:p>
        </p:txBody>
      </p:sp>
      <p:sp>
        <p:nvSpPr>
          <p:cNvPr id="6" name="Footer Placeholder 4"/>
          <p:cNvSpPr>
            <a:spLocks noGrp="1"/>
          </p:cNvSpPr>
          <p:nvPr>
            <p:ph type="ftr" sz="quarter" idx="11"/>
          </p:nvPr>
        </p:nvSpPr>
        <p:spPr/>
        <p:txBody>
          <a:bodyPr/>
          <a:lstStyle>
            <a:lvl1pPr>
              <a:defRPr/>
            </a:lvl1pPr>
          </a:lstStyle>
          <a:p>
            <a:pPr>
              <a:defRPr/>
            </a:pPr>
            <a:r>
              <a:rPr lang="en-US"/>
              <a:t>Robert Stacey, Intel</a:t>
            </a:r>
          </a:p>
        </p:txBody>
      </p:sp>
      <p:sp>
        <p:nvSpPr>
          <p:cNvPr id="7" name="Slide Number Placeholder 5"/>
          <p:cNvSpPr>
            <a:spLocks noGrp="1"/>
          </p:cNvSpPr>
          <p:nvPr>
            <p:ph type="sldNum" sz="quarter" idx="12"/>
          </p:nvPr>
        </p:nvSpPr>
        <p:spPr/>
        <p:txBody>
          <a:bodyPr/>
          <a:lstStyle>
            <a:lvl1pPr>
              <a:defRPr/>
            </a:lvl1pPr>
          </a:lstStyle>
          <a:p>
            <a:pPr>
              <a:defRPr/>
            </a:pPr>
            <a:fld id="{6D815CCF-C7C8-48B4-965B-D0A9EA5F4658}" type="slidenum">
              <a:rPr lang="en-US"/>
              <a:pPr>
                <a:defRPr/>
              </a:pPr>
              <a:t>‹#›</a:t>
            </a:fld>
            <a:endParaRPr lang="en-US"/>
          </a:p>
        </p:txBody>
      </p:sp>
    </p:spTree>
    <p:extLst>
      <p:ext uri="{BB962C8B-B14F-4D97-AF65-F5344CB8AC3E}">
        <p14:creationId xmlns:p14="http://schemas.microsoft.com/office/powerpoint/2010/main" val="26128656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r>
              <a:rPr lang="en-US"/>
              <a:t>November 2024</a:t>
            </a:r>
          </a:p>
        </p:txBody>
      </p:sp>
      <p:sp>
        <p:nvSpPr>
          <p:cNvPr id="8" name="Footer Placeholder 4"/>
          <p:cNvSpPr>
            <a:spLocks noGrp="1"/>
          </p:cNvSpPr>
          <p:nvPr>
            <p:ph type="ftr" sz="quarter" idx="11"/>
          </p:nvPr>
        </p:nvSpPr>
        <p:spPr/>
        <p:txBody>
          <a:bodyPr/>
          <a:lstStyle>
            <a:lvl1pPr>
              <a:defRPr/>
            </a:lvl1pPr>
          </a:lstStyle>
          <a:p>
            <a:pPr>
              <a:defRPr/>
            </a:pPr>
            <a:r>
              <a:rPr lang="en-US"/>
              <a:t>Robert Stacey, Intel</a:t>
            </a:r>
          </a:p>
        </p:txBody>
      </p:sp>
      <p:sp>
        <p:nvSpPr>
          <p:cNvPr id="9" name="Slide Number Placeholder 5"/>
          <p:cNvSpPr>
            <a:spLocks noGrp="1"/>
          </p:cNvSpPr>
          <p:nvPr>
            <p:ph type="sldNum" sz="quarter" idx="12"/>
          </p:nvPr>
        </p:nvSpPr>
        <p:spPr/>
        <p:txBody>
          <a:bodyPr/>
          <a:lstStyle>
            <a:lvl1pPr>
              <a:defRPr/>
            </a:lvl1pPr>
          </a:lstStyle>
          <a:p>
            <a:pPr>
              <a:defRPr/>
            </a:pPr>
            <a:fld id="{E97533D3-F4C0-4433-AACB-27CD43B5A93A}" type="slidenum">
              <a:rPr lang="en-US"/>
              <a:pPr>
                <a:defRPr/>
              </a:pPr>
              <a:t>‹#›</a:t>
            </a:fld>
            <a:endParaRPr lang="en-US"/>
          </a:p>
        </p:txBody>
      </p:sp>
    </p:spTree>
    <p:extLst>
      <p:ext uri="{BB962C8B-B14F-4D97-AF65-F5344CB8AC3E}">
        <p14:creationId xmlns:p14="http://schemas.microsoft.com/office/powerpoint/2010/main" val="28273103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r>
              <a:rPr lang="en-US"/>
              <a:t>November 2024</a:t>
            </a:r>
          </a:p>
        </p:txBody>
      </p:sp>
      <p:sp>
        <p:nvSpPr>
          <p:cNvPr id="4" name="Footer Placeholder 4"/>
          <p:cNvSpPr>
            <a:spLocks noGrp="1"/>
          </p:cNvSpPr>
          <p:nvPr>
            <p:ph type="ftr" sz="quarter" idx="11"/>
          </p:nvPr>
        </p:nvSpPr>
        <p:spPr/>
        <p:txBody>
          <a:bodyPr/>
          <a:lstStyle>
            <a:lvl1pPr>
              <a:defRPr/>
            </a:lvl1pPr>
          </a:lstStyle>
          <a:p>
            <a:pPr>
              <a:defRPr/>
            </a:pPr>
            <a:r>
              <a:rPr lang="en-US"/>
              <a:t>Robert Stacey, Intel</a:t>
            </a:r>
          </a:p>
        </p:txBody>
      </p:sp>
      <p:sp>
        <p:nvSpPr>
          <p:cNvPr id="5" name="Slide Number Placeholder 5"/>
          <p:cNvSpPr>
            <a:spLocks noGrp="1"/>
          </p:cNvSpPr>
          <p:nvPr>
            <p:ph type="sldNum" sz="quarter" idx="12"/>
          </p:nvPr>
        </p:nvSpPr>
        <p:spPr/>
        <p:txBody>
          <a:bodyPr/>
          <a:lstStyle>
            <a:lvl1pPr>
              <a:defRPr/>
            </a:lvl1pPr>
          </a:lstStyle>
          <a:p>
            <a:pPr>
              <a:defRPr/>
            </a:pPr>
            <a:fld id="{DDB295BF-24A0-4B2C-8AF1-9E6D68A2E169}" type="slidenum">
              <a:rPr lang="en-US"/>
              <a:pPr>
                <a:defRPr/>
              </a:pPr>
              <a:t>‹#›</a:t>
            </a:fld>
            <a:endParaRPr lang="en-US"/>
          </a:p>
        </p:txBody>
      </p:sp>
    </p:spTree>
    <p:extLst>
      <p:ext uri="{BB962C8B-B14F-4D97-AF65-F5344CB8AC3E}">
        <p14:creationId xmlns:p14="http://schemas.microsoft.com/office/powerpoint/2010/main" val="35231815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914400" y="609600"/>
            <a:ext cx="10475384"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a:xfrm>
            <a:off x="929218" y="332604"/>
            <a:ext cx="1541128" cy="276999"/>
          </a:xfrm>
        </p:spPr>
        <p:txBody>
          <a:bodyPr/>
          <a:lstStyle>
            <a:lvl1pPr>
              <a:defRPr smtClean="0"/>
            </a:lvl1pPr>
          </a:lstStyle>
          <a:p>
            <a:pPr>
              <a:defRPr/>
            </a:pPr>
            <a:r>
              <a:rPr lang="en-US"/>
              <a:t>November 2024</a:t>
            </a:r>
          </a:p>
        </p:txBody>
      </p:sp>
      <p:sp>
        <p:nvSpPr>
          <p:cNvPr id="6" name="Rectangle 5"/>
          <p:cNvSpPr>
            <a:spLocks noGrp="1" noChangeArrowheads="1"/>
          </p:cNvSpPr>
          <p:nvPr>
            <p:ph type="ftr" sz="quarter" idx="11"/>
          </p:nvPr>
        </p:nvSpPr>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DBC98B1-8847-456F-A590-69DC1C4B50DA}" type="slidenum">
              <a:rPr lang="en-US"/>
              <a:pPr>
                <a:defRPr/>
              </a:pPr>
              <a:t>‹#›</a:t>
            </a:fld>
            <a:endParaRPr lang="en-US"/>
          </a:p>
        </p:txBody>
      </p:sp>
    </p:spTree>
    <p:extLst>
      <p:ext uri="{BB962C8B-B14F-4D97-AF65-F5344CB8AC3E}">
        <p14:creationId xmlns:p14="http://schemas.microsoft.com/office/powerpoint/2010/main" val="307010656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November 2024</a:t>
            </a:r>
          </a:p>
        </p:txBody>
      </p:sp>
      <p:sp>
        <p:nvSpPr>
          <p:cNvPr id="3" name="Footer Placeholder 4"/>
          <p:cNvSpPr>
            <a:spLocks noGrp="1"/>
          </p:cNvSpPr>
          <p:nvPr>
            <p:ph type="ftr" sz="quarter" idx="11"/>
          </p:nvPr>
        </p:nvSpPr>
        <p:spPr/>
        <p:txBody>
          <a:bodyPr/>
          <a:lstStyle>
            <a:lvl1pPr>
              <a:defRPr/>
            </a:lvl1pPr>
          </a:lstStyle>
          <a:p>
            <a:pPr>
              <a:defRPr/>
            </a:pPr>
            <a:r>
              <a:rPr lang="en-US"/>
              <a:t>Robert Stacey, Intel</a:t>
            </a:r>
          </a:p>
        </p:txBody>
      </p:sp>
      <p:sp>
        <p:nvSpPr>
          <p:cNvPr id="4" name="Slide Number Placeholder 5"/>
          <p:cNvSpPr>
            <a:spLocks noGrp="1"/>
          </p:cNvSpPr>
          <p:nvPr>
            <p:ph type="sldNum" sz="quarter" idx="12"/>
          </p:nvPr>
        </p:nvSpPr>
        <p:spPr/>
        <p:txBody>
          <a:bodyPr/>
          <a:lstStyle>
            <a:lvl1pPr>
              <a:defRPr/>
            </a:lvl1pPr>
          </a:lstStyle>
          <a:p>
            <a:pPr>
              <a:defRPr/>
            </a:pPr>
            <a:fld id="{E2A3A6AD-89E4-46DF-BC99-139DEED0FA7E}" type="slidenum">
              <a:rPr lang="en-US"/>
              <a:pPr>
                <a:defRPr/>
              </a:pPr>
              <a:t>‹#›</a:t>
            </a:fld>
            <a:endParaRPr lang="en-US"/>
          </a:p>
        </p:txBody>
      </p:sp>
    </p:spTree>
    <p:extLst>
      <p:ext uri="{BB962C8B-B14F-4D97-AF65-F5344CB8AC3E}">
        <p14:creationId xmlns:p14="http://schemas.microsoft.com/office/powerpoint/2010/main" val="11378612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November 2024</a:t>
            </a:r>
          </a:p>
        </p:txBody>
      </p:sp>
      <p:sp>
        <p:nvSpPr>
          <p:cNvPr id="6" name="Footer Placeholder 4"/>
          <p:cNvSpPr>
            <a:spLocks noGrp="1"/>
          </p:cNvSpPr>
          <p:nvPr>
            <p:ph type="ftr" sz="quarter" idx="11"/>
          </p:nvPr>
        </p:nvSpPr>
        <p:spPr/>
        <p:txBody>
          <a:bodyPr/>
          <a:lstStyle>
            <a:lvl1pPr>
              <a:defRPr/>
            </a:lvl1pPr>
          </a:lstStyle>
          <a:p>
            <a:pPr>
              <a:defRPr/>
            </a:pPr>
            <a:r>
              <a:rPr lang="en-US"/>
              <a:t>Robert Stacey, Intel</a:t>
            </a:r>
          </a:p>
        </p:txBody>
      </p:sp>
      <p:sp>
        <p:nvSpPr>
          <p:cNvPr id="7" name="Slide Number Placeholder 5"/>
          <p:cNvSpPr>
            <a:spLocks noGrp="1"/>
          </p:cNvSpPr>
          <p:nvPr>
            <p:ph type="sldNum" sz="quarter" idx="12"/>
          </p:nvPr>
        </p:nvSpPr>
        <p:spPr/>
        <p:txBody>
          <a:bodyPr/>
          <a:lstStyle>
            <a:lvl1pPr>
              <a:defRPr/>
            </a:lvl1pPr>
          </a:lstStyle>
          <a:p>
            <a:pPr>
              <a:defRPr/>
            </a:pPr>
            <a:fld id="{E52CCF3E-69AC-4C3A-9E89-B6DE6D2FC4EF}" type="slidenum">
              <a:rPr lang="en-US"/>
              <a:pPr>
                <a:defRPr/>
              </a:pPr>
              <a:t>‹#›</a:t>
            </a:fld>
            <a:endParaRPr lang="en-US"/>
          </a:p>
        </p:txBody>
      </p:sp>
    </p:spTree>
    <p:extLst>
      <p:ext uri="{BB962C8B-B14F-4D97-AF65-F5344CB8AC3E}">
        <p14:creationId xmlns:p14="http://schemas.microsoft.com/office/powerpoint/2010/main" val="21561830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November 2024</a:t>
            </a:r>
          </a:p>
        </p:txBody>
      </p:sp>
      <p:sp>
        <p:nvSpPr>
          <p:cNvPr id="6" name="Footer Placeholder 4"/>
          <p:cNvSpPr>
            <a:spLocks noGrp="1"/>
          </p:cNvSpPr>
          <p:nvPr>
            <p:ph type="ftr" sz="quarter" idx="11"/>
          </p:nvPr>
        </p:nvSpPr>
        <p:spPr/>
        <p:txBody>
          <a:bodyPr/>
          <a:lstStyle>
            <a:lvl1pPr>
              <a:defRPr/>
            </a:lvl1pPr>
          </a:lstStyle>
          <a:p>
            <a:pPr>
              <a:defRPr/>
            </a:pPr>
            <a:r>
              <a:rPr lang="en-US"/>
              <a:t>Robert Stacey, Intel</a:t>
            </a:r>
          </a:p>
        </p:txBody>
      </p:sp>
      <p:sp>
        <p:nvSpPr>
          <p:cNvPr id="7" name="Slide Number Placeholder 5"/>
          <p:cNvSpPr>
            <a:spLocks noGrp="1"/>
          </p:cNvSpPr>
          <p:nvPr>
            <p:ph type="sldNum" sz="quarter" idx="12"/>
          </p:nvPr>
        </p:nvSpPr>
        <p:spPr/>
        <p:txBody>
          <a:bodyPr/>
          <a:lstStyle>
            <a:lvl1pPr>
              <a:defRPr/>
            </a:lvl1pPr>
          </a:lstStyle>
          <a:p>
            <a:pPr>
              <a:defRPr/>
            </a:pPr>
            <a:fld id="{023D4CA1-87EA-4327-97D7-AF7D29D9877D}" type="slidenum">
              <a:rPr lang="en-US"/>
              <a:pPr>
                <a:defRPr/>
              </a:pPr>
              <a:t>‹#›</a:t>
            </a:fld>
            <a:endParaRPr lang="en-US"/>
          </a:p>
        </p:txBody>
      </p:sp>
    </p:spTree>
    <p:extLst>
      <p:ext uri="{BB962C8B-B14F-4D97-AF65-F5344CB8AC3E}">
        <p14:creationId xmlns:p14="http://schemas.microsoft.com/office/powerpoint/2010/main" val="411881198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November 2024</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4085BCA0-18D3-4AF6-9970-92B477AEE0B3}" type="slidenum">
              <a:rPr lang="en-US"/>
              <a:pPr>
                <a:defRPr/>
              </a:pPr>
              <a:t>‹#›</a:t>
            </a:fld>
            <a:endParaRPr lang="en-US"/>
          </a:p>
        </p:txBody>
      </p:sp>
    </p:spTree>
    <p:extLst>
      <p:ext uri="{BB962C8B-B14F-4D97-AF65-F5344CB8AC3E}">
        <p14:creationId xmlns:p14="http://schemas.microsoft.com/office/powerpoint/2010/main" val="90848002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November 2024</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03AC5195-963D-48D7-A6D0-9055F0969E1B}" type="slidenum">
              <a:rPr lang="en-US"/>
              <a:pPr>
                <a:defRPr/>
              </a:pPr>
              <a:t>‹#›</a:t>
            </a:fld>
            <a:endParaRPr lang="en-US"/>
          </a:p>
        </p:txBody>
      </p:sp>
    </p:spTree>
    <p:extLst>
      <p:ext uri="{BB962C8B-B14F-4D97-AF65-F5344CB8AC3E}">
        <p14:creationId xmlns:p14="http://schemas.microsoft.com/office/powerpoint/2010/main" val="849084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0366C23-4538-4CEB-9158-0679D70D390A}" type="slidenum">
              <a:rPr lang="en-US"/>
              <a:pPr>
                <a:defRPr/>
              </a:pPr>
              <a:t>‹#›</a:t>
            </a:fld>
            <a:endParaRPr lang="en-US"/>
          </a:p>
        </p:txBody>
      </p:sp>
    </p:spTree>
    <p:extLst>
      <p:ext uri="{BB962C8B-B14F-4D97-AF65-F5344CB8AC3E}">
        <p14:creationId xmlns:p14="http://schemas.microsoft.com/office/powerpoint/2010/main" val="1856246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November 2024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FA65C0B-5E3D-4C40-AD73-3536A14CCEBD}" type="slidenum">
              <a:rPr lang="en-US"/>
              <a:pPr>
                <a:defRPr/>
              </a:pPr>
              <a:t>‹#›</a:t>
            </a:fld>
            <a:endParaRPr lang="en-US"/>
          </a:p>
        </p:txBody>
      </p:sp>
    </p:spTree>
    <p:extLst>
      <p:ext uri="{BB962C8B-B14F-4D97-AF65-F5344CB8AC3E}">
        <p14:creationId xmlns:p14="http://schemas.microsoft.com/office/powerpoint/2010/main" val="3921584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November 2024</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F07CA113-D3E1-4D93-9585-B8CFAFF54614}" type="slidenum">
              <a:rPr lang="en-US"/>
              <a:pPr>
                <a:defRPr/>
              </a:pPr>
              <a:t>‹#›</a:t>
            </a:fld>
            <a:endParaRPr lang="en-US"/>
          </a:p>
        </p:txBody>
      </p:sp>
    </p:spTree>
    <p:extLst>
      <p:ext uri="{BB962C8B-B14F-4D97-AF65-F5344CB8AC3E}">
        <p14:creationId xmlns:p14="http://schemas.microsoft.com/office/powerpoint/2010/main" val="1504278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November 2024</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3FBD1F51-5136-477F-A21E-BB3B46CB0CD8}" type="slidenum">
              <a:rPr lang="en-US"/>
              <a:pPr>
                <a:defRPr/>
              </a:pPr>
              <a:t>‹#›</a:t>
            </a:fld>
            <a:endParaRPr lang="en-US"/>
          </a:p>
        </p:txBody>
      </p:sp>
    </p:spTree>
    <p:extLst>
      <p:ext uri="{BB962C8B-B14F-4D97-AF65-F5344CB8AC3E}">
        <p14:creationId xmlns:p14="http://schemas.microsoft.com/office/powerpoint/2010/main" val="2884164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November 2024</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99537A71-55E9-47A7-9FE1-4FF47A2591AA}" type="slidenum">
              <a:rPr lang="en-US"/>
              <a:pPr>
                <a:defRPr/>
              </a:pPr>
              <a:t>‹#›</a:t>
            </a:fld>
            <a:endParaRPr lang="en-US"/>
          </a:p>
        </p:txBody>
      </p:sp>
    </p:spTree>
    <p:extLst>
      <p:ext uri="{BB962C8B-B14F-4D97-AF65-F5344CB8AC3E}">
        <p14:creationId xmlns:p14="http://schemas.microsoft.com/office/powerpoint/2010/main" val="10294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November 2024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7A0304A0-4CD5-4ECE-A0A5-AD40B25F94B7}" type="slidenum">
              <a:rPr lang="en-US"/>
              <a:pPr>
                <a:defRPr/>
              </a:pPr>
              <a:t>‹#›</a:t>
            </a:fld>
            <a:endParaRPr lang="en-US"/>
          </a:p>
        </p:txBody>
      </p:sp>
    </p:spTree>
    <p:extLst>
      <p:ext uri="{BB962C8B-B14F-4D97-AF65-F5344CB8AC3E}">
        <p14:creationId xmlns:p14="http://schemas.microsoft.com/office/powerpoint/2010/main" val="1131388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November 2024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DB007BB-E901-4378-AA7C-987070732C3C}" type="slidenum">
              <a:rPr lang="en-US"/>
              <a:pPr>
                <a:defRPr/>
              </a:pPr>
              <a:t>‹#›</a:t>
            </a:fld>
            <a:endParaRPr lang="en-US"/>
          </a:p>
        </p:txBody>
      </p:sp>
    </p:spTree>
    <p:extLst>
      <p:ext uri="{BB962C8B-B14F-4D97-AF65-F5344CB8AC3E}">
        <p14:creationId xmlns:p14="http://schemas.microsoft.com/office/powerpoint/2010/main" val="491646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929218" y="332604"/>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a:t>November 2024</a:t>
            </a:r>
            <a:endParaRPr lang="en-US" dirty="0"/>
          </a:p>
        </p:txBody>
      </p:sp>
      <p:sp>
        <p:nvSpPr>
          <p:cNvPr id="1029" name="Rectangle 5"/>
          <p:cNvSpPr>
            <a:spLocks noGrp="1" noChangeArrowheads="1"/>
          </p:cNvSpPr>
          <p:nvPr>
            <p:ph type="ftr" sz="quarter" idx="3"/>
          </p:nvPr>
        </p:nvSpPr>
        <p:spPr bwMode="auto">
          <a:xfrm>
            <a:off x="9224642" y="6475413"/>
            <a:ext cx="21672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Robert Stacey, Intel</a:t>
            </a:r>
          </a:p>
        </p:txBody>
      </p:sp>
      <p:sp>
        <p:nvSpPr>
          <p:cNvPr id="1030" name="Rectangle 6"/>
          <p:cNvSpPr>
            <a:spLocks noGrp="1" noChangeArrowheads="1"/>
          </p:cNvSpPr>
          <p:nvPr>
            <p:ph type="sldNum" sz="quarter" idx="4"/>
          </p:nvPr>
        </p:nvSpPr>
        <p:spPr bwMode="auto">
          <a:xfrm>
            <a:off x="5879101"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AA0DB6A0-3FAC-4C50-B855-05E2EFEC7C93}" type="slidenum">
              <a:rPr lang="en-US"/>
              <a:pPr>
                <a:defRPr/>
              </a:pPr>
              <a:t>‹#›</a:t>
            </a:fld>
            <a:endParaRPr lang="en-US"/>
          </a:p>
        </p:txBody>
      </p:sp>
      <p:sp>
        <p:nvSpPr>
          <p:cNvPr id="1031" name="Rectangle 7"/>
          <p:cNvSpPr>
            <a:spLocks noChangeArrowheads="1"/>
          </p:cNvSpPr>
          <p:nvPr/>
        </p:nvSpPr>
        <p:spPr bwMode="auto">
          <a:xfrm>
            <a:off x="7862238"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457200">
              <a:defRPr sz="2400" b="1">
                <a:solidFill>
                  <a:schemeClr val="tx1"/>
                </a:solidFill>
                <a:latin typeface="Times New Roman" panose="02020603050405020304" pitchFamily="18" charset="0"/>
              </a:defRPr>
            </a:lvl5pPr>
            <a:lvl6pPr marL="914400" eaLnBrk="0" fontAlgn="base" hangingPunct="0">
              <a:spcBef>
                <a:spcPct val="0"/>
              </a:spcBef>
              <a:spcAft>
                <a:spcPct val="0"/>
              </a:spcAft>
              <a:defRPr sz="2400" b="1">
                <a:solidFill>
                  <a:schemeClr val="tx1"/>
                </a:solidFill>
                <a:latin typeface="Times New Roman" panose="02020603050405020304" pitchFamily="18" charset="0"/>
              </a:defRPr>
            </a:lvl6pPr>
            <a:lvl7pPr marL="1371600" eaLnBrk="0" fontAlgn="base" hangingPunct="0">
              <a:spcBef>
                <a:spcPct val="0"/>
              </a:spcBef>
              <a:spcAft>
                <a:spcPct val="0"/>
              </a:spcAft>
              <a:defRPr sz="2400" b="1">
                <a:solidFill>
                  <a:schemeClr val="tx1"/>
                </a:solidFill>
                <a:latin typeface="Times New Roman" panose="02020603050405020304" pitchFamily="18" charset="0"/>
              </a:defRPr>
            </a:lvl7pPr>
            <a:lvl8pPr marL="1828800" eaLnBrk="0" fontAlgn="base" hangingPunct="0">
              <a:spcBef>
                <a:spcPct val="0"/>
              </a:spcBef>
              <a:spcAft>
                <a:spcPct val="0"/>
              </a:spcAft>
              <a:defRPr sz="2400" b="1">
                <a:solidFill>
                  <a:schemeClr val="tx1"/>
                </a:solidFill>
                <a:latin typeface="Times New Roman" panose="02020603050405020304" pitchFamily="18" charset="0"/>
              </a:defRPr>
            </a:lvl8pPr>
            <a:lvl9pPr marL="22860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defRPr/>
            </a:pPr>
            <a:r>
              <a:rPr lang="en-US" sz="1800" dirty="0"/>
              <a:t>doc.: IEEE 802.11-24/1664r2</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a:p>
        </p:txBody>
      </p:sp>
      <p:sp>
        <p:nvSpPr>
          <p:cNvPr id="1033" name="Rectangle 9"/>
          <p:cNvSpPr>
            <a:spLocks noChangeArrowheads="1"/>
          </p:cNvSpPr>
          <p:nvPr/>
        </p:nvSpPr>
        <p:spPr bwMode="auto">
          <a:xfrm>
            <a:off x="914402" y="6475413"/>
            <a:ext cx="41998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Report</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a:p>
        </p:txBody>
      </p:sp>
    </p:spTree>
  </p:cSld>
  <p:clrMap bg1="lt1" tx1="dk1" bg2="lt2" tx2="dk2" accent1="accent1" accent2="accent2" accent3="accent3" accent4="accent4" accent5="accent5" accent6="accent6" hlink="hlink" folHlink="folHlink"/>
  <p:sldLayoutIdLst>
    <p:sldLayoutId id="2147485525" r:id="rId1"/>
    <p:sldLayoutId id="2147485548" r:id="rId2"/>
    <p:sldLayoutId id="2147485526" r:id="rId3"/>
    <p:sldLayoutId id="2147485527" r:id="rId4"/>
    <p:sldLayoutId id="2147485528" r:id="rId5"/>
    <p:sldLayoutId id="2147485529" r:id="rId6"/>
    <p:sldLayoutId id="2147485530" r:id="rId7"/>
    <p:sldLayoutId id="2147485531" r:id="rId8"/>
    <p:sldLayoutId id="2147485532" r:id="rId9"/>
    <p:sldLayoutId id="2147485533" r:id="rId10"/>
    <p:sldLayoutId id="2147485534" r:id="rId11"/>
    <p:sldLayoutId id="2147485535" r:id="rId12"/>
    <p:sldLayoutId id="2147485536"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Text Placeholder 2"/>
          <p:cNvSpPr>
            <a:spLocks noGrp="1"/>
          </p:cNvSpPr>
          <p:nvPr>
            <p:ph type="body" idx="1"/>
          </p:nvPr>
        </p:nvSpPr>
        <p:spPr bwMode="auto">
          <a:xfrm>
            <a:off x="609600" y="1600203"/>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smtClean="0">
                <a:solidFill>
                  <a:schemeClr val="tx1">
                    <a:tint val="75000"/>
                  </a:schemeClr>
                </a:solidFill>
              </a:defRPr>
            </a:lvl1pPr>
          </a:lstStyle>
          <a:p>
            <a:pPr>
              <a:defRPr/>
            </a:pPr>
            <a:r>
              <a:rPr lang="en-US"/>
              <a:t>November 2024</a:t>
            </a:r>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Robert Stacey, Intel</a:t>
            </a: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C23A8551-48C1-4729-80EE-98522A3CE5E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5537" r:id="rId1"/>
    <p:sldLayoutId id="2147485538" r:id="rId2"/>
    <p:sldLayoutId id="2147485539" r:id="rId3"/>
    <p:sldLayoutId id="2147485540" r:id="rId4"/>
    <p:sldLayoutId id="2147485541" r:id="rId5"/>
    <p:sldLayoutId id="2147485542" r:id="rId6"/>
    <p:sldLayoutId id="2147485543" r:id="rId7"/>
    <p:sldLayoutId id="2147485544" r:id="rId8"/>
    <p:sldLayoutId id="2147485545" r:id="rId9"/>
    <p:sldLayoutId id="2147485546" r:id="rId10"/>
    <p:sldLayoutId id="2147485547"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www.ieee802.org/19/"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ieee802.org/"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mentor.ieee.org/802/bp/StartPage" TargetMode="External"/><Relationship Id="rId4" Type="http://schemas.openxmlformats.org/officeDocument/2006/relationships/hyperlink" Target="https://ieee802.org/802tele_calendar.html"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hyperlink" Target="http://www.ieee802.org/11/PARs/index.html" TargetMode="Externa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urldefense.com/v3/__https:/mentor.ieee.org/802-ec/dcn/17/ec-17-0090-25-0PNP-ieee-802-lmsc-operations-manual.pdf__;!!NpxR!n0IGKRUN00vFNl02PJWK62HdgD_XUQZHUTqBfw27hr5Rw78Hrl8c65AAlPvylOdM0S0R8JiBtrILm_keyfUCCT-u$"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11/11-11-1625-02-0000-comment-resolution-guide.doc" TargetMode="External"/><Relationship Id="rId7" Type="http://schemas.openxmlformats.org/officeDocument/2006/relationships/hyperlink" Target="https://mentor.ieee.org/802.11/dcn/18/11-18-1410-00-00ax-lb233-cr-spatial-reuse.docx" TargetMode="External"/><Relationship Id="rId2" Type="http://schemas.openxmlformats.org/officeDocument/2006/relationships/hyperlink" Target="https://mentor.ieee.org/802.11/dcn/13/11-13-0230-05-0000-comment-resolution-tutorial.ppt" TargetMode="External"/><Relationship Id="rId1" Type="http://schemas.openxmlformats.org/officeDocument/2006/relationships/slideLayout" Target="../slideLayouts/slideLayout2.xml"/><Relationship Id="rId6" Type="http://schemas.openxmlformats.org/officeDocument/2006/relationships/hyperlink" Target="https://mentor.ieee.org/802.11/dcn/18/11-18-0669-04-000m-revmd-mac-comments-assigned-to-hamilton.docx" TargetMode="External"/><Relationship Id="rId5" Type="http://schemas.openxmlformats.org/officeDocument/2006/relationships/hyperlink" Target="https://mentor.ieee.org/802.11/dcn/18/11-18-0930-00-000m-cid-1007.docx" TargetMode="External"/><Relationship Id="rId4" Type="http://schemas.openxmlformats.org/officeDocument/2006/relationships/hyperlink" Target="https://mentor.ieee.org/802.11/dcn/18/11-18-0237-00-000m-cid-177.docx"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grouper.ieee.org/groups/802/11/Rules/2018-03%20Liaison%20submission%20template.docx" TargetMode="External"/><Relationship Id="rId2" Type="http://schemas.openxmlformats.org/officeDocument/2006/relationships/hyperlink" Target="https://mentor.ieee.org/802.11/dcn/22/11-22-1967-01-0000-working-group-motions-templates.pptx"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12-01-00EC-802-liaison-template.docx" TargetMode="External"/><Relationship Id="rId5" Type="http://schemas.openxmlformats.org/officeDocument/2006/relationships/hyperlink" Target="https://mentor.ieee.org/802-ec/dcn/18/ec-18-0064-01-0PNP-csd-template-in-doc-format.doc" TargetMode="External"/><Relationship Id="rId4" Type="http://schemas.openxmlformats.org/officeDocument/2006/relationships/hyperlink" Target="https://mentor.ieee.org/802-ec/dcn/16/ec-16-0170-04-00EC-802-ec-motion-template.pptx"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hyperlink" Target="https://grouper.ieee.org/groups/802/11/Liaisons/Liaisons-and-External-Communications.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s://mentor.ieee.org/802.11/dcn/24/11-24-1665" TargetMode="External"/><Relationship Id="rId3" Type="http://schemas.openxmlformats.org/officeDocument/2006/relationships/hyperlink" Target="https://mentor.ieee.org/802.11/dcn/24/11-24-1663" TargetMode="External"/><Relationship Id="rId7" Type="http://schemas.openxmlformats.org/officeDocument/2006/relationships/hyperlink" Target="https://mentor.ieee.org/802-ec/dcn/24/ec-24-0007"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mentor.ieee.org/802.11/dcn/24/11-24-1660" TargetMode="External"/><Relationship Id="rId11" Type="http://schemas.openxmlformats.org/officeDocument/2006/relationships/hyperlink" Target="https://mentor.ieee.org/802.11/dcn/24/11-24-1593" TargetMode="External"/><Relationship Id="rId5" Type="http://schemas.openxmlformats.org/officeDocument/2006/relationships/hyperlink" Target="https://mentor.ieee.org/802.11/dcn/24/11-24-1657" TargetMode="External"/><Relationship Id="rId10" Type="http://schemas.openxmlformats.org/officeDocument/2006/relationships/hyperlink" Target="https://mentor.ieee.org/802.11/dcn/24/11-24-1658" TargetMode="External"/><Relationship Id="rId4" Type="http://schemas.openxmlformats.org/officeDocument/2006/relationships/hyperlink" Target="https://mentor.ieee.org/802.11/dcn/24/11-24-1664" TargetMode="External"/><Relationship Id="rId9" Type="http://schemas.openxmlformats.org/officeDocument/2006/relationships/hyperlink" Target="https://mentor.ieee.org/802.11/dcn/24/11-24-1659"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soumu.go.jp/menu_news/s-news/01kiban12_02000163.html" TargetMode="External"/><Relationship Id="rId7" Type="http://schemas.openxmlformats.org/officeDocument/2006/relationships/hyperlink" Target="https://mic.gov.vn/van-ban-phap-luat/du-thao/2210.htm" TargetMode="External"/><Relationship Id="rId2" Type="http://schemas.openxmlformats.org/officeDocument/2006/relationships/hyperlink" Target="https://www.ieee802.org/18/" TargetMode="External"/><Relationship Id="rId1" Type="http://schemas.openxmlformats.org/officeDocument/2006/relationships/slideLayout" Target="../slideLayouts/slideLayout2.xml"/><Relationship Id="rId6" Type="http://schemas.openxmlformats.org/officeDocument/2006/relationships/hyperlink" Target="https://cept.org/files/9522/Draft%20ECC%20Report%20364.docx" TargetMode="External"/><Relationship Id="rId5" Type="http://schemas.openxmlformats.org/officeDocument/2006/relationships/hyperlink" Target="https://mentor.ieee.org/802.18/documents?is_dcn=112&amp;is_group=0000&amp;is_year=2024" TargetMode="External"/><Relationship Id="rId4" Type="http://schemas.openxmlformats.org/officeDocument/2006/relationships/hyperlink" Target="https://regulations.citc.gov.sa/en/Pages/PublishedPublicConsultations.aspx#/PublishedPublicConsulationDetails/62"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Rectangle 2"/>
          <p:cNvSpPr>
            <a:spLocks noGrp="1" noChangeArrowheads="1"/>
          </p:cNvSpPr>
          <p:nvPr>
            <p:ph type="title"/>
          </p:nvPr>
        </p:nvSpPr>
        <p:spPr>
          <a:noFill/>
        </p:spPr>
        <p:txBody>
          <a:bodyPr/>
          <a:lstStyle/>
          <a:p>
            <a:r>
              <a:rPr lang="en-US" dirty="0"/>
              <a:t>802.11 Working Group Opening Report</a:t>
            </a:r>
            <a:br>
              <a:rPr lang="en-US" dirty="0"/>
            </a:br>
            <a:r>
              <a:rPr lang="en-US" dirty="0"/>
              <a:t>November 2024</a:t>
            </a:r>
          </a:p>
        </p:txBody>
      </p:sp>
      <p:sp>
        <p:nvSpPr>
          <p:cNvPr id="6150" name="Rectangle 6"/>
          <p:cNvSpPr>
            <a:spLocks noGrp="1" noChangeArrowheads="1"/>
          </p:cNvSpPr>
          <p:nvPr>
            <p:ph idx="1"/>
          </p:nvPr>
        </p:nvSpPr>
        <p:spPr>
          <a:noFill/>
        </p:spPr>
        <p:txBody>
          <a:bodyPr/>
          <a:lstStyle/>
          <a:p>
            <a:pPr algn="ctr">
              <a:lnSpc>
                <a:spcPct val="90000"/>
              </a:lnSpc>
              <a:buFontTx/>
              <a:buNone/>
            </a:pPr>
            <a:r>
              <a:rPr lang="en-US" sz="2000" dirty="0"/>
              <a:t>Date:</a:t>
            </a:r>
            <a:r>
              <a:rPr lang="en-US" sz="2000" b="0" dirty="0"/>
              <a:t> 2024-11-11</a:t>
            </a:r>
          </a:p>
          <a:p>
            <a:pPr algn="ctr">
              <a:lnSpc>
                <a:spcPct val="90000"/>
              </a:lnSpc>
              <a:buFontTx/>
              <a:buNone/>
            </a:pPr>
            <a:endParaRPr lang="en-US" sz="2000" b="0" dirty="0"/>
          </a:p>
        </p:txBody>
      </p:sp>
      <p:sp>
        <p:nvSpPr>
          <p:cNvPr id="2" name="Date Placeholder 1"/>
          <p:cNvSpPr>
            <a:spLocks noGrp="1"/>
          </p:cNvSpPr>
          <p:nvPr>
            <p:ph type="dt" sz="half" idx="10"/>
          </p:nvPr>
        </p:nvSpPr>
        <p:spPr/>
        <p:txBody>
          <a:bodyPr/>
          <a:lstStyle/>
          <a:p>
            <a:pPr>
              <a:defRPr/>
            </a:pPr>
            <a:r>
              <a:rPr lang="en-US"/>
              <a:t>November 2024</a:t>
            </a:r>
            <a:endParaRPr lang="en-US" dirty="0"/>
          </a:p>
        </p:txBody>
      </p:sp>
      <p:sp>
        <p:nvSpPr>
          <p:cNvPr id="614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graphicFrame>
        <p:nvGraphicFramePr>
          <p:cNvPr id="6151" name="Object 11"/>
          <p:cNvGraphicFramePr>
            <a:graphicFrameLocks noChangeAspect="1"/>
          </p:cNvGraphicFramePr>
          <p:nvPr>
            <p:extLst>
              <p:ext uri="{D42A27DB-BD31-4B8C-83A1-F6EECF244321}">
                <p14:modId xmlns:p14="http://schemas.microsoft.com/office/powerpoint/2010/main" val="3906351689"/>
              </p:ext>
            </p:extLst>
          </p:nvPr>
        </p:nvGraphicFramePr>
        <p:xfrm>
          <a:off x="1981200" y="2362200"/>
          <a:ext cx="7573962" cy="2544762"/>
        </p:xfrm>
        <a:graphic>
          <a:graphicData uri="http://schemas.openxmlformats.org/presentationml/2006/ole">
            <mc:AlternateContent xmlns:mc="http://schemas.openxmlformats.org/markup-compatibility/2006">
              <mc:Choice xmlns:v="urn:schemas-microsoft-com:vml" Requires="v">
                <p:oleObj name="Document" r:id="rId3" imgW="8265012" imgH="2786790" progId="Word.Document.8">
                  <p:embed/>
                </p:oleObj>
              </mc:Choice>
              <mc:Fallback>
                <p:oleObj name="Document" r:id="rId3" imgW="8265012" imgH="2786790" progId="Word.Document.8">
                  <p:embed/>
                  <p:pic>
                    <p:nvPicPr>
                      <p:cNvPr id="6151" name="Object 11"/>
                      <p:cNvPicPr>
                        <a:picLocks noChangeAspect="1" noChangeArrowheads="1"/>
                      </p:cNvPicPr>
                      <p:nvPr/>
                    </p:nvPicPr>
                    <p:blipFill>
                      <a:blip r:embed="rId4"/>
                      <a:srcRect/>
                      <a:stretch>
                        <a:fillRect/>
                      </a:stretch>
                    </p:blipFill>
                    <p:spPr bwMode="auto">
                      <a:xfrm>
                        <a:off x="1981200" y="2362200"/>
                        <a:ext cx="7573962" cy="2544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52" name="Rectangle 12"/>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sz="2000"/>
              <a:t>Authors:</a:t>
            </a:r>
            <a:endParaRPr lang="en-US" sz="2000" b="0"/>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a:t>
            </a:fld>
            <a:endParaRPr lang="en-US"/>
          </a:p>
        </p:txBody>
      </p:sp>
    </p:spTree>
    <p:extLst>
      <p:ext uri="{BB962C8B-B14F-4D97-AF65-F5344CB8AC3E}">
        <p14:creationId xmlns:p14="http://schemas.microsoft.com/office/powerpoint/2010/main" val="1091391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M3.2 802.19 (Wireless Coexistence WG) details</a:t>
            </a:r>
          </a:p>
        </p:txBody>
      </p:sp>
      <p:sp>
        <p:nvSpPr>
          <p:cNvPr id="13315" name="Content Placeholder 6"/>
          <p:cNvSpPr>
            <a:spLocks noGrp="1"/>
          </p:cNvSpPr>
          <p:nvPr>
            <p:ph idx="1"/>
          </p:nvPr>
        </p:nvSpPr>
        <p:spPr>
          <a:xfrm>
            <a:off x="914400" y="1824315"/>
            <a:ext cx="10363200" cy="4495800"/>
          </a:xfrm>
        </p:spPr>
        <p:txBody>
          <a:bodyPr/>
          <a:lstStyle/>
          <a:p>
            <a:pPr>
              <a:spcBef>
                <a:spcPts val="0"/>
              </a:spcBef>
              <a:buFont typeface="Arial" panose="020B0604020202020204" pitchFamily="34" charset="0"/>
              <a:buChar char="•"/>
            </a:pPr>
            <a:r>
              <a:rPr lang="en-US" dirty="0"/>
              <a:t>See </a:t>
            </a:r>
            <a:r>
              <a:rPr lang="en-US" dirty="0">
                <a:hlinkClick r:id="rId3"/>
              </a:rPr>
              <a:t>https://www.ieee802.org/19/</a:t>
            </a:r>
            <a:r>
              <a:rPr lang="en-US" dirty="0"/>
              <a:t> </a:t>
            </a:r>
          </a:p>
          <a:p>
            <a:pPr>
              <a:spcBef>
                <a:spcPts val="0"/>
              </a:spcBef>
              <a:buFont typeface="Arial" panose="020B0604020202020204" pitchFamily="34" charset="0"/>
              <a:buChar char="•"/>
            </a:pPr>
            <a:endParaRPr lang="en-US" altLang="en-US" dirty="0"/>
          </a:p>
          <a:p>
            <a:pPr>
              <a:spcBef>
                <a:spcPts val="0"/>
              </a:spcBef>
              <a:buFont typeface="Arial" panose="020B0604020202020204" pitchFamily="34" charset="0"/>
              <a:buChar char="•"/>
            </a:pPr>
            <a:r>
              <a:rPr lang="en-US" altLang="en-US" dirty="0"/>
              <a:t>Meeting times: Monday 6:30pm and Thursday 6:30pm</a:t>
            </a:r>
            <a:endParaRPr lang="en-US" altLang="en-US" sz="2400" dirty="0"/>
          </a:p>
          <a:p>
            <a:pPr>
              <a:spcBef>
                <a:spcPts val="0"/>
              </a:spcBef>
              <a:buFont typeface="Arial" panose="020B0604020202020204" pitchFamily="34" charset="0"/>
              <a:buChar char="•"/>
            </a:pPr>
            <a:endParaRPr lang="en-US" altLang="en-US" dirty="0"/>
          </a:p>
          <a:p>
            <a:pPr>
              <a:spcBef>
                <a:spcPts val="0"/>
              </a:spcBef>
              <a:buFont typeface="Arial" panose="020B0604020202020204" pitchFamily="34" charset="0"/>
              <a:buChar char="•"/>
            </a:pPr>
            <a:r>
              <a:rPr lang="en-US" altLang="en-US" dirty="0"/>
              <a:t>Agenda</a:t>
            </a:r>
          </a:p>
          <a:p>
            <a:pPr lvl="1">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2200"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2024</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10</a:t>
            </a:fld>
            <a:endParaRPr lang="en-US"/>
          </a:p>
        </p:txBody>
      </p:sp>
    </p:spTree>
    <p:extLst>
      <p:ext uri="{BB962C8B-B14F-4D97-AF65-F5344CB8AC3E}">
        <p14:creationId xmlns:p14="http://schemas.microsoft.com/office/powerpoint/2010/main" val="1379785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Other 802 WG meetings</a:t>
            </a:r>
          </a:p>
        </p:txBody>
      </p:sp>
      <p:sp>
        <p:nvSpPr>
          <p:cNvPr id="13315" name="Content Placeholder 6"/>
          <p:cNvSpPr>
            <a:spLocks noGrp="1"/>
          </p:cNvSpPr>
          <p:nvPr>
            <p:ph idx="1"/>
          </p:nvPr>
        </p:nvSpPr>
        <p:spPr/>
        <p:txBody>
          <a:bodyPr/>
          <a:lstStyle/>
          <a:p>
            <a:pPr>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IEEE 802 website: </a:t>
            </a:r>
            <a:r>
              <a:rPr lang="en-US" dirty="0">
                <a:hlinkClick r:id="rId3"/>
              </a:rPr>
              <a:t>https://www.ieee802.org/</a:t>
            </a:r>
            <a:r>
              <a:rPr lang="en-US" dirty="0"/>
              <a:t> </a:t>
            </a:r>
          </a:p>
          <a:p>
            <a:pPr lvl="1">
              <a:spcBef>
                <a:spcPts val="0"/>
              </a:spcBef>
              <a:buFont typeface="Arial" panose="020B0604020202020204" pitchFamily="34" charset="0"/>
              <a:buChar char="•"/>
            </a:pPr>
            <a:r>
              <a:rPr lang="en-US" dirty="0"/>
              <a:t>Includes links to all WG webpages</a:t>
            </a:r>
          </a:p>
          <a:p>
            <a:pPr lvl="1">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Consolidated calendar: </a:t>
            </a:r>
            <a:r>
              <a:rPr lang="en-US" dirty="0">
                <a:hlinkClick r:id="rId4"/>
              </a:rPr>
              <a:t>https://ieee802.org/802tele_calendar.html</a:t>
            </a:r>
            <a:r>
              <a:rPr lang="en-US" dirty="0"/>
              <a:t> </a:t>
            </a:r>
          </a:p>
          <a:p>
            <a:pPr lvl="1">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Documents: 802.11, 15, 18, 19, 24: </a:t>
            </a:r>
            <a:r>
              <a:rPr lang="en-US" dirty="0">
                <a:hlinkClick r:id="rId5"/>
              </a:rPr>
              <a:t>https://mentor.ieee.org/802/bp/StartPage</a:t>
            </a:r>
            <a:r>
              <a:rPr lang="en-US" dirty="0"/>
              <a:t> </a:t>
            </a:r>
          </a:p>
          <a:p>
            <a:pPr marL="457200" lvl="1" indent="0">
              <a:spcBef>
                <a:spcPts val="0"/>
              </a:spcBef>
              <a:buNone/>
            </a:pPr>
            <a:endParaRPr lang="en-US" dirty="0"/>
          </a:p>
          <a:p>
            <a:pPr lvl="1">
              <a:spcBef>
                <a:spcPts val="0"/>
              </a:spcBef>
              <a:buFont typeface="Arial" panose="020B0604020202020204" pitchFamily="34" charset="0"/>
              <a:buChar char="•"/>
            </a:pPr>
            <a:endParaRPr lang="en-US" altLang="en-US"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2024</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11</a:t>
            </a:fld>
            <a:endParaRPr lang="en-US"/>
          </a:p>
        </p:txBody>
      </p:sp>
    </p:spTree>
    <p:extLst>
      <p:ext uri="{BB962C8B-B14F-4D97-AF65-F5344CB8AC3E}">
        <p14:creationId xmlns:p14="http://schemas.microsoft.com/office/powerpoint/2010/main" val="21673348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2171700" y="644426"/>
            <a:ext cx="7086600" cy="457200"/>
          </a:xfrm>
        </p:spPr>
        <p:txBody>
          <a:bodyPr/>
          <a:lstStyle/>
          <a:p>
            <a:r>
              <a:rPr lang="en-GB" dirty="0"/>
              <a:t>M4.1.1/W2.6 IEEE 802.11 Groups </a:t>
            </a:r>
          </a:p>
        </p:txBody>
      </p:sp>
      <p:graphicFrame>
        <p:nvGraphicFramePr>
          <p:cNvPr id="7" name="Group 148"/>
          <p:cNvGraphicFramePr>
            <a:graphicFrameLocks/>
          </p:cNvGraphicFramePr>
          <p:nvPr>
            <p:extLst>
              <p:ext uri="{D42A27DB-BD31-4B8C-83A1-F6EECF244321}">
                <p14:modId xmlns:p14="http://schemas.microsoft.com/office/powerpoint/2010/main" val="2866957658"/>
              </p:ext>
            </p:extLst>
          </p:nvPr>
        </p:nvGraphicFramePr>
        <p:xfrm>
          <a:off x="533401" y="1719575"/>
          <a:ext cx="5181601" cy="1938025"/>
        </p:xfrm>
        <a:graphic>
          <a:graphicData uri="http://schemas.openxmlformats.org/drawingml/2006/table">
            <a:tbl>
              <a:tblPr/>
              <a:tblGrid>
                <a:gridCol w="969537">
                  <a:extLst>
                    <a:ext uri="{9D8B030D-6E8A-4147-A177-3AD203B41FA5}">
                      <a16:colId xmlns:a16="http://schemas.microsoft.com/office/drawing/2014/main" val="20000"/>
                    </a:ext>
                  </a:extLst>
                </a:gridCol>
                <a:gridCol w="875652">
                  <a:extLst>
                    <a:ext uri="{9D8B030D-6E8A-4147-A177-3AD203B41FA5}">
                      <a16:colId xmlns:a16="http://schemas.microsoft.com/office/drawing/2014/main" val="20001"/>
                    </a:ext>
                  </a:extLst>
                </a:gridCol>
                <a:gridCol w="3336412">
                  <a:extLst>
                    <a:ext uri="{9D8B030D-6E8A-4147-A177-3AD203B41FA5}">
                      <a16:colId xmlns:a16="http://schemas.microsoft.com/office/drawing/2014/main" val="20002"/>
                    </a:ext>
                  </a:extLst>
                </a:gridCol>
              </a:tblGrid>
              <a:tr h="25555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WG &amp; Infrastructure</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461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WG</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WG11</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The IEEE 802.11 Working 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ARC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Architecture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COEX</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Coexistence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PAR</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PAR review</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802 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JTC1</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ISO/IEC JTC1/SC6</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bl>
          </a:graphicData>
        </a:graphic>
      </p:graphicFrame>
      <p:sp>
        <p:nvSpPr>
          <p:cNvPr id="2" name="Date Placeholder 1"/>
          <p:cNvSpPr>
            <a:spLocks noGrp="1"/>
          </p:cNvSpPr>
          <p:nvPr>
            <p:ph type="dt" sz="half" idx="10"/>
          </p:nvPr>
        </p:nvSpPr>
        <p:spPr/>
        <p:txBody>
          <a:bodyPr/>
          <a:lstStyle/>
          <a:p>
            <a:pPr>
              <a:defRPr/>
            </a:pPr>
            <a:r>
              <a:rPr lang="en-US"/>
              <a:t>November 2024</a:t>
            </a:r>
            <a:endParaRPr lang="en-US" dirty="0"/>
          </a:p>
        </p:txBody>
      </p:sp>
      <p:graphicFrame>
        <p:nvGraphicFramePr>
          <p:cNvPr id="6" name="Group 148"/>
          <p:cNvGraphicFramePr>
            <a:graphicFrameLocks/>
          </p:cNvGraphicFramePr>
          <p:nvPr>
            <p:extLst>
              <p:ext uri="{D42A27DB-BD31-4B8C-83A1-F6EECF244321}">
                <p14:modId xmlns:p14="http://schemas.microsoft.com/office/powerpoint/2010/main" val="405927834"/>
              </p:ext>
            </p:extLst>
          </p:nvPr>
        </p:nvGraphicFramePr>
        <p:xfrm>
          <a:off x="533401" y="3962400"/>
          <a:ext cx="5181600" cy="1953580"/>
        </p:xfrm>
        <a:graphic>
          <a:graphicData uri="http://schemas.openxmlformats.org/drawingml/2006/table">
            <a:tbl>
              <a:tblPr/>
              <a:tblGrid>
                <a:gridCol w="973637">
                  <a:extLst>
                    <a:ext uri="{9D8B030D-6E8A-4147-A177-3AD203B41FA5}">
                      <a16:colId xmlns:a16="http://schemas.microsoft.com/office/drawing/2014/main" val="20000"/>
                    </a:ext>
                  </a:extLst>
                </a:gridCol>
                <a:gridCol w="873206">
                  <a:extLst>
                    <a:ext uri="{9D8B030D-6E8A-4147-A177-3AD203B41FA5}">
                      <a16:colId xmlns:a16="http://schemas.microsoft.com/office/drawing/2014/main" val="20001"/>
                    </a:ext>
                  </a:extLst>
                </a:gridCol>
                <a:gridCol w="3334757">
                  <a:extLst>
                    <a:ext uri="{9D8B030D-6E8A-4147-A177-3AD203B41FA5}">
                      <a16:colId xmlns:a16="http://schemas.microsoft.com/office/drawing/2014/main" val="20002"/>
                    </a:ext>
                  </a:extLst>
                </a:gridCol>
              </a:tblGrid>
              <a:tr h="35815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New Work</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WNG</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Wireless Next Generation</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AIML</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AI/ML in 802.11</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IMMW</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Integrated Millimeter Wave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ELC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Enhanced Light Communications</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4254562802"/>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TIG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AUTO</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Automotive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2518688914"/>
                  </a:ext>
                </a:extLst>
              </a:tr>
            </a:tbl>
          </a:graphicData>
        </a:graphic>
      </p:graphicFrame>
      <p:graphicFrame>
        <p:nvGraphicFramePr>
          <p:cNvPr id="8" name="Group 148"/>
          <p:cNvGraphicFramePr>
            <a:graphicFrameLocks/>
          </p:cNvGraphicFramePr>
          <p:nvPr>
            <p:extLst>
              <p:ext uri="{D42A27DB-BD31-4B8C-83A1-F6EECF244321}">
                <p14:modId xmlns:p14="http://schemas.microsoft.com/office/powerpoint/2010/main" val="3871748394"/>
              </p:ext>
            </p:extLst>
          </p:nvPr>
        </p:nvGraphicFramePr>
        <p:xfrm>
          <a:off x="6248400" y="1719575"/>
          <a:ext cx="5744499" cy="2272665"/>
        </p:xfrm>
        <a:graphic>
          <a:graphicData uri="http://schemas.openxmlformats.org/drawingml/2006/table">
            <a:tbl>
              <a:tblPr/>
              <a:tblGrid>
                <a:gridCol w="838296">
                  <a:extLst>
                    <a:ext uri="{9D8B030D-6E8A-4147-A177-3AD203B41FA5}">
                      <a16:colId xmlns:a16="http://schemas.microsoft.com/office/drawing/2014/main" val="20000"/>
                    </a:ext>
                  </a:extLst>
                </a:gridCol>
                <a:gridCol w="1128150">
                  <a:extLst>
                    <a:ext uri="{9D8B030D-6E8A-4147-A177-3AD203B41FA5}">
                      <a16:colId xmlns:a16="http://schemas.microsoft.com/office/drawing/2014/main" val="20001"/>
                    </a:ext>
                  </a:extLst>
                </a:gridCol>
                <a:gridCol w="3778053">
                  <a:extLst>
                    <a:ext uri="{9D8B030D-6E8A-4147-A177-3AD203B41FA5}">
                      <a16:colId xmlns:a16="http://schemas.microsoft.com/office/drawing/2014/main" val="20002"/>
                    </a:ext>
                  </a:extLst>
                </a:gridCol>
              </a:tblGrid>
              <a:tr h="35815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Amendments/Revision</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BF</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WLAN Sensing </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BI</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Enhanced Data Privacy Protection (EDP)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BK</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320 MHz Positioning</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BN</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Ultra High Reliability</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Ambient Power</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861426363"/>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MF</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Revision (</a:t>
                      </a:r>
                      <a:r>
                        <a:rPr kumimoji="0" lang="en-US" sz="1600" b="0" i="0" u="none" strike="noStrike" cap="none" normalizeH="0" baseline="0" dirty="0" err="1">
                          <a:ln>
                            <a:noFill/>
                          </a:ln>
                          <a:solidFill>
                            <a:schemeClr val="tx1"/>
                          </a:solidFill>
                          <a:effectLst/>
                          <a:latin typeface="Times New Roman" pitchFamily="18" charset="0"/>
                        </a:rPr>
                        <a:t>REVmf</a:t>
                      </a:r>
                      <a:r>
                        <a:rPr kumimoji="0" lang="en-US" sz="1600" b="0" i="0" u="none" strike="noStrike" cap="none" normalizeH="0" baseline="0" dirty="0">
                          <a:ln>
                            <a:noFill/>
                          </a:ln>
                          <a:solidFill>
                            <a:schemeClr val="tx1"/>
                          </a:solidFill>
                          <a:effectLst/>
                          <a:latin typeface="Times New Roman" pitchFamily="18" charset="0"/>
                        </a:rPr>
                        <a:t>)</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bl>
          </a:graphicData>
        </a:graphic>
      </p:graphicFrame>
      <p:sp>
        <p:nvSpPr>
          <p:cNvPr id="4" name="Footer Placeholder 3"/>
          <p:cNvSpPr>
            <a:spLocks noGrp="1"/>
          </p:cNvSpPr>
          <p:nvPr>
            <p:ph type="ftr" sz="quarter" idx="11"/>
          </p:nvPr>
        </p:nvSpPr>
        <p:spPr/>
        <p:txBody>
          <a:bodyPr/>
          <a:lstStyle/>
          <a:p>
            <a:pPr>
              <a:defRPr/>
            </a:pPr>
            <a:r>
              <a:rPr lang="en-US"/>
              <a:t>Robert Stacey, Intel</a:t>
            </a:r>
          </a:p>
        </p:txBody>
      </p:sp>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12</a:t>
            </a:fld>
            <a:endParaRPr lang="en-US"/>
          </a:p>
        </p:txBody>
      </p:sp>
    </p:spTree>
    <p:extLst>
      <p:ext uri="{BB962C8B-B14F-4D97-AF65-F5344CB8AC3E}">
        <p14:creationId xmlns:p14="http://schemas.microsoft.com/office/powerpoint/2010/main" val="37033237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72"/>
          <p:cNvSpPr>
            <a:spLocks noGrp="1" noChangeArrowheads="1"/>
          </p:cNvSpPr>
          <p:nvPr>
            <p:ph type="title"/>
          </p:nvPr>
        </p:nvSpPr>
        <p:spPr/>
        <p:txBody>
          <a:bodyPr/>
          <a:lstStyle/>
          <a:p>
            <a:r>
              <a:rPr lang="en-GB" dirty="0"/>
              <a:t>M4.1.2/W2.6</a:t>
            </a:r>
            <a:r>
              <a:rPr lang="en-US" dirty="0"/>
              <a:t> PAR Expiration/Renewal Schedule</a:t>
            </a:r>
          </a:p>
        </p:txBody>
      </p:sp>
      <p:graphicFrame>
        <p:nvGraphicFramePr>
          <p:cNvPr id="3247205" name="Group 101"/>
          <p:cNvGraphicFramePr>
            <a:graphicFrameLocks noGrp="1"/>
          </p:cNvGraphicFramePr>
          <p:nvPr>
            <p:ph type="tbl" idx="1"/>
            <p:extLst>
              <p:ext uri="{D42A27DB-BD31-4B8C-83A1-F6EECF244321}">
                <p14:modId xmlns:p14="http://schemas.microsoft.com/office/powerpoint/2010/main" val="322354469"/>
              </p:ext>
            </p:extLst>
          </p:nvPr>
        </p:nvGraphicFramePr>
        <p:xfrm>
          <a:off x="2933700" y="2108856"/>
          <a:ext cx="6324600" cy="2640288"/>
        </p:xfrm>
        <a:graphic>
          <a:graphicData uri="http://schemas.openxmlformats.org/drawingml/2006/table">
            <a:tbl>
              <a:tblPr/>
              <a:tblGrid>
                <a:gridCol w="2133600">
                  <a:extLst>
                    <a:ext uri="{9D8B030D-6E8A-4147-A177-3AD203B41FA5}">
                      <a16:colId xmlns:a16="http://schemas.microsoft.com/office/drawing/2014/main" val="20000"/>
                    </a:ext>
                  </a:extLst>
                </a:gridCol>
                <a:gridCol w="4191000">
                  <a:extLst>
                    <a:ext uri="{9D8B030D-6E8A-4147-A177-3AD203B41FA5}">
                      <a16:colId xmlns:a16="http://schemas.microsoft.com/office/drawing/2014/main" val="20001"/>
                    </a:ext>
                  </a:extLst>
                </a:gridCol>
              </a:tblGrid>
              <a:tr h="38169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Project</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PAR Expiration Date</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 (</a:t>
                      </a:r>
                      <a:r>
                        <a:rPr kumimoji="0" lang="en-US" sz="1800" b="1" i="0" u="none" strike="noStrike" cap="none" normalizeH="0" baseline="0" dirty="0" err="1">
                          <a:ln>
                            <a:noFill/>
                          </a:ln>
                          <a:solidFill>
                            <a:schemeClr val="tx1"/>
                          </a:solidFill>
                          <a:effectLst/>
                          <a:latin typeface="Times New Roman" pitchFamily="18" charset="0"/>
                        </a:rPr>
                        <a:t>REVmf</a:t>
                      </a:r>
                      <a:r>
                        <a:rPr kumimoji="0" lang="en-US" sz="1800" b="1" i="0" u="none" strike="noStrike" cap="none" normalizeH="0" baseline="0" dirty="0">
                          <a:ln>
                            <a:noFill/>
                          </a:ln>
                          <a:solidFill>
                            <a:schemeClr val="tx1"/>
                          </a:solidFill>
                          <a:effectLst/>
                          <a:latin typeface="Times New Roman" pitchFamily="18" charset="0"/>
                        </a:rPr>
                        <a:t>)</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Awaiting approval</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4078011110"/>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a:ln>
                            <a:noFill/>
                          </a:ln>
                          <a:solidFill>
                            <a:schemeClr val="tx1"/>
                          </a:solidFill>
                          <a:effectLst/>
                          <a:latin typeface="Times New Roman" pitchFamily="18" charset="0"/>
                        </a:rPr>
                        <a:t>P802.11bf</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a:ln>
                            <a:noFill/>
                          </a:ln>
                          <a:solidFill>
                            <a:schemeClr val="tx1"/>
                          </a:solidFill>
                          <a:effectLst/>
                          <a:latin typeface="Times New Roman" pitchFamily="18" charset="0"/>
                        </a:rPr>
                        <a:t>31-DEC 2026</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P802.11bi</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31-DEC 2025</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P802.11bk</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31-DEC 2026</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P802.11bn</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2027</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P802.11bp</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2028</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4266029935"/>
                  </a:ext>
                </a:extLst>
              </a:tr>
            </a:tbl>
          </a:graphicData>
        </a:graphic>
      </p:graphicFrame>
      <p:sp>
        <p:nvSpPr>
          <p:cNvPr id="2" name="Date Placeholder 1"/>
          <p:cNvSpPr>
            <a:spLocks noGrp="1"/>
          </p:cNvSpPr>
          <p:nvPr>
            <p:ph type="dt" sz="half" idx="10"/>
          </p:nvPr>
        </p:nvSpPr>
        <p:spPr/>
        <p:txBody>
          <a:bodyPr/>
          <a:lstStyle/>
          <a:p>
            <a:pPr>
              <a:defRPr/>
            </a:pPr>
            <a:r>
              <a:rPr lang="en-US"/>
              <a:t>November 2024</a:t>
            </a:r>
            <a:endParaRPr lang="en-US" dirty="0"/>
          </a:p>
        </p:txBody>
      </p:sp>
      <p:sp>
        <p:nvSpPr>
          <p:cNvPr id="1334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13</a:t>
            </a:fld>
            <a:endParaRPr lang="en-US"/>
          </a:p>
        </p:txBody>
      </p:sp>
      <p:sp>
        <p:nvSpPr>
          <p:cNvPr id="13345" name="Text Box 83"/>
          <p:cNvSpPr txBox="1">
            <a:spLocks noChangeArrowheads="1"/>
          </p:cNvSpPr>
          <p:nvPr/>
        </p:nvSpPr>
        <p:spPr bwMode="auto">
          <a:xfrm>
            <a:off x="838200" y="6019800"/>
            <a:ext cx="45989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800" dirty="0">
                <a:hlinkClick r:id="rId2"/>
              </a:rPr>
              <a:t>http://www.ieee802.org/11/PARs/index.html</a:t>
            </a:r>
            <a:endParaRPr lang="en-US" sz="1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2209800" y="930278"/>
            <a:ext cx="8534400" cy="822325"/>
          </a:xfrm>
        </p:spPr>
        <p:txBody>
          <a:bodyPr/>
          <a:lstStyle/>
          <a:p>
            <a:r>
              <a:rPr lang="en-GB" dirty="0"/>
              <a:t>M4.1.3 /W2.6 </a:t>
            </a:r>
            <a:r>
              <a:rPr lang="en-US" dirty="0"/>
              <a:t>802.11 WG Appointed positions</a:t>
            </a:r>
          </a:p>
        </p:txBody>
      </p:sp>
      <p:sp>
        <p:nvSpPr>
          <p:cNvPr id="76805" name="Rectangle 3"/>
          <p:cNvSpPr>
            <a:spLocks noGrp="1" noChangeArrowheads="1"/>
          </p:cNvSpPr>
          <p:nvPr>
            <p:ph type="body" idx="1"/>
          </p:nvPr>
        </p:nvSpPr>
        <p:spPr>
          <a:xfrm>
            <a:off x="1673228" y="1989138"/>
            <a:ext cx="8994775" cy="4114800"/>
          </a:xfrm>
        </p:spPr>
        <p:txBody>
          <a:bodyPr/>
          <a:lstStyle/>
          <a:p>
            <a:pPr>
              <a:defRPr/>
            </a:pPr>
            <a:r>
              <a:rPr lang="en-US" sz="2600" dirty="0"/>
              <a:t>WG Secretary –Volker Jungnickel</a:t>
            </a:r>
          </a:p>
          <a:p>
            <a:pPr>
              <a:defRPr/>
            </a:pPr>
            <a:r>
              <a:rPr lang="en-US" sz="2600" dirty="0"/>
              <a:t>Treasurer – Jon Rosdahl</a:t>
            </a:r>
          </a:p>
          <a:p>
            <a:pPr>
              <a:defRPr/>
            </a:pPr>
            <a:r>
              <a:rPr lang="en-US" sz="2600" dirty="0"/>
              <a:t>ANA – Carol Ansley</a:t>
            </a:r>
          </a:p>
          <a:p>
            <a:pPr>
              <a:defRPr/>
            </a:pPr>
            <a:r>
              <a:rPr lang="en-US" sz="2600" dirty="0"/>
              <a:t>WG Technical Editor – Emily Qi</a:t>
            </a:r>
          </a:p>
          <a:p>
            <a:pPr marL="0" indent="0">
              <a:buNone/>
              <a:defRPr/>
            </a:pPr>
            <a:endParaRPr lang="en-US" sz="2600" dirty="0"/>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2" name="Date Placeholder 1"/>
          <p:cNvSpPr>
            <a:spLocks noGrp="1"/>
          </p:cNvSpPr>
          <p:nvPr>
            <p:ph type="dt" sz="half" idx="10"/>
          </p:nvPr>
        </p:nvSpPr>
        <p:spPr/>
        <p:txBody>
          <a:bodyPr/>
          <a:lstStyle/>
          <a:p>
            <a:pPr>
              <a:defRPr/>
            </a:pPr>
            <a:r>
              <a:rPr lang="en-US"/>
              <a:t>November 2024</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a:xfrm>
            <a:off x="914400" y="685800"/>
            <a:ext cx="10363200" cy="673705"/>
          </a:xfrm>
        </p:spPr>
        <p:txBody>
          <a:bodyPr/>
          <a:lstStyle/>
          <a:p>
            <a:r>
              <a:rPr lang="en-GB" sz="2800" dirty="0"/>
              <a:t>M4.1.3 /W2.6</a:t>
            </a:r>
            <a:r>
              <a:rPr lang="en-US" sz="2800" dirty="0"/>
              <a:t> Officers</a:t>
            </a:r>
          </a:p>
        </p:txBody>
      </p:sp>
      <p:sp>
        <p:nvSpPr>
          <p:cNvPr id="2" name="Date Placeholder 1"/>
          <p:cNvSpPr>
            <a:spLocks noGrp="1"/>
          </p:cNvSpPr>
          <p:nvPr>
            <p:ph type="dt" sz="half" idx="10"/>
          </p:nvPr>
        </p:nvSpPr>
        <p:spPr/>
        <p:txBody>
          <a:bodyPr/>
          <a:lstStyle/>
          <a:p>
            <a:pPr>
              <a:defRPr/>
            </a:pPr>
            <a:r>
              <a:rPr lang="en-US"/>
              <a:t>November 2024</a:t>
            </a:r>
            <a:endParaRPr lang="en-US" dirty="0"/>
          </a:p>
        </p:txBody>
      </p:sp>
      <p:sp>
        <p:nvSpPr>
          <p:cNvPr id="1536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15</a:t>
            </a:fld>
            <a:endParaRPr lang="en-US"/>
          </a:p>
        </p:txBody>
      </p:sp>
      <p:sp>
        <p:nvSpPr>
          <p:cNvPr id="4" name="TextBox 3"/>
          <p:cNvSpPr txBox="1"/>
          <p:nvPr/>
        </p:nvSpPr>
        <p:spPr>
          <a:xfrm>
            <a:off x="9719940" y="6097516"/>
            <a:ext cx="2167260" cy="338554"/>
          </a:xfrm>
          <a:prstGeom prst="rect">
            <a:avLst/>
          </a:prstGeom>
          <a:solidFill>
            <a:srgbClr val="FFFF00"/>
          </a:solidFill>
        </p:spPr>
        <p:txBody>
          <a:bodyPr wrap="square" rtlCol="0">
            <a:spAutoFit/>
          </a:bodyPr>
          <a:lstStyle/>
          <a:p>
            <a:r>
              <a:rPr lang="en-GB" sz="1600" dirty="0"/>
              <a:t>New since last session</a:t>
            </a:r>
          </a:p>
        </p:txBody>
      </p:sp>
      <p:graphicFrame>
        <p:nvGraphicFramePr>
          <p:cNvPr id="7" name="Group 148"/>
          <p:cNvGraphicFramePr>
            <a:graphicFrameLocks/>
          </p:cNvGraphicFramePr>
          <p:nvPr>
            <p:extLst>
              <p:ext uri="{D42A27DB-BD31-4B8C-83A1-F6EECF244321}">
                <p14:modId xmlns:p14="http://schemas.microsoft.com/office/powerpoint/2010/main" val="2719422946"/>
              </p:ext>
            </p:extLst>
          </p:nvPr>
        </p:nvGraphicFramePr>
        <p:xfrm>
          <a:off x="228600" y="1444568"/>
          <a:ext cx="11734800" cy="4270432"/>
        </p:xfrm>
        <a:graphic>
          <a:graphicData uri="http://schemas.openxmlformats.org/drawingml/2006/table">
            <a:tbl>
              <a:tblPr/>
              <a:tblGrid>
                <a:gridCol w="5334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gridCol w="2362200">
                  <a:extLst>
                    <a:ext uri="{9D8B030D-6E8A-4147-A177-3AD203B41FA5}">
                      <a16:colId xmlns:a16="http://schemas.microsoft.com/office/drawing/2014/main" val="20002"/>
                    </a:ext>
                  </a:extLst>
                </a:gridCol>
                <a:gridCol w="3124200">
                  <a:extLst>
                    <a:ext uri="{9D8B030D-6E8A-4147-A177-3AD203B41FA5}">
                      <a16:colId xmlns:a16="http://schemas.microsoft.com/office/drawing/2014/main" val="20003"/>
                    </a:ext>
                  </a:extLst>
                </a:gridCol>
                <a:gridCol w="2971800">
                  <a:extLst>
                    <a:ext uri="{9D8B030D-6E8A-4147-A177-3AD203B41FA5}">
                      <a16:colId xmlns:a16="http://schemas.microsoft.com/office/drawing/2014/main" val="20004"/>
                    </a:ext>
                  </a:extLst>
                </a:gridCol>
                <a:gridCol w="2133600">
                  <a:extLst>
                    <a:ext uri="{9D8B030D-6E8A-4147-A177-3AD203B41FA5}">
                      <a16:colId xmlns:a16="http://schemas.microsoft.com/office/drawing/2014/main" val="20005"/>
                    </a:ext>
                  </a:extLst>
                </a:gridCol>
              </a:tblGrid>
              <a:tr h="25711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Cat</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Group</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Chair</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Vice Chair</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Technical Editor</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 Secretary</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62262">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WG</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Robert STACEY</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Jon ROSDAHL, Stephen MCCANN</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Emily QI</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Volker JUNGNICKEL</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ARC</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Mark HAMILTON</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Joseph LEVY</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Joseph LEVY</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err="1">
                          <a:ln>
                            <a:noFill/>
                          </a:ln>
                          <a:solidFill>
                            <a:schemeClr val="tx1"/>
                          </a:solidFill>
                          <a:effectLst/>
                          <a:latin typeface="Times New Roman" pitchFamily="18" charset="0"/>
                          <a:ea typeface="+mn-ea"/>
                          <a:cs typeface="+mn-cs"/>
                        </a:rPr>
                        <a:t>Coex</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Marc EMMELMANN</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Sebastian MAX, Manish KUMAR</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Guido HIERTZ</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PAR</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Jon ROSDAHL</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Michael MONTEMURRO</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Michael MONTEMURRO</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WNG</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Jim LANSFORD</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Lei WANG</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Lei WANG</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229938">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AIML</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Xiaofei WANG</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Ming GAN, Gaurang NAIK</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lang="en-GB" sz="1400" b="1" dirty="0" err="1"/>
                        <a:t>Liangxiao</a:t>
                      </a:r>
                      <a:r>
                        <a:rPr lang="en-GB" sz="1400" b="1" dirty="0"/>
                        <a:t> XIN</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575588436"/>
                  </a:ext>
                </a:extLst>
              </a:tr>
              <a:tr h="229938">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GB" sz="1400" b="1" i="0" u="none" strike="noStrike" kern="1200" cap="none" normalizeH="0" baseline="0" dirty="0">
                          <a:ln>
                            <a:noFill/>
                          </a:ln>
                          <a:solidFill>
                            <a:schemeClr val="tx1"/>
                          </a:solidFill>
                          <a:effectLst/>
                          <a:latin typeface="Times New Roman" pitchFamily="18" charset="0"/>
                          <a:ea typeface="+mn-ea"/>
                          <a:cs typeface="+mn-cs"/>
                        </a:rPr>
                        <a:t>TG</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GB" sz="1400" b="1" i="0" u="none" strike="noStrike" kern="1200" cap="none" normalizeH="0" baseline="0" dirty="0">
                          <a:ln>
                            <a:noFill/>
                          </a:ln>
                          <a:solidFill>
                            <a:schemeClr val="tx1"/>
                          </a:solidFill>
                          <a:effectLst/>
                          <a:latin typeface="Times New Roman" pitchFamily="18" charset="0"/>
                          <a:ea typeface="+mn-ea"/>
                          <a:cs typeface="+mn-cs"/>
                        </a:rPr>
                        <a:t>MF</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highlight>
                            <a:srgbClr val="FFFF00"/>
                          </a:highlight>
                          <a:latin typeface="Times New Roman" pitchFamily="18" charset="0"/>
                          <a:ea typeface="+mn-ea"/>
                          <a:cs typeface="+mn-cs"/>
                        </a:rPr>
                        <a:t>Michael MONTEMURRO</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BF</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Tony Xiao HAN</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Sang KIM, Assaf KASHER</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Claudio DA SILVA</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Leif WILHELMSSON</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2"/>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BI</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Carol ANSLEY</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Jerome HENRY, Antonio DE LA OLIVA</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Po-Kai HUANG</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Stephane BARON</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4"/>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BK</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Jonathan SEGEV</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Ali RAISSINIA, Assaf KASHER</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Roy WANT</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Dibakar DAS</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5"/>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BN</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Alfred ASTERJADHI </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Laurent CARIOU, Jianhan LIU, </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Kiseon RYU</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Ross Jian YU</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Yusuke ASAI</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6"/>
                  </a:ext>
                </a:extLst>
              </a:tr>
              <a:tr h="162472">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BP</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Bo SUN</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Steve SHELLHAMMER, </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Rakesh TAORI</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Yinan QI</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Sebastian MAX</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7"/>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SG</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IMMW</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Laurent CARIOU</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Volker JUNGNICKEL</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237837228"/>
                  </a:ext>
                </a:extLst>
              </a:tr>
              <a:tr h="162922">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SG</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ELC</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Nikola SERAFIMOVSKI</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Volker JUNGNICKEL</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highlight>
                          <a:srgbClr val="FFFF00"/>
                        </a:highligh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highlight>
                            <a:srgbClr val="FFFF00"/>
                          </a:highlight>
                          <a:latin typeface="Times New Roman" pitchFamily="18" charset="0"/>
                          <a:ea typeface="+mn-ea"/>
                          <a:cs typeface="+mn-cs"/>
                        </a:rPr>
                        <a:t>Mohamed ISLIM</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588284043"/>
                  </a:ext>
                </a:extLst>
              </a:tr>
              <a:tr h="12025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TIG</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AUTO</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Jim LANSFORD</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err="1">
                          <a:ln>
                            <a:noFill/>
                          </a:ln>
                          <a:solidFill>
                            <a:schemeClr val="tx1"/>
                          </a:solidFill>
                          <a:effectLst/>
                          <a:highlight>
                            <a:srgbClr val="FFFF00"/>
                          </a:highlight>
                          <a:latin typeface="Times New Roman" pitchFamily="18" charset="0"/>
                          <a:ea typeface="+mn-ea"/>
                          <a:cs typeface="+mn-cs"/>
                        </a:rPr>
                        <a:t>Azin</a:t>
                      </a:r>
                      <a:r>
                        <a:rPr kumimoji="0" lang="en-US" sz="1400" b="1" i="0" u="none" strike="noStrike" kern="1200" cap="none" normalizeH="0" baseline="0" dirty="0">
                          <a:ln>
                            <a:noFill/>
                          </a:ln>
                          <a:solidFill>
                            <a:schemeClr val="tx1"/>
                          </a:solidFill>
                          <a:effectLst/>
                          <a:highlight>
                            <a:srgbClr val="FFFF00"/>
                          </a:highlight>
                          <a:latin typeface="Times New Roman" pitchFamily="18" charset="0"/>
                          <a:ea typeface="+mn-ea"/>
                          <a:cs typeface="+mn-cs"/>
                        </a:rPr>
                        <a:t> NEISHABOORI, Jing MA</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highlight>
                          <a:srgbClr val="FFFF00"/>
                        </a:highligh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highlight>
                          <a:srgbClr val="FFFF00"/>
                        </a:highligh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616664695"/>
                  </a:ext>
                </a:extLst>
              </a:tr>
            </a:tbl>
          </a:graphicData>
        </a:graphic>
      </p:graphicFrame>
    </p:spTree>
    <p:extLst>
      <p:ext uri="{BB962C8B-B14F-4D97-AF65-F5344CB8AC3E}">
        <p14:creationId xmlns:p14="http://schemas.microsoft.com/office/powerpoint/2010/main" val="25579098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ight Arrow 54">
            <a:extLst>
              <a:ext uri="{FF2B5EF4-FFF2-40B4-BE49-F238E27FC236}">
                <a16:creationId xmlns:a16="http://schemas.microsoft.com/office/drawing/2014/main" id="{E7C5F7FC-7D0F-8C3C-CA3A-F78946AD86C3}"/>
              </a:ext>
            </a:extLst>
          </p:cNvPr>
          <p:cNvSpPr/>
          <p:nvPr/>
        </p:nvSpPr>
        <p:spPr bwMode="auto">
          <a:xfrm>
            <a:off x="1066800" y="1219200"/>
            <a:ext cx="228600" cy="426058"/>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endParaRPr lang="en-GB"/>
          </a:p>
        </p:txBody>
      </p:sp>
      <p:sp>
        <p:nvSpPr>
          <p:cNvPr id="32811" name="Rectangle: Rounded Corners 32810">
            <a:extLst>
              <a:ext uri="{FF2B5EF4-FFF2-40B4-BE49-F238E27FC236}">
                <a16:creationId xmlns:a16="http://schemas.microsoft.com/office/drawing/2014/main" id="{9337C62F-EA74-2DC4-1C0A-0181C489EE4B}"/>
              </a:ext>
            </a:extLst>
          </p:cNvPr>
          <p:cNvSpPr/>
          <p:nvPr/>
        </p:nvSpPr>
        <p:spPr bwMode="auto">
          <a:xfrm>
            <a:off x="10362810" y="1150154"/>
            <a:ext cx="1463430" cy="5257800"/>
          </a:xfrm>
          <a:prstGeom prst="roundRect">
            <a:avLst>
              <a:gd name="adj" fmla="val 10061"/>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1463430"/>
                      <a:gd name="connsiteY0" fmla="*/ 147236 h 5257800"/>
                      <a:gd name="connsiteX1" fmla="*/ 147236 w 1463430"/>
                      <a:gd name="connsiteY1" fmla="*/ 0 h 5257800"/>
                      <a:gd name="connsiteX2" fmla="*/ 743405 w 1463430"/>
                      <a:gd name="connsiteY2" fmla="*/ 0 h 5257800"/>
                      <a:gd name="connsiteX3" fmla="*/ 1316194 w 1463430"/>
                      <a:gd name="connsiteY3" fmla="*/ 0 h 5257800"/>
                      <a:gd name="connsiteX4" fmla="*/ 1463430 w 1463430"/>
                      <a:gd name="connsiteY4" fmla="*/ 147236 h 5257800"/>
                      <a:gd name="connsiteX5" fmla="*/ 1463430 w 1463430"/>
                      <a:gd name="connsiteY5" fmla="*/ 767652 h 5257800"/>
                      <a:gd name="connsiteX6" fmla="*/ 1463430 w 1463430"/>
                      <a:gd name="connsiteY6" fmla="*/ 1288801 h 5257800"/>
                      <a:gd name="connsiteX7" fmla="*/ 1463430 w 1463430"/>
                      <a:gd name="connsiteY7" fmla="*/ 1760318 h 5257800"/>
                      <a:gd name="connsiteX8" fmla="*/ 1463430 w 1463430"/>
                      <a:gd name="connsiteY8" fmla="*/ 2281467 h 5257800"/>
                      <a:gd name="connsiteX9" fmla="*/ 1463430 w 1463430"/>
                      <a:gd name="connsiteY9" fmla="*/ 2951516 h 5257800"/>
                      <a:gd name="connsiteX10" fmla="*/ 1463430 w 1463430"/>
                      <a:gd name="connsiteY10" fmla="*/ 3472666 h 5257800"/>
                      <a:gd name="connsiteX11" fmla="*/ 1463430 w 1463430"/>
                      <a:gd name="connsiteY11" fmla="*/ 3944182 h 5257800"/>
                      <a:gd name="connsiteX12" fmla="*/ 1463430 w 1463430"/>
                      <a:gd name="connsiteY12" fmla="*/ 4465331 h 5257800"/>
                      <a:gd name="connsiteX13" fmla="*/ 1463430 w 1463430"/>
                      <a:gd name="connsiteY13" fmla="*/ 5110564 h 5257800"/>
                      <a:gd name="connsiteX14" fmla="*/ 1316194 w 1463430"/>
                      <a:gd name="connsiteY14" fmla="*/ 5257800 h 5257800"/>
                      <a:gd name="connsiteX15" fmla="*/ 766784 w 1463430"/>
                      <a:gd name="connsiteY15" fmla="*/ 5257800 h 5257800"/>
                      <a:gd name="connsiteX16" fmla="*/ 147236 w 1463430"/>
                      <a:gd name="connsiteY16" fmla="*/ 5257800 h 5257800"/>
                      <a:gd name="connsiteX17" fmla="*/ 0 w 1463430"/>
                      <a:gd name="connsiteY17" fmla="*/ 5110564 h 5257800"/>
                      <a:gd name="connsiteX18" fmla="*/ 0 w 1463430"/>
                      <a:gd name="connsiteY18" fmla="*/ 4490148 h 5257800"/>
                      <a:gd name="connsiteX19" fmla="*/ 0 w 1463430"/>
                      <a:gd name="connsiteY19" fmla="*/ 3820099 h 5257800"/>
                      <a:gd name="connsiteX20" fmla="*/ 0 w 1463430"/>
                      <a:gd name="connsiteY20" fmla="*/ 3298949 h 5257800"/>
                      <a:gd name="connsiteX21" fmla="*/ 0 w 1463430"/>
                      <a:gd name="connsiteY21" fmla="*/ 2678533 h 5257800"/>
                      <a:gd name="connsiteX22" fmla="*/ 0 w 1463430"/>
                      <a:gd name="connsiteY22" fmla="*/ 2207017 h 5257800"/>
                      <a:gd name="connsiteX23" fmla="*/ 0 w 1463430"/>
                      <a:gd name="connsiteY23" fmla="*/ 1487335 h 5257800"/>
                      <a:gd name="connsiteX24" fmla="*/ 0 w 1463430"/>
                      <a:gd name="connsiteY24" fmla="*/ 866919 h 5257800"/>
                      <a:gd name="connsiteX25" fmla="*/ 0 w 1463430"/>
                      <a:gd name="connsiteY25" fmla="*/ 147236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463430" h="5257800" fill="none" extrusionOk="0">
                        <a:moveTo>
                          <a:pt x="0" y="147236"/>
                        </a:moveTo>
                        <a:cubicBezTo>
                          <a:pt x="-2670" y="71279"/>
                          <a:pt x="56436" y="-12584"/>
                          <a:pt x="147236" y="0"/>
                        </a:cubicBezTo>
                        <a:cubicBezTo>
                          <a:pt x="441442" y="-8509"/>
                          <a:pt x="504074" y="12188"/>
                          <a:pt x="743405" y="0"/>
                        </a:cubicBezTo>
                        <a:cubicBezTo>
                          <a:pt x="982736" y="-12188"/>
                          <a:pt x="1186764" y="-12543"/>
                          <a:pt x="1316194" y="0"/>
                        </a:cubicBezTo>
                        <a:cubicBezTo>
                          <a:pt x="1396222" y="4015"/>
                          <a:pt x="1458812" y="51377"/>
                          <a:pt x="1463430" y="147236"/>
                        </a:cubicBezTo>
                        <a:cubicBezTo>
                          <a:pt x="1488580" y="318096"/>
                          <a:pt x="1442431" y="556158"/>
                          <a:pt x="1463430" y="767652"/>
                        </a:cubicBezTo>
                        <a:cubicBezTo>
                          <a:pt x="1484429" y="979146"/>
                          <a:pt x="1483731" y="1042898"/>
                          <a:pt x="1463430" y="1288801"/>
                        </a:cubicBezTo>
                        <a:cubicBezTo>
                          <a:pt x="1443129" y="1534704"/>
                          <a:pt x="1441699" y="1538005"/>
                          <a:pt x="1463430" y="1760318"/>
                        </a:cubicBezTo>
                        <a:cubicBezTo>
                          <a:pt x="1485161" y="1982631"/>
                          <a:pt x="1485038" y="2122595"/>
                          <a:pt x="1463430" y="2281467"/>
                        </a:cubicBezTo>
                        <a:cubicBezTo>
                          <a:pt x="1441822" y="2440339"/>
                          <a:pt x="1485988" y="2692480"/>
                          <a:pt x="1463430" y="2951516"/>
                        </a:cubicBezTo>
                        <a:cubicBezTo>
                          <a:pt x="1440872" y="3210552"/>
                          <a:pt x="1446044" y="3300209"/>
                          <a:pt x="1463430" y="3472666"/>
                        </a:cubicBezTo>
                        <a:cubicBezTo>
                          <a:pt x="1480817" y="3645123"/>
                          <a:pt x="1444249" y="3834853"/>
                          <a:pt x="1463430" y="3944182"/>
                        </a:cubicBezTo>
                        <a:cubicBezTo>
                          <a:pt x="1482611" y="4053511"/>
                          <a:pt x="1458192" y="4288870"/>
                          <a:pt x="1463430" y="4465331"/>
                        </a:cubicBezTo>
                        <a:cubicBezTo>
                          <a:pt x="1468668" y="4641792"/>
                          <a:pt x="1443683" y="4806252"/>
                          <a:pt x="1463430" y="5110564"/>
                        </a:cubicBezTo>
                        <a:cubicBezTo>
                          <a:pt x="1453556" y="5193064"/>
                          <a:pt x="1405576" y="5266272"/>
                          <a:pt x="1316194" y="5257800"/>
                        </a:cubicBezTo>
                        <a:cubicBezTo>
                          <a:pt x="1148365" y="5246793"/>
                          <a:pt x="929394" y="5255349"/>
                          <a:pt x="766784" y="5257800"/>
                        </a:cubicBezTo>
                        <a:cubicBezTo>
                          <a:pt x="604174" y="5260252"/>
                          <a:pt x="308253" y="5272975"/>
                          <a:pt x="147236" y="5257800"/>
                        </a:cubicBezTo>
                        <a:cubicBezTo>
                          <a:pt x="71232" y="5276447"/>
                          <a:pt x="13664" y="5197633"/>
                          <a:pt x="0" y="5110564"/>
                        </a:cubicBezTo>
                        <a:cubicBezTo>
                          <a:pt x="-28368" y="4809729"/>
                          <a:pt x="21617" y="4786787"/>
                          <a:pt x="0" y="4490148"/>
                        </a:cubicBezTo>
                        <a:cubicBezTo>
                          <a:pt x="-21617" y="4193509"/>
                          <a:pt x="25469" y="3956532"/>
                          <a:pt x="0" y="3820099"/>
                        </a:cubicBezTo>
                        <a:cubicBezTo>
                          <a:pt x="-25469" y="3683666"/>
                          <a:pt x="-24596" y="3416162"/>
                          <a:pt x="0" y="3298949"/>
                        </a:cubicBezTo>
                        <a:cubicBezTo>
                          <a:pt x="24596" y="3181736"/>
                          <a:pt x="-28361" y="2910732"/>
                          <a:pt x="0" y="2678533"/>
                        </a:cubicBezTo>
                        <a:cubicBezTo>
                          <a:pt x="28361" y="2446334"/>
                          <a:pt x="8545" y="2301494"/>
                          <a:pt x="0" y="2207017"/>
                        </a:cubicBezTo>
                        <a:cubicBezTo>
                          <a:pt x="-8545" y="2112540"/>
                          <a:pt x="35105" y="1675970"/>
                          <a:pt x="0" y="1487335"/>
                        </a:cubicBezTo>
                        <a:cubicBezTo>
                          <a:pt x="-35105" y="1298700"/>
                          <a:pt x="-18814" y="1018566"/>
                          <a:pt x="0" y="866919"/>
                        </a:cubicBezTo>
                        <a:cubicBezTo>
                          <a:pt x="18814" y="715272"/>
                          <a:pt x="-11198" y="331158"/>
                          <a:pt x="0" y="147236"/>
                        </a:cubicBezTo>
                        <a:close/>
                      </a:path>
                      <a:path w="1463430" h="5257800" stroke="0" extrusionOk="0">
                        <a:moveTo>
                          <a:pt x="0" y="147236"/>
                        </a:moveTo>
                        <a:cubicBezTo>
                          <a:pt x="-4698" y="63022"/>
                          <a:pt x="54184" y="4405"/>
                          <a:pt x="147236" y="0"/>
                        </a:cubicBezTo>
                        <a:cubicBezTo>
                          <a:pt x="336746" y="-25506"/>
                          <a:pt x="452752" y="-19986"/>
                          <a:pt x="755094" y="0"/>
                        </a:cubicBezTo>
                        <a:cubicBezTo>
                          <a:pt x="1057436" y="19986"/>
                          <a:pt x="1096457" y="-11789"/>
                          <a:pt x="1316194" y="0"/>
                        </a:cubicBezTo>
                        <a:cubicBezTo>
                          <a:pt x="1392203" y="-2904"/>
                          <a:pt x="1471118" y="69593"/>
                          <a:pt x="1463430" y="147236"/>
                        </a:cubicBezTo>
                        <a:cubicBezTo>
                          <a:pt x="1456882" y="263193"/>
                          <a:pt x="1455162" y="546115"/>
                          <a:pt x="1463430" y="668385"/>
                        </a:cubicBezTo>
                        <a:cubicBezTo>
                          <a:pt x="1471698" y="790655"/>
                          <a:pt x="1471672" y="1125450"/>
                          <a:pt x="1463430" y="1388068"/>
                        </a:cubicBezTo>
                        <a:cubicBezTo>
                          <a:pt x="1455188" y="1650686"/>
                          <a:pt x="1451857" y="1716597"/>
                          <a:pt x="1463430" y="1909217"/>
                        </a:cubicBezTo>
                        <a:cubicBezTo>
                          <a:pt x="1475003" y="2101837"/>
                          <a:pt x="1435167" y="2338075"/>
                          <a:pt x="1463430" y="2628900"/>
                        </a:cubicBezTo>
                        <a:cubicBezTo>
                          <a:pt x="1491693" y="2919725"/>
                          <a:pt x="1464762" y="2890064"/>
                          <a:pt x="1463430" y="3100416"/>
                        </a:cubicBezTo>
                        <a:cubicBezTo>
                          <a:pt x="1462098" y="3310768"/>
                          <a:pt x="1450725" y="3512129"/>
                          <a:pt x="1463430" y="3720832"/>
                        </a:cubicBezTo>
                        <a:cubicBezTo>
                          <a:pt x="1476135" y="3929535"/>
                          <a:pt x="1481370" y="4123072"/>
                          <a:pt x="1463430" y="4341248"/>
                        </a:cubicBezTo>
                        <a:cubicBezTo>
                          <a:pt x="1445490" y="4559424"/>
                          <a:pt x="1498098" y="4859239"/>
                          <a:pt x="1463430" y="5110564"/>
                        </a:cubicBezTo>
                        <a:cubicBezTo>
                          <a:pt x="1469198" y="5198946"/>
                          <a:pt x="1412434" y="5244733"/>
                          <a:pt x="1316194" y="5257800"/>
                        </a:cubicBezTo>
                        <a:cubicBezTo>
                          <a:pt x="1104755" y="5280233"/>
                          <a:pt x="858586" y="5247089"/>
                          <a:pt x="731715" y="5257800"/>
                        </a:cubicBezTo>
                        <a:cubicBezTo>
                          <a:pt x="604844" y="5268511"/>
                          <a:pt x="297482" y="5258725"/>
                          <a:pt x="147236" y="5257800"/>
                        </a:cubicBezTo>
                        <a:cubicBezTo>
                          <a:pt x="62532" y="5250894"/>
                          <a:pt x="784" y="5181276"/>
                          <a:pt x="0" y="5110564"/>
                        </a:cubicBezTo>
                        <a:cubicBezTo>
                          <a:pt x="31585" y="4776235"/>
                          <a:pt x="-20403" y="4575138"/>
                          <a:pt x="0" y="4440515"/>
                        </a:cubicBezTo>
                        <a:cubicBezTo>
                          <a:pt x="20403" y="4305892"/>
                          <a:pt x="-3830" y="4036335"/>
                          <a:pt x="0" y="3919365"/>
                        </a:cubicBezTo>
                        <a:cubicBezTo>
                          <a:pt x="3830" y="3802395"/>
                          <a:pt x="-18017" y="3557630"/>
                          <a:pt x="0" y="3199683"/>
                        </a:cubicBezTo>
                        <a:cubicBezTo>
                          <a:pt x="18017" y="2841736"/>
                          <a:pt x="-14725" y="2759740"/>
                          <a:pt x="0" y="2579267"/>
                        </a:cubicBezTo>
                        <a:cubicBezTo>
                          <a:pt x="14725" y="2398794"/>
                          <a:pt x="-8665" y="2204557"/>
                          <a:pt x="0" y="2058117"/>
                        </a:cubicBezTo>
                        <a:cubicBezTo>
                          <a:pt x="8665" y="1911677"/>
                          <a:pt x="5639" y="1739762"/>
                          <a:pt x="0" y="1437701"/>
                        </a:cubicBezTo>
                        <a:cubicBezTo>
                          <a:pt x="-5639" y="1135640"/>
                          <a:pt x="-15800" y="1181188"/>
                          <a:pt x="0" y="966185"/>
                        </a:cubicBezTo>
                        <a:cubicBezTo>
                          <a:pt x="15800" y="751182"/>
                          <a:pt x="-30663" y="379004"/>
                          <a:pt x="0" y="147236"/>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802.11-2024</a:t>
            </a:r>
          </a:p>
        </p:txBody>
      </p:sp>
      <p:sp>
        <p:nvSpPr>
          <p:cNvPr id="16" name="Rectangle: Rounded Corners 15">
            <a:extLst>
              <a:ext uri="{FF2B5EF4-FFF2-40B4-BE49-F238E27FC236}">
                <a16:creationId xmlns:a16="http://schemas.microsoft.com/office/drawing/2014/main" id="{EAD7E861-BC6F-FBD8-A5DE-7C1C51949318}"/>
              </a:ext>
            </a:extLst>
          </p:cNvPr>
          <p:cNvSpPr/>
          <p:nvPr/>
        </p:nvSpPr>
        <p:spPr bwMode="auto">
          <a:xfrm>
            <a:off x="1981200" y="1150154"/>
            <a:ext cx="1463040" cy="5257800"/>
          </a:xfrm>
          <a:prstGeom prst="roundRect">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1463040"/>
                      <a:gd name="connsiteY0" fmla="*/ 243845 h 5257800"/>
                      <a:gd name="connsiteX1" fmla="*/ 243845 w 1463040"/>
                      <a:gd name="connsiteY1" fmla="*/ 0 h 5257800"/>
                      <a:gd name="connsiteX2" fmla="*/ 731520 w 1463040"/>
                      <a:gd name="connsiteY2" fmla="*/ 0 h 5257800"/>
                      <a:gd name="connsiteX3" fmla="*/ 1219195 w 1463040"/>
                      <a:gd name="connsiteY3" fmla="*/ 0 h 5257800"/>
                      <a:gd name="connsiteX4" fmla="*/ 1463040 w 1463040"/>
                      <a:gd name="connsiteY4" fmla="*/ 243845 h 5257800"/>
                      <a:gd name="connsiteX5" fmla="*/ 1463040 w 1463040"/>
                      <a:gd name="connsiteY5" fmla="*/ 877588 h 5257800"/>
                      <a:gd name="connsiteX6" fmla="*/ 1463040 w 1463040"/>
                      <a:gd name="connsiteY6" fmla="*/ 1415929 h 5257800"/>
                      <a:gd name="connsiteX7" fmla="*/ 1463040 w 1463040"/>
                      <a:gd name="connsiteY7" fmla="*/ 2145075 h 5257800"/>
                      <a:gd name="connsiteX8" fmla="*/ 1463040 w 1463040"/>
                      <a:gd name="connsiteY8" fmla="*/ 2731117 h 5257800"/>
                      <a:gd name="connsiteX9" fmla="*/ 1463040 w 1463040"/>
                      <a:gd name="connsiteY9" fmla="*/ 3269458 h 5257800"/>
                      <a:gd name="connsiteX10" fmla="*/ 1463040 w 1463040"/>
                      <a:gd name="connsiteY10" fmla="*/ 3855500 h 5257800"/>
                      <a:gd name="connsiteX11" fmla="*/ 1463040 w 1463040"/>
                      <a:gd name="connsiteY11" fmla="*/ 5013955 h 5257800"/>
                      <a:gd name="connsiteX12" fmla="*/ 1219195 w 1463040"/>
                      <a:gd name="connsiteY12" fmla="*/ 5257800 h 5257800"/>
                      <a:gd name="connsiteX13" fmla="*/ 751027 w 1463040"/>
                      <a:gd name="connsiteY13" fmla="*/ 5257800 h 5257800"/>
                      <a:gd name="connsiteX14" fmla="*/ 243845 w 1463040"/>
                      <a:gd name="connsiteY14" fmla="*/ 5257800 h 5257800"/>
                      <a:gd name="connsiteX15" fmla="*/ 0 w 1463040"/>
                      <a:gd name="connsiteY15" fmla="*/ 5013955 h 5257800"/>
                      <a:gd name="connsiteX16" fmla="*/ 0 w 1463040"/>
                      <a:gd name="connsiteY16" fmla="*/ 4475614 h 5257800"/>
                      <a:gd name="connsiteX17" fmla="*/ 0 w 1463040"/>
                      <a:gd name="connsiteY17" fmla="*/ 3794170 h 5257800"/>
                      <a:gd name="connsiteX18" fmla="*/ 0 w 1463040"/>
                      <a:gd name="connsiteY18" fmla="*/ 3017323 h 5257800"/>
                      <a:gd name="connsiteX19" fmla="*/ 0 w 1463040"/>
                      <a:gd name="connsiteY19" fmla="*/ 2288178 h 5257800"/>
                      <a:gd name="connsiteX20" fmla="*/ 0 w 1463040"/>
                      <a:gd name="connsiteY20" fmla="*/ 1654435 h 5257800"/>
                      <a:gd name="connsiteX21" fmla="*/ 0 w 1463040"/>
                      <a:gd name="connsiteY21" fmla="*/ 925289 h 5257800"/>
                      <a:gd name="connsiteX22" fmla="*/ 0 w 1463040"/>
                      <a:gd name="connsiteY22" fmla="*/ 243845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63040" h="5257800" fill="none" extrusionOk="0">
                        <a:moveTo>
                          <a:pt x="0" y="243845"/>
                        </a:moveTo>
                        <a:cubicBezTo>
                          <a:pt x="-11129" y="108543"/>
                          <a:pt x="121631" y="10726"/>
                          <a:pt x="243845" y="0"/>
                        </a:cubicBezTo>
                        <a:cubicBezTo>
                          <a:pt x="373305" y="-18062"/>
                          <a:pt x="525992" y="12764"/>
                          <a:pt x="731520" y="0"/>
                        </a:cubicBezTo>
                        <a:cubicBezTo>
                          <a:pt x="937048" y="-12764"/>
                          <a:pt x="1069626" y="-1705"/>
                          <a:pt x="1219195" y="0"/>
                        </a:cubicBezTo>
                        <a:cubicBezTo>
                          <a:pt x="1352580" y="-26711"/>
                          <a:pt x="1479946" y="119823"/>
                          <a:pt x="1463040" y="243845"/>
                        </a:cubicBezTo>
                        <a:cubicBezTo>
                          <a:pt x="1490837" y="491902"/>
                          <a:pt x="1475912" y="574131"/>
                          <a:pt x="1463040" y="877588"/>
                        </a:cubicBezTo>
                        <a:cubicBezTo>
                          <a:pt x="1450168" y="1181045"/>
                          <a:pt x="1447006" y="1258254"/>
                          <a:pt x="1463040" y="1415929"/>
                        </a:cubicBezTo>
                        <a:cubicBezTo>
                          <a:pt x="1479074" y="1573604"/>
                          <a:pt x="1442814" y="1945825"/>
                          <a:pt x="1463040" y="2145075"/>
                        </a:cubicBezTo>
                        <a:cubicBezTo>
                          <a:pt x="1483266" y="2344325"/>
                          <a:pt x="1456937" y="2573558"/>
                          <a:pt x="1463040" y="2731117"/>
                        </a:cubicBezTo>
                        <a:cubicBezTo>
                          <a:pt x="1469143" y="2888676"/>
                          <a:pt x="1437537" y="3014329"/>
                          <a:pt x="1463040" y="3269458"/>
                        </a:cubicBezTo>
                        <a:cubicBezTo>
                          <a:pt x="1488543" y="3524587"/>
                          <a:pt x="1490495" y="3575197"/>
                          <a:pt x="1463040" y="3855500"/>
                        </a:cubicBezTo>
                        <a:cubicBezTo>
                          <a:pt x="1435585" y="4135803"/>
                          <a:pt x="1518591" y="4749279"/>
                          <a:pt x="1463040" y="5013955"/>
                        </a:cubicBezTo>
                        <a:cubicBezTo>
                          <a:pt x="1492150" y="5140922"/>
                          <a:pt x="1352627" y="5266389"/>
                          <a:pt x="1219195" y="5257800"/>
                        </a:cubicBezTo>
                        <a:cubicBezTo>
                          <a:pt x="1004570" y="5255956"/>
                          <a:pt x="968195" y="5271036"/>
                          <a:pt x="751027" y="5257800"/>
                        </a:cubicBezTo>
                        <a:cubicBezTo>
                          <a:pt x="533859" y="5244564"/>
                          <a:pt x="384423" y="5264207"/>
                          <a:pt x="243845" y="5257800"/>
                        </a:cubicBezTo>
                        <a:cubicBezTo>
                          <a:pt x="81665" y="5261098"/>
                          <a:pt x="20081" y="5169719"/>
                          <a:pt x="0" y="5013955"/>
                        </a:cubicBezTo>
                        <a:cubicBezTo>
                          <a:pt x="-25166" y="4860609"/>
                          <a:pt x="-16070" y="4719616"/>
                          <a:pt x="0" y="4475614"/>
                        </a:cubicBezTo>
                        <a:cubicBezTo>
                          <a:pt x="16070" y="4231612"/>
                          <a:pt x="24847" y="4050958"/>
                          <a:pt x="0" y="3794170"/>
                        </a:cubicBezTo>
                        <a:cubicBezTo>
                          <a:pt x="-24847" y="3537382"/>
                          <a:pt x="10414" y="3185795"/>
                          <a:pt x="0" y="3017323"/>
                        </a:cubicBezTo>
                        <a:cubicBezTo>
                          <a:pt x="-10414" y="2848851"/>
                          <a:pt x="15682" y="2627155"/>
                          <a:pt x="0" y="2288178"/>
                        </a:cubicBezTo>
                        <a:cubicBezTo>
                          <a:pt x="-15682" y="1949202"/>
                          <a:pt x="7024" y="1922338"/>
                          <a:pt x="0" y="1654435"/>
                        </a:cubicBezTo>
                        <a:cubicBezTo>
                          <a:pt x="-7024" y="1386532"/>
                          <a:pt x="36097" y="1117602"/>
                          <a:pt x="0" y="925289"/>
                        </a:cubicBezTo>
                        <a:cubicBezTo>
                          <a:pt x="-36097" y="732976"/>
                          <a:pt x="27711" y="441453"/>
                          <a:pt x="0" y="243845"/>
                        </a:cubicBezTo>
                        <a:close/>
                      </a:path>
                      <a:path w="1463040" h="5257800" stroke="0" extrusionOk="0">
                        <a:moveTo>
                          <a:pt x="0" y="243845"/>
                        </a:moveTo>
                        <a:cubicBezTo>
                          <a:pt x="-28501" y="91593"/>
                          <a:pt x="81329" y="10450"/>
                          <a:pt x="243845" y="0"/>
                        </a:cubicBezTo>
                        <a:cubicBezTo>
                          <a:pt x="375476" y="12582"/>
                          <a:pt x="542681" y="-15251"/>
                          <a:pt x="751027" y="0"/>
                        </a:cubicBezTo>
                        <a:cubicBezTo>
                          <a:pt x="959373" y="15251"/>
                          <a:pt x="1094743" y="-1052"/>
                          <a:pt x="1219195" y="0"/>
                        </a:cubicBezTo>
                        <a:cubicBezTo>
                          <a:pt x="1341928" y="-6532"/>
                          <a:pt x="1473400" y="114123"/>
                          <a:pt x="1463040" y="243845"/>
                        </a:cubicBezTo>
                        <a:cubicBezTo>
                          <a:pt x="1437929" y="432097"/>
                          <a:pt x="1449552" y="619803"/>
                          <a:pt x="1463040" y="829887"/>
                        </a:cubicBezTo>
                        <a:cubicBezTo>
                          <a:pt x="1476528" y="1039971"/>
                          <a:pt x="1484551" y="1227907"/>
                          <a:pt x="1463040" y="1606734"/>
                        </a:cubicBezTo>
                        <a:cubicBezTo>
                          <a:pt x="1441529" y="1985561"/>
                          <a:pt x="1452131" y="1905503"/>
                          <a:pt x="1463040" y="2192776"/>
                        </a:cubicBezTo>
                        <a:cubicBezTo>
                          <a:pt x="1473949" y="2480049"/>
                          <a:pt x="1479954" y="2749858"/>
                          <a:pt x="1463040" y="2969622"/>
                        </a:cubicBezTo>
                        <a:cubicBezTo>
                          <a:pt x="1446126" y="3189386"/>
                          <a:pt x="1442898" y="3283748"/>
                          <a:pt x="1463040" y="3507963"/>
                        </a:cubicBezTo>
                        <a:cubicBezTo>
                          <a:pt x="1483182" y="3732178"/>
                          <a:pt x="1481700" y="3970550"/>
                          <a:pt x="1463040" y="4189407"/>
                        </a:cubicBezTo>
                        <a:cubicBezTo>
                          <a:pt x="1444380" y="4408264"/>
                          <a:pt x="1437990" y="4784254"/>
                          <a:pt x="1463040" y="5013955"/>
                        </a:cubicBezTo>
                        <a:cubicBezTo>
                          <a:pt x="1474446" y="5137356"/>
                          <a:pt x="1364013" y="5251258"/>
                          <a:pt x="1219195" y="5257800"/>
                        </a:cubicBezTo>
                        <a:cubicBezTo>
                          <a:pt x="1089444" y="5277635"/>
                          <a:pt x="956748" y="5246103"/>
                          <a:pt x="731520" y="5257800"/>
                        </a:cubicBezTo>
                        <a:cubicBezTo>
                          <a:pt x="506293" y="5269497"/>
                          <a:pt x="471431" y="5254578"/>
                          <a:pt x="243845" y="5257800"/>
                        </a:cubicBezTo>
                        <a:cubicBezTo>
                          <a:pt x="96764" y="5246108"/>
                          <a:pt x="-5414" y="5140533"/>
                          <a:pt x="0" y="5013955"/>
                        </a:cubicBezTo>
                        <a:cubicBezTo>
                          <a:pt x="4995" y="4852164"/>
                          <a:pt x="3219" y="4442464"/>
                          <a:pt x="0" y="4284810"/>
                        </a:cubicBezTo>
                        <a:cubicBezTo>
                          <a:pt x="-3219" y="4127157"/>
                          <a:pt x="-26014" y="3999838"/>
                          <a:pt x="0" y="3746469"/>
                        </a:cubicBezTo>
                        <a:cubicBezTo>
                          <a:pt x="26014" y="3493100"/>
                          <a:pt x="21085" y="3294719"/>
                          <a:pt x="0" y="3160427"/>
                        </a:cubicBezTo>
                        <a:cubicBezTo>
                          <a:pt x="-21085" y="3026135"/>
                          <a:pt x="36762" y="2712971"/>
                          <a:pt x="0" y="2383580"/>
                        </a:cubicBezTo>
                        <a:cubicBezTo>
                          <a:pt x="-36762" y="2054189"/>
                          <a:pt x="21810" y="1972184"/>
                          <a:pt x="0" y="1702136"/>
                        </a:cubicBezTo>
                        <a:cubicBezTo>
                          <a:pt x="-21810" y="1432088"/>
                          <a:pt x="-26744" y="1274826"/>
                          <a:pt x="0" y="1116094"/>
                        </a:cubicBezTo>
                        <a:cubicBezTo>
                          <a:pt x="26744" y="957362"/>
                          <a:pt x="-34051" y="533753"/>
                          <a:pt x="0" y="24384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802.11-2003</a:t>
            </a:r>
          </a:p>
        </p:txBody>
      </p:sp>
      <p:sp>
        <p:nvSpPr>
          <p:cNvPr id="32770" name="Rectangle 2"/>
          <p:cNvSpPr>
            <a:spLocks noGrp="1" noChangeArrowheads="1"/>
          </p:cNvSpPr>
          <p:nvPr>
            <p:ph type="title"/>
          </p:nvPr>
        </p:nvSpPr>
        <p:spPr>
          <a:xfrm>
            <a:off x="914400" y="685800"/>
            <a:ext cx="10363200" cy="477786"/>
          </a:xfrm>
        </p:spPr>
        <p:txBody>
          <a:bodyPr/>
          <a:lstStyle/>
          <a:p>
            <a:r>
              <a:rPr lang="en-GB" sz="2400" dirty="0"/>
              <a:t>M4.1.4 /W2.6</a:t>
            </a:r>
            <a:r>
              <a:rPr lang="en-US" sz="2400" dirty="0"/>
              <a:t> IEEE 802.11 Revisions</a:t>
            </a:r>
          </a:p>
        </p:txBody>
      </p:sp>
      <p:sp>
        <p:nvSpPr>
          <p:cNvPr id="7" name="Date Placeholder 6"/>
          <p:cNvSpPr>
            <a:spLocks noGrp="1"/>
          </p:cNvSpPr>
          <p:nvPr>
            <p:ph type="dt" sz="half" idx="10"/>
          </p:nvPr>
        </p:nvSpPr>
        <p:spPr>
          <a:xfrm>
            <a:off x="929218" y="304800"/>
            <a:ext cx="1541128" cy="276999"/>
          </a:xfrm>
        </p:spPr>
        <p:txBody>
          <a:bodyPr/>
          <a:lstStyle/>
          <a:p>
            <a:pPr>
              <a:defRPr/>
            </a:pPr>
            <a:r>
              <a:rPr lang="en-US" dirty="0"/>
              <a:t>November 2024</a:t>
            </a:r>
          </a:p>
        </p:txBody>
      </p:sp>
      <p:sp>
        <p:nvSpPr>
          <p:cNvPr id="6" name="Footer Placeholder 5"/>
          <p:cNvSpPr>
            <a:spLocks noGrp="1"/>
          </p:cNvSpPr>
          <p:nvPr>
            <p:ph type="ftr" sz="quarter" idx="11"/>
          </p:nvPr>
        </p:nvSpPr>
        <p:spPr>
          <a:xfrm>
            <a:off x="9529442" y="6475413"/>
            <a:ext cx="2167260" cy="184666"/>
          </a:xfrm>
        </p:spPr>
        <p:txBody>
          <a:bodyPr/>
          <a:lstStyle/>
          <a:p>
            <a:pPr>
              <a:defRPr/>
            </a:pPr>
            <a:r>
              <a:rPr lang="en-US"/>
              <a:t>Robert Stacey, Intel</a:t>
            </a:r>
          </a:p>
        </p:txBody>
      </p:sp>
      <p:sp>
        <p:nvSpPr>
          <p:cNvPr id="9" name="Slide Number Placeholder 8"/>
          <p:cNvSpPr>
            <a:spLocks noGrp="1"/>
          </p:cNvSpPr>
          <p:nvPr>
            <p:ph type="sldNum" sz="quarter" idx="12"/>
          </p:nvPr>
        </p:nvSpPr>
        <p:spPr>
          <a:xfrm>
            <a:off x="6183901" y="6475413"/>
            <a:ext cx="535403" cy="184666"/>
          </a:xfrm>
        </p:spPr>
        <p:txBody>
          <a:bodyPr/>
          <a:lstStyle/>
          <a:p>
            <a:pPr>
              <a:defRPr/>
            </a:pPr>
            <a:r>
              <a:rPr lang="en-US"/>
              <a:t>Slide </a:t>
            </a:r>
            <a:fld id="{3FBD1F51-5136-477F-A21E-BB3B46CB0CD8}" type="slidenum">
              <a:rPr lang="en-US" smtClean="0"/>
              <a:pPr>
                <a:defRPr/>
              </a:pPr>
              <a:t>16</a:t>
            </a:fld>
            <a:endParaRPr lang="en-US"/>
          </a:p>
        </p:txBody>
      </p:sp>
      <p:cxnSp>
        <p:nvCxnSpPr>
          <p:cNvPr id="14" name="Straight Connector 13"/>
          <p:cNvCxnSpPr/>
          <p:nvPr/>
        </p:nvCxnSpPr>
        <p:spPr bwMode="auto">
          <a:xfrm>
            <a:off x="-224873" y="3360310"/>
            <a:ext cx="0"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nvGrpSpPr>
          <p:cNvPr id="11" name="Group 10">
            <a:extLst>
              <a:ext uri="{FF2B5EF4-FFF2-40B4-BE49-F238E27FC236}">
                <a16:creationId xmlns:a16="http://schemas.microsoft.com/office/drawing/2014/main" id="{DD742E5E-03CC-6473-4CF9-EBBE5E5829C0}"/>
              </a:ext>
            </a:extLst>
          </p:cNvPr>
          <p:cNvGrpSpPr/>
          <p:nvPr/>
        </p:nvGrpSpPr>
        <p:grpSpPr>
          <a:xfrm>
            <a:off x="153662" y="1250342"/>
            <a:ext cx="307779" cy="4703571"/>
            <a:chOff x="76200" y="686094"/>
            <a:chExt cx="307779" cy="5267819"/>
          </a:xfrm>
        </p:grpSpPr>
        <p:sp>
          <p:nvSpPr>
            <p:cNvPr id="32787" name="Text Box 6"/>
            <p:cNvSpPr txBox="1">
              <a:spLocks noChangeArrowheads="1"/>
            </p:cNvSpPr>
            <p:nvPr/>
          </p:nvSpPr>
          <p:spPr bwMode="auto">
            <a:xfrm rot="16200000">
              <a:off x="-63500" y="1388929"/>
              <a:ext cx="584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a:t>
              </a:r>
              <a:endParaRPr lang="en-US" sz="2000" dirty="0">
                <a:latin typeface="Tahoma" pitchFamily="34" charset="0"/>
                <a:ea typeface="ＭＳ Ｐゴシック" charset="-128"/>
                <a:cs typeface="Arial" pitchFamily="34" charset="0"/>
              </a:endParaRPr>
            </a:p>
          </p:txBody>
        </p:sp>
        <p:sp>
          <p:nvSpPr>
            <p:cNvPr id="47" name="Text Box 6"/>
            <p:cNvSpPr txBox="1">
              <a:spLocks noChangeArrowheads="1"/>
            </p:cNvSpPr>
            <p:nvPr/>
          </p:nvSpPr>
          <p:spPr bwMode="auto">
            <a:xfrm rot="16200000">
              <a:off x="-376005" y="4593854"/>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PHY &amp; MAC</a:t>
              </a:r>
              <a:endParaRPr lang="en-US" sz="2000" dirty="0">
                <a:latin typeface="Tahoma" pitchFamily="34" charset="0"/>
                <a:ea typeface="ＭＳ Ｐゴシック" charset="-128"/>
                <a:cs typeface="Arial" pitchFamily="34" charset="0"/>
              </a:endParaRPr>
            </a:p>
          </p:txBody>
        </p:sp>
        <p:cxnSp>
          <p:nvCxnSpPr>
            <p:cNvPr id="10" name="Straight Arrow Connector 9"/>
            <p:cNvCxnSpPr/>
            <p:nvPr/>
          </p:nvCxnSpPr>
          <p:spPr bwMode="auto">
            <a:xfrm flipV="1">
              <a:off x="381000" y="686094"/>
              <a:ext cx="0" cy="260599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51" name="Straight Arrow Connector 50"/>
            <p:cNvCxnSpPr/>
            <p:nvPr/>
          </p:nvCxnSpPr>
          <p:spPr bwMode="auto">
            <a:xfrm>
              <a:off x="381000" y="3490862"/>
              <a:ext cx="0" cy="246305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1" name="Straight Connector 20"/>
            <p:cNvCxnSpPr/>
            <p:nvPr/>
          </p:nvCxnSpPr>
          <p:spPr bwMode="auto">
            <a:xfrm>
              <a:off x="152400" y="3375440"/>
              <a:ext cx="228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sp>
        <p:nvSpPr>
          <p:cNvPr id="55" name="Right Arrow 54"/>
          <p:cNvSpPr/>
          <p:nvPr/>
        </p:nvSpPr>
        <p:spPr bwMode="auto">
          <a:xfrm>
            <a:off x="1767910" y="1195479"/>
            <a:ext cx="228600" cy="426058"/>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endParaRPr lang="en-GB"/>
          </a:p>
        </p:txBody>
      </p:sp>
      <p:sp>
        <p:nvSpPr>
          <p:cNvPr id="12" name="Rectangle 11">
            <a:extLst>
              <a:ext uri="{FF2B5EF4-FFF2-40B4-BE49-F238E27FC236}">
                <a16:creationId xmlns:a16="http://schemas.microsoft.com/office/drawing/2014/main" id="{AF381527-B80C-950E-1530-BCA23A2D5ADF}"/>
              </a:ext>
            </a:extLst>
          </p:cNvPr>
          <p:cNvSpPr/>
          <p:nvPr/>
        </p:nvSpPr>
        <p:spPr bwMode="auto">
          <a:xfrm>
            <a:off x="2301240" y="1726812"/>
            <a:ext cx="85909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859094"/>
                      <a:gd name="connsiteY0" fmla="*/ 0 h 426058"/>
                      <a:gd name="connsiteX1" fmla="*/ 446729 w 859094"/>
                      <a:gd name="connsiteY1" fmla="*/ 0 h 426058"/>
                      <a:gd name="connsiteX2" fmla="*/ 859094 w 859094"/>
                      <a:gd name="connsiteY2" fmla="*/ 0 h 426058"/>
                      <a:gd name="connsiteX3" fmla="*/ 859094 w 859094"/>
                      <a:gd name="connsiteY3" fmla="*/ 426058 h 426058"/>
                      <a:gd name="connsiteX4" fmla="*/ 412365 w 859094"/>
                      <a:gd name="connsiteY4" fmla="*/ 426058 h 426058"/>
                      <a:gd name="connsiteX5" fmla="*/ 0 w 859094"/>
                      <a:gd name="connsiteY5" fmla="*/ 426058 h 426058"/>
                      <a:gd name="connsiteX6" fmla="*/ 0 w 859094"/>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9094" h="426058" fill="none" extrusionOk="0">
                        <a:moveTo>
                          <a:pt x="0" y="0"/>
                        </a:moveTo>
                        <a:cubicBezTo>
                          <a:pt x="169184" y="-25399"/>
                          <a:pt x="255502" y="31482"/>
                          <a:pt x="446729" y="0"/>
                        </a:cubicBezTo>
                        <a:cubicBezTo>
                          <a:pt x="637956" y="-31482"/>
                          <a:pt x="703280" y="10856"/>
                          <a:pt x="859094" y="0"/>
                        </a:cubicBezTo>
                        <a:cubicBezTo>
                          <a:pt x="859404" y="161020"/>
                          <a:pt x="833595" y="300981"/>
                          <a:pt x="859094" y="426058"/>
                        </a:cubicBezTo>
                        <a:cubicBezTo>
                          <a:pt x="701757" y="447227"/>
                          <a:pt x="519223" y="424845"/>
                          <a:pt x="412365" y="426058"/>
                        </a:cubicBezTo>
                        <a:cubicBezTo>
                          <a:pt x="305507" y="427271"/>
                          <a:pt x="119448" y="392278"/>
                          <a:pt x="0" y="426058"/>
                        </a:cubicBezTo>
                        <a:cubicBezTo>
                          <a:pt x="-18488" y="217476"/>
                          <a:pt x="1245" y="208649"/>
                          <a:pt x="0" y="0"/>
                        </a:cubicBezTo>
                        <a:close/>
                      </a:path>
                      <a:path w="859094" h="426058" stroke="0" extrusionOk="0">
                        <a:moveTo>
                          <a:pt x="0" y="0"/>
                        </a:moveTo>
                        <a:cubicBezTo>
                          <a:pt x="198809" y="-14972"/>
                          <a:pt x="299956" y="46101"/>
                          <a:pt x="429547" y="0"/>
                        </a:cubicBezTo>
                        <a:cubicBezTo>
                          <a:pt x="559138" y="-46101"/>
                          <a:pt x="674987" y="17904"/>
                          <a:pt x="859094" y="0"/>
                        </a:cubicBezTo>
                        <a:cubicBezTo>
                          <a:pt x="880944" y="168490"/>
                          <a:pt x="815372" y="293778"/>
                          <a:pt x="859094" y="426058"/>
                        </a:cubicBezTo>
                        <a:cubicBezTo>
                          <a:pt x="704162" y="472638"/>
                          <a:pt x="534077" y="405596"/>
                          <a:pt x="420956" y="426058"/>
                        </a:cubicBezTo>
                        <a:cubicBezTo>
                          <a:pt x="307835" y="446520"/>
                          <a:pt x="188495" y="425226"/>
                          <a:pt x="0" y="426058"/>
                        </a:cubicBezTo>
                        <a:cubicBezTo>
                          <a:pt x="-22039" y="270506"/>
                          <a:pt x="30056" y="9622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11d</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Intl Roaming</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13" name="Rectangle 12">
            <a:extLst>
              <a:ext uri="{FF2B5EF4-FFF2-40B4-BE49-F238E27FC236}">
                <a16:creationId xmlns:a16="http://schemas.microsoft.com/office/drawing/2014/main" id="{F4321B7A-1DC8-896A-73A5-500A54FD3F50}"/>
              </a:ext>
            </a:extLst>
          </p:cNvPr>
          <p:cNvSpPr/>
          <p:nvPr/>
        </p:nvSpPr>
        <p:spPr bwMode="auto">
          <a:xfrm>
            <a:off x="2072640" y="5653647"/>
            <a:ext cx="1244860" cy="609551"/>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44860"/>
                      <a:gd name="connsiteY0" fmla="*/ 0 h 609551"/>
                      <a:gd name="connsiteX1" fmla="*/ 377608 w 1244860"/>
                      <a:gd name="connsiteY1" fmla="*/ 0 h 609551"/>
                      <a:gd name="connsiteX2" fmla="*/ 792561 w 1244860"/>
                      <a:gd name="connsiteY2" fmla="*/ 0 h 609551"/>
                      <a:gd name="connsiteX3" fmla="*/ 1244860 w 1244860"/>
                      <a:gd name="connsiteY3" fmla="*/ 0 h 609551"/>
                      <a:gd name="connsiteX4" fmla="*/ 1244860 w 1244860"/>
                      <a:gd name="connsiteY4" fmla="*/ 304776 h 609551"/>
                      <a:gd name="connsiteX5" fmla="*/ 1244860 w 1244860"/>
                      <a:gd name="connsiteY5" fmla="*/ 609551 h 609551"/>
                      <a:gd name="connsiteX6" fmla="*/ 817458 w 1244860"/>
                      <a:gd name="connsiteY6" fmla="*/ 609551 h 609551"/>
                      <a:gd name="connsiteX7" fmla="*/ 377608 w 1244860"/>
                      <a:gd name="connsiteY7" fmla="*/ 609551 h 609551"/>
                      <a:gd name="connsiteX8" fmla="*/ 0 w 1244860"/>
                      <a:gd name="connsiteY8" fmla="*/ 609551 h 609551"/>
                      <a:gd name="connsiteX9" fmla="*/ 0 w 1244860"/>
                      <a:gd name="connsiteY9" fmla="*/ 304776 h 609551"/>
                      <a:gd name="connsiteX10" fmla="*/ 0 w 1244860"/>
                      <a:gd name="connsiteY10" fmla="*/ 0 h 609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44860" h="609551" fill="none" extrusionOk="0">
                        <a:moveTo>
                          <a:pt x="0" y="0"/>
                        </a:moveTo>
                        <a:cubicBezTo>
                          <a:pt x="129228" y="-41202"/>
                          <a:pt x="293196" y="20710"/>
                          <a:pt x="377608" y="0"/>
                        </a:cubicBezTo>
                        <a:cubicBezTo>
                          <a:pt x="462020" y="-20710"/>
                          <a:pt x="618744" y="45949"/>
                          <a:pt x="792561" y="0"/>
                        </a:cubicBezTo>
                        <a:cubicBezTo>
                          <a:pt x="966378" y="-45949"/>
                          <a:pt x="1023965" y="47255"/>
                          <a:pt x="1244860" y="0"/>
                        </a:cubicBezTo>
                        <a:cubicBezTo>
                          <a:pt x="1264877" y="112110"/>
                          <a:pt x="1225448" y="229590"/>
                          <a:pt x="1244860" y="304776"/>
                        </a:cubicBezTo>
                        <a:cubicBezTo>
                          <a:pt x="1264272" y="379962"/>
                          <a:pt x="1238903" y="538743"/>
                          <a:pt x="1244860" y="609551"/>
                        </a:cubicBezTo>
                        <a:cubicBezTo>
                          <a:pt x="1139533" y="637917"/>
                          <a:pt x="930387" y="596622"/>
                          <a:pt x="817458" y="609551"/>
                        </a:cubicBezTo>
                        <a:cubicBezTo>
                          <a:pt x="704529" y="622480"/>
                          <a:pt x="469451" y="596970"/>
                          <a:pt x="377608" y="609551"/>
                        </a:cubicBezTo>
                        <a:cubicBezTo>
                          <a:pt x="285765" y="622132"/>
                          <a:pt x="131087" y="587385"/>
                          <a:pt x="0" y="609551"/>
                        </a:cubicBezTo>
                        <a:cubicBezTo>
                          <a:pt x="-34192" y="472278"/>
                          <a:pt x="9745" y="368274"/>
                          <a:pt x="0" y="304776"/>
                        </a:cubicBezTo>
                        <a:cubicBezTo>
                          <a:pt x="-9745" y="241279"/>
                          <a:pt x="34482" y="128229"/>
                          <a:pt x="0" y="0"/>
                        </a:cubicBezTo>
                        <a:close/>
                      </a:path>
                      <a:path w="1244860" h="609551" stroke="0" extrusionOk="0">
                        <a:moveTo>
                          <a:pt x="0" y="0"/>
                        </a:moveTo>
                        <a:cubicBezTo>
                          <a:pt x="173063" y="-39224"/>
                          <a:pt x="208407" y="46253"/>
                          <a:pt x="414953" y="0"/>
                        </a:cubicBezTo>
                        <a:cubicBezTo>
                          <a:pt x="621499" y="-46253"/>
                          <a:pt x="689862" y="24652"/>
                          <a:pt x="792561" y="0"/>
                        </a:cubicBezTo>
                        <a:cubicBezTo>
                          <a:pt x="895260" y="-24652"/>
                          <a:pt x="1072588" y="37029"/>
                          <a:pt x="1244860" y="0"/>
                        </a:cubicBezTo>
                        <a:cubicBezTo>
                          <a:pt x="1253081" y="98534"/>
                          <a:pt x="1220516" y="171465"/>
                          <a:pt x="1244860" y="286489"/>
                        </a:cubicBezTo>
                        <a:cubicBezTo>
                          <a:pt x="1269204" y="401513"/>
                          <a:pt x="1221172" y="479665"/>
                          <a:pt x="1244860" y="609551"/>
                        </a:cubicBezTo>
                        <a:cubicBezTo>
                          <a:pt x="1064416" y="656407"/>
                          <a:pt x="1010922" y="567140"/>
                          <a:pt x="805009" y="609551"/>
                        </a:cubicBezTo>
                        <a:cubicBezTo>
                          <a:pt x="599096" y="651962"/>
                          <a:pt x="484485" y="600581"/>
                          <a:pt x="377608" y="609551"/>
                        </a:cubicBezTo>
                        <a:cubicBezTo>
                          <a:pt x="270731" y="618521"/>
                          <a:pt x="98565" y="583022"/>
                          <a:pt x="0" y="609551"/>
                        </a:cubicBezTo>
                        <a:cubicBezTo>
                          <a:pt x="-1285" y="496870"/>
                          <a:pt x="4830" y="458153"/>
                          <a:pt x="0" y="310871"/>
                        </a:cubicBezTo>
                        <a:cubicBezTo>
                          <a:pt x="-4830" y="163589"/>
                          <a:pt x="8786" y="92986"/>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atin typeface="Arial" panose="020B0604020202020204" pitchFamily="34" charset="0"/>
                <a:cs typeface="Arial" panose="020B0604020202020204" pitchFamily="34" charset="0"/>
              </a:rPr>
              <a:t>11b</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HR/DSSS</a:t>
            </a:r>
            <a:endParaRPr kumimoji="0" lang="en-US" sz="1100" b="1" i="0" u="none" strike="noStrike" cap="none" normalizeH="0" baseline="0" dirty="0">
              <a:latin typeface="Arial" panose="020B0604020202020204" pitchFamily="34" charset="0"/>
              <a:cs typeface="Arial" panose="020B0604020202020204" pitchFamily="34"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atin typeface="Arial" panose="020B0604020202020204" pitchFamily="34" charset="0"/>
                <a:cs typeface="Arial" panose="020B0604020202020204" pitchFamily="34" charset="0"/>
              </a:rPr>
              <a:t>11 Mb/s in 2.4 GHz</a:t>
            </a:r>
          </a:p>
        </p:txBody>
      </p:sp>
      <p:sp>
        <p:nvSpPr>
          <p:cNvPr id="15" name="Rectangle 14">
            <a:extLst>
              <a:ext uri="{FF2B5EF4-FFF2-40B4-BE49-F238E27FC236}">
                <a16:creationId xmlns:a16="http://schemas.microsoft.com/office/drawing/2014/main" id="{E0E7B3CF-23FA-EEA3-70CE-A130F0F6F53A}"/>
              </a:ext>
            </a:extLst>
          </p:cNvPr>
          <p:cNvSpPr/>
          <p:nvPr/>
        </p:nvSpPr>
        <p:spPr bwMode="auto">
          <a:xfrm>
            <a:off x="2072640" y="4948848"/>
            <a:ext cx="1269230" cy="609551"/>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69230"/>
                      <a:gd name="connsiteY0" fmla="*/ 0 h 609551"/>
                      <a:gd name="connsiteX1" fmla="*/ 385000 w 1269230"/>
                      <a:gd name="connsiteY1" fmla="*/ 0 h 609551"/>
                      <a:gd name="connsiteX2" fmla="*/ 808076 w 1269230"/>
                      <a:gd name="connsiteY2" fmla="*/ 0 h 609551"/>
                      <a:gd name="connsiteX3" fmla="*/ 1269230 w 1269230"/>
                      <a:gd name="connsiteY3" fmla="*/ 0 h 609551"/>
                      <a:gd name="connsiteX4" fmla="*/ 1269230 w 1269230"/>
                      <a:gd name="connsiteY4" fmla="*/ 304776 h 609551"/>
                      <a:gd name="connsiteX5" fmla="*/ 1269230 w 1269230"/>
                      <a:gd name="connsiteY5" fmla="*/ 609551 h 609551"/>
                      <a:gd name="connsiteX6" fmla="*/ 833461 w 1269230"/>
                      <a:gd name="connsiteY6" fmla="*/ 609551 h 609551"/>
                      <a:gd name="connsiteX7" fmla="*/ 385000 w 1269230"/>
                      <a:gd name="connsiteY7" fmla="*/ 609551 h 609551"/>
                      <a:gd name="connsiteX8" fmla="*/ 0 w 1269230"/>
                      <a:gd name="connsiteY8" fmla="*/ 609551 h 609551"/>
                      <a:gd name="connsiteX9" fmla="*/ 0 w 1269230"/>
                      <a:gd name="connsiteY9" fmla="*/ 304776 h 609551"/>
                      <a:gd name="connsiteX10" fmla="*/ 0 w 1269230"/>
                      <a:gd name="connsiteY10" fmla="*/ 0 h 609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69230" h="609551" fill="none" extrusionOk="0">
                        <a:moveTo>
                          <a:pt x="0" y="0"/>
                        </a:moveTo>
                        <a:cubicBezTo>
                          <a:pt x="107170" y="-38984"/>
                          <a:pt x="254806" y="16792"/>
                          <a:pt x="385000" y="0"/>
                        </a:cubicBezTo>
                        <a:cubicBezTo>
                          <a:pt x="515194" y="-16792"/>
                          <a:pt x="668830" y="11709"/>
                          <a:pt x="808076" y="0"/>
                        </a:cubicBezTo>
                        <a:cubicBezTo>
                          <a:pt x="947322" y="-11709"/>
                          <a:pt x="1130151" y="18689"/>
                          <a:pt x="1269230" y="0"/>
                        </a:cubicBezTo>
                        <a:cubicBezTo>
                          <a:pt x="1289247" y="112110"/>
                          <a:pt x="1249818" y="229590"/>
                          <a:pt x="1269230" y="304776"/>
                        </a:cubicBezTo>
                        <a:cubicBezTo>
                          <a:pt x="1288642" y="379962"/>
                          <a:pt x="1263273" y="538743"/>
                          <a:pt x="1269230" y="609551"/>
                        </a:cubicBezTo>
                        <a:cubicBezTo>
                          <a:pt x="1137711" y="626950"/>
                          <a:pt x="1038762" y="588349"/>
                          <a:pt x="833461" y="609551"/>
                        </a:cubicBezTo>
                        <a:cubicBezTo>
                          <a:pt x="628160" y="630753"/>
                          <a:pt x="511760" y="566370"/>
                          <a:pt x="385000" y="609551"/>
                        </a:cubicBezTo>
                        <a:cubicBezTo>
                          <a:pt x="258240" y="652732"/>
                          <a:pt x="99654" y="573488"/>
                          <a:pt x="0" y="609551"/>
                        </a:cubicBezTo>
                        <a:cubicBezTo>
                          <a:pt x="-34192" y="472278"/>
                          <a:pt x="9745" y="368274"/>
                          <a:pt x="0" y="304776"/>
                        </a:cubicBezTo>
                        <a:cubicBezTo>
                          <a:pt x="-9745" y="241279"/>
                          <a:pt x="34482" y="128229"/>
                          <a:pt x="0" y="0"/>
                        </a:cubicBezTo>
                        <a:close/>
                      </a:path>
                      <a:path w="1269230" h="609551" stroke="0" extrusionOk="0">
                        <a:moveTo>
                          <a:pt x="0" y="0"/>
                        </a:moveTo>
                        <a:cubicBezTo>
                          <a:pt x="102715" y="-49236"/>
                          <a:pt x="267540" y="30495"/>
                          <a:pt x="423077" y="0"/>
                        </a:cubicBezTo>
                        <a:cubicBezTo>
                          <a:pt x="578614" y="-30495"/>
                          <a:pt x="653383" y="10549"/>
                          <a:pt x="808076" y="0"/>
                        </a:cubicBezTo>
                        <a:cubicBezTo>
                          <a:pt x="962769" y="-10549"/>
                          <a:pt x="1155191" y="51725"/>
                          <a:pt x="1269230" y="0"/>
                        </a:cubicBezTo>
                        <a:cubicBezTo>
                          <a:pt x="1277451" y="98534"/>
                          <a:pt x="1244886" y="171465"/>
                          <a:pt x="1269230" y="286489"/>
                        </a:cubicBezTo>
                        <a:cubicBezTo>
                          <a:pt x="1293574" y="401513"/>
                          <a:pt x="1245542" y="479665"/>
                          <a:pt x="1269230" y="609551"/>
                        </a:cubicBezTo>
                        <a:cubicBezTo>
                          <a:pt x="1141102" y="631943"/>
                          <a:pt x="1007788" y="585711"/>
                          <a:pt x="820769" y="609551"/>
                        </a:cubicBezTo>
                        <a:cubicBezTo>
                          <a:pt x="633750" y="633391"/>
                          <a:pt x="547263" y="595327"/>
                          <a:pt x="385000" y="609551"/>
                        </a:cubicBezTo>
                        <a:cubicBezTo>
                          <a:pt x="222737" y="623775"/>
                          <a:pt x="183874" y="588788"/>
                          <a:pt x="0" y="609551"/>
                        </a:cubicBezTo>
                        <a:cubicBezTo>
                          <a:pt x="-1285" y="496870"/>
                          <a:pt x="4830" y="458153"/>
                          <a:pt x="0" y="310871"/>
                        </a:cubicBezTo>
                        <a:cubicBezTo>
                          <a:pt x="-4830" y="163589"/>
                          <a:pt x="8786" y="92986"/>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atin typeface="Arial" panose="020B0604020202020204" pitchFamily="34" charset="0"/>
                <a:cs typeface="Arial" panose="020B0604020202020204" pitchFamily="34" charset="0"/>
              </a:rPr>
              <a:t>11a</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OFDM</a:t>
            </a:r>
            <a:r>
              <a:rPr kumimoji="0" lang="en-US" sz="1100" b="1" i="0" u="none" strike="noStrike" cap="none" normalizeH="0" baseline="0" dirty="0">
                <a:latin typeface="Arial" panose="020B0604020202020204" pitchFamily="34" charset="0"/>
                <a:cs typeface="Arial" panose="020B0604020202020204" pitchFamily="34" charset="0"/>
              </a:rPr>
              <a:t> </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atin typeface="Arial" panose="020B0604020202020204" pitchFamily="34" charset="0"/>
                <a:cs typeface="Arial" panose="020B0604020202020204" pitchFamily="34" charset="0"/>
              </a:rPr>
              <a:t>54 Mb/s in 5 GHz</a:t>
            </a:r>
          </a:p>
        </p:txBody>
      </p:sp>
      <p:sp>
        <p:nvSpPr>
          <p:cNvPr id="17" name="Rectangle: Rounded Corners 16">
            <a:extLst>
              <a:ext uri="{FF2B5EF4-FFF2-40B4-BE49-F238E27FC236}">
                <a16:creationId xmlns:a16="http://schemas.microsoft.com/office/drawing/2014/main" id="{2F3FAA36-8C16-057F-73BA-DFC1EC09B57E}"/>
              </a:ext>
            </a:extLst>
          </p:cNvPr>
          <p:cNvSpPr/>
          <p:nvPr/>
        </p:nvSpPr>
        <p:spPr bwMode="auto">
          <a:xfrm>
            <a:off x="609600" y="1150154"/>
            <a:ext cx="472510" cy="5257800"/>
          </a:xfrm>
          <a:prstGeom prst="roundRect">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868340"/>
                      <a:gd name="connsiteY0" fmla="*/ 144726 h 5257800"/>
                      <a:gd name="connsiteX1" fmla="*/ 144726 w 868340"/>
                      <a:gd name="connsiteY1" fmla="*/ 0 h 5257800"/>
                      <a:gd name="connsiteX2" fmla="*/ 723614 w 868340"/>
                      <a:gd name="connsiteY2" fmla="*/ 0 h 5257800"/>
                      <a:gd name="connsiteX3" fmla="*/ 868340 w 868340"/>
                      <a:gd name="connsiteY3" fmla="*/ 144726 h 5257800"/>
                      <a:gd name="connsiteX4" fmla="*/ 868340 w 868340"/>
                      <a:gd name="connsiteY4" fmla="*/ 616719 h 5257800"/>
                      <a:gd name="connsiteX5" fmla="*/ 868340 w 868340"/>
                      <a:gd name="connsiteY5" fmla="*/ 1287446 h 5257800"/>
                      <a:gd name="connsiteX6" fmla="*/ 868340 w 868340"/>
                      <a:gd name="connsiteY6" fmla="*/ 1759439 h 5257800"/>
                      <a:gd name="connsiteX7" fmla="*/ 868340 w 868340"/>
                      <a:gd name="connsiteY7" fmla="*/ 2430166 h 5257800"/>
                      <a:gd name="connsiteX8" fmla="*/ 868340 w 868340"/>
                      <a:gd name="connsiteY8" fmla="*/ 2951843 h 5257800"/>
                      <a:gd name="connsiteX9" fmla="*/ 868340 w 868340"/>
                      <a:gd name="connsiteY9" fmla="*/ 3423836 h 5257800"/>
                      <a:gd name="connsiteX10" fmla="*/ 868340 w 868340"/>
                      <a:gd name="connsiteY10" fmla="*/ 3945512 h 5257800"/>
                      <a:gd name="connsiteX11" fmla="*/ 868340 w 868340"/>
                      <a:gd name="connsiteY11" fmla="*/ 5113074 h 5257800"/>
                      <a:gd name="connsiteX12" fmla="*/ 723614 w 868340"/>
                      <a:gd name="connsiteY12" fmla="*/ 5257800 h 5257800"/>
                      <a:gd name="connsiteX13" fmla="*/ 144726 w 868340"/>
                      <a:gd name="connsiteY13" fmla="*/ 5257800 h 5257800"/>
                      <a:gd name="connsiteX14" fmla="*/ 0 w 868340"/>
                      <a:gd name="connsiteY14" fmla="*/ 5113074 h 5257800"/>
                      <a:gd name="connsiteX15" fmla="*/ 0 w 868340"/>
                      <a:gd name="connsiteY15" fmla="*/ 4641081 h 5257800"/>
                      <a:gd name="connsiteX16" fmla="*/ 0 w 868340"/>
                      <a:gd name="connsiteY16" fmla="*/ 3920670 h 5257800"/>
                      <a:gd name="connsiteX17" fmla="*/ 0 w 868340"/>
                      <a:gd name="connsiteY17" fmla="*/ 3299627 h 5257800"/>
                      <a:gd name="connsiteX18" fmla="*/ 0 w 868340"/>
                      <a:gd name="connsiteY18" fmla="*/ 2579217 h 5257800"/>
                      <a:gd name="connsiteX19" fmla="*/ 0 w 868340"/>
                      <a:gd name="connsiteY19" fmla="*/ 1908490 h 5257800"/>
                      <a:gd name="connsiteX20" fmla="*/ 0 w 868340"/>
                      <a:gd name="connsiteY20" fmla="*/ 1337130 h 5257800"/>
                      <a:gd name="connsiteX21" fmla="*/ 0 w 868340"/>
                      <a:gd name="connsiteY21" fmla="*/ 144726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868340" h="5257800" fill="none" extrusionOk="0">
                        <a:moveTo>
                          <a:pt x="0" y="144726"/>
                        </a:moveTo>
                        <a:cubicBezTo>
                          <a:pt x="-7779" y="64356"/>
                          <a:pt x="70526" y="4933"/>
                          <a:pt x="144726" y="0"/>
                        </a:cubicBezTo>
                        <a:cubicBezTo>
                          <a:pt x="388379" y="20033"/>
                          <a:pt x="480631" y="-23214"/>
                          <a:pt x="723614" y="0"/>
                        </a:cubicBezTo>
                        <a:cubicBezTo>
                          <a:pt x="813909" y="3627"/>
                          <a:pt x="871466" y="75324"/>
                          <a:pt x="868340" y="144726"/>
                        </a:cubicBezTo>
                        <a:cubicBezTo>
                          <a:pt x="883465" y="327866"/>
                          <a:pt x="881386" y="388207"/>
                          <a:pt x="868340" y="616719"/>
                        </a:cubicBezTo>
                        <a:cubicBezTo>
                          <a:pt x="855294" y="845231"/>
                          <a:pt x="866716" y="1000579"/>
                          <a:pt x="868340" y="1287446"/>
                        </a:cubicBezTo>
                        <a:cubicBezTo>
                          <a:pt x="869964" y="1574313"/>
                          <a:pt x="859122" y="1614713"/>
                          <a:pt x="868340" y="1759439"/>
                        </a:cubicBezTo>
                        <a:cubicBezTo>
                          <a:pt x="877558" y="1904165"/>
                          <a:pt x="857290" y="2171103"/>
                          <a:pt x="868340" y="2430166"/>
                        </a:cubicBezTo>
                        <a:cubicBezTo>
                          <a:pt x="879390" y="2689229"/>
                          <a:pt x="883288" y="2830133"/>
                          <a:pt x="868340" y="2951843"/>
                        </a:cubicBezTo>
                        <a:cubicBezTo>
                          <a:pt x="853392" y="3073553"/>
                          <a:pt x="860347" y="3257794"/>
                          <a:pt x="868340" y="3423836"/>
                        </a:cubicBezTo>
                        <a:cubicBezTo>
                          <a:pt x="876333" y="3589878"/>
                          <a:pt x="866751" y="3821237"/>
                          <a:pt x="868340" y="3945512"/>
                        </a:cubicBezTo>
                        <a:cubicBezTo>
                          <a:pt x="869929" y="4069787"/>
                          <a:pt x="895468" y="4628080"/>
                          <a:pt x="868340" y="5113074"/>
                        </a:cubicBezTo>
                        <a:cubicBezTo>
                          <a:pt x="876623" y="5190812"/>
                          <a:pt x="802392" y="5265783"/>
                          <a:pt x="723614" y="5257800"/>
                        </a:cubicBezTo>
                        <a:cubicBezTo>
                          <a:pt x="480293" y="5267704"/>
                          <a:pt x="423551" y="5247988"/>
                          <a:pt x="144726" y="5257800"/>
                        </a:cubicBezTo>
                        <a:cubicBezTo>
                          <a:pt x="68935" y="5267916"/>
                          <a:pt x="12707" y="5205574"/>
                          <a:pt x="0" y="5113074"/>
                        </a:cubicBezTo>
                        <a:cubicBezTo>
                          <a:pt x="19300" y="4972236"/>
                          <a:pt x="-8280" y="4852288"/>
                          <a:pt x="0" y="4641081"/>
                        </a:cubicBezTo>
                        <a:cubicBezTo>
                          <a:pt x="8280" y="4429874"/>
                          <a:pt x="-13633" y="4189243"/>
                          <a:pt x="0" y="3920670"/>
                        </a:cubicBezTo>
                        <a:cubicBezTo>
                          <a:pt x="13633" y="3652097"/>
                          <a:pt x="17399" y="3491417"/>
                          <a:pt x="0" y="3299627"/>
                        </a:cubicBezTo>
                        <a:cubicBezTo>
                          <a:pt x="-17399" y="3107837"/>
                          <a:pt x="-5831" y="2751906"/>
                          <a:pt x="0" y="2579217"/>
                        </a:cubicBezTo>
                        <a:cubicBezTo>
                          <a:pt x="5831" y="2406528"/>
                          <a:pt x="21898" y="2086348"/>
                          <a:pt x="0" y="1908490"/>
                        </a:cubicBezTo>
                        <a:cubicBezTo>
                          <a:pt x="-21898" y="1730632"/>
                          <a:pt x="-9809" y="1540501"/>
                          <a:pt x="0" y="1337130"/>
                        </a:cubicBezTo>
                        <a:cubicBezTo>
                          <a:pt x="9809" y="1133759"/>
                          <a:pt x="17399" y="448409"/>
                          <a:pt x="0" y="144726"/>
                        </a:cubicBezTo>
                        <a:close/>
                      </a:path>
                      <a:path w="868340" h="5257800" stroke="0" extrusionOk="0">
                        <a:moveTo>
                          <a:pt x="0" y="144726"/>
                        </a:moveTo>
                        <a:cubicBezTo>
                          <a:pt x="-14978" y="55557"/>
                          <a:pt x="52203" y="4726"/>
                          <a:pt x="144726" y="0"/>
                        </a:cubicBezTo>
                        <a:cubicBezTo>
                          <a:pt x="262815" y="-10820"/>
                          <a:pt x="522615" y="15610"/>
                          <a:pt x="723614" y="0"/>
                        </a:cubicBezTo>
                        <a:cubicBezTo>
                          <a:pt x="792185" y="-8640"/>
                          <a:pt x="865137" y="71369"/>
                          <a:pt x="868340" y="144726"/>
                        </a:cubicBezTo>
                        <a:cubicBezTo>
                          <a:pt x="890835" y="304604"/>
                          <a:pt x="856316" y="539060"/>
                          <a:pt x="868340" y="765770"/>
                        </a:cubicBezTo>
                        <a:cubicBezTo>
                          <a:pt x="880364" y="992480"/>
                          <a:pt x="885013" y="1112330"/>
                          <a:pt x="868340" y="1337130"/>
                        </a:cubicBezTo>
                        <a:cubicBezTo>
                          <a:pt x="851667" y="1561930"/>
                          <a:pt x="834723" y="1889790"/>
                          <a:pt x="868340" y="2057540"/>
                        </a:cubicBezTo>
                        <a:cubicBezTo>
                          <a:pt x="901958" y="2225290"/>
                          <a:pt x="890296" y="2348634"/>
                          <a:pt x="868340" y="2579217"/>
                        </a:cubicBezTo>
                        <a:cubicBezTo>
                          <a:pt x="846384" y="2809800"/>
                          <a:pt x="836045" y="3041319"/>
                          <a:pt x="868340" y="3299627"/>
                        </a:cubicBezTo>
                        <a:cubicBezTo>
                          <a:pt x="900636" y="3557935"/>
                          <a:pt x="871673" y="3665744"/>
                          <a:pt x="868340" y="3771620"/>
                        </a:cubicBezTo>
                        <a:cubicBezTo>
                          <a:pt x="865007" y="3877496"/>
                          <a:pt x="869901" y="4227666"/>
                          <a:pt x="868340" y="4392664"/>
                        </a:cubicBezTo>
                        <a:cubicBezTo>
                          <a:pt x="866779" y="4557662"/>
                          <a:pt x="869259" y="4782431"/>
                          <a:pt x="868340" y="5113074"/>
                        </a:cubicBezTo>
                        <a:cubicBezTo>
                          <a:pt x="879418" y="5182057"/>
                          <a:pt x="812311" y="5252147"/>
                          <a:pt x="723614" y="5257800"/>
                        </a:cubicBezTo>
                        <a:cubicBezTo>
                          <a:pt x="436883" y="5245382"/>
                          <a:pt x="383412" y="5258955"/>
                          <a:pt x="144726" y="5257800"/>
                        </a:cubicBezTo>
                        <a:cubicBezTo>
                          <a:pt x="60062" y="5258577"/>
                          <a:pt x="-8469" y="5187161"/>
                          <a:pt x="0" y="5113074"/>
                        </a:cubicBezTo>
                        <a:cubicBezTo>
                          <a:pt x="-238" y="4922244"/>
                          <a:pt x="-1898" y="4746123"/>
                          <a:pt x="0" y="4442347"/>
                        </a:cubicBezTo>
                        <a:cubicBezTo>
                          <a:pt x="1898" y="4138571"/>
                          <a:pt x="15132" y="3982687"/>
                          <a:pt x="0" y="3821304"/>
                        </a:cubicBezTo>
                        <a:cubicBezTo>
                          <a:pt x="-15132" y="3659921"/>
                          <a:pt x="-13512" y="3457794"/>
                          <a:pt x="0" y="3349310"/>
                        </a:cubicBezTo>
                        <a:cubicBezTo>
                          <a:pt x="13512" y="3240826"/>
                          <a:pt x="-22942" y="3022989"/>
                          <a:pt x="0" y="2827634"/>
                        </a:cubicBezTo>
                        <a:cubicBezTo>
                          <a:pt x="22942" y="2632279"/>
                          <a:pt x="20761" y="2434891"/>
                          <a:pt x="0" y="2107223"/>
                        </a:cubicBezTo>
                        <a:cubicBezTo>
                          <a:pt x="-20761" y="1779555"/>
                          <a:pt x="1012" y="1718599"/>
                          <a:pt x="0" y="1486180"/>
                        </a:cubicBezTo>
                        <a:cubicBezTo>
                          <a:pt x="-1012" y="1253761"/>
                          <a:pt x="-2237" y="1161894"/>
                          <a:pt x="0" y="964503"/>
                        </a:cubicBezTo>
                        <a:cubicBezTo>
                          <a:pt x="2237" y="767112"/>
                          <a:pt x="-1463" y="330168"/>
                          <a:pt x="0" y="144726"/>
                        </a:cubicBezTo>
                        <a:close/>
                      </a:path>
                    </a:pathLst>
                  </a:custGeom>
                  <ask:type>
                    <ask:lineSketchNone/>
                  </ask:type>
                </ask:lineSketchStyleProps>
              </a:ext>
            </a:extLst>
          </a:ln>
          <a:effectLst/>
        </p:spPr>
        <p:txBody>
          <a:bodyPr vert="vert"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802.11-1997</a:t>
            </a:r>
          </a:p>
        </p:txBody>
      </p:sp>
      <p:sp>
        <p:nvSpPr>
          <p:cNvPr id="18" name="Rectangle: Rounded Corners 17">
            <a:extLst>
              <a:ext uri="{FF2B5EF4-FFF2-40B4-BE49-F238E27FC236}">
                <a16:creationId xmlns:a16="http://schemas.microsoft.com/office/drawing/2014/main" id="{20D1B6D3-E11F-26B2-8556-7887820B9293}"/>
              </a:ext>
            </a:extLst>
          </p:cNvPr>
          <p:cNvSpPr/>
          <p:nvPr/>
        </p:nvSpPr>
        <p:spPr bwMode="auto">
          <a:xfrm>
            <a:off x="3644320" y="1150154"/>
            <a:ext cx="1463040" cy="5257800"/>
          </a:xfrm>
          <a:prstGeom prst="roundRect">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1463040"/>
                      <a:gd name="connsiteY0" fmla="*/ 243845 h 5257800"/>
                      <a:gd name="connsiteX1" fmla="*/ 243845 w 1463040"/>
                      <a:gd name="connsiteY1" fmla="*/ 0 h 5257800"/>
                      <a:gd name="connsiteX2" fmla="*/ 731520 w 1463040"/>
                      <a:gd name="connsiteY2" fmla="*/ 0 h 5257800"/>
                      <a:gd name="connsiteX3" fmla="*/ 1219195 w 1463040"/>
                      <a:gd name="connsiteY3" fmla="*/ 0 h 5257800"/>
                      <a:gd name="connsiteX4" fmla="*/ 1463040 w 1463040"/>
                      <a:gd name="connsiteY4" fmla="*/ 243845 h 5257800"/>
                      <a:gd name="connsiteX5" fmla="*/ 1463040 w 1463040"/>
                      <a:gd name="connsiteY5" fmla="*/ 877588 h 5257800"/>
                      <a:gd name="connsiteX6" fmla="*/ 1463040 w 1463040"/>
                      <a:gd name="connsiteY6" fmla="*/ 1415929 h 5257800"/>
                      <a:gd name="connsiteX7" fmla="*/ 1463040 w 1463040"/>
                      <a:gd name="connsiteY7" fmla="*/ 2145075 h 5257800"/>
                      <a:gd name="connsiteX8" fmla="*/ 1463040 w 1463040"/>
                      <a:gd name="connsiteY8" fmla="*/ 2731117 h 5257800"/>
                      <a:gd name="connsiteX9" fmla="*/ 1463040 w 1463040"/>
                      <a:gd name="connsiteY9" fmla="*/ 3269458 h 5257800"/>
                      <a:gd name="connsiteX10" fmla="*/ 1463040 w 1463040"/>
                      <a:gd name="connsiteY10" fmla="*/ 3855500 h 5257800"/>
                      <a:gd name="connsiteX11" fmla="*/ 1463040 w 1463040"/>
                      <a:gd name="connsiteY11" fmla="*/ 5013955 h 5257800"/>
                      <a:gd name="connsiteX12" fmla="*/ 1219195 w 1463040"/>
                      <a:gd name="connsiteY12" fmla="*/ 5257800 h 5257800"/>
                      <a:gd name="connsiteX13" fmla="*/ 751027 w 1463040"/>
                      <a:gd name="connsiteY13" fmla="*/ 5257800 h 5257800"/>
                      <a:gd name="connsiteX14" fmla="*/ 243845 w 1463040"/>
                      <a:gd name="connsiteY14" fmla="*/ 5257800 h 5257800"/>
                      <a:gd name="connsiteX15" fmla="*/ 0 w 1463040"/>
                      <a:gd name="connsiteY15" fmla="*/ 5013955 h 5257800"/>
                      <a:gd name="connsiteX16" fmla="*/ 0 w 1463040"/>
                      <a:gd name="connsiteY16" fmla="*/ 4475614 h 5257800"/>
                      <a:gd name="connsiteX17" fmla="*/ 0 w 1463040"/>
                      <a:gd name="connsiteY17" fmla="*/ 3794170 h 5257800"/>
                      <a:gd name="connsiteX18" fmla="*/ 0 w 1463040"/>
                      <a:gd name="connsiteY18" fmla="*/ 3017323 h 5257800"/>
                      <a:gd name="connsiteX19" fmla="*/ 0 w 1463040"/>
                      <a:gd name="connsiteY19" fmla="*/ 2288178 h 5257800"/>
                      <a:gd name="connsiteX20" fmla="*/ 0 w 1463040"/>
                      <a:gd name="connsiteY20" fmla="*/ 1654435 h 5257800"/>
                      <a:gd name="connsiteX21" fmla="*/ 0 w 1463040"/>
                      <a:gd name="connsiteY21" fmla="*/ 925289 h 5257800"/>
                      <a:gd name="connsiteX22" fmla="*/ 0 w 1463040"/>
                      <a:gd name="connsiteY22" fmla="*/ 243845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63040" h="5257800" fill="none" extrusionOk="0">
                        <a:moveTo>
                          <a:pt x="0" y="243845"/>
                        </a:moveTo>
                        <a:cubicBezTo>
                          <a:pt x="-11129" y="108543"/>
                          <a:pt x="121631" y="10726"/>
                          <a:pt x="243845" y="0"/>
                        </a:cubicBezTo>
                        <a:cubicBezTo>
                          <a:pt x="373305" y="-18062"/>
                          <a:pt x="525992" y="12764"/>
                          <a:pt x="731520" y="0"/>
                        </a:cubicBezTo>
                        <a:cubicBezTo>
                          <a:pt x="937048" y="-12764"/>
                          <a:pt x="1069626" y="-1705"/>
                          <a:pt x="1219195" y="0"/>
                        </a:cubicBezTo>
                        <a:cubicBezTo>
                          <a:pt x="1352580" y="-26711"/>
                          <a:pt x="1479946" y="119823"/>
                          <a:pt x="1463040" y="243845"/>
                        </a:cubicBezTo>
                        <a:cubicBezTo>
                          <a:pt x="1490837" y="491902"/>
                          <a:pt x="1475912" y="574131"/>
                          <a:pt x="1463040" y="877588"/>
                        </a:cubicBezTo>
                        <a:cubicBezTo>
                          <a:pt x="1450168" y="1181045"/>
                          <a:pt x="1447006" y="1258254"/>
                          <a:pt x="1463040" y="1415929"/>
                        </a:cubicBezTo>
                        <a:cubicBezTo>
                          <a:pt x="1479074" y="1573604"/>
                          <a:pt x="1442814" y="1945825"/>
                          <a:pt x="1463040" y="2145075"/>
                        </a:cubicBezTo>
                        <a:cubicBezTo>
                          <a:pt x="1483266" y="2344325"/>
                          <a:pt x="1456937" y="2573558"/>
                          <a:pt x="1463040" y="2731117"/>
                        </a:cubicBezTo>
                        <a:cubicBezTo>
                          <a:pt x="1469143" y="2888676"/>
                          <a:pt x="1437537" y="3014329"/>
                          <a:pt x="1463040" y="3269458"/>
                        </a:cubicBezTo>
                        <a:cubicBezTo>
                          <a:pt x="1488543" y="3524587"/>
                          <a:pt x="1490495" y="3575197"/>
                          <a:pt x="1463040" y="3855500"/>
                        </a:cubicBezTo>
                        <a:cubicBezTo>
                          <a:pt x="1435585" y="4135803"/>
                          <a:pt x="1518591" y="4749279"/>
                          <a:pt x="1463040" y="5013955"/>
                        </a:cubicBezTo>
                        <a:cubicBezTo>
                          <a:pt x="1492150" y="5140922"/>
                          <a:pt x="1352627" y="5266389"/>
                          <a:pt x="1219195" y="5257800"/>
                        </a:cubicBezTo>
                        <a:cubicBezTo>
                          <a:pt x="1004570" y="5255956"/>
                          <a:pt x="968195" y="5271036"/>
                          <a:pt x="751027" y="5257800"/>
                        </a:cubicBezTo>
                        <a:cubicBezTo>
                          <a:pt x="533859" y="5244564"/>
                          <a:pt x="384423" y="5264207"/>
                          <a:pt x="243845" y="5257800"/>
                        </a:cubicBezTo>
                        <a:cubicBezTo>
                          <a:pt x="81665" y="5261098"/>
                          <a:pt x="20081" y="5169719"/>
                          <a:pt x="0" y="5013955"/>
                        </a:cubicBezTo>
                        <a:cubicBezTo>
                          <a:pt x="-25166" y="4860609"/>
                          <a:pt x="-16070" y="4719616"/>
                          <a:pt x="0" y="4475614"/>
                        </a:cubicBezTo>
                        <a:cubicBezTo>
                          <a:pt x="16070" y="4231612"/>
                          <a:pt x="24847" y="4050958"/>
                          <a:pt x="0" y="3794170"/>
                        </a:cubicBezTo>
                        <a:cubicBezTo>
                          <a:pt x="-24847" y="3537382"/>
                          <a:pt x="10414" y="3185795"/>
                          <a:pt x="0" y="3017323"/>
                        </a:cubicBezTo>
                        <a:cubicBezTo>
                          <a:pt x="-10414" y="2848851"/>
                          <a:pt x="15682" y="2627155"/>
                          <a:pt x="0" y="2288178"/>
                        </a:cubicBezTo>
                        <a:cubicBezTo>
                          <a:pt x="-15682" y="1949202"/>
                          <a:pt x="7024" y="1922338"/>
                          <a:pt x="0" y="1654435"/>
                        </a:cubicBezTo>
                        <a:cubicBezTo>
                          <a:pt x="-7024" y="1386532"/>
                          <a:pt x="36097" y="1117602"/>
                          <a:pt x="0" y="925289"/>
                        </a:cubicBezTo>
                        <a:cubicBezTo>
                          <a:pt x="-36097" y="732976"/>
                          <a:pt x="27711" y="441453"/>
                          <a:pt x="0" y="243845"/>
                        </a:cubicBezTo>
                        <a:close/>
                      </a:path>
                      <a:path w="1463040" h="5257800" stroke="0" extrusionOk="0">
                        <a:moveTo>
                          <a:pt x="0" y="243845"/>
                        </a:moveTo>
                        <a:cubicBezTo>
                          <a:pt x="-28501" y="91593"/>
                          <a:pt x="81329" y="10450"/>
                          <a:pt x="243845" y="0"/>
                        </a:cubicBezTo>
                        <a:cubicBezTo>
                          <a:pt x="375476" y="12582"/>
                          <a:pt x="542681" y="-15251"/>
                          <a:pt x="751027" y="0"/>
                        </a:cubicBezTo>
                        <a:cubicBezTo>
                          <a:pt x="959373" y="15251"/>
                          <a:pt x="1094743" y="-1052"/>
                          <a:pt x="1219195" y="0"/>
                        </a:cubicBezTo>
                        <a:cubicBezTo>
                          <a:pt x="1341928" y="-6532"/>
                          <a:pt x="1473400" y="114123"/>
                          <a:pt x="1463040" y="243845"/>
                        </a:cubicBezTo>
                        <a:cubicBezTo>
                          <a:pt x="1437929" y="432097"/>
                          <a:pt x="1449552" y="619803"/>
                          <a:pt x="1463040" y="829887"/>
                        </a:cubicBezTo>
                        <a:cubicBezTo>
                          <a:pt x="1476528" y="1039971"/>
                          <a:pt x="1484551" y="1227907"/>
                          <a:pt x="1463040" y="1606734"/>
                        </a:cubicBezTo>
                        <a:cubicBezTo>
                          <a:pt x="1441529" y="1985561"/>
                          <a:pt x="1452131" y="1905503"/>
                          <a:pt x="1463040" y="2192776"/>
                        </a:cubicBezTo>
                        <a:cubicBezTo>
                          <a:pt x="1473949" y="2480049"/>
                          <a:pt x="1479954" y="2749858"/>
                          <a:pt x="1463040" y="2969622"/>
                        </a:cubicBezTo>
                        <a:cubicBezTo>
                          <a:pt x="1446126" y="3189386"/>
                          <a:pt x="1442898" y="3283748"/>
                          <a:pt x="1463040" y="3507963"/>
                        </a:cubicBezTo>
                        <a:cubicBezTo>
                          <a:pt x="1483182" y="3732178"/>
                          <a:pt x="1481700" y="3970550"/>
                          <a:pt x="1463040" y="4189407"/>
                        </a:cubicBezTo>
                        <a:cubicBezTo>
                          <a:pt x="1444380" y="4408264"/>
                          <a:pt x="1437990" y="4784254"/>
                          <a:pt x="1463040" y="5013955"/>
                        </a:cubicBezTo>
                        <a:cubicBezTo>
                          <a:pt x="1474446" y="5137356"/>
                          <a:pt x="1364013" y="5251258"/>
                          <a:pt x="1219195" y="5257800"/>
                        </a:cubicBezTo>
                        <a:cubicBezTo>
                          <a:pt x="1089444" y="5277635"/>
                          <a:pt x="956748" y="5246103"/>
                          <a:pt x="731520" y="5257800"/>
                        </a:cubicBezTo>
                        <a:cubicBezTo>
                          <a:pt x="506293" y="5269497"/>
                          <a:pt x="471431" y="5254578"/>
                          <a:pt x="243845" y="5257800"/>
                        </a:cubicBezTo>
                        <a:cubicBezTo>
                          <a:pt x="96764" y="5246108"/>
                          <a:pt x="-5414" y="5140533"/>
                          <a:pt x="0" y="5013955"/>
                        </a:cubicBezTo>
                        <a:cubicBezTo>
                          <a:pt x="4995" y="4852164"/>
                          <a:pt x="3219" y="4442464"/>
                          <a:pt x="0" y="4284810"/>
                        </a:cubicBezTo>
                        <a:cubicBezTo>
                          <a:pt x="-3219" y="4127157"/>
                          <a:pt x="-26014" y="3999838"/>
                          <a:pt x="0" y="3746469"/>
                        </a:cubicBezTo>
                        <a:cubicBezTo>
                          <a:pt x="26014" y="3493100"/>
                          <a:pt x="21085" y="3294719"/>
                          <a:pt x="0" y="3160427"/>
                        </a:cubicBezTo>
                        <a:cubicBezTo>
                          <a:pt x="-21085" y="3026135"/>
                          <a:pt x="36762" y="2712971"/>
                          <a:pt x="0" y="2383580"/>
                        </a:cubicBezTo>
                        <a:cubicBezTo>
                          <a:pt x="-36762" y="2054189"/>
                          <a:pt x="21810" y="1972184"/>
                          <a:pt x="0" y="1702136"/>
                        </a:cubicBezTo>
                        <a:cubicBezTo>
                          <a:pt x="-21810" y="1432088"/>
                          <a:pt x="-26744" y="1274826"/>
                          <a:pt x="0" y="1116094"/>
                        </a:cubicBezTo>
                        <a:cubicBezTo>
                          <a:pt x="26744" y="957362"/>
                          <a:pt x="-34051" y="533753"/>
                          <a:pt x="0" y="24384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802.11-2007</a:t>
            </a:r>
          </a:p>
        </p:txBody>
      </p:sp>
      <p:sp>
        <p:nvSpPr>
          <p:cNvPr id="19" name="Rectangle 18">
            <a:extLst>
              <a:ext uri="{FF2B5EF4-FFF2-40B4-BE49-F238E27FC236}">
                <a16:creationId xmlns:a16="http://schemas.microsoft.com/office/drawing/2014/main" id="{2A43A4AB-2AC0-7459-8F56-598D6FB6F348}"/>
              </a:ext>
            </a:extLst>
          </p:cNvPr>
          <p:cNvSpPr/>
          <p:nvPr/>
        </p:nvSpPr>
        <p:spPr bwMode="auto">
          <a:xfrm>
            <a:off x="3926067" y="1735694"/>
            <a:ext cx="85909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859094"/>
                      <a:gd name="connsiteY0" fmla="*/ 0 h 426058"/>
                      <a:gd name="connsiteX1" fmla="*/ 446729 w 859094"/>
                      <a:gd name="connsiteY1" fmla="*/ 0 h 426058"/>
                      <a:gd name="connsiteX2" fmla="*/ 859094 w 859094"/>
                      <a:gd name="connsiteY2" fmla="*/ 0 h 426058"/>
                      <a:gd name="connsiteX3" fmla="*/ 859094 w 859094"/>
                      <a:gd name="connsiteY3" fmla="*/ 426058 h 426058"/>
                      <a:gd name="connsiteX4" fmla="*/ 412365 w 859094"/>
                      <a:gd name="connsiteY4" fmla="*/ 426058 h 426058"/>
                      <a:gd name="connsiteX5" fmla="*/ 0 w 859094"/>
                      <a:gd name="connsiteY5" fmla="*/ 426058 h 426058"/>
                      <a:gd name="connsiteX6" fmla="*/ 0 w 859094"/>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9094" h="426058" fill="none" extrusionOk="0">
                        <a:moveTo>
                          <a:pt x="0" y="0"/>
                        </a:moveTo>
                        <a:cubicBezTo>
                          <a:pt x="169184" y="-25399"/>
                          <a:pt x="255502" y="31482"/>
                          <a:pt x="446729" y="0"/>
                        </a:cubicBezTo>
                        <a:cubicBezTo>
                          <a:pt x="637956" y="-31482"/>
                          <a:pt x="703280" y="10856"/>
                          <a:pt x="859094" y="0"/>
                        </a:cubicBezTo>
                        <a:cubicBezTo>
                          <a:pt x="859404" y="161020"/>
                          <a:pt x="833595" y="300981"/>
                          <a:pt x="859094" y="426058"/>
                        </a:cubicBezTo>
                        <a:cubicBezTo>
                          <a:pt x="701757" y="447227"/>
                          <a:pt x="519223" y="424845"/>
                          <a:pt x="412365" y="426058"/>
                        </a:cubicBezTo>
                        <a:cubicBezTo>
                          <a:pt x="305507" y="427271"/>
                          <a:pt x="119448" y="392278"/>
                          <a:pt x="0" y="426058"/>
                        </a:cubicBezTo>
                        <a:cubicBezTo>
                          <a:pt x="-18488" y="217476"/>
                          <a:pt x="1245" y="208649"/>
                          <a:pt x="0" y="0"/>
                        </a:cubicBezTo>
                        <a:close/>
                      </a:path>
                      <a:path w="859094" h="426058" stroke="0" extrusionOk="0">
                        <a:moveTo>
                          <a:pt x="0" y="0"/>
                        </a:moveTo>
                        <a:cubicBezTo>
                          <a:pt x="198809" y="-14972"/>
                          <a:pt x="299956" y="46101"/>
                          <a:pt x="429547" y="0"/>
                        </a:cubicBezTo>
                        <a:cubicBezTo>
                          <a:pt x="559138" y="-46101"/>
                          <a:pt x="674987" y="17904"/>
                          <a:pt x="859094" y="0"/>
                        </a:cubicBezTo>
                        <a:cubicBezTo>
                          <a:pt x="880944" y="168490"/>
                          <a:pt x="815372" y="293778"/>
                          <a:pt x="859094" y="426058"/>
                        </a:cubicBezTo>
                        <a:cubicBezTo>
                          <a:pt x="704162" y="472638"/>
                          <a:pt x="534077" y="405596"/>
                          <a:pt x="420956" y="426058"/>
                        </a:cubicBezTo>
                        <a:cubicBezTo>
                          <a:pt x="307835" y="446520"/>
                          <a:pt x="188495" y="425226"/>
                          <a:pt x="0" y="426058"/>
                        </a:cubicBezTo>
                        <a:cubicBezTo>
                          <a:pt x="-22039" y="270506"/>
                          <a:pt x="30056" y="9622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11e</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QoS</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20" name="Rectangle 19">
            <a:extLst>
              <a:ext uri="{FF2B5EF4-FFF2-40B4-BE49-F238E27FC236}">
                <a16:creationId xmlns:a16="http://schemas.microsoft.com/office/drawing/2014/main" id="{7342BBF2-518C-2F5F-3702-D121CB36FCDB}"/>
              </a:ext>
            </a:extLst>
          </p:cNvPr>
          <p:cNvSpPr/>
          <p:nvPr/>
        </p:nvSpPr>
        <p:spPr bwMode="auto">
          <a:xfrm>
            <a:off x="3926067" y="2224036"/>
            <a:ext cx="85909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859094"/>
                      <a:gd name="connsiteY0" fmla="*/ 0 h 426058"/>
                      <a:gd name="connsiteX1" fmla="*/ 446729 w 859094"/>
                      <a:gd name="connsiteY1" fmla="*/ 0 h 426058"/>
                      <a:gd name="connsiteX2" fmla="*/ 859094 w 859094"/>
                      <a:gd name="connsiteY2" fmla="*/ 0 h 426058"/>
                      <a:gd name="connsiteX3" fmla="*/ 859094 w 859094"/>
                      <a:gd name="connsiteY3" fmla="*/ 426058 h 426058"/>
                      <a:gd name="connsiteX4" fmla="*/ 412365 w 859094"/>
                      <a:gd name="connsiteY4" fmla="*/ 426058 h 426058"/>
                      <a:gd name="connsiteX5" fmla="*/ 0 w 859094"/>
                      <a:gd name="connsiteY5" fmla="*/ 426058 h 426058"/>
                      <a:gd name="connsiteX6" fmla="*/ 0 w 859094"/>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9094" h="426058" fill="none" extrusionOk="0">
                        <a:moveTo>
                          <a:pt x="0" y="0"/>
                        </a:moveTo>
                        <a:cubicBezTo>
                          <a:pt x="169184" y="-25399"/>
                          <a:pt x="255502" y="31482"/>
                          <a:pt x="446729" y="0"/>
                        </a:cubicBezTo>
                        <a:cubicBezTo>
                          <a:pt x="637956" y="-31482"/>
                          <a:pt x="703280" y="10856"/>
                          <a:pt x="859094" y="0"/>
                        </a:cubicBezTo>
                        <a:cubicBezTo>
                          <a:pt x="859404" y="161020"/>
                          <a:pt x="833595" y="300981"/>
                          <a:pt x="859094" y="426058"/>
                        </a:cubicBezTo>
                        <a:cubicBezTo>
                          <a:pt x="701757" y="447227"/>
                          <a:pt x="519223" y="424845"/>
                          <a:pt x="412365" y="426058"/>
                        </a:cubicBezTo>
                        <a:cubicBezTo>
                          <a:pt x="305507" y="427271"/>
                          <a:pt x="119448" y="392278"/>
                          <a:pt x="0" y="426058"/>
                        </a:cubicBezTo>
                        <a:cubicBezTo>
                          <a:pt x="-18488" y="217476"/>
                          <a:pt x="1245" y="208649"/>
                          <a:pt x="0" y="0"/>
                        </a:cubicBezTo>
                        <a:close/>
                      </a:path>
                      <a:path w="859094" h="426058" stroke="0" extrusionOk="0">
                        <a:moveTo>
                          <a:pt x="0" y="0"/>
                        </a:moveTo>
                        <a:cubicBezTo>
                          <a:pt x="198809" y="-14972"/>
                          <a:pt x="299956" y="46101"/>
                          <a:pt x="429547" y="0"/>
                        </a:cubicBezTo>
                        <a:cubicBezTo>
                          <a:pt x="559138" y="-46101"/>
                          <a:pt x="674987" y="17904"/>
                          <a:pt x="859094" y="0"/>
                        </a:cubicBezTo>
                        <a:cubicBezTo>
                          <a:pt x="880944" y="168490"/>
                          <a:pt x="815372" y="293778"/>
                          <a:pt x="859094" y="426058"/>
                        </a:cubicBezTo>
                        <a:cubicBezTo>
                          <a:pt x="704162" y="472638"/>
                          <a:pt x="534077" y="405596"/>
                          <a:pt x="420956" y="426058"/>
                        </a:cubicBezTo>
                        <a:cubicBezTo>
                          <a:pt x="307835" y="446520"/>
                          <a:pt x="188495" y="425226"/>
                          <a:pt x="0" y="426058"/>
                        </a:cubicBezTo>
                        <a:cubicBezTo>
                          <a:pt x="-22039" y="270506"/>
                          <a:pt x="30056" y="9622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11h</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DFS &amp; TPC</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22" name="Rectangle 21">
            <a:extLst>
              <a:ext uri="{FF2B5EF4-FFF2-40B4-BE49-F238E27FC236}">
                <a16:creationId xmlns:a16="http://schemas.microsoft.com/office/drawing/2014/main" id="{3AE4FC70-D089-B6CE-73E6-6178A313F0CB}"/>
              </a:ext>
            </a:extLst>
          </p:cNvPr>
          <p:cNvSpPr/>
          <p:nvPr/>
        </p:nvSpPr>
        <p:spPr bwMode="auto">
          <a:xfrm>
            <a:off x="3928228" y="2726294"/>
            <a:ext cx="85909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859094"/>
                      <a:gd name="connsiteY0" fmla="*/ 0 h 426058"/>
                      <a:gd name="connsiteX1" fmla="*/ 446729 w 859094"/>
                      <a:gd name="connsiteY1" fmla="*/ 0 h 426058"/>
                      <a:gd name="connsiteX2" fmla="*/ 859094 w 859094"/>
                      <a:gd name="connsiteY2" fmla="*/ 0 h 426058"/>
                      <a:gd name="connsiteX3" fmla="*/ 859094 w 859094"/>
                      <a:gd name="connsiteY3" fmla="*/ 426058 h 426058"/>
                      <a:gd name="connsiteX4" fmla="*/ 412365 w 859094"/>
                      <a:gd name="connsiteY4" fmla="*/ 426058 h 426058"/>
                      <a:gd name="connsiteX5" fmla="*/ 0 w 859094"/>
                      <a:gd name="connsiteY5" fmla="*/ 426058 h 426058"/>
                      <a:gd name="connsiteX6" fmla="*/ 0 w 859094"/>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9094" h="426058" fill="none" extrusionOk="0">
                        <a:moveTo>
                          <a:pt x="0" y="0"/>
                        </a:moveTo>
                        <a:cubicBezTo>
                          <a:pt x="169184" y="-25399"/>
                          <a:pt x="255502" y="31482"/>
                          <a:pt x="446729" y="0"/>
                        </a:cubicBezTo>
                        <a:cubicBezTo>
                          <a:pt x="637956" y="-31482"/>
                          <a:pt x="703280" y="10856"/>
                          <a:pt x="859094" y="0"/>
                        </a:cubicBezTo>
                        <a:cubicBezTo>
                          <a:pt x="859404" y="161020"/>
                          <a:pt x="833595" y="300981"/>
                          <a:pt x="859094" y="426058"/>
                        </a:cubicBezTo>
                        <a:cubicBezTo>
                          <a:pt x="701757" y="447227"/>
                          <a:pt x="519223" y="424845"/>
                          <a:pt x="412365" y="426058"/>
                        </a:cubicBezTo>
                        <a:cubicBezTo>
                          <a:pt x="305507" y="427271"/>
                          <a:pt x="119448" y="392278"/>
                          <a:pt x="0" y="426058"/>
                        </a:cubicBezTo>
                        <a:cubicBezTo>
                          <a:pt x="-18488" y="217476"/>
                          <a:pt x="1245" y="208649"/>
                          <a:pt x="0" y="0"/>
                        </a:cubicBezTo>
                        <a:close/>
                      </a:path>
                      <a:path w="859094" h="426058" stroke="0" extrusionOk="0">
                        <a:moveTo>
                          <a:pt x="0" y="0"/>
                        </a:moveTo>
                        <a:cubicBezTo>
                          <a:pt x="198809" y="-14972"/>
                          <a:pt x="299956" y="46101"/>
                          <a:pt x="429547" y="0"/>
                        </a:cubicBezTo>
                        <a:cubicBezTo>
                          <a:pt x="559138" y="-46101"/>
                          <a:pt x="674987" y="17904"/>
                          <a:pt x="859094" y="0"/>
                        </a:cubicBezTo>
                        <a:cubicBezTo>
                          <a:pt x="880944" y="168490"/>
                          <a:pt x="815372" y="293778"/>
                          <a:pt x="859094" y="426058"/>
                        </a:cubicBezTo>
                        <a:cubicBezTo>
                          <a:pt x="704162" y="472638"/>
                          <a:pt x="534077" y="405596"/>
                          <a:pt x="420956" y="426058"/>
                        </a:cubicBezTo>
                        <a:cubicBezTo>
                          <a:pt x="307835" y="446520"/>
                          <a:pt x="188495" y="425226"/>
                          <a:pt x="0" y="426058"/>
                        </a:cubicBezTo>
                        <a:cubicBezTo>
                          <a:pt x="-22039" y="270506"/>
                          <a:pt x="30056" y="9622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11i</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Security</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23" name="Rectangle 22">
            <a:extLst>
              <a:ext uri="{FF2B5EF4-FFF2-40B4-BE49-F238E27FC236}">
                <a16:creationId xmlns:a16="http://schemas.microsoft.com/office/drawing/2014/main" id="{5B13284B-433E-2DDD-8D31-3B1C09C4AF68}"/>
              </a:ext>
            </a:extLst>
          </p:cNvPr>
          <p:cNvSpPr/>
          <p:nvPr/>
        </p:nvSpPr>
        <p:spPr bwMode="auto">
          <a:xfrm>
            <a:off x="3921071" y="3245790"/>
            <a:ext cx="859094" cy="426058"/>
          </a:xfrm>
          <a:prstGeom prst="rect">
            <a:avLst/>
          </a:prstGeom>
          <a:solidFill>
            <a:schemeClr val="accent1">
              <a:lumMod val="40000"/>
              <a:lumOff val="60000"/>
              <a:alpha val="50000"/>
            </a:schemeClr>
          </a:solidFill>
          <a:ln w="12700" cap="flat" cmpd="sng" algn="ctr">
            <a:solidFill>
              <a:schemeClr val="tx1">
                <a:alpha val="50000"/>
              </a:schemeClr>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859094"/>
                      <a:gd name="connsiteY0" fmla="*/ 0 h 426058"/>
                      <a:gd name="connsiteX1" fmla="*/ 446729 w 859094"/>
                      <a:gd name="connsiteY1" fmla="*/ 0 h 426058"/>
                      <a:gd name="connsiteX2" fmla="*/ 859094 w 859094"/>
                      <a:gd name="connsiteY2" fmla="*/ 0 h 426058"/>
                      <a:gd name="connsiteX3" fmla="*/ 859094 w 859094"/>
                      <a:gd name="connsiteY3" fmla="*/ 426058 h 426058"/>
                      <a:gd name="connsiteX4" fmla="*/ 412365 w 859094"/>
                      <a:gd name="connsiteY4" fmla="*/ 426058 h 426058"/>
                      <a:gd name="connsiteX5" fmla="*/ 0 w 859094"/>
                      <a:gd name="connsiteY5" fmla="*/ 426058 h 426058"/>
                      <a:gd name="connsiteX6" fmla="*/ 0 w 859094"/>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9094" h="426058" fill="none" extrusionOk="0">
                        <a:moveTo>
                          <a:pt x="0" y="0"/>
                        </a:moveTo>
                        <a:cubicBezTo>
                          <a:pt x="169184" y="-25399"/>
                          <a:pt x="255502" y="31482"/>
                          <a:pt x="446729" y="0"/>
                        </a:cubicBezTo>
                        <a:cubicBezTo>
                          <a:pt x="637956" y="-31482"/>
                          <a:pt x="703280" y="10856"/>
                          <a:pt x="859094" y="0"/>
                        </a:cubicBezTo>
                        <a:cubicBezTo>
                          <a:pt x="859404" y="161020"/>
                          <a:pt x="833595" y="300981"/>
                          <a:pt x="859094" y="426058"/>
                        </a:cubicBezTo>
                        <a:cubicBezTo>
                          <a:pt x="701757" y="447227"/>
                          <a:pt x="519223" y="424845"/>
                          <a:pt x="412365" y="426058"/>
                        </a:cubicBezTo>
                        <a:cubicBezTo>
                          <a:pt x="305507" y="427271"/>
                          <a:pt x="119448" y="392278"/>
                          <a:pt x="0" y="426058"/>
                        </a:cubicBezTo>
                        <a:cubicBezTo>
                          <a:pt x="-18488" y="217476"/>
                          <a:pt x="1245" y="208649"/>
                          <a:pt x="0" y="0"/>
                        </a:cubicBezTo>
                        <a:close/>
                      </a:path>
                      <a:path w="859094" h="426058" stroke="0" extrusionOk="0">
                        <a:moveTo>
                          <a:pt x="0" y="0"/>
                        </a:moveTo>
                        <a:cubicBezTo>
                          <a:pt x="198809" y="-14972"/>
                          <a:pt x="299956" y="46101"/>
                          <a:pt x="429547" y="0"/>
                        </a:cubicBezTo>
                        <a:cubicBezTo>
                          <a:pt x="559138" y="-46101"/>
                          <a:pt x="674987" y="17904"/>
                          <a:pt x="859094" y="0"/>
                        </a:cubicBezTo>
                        <a:cubicBezTo>
                          <a:pt x="880944" y="168490"/>
                          <a:pt x="815372" y="293778"/>
                          <a:pt x="859094" y="426058"/>
                        </a:cubicBezTo>
                        <a:cubicBezTo>
                          <a:pt x="704162" y="472638"/>
                          <a:pt x="534077" y="405596"/>
                          <a:pt x="420956" y="426058"/>
                        </a:cubicBezTo>
                        <a:cubicBezTo>
                          <a:pt x="307835" y="446520"/>
                          <a:pt x="188495" y="425226"/>
                          <a:pt x="0" y="426058"/>
                        </a:cubicBezTo>
                        <a:cubicBezTo>
                          <a:pt x="-22039" y="270506"/>
                          <a:pt x="30056" y="9622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solidFill>
                  <a:schemeClr val="tx1">
                    <a:alpha val="50000"/>
                  </a:schemeClr>
                </a:solidFill>
                <a:effectLst/>
                <a:latin typeface="Arial" panose="020B0604020202020204" pitchFamily="34" charset="0"/>
                <a:cs typeface="Arial" panose="020B0604020202020204" pitchFamily="34" charset="0"/>
              </a:rPr>
              <a:t>11f</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solidFill>
                  <a:schemeClr val="tx1">
                    <a:alpha val="50000"/>
                  </a:schemeClr>
                </a:solidFill>
                <a:latin typeface="Arial" panose="020B0604020202020204" pitchFamily="34" charset="0"/>
                <a:cs typeface="Arial" panose="020B0604020202020204" pitchFamily="34" charset="0"/>
              </a:rPr>
              <a:t>Inter AP</a:t>
            </a:r>
            <a:endParaRPr kumimoji="0" lang="en-US" sz="1100" b="1" i="0" u="none" strike="noStrike" cap="none" normalizeH="0" baseline="0" dirty="0">
              <a:solidFill>
                <a:schemeClr val="tx1">
                  <a:alpha val="50000"/>
                </a:schemeClr>
              </a:solidFill>
              <a:effectLst/>
              <a:latin typeface="Arial" panose="020B0604020202020204" pitchFamily="34" charset="0"/>
              <a:cs typeface="Arial" panose="020B0604020202020204" pitchFamily="34" charset="0"/>
            </a:endParaRPr>
          </a:p>
        </p:txBody>
      </p:sp>
      <p:sp>
        <p:nvSpPr>
          <p:cNvPr id="24" name="Rectangle 23">
            <a:extLst>
              <a:ext uri="{FF2B5EF4-FFF2-40B4-BE49-F238E27FC236}">
                <a16:creationId xmlns:a16="http://schemas.microsoft.com/office/drawing/2014/main" id="{7A22540F-BB68-E595-588D-541EAC49C8F7}"/>
              </a:ext>
            </a:extLst>
          </p:cNvPr>
          <p:cNvSpPr/>
          <p:nvPr/>
        </p:nvSpPr>
        <p:spPr bwMode="auto">
          <a:xfrm>
            <a:off x="3749040" y="5732300"/>
            <a:ext cx="1295400" cy="545146"/>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95400"/>
                      <a:gd name="connsiteY0" fmla="*/ 0 h 545146"/>
                      <a:gd name="connsiteX1" fmla="*/ 431800 w 1295400"/>
                      <a:gd name="connsiteY1" fmla="*/ 0 h 545146"/>
                      <a:gd name="connsiteX2" fmla="*/ 863600 w 1295400"/>
                      <a:gd name="connsiteY2" fmla="*/ 0 h 545146"/>
                      <a:gd name="connsiteX3" fmla="*/ 1295400 w 1295400"/>
                      <a:gd name="connsiteY3" fmla="*/ 0 h 545146"/>
                      <a:gd name="connsiteX4" fmla="*/ 1295400 w 1295400"/>
                      <a:gd name="connsiteY4" fmla="*/ 545146 h 545146"/>
                      <a:gd name="connsiteX5" fmla="*/ 876554 w 1295400"/>
                      <a:gd name="connsiteY5" fmla="*/ 545146 h 545146"/>
                      <a:gd name="connsiteX6" fmla="*/ 444754 w 1295400"/>
                      <a:gd name="connsiteY6" fmla="*/ 545146 h 545146"/>
                      <a:gd name="connsiteX7" fmla="*/ 0 w 1295400"/>
                      <a:gd name="connsiteY7" fmla="*/ 545146 h 545146"/>
                      <a:gd name="connsiteX8" fmla="*/ 0 w 1295400"/>
                      <a:gd name="connsiteY8" fmla="*/ 0 h 5451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95400" h="545146" fill="none" extrusionOk="0">
                        <a:moveTo>
                          <a:pt x="0" y="0"/>
                        </a:moveTo>
                        <a:cubicBezTo>
                          <a:pt x="166955" y="-30306"/>
                          <a:pt x="219735" y="412"/>
                          <a:pt x="431800" y="0"/>
                        </a:cubicBezTo>
                        <a:cubicBezTo>
                          <a:pt x="643865" y="-412"/>
                          <a:pt x="728137" y="25943"/>
                          <a:pt x="863600" y="0"/>
                        </a:cubicBezTo>
                        <a:cubicBezTo>
                          <a:pt x="999063" y="-25943"/>
                          <a:pt x="1095882" y="4192"/>
                          <a:pt x="1295400" y="0"/>
                        </a:cubicBezTo>
                        <a:cubicBezTo>
                          <a:pt x="1308097" y="181262"/>
                          <a:pt x="1245935" y="344641"/>
                          <a:pt x="1295400" y="545146"/>
                        </a:cubicBezTo>
                        <a:cubicBezTo>
                          <a:pt x="1125602" y="576740"/>
                          <a:pt x="991335" y="516203"/>
                          <a:pt x="876554" y="545146"/>
                        </a:cubicBezTo>
                        <a:cubicBezTo>
                          <a:pt x="761773" y="574089"/>
                          <a:pt x="610585" y="516927"/>
                          <a:pt x="444754" y="545146"/>
                        </a:cubicBezTo>
                        <a:cubicBezTo>
                          <a:pt x="278923" y="573365"/>
                          <a:pt x="107247" y="529801"/>
                          <a:pt x="0" y="545146"/>
                        </a:cubicBezTo>
                        <a:cubicBezTo>
                          <a:pt x="-62565" y="382837"/>
                          <a:pt x="53596" y="272237"/>
                          <a:pt x="0" y="0"/>
                        </a:cubicBezTo>
                        <a:close/>
                      </a:path>
                      <a:path w="1295400" h="545146" stroke="0" extrusionOk="0">
                        <a:moveTo>
                          <a:pt x="0" y="0"/>
                        </a:moveTo>
                        <a:cubicBezTo>
                          <a:pt x="196723" y="-23263"/>
                          <a:pt x="323073" y="21394"/>
                          <a:pt x="431800" y="0"/>
                        </a:cubicBezTo>
                        <a:cubicBezTo>
                          <a:pt x="540527" y="-21394"/>
                          <a:pt x="718478" y="26987"/>
                          <a:pt x="824738" y="0"/>
                        </a:cubicBezTo>
                        <a:cubicBezTo>
                          <a:pt x="930998" y="-26987"/>
                          <a:pt x="1158143" y="55139"/>
                          <a:pt x="1295400" y="0"/>
                        </a:cubicBezTo>
                        <a:cubicBezTo>
                          <a:pt x="1343427" y="115437"/>
                          <a:pt x="1265870" y="276025"/>
                          <a:pt x="1295400" y="545146"/>
                        </a:cubicBezTo>
                        <a:cubicBezTo>
                          <a:pt x="1108672" y="550360"/>
                          <a:pt x="955490" y="500699"/>
                          <a:pt x="850646" y="545146"/>
                        </a:cubicBezTo>
                        <a:cubicBezTo>
                          <a:pt x="745802" y="589593"/>
                          <a:pt x="512852" y="527649"/>
                          <a:pt x="418846" y="545146"/>
                        </a:cubicBezTo>
                        <a:cubicBezTo>
                          <a:pt x="324840" y="562643"/>
                          <a:pt x="162561" y="495502"/>
                          <a:pt x="0" y="545146"/>
                        </a:cubicBezTo>
                        <a:cubicBezTo>
                          <a:pt x="-44972" y="344584"/>
                          <a:pt x="22560" y="217319"/>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11j</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JP bands</a:t>
            </a:r>
          </a:p>
        </p:txBody>
      </p:sp>
      <p:sp>
        <p:nvSpPr>
          <p:cNvPr id="25" name="Rectangle 24">
            <a:extLst>
              <a:ext uri="{FF2B5EF4-FFF2-40B4-BE49-F238E27FC236}">
                <a16:creationId xmlns:a16="http://schemas.microsoft.com/office/drawing/2014/main" id="{5302E5ED-5963-B670-1C1A-A88D6550F41A}"/>
              </a:ext>
            </a:extLst>
          </p:cNvPr>
          <p:cNvSpPr/>
          <p:nvPr/>
        </p:nvSpPr>
        <p:spPr bwMode="auto">
          <a:xfrm>
            <a:off x="3749040" y="5017455"/>
            <a:ext cx="1295400" cy="545145"/>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95400"/>
                      <a:gd name="connsiteY0" fmla="*/ 0 h 545145"/>
                      <a:gd name="connsiteX1" fmla="*/ 431800 w 1295400"/>
                      <a:gd name="connsiteY1" fmla="*/ 0 h 545145"/>
                      <a:gd name="connsiteX2" fmla="*/ 863600 w 1295400"/>
                      <a:gd name="connsiteY2" fmla="*/ 0 h 545145"/>
                      <a:gd name="connsiteX3" fmla="*/ 1295400 w 1295400"/>
                      <a:gd name="connsiteY3" fmla="*/ 0 h 545145"/>
                      <a:gd name="connsiteX4" fmla="*/ 1295400 w 1295400"/>
                      <a:gd name="connsiteY4" fmla="*/ 545145 h 545145"/>
                      <a:gd name="connsiteX5" fmla="*/ 876554 w 1295400"/>
                      <a:gd name="connsiteY5" fmla="*/ 545145 h 545145"/>
                      <a:gd name="connsiteX6" fmla="*/ 444754 w 1295400"/>
                      <a:gd name="connsiteY6" fmla="*/ 545145 h 545145"/>
                      <a:gd name="connsiteX7" fmla="*/ 0 w 1295400"/>
                      <a:gd name="connsiteY7" fmla="*/ 545145 h 545145"/>
                      <a:gd name="connsiteX8" fmla="*/ 0 w 1295400"/>
                      <a:gd name="connsiteY8" fmla="*/ 0 h 5451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95400" h="545145" fill="none" extrusionOk="0">
                        <a:moveTo>
                          <a:pt x="0" y="0"/>
                        </a:moveTo>
                        <a:cubicBezTo>
                          <a:pt x="166955" y="-30306"/>
                          <a:pt x="219735" y="412"/>
                          <a:pt x="431800" y="0"/>
                        </a:cubicBezTo>
                        <a:cubicBezTo>
                          <a:pt x="643865" y="-412"/>
                          <a:pt x="728137" y="25943"/>
                          <a:pt x="863600" y="0"/>
                        </a:cubicBezTo>
                        <a:cubicBezTo>
                          <a:pt x="999063" y="-25943"/>
                          <a:pt x="1095882" y="4192"/>
                          <a:pt x="1295400" y="0"/>
                        </a:cubicBezTo>
                        <a:cubicBezTo>
                          <a:pt x="1307589" y="184065"/>
                          <a:pt x="1245373" y="344839"/>
                          <a:pt x="1295400" y="545145"/>
                        </a:cubicBezTo>
                        <a:cubicBezTo>
                          <a:pt x="1125602" y="576739"/>
                          <a:pt x="991335" y="516202"/>
                          <a:pt x="876554" y="545145"/>
                        </a:cubicBezTo>
                        <a:cubicBezTo>
                          <a:pt x="761773" y="574088"/>
                          <a:pt x="610585" y="516926"/>
                          <a:pt x="444754" y="545145"/>
                        </a:cubicBezTo>
                        <a:cubicBezTo>
                          <a:pt x="278923" y="573364"/>
                          <a:pt x="107247" y="529800"/>
                          <a:pt x="0" y="545145"/>
                        </a:cubicBezTo>
                        <a:cubicBezTo>
                          <a:pt x="-62252" y="382253"/>
                          <a:pt x="58326" y="268888"/>
                          <a:pt x="0" y="0"/>
                        </a:cubicBezTo>
                        <a:close/>
                      </a:path>
                      <a:path w="1295400" h="545145" stroke="0" extrusionOk="0">
                        <a:moveTo>
                          <a:pt x="0" y="0"/>
                        </a:moveTo>
                        <a:cubicBezTo>
                          <a:pt x="196723" y="-23263"/>
                          <a:pt x="323073" y="21394"/>
                          <a:pt x="431800" y="0"/>
                        </a:cubicBezTo>
                        <a:cubicBezTo>
                          <a:pt x="540527" y="-21394"/>
                          <a:pt x="718478" y="26987"/>
                          <a:pt x="824738" y="0"/>
                        </a:cubicBezTo>
                        <a:cubicBezTo>
                          <a:pt x="930998" y="-26987"/>
                          <a:pt x="1158143" y="55139"/>
                          <a:pt x="1295400" y="0"/>
                        </a:cubicBezTo>
                        <a:cubicBezTo>
                          <a:pt x="1336674" y="122840"/>
                          <a:pt x="1262947" y="283267"/>
                          <a:pt x="1295400" y="545145"/>
                        </a:cubicBezTo>
                        <a:cubicBezTo>
                          <a:pt x="1108672" y="550359"/>
                          <a:pt x="955490" y="500698"/>
                          <a:pt x="850646" y="545145"/>
                        </a:cubicBezTo>
                        <a:cubicBezTo>
                          <a:pt x="745802" y="589592"/>
                          <a:pt x="512852" y="527648"/>
                          <a:pt x="418846" y="545145"/>
                        </a:cubicBezTo>
                        <a:cubicBezTo>
                          <a:pt x="324840" y="562642"/>
                          <a:pt x="162561" y="495501"/>
                          <a:pt x="0" y="545145"/>
                        </a:cubicBezTo>
                        <a:cubicBezTo>
                          <a:pt x="-40322" y="341838"/>
                          <a:pt x="24555" y="216435"/>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atin typeface="Arial" panose="020B0604020202020204" pitchFamily="34" charset="0"/>
                <a:cs typeface="Arial" panose="020B0604020202020204" pitchFamily="34" charset="0"/>
              </a:rPr>
              <a:t>11g </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atin typeface="Arial" panose="020B0604020202020204" pitchFamily="34" charset="0"/>
                <a:cs typeface="Arial" panose="020B0604020202020204" pitchFamily="34" charset="0"/>
              </a:rPr>
              <a:t>54 Mb/s in 2.4 GHz</a:t>
            </a:r>
          </a:p>
        </p:txBody>
      </p:sp>
      <p:sp>
        <p:nvSpPr>
          <p:cNvPr id="26" name="Rectangle: Rounded Corners 25">
            <a:extLst>
              <a:ext uri="{FF2B5EF4-FFF2-40B4-BE49-F238E27FC236}">
                <a16:creationId xmlns:a16="http://schemas.microsoft.com/office/drawing/2014/main" id="{A63BA1AF-B68E-2042-DF43-CCF98CB53481}"/>
              </a:ext>
            </a:extLst>
          </p:cNvPr>
          <p:cNvSpPr/>
          <p:nvPr/>
        </p:nvSpPr>
        <p:spPr bwMode="auto">
          <a:xfrm>
            <a:off x="5320330" y="1150154"/>
            <a:ext cx="1463430" cy="5257800"/>
          </a:xfrm>
          <a:prstGeom prst="roundRect">
            <a:avLst>
              <a:gd name="adj" fmla="val 11437"/>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1463430"/>
                      <a:gd name="connsiteY0" fmla="*/ 167372 h 5257800"/>
                      <a:gd name="connsiteX1" fmla="*/ 167372 w 1463430"/>
                      <a:gd name="connsiteY1" fmla="*/ 0 h 5257800"/>
                      <a:gd name="connsiteX2" fmla="*/ 743002 w 1463430"/>
                      <a:gd name="connsiteY2" fmla="*/ 0 h 5257800"/>
                      <a:gd name="connsiteX3" fmla="*/ 1296058 w 1463430"/>
                      <a:gd name="connsiteY3" fmla="*/ 0 h 5257800"/>
                      <a:gd name="connsiteX4" fmla="*/ 1463430 w 1463430"/>
                      <a:gd name="connsiteY4" fmla="*/ 167372 h 5257800"/>
                      <a:gd name="connsiteX5" fmla="*/ 1463430 w 1463430"/>
                      <a:gd name="connsiteY5" fmla="*/ 782754 h 5257800"/>
                      <a:gd name="connsiteX6" fmla="*/ 1463430 w 1463430"/>
                      <a:gd name="connsiteY6" fmla="*/ 1299675 h 5257800"/>
                      <a:gd name="connsiteX7" fmla="*/ 1463430 w 1463430"/>
                      <a:gd name="connsiteY7" fmla="*/ 1767365 h 5257800"/>
                      <a:gd name="connsiteX8" fmla="*/ 1463430 w 1463430"/>
                      <a:gd name="connsiteY8" fmla="*/ 2284286 h 5257800"/>
                      <a:gd name="connsiteX9" fmla="*/ 1463430 w 1463430"/>
                      <a:gd name="connsiteY9" fmla="*/ 2948899 h 5257800"/>
                      <a:gd name="connsiteX10" fmla="*/ 1463430 w 1463430"/>
                      <a:gd name="connsiteY10" fmla="*/ 3465820 h 5257800"/>
                      <a:gd name="connsiteX11" fmla="*/ 1463430 w 1463430"/>
                      <a:gd name="connsiteY11" fmla="*/ 3933510 h 5257800"/>
                      <a:gd name="connsiteX12" fmla="*/ 1463430 w 1463430"/>
                      <a:gd name="connsiteY12" fmla="*/ 4450431 h 5257800"/>
                      <a:gd name="connsiteX13" fmla="*/ 1463430 w 1463430"/>
                      <a:gd name="connsiteY13" fmla="*/ 5090428 h 5257800"/>
                      <a:gd name="connsiteX14" fmla="*/ 1296058 w 1463430"/>
                      <a:gd name="connsiteY14" fmla="*/ 5257800 h 5257800"/>
                      <a:gd name="connsiteX15" fmla="*/ 765576 w 1463430"/>
                      <a:gd name="connsiteY15" fmla="*/ 5257800 h 5257800"/>
                      <a:gd name="connsiteX16" fmla="*/ 167372 w 1463430"/>
                      <a:gd name="connsiteY16" fmla="*/ 5257800 h 5257800"/>
                      <a:gd name="connsiteX17" fmla="*/ 0 w 1463430"/>
                      <a:gd name="connsiteY17" fmla="*/ 5090428 h 5257800"/>
                      <a:gd name="connsiteX18" fmla="*/ 0 w 1463430"/>
                      <a:gd name="connsiteY18" fmla="*/ 4475046 h 5257800"/>
                      <a:gd name="connsiteX19" fmla="*/ 0 w 1463430"/>
                      <a:gd name="connsiteY19" fmla="*/ 3810433 h 5257800"/>
                      <a:gd name="connsiteX20" fmla="*/ 0 w 1463430"/>
                      <a:gd name="connsiteY20" fmla="*/ 3293513 h 5257800"/>
                      <a:gd name="connsiteX21" fmla="*/ 0 w 1463430"/>
                      <a:gd name="connsiteY21" fmla="*/ 2678131 h 5257800"/>
                      <a:gd name="connsiteX22" fmla="*/ 0 w 1463430"/>
                      <a:gd name="connsiteY22" fmla="*/ 2210440 h 5257800"/>
                      <a:gd name="connsiteX23" fmla="*/ 0 w 1463430"/>
                      <a:gd name="connsiteY23" fmla="*/ 1496597 h 5257800"/>
                      <a:gd name="connsiteX24" fmla="*/ 0 w 1463430"/>
                      <a:gd name="connsiteY24" fmla="*/ 881215 h 5257800"/>
                      <a:gd name="connsiteX25" fmla="*/ 0 w 1463430"/>
                      <a:gd name="connsiteY25" fmla="*/ 167372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463430" h="5257800" fill="none" extrusionOk="0">
                        <a:moveTo>
                          <a:pt x="0" y="167372"/>
                        </a:moveTo>
                        <a:cubicBezTo>
                          <a:pt x="-8058" y="91111"/>
                          <a:pt x="66529" y="-11153"/>
                          <a:pt x="167372" y="0"/>
                        </a:cubicBezTo>
                        <a:cubicBezTo>
                          <a:pt x="289137" y="-28148"/>
                          <a:pt x="553481" y="-27021"/>
                          <a:pt x="743002" y="0"/>
                        </a:cubicBezTo>
                        <a:cubicBezTo>
                          <a:pt x="932523" y="27021"/>
                          <a:pt x="1026945" y="-9160"/>
                          <a:pt x="1296058" y="0"/>
                        </a:cubicBezTo>
                        <a:cubicBezTo>
                          <a:pt x="1386913" y="4933"/>
                          <a:pt x="1459592" y="62849"/>
                          <a:pt x="1463430" y="167372"/>
                        </a:cubicBezTo>
                        <a:cubicBezTo>
                          <a:pt x="1466382" y="349504"/>
                          <a:pt x="1434783" y="587572"/>
                          <a:pt x="1463430" y="782754"/>
                        </a:cubicBezTo>
                        <a:cubicBezTo>
                          <a:pt x="1492077" y="977936"/>
                          <a:pt x="1465850" y="1124477"/>
                          <a:pt x="1463430" y="1299675"/>
                        </a:cubicBezTo>
                        <a:cubicBezTo>
                          <a:pt x="1461010" y="1474873"/>
                          <a:pt x="1445055" y="1632425"/>
                          <a:pt x="1463430" y="1767365"/>
                        </a:cubicBezTo>
                        <a:cubicBezTo>
                          <a:pt x="1481806" y="1902305"/>
                          <a:pt x="1463257" y="2082135"/>
                          <a:pt x="1463430" y="2284286"/>
                        </a:cubicBezTo>
                        <a:cubicBezTo>
                          <a:pt x="1463603" y="2486437"/>
                          <a:pt x="1457171" y="2730709"/>
                          <a:pt x="1463430" y="2948899"/>
                        </a:cubicBezTo>
                        <a:cubicBezTo>
                          <a:pt x="1469689" y="3167089"/>
                          <a:pt x="1466685" y="3276588"/>
                          <a:pt x="1463430" y="3465820"/>
                        </a:cubicBezTo>
                        <a:cubicBezTo>
                          <a:pt x="1460175" y="3655052"/>
                          <a:pt x="1449683" y="3820562"/>
                          <a:pt x="1463430" y="3933510"/>
                        </a:cubicBezTo>
                        <a:cubicBezTo>
                          <a:pt x="1477178" y="4046458"/>
                          <a:pt x="1459131" y="4292966"/>
                          <a:pt x="1463430" y="4450431"/>
                        </a:cubicBezTo>
                        <a:cubicBezTo>
                          <a:pt x="1467729" y="4607896"/>
                          <a:pt x="1449899" y="4825828"/>
                          <a:pt x="1463430" y="5090428"/>
                        </a:cubicBezTo>
                        <a:cubicBezTo>
                          <a:pt x="1460750" y="5183186"/>
                          <a:pt x="1390571" y="5259981"/>
                          <a:pt x="1296058" y="5257800"/>
                        </a:cubicBezTo>
                        <a:cubicBezTo>
                          <a:pt x="1185563" y="5246770"/>
                          <a:pt x="942319" y="5251051"/>
                          <a:pt x="765576" y="5257800"/>
                        </a:cubicBezTo>
                        <a:cubicBezTo>
                          <a:pt x="588833" y="5264549"/>
                          <a:pt x="456484" y="5229664"/>
                          <a:pt x="167372" y="5257800"/>
                        </a:cubicBezTo>
                        <a:cubicBezTo>
                          <a:pt x="75902" y="5261194"/>
                          <a:pt x="16459" y="5189795"/>
                          <a:pt x="0" y="5090428"/>
                        </a:cubicBezTo>
                        <a:cubicBezTo>
                          <a:pt x="-30513" y="4878171"/>
                          <a:pt x="11064" y="4611244"/>
                          <a:pt x="0" y="4475046"/>
                        </a:cubicBezTo>
                        <a:cubicBezTo>
                          <a:pt x="-11064" y="4338848"/>
                          <a:pt x="11857" y="4037327"/>
                          <a:pt x="0" y="3810433"/>
                        </a:cubicBezTo>
                        <a:cubicBezTo>
                          <a:pt x="-11857" y="3583539"/>
                          <a:pt x="-23494" y="3545641"/>
                          <a:pt x="0" y="3293513"/>
                        </a:cubicBezTo>
                        <a:cubicBezTo>
                          <a:pt x="23494" y="3041385"/>
                          <a:pt x="-30179" y="2846002"/>
                          <a:pt x="0" y="2678131"/>
                        </a:cubicBezTo>
                        <a:cubicBezTo>
                          <a:pt x="30179" y="2510260"/>
                          <a:pt x="365" y="2387660"/>
                          <a:pt x="0" y="2210440"/>
                        </a:cubicBezTo>
                        <a:cubicBezTo>
                          <a:pt x="-365" y="2033220"/>
                          <a:pt x="-34897" y="1674206"/>
                          <a:pt x="0" y="1496597"/>
                        </a:cubicBezTo>
                        <a:cubicBezTo>
                          <a:pt x="34897" y="1318988"/>
                          <a:pt x="11605" y="1034500"/>
                          <a:pt x="0" y="881215"/>
                        </a:cubicBezTo>
                        <a:cubicBezTo>
                          <a:pt x="-11605" y="727930"/>
                          <a:pt x="-5736" y="513948"/>
                          <a:pt x="0" y="167372"/>
                        </a:cubicBezTo>
                        <a:close/>
                      </a:path>
                      <a:path w="1463430" h="5257800" stroke="0" extrusionOk="0">
                        <a:moveTo>
                          <a:pt x="0" y="167372"/>
                        </a:moveTo>
                        <a:cubicBezTo>
                          <a:pt x="-8222" y="69864"/>
                          <a:pt x="57486" y="6549"/>
                          <a:pt x="167372" y="0"/>
                        </a:cubicBezTo>
                        <a:cubicBezTo>
                          <a:pt x="391631" y="23646"/>
                          <a:pt x="565925" y="4626"/>
                          <a:pt x="754289" y="0"/>
                        </a:cubicBezTo>
                        <a:cubicBezTo>
                          <a:pt x="942653" y="-4626"/>
                          <a:pt x="1185977" y="2076"/>
                          <a:pt x="1296058" y="0"/>
                        </a:cubicBezTo>
                        <a:cubicBezTo>
                          <a:pt x="1381728" y="-3702"/>
                          <a:pt x="1481231" y="83441"/>
                          <a:pt x="1463430" y="167372"/>
                        </a:cubicBezTo>
                        <a:cubicBezTo>
                          <a:pt x="1476501" y="339635"/>
                          <a:pt x="1447919" y="431754"/>
                          <a:pt x="1463430" y="684293"/>
                        </a:cubicBezTo>
                        <a:cubicBezTo>
                          <a:pt x="1478941" y="936832"/>
                          <a:pt x="1487393" y="1153281"/>
                          <a:pt x="1463430" y="1398136"/>
                        </a:cubicBezTo>
                        <a:cubicBezTo>
                          <a:pt x="1439467" y="1642991"/>
                          <a:pt x="1465410" y="1716276"/>
                          <a:pt x="1463430" y="1915057"/>
                        </a:cubicBezTo>
                        <a:cubicBezTo>
                          <a:pt x="1461450" y="2113838"/>
                          <a:pt x="1488218" y="2382600"/>
                          <a:pt x="1463430" y="2628900"/>
                        </a:cubicBezTo>
                        <a:cubicBezTo>
                          <a:pt x="1438642" y="2875200"/>
                          <a:pt x="1449187" y="2941870"/>
                          <a:pt x="1463430" y="3096590"/>
                        </a:cubicBezTo>
                        <a:cubicBezTo>
                          <a:pt x="1477674" y="3251310"/>
                          <a:pt x="1440708" y="3420330"/>
                          <a:pt x="1463430" y="3711972"/>
                        </a:cubicBezTo>
                        <a:cubicBezTo>
                          <a:pt x="1486152" y="4003614"/>
                          <a:pt x="1464614" y="4069190"/>
                          <a:pt x="1463430" y="4327354"/>
                        </a:cubicBezTo>
                        <a:cubicBezTo>
                          <a:pt x="1462246" y="4585518"/>
                          <a:pt x="1499042" y="4887762"/>
                          <a:pt x="1463430" y="5090428"/>
                        </a:cubicBezTo>
                        <a:cubicBezTo>
                          <a:pt x="1475161" y="5197235"/>
                          <a:pt x="1400352" y="5247419"/>
                          <a:pt x="1296058" y="5257800"/>
                        </a:cubicBezTo>
                        <a:cubicBezTo>
                          <a:pt x="1095622" y="5240756"/>
                          <a:pt x="981893" y="5243027"/>
                          <a:pt x="731715" y="5257800"/>
                        </a:cubicBezTo>
                        <a:cubicBezTo>
                          <a:pt x="481537" y="5272573"/>
                          <a:pt x="326627" y="5270166"/>
                          <a:pt x="167372" y="5257800"/>
                        </a:cubicBezTo>
                        <a:cubicBezTo>
                          <a:pt x="65312" y="5238183"/>
                          <a:pt x="750" y="5172722"/>
                          <a:pt x="0" y="5090428"/>
                        </a:cubicBezTo>
                        <a:cubicBezTo>
                          <a:pt x="-4263" y="4874263"/>
                          <a:pt x="9996" y="4657712"/>
                          <a:pt x="0" y="4425815"/>
                        </a:cubicBezTo>
                        <a:cubicBezTo>
                          <a:pt x="-9996" y="4193918"/>
                          <a:pt x="14493" y="4081089"/>
                          <a:pt x="0" y="3908895"/>
                        </a:cubicBezTo>
                        <a:cubicBezTo>
                          <a:pt x="-14493" y="3736701"/>
                          <a:pt x="-31331" y="3549926"/>
                          <a:pt x="0" y="3195051"/>
                        </a:cubicBezTo>
                        <a:cubicBezTo>
                          <a:pt x="31331" y="2840176"/>
                          <a:pt x="26183" y="2877994"/>
                          <a:pt x="0" y="2579669"/>
                        </a:cubicBezTo>
                        <a:cubicBezTo>
                          <a:pt x="-26183" y="2281344"/>
                          <a:pt x="18955" y="2310850"/>
                          <a:pt x="0" y="2062749"/>
                        </a:cubicBezTo>
                        <a:cubicBezTo>
                          <a:pt x="-18955" y="1814648"/>
                          <a:pt x="-20570" y="1676471"/>
                          <a:pt x="0" y="1447367"/>
                        </a:cubicBezTo>
                        <a:cubicBezTo>
                          <a:pt x="20570" y="1218263"/>
                          <a:pt x="-871" y="1082867"/>
                          <a:pt x="0" y="979676"/>
                        </a:cubicBezTo>
                        <a:cubicBezTo>
                          <a:pt x="871" y="876485"/>
                          <a:pt x="5464" y="398529"/>
                          <a:pt x="0" y="167372"/>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802.11-2012</a:t>
            </a:r>
          </a:p>
        </p:txBody>
      </p:sp>
      <p:sp>
        <p:nvSpPr>
          <p:cNvPr id="27" name="Rectangle 26">
            <a:extLst>
              <a:ext uri="{FF2B5EF4-FFF2-40B4-BE49-F238E27FC236}">
                <a16:creationId xmlns:a16="http://schemas.microsoft.com/office/drawing/2014/main" id="{BEC366E6-2192-398E-D88B-44F6599E4E14}"/>
              </a:ext>
            </a:extLst>
          </p:cNvPr>
          <p:cNvSpPr/>
          <p:nvPr/>
        </p:nvSpPr>
        <p:spPr bwMode="auto">
          <a:xfrm>
            <a:off x="5411736" y="1774585"/>
            <a:ext cx="57202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572024"/>
                      <a:gd name="connsiteY0" fmla="*/ 0 h 426058"/>
                      <a:gd name="connsiteX1" fmla="*/ 572024 w 572024"/>
                      <a:gd name="connsiteY1" fmla="*/ 0 h 426058"/>
                      <a:gd name="connsiteX2" fmla="*/ 572024 w 572024"/>
                      <a:gd name="connsiteY2" fmla="*/ 426058 h 426058"/>
                      <a:gd name="connsiteX3" fmla="*/ 0 w 572024"/>
                      <a:gd name="connsiteY3" fmla="*/ 426058 h 426058"/>
                      <a:gd name="connsiteX4" fmla="*/ 0 w 572024"/>
                      <a:gd name="connsiteY4" fmla="*/ 0 h 4260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2024" h="426058" fill="none" extrusionOk="0">
                        <a:moveTo>
                          <a:pt x="0" y="0"/>
                        </a:moveTo>
                        <a:cubicBezTo>
                          <a:pt x="223233" y="-17373"/>
                          <a:pt x="446176" y="59956"/>
                          <a:pt x="572024" y="0"/>
                        </a:cubicBezTo>
                        <a:cubicBezTo>
                          <a:pt x="614829" y="141554"/>
                          <a:pt x="534192" y="221015"/>
                          <a:pt x="572024" y="426058"/>
                        </a:cubicBezTo>
                        <a:cubicBezTo>
                          <a:pt x="349953" y="426313"/>
                          <a:pt x="227037" y="370408"/>
                          <a:pt x="0" y="426058"/>
                        </a:cubicBezTo>
                        <a:cubicBezTo>
                          <a:pt x="-41177" y="265642"/>
                          <a:pt x="41702" y="189828"/>
                          <a:pt x="0" y="0"/>
                        </a:cubicBezTo>
                        <a:close/>
                      </a:path>
                      <a:path w="572024" h="426058" stroke="0" extrusionOk="0">
                        <a:moveTo>
                          <a:pt x="0" y="0"/>
                        </a:moveTo>
                        <a:cubicBezTo>
                          <a:pt x="195255" y="-3798"/>
                          <a:pt x="363305" y="49999"/>
                          <a:pt x="572024" y="0"/>
                        </a:cubicBezTo>
                        <a:cubicBezTo>
                          <a:pt x="574429" y="167471"/>
                          <a:pt x="538371" y="274979"/>
                          <a:pt x="572024" y="426058"/>
                        </a:cubicBezTo>
                        <a:cubicBezTo>
                          <a:pt x="314275" y="482751"/>
                          <a:pt x="261434" y="367600"/>
                          <a:pt x="0" y="426058"/>
                        </a:cubicBezTo>
                        <a:cubicBezTo>
                          <a:pt x="-31562" y="234601"/>
                          <a:pt x="47412" y="187062"/>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11k</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RRM</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28" name="Rectangle 27">
            <a:extLst>
              <a:ext uri="{FF2B5EF4-FFF2-40B4-BE49-F238E27FC236}">
                <a16:creationId xmlns:a16="http://schemas.microsoft.com/office/drawing/2014/main" id="{73854F03-62B8-B7D0-99EE-EB94C5453325}"/>
              </a:ext>
            </a:extLst>
          </p:cNvPr>
          <p:cNvSpPr/>
          <p:nvPr/>
        </p:nvSpPr>
        <p:spPr bwMode="auto">
          <a:xfrm>
            <a:off x="6101118" y="1756332"/>
            <a:ext cx="57202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572024"/>
                      <a:gd name="connsiteY0" fmla="*/ 0 h 426058"/>
                      <a:gd name="connsiteX1" fmla="*/ 572024 w 572024"/>
                      <a:gd name="connsiteY1" fmla="*/ 0 h 426058"/>
                      <a:gd name="connsiteX2" fmla="*/ 572024 w 572024"/>
                      <a:gd name="connsiteY2" fmla="*/ 426058 h 426058"/>
                      <a:gd name="connsiteX3" fmla="*/ 0 w 572024"/>
                      <a:gd name="connsiteY3" fmla="*/ 426058 h 426058"/>
                      <a:gd name="connsiteX4" fmla="*/ 0 w 572024"/>
                      <a:gd name="connsiteY4" fmla="*/ 0 h 4260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2024" h="426058" fill="none" extrusionOk="0">
                        <a:moveTo>
                          <a:pt x="0" y="0"/>
                        </a:moveTo>
                        <a:cubicBezTo>
                          <a:pt x="223233" y="-17373"/>
                          <a:pt x="446176" y="59956"/>
                          <a:pt x="572024" y="0"/>
                        </a:cubicBezTo>
                        <a:cubicBezTo>
                          <a:pt x="614829" y="141554"/>
                          <a:pt x="534192" y="221015"/>
                          <a:pt x="572024" y="426058"/>
                        </a:cubicBezTo>
                        <a:cubicBezTo>
                          <a:pt x="349953" y="426313"/>
                          <a:pt x="227037" y="370408"/>
                          <a:pt x="0" y="426058"/>
                        </a:cubicBezTo>
                        <a:cubicBezTo>
                          <a:pt x="-41177" y="265642"/>
                          <a:pt x="41702" y="189828"/>
                          <a:pt x="0" y="0"/>
                        </a:cubicBezTo>
                        <a:close/>
                      </a:path>
                      <a:path w="572024" h="426058" stroke="0" extrusionOk="0">
                        <a:moveTo>
                          <a:pt x="0" y="0"/>
                        </a:moveTo>
                        <a:cubicBezTo>
                          <a:pt x="195255" y="-3798"/>
                          <a:pt x="363305" y="49999"/>
                          <a:pt x="572024" y="0"/>
                        </a:cubicBezTo>
                        <a:cubicBezTo>
                          <a:pt x="574429" y="167471"/>
                          <a:pt x="538371" y="274979"/>
                          <a:pt x="572024" y="426058"/>
                        </a:cubicBezTo>
                        <a:cubicBezTo>
                          <a:pt x="314275" y="482751"/>
                          <a:pt x="261434" y="367600"/>
                          <a:pt x="0" y="426058"/>
                        </a:cubicBezTo>
                        <a:cubicBezTo>
                          <a:pt x="-31562" y="234601"/>
                          <a:pt x="47412" y="187062"/>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11s</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Mesh</a:t>
            </a:r>
          </a:p>
        </p:txBody>
      </p:sp>
      <p:sp>
        <p:nvSpPr>
          <p:cNvPr id="29" name="Rectangle 28">
            <a:extLst>
              <a:ext uri="{FF2B5EF4-FFF2-40B4-BE49-F238E27FC236}">
                <a16:creationId xmlns:a16="http://schemas.microsoft.com/office/drawing/2014/main" id="{BDCF8E13-D187-B083-9B07-2FBA03F74A9D}"/>
              </a:ext>
            </a:extLst>
          </p:cNvPr>
          <p:cNvSpPr/>
          <p:nvPr/>
        </p:nvSpPr>
        <p:spPr bwMode="auto">
          <a:xfrm>
            <a:off x="5428072" y="2267432"/>
            <a:ext cx="57202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572024"/>
                      <a:gd name="connsiteY0" fmla="*/ 0 h 426058"/>
                      <a:gd name="connsiteX1" fmla="*/ 572024 w 572024"/>
                      <a:gd name="connsiteY1" fmla="*/ 0 h 426058"/>
                      <a:gd name="connsiteX2" fmla="*/ 572024 w 572024"/>
                      <a:gd name="connsiteY2" fmla="*/ 426058 h 426058"/>
                      <a:gd name="connsiteX3" fmla="*/ 0 w 572024"/>
                      <a:gd name="connsiteY3" fmla="*/ 426058 h 426058"/>
                      <a:gd name="connsiteX4" fmla="*/ 0 w 572024"/>
                      <a:gd name="connsiteY4" fmla="*/ 0 h 4260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2024" h="426058" fill="none" extrusionOk="0">
                        <a:moveTo>
                          <a:pt x="0" y="0"/>
                        </a:moveTo>
                        <a:cubicBezTo>
                          <a:pt x="223233" y="-17373"/>
                          <a:pt x="446176" y="59956"/>
                          <a:pt x="572024" y="0"/>
                        </a:cubicBezTo>
                        <a:cubicBezTo>
                          <a:pt x="614829" y="141554"/>
                          <a:pt x="534192" y="221015"/>
                          <a:pt x="572024" y="426058"/>
                        </a:cubicBezTo>
                        <a:cubicBezTo>
                          <a:pt x="349953" y="426313"/>
                          <a:pt x="227037" y="370408"/>
                          <a:pt x="0" y="426058"/>
                        </a:cubicBezTo>
                        <a:cubicBezTo>
                          <a:pt x="-41177" y="265642"/>
                          <a:pt x="41702" y="189828"/>
                          <a:pt x="0" y="0"/>
                        </a:cubicBezTo>
                        <a:close/>
                      </a:path>
                      <a:path w="572024" h="426058" stroke="0" extrusionOk="0">
                        <a:moveTo>
                          <a:pt x="0" y="0"/>
                        </a:moveTo>
                        <a:cubicBezTo>
                          <a:pt x="195255" y="-3798"/>
                          <a:pt x="363305" y="49999"/>
                          <a:pt x="572024" y="0"/>
                        </a:cubicBezTo>
                        <a:cubicBezTo>
                          <a:pt x="574429" y="167471"/>
                          <a:pt x="538371" y="274979"/>
                          <a:pt x="572024" y="426058"/>
                        </a:cubicBezTo>
                        <a:cubicBezTo>
                          <a:pt x="314275" y="482751"/>
                          <a:pt x="261434" y="367600"/>
                          <a:pt x="0" y="426058"/>
                        </a:cubicBezTo>
                        <a:cubicBezTo>
                          <a:pt x="-31562" y="234601"/>
                          <a:pt x="47412" y="187062"/>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11u</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WIEN</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0" name="Rectangle 29">
            <a:extLst>
              <a:ext uri="{FF2B5EF4-FFF2-40B4-BE49-F238E27FC236}">
                <a16:creationId xmlns:a16="http://schemas.microsoft.com/office/drawing/2014/main" id="{BB242521-CBFD-D673-1A23-6C330F45CB97}"/>
              </a:ext>
            </a:extLst>
          </p:cNvPr>
          <p:cNvSpPr/>
          <p:nvPr/>
        </p:nvSpPr>
        <p:spPr bwMode="auto">
          <a:xfrm>
            <a:off x="6128721" y="2263278"/>
            <a:ext cx="57202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572024"/>
                      <a:gd name="connsiteY0" fmla="*/ 0 h 426058"/>
                      <a:gd name="connsiteX1" fmla="*/ 572024 w 572024"/>
                      <a:gd name="connsiteY1" fmla="*/ 0 h 426058"/>
                      <a:gd name="connsiteX2" fmla="*/ 572024 w 572024"/>
                      <a:gd name="connsiteY2" fmla="*/ 426058 h 426058"/>
                      <a:gd name="connsiteX3" fmla="*/ 0 w 572024"/>
                      <a:gd name="connsiteY3" fmla="*/ 426058 h 426058"/>
                      <a:gd name="connsiteX4" fmla="*/ 0 w 572024"/>
                      <a:gd name="connsiteY4" fmla="*/ 0 h 4260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2024" h="426058" fill="none" extrusionOk="0">
                        <a:moveTo>
                          <a:pt x="0" y="0"/>
                        </a:moveTo>
                        <a:cubicBezTo>
                          <a:pt x="223233" y="-17373"/>
                          <a:pt x="446176" y="59956"/>
                          <a:pt x="572024" y="0"/>
                        </a:cubicBezTo>
                        <a:cubicBezTo>
                          <a:pt x="614829" y="141554"/>
                          <a:pt x="534192" y="221015"/>
                          <a:pt x="572024" y="426058"/>
                        </a:cubicBezTo>
                        <a:cubicBezTo>
                          <a:pt x="349953" y="426313"/>
                          <a:pt x="227037" y="370408"/>
                          <a:pt x="0" y="426058"/>
                        </a:cubicBezTo>
                        <a:cubicBezTo>
                          <a:pt x="-41177" y="265642"/>
                          <a:pt x="41702" y="189828"/>
                          <a:pt x="0" y="0"/>
                        </a:cubicBezTo>
                        <a:close/>
                      </a:path>
                      <a:path w="572024" h="426058" stroke="0" extrusionOk="0">
                        <a:moveTo>
                          <a:pt x="0" y="0"/>
                        </a:moveTo>
                        <a:cubicBezTo>
                          <a:pt x="195255" y="-3798"/>
                          <a:pt x="363305" y="49999"/>
                          <a:pt x="572024" y="0"/>
                        </a:cubicBezTo>
                        <a:cubicBezTo>
                          <a:pt x="574429" y="167471"/>
                          <a:pt x="538371" y="274979"/>
                          <a:pt x="572024" y="426058"/>
                        </a:cubicBezTo>
                        <a:cubicBezTo>
                          <a:pt x="314275" y="482751"/>
                          <a:pt x="261434" y="367600"/>
                          <a:pt x="0" y="426058"/>
                        </a:cubicBezTo>
                        <a:cubicBezTo>
                          <a:pt x="-31562" y="234601"/>
                          <a:pt x="47412" y="187062"/>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11v</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WNM</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1" name="Rectangle 30">
            <a:extLst>
              <a:ext uri="{FF2B5EF4-FFF2-40B4-BE49-F238E27FC236}">
                <a16:creationId xmlns:a16="http://schemas.microsoft.com/office/drawing/2014/main" id="{8753F80C-ECF8-E509-1496-54FEB5D8AFAA}"/>
              </a:ext>
            </a:extLst>
          </p:cNvPr>
          <p:cNvSpPr/>
          <p:nvPr/>
        </p:nvSpPr>
        <p:spPr bwMode="auto">
          <a:xfrm>
            <a:off x="5374160" y="2788406"/>
            <a:ext cx="57202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572024"/>
                      <a:gd name="connsiteY0" fmla="*/ 0 h 426058"/>
                      <a:gd name="connsiteX1" fmla="*/ 572024 w 572024"/>
                      <a:gd name="connsiteY1" fmla="*/ 0 h 426058"/>
                      <a:gd name="connsiteX2" fmla="*/ 572024 w 572024"/>
                      <a:gd name="connsiteY2" fmla="*/ 426058 h 426058"/>
                      <a:gd name="connsiteX3" fmla="*/ 0 w 572024"/>
                      <a:gd name="connsiteY3" fmla="*/ 426058 h 426058"/>
                      <a:gd name="connsiteX4" fmla="*/ 0 w 572024"/>
                      <a:gd name="connsiteY4" fmla="*/ 0 h 4260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2024" h="426058" fill="none" extrusionOk="0">
                        <a:moveTo>
                          <a:pt x="0" y="0"/>
                        </a:moveTo>
                        <a:cubicBezTo>
                          <a:pt x="223233" y="-17373"/>
                          <a:pt x="446176" y="59956"/>
                          <a:pt x="572024" y="0"/>
                        </a:cubicBezTo>
                        <a:cubicBezTo>
                          <a:pt x="614829" y="141554"/>
                          <a:pt x="534192" y="221015"/>
                          <a:pt x="572024" y="426058"/>
                        </a:cubicBezTo>
                        <a:cubicBezTo>
                          <a:pt x="349953" y="426313"/>
                          <a:pt x="227037" y="370408"/>
                          <a:pt x="0" y="426058"/>
                        </a:cubicBezTo>
                        <a:cubicBezTo>
                          <a:pt x="-41177" y="265642"/>
                          <a:pt x="41702" y="189828"/>
                          <a:pt x="0" y="0"/>
                        </a:cubicBezTo>
                        <a:close/>
                      </a:path>
                      <a:path w="572024" h="426058" stroke="0" extrusionOk="0">
                        <a:moveTo>
                          <a:pt x="0" y="0"/>
                        </a:moveTo>
                        <a:cubicBezTo>
                          <a:pt x="195255" y="-3798"/>
                          <a:pt x="363305" y="49999"/>
                          <a:pt x="572024" y="0"/>
                        </a:cubicBezTo>
                        <a:cubicBezTo>
                          <a:pt x="574429" y="167471"/>
                          <a:pt x="538371" y="274979"/>
                          <a:pt x="572024" y="426058"/>
                        </a:cubicBezTo>
                        <a:cubicBezTo>
                          <a:pt x="314275" y="482751"/>
                          <a:pt x="261434" y="367600"/>
                          <a:pt x="0" y="426058"/>
                        </a:cubicBezTo>
                        <a:cubicBezTo>
                          <a:pt x="-31562" y="234601"/>
                          <a:pt x="47412" y="187062"/>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11z</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TDLS</a:t>
            </a:r>
          </a:p>
        </p:txBody>
      </p:sp>
      <p:sp>
        <p:nvSpPr>
          <p:cNvPr id="32" name="Rectangle 31">
            <a:extLst>
              <a:ext uri="{FF2B5EF4-FFF2-40B4-BE49-F238E27FC236}">
                <a16:creationId xmlns:a16="http://schemas.microsoft.com/office/drawing/2014/main" id="{42B462DC-5F85-6001-BFEC-158758BF895A}"/>
              </a:ext>
            </a:extLst>
          </p:cNvPr>
          <p:cNvSpPr/>
          <p:nvPr/>
        </p:nvSpPr>
        <p:spPr bwMode="auto">
          <a:xfrm>
            <a:off x="6016323" y="2792644"/>
            <a:ext cx="737566"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737566"/>
                      <a:gd name="connsiteY0" fmla="*/ 0 h 426058"/>
                      <a:gd name="connsiteX1" fmla="*/ 383534 w 737566"/>
                      <a:gd name="connsiteY1" fmla="*/ 0 h 426058"/>
                      <a:gd name="connsiteX2" fmla="*/ 737566 w 737566"/>
                      <a:gd name="connsiteY2" fmla="*/ 0 h 426058"/>
                      <a:gd name="connsiteX3" fmla="*/ 737566 w 737566"/>
                      <a:gd name="connsiteY3" fmla="*/ 426058 h 426058"/>
                      <a:gd name="connsiteX4" fmla="*/ 354032 w 737566"/>
                      <a:gd name="connsiteY4" fmla="*/ 426058 h 426058"/>
                      <a:gd name="connsiteX5" fmla="*/ 0 w 737566"/>
                      <a:gd name="connsiteY5" fmla="*/ 426058 h 426058"/>
                      <a:gd name="connsiteX6" fmla="*/ 0 w 737566"/>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37566" h="426058" fill="none" extrusionOk="0">
                        <a:moveTo>
                          <a:pt x="0" y="0"/>
                        </a:moveTo>
                        <a:cubicBezTo>
                          <a:pt x="187892" y="-8163"/>
                          <a:pt x="293233" y="6669"/>
                          <a:pt x="383534" y="0"/>
                        </a:cubicBezTo>
                        <a:cubicBezTo>
                          <a:pt x="473835" y="-6669"/>
                          <a:pt x="620875" y="35708"/>
                          <a:pt x="737566" y="0"/>
                        </a:cubicBezTo>
                        <a:cubicBezTo>
                          <a:pt x="737876" y="161020"/>
                          <a:pt x="712067" y="300981"/>
                          <a:pt x="737566" y="426058"/>
                        </a:cubicBezTo>
                        <a:cubicBezTo>
                          <a:pt x="565250" y="469959"/>
                          <a:pt x="532511" y="413782"/>
                          <a:pt x="354032" y="426058"/>
                        </a:cubicBezTo>
                        <a:cubicBezTo>
                          <a:pt x="175553" y="438334"/>
                          <a:pt x="152216" y="385032"/>
                          <a:pt x="0" y="426058"/>
                        </a:cubicBezTo>
                        <a:cubicBezTo>
                          <a:pt x="-18488" y="217476"/>
                          <a:pt x="1245" y="208649"/>
                          <a:pt x="0" y="0"/>
                        </a:cubicBezTo>
                        <a:close/>
                      </a:path>
                      <a:path w="737566" h="426058" stroke="0" extrusionOk="0">
                        <a:moveTo>
                          <a:pt x="0" y="0"/>
                        </a:moveTo>
                        <a:cubicBezTo>
                          <a:pt x="79195" y="-24426"/>
                          <a:pt x="234610" y="36638"/>
                          <a:pt x="368783" y="0"/>
                        </a:cubicBezTo>
                        <a:cubicBezTo>
                          <a:pt x="502956" y="-36638"/>
                          <a:pt x="598959" y="30772"/>
                          <a:pt x="737566" y="0"/>
                        </a:cubicBezTo>
                        <a:cubicBezTo>
                          <a:pt x="759416" y="168490"/>
                          <a:pt x="693844" y="293778"/>
                          <a:pt x="737566" y="426058"/>
                        </a:cubicBezTo>
                        <a:cubicBezTo>
                          <a:pt x="659940" y="451796"/>
                          <a:pt x="454845" y="392254"/>
                          <a:pt x="361407" y="426058"/>
                        </a:cubicBezTo>
                        <a:cubicBezTo>
                          <a:pt x="267969" y="459862"/>
                          <a:pt x="175007" y="415508"/>
                          <a:pt x="0" y="426058"/>
                        </a:cubicBezTo>
                        <a:cubicBezTo>
                          <a:pt x="-22039" y="270506"/>
                          <a:pt x="30056" y="9622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11r</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Fast Roam</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3" name="Rectangle 32">
            <a:extLst>
              <a:ext uri="{FF2B5EF4-FFF2-40B4-BE49-F238E27FC236}">
                <a16:creationId xmlns:a16="http://schemas.microsoft.com/office/drawing/2014/main" id="{709AB246-76FF-5219-31F2-8DB56BE12C27}"/>
              </a:ext>
            </a:extLst>
          </p:cNvPr>
          <p:cNvSpPr/>
          <p:nvPr/>
        </p:nvSpPr>
        <p:spPr bwMode="auto">
          <a:xfrm>
            <a:off x="5551312" y="3337739"/>
            <a:ext cx="1055762" cy="55619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055762"/>
                      <a:gd name="connsiteY0" fmla="*/ 0 h 556193"/>
                      <a:gd name="connsiteX1" fmla="*/ 548996 w 1055762"/>
                      <a:gd name="connsiteY1" fmla="*/ 0 h 556193"/>
                      <a:gd name="connsiteX2" fmla="*/ 1055762 w 1055762"/>
                      <a:gd name="connsiteY2" fmla="*/ 0 h 556193"/>
                      <a:gd name="connsiteX3" fmla="*/ 1055762 w 1055762"/>
                      <a:gd name="connsiteY3" fmla="*/ 556193 h 556193"/>
                      <a:gd name="connsiteX4" fmla="*/ 506766 w 1055762"/>
                      <a:gd name="connsiteY4" fmla="*/ 556193 h 556193"/>
                      <a:gd name="connsiteX5" fmla="*/ 0 w 1055762"/>
                      <a:gd name="connsiteY5" fmla="*/ 556193 h 556193"/>
                      <a:gd name="connsiteX6" fmla="*/ 0 w 1055762"/>
                      <a:gd name="connsiteY6" fmla="*/ 0 h 5561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55762" h="556193" fill="none" extrusionOk="0">
                        <a:moveTo>
                          <a:pt x="0" y="0"/>
                        </a:moveTo>
                        <a:cubicBezTo>
                          <a:pt x="228542" y="-29125"/>
                          <a:pt x="394639" y="49519"/>
                          <a:pt x="548996" y="0"/>
                        </a:cubicBezTo>
                        <a:cubicBezTo>
                          <a:pt x="703353" y="-49519"/>
                          <a:pt x="935722" y="7573"/>
                          <a:pt x="1055762" y="0"/>
                        </a:cubicBezTo>
                        <a:cubicBezTo>
                          <a:pt x="1100509" y="141920"/>
                          <a:pt x="1042525" y="313241"/>
                          <a:pt x="1055762" y="556193"/>
                        </a:cubicBezTo>
                        <a:cubicBezTo>
                          <a:pt x="911466" y="578009"/>
                          <a:pt x="641722" y="520239"/>
                          <a:pt x="506766" y="556193"/>
                        </a:cubicBezTo>
                        <a:cubicBezTo>
                          <a:pt x="371810" y="592147"/>
                          <a:pt x="246026" y="542388"/>
                          <a:pt x="0" y="556193"/>
                        </a:cubicBezTo>
                        <a:cubicBezTo>
                          <a:pt x="-35197" y="280007"/>
                          <a:pt x="61067" y="164095"/>
                          <a:pt x="0" y="0"/>
                        </a:cubicBezTo>
                        <a:close/>
                      </a:path>
                      <a:path w="1055762" h="556193" stroke="0" extrusionOk="0">
                        <a:moveTo>
                          <a:pt x="0" y="0"/>
                        </a:moveTo>
                        <a:cubicBezTo>
                          <a:pt x="218629" y="-3288"/>
                          <a:pt x="319640" y="59409"/>
                          <a:pt x="527881" y="0"/>
                        </a:cubicBezTo>
                        <a:cubicBezTo>
                          <a:pt x="736122" y="-59409"/>
                          <a:pt x="929898" y="58379"/>
                          <a:pt x="1055762" y="0"/>
                        </a:cubicBezTo>
                        <a:cubicBezTo>
                          <a:pt x="1073282" y="113939"/>
                          <a:pt x="1012981" y="408357"/>
                          <a:pt x="1055762" y="556193"/>
                        </a:cubicBezTo>
                        <a:cubicBezTo>
                          <a:pt x="826302" y="566235"/>
                          <a:pt x="639217" y="534116"/>
                          <a:pt x="517323" y="556193"/>
                        </a:cubicBezTo>
                        <a:cubicBezTo>
                          <a:pt x="395429" y="578270"/>
                          <a:pt x="237395" y="543531"/>
                          <a:pt x="0" y="556193"/>
                        </a:cubicBezTo>
                        <a:cubicBezTo>
                          <a:pt x="-17907" y="316178"/>
                          <a:pt x="52380" y="232653"/>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11w</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Management Frame Security</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6" name="Rectangle 35">
            <a:extLst>
              <a:ext uri="{FF2B5EF4-FFF2-40B4-BE49-F238E27FC236}">
                <a16:creationId xmlns:a16="http://schemas.microsoft.com/office/drawing/2014/main" id="{2879AF7C-F5DC-895F-BED7-56DC0724DFA9}"/>
              </a:ext>
            </a:extLst>
          </p:cNvPr>
          <p:cNvSpPr/>
          <p:nvPr/>
        </p:nvSpPr>
        <p:spPr bwMode="auto">
          <a:xfrm>
            <a:off x="5411736" y="4544457"/>
            <a:ext cx="1289009" cy="55619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89009"/>
                      <a:gd name="connsiteY0" fmla="*/ 0 h 556193"/>
                      <a:gd name="connsiteX1" fmla="*/ 429670 w 1289009"/>
                      <a:gd name="connsiteY1" fmla="*/ 0 h 556193"/>
                      <a:gd name="connsiteX2" fmla="*/ 859339 w 1289009"/>
                      <a:gd name="connsiteY2" fmla="*/ 0 h 556193"/>
                      <a:gd name="connsiteX3" fmla="*/ 1289009 w 1289009"/>
                      <a:gd name="connsiteY3" fmla="*/ 0 h 556193"/>
                      <a:gd name="connsiteX4" fmla="*/ 1289009 w 1289009"/>
                      <a:gd name="connsiteY4" fmla="*/ 556193 h 556193"/>
                      <a:gd name="connsiteX5" fmla="*/ 872229 w 1289009"/>
                      <a:gd name="connsiteY5" fmla="*/ 556193 h 556193"/>
                      <a:gd name="connsiteX6" fmla="*/ 442560 w 1289009"/>
                      <a:gd name="connsiteY6" fmla="*/ 556193 h 556193"/>
                      <a:gd name="connsiteX7" fmla="*/ 0 w 1289009"/>
                      <a:gd name="connsiteY7" fmla="*/ 556193 h 556193"/>
                      <a:gd name="connsiteX8" fmla="*/ 0 w 1289009"/>
                      <a:gd name="connsiteY8" fmla="*/ 0 h 5561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89009" h="556193" fill="none" extrusionOk="0">
                        <a:moveTo>
                          <a:pt x="0" y="0"/>
                        </a:moveTo>
                        <a:cubicBezTo>
                          <a:pt x="201815" y="-21234"/>
                          <a:pt x="338756" y="304"/>
                          <a:pt x="429670" y="0"/>
                        </a:cubicBezTo>
                        <a:cubicBezTo>
                          <a:pt x="520584" y="-304"/>
                          <a:pt x="756316" y="38124"/>
                          <a:pt x="859339" y="0"/>
                        </a:cubicBezTo>
                        <a:cubicBezTo>
                          <a:pt x="962362" y="-38124"/>
                          <a:pt x="1150552" y="48798"/>
                          <a:pt x="1289009" y="0"/>
                        </a:cubicBezTo>
                        <a:cubicBezTo>
                          <a:pt x="1302737" y="252276"/>
                          <a:pt x="1243054" y="322082"/>
                          <a:pt x="1289009" y="556193"/>
                        </a:cubicBezTo>
                        <a:cubicBezTo>
                          <a:pt x="1188416" y="577036"/>
                          <a:pt x="1024124" y="532399"/>
                          <a:pt x="872229" y="556193"/>
                        </a:cubicBezTo>
                        <a:cubicBezTo>
                          <a:pt x="720334" y="579987"/>
                          <a:pt x="557963" y="535115"/>
                          <a:pt x="442560" y="556193"/>
                        </a:cubicBezTo>
                        <a:cubicBezTo>
                          <a:pt x="327157" y="577271"/>
                          <a:pt x="122267" y="547059"/>
                          <a:pt x="0" y="556193"/>
                        </a:cubicBezTo>
                        <a:cubicBezTo>
                          <a:pt x="-49190" y="336731"/>
                          <a:pt x="56761" y="233697"/>
                          <a:pt x="0" y="0"/>
                        </a:cubicBezTo>
                        <a:close/>
                      </a:path>
                      <a:path w="1289009" h="556193" stroke="0" extrusionOk="0">
                        <a:moveTo>
                          <a:pt x="0" y="0"/>
                        </a:moveTo>
                        <a:cubicBezTo>
                          <a:pt x="172955" y="-30474"/>
                          <a:pt x="229838" y="18766"/>
                          <a:pt x="429670" y="0"/>
                        </a:cubicBezTo>
                        <a:cubicBezTo>
                          <a:pt x="629502" y="-18766"/>
                          <a:pt x="644752" y="23754"/>
                          <a:pt x="820669" y="0"/>
                        </a:cubicBezTo>
                        <a:cubicBezTo>
                          <a:pt x="996586" y="-23754"/>
                          <a:pt x="1078247" y="47352"/>
                          <a:pt x="1289009" y="0"/>
                        </a:cubicBezTo>
                        <a:cubicBezTo>
                          <a:pt x="1315923" y="263320"/>
                          <a:pt x="1243078" y="361504"/>
                          <a:pt x="1289009" y="556193"/>
                        </a:cubicBezTo>
                        <a:cubicBezTo>
                          <a:pt x="1080246" y="591858"/>
                          <a:pt x="1039716" y="511203"/>
                          <a:pt x="846449" y="556193"/>
                        </a:cubicBezTo>
                        <a:cubicBezTo>
                          <a:pt x="653182" y="601183"/>
                          <a:pt x="550392" y="507383"/>
                          <a:pt x="416780" y="556193"/>
                        </a:cubicBezTo>
                        <a:cubicBezTo>
                          <a:pt x="283168" y="605003"/>
                          <a:pt x="195930" y="539573"/>
                          <a:pt x="0" y="556193"/>
                        </a:cubicBezTo>
                        <a:cubicBezTo>
                          <a:pt x="-23940" y="319059"/>
                          <a:pt x="9038" y="138192"/>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11n</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High Throughput (&gt;100 Mb/s)</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7" name="Rectangle 36">
            <a:extLst>
              <a:ext uri="{FF2B5EF4-FFF2-40B4-BE49-F238E27FC236}">
                <a16:creationId xmlns:a16="http://schemas.microsoft.com/office/drawing/2014/main" id="{6673A914-C427-A11A-C3A9-7FC517B074EA}"/>
              </a:ext>
            </a:extLst>
          </p:cNvPr>
          <p:cNvSpPr/>
          <p:nvPr/>
        </p:nvSpPr>
        <p:spPr bwMode="auto">
          <a:xfrm>
            <a:off x="5431655" y="5196174"/>
            <a:ext cx="1241487"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41487"/>
                      <a:gd name="connsiteY0" fmla="*/ 0 h 426058"/>
                      <a:gd name="connsiteX1" fmla="*/ 413829 w 1241487"/>
                      <a:gd name="connsiteY1" fmla="*/ 0 h 426058"/>
                      <a:gd name="connsiteX2" fmla="*/ 827658 w 1241487"/>
                      <a:gd name="connsiteY2" fmla="*/ 0 h 426058"/>
                      <a:gd name="connsiteX3" fmla="*/ 1241487 w 1241487"/>
                      <a:gd name="connsiteY3" fmla="*/ 0 h 426058"/>
                      <a:gd name="connsiteX4" fmla="*/ 1241487 w 1241487"/>
                      <a:gd name="connsiteY4" fmla="*/ 426058 h 426058"/>
                      <a:gd name="connsiteX5" fmla="*/ 840073 w 1241487"/>
                      <a:gd name="connsiteY5" fmla="*/ 426058 h 426058"/>
                      <a:gd name="connsiteX6" fmla="*/ 426244 w 1241487"/>
                      <a:gd name="connsiteY6" fmla="*/ 426058 h 426058"/>
                      <a:gd name="connsiteX7" fmla="*/ 0 w 1241487"/>
                      <a:gd name="connsiteY7" fmla="*/ 426058 h 426058"/>
                      <a:gd name="connsiteX8" fmla="*/ 0 w 1241487"/>
                      <a:gd name="connsiteY8"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1487" h="426058" fill="none" extrusionOk="0">
                        <a:moveTo>
                          <a:pt x="0" y="0"/>
                        </a:moveTo>
                        <a:cubicBezTo>
                          <a:pt x="148517" y="-11346"/>
                          <a:pt x="270500" y="26190"/>
                          <a:pt x="413829" y="0"/>
                        </a:cubicBezTo>
                        <a:cubicBezTo>
                          <a:pt x="557158" y="-26190"/>
                          <a:pt x="632437" y="42392"/>
                          <a:pt x="827658" y="0"/>
                        </a:cubicBezTo>
                        <a:cubicBezTo>
                          <a:pt x="1022879" y="-42392"/>
                          <a:pt x="1115765" y="25863"/>
                          <a:pt x="1241487" y="0"/>
                        </a:cubicBezTo>
                        <a:cubicBezTo>
                          <a:pt x="1288308" y="123265"/>
                          <a:pt x="1217066" y="325296"/>
                          <a:pt x="1241487" y="426058"/>
                        </a:cubicBezTo>
                        <a:cubicBezTo>
                          <a:pt x="1060521" y="442292"/>
                          <a:pt x="1040755" y="393213"/>
                          <a:pt x="840073" y="426058"/>
                        </a:cubicBezTo>
                        <a:cubicBezTo>
                          <a:pt x="639391" y="458903"/>
                          <a:pt x="584941" y="389471"/>
                          <a:pt x="426244" y="426058"/>
                        </a:cubicBezTo>
                        <a:cubicBezTo>
                          <a:pt x="267547" y="462645"/>
                          <a:pt x="98936" y="400491"/>
                          <a:pt x="0" y="426058"/>
                        </a:cubicBezTo>
                        <a:cubicBezTo>
                          <a:pt x="-13212" y="261476"/>
                          <a:pt x="19499" y="156572"/>
                          <a:pt x="0" y="0"/>
                        </a:cubicBezTo>
                        <a:close/>
                      </a:path>
                      <a:path w="1241487" h="426058" stroke="0" extrusionOk="0">
                        <a:moveTo>
                          <a:pt x="0" y="0"/>
                        </a:moveTo>
                        <a:cubicBezTo>
                          <a:pt x="160742" y="-18400"/>
                          <a:pt x="286803" y="35366"/>
                          <a:pt x="413829" y="0"/>
                        </a:cubicBezTo>
                        <a:cubicBezTo>
                          <a:pt x="540855" y="-35366"/>
                          <a:pt x="713777" y="17758"/>
                          <a:pt x="790413" y="0"/>
                        </a:cubicBezTo>
                        <a:cubicBezTo>
                          <a:pt x="867049" y="-17758"/>
                          <a:pt x="1101939" y="29515"/>
                          <a:pt x="1241487" y="0"/>
                        </a:cubicBezTo>
                        <a:cubicBezTo>
                          <a:pt x="1241658" y="148487"/>
                          <a:pt x="1223421" y="240393"/>
                          <a:pt x="1241487" y="426058"/>
                        </a:cubicBezTo>
                        <a:cubicBezTo>
                          <a:pt x="1111619" y="440338"/>
                          <a:pt x="937534" y="408183"/>
                          <a:pt x="815243" y="426058"/>
                        </a:cubicBezTo>
                        <a:cubicBezTo>
                          <a:pt x="692952" y="443933"/>
                          <a:pt x="509667" y="410586"/>
                          <a:pt x="401414" y="426058"/>
                        </a:cubicBezTo>
                        <a:cubicBezTo>
                          <a:pt x="293161" y="441530"/>
                          <a:pt x="81357" y="425350"/>
                          <a:pt x="0" y="426058"/>
                        </a:cubicBezTo>
                        <a:cubicBezTo>
                          <a:pt x="-13295" y="332860"/>
                          <a:pt x="16137" y="138070"/>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11p</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WAVE</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8" name="Rectangle 37">
            <a:extLst>
              <a:ext uri="{FF2B5EF4-FFF2-40B4-BE49-F238E27FC236}">
                <a16:creationId xmlns:a16="http://schemas.microsoft.com/office/drawing/2014/main" id="{8C75610F-54A5-B16C-2B51-D4A59A1FC5D9}"/>
              </a:ext>
            </a:extLst>
          </p:cNvPr>
          <p:cNvSpPr/>
          <p:nvPr/>
        </p:nvSpPr>
        <p:spPr bwMode="auto">
          <a:xfrm>
            <a:off x="5444842" y="5720656"/>
            <a:ext cx="1253300" cy="55619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53300"/>
                      <a:gd name="connsiteY0" fmla="*/ 0 h 556193"/>
                      <a:gd name="connsiteX1" fmla="*/ 417767 w 1253300"/>
                      <a:gd name="connsiteY1" fmla="*/ 0 h 556193"/>
                      <a:gd name="connsiteX2" fmla="*/ 835533 w 1253300"/>
                      <a:gd name="connsiteY2" fmla="*/ 0 h 556193"/>
                      <a:gd name="connsiteX3" fmla="*/ 1253300 w 1253300"/>
                      <a:gd name="connsiteY3" fmla="*/ 0 h 556193"/>
                      <a:gd name="connsiteX4" fmla="*/ 1253300 w 1253300"/>
                      <a:gd name="connsiteY4" fmla="*/ 556193 h 556193"/>
                      <a:gd name="connsiteX5" fmla="*/ 848066 w 1253300"/>
                      <a:gd name="connsiteY5" fmla="*/ 556193 h 556193"/>
                      <a:gd name="connsiteX6" fmla="*/ 430300 w 1253300"/>
                      <a:gd name="connsiteY6" fmla="*/ 556193 h 556193"/>
                      <a:gd name="connsiteX7" fmla="*/ 0 w 1253300"/>
                      <a:gd name="connsiteY7" fmla="*/ 556193 h 556193"/>
                      <a:gd name="connsiteX8" fmla="*/ 0 w 1253300"/>
                      <a:gd name="connsiteY8" fmla="*/ 0 h 5561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53300" h="556193" fill="none" extrusionOk="0">
                        <a:moveTo>
                          <a:pt x="0" y="0"/>
                        </a:moveTo>
                        <a:cubicBezTo>
                          <a:pt x="176885" y="-21483"/>
                          <a:pt x="306010" y="36997"/>
                          <a:pt x="417767" y="0"/>
                        </a:cubicBezTo>
                        <a:cubicBezTo>
                          <a:pt x="529524" y="-36997"/>
                          <a:pt x="726470" y="17462"/>
                          <a:pt x="835533" y="0"/>
                        </a:cubicBezTo>
                        <a:cubicBezTo>
                          <a:pt x="944596" y="-17462"/>
                          <a:pt x="1072749" y="6091"/>
                          <a:pt x="1253300" y="0"/>
                        </a:cubicBezTo>
                        <a:cubicBezTo>
                          <a:pt x="1267028" y="252276"/>
                          <a:pt x="1207345" y="322082"/>
                          <a:pt x="1253300" y="556193"/>
                        </a:cubicBezTo>
                        <a:cubicBezTo>
                          <a:pt x="1087013" y="591862"/>
                          <a:pt x="953064" y="515252"/>
                          <a:pt x="848066" y="556193"/>
                        </a:cubicBezTo>
                        <a:cubicBezTo>
                          <a:pt x="743068" y="597134"/>
                          <a:pt x="612660" y="540096"/>
                          <a:pt x="430300" y="556193"/>
                        </a:cubicBezTo>
                        <a:cubicBezTo>
                          <a:pt x="247940" y="572290"/>
                          <a:pt x="207648" y="532436"/>
                          <a:pt x="0" y="556193"/>
                        </a:cubicBezTo>
                        <a:cubicBezTo>
                          <a:pt x="-49190" y="336731"/>
                          <a:pt x="56761" y="233697"/>
                          <a:pt x="0" y="0"/>
                        </a:cubicBezTo>
                        <a:close/>
                      </a:path>
                      <a:path w="1253300" h="556193" stroke="0" extrusionOk="0">
                        <a:moveTo>
                          <a:pt x="0" y="0"/>
                        </a:moveTo>
                        <a:cubicBezTo>
                          <a:pt x="169125" y="-9077"/>
                          <a:pt x="247983" y="7508"/>
                          <a:pt x="417767" y="0"/>
                        </a:cubicBezTo>
                        <a:cubicBezTo>
                          <a:pt x="587551" y="-7508"/>
                          <a:pt x="616338" y="30181"/>
                          <a:pt x="797934" y="0"/>
                        </a:cubicBezTo>
                        <a:cubicBezTo>
                          <a:pt x="979530" y="-30181"/>
                          <a:pt x="1118603" y="7422"/>
                          <a:pt x="1253300" y="0"/>
                        </a:cubicBezTo>
                        <a:cubicBezTo>
                          <a:pt x="1280214" y="263320"/>
                          <a:pt x="1207369" y="361504"/>
                          <a:pt x="1253300" y="556193"/>
                        </a:cubicBezTo>
                        <a:cubicBezTo>
                          <a:pt x="1131919" y="561868"/>
                          <a:pt x="977753" y="544071"/>
                          <a:pt x="823000" y="556193"/>
                        </a:cubicBezTo>
                        <a:cubicBezTo>
                          <a:pt x="668247" y="568315"/>
                          <a:pt x="568285" y="547020"/>
                          <a:pt x="405234" y="556193"/>
                        </a:cubicBezTo>
                        <a:cubicBezTo>
                          <a:pt x="242183" y="565366"/>
                          <a:pt x="197064" y="540788"/>
                          <a:pt x="0" y="556193"/>
                        </a:cubicBezTo>
                        <a:cubicBezTo>
                          <a:pt x="-23940" y="319059"/>
                          <a:pt x="9038" y="138192"/>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11y</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Contention Based Protocol</a:t>
            </a:r>
          </a:p>
        </p:txBody>
      </p:sp>
      <p:sp>
        <p:nvSpPr>
          <p:cNvPr id="39" name="Rectangle: Rounded Corners 38">
            <a:extLst>
              <a:ext uri="{FF2B5EF4-FFF2-40B4-BE49-F238E27FC236}">
                <a16:creationId xmlns:a16="http://schemas.microsoft.com/office/drawing/2014/main" id="{1A107310-38B9-3485-4ED4-611DF97F70B4}"/>
              </a:ext>
            </a:extLst>
          </p:cNvPr>
          <p:cNvSpPr/>
          <p:nvPr/>
        </p:nvSpPr>
        <p:spPr bwMode="auto">
          <a:xfrm>
            <a:off x="6996730" y="1150154"/>
            <a:ext cx="1463430" cy="5257800"/>
          </a:xfrm>
          <a:prstGeom prst="roundRect">
            <a:avLst>
              <a:gd name="adj" fmla="val 9510"/>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1463430"/>
                      <a:gd name="connsiteY0" fmla="*/ 139172 h 5257800"/>
                      <a:gd name="connsiteX1" fmla="*/ 139172 w 1463430"/>
                      <a:gd name="connsiteY1" fmla="*/ 0 h 5257800"/>
                      <a:gd name="connsiteX2" fmla="*/ 743566 w 1463430"/>
                      <a:gd name="connsiteY2" fmla="*/ 0 h 5257800"/>
                      <a:gd name="connsiteX3" fmla="*/ 1324258 w 1463430"/>
                      <a:gd name="connsiteY3" fmla="*/ 0 h 5257800"/>
                      <a:gd name="connsiteX4" fmla="*/ 1463430 w 1463430"/>
                      <a:gd name="connsiteY4" fmla="*/ 139172 h 5257800"/>
                      <a:gd name="connsiteX5" fmla="*/ 1463430 w 1463430"/>
                      <a:gd name="connsiteY5" fmla="*/ 761604 h 5257800"/>
                      <a:gd name="connsiteX6" fmla="*/ 1463430 w 1463430"/>
                      <a:gd name="connsiteY6" fmla="*/ 1284447 h 5257800"/>
                      <a:gd name="connsiteX7" fmla="*/ 1463430 w 1463430"/>
                      <a:gd name="connsiteY7" fmla="*/ 1757495 h 5257800"/>
                      <a:gd name="connsiteX8" fmla="*/ 1463430 w 1463430"/>
                      <a:gd name="connsiteY8" fmla="*/ 2280338 h 5257800"/>
                      <a:gd name="connsiteX9" fmla="*/ 1463430 w 1463430"/>
                      <a:gd name="connsiteY9" fmla="*/ 2952565 h 5257800"/>
                      <a:gd name="connsiteX10" fmla="*/ 1463430 w 1463430"/>
                      <a:gd name="connsiteY10" fmla="*/ 3475408 h 5257800"/>
                      <a:gd name="connsiteX11" fmla="*/ 1463430 w 1463430"/>
                      <a:gd name="connsiteY11" fmla="*/ 3948456 h 5257800"/>
                      <a:gd name="connsiteX12" fmla="*/ 1463430 w 1463430"/>
                      <a:gd name="connsiteY12" fmla="*/ 4471299 h 5257800"/>
                      <a:gd name="connsiteX13" fmla="*/ 1463430 w 1463430"/>
                      <a:gd name="connsiteY13" fmla="*/ 5118628 h 5257800"/>
                      <a:gd name="connsiteX14" fmla="*/ 1324258 w 1463430"/>
                      <a:gd name="connsiteY14" fmla="*/ 5257800 h 5257800"/>
                      <a:gd name="connsiteX15" fmla="*/ 767268 w 1463430"/>
                      <a:gd name="connsiteY15" fmla="*/ 5257800 h 5257800"/>
                      <a:gd name="connsiteX16" fmla="*/ 139172 w 1463430"/>
                      <a:gd name="connsiteY16" fmla="*/ 5257800 h 5257800"/>
                      <a:gd name="connsiteX17" fmla="*/ 0 w 1463430"/>
                      <a:gd name="connsiteY17" fmla="*/ 5118628 h 5257800"/>
                      <a:gd name="connsiteX18" fmla="*/ 0 w 1463430"/>
                      <a:gd name="connsiteY18" fmla="*/ 4496196 h 5257800"/>
                      <a:gd name="connsiteX19" fmla="*/ 0 w 1463430"/>
                      <a:gd name="connsiteY19" fmla="*/ 3823969 h 5257800"/>
                      <a:gd name="connsiteX20" fmla="*/ 0 w 1463430"/>
                      <a:gd name="connsiteY20" fmla="*/ 3301127 h 5257800"/>
                      <a:gd name="connsiteX21" fmla="*/ 0 w 1463430"/>
                      <a:gd name="connsiteY21" fmla="*/ 2678695 h 5257800"/>
                      <a:gd name="connsiteX22" fmla="*/ 0 w 1463430"/>
                      <a:gd name="connsiteY22" fmla="*/ 2205646 h 5257800"/>
                      <a:gd name="connsiteX23" fmla="*/ 0 w 1463430"/>
                      <a:gd name="connsiteY23" fmla="*/ 1483625 h 5257800"/>
                      <a:gd name="connsiteX24" fmla="*/ 0 w 1463430"/>
                      <a:gd name="connsiteY24" fmla="*/ 861193 h 5257800"/>
                      <a:gd name="connsiteX25" fmla="*/ 0 w 1463430"/>
                      <a:gd name="connsiteY25" fmla="*/ 139172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463430" h="5257800" fill="none" extrusionOk="0">
                        <a:moveTo>
                          <a:pt x="0" y="139172"/>
                        </a:moveTo>
                        <a:cubicBezTo>
                          <a:pt x="-8015" y="78400"/>
                          <a:pt x="60407" y="-2523"/>
                          <a:pt x="139172" y="0"/>
                        </a:cubicBezTo>
                        <a:cubicBezTo>
                          <a:pt x="400325" y="-19054"/>
                          <a:pt x="597225" y="-2070"/>
                          <a:pt x="743566" y="0"/>
                        </a:cubicBezTo>
                        <a:cubicBezTo>
                          <a:pt x="889907" y="2070"/>
                          <a:pt x="1179467" y="24453"/>
                          <a:pt x="1324258" y="0"/>
                        </a:cubicBezTo>
                        <a:cubicBezTo>
                          <a:pt x="1400312" y="2521"/>
                          <a:pt x="1457974" y="45128"/>
                          <a:pt x="1463430" y="139172"/>
                        </a:cubicBezTo>
                        <a:cubicBezTo>
                          <a:pt x="1442184" y="419215"/>
                          <a:pt x="1494503" y="605179"/>
                          <a:pt x="1463430" y="761604"/>
                        </a:cubicBezTo>
                        <a:cubicBezTo>
                          <a:pt x="1432357" y="918029"/>
                          <a:pt x="1481698" y="1024924"/>
                          <a:pt x="1463430" y="1284447"/>
                        </a:cubicBezTo>
                        <a:cubicBezTo>
                          <a:pt x="1445162" y="1543970"/>
                          <a:pt x="1465730" y="1541569"/>
                          <a:pt x="1463430" y="1757495"/>
                        </a:cubicBezTo>
                        <a:cubicBezTo>
                          <a:pt x="1461130" y="1973421"/>
                          <a:pt x="1451089" y="2171753"/>
                          <a:pt x="1463430" y="2280338"/>
                        </a:cubicBezTo>
                        <a:cubicBezTo>
                          <a:pt x="1475771" y="2388923"/>
                          <a:pt x="1483049" y="2684980"/>
                          <a:pt x="1463430" y="2952565"/>
                        </a:cubicBezTo>
                        <a:cubicBezTo>
                          <a:pt x="1443811" y="3220150"/>
                          <a:pt x="1438603" y="3320107"/>
                          <a:pt x="1463430" y="3475408"/>
                        </a:cubicBezTo>
                        <a:cubicBezTo>
                          <a:pt x="1488257" y="3630709"/>
                          <a:pt x="1444695" y="3798664"/>
                          <a:pt x="1463430" y="3948456"/>
                        </a:cubicBezTo>
                        <a:cubicBezTo>
                          <a:pt x="1482165" y="4098248"/>
                          <a:pt x="1484245" y="4346681"/>
                          <a:pt x="1463430" y="4471299"/>
                        </a:cubicBezTo>
                        <a:cubicBezTo>
                          <a:pt x="1442615" y="4595917"/>
                          <a:pt x="1439657" y="4916912"/>
                          <a:pt x="1463430" y="5118628"/>
                        </a:cubicBezTo>
                        <a:cubicBezTo>
                          <a:pt x="1450149" y="5197083"/>
                          <a:pt x="1410509" y="5267661"/>
                          <a:pt x="1324258" y="5257800"/>
                        </a:cubicBezTo>
                        <a:cubicBezTo>
                          <a:pt x="1065951" y="5268282"/>
                          <a:pt x="897908" y="5240521"/>
                          <a:pt x="767268" y="5257800"/>
                        </a:cubicBezTo>
                        <a:cubicBezTo>
                          <a:pt x="636628" y="5275080"/>
                          <a:pt x="278687" y="5247372"/>
                          <a:pt x="139172" y="5257800"/>
                        </a:cubicBezTo>
                        <a:cubicBezTo>
                          <a:pt x="66982" y="5274206"/>
                          <a:pt x="17415" y="5202823"/>
                          <a:pt x="0" y="5118628"/>
                        </a:cubicBezTo>
                        <a:cubicBezTo>
                          <a:pt x="26472" y="4839229"/>
                          <a:pt x="3404" y="4641964"/>
                          <a:pt x="0" y="4496196"/>
                        </a:cubicBezTo>
                        <a:cubicBezTo>
                          <a:pt x="-3404" y="4350428"/>
                          <a:pt x="25083" y="3962776"/>
                          <a:pt x="0" y="3823969"/>
                        </a:cubicBezTo>
                        <a:cubicBezTo>
                          <a:pt x="-25083" y="3685162"/>
                          <a:pt x="2747" y="3448237"/>
                          <a:pt x="0" y="3301127"/>
                        </a:cubicBezTo>
                        <a:cubicBezTo>
                          <a:pt x="-2747" y="3154017"/>
                          <a:pt x="-4292" y="2821995"/>
                          <a:pt x="0" y="2678695"/>
                        </a:cubicBezTo>
                        <a:cubicBezTo>
                          <a:pt x="4292" y="2535395"/>
                          <a:pt x="18929" y="2355724"/>
                          <a:pt x="0" y="2205646"/>
                        </a:cubicBezTo>
                        <a:cubicBezTo>
                          <a:pt x="-18929" y="2055568"/>
                          <a:pt x="-24841" y="1655260"/>
                          <a:pt x="0" y="1483625"/>
                        </a:cubicBezTo>
                        <a:cubicBezTo>
                          <a:pt x="24841" y="1311990"/>
                          <a:pt x="29021" y="1101339"/>
                          <a:pt x="0" y="861193"/>
                        </a:cubicBezTo>
                        <a:cubicBezTo>
                          <a:pt x="-29021" y="621047"/>
                          <a:pt x="-927" y="374965"/>
                          <a:pt x="0" y="139172"/>
                        </a:cubicBezTo>
                        <a:close/>
                      </a:path>
                      <a:path w="1463430" h="5257800" stroke="0" extrusionOk="0">
                        <a:moveTo>
                          <a:pt x="0" y="139172"/>
                        </a:moveTo>
                        <a:cubicBezTo>
                          <a:pt x="-14893" y="53123"/>
                          <a:pt x="53141" y="3441"/>
                          <a:pt x="139172" y="0"/>
                        </a:cubicBezTo>
                        <a:cubicBezTo>
                          <a:pt x="383162" y="-5424"/>
                          <a:pt x="470078" y="-14765"/>
                          <a:pt x="755417" y="0"/>
                        </a:cubicBezTo>
                        <a:cubicBezTo>
                          <a:pt x="1040756" y="14765"/>
                          <a:pt x="1194162" y="23964"/>
                          <a:pt x="1324258" y="0"/>
                        </a:cubicBezTo>
                        <a:cubicBezTo>
                          <a:pt x="1386123" y="-8206"/>
                          <a:pt x="1466595" y="63821"/>
                          <a:pt x="1463430" y="139172"/>
                        </a:cubicBezTo>
                        <a:cubicBezTo>
                          <a:pt x="1448213" y="298593"/>
                          <a:pt x="1469698" y="434595"/>
                          <a:pt x="1463430" y="662015"/>
                        </a:cubicBezTo>
                        <a:cubicBezTo>
                          <a:pt x="1457162" y="889435"/>
                          <a:pt x="1464763" y="1155168"/>
                          <a:pt x="1463430" y="1384036"/>
                        </a:cubicBezTo>
                        <a:cubicBezTo>
                          <a:pt x="1462097" y="1612904"/>
                          <a:pt x="1445576" y="1749314"/>
                          <a:pt x="1463430" y="1906879"/>
                        </a:cubicBezTo>
                        <a:cubicBezTo>
                          <a:pt x="1481284" y="2064444"/>
                          <a:pt x="1446783" y="2478363"/>
                          <a:pt x="1463430" y="2628900"/>
                        </a:cubicBezTo>
                        <a:cubicBezTo>
                          <a:pt x="1480077" y="2779437"/>
                          <a:pt x="1485195" y="2927074"/>
                          <a:pt x="1463430" y="3101948"/>
                        </a:cubicBezTo>
                        <a:cubicBezTo>
                          <a:pt x="1441665" y="3276822"/>
                          <a:pt x="1480685" y="3466415"/>
                          <a:pt x="1463430" y="3724380"/>
                        </a:cubicBezTo>
                        <a:cubicBezTo>
                          <a:pt x="1446175" y="3982345"/>
                          <a:pt x="1446713" y="4163599"/>
                          <a:pt x="1463430" y="4346812"/>
                        </a:cubicBezTo>
                        <a:cubicBezTo>
                          <a:pt x="1480147" y="4530025"/>
                          <a:pt x="1484839" y="4763857"/>
                          <a:pt x="1463430" y="5118628"/>
                        </a:cubicBezTo>
                        <a:cubicBezTo>
                          <a:pt x="1472732" y="5206886"/>
                          <a:pt x="1407430" y="5252276"/>
                          <a:pt x="1324258" y="5257800"/>
                        </a:cubicBezTo>
                        <a:cubicBezTo>
                          <a:pt x="1109706" y="5254268"/>
                          <a:pt x="950425" y="5252618"/>
                          <a:pt x="731715" y="5257800"/>
                        </a:cubicBezTo>
                        <a:cubicBezTo>
                          <a:pt x="513005" y="5262982"/>
                          <a:pt x="390487" y="5254780"/>
                          <a:pt x="139172" y="5257800"/>
                        </a:cubicBezTo>
                        <a:cubicBezTo>
                          <a:pt x="60899" y="5254925"/>
                          <a:pt x="527" y="5188365"/>
                          <a:pt x="0" y="5118628"/>
                        </a:cubicBezTo>
                        <a:cubicBezTo>
                          <a:pt x="-25237" y="4903451"/>
                          <a:pt x="-29458" y="4666648"/>
                          <a:pt x="0" y="4446401"/>
                        </a:cubicBezTo>
                        <a:cubicBezTo>
                          <a:pt x="29458" y="4226154"/>
                          <a:pt x="-11670" y="4143314"/>
                          <a:pt x="0" y="3923559"/>
                        </a:cubicBezTo>
                        <a:cubicBezTo>
                          <a:pt x="11670" y="3703804"/>
                          <a:pt x="4981" y="3427202"/>
                          <a:pt x="0" y="3201537"/>
                        </a:cubicBezTo>
                        <a:cubicBezTo>
                          <a:pt x="-4981" y="2975872"/>
                          <a:pt x="7433" y="2778736"/>
                          <a:pt x="0" y="2579105"/>
                        </a:cubicBezTo>
                        <a:cubicBezTo>
                          <a:pt x="-7433" y="2379474"/>
                          <a:pt x="-1645" y="2281433"/>
                          <a:pt x="0" y="2056263"/>
                        </a:cubicBezTo>
                        <a:cubicBezTo>
                          <a:pt x="1645" y="1831093"/>
                          <a:pt x="26863" y="1664646"/>
                          <a:pt x="0" y="1433831"/>
                        </a:cubicBezTo>
                        <a:cubicBezTo>
                          <a:pt x="-26863" y="1203016"/>
                          <a:pt x="-17850" y="1196894"/>
                          <a:pt x="0" y="960782"/>
                        </a:cubicBezTo>
                        <a:cubicBezTo>
                          <a:pt x="17850" y="724670"/>
                          <a:pt x="23987" y="459680"/>
                          <a:pt x="0" y="139172"/>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802.11-2016</a:t>
            </a:r>
          </a:p>
        </p:txBody>
      </p:sp>
      <p:sp>
        <p:nvSpPr>
          <p:cNvPr id="41" name="Rectangle 40">
            <a:extLst>
              <a:ext uri="{FF2B5EF4-FFF2-40B4-BE49-F238E27FC236}">
                <a16:creationId xmlns:a16="http://schemas.microsoft.com/office/drawing/2014/main" id="{12F257D4-9AC6-E050-F5CC-7BCE30B175F8}"/>
              </a:ext>
            </a:extLst>
          </p:cNvPr>
          <p:cNvSpPr/>
          <p:nvPr/>
        </p:nvSpPr>
        <p:spPr bwMode="auto">
          <a:xfrm>
            <a:off x="7096821" y="4507976"/>
            <a:ext cx="1245067" cy="4420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442043"/>
                      <a:gd name="connsiteX1" fmla="*/ 400052 w 1200155"/>
                      <a:gd name="connsiteY1" fmla="*/ 0 h 442043"/>
                      <a:gd name="connsiteX2" fmla="*/ 800103 w 1200155"/>
                      <a:gd name="connsiteY2" fmla="*/ 0 h 442043"/>
                      <a:gd name="connsiteX3" fmla="*/ 1200155 w 1200155"/>
                      <a:gd name="connsiteY3" fmla="*/ 0 h 442043"/>
                      <a:gd name="connsiteX4" fmla="*/ 1200155 w 1200155"/>
                      <a:gd name="connsiteY4" fmla="*/ 442043 h 442043"/>
                      <a:gd name="connsiteX5" fmla="*/ 812105 w 1200155"/>
                      <a:gd name="connsiteY5" fmla="*/ 442043 h 442043"/>
                      <a:gd name="connsiteX6" fmla="*/ 412053 w 1200155"/>
                      <a:gd name="connsiteY6" fmla="*/ 442043 h 442043"/>
                      <a:gd name="connsiteX7" fmla="*/ 0 w 1200155"/>
                      <a:gd name="connsiteY7" fmla="*/ 442043 h 442043"/>
                      <a:gd name="connsiteX8" fmla="*/ 0 w 1200155"/>
                      <a:gd name="connsiteY8" fmla="*/ 0 h 44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442043"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33342" y="213283"/>
                          <a:pt x="1164543" y="245121"/>
                          <a:pt x="1200155" y="442043"/>
                        </a:cubicBezTo>
                        <a:cubicBezTo>
                          <a:pt x="1119554" y="470280"/>
                          <a:pt x="999785" y="404942"/>
                          <a:pt x="812105" y="442043"/>
                        </a:cubicBezTo>
                        <a:cubicBezTo>
                          <a:pt x="624425" y="479144"/>
                          <a:pt x="526756" y="413887"/>
                          <a:pt x="412053" y="442043"/>
                        </a:cubicBezTo>
                        <a:cubicBezTo>
                          <a:pt x="297350" y="470199"/>
                          <a:pt x="148510" y="424797"/>
                          <a:pt x="0" y="442043"/>
                        </a:cubicBezTo>
                        <a:cubicBezTo>
                          <a:pt x="-46908" y="284603"/>
                          <a:pt x="21781" y="102100"/>
                          <a:pt x="0" y="0"/>
                        </a:cubicBezTo>
                        <a:close/>
                      </a:path>
                      <a:path w="1200155" h="442043"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36093" y="183641"/>
                          <a:pt x="1178979" y="240321"/>
                          <a:pt x="1200155" y="442043"/>
                        </a:cubicBezTo>
                        <a:cubicBezTo>
                          <a:pt x="1036059" y="451728"/>
                          <a:pt x="944746" y="439933"/>
                          <a:pt x="788102" y="442043"/>
                        </a:cubicBezTo>
                        <a:cubicBezTo>
                          <a:pt x="631458" y="444153"/>
                          <a:pt x="584689" y="425422"/>
                          <a:pt x="388050" y="442043"/>
                        </a:cubicBezTo>
                        <a:cubicBezTo>
                          <a:pt x="191411" y="458664"/>
                          <a:pt x="86008" y="433176"/>
                          <a:pt x="0" y="442043"/>
                        </a:cubicBezTo>
                        <a:cubicBezTo>
                          <a:pt x="-13433" y="282251"/>
                          <a:pt x="3915" y="180016"/>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11af</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TV Whitespace</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42" name="Rectangle 41">
            <a:extLst>
              <a:ext uri="{FF2B5EF4-FFF2-40B4-BE49-F238E27FC236}">
                <a16:creationId xmlns:a16="http://schemas.microsoft.com/office/drawing/2014/main" id="{36846AF2-B864-8846-85BD-945ABEA4D2CF}"/>
              </a:ext>
            </a:extLst>
          </p:cNvPr>
          <p:cNvSpPr/>
          <p:nvPr/>
        </p:nvSpPr>
        <p:spPr bwMode="auto">
          <a:xfrm>
            <a:off x="7096821" y="5041369"/>
            <a:ext cx="1245067" cy="591010"/>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591010"/>
                      <a:gd name="connsiteX1" fmla="*/ 400052 w 1200155"/>
                      <a:gd name="connsiteY1" fmla="*/ 0 h 591010"/>
                      <a:gd name="connsiteX2" fmla="*/ 800103 w 1200155"/>
                      <a:gd name="connsiteY2" fmla="*/ 0 h 591010"/>
                      <a:gd name="connsiteX3" fmla="*/ 1200155 w 1200155"/>
                      <a:gd name="connsiteY3" fmla="*/ 0 h 591010"/>
                      <a:gd name="connsiteX4" fmla="*/ 1200155 w 1200155"/>
                      <a:gd name="connsiteY4" fmla="*/ 591010 h 591010"/>
                      <a:gd name="connsiteX5" fmla="*/ 812105 w 1200155"/>
                      <a:gd name="connsiteY5" fmla="*/ 591010 h 591010"/>
                      <a:gd name="connsiteX6" fmla="*/ 412053 w 1200155"/>
                      <a:gd name="connsiteY6" fmla="*/ 591010 h 591010"/>
                      <a:gd name="connsiteX7" fmla="*/ 0 w 1200155"/>
                      <a:gd name="connsiteY7" fmla="*/ 591010 h 591010"/>
                      <a:gd name="connsiteX8" fmla="*/ 0 w 1200155"/>
                      <a:gd name="connsiteY8" fmla="*/ 0 h 5910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591010"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31264" y="169870"/>
                          <a:pt x="1191035" y="465031"/>
                          <a:pt x="1200155" y="591010"/>
                        </a:cubicBezTo>
                        <a:cubicBezTo>
                          <a:pt x="1119554" y="619247"/>
                          <a:pt x="999785" y="553909"/>
                          <a:pt x="812105" y="591010"/>
                        </a:cubicBezTo>
                        <a:cubicBezTo>
                          <a:pt x="624425" y="628111"/>
                          <a:pt x="526756" y="562854"/>
                          <a:pt x="412053" y="591010"/>
                        </a:cubicBezTo>
                        <a:cubicBezTo>
                          <a:pt x="297350" y="619166"/>
                          <a:pt x="148510" y="573764"/>
                          <a:pt x="0" y="591010"/>
                        </a:cubicBezTo>
                        <a:cubicBezTo>
                          <a:pt x="-19159" y="435787"/>
                          <a:pt x="46481" y="180310"/>
                          <a:pt x="0" y="0"/>
                        </a:cubicBezTo>
                        <a:close/>
                      </a:path>
                      <a:path w="1200155" h="591010"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43886" y="125991"/>
                          <a:pt x="1177187" y="378287"/>
                          <a:pt x="1200155" y="591010"/>
                        </a:cubicBezTo>
                        <a:cubicBezTo>
                          <a:pt x="1036059" y="600695"/>
                          <a:pt x="944746" y="588900"/>
                          <a:pt x="788102" y="591010"/>
                        </a:cubicBezTo>
                        <a:cubicBezTo>
                          <a:pt x="631458" y="593120"/>
                          <a:pt x="584689" y="574389"/>
                          <a:pt x="388050" y="591010"/>
                        </a:cubicBezTo>
                        <a:cubicBezTo>
                          <a:pt x="191411" y="607631"/>
                          <a:pt x="86008" y="582143"/>
                          <a:pt x="0" y="591010"/>
                        </a:cubicBezTo>
                        <a:cubicBezTo>
                          <a:pt x="-63531" y="433393"/>
                          <a:pt x="12228" y="158479"/>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11ac</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VHT</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&gt; 1 Gb/s in 5 GHz</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43" name="Rectangle 42">
            <a:extLst>
              <a:ext uri="{FF2B5EF4-FFF2-40B4-BE49-F238E27FC236}">
                <a16:creationId xmlns:a16="http://schemas.microsoft.com/office/drawing/2014/main" id="{36154909-F253-23C0-DB31-7804DB292167}"/>
              </a:ext>
            </a:extLst>
          </p:cNvPr>
          <p:cNvSpPr/>
          <p:nvPr/>
        </p:nvSpPr>
        <p:spPr bwMode="auto">
          <a:xfrm>
            <a:off x="7096821" y="5695823"/>
            <a:ext cx="1245067" cy="591010"/>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45067"/>
                      <a:gd name="connsiteY0" fmla="*/ 0 h 591010"/>
                      <a:gd name="connsiteX1" fmla="*/ 415022 w 1245067"/>
                      <a:gd name="connsiteY1" fmla="*/ 0 h 591010"/>
                      <a:gd name="connsiteX2" fmla="*/ 830045 w 1245067"/>
                      <a:gd name="connsiteY2" fmla="*/ 0 h 591010"/>
                      <a:gd name="connsiteX3" fmla="*/ 1245067 w 1245067"/>
                      <a:gd name="connsiteY3" fmla="*/ 0 h 591010"/>
                      <a:gd name="connsiteX4" fmla="*/ 1245067 w 1245067"/>
                      <a:gd name="connsiteY4" fmla="*/ 591010 h 591010"/>
                      <a:gd name="connsiteX5" fmla="*/ 842495 w 1245067"/>
                      <a:gd name="connsiteY5" fmla="*/ 591010 h 591010"/>
                      <a:gd name="connsiteX6" fmla="*/ 427473 w 1245067"/>
                      <a:gd name="connsiteY6" fmla="*/ 591010 h 591010"/>
                      <a:gd name="connsiteX7" fmla="*/ 0 w 1245067"/>
                      <a:gd name="connsiteY7" fmla="*/ 591010 h 591010"/>
                      <a:gd name="connsiteX8" fmla="*/ 0 w 1245067"/>
                      <a:gd name="connsiteY8" fmla="*/ 0 h 5910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5067" h="591010" fill="none" extrusionOk="0">
                        <a:moveTo>
                          <a:pt x="0" y="0"/>
                        </a:moveTo>
                        <a:cubicBezTo>
                          <a:pt x="122854" y="-38775"/>
                          <a:pt x="296300" y="33839"/>
                          <a:pt x="415022" y="0"/>
                        </a:cubicBezTo>
                        <a:cubicBezTo>
                          <a:pt x="533744" y="-33839"/>
                          <a:pt x="658281" y="10414"/>
                          <a:pt x="830045" y="0"/>
                        </a:cubicBezTo>
                        <a:cubicBezTo>
                          <a:pt x="1001809" y="-10414"/>
                          <a:pt x="1099556" y="45453"/>
                          <a:pt x="1245067" y="0"/>
                        </a:cubicBezTo>
                        <a:cubicBezTo>
                          <a:pt x="1276176" y="169870"/>
                          <a:pt x="1235947" y="465031"/>
                          <a:pt x="1245067" y="591010"/>
                        </a:cubicBezTo>
                        <a:cubicBezTo>
                          <a:pt x="1074291" y="630711"/>
                          <a:pt x="1006175" y="546987"/>
                          <a:pt x="842495" y="591010"/>
                        </a:cubicBezTo>
                        <a:cubicBezTo>
                          <a:pt x="678815" y="635033"/>
                          <a:pt x="629164" y="575566"/>
                          <a:pt x="427473" y="591010"/>
                        </a:cubicBezTo>
                        <a:cubicBezTo>
                          <a:pt x="225782" y="606454"/>
                          <a:pt x="102553" y="581658"/>
                          <a:pt x="0" y="591010"/>
                        </a:cubicBezTo>
                        <a:cubicBezTo>
                          <a:pt x="-19159" y="435787"/>
                          <a:pt x="46481" y="180310"/>
                          <a:pt x="0" y="0"/>
                        </a:cubicBezTo>
                        <a:close/>
                      </a:path>
                      <a:path w="1245067" h="591010" stroke="0" extrusionOk="0">
                        <a:moveTo>
                          <a:pt x="0" y="0"/>
                        </a:moveTo>
                        <a:cubicBezTo>
                          <a:pt x="206951" y="-38449"/>
                          <a:pt x="241780" y="39862"/>
                          <a:pt x="415022" y="0"/>
                        </a:cubicBezTo>
                        <a:cubicBezTo>
                          <a:pt x="588264" y="-39862"/>
                          <a:pt x="693987" y="42618"/>
                          <a:pt x="792693" y="0"/>
                        </a:cubicBezTo>
                        <a:cubicBezTo>
                          <a:pt x="891399" y="-42618"/>
                          <a:pt x="1041973" y="40478"/>
                          <a:pt x="1245067" y="0"/>
                        </a:cubicBezTo>
                        <a:cubicBezTo>
                          <a:pt x="1288798" y="125991"/>
                          <a:pt x="1222099" y="378287"/>
                          <a:pt x="1245067" y="591010"/>
                        </a:cubicBezTo>
                        <a:cubicBezTo>
                          <a:pt x="1041247" y="634679"/>
                          <a:pt x="936064" y="573995"/>
                          <a:pt x="817594" y="591010"/>
                        </a:cubicBezTo>
                        <a:cubicBezTo>
                          <a:pt x="699124" y="608025"/>
                          <a:pt x="520310" y="549915"/>
                          <a:pt x="402572" y="591010"/>
                        </a:cubicBezTo>
                        <a:cubicBezTo>
                          <a:pt x="284834" y="632105"/>
                          <a:pt x="197660" y="556144"/>
                          <a:pt x="0" y="591010"/>
                        </a:cubicBezTo>
                        <a:cubicBezTo>
                          <a:pt x="-63531" y="433393"/>
                          <a:pt x="12228" y="158479"/>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11ad</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VHT</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&gt; 1 Gb/s in 60 GHz</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44" name="Rectangle 43">
            <a:extLst>
              <a:ext uri="{FF2B5EF4-FFF2-40B4-BE49-F238E27FC236}">
                <a16:creationId xmlns:a16="http://schemas.microsoft.com/office/drawing/2014/main" id="{372742DD-CD69-FD50-D891-B12DE5E39450}"/>
              </a:ext>
            </a:extLst>
          </p:cNvPr>
          <p:cNvSpPr/>
          <p:nvPr/>
        </p:nvSpPr>
        <p:spPr bwMode="auto">
          <a:xfrm>
            <a:off x="7186415" y="2323646"/>
            <a:ext cx="1127958" cy="439927"/>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127958"/>
                      <a:gd name="connsiteY0" fmla="*/ 0 h 439927"/>
                      <a:gd name="connsiteX1" fmla="*/ 586538 w 1127958"/>
                      <a:gd name="connsiteY1" fmla="*/ 0 h 439927"/>
                      <a:gd name="connsiteX2" fmla="*/ 1127958 w 1127958"/>
                      <a:gd name="connsiteY2" fmla="*/ 0 h 439927"/>
                      <a:gd name="connsiteX3" fmla="*/ 1127958 w 1127958"/>
                      <a:gd name="connsiteY3" fmla="*/ 439927 h 439927"/>
                      <a:gd name="connsiteX4" fmla="*/ 541420 w 1127958"/>
                      <a:gd name="connsiteY4" fmla="*/ 439927 h 439927"/>
                      <a:gd name="connsiteX5" fmla="*/ 0 w 1127958"/>
                      <a:gd name="connsiteY5" fmla="*/ 439927 h 439927"/>
                      <a:gd name="connsiteX6" fmla="*/ 0 w 1127958"/>
                      <a:gd name="connsiteY6" fmla="*/ 0 h 4399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8" h="439927" fill="none" extrusionOk="0">
                        <a:moveTo>
                          <a:pt x="0" y="0"/>
                        </a:moveTo>
                        <a:cubicBezTo>
                          <a:pt x="159702" y="-62504"/>
                          <a:pt x="393698" y="53146"/>
                          <a:pt x="586538" y="0"/>
                        </a:cubicBezTo>
                        <a:cubicBezTo>
                          <a:pt x="779378" y="-53146"/>
                          <a:pt x="945383" y="20596"/>
                          <a:pt x="1127958" y="0"/>
                        </a:cubicBezTo>
                        <a:cubicBezTo>
                          <a:pt x="1157572" y="150233"/>
                          <a:pt x="1108533" y="234652"/>
                          <a:pt x="1127958" y="439927"/>
                        </a:cubicBezTo>
                        <a:cubicBezTo>
                          <a:pt x="938761" y="487922"/>
                          <a:pt x="727795" y="398580"/>
                          <a:pt x="541420" y="439927"/>
                        </a:cubicBezTo>
                        <a:cubicBezTo>
                          <a:pt x="355045" y="481274"/>
                          <a:pt x="180478" y="438225"/>
                          <a:pt x="0" y="439927"/>
                        </a:cubicBezTo>
                        <a:cubicBezTo>
                          <a:pt x="-3419" y="347509"/>
                          <a:pt x="28395" y="94312"/>
                          <a:pt x="0" y="0"/>
                        </a:cubicBezTo>
                        <a:close/>
                      </a:path>
                      <a:path w="1127958" h="439927" stroke="0" extrusionOk="0">
                        <a:moveTo>
                          <a:pt x="0" y="0"/>
                        </a:moveTo>
                        <a:cubicBezTo>
                          <a:pt x="198466" y="-37372"/>
                          <a:pt x="367517" y="62673"/>
                          <a:pt x="563979" y="0"/>
                        </a:cubicBezTo>
                        <a:cubicBezTo>
                          <a:pt x="760441" y="-62673"/>
                          <a:pt x="972205" y="34718"/>
                          <a:pt x="1127958" y="0"/>
                        </a:cubicBezTo>
                        <a:cubicBezTo>
                          <a:pt x="1177623" y="140090"/>
                          <a:pt x="1111237" y="291183"/>
                          <a:pt x="1127958" y="439927"/>
                        </a:cubicBezTo>
                        <a:cubicBezTo>
                          <a:pt x="975426" y="476669"/>
                          <a:pt x="750882" y="408877"/>
                          <a:pt x="552699" y="439927"/>
                        </a:cubicBezTo>
                        <a:cubicBezTo>
                          <a:pt x="354516" y="470977"/>
                          <a:pt x="192721" y="428451"/>
                          <a:pt x="0" y="439927"/>
                        </a:cubicBezTo>
                        <a:cubicBezTo>
                          <a:pt x="-13362" y="320781"/>
                          <a:pt x="17358" y="186421"/>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11ae</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QoS Mgt Frames</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45" name="Rectangle 44">
            <a:extLst>
              <a:ext uri="{FF2B5EF4-FFF2-40B4-BE49-F238E27FC236}">
                <a16:creationId xmlns:a16="http://schemas.microsoft.com/office/drawing/2014/main" id="{DD903D52-B9D6-D071-6B46-30200547BD8C}"/>
              </a:ext>
            </a:extLst>
          </p:cNvPr>
          <p:cNvSpPr/>
          <p:nvPr/>
        </p:nvSpPr>
        <p:spPr bwMode="auto">
          <a:xfrm>
            <a:off x="7200563" y="1772250"/>
            <a:ext cx="1127959" cy="4420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127959"/>
                      <a:gd name="connsiteY0" fmla="*/ 0 h 442043"/>
                      <a:gd name="connsiteX1" fmla="*/ 586539 w 1127959"/>
                      <a:gd name="connsiteY1" fmla="*/ 0 h 442043"/>
                      <a:gd name="connsiteX2" fmla="*/ 1127959 w 1127959"/>
                      <a:gd name="connsiteY2" fmla="*/ 0 h 442043"/>
                      <a:gd name="connsiteX3" fmla="*/ 1127959 w 1127959"/>
                      <a:gd name="connsiteY3" fmla="*/ 442043 h 442043"/>
                      <a:gd name="connsiteX4" fmla="*/ 541420 w 1127959"/>
                      <a:gd name="connsiteY4" fmla="*/ 442043 h 442043"/>
                      <a:gd name="connsiteX5" fmla="*/ 0 w 1127959"/>
                      <a:gd name="connsiteY5" fmla="*/ 442043 h 442043"/>
                      <a:gd name="connsiteX6" fmla="*/ 0 w 1127959"/>
                      <a:gd name="connsiteY6" fmla="*/ 0 h 44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9" h="442043" fill="none" extrusionOk="0">
                        <a:moveTo>
                          <a:pt x="0" y="0"/>
                        </a:moveTo>
                        <a:cubicBezTo>
                          <a:pt x="155681" y="-65057"/>
                          <a:pt x="389376" y="52325"/>
                          <a:pt x="586539" y="0"/>
                        </a:cubicBezTo>
                        <a:cubicBezTo>
                          <a:pt x="783702" y="-52325"/>
                          <a:pt x="945384" y="20596"/>
                          <a:pt x="1127959" y="0"/>
                        </a:cubicBezTo>
                        <a:cubicBezTo>
                          <a:pt x="1153624" y="214932"/>
                          <a:pt x="1089126" y="310898"/>
                          <a:pt x="1127959" y="442043"/>
                        </a:cubicBezTo>
                        <a:cubicBezTo>
                          <a:pt x="941682" y="494247"/>
                          <a:pt x="733763" y="401054"/>
                          <a:pt x="541420" y="442043"/>
                        </a:cubicBezTo>
                        <a:cubicBezTo>
                          <a:pt x="349077" y="483032"/>
                          <a:pt x="180478" y="440341"/>
                          <a:pt x="0" y="442043"/>
                        </a:cubicBezTo>
                        <a:cubicBezTo>
                          <a:pt x="-28686" y="238109"/>
                          <a:pt x="18554" y="92350"/>
                          <a:pt x="0" y="0"/>
                        </a:cubicBezTo>
                        <a:close/>
                      </a:path>
                      <a:path w="1127959" h="442043" stroke="0" extrusionOk="0">
                        <a:moveTo>
                          <a:pt x="0" y="0"/>
                        </a:moveTo>
                        <a:cubicBezTo>
                          <a:pt x="193517" y="-38426"/>
                          <a:pt x="363890" y="59950"/>
                          <a:pt x="563980" y="0"/>
                        </a:cubicBezTo>
                        <a:cubicBezTo>
                          <a:pt x="764070" y="-59950"/>
                          <a:pt x="972206" y="34718"/>
                          <a:pt x="1127959" y="0"/>
                        </a:cubicBezTo>
                        <a:cubicBezTo>
                          <a:pt x="1153493" y="210487"/>
                          <a:pt x="1108385" y="346091"/>
                          <a:pt x="1127959" y="442043"/>
                        </a:cubicBezTo>
                        <a:cubicBezTo>
                          <a:pt x="975427" y="478785"/>
                          <a:pt x="750883" y="410993"/>
                          <a:pt x="552700" y="442043"/>
                        </a:cubicBezTo>
                        <a:cubicBezTo>
                          <a:pt x="354517" y="473093"/>
                          <a:pt x="200042" y="432885"/>
                          <a:pt x="0" y="442043"/>
                        </a:cubicBezTo>
                        <a:cubicBezTo>
                          <a:pt x="-24073" y="296991"/>
                          <a:pt x="15861" y="12537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11aa</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Video Transport</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46" name="Rectangle: Rounded Corners 45">
            <a:extLst>
              <a:ext uri="{FF2B5EF4-FFF2-40B4-BE49-F238E27FC236}">
                <a16:creationId xmlns:a16="http://schemas.microsoft.com/office/drawing/2014/main" id="{0B05EC2A-6E0C-1602-9274-E0B332EEC0B3}"/>
              </a:ext>
            </a:extLst>
          </p:cNvPr>
          <p:cNvSpPr/>
          <p:nvPr/>
        </p:nvSpPr>
        <p:spPr bwMode="auto">
          <a:xfrm>
            <a:off x="8673130" y="1150154"/>
            <a:ext cx="1463430" cy="5257800"/>
          </a:xfrm>
          <a:prstGeom prst="roundRect">
            <a:avLst>
              <a:gd name="adj" fmla="val 10061"/>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1463430"/>
                      <a:gd name="connsiteY0" fmla="*/ 147236 h 5257800"/>
                      <a:gd name="connsiteX1" fmla="*/ 147236 w 1463430"/>
                      <a:gd name="connsiteY1" fmla="*/ 0 h 5257800"/>
                      <a:gd name="connsiteX2" fmla="*/ 743405 w 1463430"/>
                      <a:gd name="connsiteY2" fmla="*/ 0 h 5257800"/>
                      <a:gd name="connsiteX3" fmla="*/ 1316194 w 1463430"/>
                      <a:gd name="connsiteY3" fmla="*/ 0 h 5257800"/>
                      <a:gd name="connsiteX4" fmla="*/ 1463430 w 1463430"/>
                      <a:gd name="connsiteY4" fmla="*/ 147236 h 5257800"/>
                      <a:gd name="connsiteX5" fmla="*/ 1463430 w 1463430"/>
                      <a:gd name="connsiteY5" fmla="*/ 767652 h 5257800"/>
                      <a:gd name="connsiteX6" fmla="*/ 1463430 w 1463430"/>
                      <a:gd name="connsiteY6" fmla="*/ 1288801 h 5257800"/>
                      <a:gd name="connsiteX7" fmla="*/ 1463430 w 1463430"/>
                      <a:gd name="connsiteY7" fmla="*/ 1760318 h 5257800"/>
                      <a:gd name="connsiteX8" fmla="*/ 1463430 w 1463430"/>
                      <a:gd name="connsiteY8" fmla="*/ 2281467 h 5257800"/>
                      <a:gd name="connsiteX9" fmla="*/ 1463430 w 1463430"/>
                      <a:gd name="connsiteY9" fmla="*/ 2951516 h 5257800"/>
                      <a:gd name="connsiteX10" fmla="*/ 1463430 w 1463430"/>
                      <a:gd name="connsiteY10" fmla="*/ 3472666 h 5257800"/>
                      <a:gd name="connsiteX11" fmla="*/ 1463430 w 1463430"/>
                      <a:gd name="connsiteY11" fmla="*/ 3944182 h 5257800"/>
                      <a:gd name="connsiteX12" fmla="*/ 1463430 w 1463430"/>
                      <a:gd name="connsiteY12" fmla="*/ 4465331 h 5257800"/>
                      <a:gd name="connsiteX13" fmla="*/ 1463430 w 1463430"/>
                      <a:gd name="connsiteY13" fmla="*/ 5110564 h 5257800"/>
                      <a:gd name="connsiteX14" fmla="*/ 1316194 w 1463430"/>
                      <a:gd name="connsiteY14" fmla="*/ 5257800 h 5257800"/>
                      <a:gd name="connsiteX15" fmla="*/ 766784 w 1463430"/>
                      <a:gd name="connsiteY15" fmla="*/ 5257800 h 5257800"/>
                      <a:gd name="connsiteX16" fmla="*/ 147236 w 1463430"/>
                      <a:gd name="connsiteY16" fmla="*/ 5257800 h 5257800"/>
                      <a:gd name="connsiteX17" fmla="*/ 0 w 1463430"/>
                      <a:gd name="connsiteY17" fmla="*/ 5110564 h 5257800"/>
                      <a:gd name="connsiteX18" fmla="*/ 0 w 1463430"/>
                      <a:gd name="connsiteY18" fmla="*/ 4490148 h 5257800"/>
                      <a:gd name="connsiteX19" fmla="*/ 0 w 1463430"/>
                      <a:gd name="connsiteY19" fmla="*/ 3820099 h 5257800"/>
                      <a:gd name="connsiteX20" fmla="*/ 0 w 1463430"/>
                      <a:gd name="connsiteY20" fmla="*/ 3298949 h 5257800"/>
                      <a:gd name="connsiteX21" fmla="*/ 0 w 1463430"/>
                      <a:gd name="connsiteY21" fmla="*/ 2678533 h 5257800"/>
                      <a:gd name="connsiteX22" fmla="*/ 0 w 1463430"/>
                      <a:gd name="connsiteY22" fmla="*/ 2207017 h 5257800"/>
                      <a:gd name="connsiteX23" fmla="*/ 0 w 1463430"/>
                      <a:gd name="connsiteY23" fmla="*/ 1487335 h 5257800"/>
                      <a:gd name="connsiteX24" fmla="*/ 0 w 1463430"/>
                      <a:gd name="connsiteY24" fmla="*/ 866919 h 5257800"/>
                      <a:gd name="connsiteX25" fmla="*/ 0 w 1463430"/>
                      <a:gd name="connsiteY25" fmla="*/ 147236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463430" h="5257800" fill="none" extrusionOk="0">
                        <a:moveTo>
                          <a:pt x="0" y="147236"/>
                        </a:moveTo>
                        <a:cubicBezTo>
                          <a:pt x="-2670" y="71279"/>
                          <a:pt x="56436" y="-12584"/>
                          <a:pt x="147236" y="0"/>
                        </a:cubicBezTo>
                        <a:cubicBezTo>
                          <a:pt x="441442" y="-8509"/>
                          <a:pt x="504074" y="12188"/>
                          <a:pt x="743405" y="0"/>
                        </a:cubicBezTo>
                        <a:cubicBezTo>
                          <a:pt x="982736" y="-12188"/>
                          <a:pt x="1186764" y="-12543"/>
                          <a:pt x="1316194" y="0"/>
                        </a:cubicBezTo>
                        <a:cubicBezTo>
                          <a:pt x="1396222" y="4015"/>
                          <a:pt x="1458812" y="51377"/>
                          <a:pt x="1463430" y="147236"/>
                        </a:cubicBezTo>
                        <a:cubicBezTo>
                          <a:pt x="1488580" y="318096"/>
                          <a:pt x="1442431" y="556158"/>
                          <a:pt x="1463430" y="767652"/>
                        </a:cubicBezTo>
                        <a:cubicBezTo>
                          <a:pt x="1484429" y="979146"/>
                          <a:pt x="1483731" y="1042898"/>
                          <a:pt x="1463430" y="1288801"/>
                        </a:cubicBezTo>
                        <a:cubicBezTo>
                          <a:pt x="1443129" y="1534704"/>
                          <a:pt x="1441699" y="1538005"/>
                          <a:pt x="1463430" y="1760318"/>
                        </a:cubicBezTo>
                        <a:cubicBezTo>
                          <a:pt x="1485161" y="1982631"/>
                          <a:pt x="1485038" y="2122595"/>
                          <a:pt x="1463430" y="2281467"/>
                        </a:cubicBezTo>
                        <a:cubicBezTo>
                          <a:pt x="1441822" y="2440339"/>
                          <a:pt x="1485988" y="2692480"/>
                          <a:pt x="1463430" y="2951516"/>
                        </a:cubicBezTo>
                        <a:cubicBezTo>
                          <a:pt x="1440872" y="3210552"/>
                          <a:pt x="1446044" y="3300209"/>
                          <a:pt x="1463430" y="3472666"/>
                        </a:cubicBezTo>
                        <a:cubicBezTo>
                          <a:pt x="1480817" y="3645123"/>
                          <a:pt x="1444249" y="3834853"/>
                          <a:pt x="1463430" y="3944182"/>
                        </a:cubicBezTo>
                        <a:cubicBezTo>
                          <a:pt x="1482611" y="4053511"/>
                          <a:pt x="1458192" y="4288870"/>
                          <a:pt x="1463430" y="4465331"/>
                        </a:cubicBezTo>
                        <a:cubicBezTo>
                          <a:pt x="1468668" y="4641792"/>
                          <a:pt x="1443683" y="4806252"/>
                          <a:pt x="1463430" y="5110564"/>
                        </a:cubicBezTo>
                        <a:cubicBezTo>
                          <a:pt x="1453556" y="5193064"/>
                          <a:pt x="1405576" y="5266272"/>
                          <a:pt x="1316194" y="5257800"/>
                        </a:cubicBezTo>
                        <a:cubicBezTo>
                          <a:pt x="1148365" y="5246793"/>
                          <a:pt x="929394" y="5255349"/>
                          <a:pt x="766784" y="5257800"/>
                        </a:cubicBezTo>
                        <a:cubicBezTo>
                          <a:pt x="604174" y="5260252"/>
                          <a:pt x="308253" y="5272975"/>
                          <a:pt x="147236" y="5257800"/>
                        </a:cubicBezTo>
                        <a:cubicBezTo>
                          <a:pt x="71232" y="5276447"/>
                          <a:pt x="13664" y="5197633"/>
                          <a:pt x="0" y="5110564"/>
                        </a:cubicBezTo>
                        <a:cubicBezTo>
                          <a:pt x="-28368" y="4809729"/>
                          <a:pt x="21617" y="4786787"/>
                          <a:pt x="0" y="4490148"/>
                        </a:cubicBezTo>
                        <a:cubicBezTo>
                          <a:pt x="-21617" y="4193509"/>
                          <a:pt x="25469" y="3956532"/>
                          <a:pt x="0" y="3820099"/>
                        </a:cubicBezTo>
                        <a:cubicBezTo>
                          <a:pt x="-25469" y="3683666"/>
                          <a:pt x="-24596" y="3416162"/>
                          <a:pt x="0" y="3298949"/>
                        </a:cubicBezTo>
                        <a:cubicBezTo>
                          <a:pt x="24596" y="3181736"/>
                          <a:pt x="-28361" y="2910732"/>
                          <a:pt x="0" y="2678533"/>
                        </a:cubicBezTo>
                        <a:cubicBezTo>
                          <a:pt x="28361" y="2446334"/>
                          <a:pt x="8545" y="2301494"/>
                          <a:pt x="0" y="2207017"/>
                        </a:cubicBezTo>
                        <a:cubicBezTo>
                          <a:pt x="-8545" y="2112540"/>
                          <a:pt x="35105" y="1675970"/>
                          <a:pt x="0" y="1487335"/>
                        </a:cubicBezTo>
                        <a:cubicBezTo>
                          <a:pt x="-35105" y="1298700"/>
                          <a:pt x="-18814" y="1018566"/>
                          <a:pt x="0" y="866919"/>
                        </a:cubicBezTo>
                        <a:cubicBezTo>
                          <a:pt x="18814" y="715272"/>
                          <a:pt x="-11198" y="331158"/>
                          <a:pt x="0" y="147236"/>
                        </a:cubicBezTo>
                        <a:close/>
                      </a:path>
                      <a:path w="1463430" h="5257800" stroke="0" extrusionOk="0">
                        <a:moveTo>
                          <a:pt x="0" y="147236"/>
                        </a:moveTo>
                        <a:cubicBezTo>
                          <a:pt x="-4698" y="63022"/>
                          <a:pt x="54184" y="4405"/>
                          <a:pt x="147236" y="0"/>
                        </a:cubicBezTo>
                        <a:cubicBezTo>
                          <a:pt x="336746" y="-25506"/>
                          <a:pt x="452752" y="-19986"/>
                          <a:pt x="755094" y="0"/>
                        </a:cubicBezTo>
                        <a:cubicBezTo>
                          <a:pt x="1057436" y="19986"/>
                          <a:pt x="1096457" y="-11789"/>
                          <a:pt x="1316194" y="0"/>
                        </a:cubicBezTo>
                        <a:cubicBezTo>
                          <a:pt x="1392203" y="-2904"/>
                          <a:pt x="1471118" y="69593"/>
                          <a:pt x="1463430" y="147236"/>
                        </a:cubicBezTo>
                        <a:cubicBezTo>
                          <a:pt x="1456882" y="263193"/>
                          <a:pt x="1455162" y="546115"/>
                          <a:pt x="1463430" y="668385"/>
                        </a:cubicBezTo>
                        <a:cubicBezTo>
                          <a:pt x="1471698" y="790655"/>
                          <a:pt x="1471672" y="1125450"/>
                          <a:pt x="1463430" y="1388068"/>
                        </a:cubicBezTo>
                        <a:cubicBezTo>
                          <a:pt x="1455188" y="1650686"/>
                          <a:pt x="1451857" y="1716597"/>
                          <a:pt x="1463430" y="1909217"/>
                        </a:cubicBezTo>
                        <a:cubicBezTo>
                          <a:pt x="1475003" y="2101837"/>
                          <a:pt x="1435167" y="2338075"/>
                          <a:pt x="1463430" y="2628900"/>
                        </a:cubicBezTo>
                        <a:cubicBezTo>
                          <a:pt x="1491693" y="2919725"/>
                          <a:pt x="1464762" y="2890064"/>
                          <a:pt x="1463430" y="3100416"/>
                        </a:cubicBezTo>
                        <a:cubicBezTo>
                          <a:pt x="1462098" y="3310768"/>
                          <a:pt x="1450725" y="3512129"/>
                          <a:pt x="1463430" y="3720832"/>
                        </a:cubicBezTo>
                        <a:cubicBezTo>
                          <a:pt x="1476135" y="3929535"/>
                          <a:pt x="1481370" y="4123072"/>
                          <a:pt x="1463430" y="4341248"/>
                        </a:cubicBezTo>
                        <a:cubicBezTo>
                          <a:pt x="1445490" y="4559424"/>
                          <a:pt x="1498098" y="4859239"/>
                          <a:pt x="1463430" y="5110564"/>
                        </a:cubicBezTo>
                        <a:cubicBezTo>
                          <a:pt x="1469198" y="5198946"/>
                          <a:pt x="1412434" y="5244733"/>
                          <a:pt x="1316194" y="5257800"/>
                        </a:cubicBezTo>
                        <a:cubicBezTo>
                          <a:pt x="1104755" y="5280233"/>
                          <a:pt x="858586" y="5247089"/>
                          <a:pt x="731715" y="5257800"/>
                        </a:cubicBezTo>
                        <a:cubicBezTo>
                          <a:pt x="604844" y="5268511"/>
                          <a:pt x="297482" y="5258725"/>
                          <a:pt x="147236" y="5257800"/>
                        </a:cubicBezTo>
                        <a:cubicBezTo>
                          <a:pt x="62532" y="5250894"/>
                          <a:pt x="784" y="5181276"/>
                          <a:pt x="0" y="5110564"/>
                        </a:cubicBezTo>
                        <a:cubicBezTo>
                          <a:pt x="31585" y="4776235"/>
                          <a:pt x="-20403" y="4575138"/>
                          <a:pt x="0" y="4440515"/>
                        </a:cubicBezTo>
                        <a:cubicBezTo>
                          <a:pt x="20403" y="4305892"/>
                          <a:pt x="-3830" y="4036335"/>
                          <a:pt x="0" y="3919365"/>
                        </a:cubicBezTo>
                        <a:cubicBezTo>
                          <a:pt x="3830" y="3802395"/>
                          <a:pt x="-18017" y="3557630"/>
                          <a:pt x="0" y="3199683"/>
                        </a:cubicBezTo>
                        <a:cubicBezTo>
                          <a:pt x="18017" y="2841736"/>
                          <a:pt x="-14725" y="2759740"/>
                          <a:pt x="0" y="2579267"/>
                        </a:cubicBezTo>
                        <a:cubicBezTo>
                          <a:pt x="14725" y="2398794"/>
                          <a:pt x="-8665" y="2204557"/>
                          <a:pt x="0" y="2058117"/>
                        </a:cubicBezTo>
                        <a:cubicBezTo>
                          <a:pt x="8665" y="1911677"/>
                          <a:pt x="5639" y="1739762"/>
                          <a:pt x="0" y="1437701"/>
                        </a:cubicBezTo>
                        <a:cubicBezTo>
                          <a:pt x="-5639" y="1135640"/>
                          <a:pt x="-15800" y="1181188"/>
                          <a:pt x="0" y="966185"/>
                        </a:cubicBezTo>
                        <a:cubicBezTo>
                          <a:pt x="15800" y="751182"/>
                          <a:pt x="-30663" y="379004"/>
                          <a:pt x="0" y="147236"/>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802.11-2020</a:t>
            </a:r>
          </a:p>
        </p:txBody>
      </p:sp>
      <p:sp>
        <p:nvSpPr>
          <p:cNvPr id="61" name="Rectangle 60">
            <a:extLst>
              <a:ext uri="{FF2B5EF4-FFF2-40B4-BE49-F238E27FC236}">
                <a16:creationId xmlns:a16="http://schemas.microsoft.com/office/drawing/2014/main" id="{F0521D45-C49D-D7FD-E3E0-75B2512A66B2}"/>
              </a:ext>
            </a:extLst>
          </p:cNvPr>
          <p:cNvSpPr/>
          <p:nvPr/>
        </p:nvSpPr>
        <p:spPr bwMode="auto">
          <a:xfrm>
            <a:off x="8799639" y="5290257"/>
            <a:ext cx="1200155" cy="4420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442043"/>
                      <a:gd name="connsiteX1" fmla="*/ 400052 w 1200155"/>
                      <a:gd name="connsiteY1" fmla="*/ 0 h 442043"/>
                      <a:gd name="connsiteX2" fmla="*/ 800103 w 1200155"/>
                      <a:gd name="connsiteY2" fmla="*/ 0 h 442043"/>
                      <a:gd name="connsiteX3" fmla="*/ 1200155 w 1200155"/>
                      <a:gd name="connsiteY3" fmla="*/ 0 h 442043"/>
                      <a:gd name="connsiteX4" fmla="*/ 1200155 w 1200155"/>
                      <a:gd name="connsiteY4" fmla="*/ 442043 h 442043"/>
                      <a:gd name="connsiteX5" fmla="*/ 812105 w 1200155"/>
                      <a:gd name="connsiteY5" fmla="*/ 442043 h 442043"/>
                      <a:gd name="connsiteX6" fmla="*/ 412053 w 1200155"/>
                      <a:gd name="connsiteY6" fmla="*/ 442043 h 442043"/>
                      <a:gd name="connsiteX7" fmla="*/ 0 w 1200155"/>
                      <a:gd name="connsiteY7" fmla="*/ 442043 h 442043"/>
                      <a:gd name="connsiteX8" fmla="*/ 0 w 1200155"/>
                      <a:gd name="connsiteY8" fmla="*/ 0 h 44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442043"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33342" y="213283"/>
                          <a:pt x="1164543" y="245121"/>
                          <a:pt x="1200155" y="442043"/>
                        </a:cubicBezTo>
                        <a:cubicBezTo>
                          <a:pt x="1119554" y="470280"/>
                          <a:pt x="999785" y="404942"/>
                          <a:pt x="812105" y="442043"/>
                        </a:cubicBezTo>
                        <a:cubicBezTo>
                          <a:pt x="624425" y="479144"/>
                          <a:pt x="526756" y="413887"/>
                          <a:pt x="412053" y="442043"/>
                        </a:cubicBezTo>
                        <a:cubicBezTo>
                          <a:pt x="297350" y="470199"/>
                          <a:pt x="148510" y="424797"/>
                          <a:pt x="0" y="442043"/>
                        </a:cubicBezTo>
                        <a:cubicBezTo>
                          <a:pt x="-46908" y="284603"/>
                          <a:pt x="21781" y="102100"/>
                          <a:pt x="0" y="0"/>
                        </a:cubicBezTo>
                        <a:close/>
                      </a:path>
                      <a:path w="1200155" h="442043"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36093" y="183641"/>
                          <a:pt x="1178979" y="240321"/>
                          <a:pt x="1200155" y="442043"/>
                        </a:cubicBezTo>
                        <a:cubicBezTo>
                          <a:pt x="1036059" y="451728"/>
                          <a:pt x="944746" y="439933"/>
                          <a:pt x="788102" y="442043"/>
                        </a:cubicBezTo>
                        <a:cubicBezTo>
                          <a:pt x="631458" y="444153"/>
                          <a:pt x="584689" y="425422"/>
                          <a:pt x="388050" y="442043"/>
                        </a:cubicBezTo>
                        <a:cubicBezTo>
                          <a:pt x="191411" y="458664"/>
                          <a:pt x="86008" y="433176"/>
                          <a:pt x="0" y="442043"/>
                        </a:cubicBezTo>
                        <a:cubicBezTo>
                          <a:pt x="-13433" y="282251"/>
                          <a:pt x="3915" y="180016"/>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11ah</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Sub-1 GHz</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62" name="Rectangle 61">
            <a:extLst>
              <a:ext uri="{FF2B5EF4-FFF2-40B4-BE49-F238E27FC236}">
                <a16:creationId xmlns:a16="http://schemas.microsoft.com/office/drawing/2014/main" id="{B1603C8D-AE2A-7D98-E3C2-59D736C56C81}"/>
              </a:ext>
            </a:extLst>
          </p:cNvPr>
          <p:cNvSpPr/>
          <p:nvPr/>
        </p:nvSpPr>
        <p:spPr bwMode="auto">
          <a:xfrm>
            <a:off x="8804765" y="5837811"/>
            <a:ext cx="1200155" cy="4420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442043"/>
                      <a:gd name="connsiteX1" fmla="*/ 400052 w 1200155"/>
                      <a:gd name="connsiteY1" fmla="*/ 0 h 442043"/>
                      <a:gd name="connsiteX2" fmla="*/ 800103 w 1200155"/>
                      <a:gd name="connsiteY2" fmla="*/ 0 h 442043"/>
                      <a:gd name="connsiteX3" fmla="*/ 1200155 w 1200155"/>
                      <a:gd name="connsiteY3" fmla="*/ 0 h 442043"/>
                      <a:gd name="connsiteX4" fmla="*/ 1200155 w 1200155"/>
                      <a:gd name="connsiteY4" fmla="*/ 442043 h 442043"/>
                      <a:gd name="connsiteX5" fmla="*/ 812105 w 1200155"/>
                      <a:gd name="connsiteY5" fmla="*/ 442043 h 442043"/>
                      <a:gd name="connsiteX6" fmla="*/ 412053 w 1200155"/>
                      <a:gd name="connsiteY6" fmla="*/ 442043 h 442043"/>
                      <a:gd name="connsiteX7" fmla="*/ 0 w 1200155"/>
                      <a:gd name="connsiteY7" fmla="*/ 442043 h 442043"/>
                      <a:gd name="connsiteX8" fmla="*/ 0 w 1200155"/>
                      <a:gd name="connsiteY8" fmla="*/ 0 h 44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442043"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33342" y="213283"/>
                          <a:pt x="1164543" y="245121"/>
                          <a:pt x="1200155" y="442043"/>
                        </a:cubicBezTo>
                        <a:cubicBezTo>
                          <a:pt x="1119554" y="470280"/>
                          <a:pt x="999785" y="404942"/>
                          <a:pt x="812105" y="442043"/>
                        </a:cubicBezTo>
                        <a:cubicBezTo>
                          <a:pt x="624425" y="479144"/>
                          <a:pt x="526756" y="413887"/>
                          <a:pt x="412053" y="442043"/>
                        </a:cubicBezTo>
                        <a:cubicBezTo>
                          <a:pt x="297350" y="470199"/>
                          <a:pt x="148510" y="424797"/>
                          <a:pt x="0" y="442043"/>
                        </a:cubicBezTo>
                        <a:cubicBezTo>
                          <a:pt x="-46908" y="284603"/>
                          <a:pt x="21781" y="102100"/>
                          <a:pt x="0" y="0"/>
                        </a:cubicBezTo>
                        <a:close/>
                      </a:path>
                      <a:path w="1200155" h="442043"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36093" y="183641"/>
                          <a:pt x="1178979" y="240321"/>
                          <a:pt x="1200155" y="442043"/>
                        </a:cubicBezTo>
                        <a:cubicBezTo>
                          <a:pt x="1036059" y="451728"/>
                          <a:pt x="944746" y="439933"/>
                          <a:pt x="788102" y="442043"/>
                        </a:cubicBezTo>
                        <a:cubicBezTo>
                          <a:pt x="631458" y="444153"/>
                          <a:pt x="584689" y="425422"/>
                          <a:pt x="388050" y="442043"/>
                        </a:cubicBezTo>
                        <a:cubicBezTo>
                          <a:pt x="191411" y="458664"/>
                          <a:pt x="86008" y="433176"/>
                          <a:pt x="0" y="442043"/>
                        </a:cubicBezTo>
                        <a:cubicBezTo>
                          <a:pt x="-13433" y="282251"/>
                          <a:pt x="3915" y="180016"/>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11aj</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China </a:t>
            </a:r>
            <a:r>
              <a:rPr lang="en-US" sz="1100" dirty="0" err="1">
                <a:latin typeface="Arial" panose="020B0604020202020204" pitchFamily="34" charset="0"/>
                <a:cs typeface="Arial" panose="020B0604020202020204" pitchFamily="34" charset="0"/>
              </a:rPr>
              <a:t>mmWave</a:t>
            </a:r>
            <a:endParaRPr lang="en-US" sz="1100" dirty="0">
              <a:latin typeface="Arial" panose="020B0604020202020204" pitchFamily="34" charset="0"/>
              <a:cs typeface="Arial" panose="020B0604020202020204" pitchFamily="34" charset="0"/>
            </a:endParaRPr>
          </a:p>
        </p:txBody>
      </p:sp>
      <p:sp>
        <p:nvSpPr>
          <p:cNvPr id="63" name="Rectangle 62">
            <a:extLst>
              <a:ext uri="{FF2B5EF4-FFF2-40B4-BE49-F238E27FC236}">
                <a16:creationId xmlns:a16="http://schemas.microsoft.com/office/drawing/2014/main" id="{2C2EEC0F-7F0F-8B4E-F54E-D4942D00705A}"/>
              </a:ext>
            </a:extLst>
          </p:cNvPr>
          <p:cNvSpPr/>
          <p:nvPr/>
        </p:nvSpPr>
        <p:spPr bwMode="auto">
          <a:xfrm>
            <a:off x="8840865" y="2988266"/>
            <a:ext cx="1127958" cy="57296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127958"/>
                      <a:gd name="connsiteY0" fmla="*/ 0 h 572963"/>
                      <a:gd name="connsiteX1" fmla="*/ 586538 w 1127958"/>
                      <a:gd name="connsiteY1" fmla="*/ 0 h 572963"/>
                      <a:gd name="connsiteX2" fmla="*/ 1127958 w 1127958"/>
                      <a:gd name="connsiteY2" fmla="*/ 0 h 572963"/>
                      <a:gd name="connsiteX3" fmla="*/ 1127958 w 1127958"/>
                      <a:gd name="connsiteY3" fmla="*/ 572963 h 572963"/>
                      <a:gd name="connsiteX4" fmla="*/ 541420 w 1127958"/>
                      <a:gd name="connsiteY4" fmla="*/ 572963 h 572963"/>
                      <a:gd name="connsiteX5" fmla="*/ 0 w 1127958"/>
                      <a:gd name="connsiteY5" fmla="*/ 572963 h 572963"/>
                      <a:gd name="connsiteX6" fmla="*/ 0 w 1127958"/>
                      <a:gd name="connsiteY6" fmla="*/ 0 h 5729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8" h="572963" fill="none" extrusionOk="0">
                        <a:moveTo>
                          <a:pt x="0" y="0"/>
                        </a:moveTo>
                        <a:cubicBezTo>
                          <a:pt x="159702" y="-62504"/>
                          <a:pt x="393698" y="53146"/>
                          <a:pt x="586538" y="0"/>
                        </a:cubicBezTo>
                        <a:cubicBezTo>
                          <a:pt x="779378" y="-53146"/>
                          <a:pt x="945383" y="20596"/>
                          <a:pt x="1127958" y="0"/>
                        </a:cubicBezTo>
                        <a:cubicBezTo>
                          <a:pt x="1165137" y="256698"/>
                          <a:pt x="1101826" y="363814"/>
                          <a:pt x="1127958" y="572963"/>
                        </a:cubicBezTo>
                        <a:cubicBezTo>
                          <a:pt x="938761" y="620958"/>
                          <a:pt x="727795" y="531616"/>
                          <a:pt x="541420" y="572963"/>
                        </a:cubicBezTo>
                        <a:cubicBezTo>
                          <a:pt x="355045" y="614310"/>
                          <a:pt x="180478" y="571261"/>
                          <a:pt x="0" y="572963"/>
                        </a:cubicBezTo>
                        <a:cubicBezTo>
                          <a:pt x="-40351" y="362676"/>
                          <a:pt x="51809" y="166074"/>
                          <a:pt x="0" y="0"/>
                        </a:cubicBezTo>
                        <a:close/>
                      </a:path>
                      <a:path w="1127958" h="572963" stroke="0" extrusionOk="0">
                        <a:moveTo>
                          <a:pt x="0" y="0"/>
                        </a:moveTo>
                        <a:cubicBezTo>
                          <a:pt x="198466" y="-37372"/>
                          <a:pt x="367517" y="62673"/>
                          <a:pt x="563979" y="0"/>
                        </a:cubicBezTo>
                        <a:cubicBezTo>
                          <a:pt x="760441" y="-62673"/>
                          <a:pt x="972205" y="34718"/>
                          <a:pt x="1127958" y="0"/>
                        </a:cubicBezTo>
                        <a:cubicBezTo>
                          <a:pt x="1194795" y="146739"/>
                          <a:pt x="1071626" y="426713"/>
                          <a:pt x="1127958" y="572963"/>
                        </a:cubicBezTo>
                        <a:cubicBezTo>
                          <a:pt x="975426" y="609705"/>
                          <a:pt x="750882" y="541913"/>
                          <a:pt x="552699" y="572963"/>
                        </a:cubicBezTo>
                        <a:cubicBezTo>
                          <a:pt x="354516" y="604013"/>
                          <a:pt x="192721" y="561487"/>
                          <a:pt x="0" y="572963"/>
                        </a:cubicBezTo>
                        <a:cubicBezTo>
                          <a:pt x="-49982" y="422479"/>
                          <a:pt x="45481" y="180757"/>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11ai</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Fast Initial Link Setup</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768" name="Rectangle 32767">
            <a:extLst>
              <a:ext uri="{FF2B5EF4-FFF2-40B4-BE49-F238E27FC236}">
                <a16:creationId xmlns:a16="http://schemas.microsoft.com/office/drawing/2014/main" id="{CC401F5C-642D-F822-09C6-50A76DA58382}"/>
              </a:ext>
            </a:extLst>
          </p:cNvPr>
          <p:cNvSpPr/>
          <p:nvPr/>
        </p:nvSpPr>
        <p:spPr bwMode="auto">
          <a:xfrm>
            <a:off x="8824854" y="2434664"/>
            <a:ext cx="1127959" cy="4420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127959"/>
                      <a:gd name="connsiteY0" fmla="*/ 0 h 442043"/>
                      <a:gd name="connsiteX1" fmla="*/ 586539 w 1127959"/>
                      <a:gd name="connsiteY1" fmla="*/ 0 h 442043"/>
                      <a:gd name="connsiteX2" fmla="*/ 1127959 w 1127959"/>
                      <a:gd name="connsiteY2" fmla="*/ 0 h 442043"/>
                      <a:gd name="connsiteX3" fmla="*/ 1127959 w 1127959"/>
                      <a:gd name="connsiteY3" fmla="*/ 442043 h 442043"/>
                      <a:gd name="connsiteX4" fmla="*/ 541420 w 1127959"/>
                      <a:gd name="connsiteY4" fmla="*/ 442043 h 442043"/>
                      <a:gd name="connsiteX5" fmla="*/ 0 w 1127959"/>
                      <a:gd name="connsiteY5" fmla="*/ 442043 h 442043"/>
                      <a:gd name="connsiteX6" fmla="*/ 0 w 1127959"/>
                      <a:gd name="connsiteY6" fmla="*/ 0 h 44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9" h="442043" fill="none" extrusionOk="0">
                        <a:moveTo>
                          <a:pt x="0" y="0"/>
                        </a:moveTo>
                        <a:cubicBezTo>
                          <a:pt x="155681" y="-65057"/>
                          <a:pt x="389376" y="52325"/>
                          <a:pt x="586539" y="0"/>
                        </a:cubicBezTo>
                        <a:cubicBezTo>
                          <a:pt x="783702" y="-52325"/>
                          <a:pt x="945384" y="20596"/>
                          <a:pt x="1127959" y="0"/>
                        </a:cubicBezTo>
                        <a:cubicBezTo>
                          <a:pt x="1153624" y="214932"/>
                          <a:pt x="1089126" y="310898"/>
                          <a:pt x="1127959" y="442043"/>
                        </a:cubicBezTo>
                        <a:cubicBezTo>
                          <a:pt x="941682" y="494247"/>
                          <a:pt x="733763" y="401054"/>
                          <a:pt x="541420" y="442043"/>
                        </a:cubicBezTo>
                        <a:cubicBezTo>
                          <a:pt x="349077" y="483032"/>
                          <a:pt x="180478" y="440341"/>
                          <a:pt x="0" y="442043"/>
                        </a:cubicBezTo>
                        <a:cubicBezTo>
                          <a:pt x="-28686" y="238109"/>
                          <a:pt x="18554" y="92350"/>
                          <a:pt x="0" y="0"/>
                        </a:cubicBezTo>
                        <a:close/>
                      </a:path>
                      <a:path w="1127959" h="442043" stroke="0" extrusionOk="0">
                        <a:moveTo>
                          <a:pt x="0" y="0"/>
                        </a:moveTo>
                        <a:cubicBezTo>
                          <a:pt x="193517" y="-38426"/>
                          <a:pt x="363890" y="59950"/>
                          <a:pt x="563980" y="0"/>
                        </a:cubicBezTo>
                        <a:cubicBezTo>
                          <a:pt x="764070" y="-59950"/>
                          <a:pt x="972206" y="34718"/>
                          <a:pt x="1127959" y="0"/>
                        </a:cubicBezTo>
                        <a:cubicBezTo>
                          <a:pt x="1153493" y="210487"/>
                          <a:pt x="1108385" y="346091"/>
                          <a:pt x="1127959" y="442043"/>
                        </a:cubicBezTo>
                        <a:cubicBezTo>
                          <a:pt x="975427" y="478785"/>
                          <a:pt x="750883" y="410993"/>
                          <a:pt x="552700" y="442043"/>
                        </a:cubicBezTo>
                        <a:cubicBezTo>
                          <a:pt x="354517" y="473093"/>
                          <a:pt x="200042" y="432885"/>
                          <a:pt x="0" y="442043"/>
                        </a:cubicBezTo>
                        <a:cubicBezTo>
                          <a:pt x="-24073" y="296991"/>
                          <a:pt x="15861" y="12537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11ak</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General Link</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769" name="Rectangle 32768">
            <a:extLst>
              <a:ext uri="{FF2B5EF4-FFF2-40B4-BE49-F238E27FC236}">
                <a16:creationId xmlns:a16="http://schemas.microsoft.com/office/drawing/2014/main" id="{6110C004-AC22-2840-9235-44AA4CBF99FB}"/>
              </a:ext>
            </a:extLst>
          </p:cNvPr>
          <p:cNvSpPr/>
          <p:nvPr/>
        </p:nvSpPr>
        <p:spPr bwMode="auto">
          <a:xfrm>
            <a:off x="8840864" y="1751848"/>
            <a:ext cx="1127959" cy="565356"/>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127959"/>
                      <a:gd name="connsiteY0" fmla="*/ 0 h 565356"/>
                      <a:gd name="connsiteX1" fmla="*/ 586539 w 1127959"/>
                      <a:gd name="connsiteY1" fmla="*/ 0 h 565356"/>
                      <a:gd name="connsiteX2" fmla="*/ 1127959 w 1127959"/>
                      <a:gd name="connsiteY2" fmla="*/ 0 h 565356"/>
                      <a:gd name="connsiteX3" fmla="*/ 1127959 w 1127959"/>
                      <a:gd name="connsiteY3" fmla="*/ 565356 h 565356"/>
                      <a:gd name="connsiteX4" fmla="*/ 541420 w 1127959"/>
                      <a:gd name="connsiteY4" fmla="*/ 565356 h 565356"/>
                      <a:gd name="connsiteX5" fmla="*/ 0 w 1127959"/>
                      <a:gd name="connsiteY5" fmla="*/ 565356 h 565356"/>
                      <a:gd name="connsiteX6" fmla="*/ 0 w 1127959"/>
                      <a:gd name="connsiteY6" fmla="*/ 0 h 565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9" h="565356" fill="none" extrusionOk="0">
                        <a:moveTo>
                          <a:pt x="0" y="0"/>
                        </a:moveTo>
                        <a:cubicBezTo>
                          <a:pt x="155681" y="-65057"/>
                          <a:pt x="389376" y="52325"/>
                          <a:pt x="586539" y="0"/>
                        </a:cubicBezTo>
                        <a:cubicBezTo>
                          <a:pt x="783702" y="-52325"/>
                          <a:pt x="945384" y="20596"/>
                          <a:pt x="1127959" y="0"/>
                        </a:cubicBezTo>
                        <a:cubicBezTo>
                          <a:pt x="1172815" y="121775"/>
                          <a:pt x="1069210" y="300706"/>
                          <a:pt x="1127959" y="565356"/>
                        </a:cubicBezTo>
                        <a:cubicBezTo>
                          <a:pt x="941682" y="617560"/>
                          <a:pt x="733763" y="524367"/>
                          <a:pt x="541420" y="565356"/>
                        </a:cubicBezTo>
                        <a:cubicBezTo>
                          <a:pt x="349077" y="606345"/>
                          <a:pt x="180478" y="563654"/>
                          <a:pt x="0" y="565356"/>
                        </a:cubicBezTo>
                        <a:cubicBezTo>
                          <a:pt x="-50242" y="337177"/>
                          <a:pt x="50721" y="204919"/>
                          <a:pt x="0" y="0"/>
                        </a:cubicBezTo>
                        <a:close/>
                      </a:path>
                      <a:path w="1127959" h="565356" stroke="0" extrusionOk="0">
                        <a:moveTo>
                          <a:pt x="0" y="0"/>
                        </a:moveTo>
                        <a:cubicBezTo>
                          <a:pt x="193517" y="-38426"/>
                          <a:pt x="363890" y="59950"/>
                          <a:pt x="563980" y="0"/>
                        </a:cubicBezTo>
                        <a:cubicBezTo>
                          <a:pt x="764070" y="-59950"/>
                          <a:pt x="972206" y="34718"/>
                          <a:pt x="1127959" y="0"/>
                        </a:cubicBezTo>
                        <a:cubicBezTo>
                          <a:pt x="1175879" y="280656"/>
                          <a:pt x="1086407" y="325775"/>
                          <a:pt x="1127959" y="565356"/>
                        </a:cubicBezTo>
                        <a:cubicBezTo>
                          <a:pt x="975427" y="602098"/>
                          <a:pt x="750883" y="534306"/>
                          <a:pt x="552700" y="565356"/>
                        </a:cubicBezTo>
                        <a:cubicBezTo>
                          <a:pt x="354517" y="596406"/>
                          <a:pt x="200042" y="556198"/>
                          <a:pt x="0" y="565356"/>
                        </a:cubicBezTo>
                        <a:cubicBezTo>
                          <a:pt x="-833" y="448216"/>
                          <a:pt x="36139" y="127301"/>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11aq</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Pre-association Discovery</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786" name="Rectangle 32785">
            <a:extLst>
              <a:ext uri="{FF2B5EF4-FFF2-40B4-BE49-F238E27FC236}">
                <a16:creationId xmlns:a16="http://schemas.microsoft.com/office/drawing/2014/main" id="{A49F691E-995D-8954-2540-BC01C00B7F44}"/>
              </a:ext>
            </a:extLst>
          </p:cNvPr>
          <p:cNvSpPr/>
          <p:nvPr/>
        </p:nvSpPr>
        <p:spPr bwMode="auto">
          <a:xfrm>
            <a:off x="10533100" y="1769495"/>
            <a:ext cx="1127959" cy="565356"/>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127959"/>
                      <a:gd name="connsiteY0" fmla="*/ 0 h 565356"/>
                      <a:gd name="connsiteX1" fmla="*/ 586539 w 1127959"/>
                      <a:gd name="connsiteY1" fmla="*/ 0 h 565356"/>
                      <a:gd name="connsiteX2" fmla="*/ 1127959 w 1127959"/>
                      <a:gd name="connsiteY2" fmla="*/ 0 h 565356"/>
                      <a:gd name="connsiteX3" fmla="*/ 1127959 w 1127959"/>
                      <a:gd name="connsiteY3" fmla="*/ 565356 h 565356"/>
                      <a:gd name="connsiteX4" fmla="*/ 541420 w 1127959"/>
                      <a:gd name="connsiteY4" fmla="*/ 565356 h 565356"/>
                      <a:gd name="connsiteX5" fmla="*/ 0 w 1127959"/>
                      <a:gd name="connsiteY5" fmla="*/ 565356 h 565356"/>
                      <a:gd name="connsiteX6" fmla="*/ 0 w 1127959"/>
                      <a:gd name="connsiteY6" fmla="*/ 0 h 565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9" h="565356" fill="none" extrusionOk="0">
                        <a:moveTo>
                          <a:pt x="0" y="0"/>
                        </a:moveTo>
                        <a:cubicBezTo>
                          <a:pt x="155681" y="-65057"/>
                          <a:pt x="389376" y="52325"/>
                          <a:pt x="586539" y="0"/>
                        </a:cubicBezTo>
                        <a:cubicBezTo>
                          <a:pt x="783702" y="-52325"/>
                          <a:pt x="945384" y="20596"/>
                          <a:pt x="1127959" y="0"/>
                        </a:cubicBezTo>
                        <a:cubicBezTo>
                          <a:pt x="1172815" y="121775"/>
                          <a:pt x="1069210" y="300706"/>
                          <a:pt x="1127959" y="565356"/>
                        </a:cubicBezTo>
                        <a:cubicBezTo>
                          <a:pt x="941682" y="617560"/>
                          <a:pt x="733763" y="524367"/>
                          <a:pt x="541420" y="565356"/>
                        </a:cubicBezTo>
                        <a:cubicBezTo>
                          <a:pt x="349077" y="606345"/>
                          <a:pt x="180478" y="563654"/>
                          <a:pt x="0" y="565356"/>
                        </a:cubicBezTo>
                        <a:cubicBezTo>
                          <a:pt x="-50242" y="337177"/>
                          <a:pt x="50721" y="204919"/>
                          <a:pt x="0" y="0"/>
                        </a:cubicBezTo>
                        <a:close/>
                      </a:path>
                      <a:path w="1127959" h="565356" stroke="0" extrusionOk="0">
                        <a:moveTo>
                          <a:pt x="0" y="0"/>
                        </a:moveTo>
                        <a:cubicBezTo>
                          <a:pt x="193517" y="-38426"/>
                          <a:pt x="363890" y="59950"/>
                          <a:pt x="563980" y="0"/>
                        </a:cubicBezTo>
                        <a:cubicBezTo>
                          <a:pt x="764070" y="-59950"/>
                          <a:pt x="972206" y="34718"/>
                          <a:pt x="1127959" y="0"/>
                        </a:cubicBezTo>
                        <a:cubicBezTo>
                          <a:pt x="1175879" y="280656"/>
                          <a:pt x="1086407" y="325775"/>
                          <a:pt x="1127959" y="565356"/>
                        </a:cubicBezTo>
                        <a:cubicBezTo>
                          <a:pt x="975427" y="602098"/>
                          <a:pt x="750883" y="534306"/>
                          <a:pt x="552700" y="565356"/>
                        </a:cubicBezTo>
                        <a:cubicBezTo>
                          <a:pt x="354517" y="596406"/>
                          <a:pt x="200042" y="556198"/>
                          <a:pt x="0" y="565356"/>
                        </a:cubicBezTo>
                        <a:cubicBezTo>
                          <a:pt x="-833" y="448216"/>
                          <a:pt x="36139" y="127301"/>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11bc</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Broadcast Services</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789" name="Rectangle 32788">
            <a:extLst>
              <a:ext uri="{FF2B5EF4-FFF2-40B4-BE49-F238E27FC236}">
                <a16:creationId xmlns:a16="http://schemas.microsoft.com/office/drawing/2014/main" id="{AD814AFD-4957-01F6-813A-B6D116567ACF}"/>
              </a:ext>
            </a:extLst>
          </p:cNvPr>
          <p:cNvSpPr/>
          <p:nvPr/>
        </p:nvSpPr>
        <p:spPr bwMode="auto">
          <a:xfrm>
            <a:off x="10481168" y="5249565"/>
            <a:ext cx="1200155" cy="565356"/>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565356"/>
                      <a:gd name="connsiteX1" fmla="*/ 400052 w 1200155"/>
                      <a:gd name="connsiteY1" fmla="*/ 0 h 565356"/>
                      <a:gd name="connsiteX2" fmla="*/ 800103 w 1200155"/>
                      <a:gd name="connsiteY2" fmla="*/ 0 h 565356"/>
                      <a:gd name="connsiteX3" fmla="*/ 1200155 w 1200155"/>
                      <a:gd name="connsiteY3" fmla="*/ 0 h 565356"/>
                      <a:gd name="connsiteX4" fmla="*/ 1200155 w 1200155"/>
                      <a:gd name="connsiteY4" fmla="*/ 565356 h 565356"/>
                      <a:gd name="connsiteX5" fmla="*/ 812105 w 1200155"/>
                      <a:gd name="connsiteY5" fmla="*/ 565356 h 565356"/>
                      <a:gd name="connsiteX6" fmla="*/ 412053 w 1200155"/>
                      <a:gd name="connsiteY6" fmla="*/ 565356 h 565356"/>
                      <a:gd name="connsiteX7" fmla="*/ 0 w 1200155"/>
                      <a:gd name="connsiteY7" fmla="*/ 565356 h 565356"/>
                      <a:gd name="connsiteX8" fmla="*/ 0 w 1200155"/>
                      <a:gd name="connsiteY8" fmla="*/ 0 h 565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565356"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27197" y="181637"/>
                          <a:pt x="1183018" y="405564"/>
                          <a:pt x="1200155" y="565356"/>
                        </a:cubicBezTo>
                        <a:cubicBezTo>
                          <a:pt x="1119554" y="593593"/>
                          <a:pt x="999785" y="528255"/>
                          <a:pt x="812105" y="565356"/>
                        </a:cubicBezTo>
                        <a:cubicBezTo>
                          <a:pt x="624425" y="602457"/>
                          <a:pt x="526756" y="537200"/>
                          <a:pt x="412053" y="565356"/>
                        </a:cubicBezTo>
                        <a:cubicBezTo>
                          <a:pt x="297350" y="593512"/>
                          <a:pt x="148510" y="548110"/>
                          <a:pt x="0" y="565356"/>
                        </a:cubicBezTo>
                        <a:cubicBezTo>
                          <a:pt x="-10271" y="331120"/>
                          <a:pt x="42604" y="126554"/>
                          <a:pt x="0" y="0"/>
                        </a:cubicBezTo>
                        <a:close/>
                      </a:path>
                      <a:path w="1200155" h="565356"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21909" y="266515"/>
                          <a:pt x="1147787" y="448260"/>
                          <a:pt x="1200155" y="565356"/>
                        </a:cubicBezTo>
                        <a:cubicBezTo>
                          <a:pt x="1036059" y="575041"/>
                          <a:pt x="944746" y="563246"/>
                          <a:pt x="788102" y="565356"/>
                        </a:cubicBezTo>
                        <a:cubicBezTo>
                          <a:pt x="631458" y="567466"/>
                          <a:pt x="584689" y="548735"/>
                          <a:pt x="388050" y="565356"/>
                        </a:cubicBezTo>
                        <a:cubicBezTo>
                          <a:pt x="191411" y="581977"/>
                          <a:pt x="86008" y="556489"/>
                          <a:pt x="0" y="565356"/>
                        </a:cubicBezTo>
                        <a:cubicBezTo>
                          <a:pt x="-64155" y="393641"/>
                          <a:pt x="2186" y="274140"/>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11bb</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Light Communications</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790" name="Rectangle 32789">
            <a:extLst>
              <a:ext uri="{FF2B5EF4-FFF2-40B4-BE49-F238E27FC236}">
                <a16:creationId xmlns:a16="http://schemas.microsoft.com/office/drawing/2014/main" id="{BB578AD8-D133-757C-D8B8-0374DADAA03B}"/>
              </a:ext>
            </a:extLst>
          </p:cNvPr>
          <p:cNvSpPr/>
          <p:nvPr/>
        </p:nvSpPr>
        <p:spPr bwMode="auto">
          <a:xfrm>
            <a:off x="10481168" y="4124847"/>
            <a:ext cx="1200155" cy="565356"/>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565356"/>
                      <a:gd name="connsiteX1" fmla="*/ 400052 w 1200155"/>
                      <a:gd name="connsiteY1" fmla="*/ 0 h 565356"/>
                      <a:gd name="connsiteX2" fmla="*/ 800103 w 1200155"/>
                      <a:gd name="connsiteY2" fmla="*/ 0 h 565356"/>
                      <a:gd name="connsiteX3" fmla="*/ 1200155 w 1200155"/>
                      <a:gd name="connsiteY3" fmla="*/ 0 h 565356"/>
                      <a:gd name="connsiteX4" fmla="*/ 1200155 w 1200155"/>
                      <a:gd name="connsiteY4" fmla="*/ 565356 h 565356"/>
                      <a:gd name="connsiteX5" fmla="*/ 812105 w 1200155"/>
                      <a:gd name="connsiteY5" fmla="*/ 565356 h 565356"/>
                      <a:gd name="connsiteX6" fmla="*/ 412053 w 1200155"/>
                      <a:gd name="connsiteY6" fmla="*/ 565356 h 565356"/>
                      <a:gd name="connsiteX7" fmla="*/ 0 w 1200155"/>
                      <a:gd name="connsiteY7" fmla="*/ 565356 h 565356"/>
                      <a:gd name="connsiteX8" fmla="*/ 0 w 1200155"/>
                      <a:gd name="connsiteY8" fmla="*/ 0 h 565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565356"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27197" y="181637"/>
                          <a:pt x="1183018" y="405564"/>
                          <a:pt x="1200155" y="565356"/>
                        </a:cubicBezTo>
                        <a:cubicBezTo>
                          <a:pt x="1119554" y="593593"/>
                          <a:pt x="999785" y="528255"/>
                          <a:pt x="812105" y="565356"/>
                        </a:cubicBezTo>
                        <a:cubicBezTo>
                          <a:pt x="624425" y="602457"/>
                          <a:pt x="526756" y="537200"/>
                          <a:pt x="412053" y="565356"/>
                        </a:cubicBezTo>
                        <a:cubicBezTo>
                          <a:pt x="297350" y="593512"/>
                          <a:pt x="148510" y="548110"/>
                          <a:pt x="0" y="565356"/>
                        </a:cubicBezTo>
                        <a:cubicBezTo>
                          <a:pt x="-10271" y="331120"/>
                          <a:pt x="42604" y="126554"/>
                          <a:pt x="0" y="0"/>
                        </a:cubicBezTo>
                        <a:close/>
                      </a:path>
                      <a:path w="1200155" h="565356"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21909" y="266515"/>
                          <a:pt x="1147787" y="448260"/>
                          <a:pt x="1200155" y="565356"/>
                        </a:cubicBezTo>
                        <a:cubicBezTo>
                          <a:pt x="1036059" y="575041"/>
                          <a:pt x="944746" y="563246"/>
                          <a:pt x="788102" y="565356"/>
                        </a:cubicBezTo>
                        <a:cubicBezTo>
                          <a:pt x="631458" y="567466"/>
                          <a:pt x="584689" y="548735"/>
                          <a:pt x="388050" y="565356"/>
                        </a:cubicBezTo>
                        <a:cubicBezTo>
                          <a:pt x="191411" y="581977"/>
                          <a:pt x="86008" y="556489"/>
                          <a:pt x="0" y="565356"/>
                        </a:cubicBezTo>
                        <a:cubicBezTo>
                          <a:pt x="-64155" y="393641"/>
                          <a:pt x="2186" y="274140"/>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11az</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Enhanced Positioning</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794" name="Rectangle 32793">
            <a:extLst>
              <a:ext uri="{FF2B5EF4-FFF2-40B4-BE49-F238E27FC236}">
                <a16:creationId xmlns:a16="http://schemas.microsoft.com/office/drawing/2014/main" id="{61FDA3E1-922D-08C3-303F-3C39D0B7E8BF}"/>
              </a:ext>
            </a:extLst>
          </p:cNvPr>
          <p:cNvSpPr/>
          <p:nvPr/>
        </p:nvSpPr>
        <p:spPr bwMode="auto">
          <a:xfrm>
            <a:off x="10481168" y="4766137"/>
            <a:ext cx="1200155" cy="425655"/>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425655"/>
                      <a:gd name="connsiteX1" fmla="*/ 400052 w 1200155"/>
                      <a:gd name="connsiteY1" fmla="*/ 0 h 425655"/>
                      <a:gd name="connsiteX2" fmla="*/ 800103 w 1200155"/>
                      <a:gd name="connsiteY2" fmla="*/ 0 h 425655"/>
                      <a:gd name="connsiteX3" fmla="*/ 1200155 w 1200155"/>
                      <a:gd name="connsiteY3" fmla="*/ 0 h 425655"/>
                      <a:gd name="connsiteX4" fmla="*/ 1200155 w 1200155"/>
                      <a:gd name="connsiteY4" fmla="*/ 425655 h 425655"/>
                      <a:gd name="connsiteX5" fmla="*/ 812105 w 1200155"/>
                      <a:gd name="connsiteY5" fmla="*/ 425655 h 425655"/>
                      <a:gd name="connsiteX6" fmla="*/ 412053 w 1200155"/>
                      <a:gd name="connsiteY6" fmla="*/ 425655 h 425655"/>
                      <a:gd name="connsiteX7" fmla="*/ 0 w 1200155"/>
                      <a:gd name="connsiteY7" fmla="*/ 425655 h 425655"/>
                      <a:gd name="connsiteX8" fmla="*/ 0 w 1200155"/>
                      <a:gd name="connsiteY8" fmla="*/ 0 h 4256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425655"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40597" y="163993"/>
                          <a:pt x="1192288" y="299920"/>
                          <a:pt x="1200155" y="425655"/>
                        </a:cubicBezTo>
                        <a:cubicBezTo>
                          <a:pt x="1119554" y="453892"/>
                          <a:pt x="999785" y="388554"/>
                          <a:pt x="812105" y="425655"/>
                        </a:cubicBezTo>
                        <a:cubicBezTo>
                          <a:pt x="624425" y="462756"/>
                          <a:pt x="526756" y="397499"/>
                          <a:pt x="412053" y="425655"/>
                        </a:cubicBezTo>
                        <a:cubicBezTo>
                          <a:pt x="297350" y="453811"/>
                          <a:pt x="148510" y="408409"/>
                          <a:pt x="0" y="425655"/>
                        </a:cubicBezTo>
                        <a:cubicBezTo>
                          <a:pt x="-5118" y="215387"/>
                          <a:pt x="6956" y="89502"/>
                          <a:pt x="0" y="0"/>
                        </a:cubicBezTo>
                        <a:close/>
                      </a:path>
                      <a:path w="1200155" h="425655"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42781" y="134778"/>
                          <a:pt x="1156278" y="271686"/>
                          <a:pt x="1200155" y="425655"/>
                        </a:cubicBezTo>
                        <a:cubicBezTo>
                          <a:pt x="1036059" y="435340"/>
                          <a:pt x="944746" y="423545"/>
                          <a:pt x="788102" y="425655"/>
                        </a:cubicBezTo>
                        <a:cubicBezTo>
                          <a:pt x="631458" y="427765"/>
                          <a:pt x="584689" y="409034"/>
                          <a:pt x="388050" y="425655"/>
                        </a:cubicBezTo>
                        <a:cubicBezTo>
                          <a:pt x="191411" y="442276"/>
                          <a:pt x="86008" y="416788"/>
                          <a:pt x="0" y="425655"/>
                        </a:cubicBezTo>
                        <a:cubicBezTo>
                          <a:pt x="-16155" y="321230"/>
                          <a:pt x="23279" y="19310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11ba</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Wake-up Radio</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796" name="Rectangle 32795">
            <a:extLst>
              <a:ext uri="{FF2B5EF4-FFF2-40B4-BE49-F238E27FC236}">
                <a16:creationId xmlns:a16="http://schemas.microsoft.com/office/drawing/2014/main" id="{83209EBE-A40F-C650-223B-320F93BCBB10}"/>
              </a:ext>
            </a:extLst>
          </p:cNvPr>
          <p:cNvSpPr/>
          <p:nvPr/>
        </p:nvSpPr>
        <p:spPr bwMode="auto">
          <a:xfrm>
            <a:off x="10481168" y="2895600"/>
            <a:ext cx="1200155" cy="552702"/>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552702"/>
                      <a:gd name="connsiteX1" fmla="*/ 400052 w 1200155"/>
                      <a:gd name="connsiteY1" fmla="*/ 0 h 552702"/>
                      <a:gd name="connsiteX2" fmla="*/ 800103 w 1200155"/>
                      <a:gd name="connsiteY2" fmla="*/ 0 h 552702"/>
                      <a:gd name="connsiteX3" fmla="*/ 1200155 w 1200155"/>
                      <a:gd name="connsiteY3" fmla="*/ 0 h 552702"/>
                      <a:gd name="connsiteX4" fmla="*/ 1200155 w 1200155"/>
                      <a:gd name="connsiteY4" fmla="*/ 552702 h 552702"/>
                      <a:gd name="connsiteX5" fmla="*/ 812105 w 1200155"/>
                      <a:gd name="connsiteY5" fmla="*/ 552702 h 552702"/>
                      <a:gd name="connsiteX6" fmla="*/ 412053 w 1200155"/>
                      <a:gd name="connsiteY6" fmla="*/ 552702 h 552702"/>
                      <a:gd name="connsiteX7" fmla="*/ 0 w 1200155"/>
                      <a:gd name="connsiteY7" fmla="*/ 552702 h 552702"/>
                      <a:gd name="connsiteX8" fmla="*/ 0 w 1200155"/>
                      <a:gd name="connsiteY8" fmla="*/ 0 h 55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552702"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01471" y="225679"/>
                          <a:pt x="1153922" y="337835"/>
                          <a:pt x="1200155" y="552702"/>
                        </a:cubicBezTo>
                        <a:cubicBezTo>
                          <a:pt x="1119554" y="580939"/>
                          <a:pt x="999785" y="515601"/>
                          <a:pt x="812105" y="552702"/>
                        </a:cubicBezTo>
                        <a:cubicBezTo>
                          <a:pt x="624425" y="589803"/>
                          <a:pt x="526756" y="524546"/>
                          <a:pt x="412053" y="552702"/>
                        </a:cubicBezTo>
                        <a:cubicBezTo>
                          <a:pt x="297350" y="580858"/>
                          <a:pt x="148510" y="535456"/>
                          <a:pt x="0" y="552702"/>
                        </a:cubicBezTo>
                        <a:cubicBezTo>
                          <a:pt x="-39618" y="325429"/>
                          <a:pt x="59459" y="213396"/>
                          <a:pt x="0" y="0"/>
                        </a:cubicBezTo>
                        <a:close/>
                      </a:path>
                      <a:path w="1200155" h="552702"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02372" y="223445"/>
                          <a:pt x="1168726" y="436090"/>
                          <a:pt x="1200155" y="552702"/>
                        </a:cubicBezTo>
                        <a:cubicBezTo>
                          <a:pt x="1036059" y="562387"/>
                          <a:pt x="944746" y="550592"/>
                          <a:pt x="788102" y="552702"/>
                        </a:cubicBezTo>
                        <a:cubicBezTo>
                          <a:pt x="631458" y="554812"/>
                          <a:pt x="584689" y="536081"/>
                          <a:pt x="388050" y="552702"/>
                        </a:cubicBezTo>
                        <a:cubicBezTo>
                          <a:pt x="191411" y="569323"/>
                          <a:pt x="86008" y="543835"/>
                          <a:pt x="0" y="552702"/>
                        </a:cubicBezTo>
                        <a:cubicBezTo>
                          <a:pt x="-30338" y="372199"/>
                          <a:pt x="3942" y="264359"/>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11ax</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High Efficiency WLAN</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805" name="Rectangle 32804">
            <a:extLst>
              <a:ext uri="{FF2B5EF4-FFF2-40B4-BE49-F238E27FC236}">
                <a16:creationId xmlns:a16="http://schemas.microsoft.com/office/drawing/2014/main" id="{73F7CD68-B4F7-A24A-0085-F58A0BA5B2DA}"/>
              </a:ext>
            </a:extLst>
          </p:cNvPr>
          <p:cNvSpPr/>
          <p:nvPr/>
        </p:nvSpPr>
        <p:spPr bwMode="auto">
          <a:xfrm>
            <a:off x="10481168" y="3508552"/>
            <a:ext cx="1200155" cy="552702"/>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552702"/>
                      <a:gd name="connsiteX1" fmla="*/ 400052 w 1200155"/>
                      <a:gd name="connsiteY1" fmla="*/ 0 h 552702"/>
                      <a:gd name="connsiteX2" fmla="*/ 800103 w 1200155"/>
                      <a:gd name="connsiteY2" fmla="*/ 0 h 552702"/>
                      <a:gd name="connsiteX3" fmla="*/ 1200155 w 1200155"/>
                      <a:gd name="connsiteY3" fmla="*/ 0 h 552702"/>
                      <a:gd name="connsiteX4" fmla="*/ 1200155 w 1200155"/>
                      <a:gd name="connsiteY4" fmla="*/ 552702 h 552702"/>
                      <a:gd name="connsiteX5" fmla="*/ 812105 w 1200155"/>
                      <a:gd name="connsiteY5" fmla="*/ 552702 h 552702"/>
                      <a:gd name="connsiteX6" fmla="*/ 412053 w 1200155"/>
                      <a:gd name="connsiteY6" fmla="*/ 552702 h 552702"/>
                      <a:gd name="connsiteX7" fmla="*/ 0 w 1200155"/>
                      <a:gd name="connsiteY7" fmla="*/ 552702 h 552702"/>
                      <a:gd name="connsiteX8" fmla="*/ 0 w 1200155"/>
                      <a:gd name="connsiteY8" fmla="*/ 0 h 55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552702"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01471" y="225679"/>
                          <a:pt x="1153922" y="337835"/>
                          <a:pt x="1200155" y="552702"/>
                        </a:cubicBezTo>
                        <a:cubicBezTo>
                          <a:pt x="1119554" y="580939"/>
                          <a:pt x="999785" y="515601"/>
                          <a:pt x="812105" y="552702"/>
                        </a:cubicBezTo>
                        <a:cubicBezTo>
                          <a:pt x="624425" y="589803"/>
                          <a:pt x="526756" y="524546"/>
                          <a:pt x="412053" y="552702"/>
                        </a:cubicBezTo>
                        <a:cubicBezTo>
                          <a:pt x="297350" y="580858"/>
                          <a:pt x="148510" y="535456"/>
                          <a:pt x="0" y="552702"/>
                        </a:cubicBezTo>
                        <a:cubicBezTo>
                          <a:pt x="-39618" y="325429"/>
                          <a:pt x="59459" y="213396"/>
                          <a:pt x="0" y="0"/>
                        </a:cubicBezTo>
                        <a:close/>
                      </a:path>
                      <a:path w="1200155" h="552702"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02372" y="223445"/>
                          <a:pt x="1168726" y="436090"/>
                          <a:pt x="1200155" y="552702"/>
                        </a:cubicBezTo>
                        <a:cubicBezTo>
                          <a:pt x="1036059" y="562387"/>
                          <a:pt x="944746" y="550592"/>
                          <a:pt x="788102" y="552702"/>
                        </a:cubicBezTo>
                        <a:cubicBezTo>
                          <a:pt x="631458" y="554812"/>
                          <a:pt x="584689" y="536081"/>
                          <a:pt x="388050" y="552702"/>
                        </a:cubicBezTo>
                        <a:cubicBezTo>
                          <a:pt x="191411" y="569323"/>
                          <a:pt x="86008" y="543835"/>
                          <a:pt x="0" y="552702"/>
                        </a:cubicBezTo>
                        <a:cubicBezTo>
                          <a:pt x="-30338" y="372199"/>
                          <a:pt x="3942" y="264359"/>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11ay</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Enhanced </a:t>
            </a:r>
            <a:r>
              <a:rPr lang="en-US" sz="1100" dirty="0" err="1">
                <a:latin typeface="Arial" panose="020B0604020202020204" pitchFamily="34" charset="0"/>
                <a:cs typeface="Arial" panose="020B0604020202020204" pitchFamily="34" charset="0"/>
              </a:rPr>
              <a:t>mmWave</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806" name="Right Arrow 54">
            <a:extLst>
              <a:ext uri="{FF2B5EF4-FFF2-40B4-BE49-F238E27FC236}">
                <a16:creationId xmlns:a16="http://schemas.microsoft.com/office/drawing/2014/main" id="{2E33D2E8-1600-7041-0FE5-572332BEAEC9}"/>
              </a:ext>
            </a:extLst>
          </p:cNvPr>
          <p:cNvSpPr/>
          <p:nvPr/>
        </p:nvSpPr>
        <p:spPr bwMode="auto">
          <a:xfrm>
            <a:off x="10136560" y="1225870"/>
            <a:ext cx="228600" cy="426058"/>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endParaRPr lang="en-GB"/>
          </a:p>
        </p:txBody>
      </p:sp>
      <p:sp>
        <p:nvSpPr>
          <p:cNvPr id="32807" name="Right Arrow 54">
            <a:extLst>
              <a:ext uri="{FF2B5EF4-FFF2-40B4-BE49-F238E27FC236}">
                <a16:creationId xmlns:a16="http://schemas.microsoft.com/office/drawing/2014/main" id="{7E698398-269D-655C-737F-E048D2D00B65}"/>
              </a:ext>
            </a:extLst>
          </p:cNvPr>
          <p:cNvSpPr/>
          <p:nvPr/>
        </p:nvSpPr>
        <p:spPr bwMode="auto">
          <a:xfrm>
            <a:off x="8460160" y="1225870"/>
            <a:ext cx="228600" cy="426058"/>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endParaRPr lang="en-GB"/>
          </a:p>
        </p:txBody>
      </p:sp>
      <p:sp>
        <p:nvSpPr>
          <p:cNvPr id="32808" name="Right Arrow 54">
            <a:extLst>
              <a:ext uri="{FF2B5EF4-FFF2-40B4-BE49-F238E27FC236}">
                <a16:creationId xmlns:a16="http://schemas.microsoft.com/office/drawing/2014/main" id="{1988CE12-E7E8-009F-1598-34F67C4F7B4A}"/>
              </a:ext>
            </a:extLst>
          </p:cNvPr>
          <p:cNvSpPr/>
          <p:nvPr/>
        </p:nvSpPr>
        <p:spPr bwMode="auto">
          <a:xfrm>
            <a:off x="6783760" y="1219200"/>
            <a:ext cx="228600" cy="426058"/>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endParaRPr lang="en-GB"/>
          </a:p>
        </p:txBody>
      </p:sp>
      <p:sp>
        <p:nvSpPr>
          <p:cNvPr id="32809" name="Right Arrow 54">
            <a:extLst>
              <a:ext uri="{FF2B5EF4-FFF2-40B4-BE49-F238E27FC236}">
                <a16:creationId xmlns:a16="http://schemas.microsoft.com/office/drawing/2014/main" id="{C54BC831-4C5A-C1B6-8397-55B664927F2D}"/>
              </a:ext>
            </a:extLst>
          </p:cNvPr>
          <p:cNvSpPr/>
          <p:nvPr/>
        </p:nvSpPr>
        <p:spPr bwMode="auto">
          <a:xfrm>
            <a:off x="5091730" y="1204430"/>
            <a:ext cx="228600" cy="426058"/>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endParaRPr lang="en-GB"/>
          </a:p>
        </p:txBody>
      </p:sp>
      <p:sp>
        <p:nvSpPr>
          <p:cNvPr id="32812" name="Right Arrow 54">
            <a:extLst>
              <a:ext uri="{FF2B5EF4-FFF2-40B4-BE49-F238E27FC236}">
                <a16:creationId xmlns:a16="http://schemas.microsoft.com/office/drawing/2014/main" id="{9CEAB345-E2E5-5B08-7D29-B5AE865AE327}"/>
              </a:ext>
            </a:extLst>
          </p:cNvPr>
          <p:cNvSpPr/>
          <p:nvPr/>
        </p:nvSpPr>
        <p:spPr bwMode="auto">
          <a:xfrm>
            <a:off x="3444240" y="1204430"/>
            <a:ext cx="228600" cy="426058"/>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endParaRPr lang="en-GB"/>
          </a:p>
        </p:txBody>
      </p:sp>
      <p:sp>
        <p:nvSpPr>
          <p:cNvPr id="32813" name="Rectangle 32812">
            <a:extLst>
              <a:ext uri="{FF2B5EF4-FFF2-40B4-BE49-F238E27FC236}">
                <a16:creationId xmlns:a16="http://schemas.microsoft.com/office/drawing/2014/main" id="{C52DED23-ACA3-E507-2A52-6B83E3A0FF8B}"/>
              </a:ext>
            </a:extLst>
          </p:cNvPr>
          <p:cNvSpPr/>
          <p:nvPr/>
        </p:nvSpPr>
        <p:spPr bwMode="auto">
          <a:xfrm>
            <a:off x="10481168" y="5896950"/>
            <a:ext cx="1200155" cy="418247"/>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127959"/>
                      <a:gd name="connsiteY0" fmla="*/ 0 h 418247"/>
                      <a:gd name="connsiteX1" fmla="*/ 586539 w 1127959"/>
                      <a:gd name="connsiteY1" fmla="*/ 0 h 418247"/>
                      <a:gd name="connsiteX2" fmla="*/ 1127959 w 1127959"/>
                      <a:gd name="connsiteY2" fmla="*/ 0 h 418247"/>
                      <a:gd name="connsiteX3" fmla="*/ 1127959 w 1127959"/>
                      <a:gd name="connsiteY3" fmla="*/ 418247 h 418247"/>
                      <a:gd name="connsiteX4" fmla="*/ 541420 w 1127959"/>
                      <a:gd name="connsiteY4" fmla="*/ 418247 h 418247"/>
                      <a:gd name="connsiteX5" fmla="*/ 0 w 1127959"/>
                      <a:gd name="connsiteY5" fmla="*/ 418247 h 418247"/>
                      <a:gd name="connsiteX6" fmla="*/ 0 w 1127959"/>
                      <a:gd name="connsiteY6" fmla="*/ 0 h 4182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9" h="418247" fill="none" extrusionOk="0">
                        <a:moveTo>
                          <a:pt x="0" y="0"/>
                        </a:moveTo>
                        <a:cubicBezTo>
                          <a:pt x="155681" y="-65057"/>
                          <a:pt x="389376" y="52325"/>
                          <a:pt x="586539" y="0"/>
                        </a:cubicBezTo>
                        <a:cubicBezTo>
                          <a:pt x="783702" y="-52325"/>
                          <a:pt x="945384" y="20596"/>
                          <a:pt x="1127959" y="0"/>
                        </a:cubicBezTo>
                        <a:cubicBezTo>
                          <a:pt x="1153413" y="193694"/>
                          <a:pt x="1087848" y="286567"/>
                          <a:pt x="1127959" y="418247"/>
                        </a:cubicBezTo>
                        <a:cubicBezTo>
                          <a:pt x="941682" y="470451"/>
                          <a:pt x="733763" y="377258"/>
                          <a:pt x="541420" y="418247"/>
                        </a:cubicBezTo>
                        <a:cubicBezTo>
                          <a:pt x="349077" y="459236"/>
                          <a:pt x="180478" y="416545"/>
                          <a:pt x="0" y="418247"/>
                        </a:cubicBezTo>
                        <a:cubicBezTo>
                          <a:pt x="-5626" y="255343"/>
                          <a:pt x="30424" y="128462"/>
                          <a:pt x="0" y="0"/>
                        </a:cubicBezTo>
                        <a:close/>
                      </a:path>
                      <a:path w="1127959" h="418247" stroke="0" extrusionOk="0">
                        <a:moveTo>
                          <a:pt x="0" y="0"/>
                        </a:moveTo>
                        <a:cubicBezTo>
                          <a:pt x="193517" y="-38426"/>
                          <a:pt x="363890" y="59950"/>
                          <a:pt x="563980" y="0"/>
                        </a:cubicBezTo>
                        <a:cubicBezTo>
                          <a:pt x="764070" y="-59950"/>
                          <a:pt x="972206" y="34718"/>
                          <a:pt x="1127959" y="0"/>
                        </a:cubicBezTo>
                        <a:cubicBezTo>
                          <a:pt x="1133011" y="97941"/>
                          <a:pt x="1125664" y="210750"/>
                          <a:pt x="1127959" y="418247"/>
                        </a:cubicBezTo>
                        <a:cubicBezTo>
                          <a:pt x="975427" y="454989"/>
                          <a:pt x="750883" y="387197"/>
                          <a:pt x="552700" y="418247"/>
                        </a:cubicBezTo>
                        <a:cubicBezTo>
                          <a:pt x="354517" y="449297"/>
                          <a:pt x="200042" y="409089"/>
                          <a:pt x="0" y="418247"/>
                        </a:cubicBezTo>
                        <a:cubicBezTo>
                          <a:pt x="-14317" y="302176"/>
                          <a:pt x="48180" y="204251"/>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11bd</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Next Gen V2X</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2" name="Rectangle: Rounded Corners 1">
            <a:extLst>
              <a:ext uri="{FF2B5EF4-FFF2-40B4-BE49-F238E27FC236}">
                <a16:creationId xmlns:a16="http://schemas.microsoft.com/office/drawing/2014/main" id="{929D032C-D36E-EEE3-AF0A-BCB8C5E0B6E1}"/>
              </a:ext>
            </a:extLst>
          </p:cNvPr>
          <p:cNvSpPr/>
          <p:nvPr/>
        </p:nvSpPr>
        <p:spPr bwMode="auto">
          <a:xfrm>
            <a:off x="1295400" y="1143000"/>
            <a:ext cx="472510" cy="5257800"/>
          </a:xfrm>
          <a:prstGeom prst="roundRect">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868340"/>
                      <a:gd name="connsiteY0" fmla="*/ 144726 h 5257800"/>
                      <a:gd name="connsiteX1" fmla="*/ 144726 w 868340"/>
                      <a:gd name="connsiteY1" fmla="*/ 0 h 5257800"/>
                      <a:gd name="connsiteX2" fmla="*/ 723614 w 868340"/>
                      <a:gd name="connsiteY2" fmla="*/ 0 h 5257800"/>
                      <a:gd name="connsiteX3" fmla="*/ 868340 w 868340"/>
                      <a:gd name="connsiteY3" fmla="*/ 144726 h 5257800"/>
                      <a:gd name="connsiteX4" fmla="*/ 868340 w 868340"/>
                      <a:gd name="connsiteY4" fmla="*/ 616719 h 5257800"/>
                      <a:gd name="connsiteX5" fmla="*/ 868340 w 868340"/>
                      <a:gd name="connsiteY5" fmla="*/ 1287446 h 5257800"/>
                      <a:gd name="connsiteX6" fmla="*/ 868340 w 868340"/>
                      <a:gd name="connsiteY6" fmla="*/ 1759439 h 5257800"/>
                      <a:gd name="connsiteX7" fmla="*/ 868340 w 868340"/>
                      <a:gd name="connsiteY7" fmla="*/ 2430166 h 5257800"/>
                      <a:gd name="connsiteX8" fmla="*/ 868340 w 868340"/>
                      <a:gd name="connsiteY8" fmla="*/ 2951843 h 5257800"/>
                      <a:gd name="connsiteX9" fmla="*/ 868340 w 868340"/>
                      <a:gd name="connsiteY9" fmla="*/ 3423836 h 5257800"/>
                      <a:gd name="connsiteX10" fmla="*/ 868340 w 868340"/>
                      <a:gd name="connsiteY10" fmla="*/ 3945512 h 5257800"/>
                      <a:gd name="connsiteX11" fmla="*/ 868340 w 868340"/>
                      <a:gd name="connsiteY11" fmla="*/ 5113074 h 5257800"/>
                      <a:gd name="connsiteX12" fmla="*/ 723614 w 868340"/>
                      <a:gd name="connsiteY12" fmla="*/ 5257800 h 5257800"/>
                      <a:gd name="connsiteX13" fmla="*/ 144726 w 868340"/>
                      <a:gd name="connsiteY13" fmla="*/ 5257800 h 5257800"/>
                      <a:gd name="connsiteX14" fmla="*/ 0 w 868340"/>
                      <a:gd name="connsiteY14" fmla="*/ 5113074 h 5257800"/>
                      <a:gd name="connsiteX15" fmla="*/ 0 w 868340"/>
                      <a:gd name="connsiteY15" fmla="*/ 4641081 h 5257800"/>
                      <a:gd name="connsiteX16" fmla="*/ 0 w 868340"/>
                      <a:gd name="connsiteY16" fmla="*/ 3920670 h 5257800"/>
                      <a:gd name="connsiteX17" fmla="*/ 0 w 868340"/>
                      <a:gd name="connsiteY17" fmla="*/ 3299627 h 5257800"/>
                      <a:gd name="connsiteX18" fmla="*/ 0 w 868340"/>
                      <a:gd name="connsiteY18" fmla="*/ 2579217 h 5257800"/>
                      <a:gd name="connsiteX19" fmla="*/ 0 w 868340"/>
                      <a:gd name="connsiteY19" fmla="*/ 1908490 h 5257800"/>
                      <a:gd name="connsiteX20" fmla="*/ 0 w 868340"/>
                      <a:gd name="connsiteY20" fmla="*/ 1337130 h 5257800"/>
                      <a:gd name="connsiteX21" fmla="*/ 0 w 868340"/>
                      <a:gd name="connsiteY21" fmla="*/ 144726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868340" h="5257800" fill="none" extrusionOk="0">
                        <a:moveTo>
                          <a:pt x="0" y="144726"/>
                        </a:moveTo>
                        <a:cubicBezTo>
                          <a:pt x="-7779" y="64356"/>
                          <a:pt x="70526" y="4933"/>
                          <a:pt x="144726" y="0"/>
                        </a:cubicBezTo>
                        <a:cubicBezTo>
                          <a:pt x="388379" y="20033"/>
                          <a:pt x="480631" y="-23214"/>
                          <a:pt x="723614" y="0"/>
                        </a:cubicBezTo>
                        <a:cubicBezTo>
                          <a:pt x="813909" y="3627"/>
                          <a:pt x="871466" y="75324"/>
                          <a:pt x="868340" y="144726"/>
                        </a:cubicBezTo>
                        <a:cubicBezTo>
                          <a:pt x="883465" y="327866"/>
                          <a:pt x="881386" y="388207"/>
                          <a:pt x="868340" y="616719"/>
                        </a:cubicBezTo>
                        <a:cubicBezTo>
                          <a:pt x="855294" y="845231"/>
                          <a:pt x="866716" y="1000579"/>
                          <a:pt x="868340" y="1287446"/>
                        </a:cubicBezTo>
                        <a:cubicBezTo>
                          <a:pt x="869964" y="1574313"/>
                          <a:pt x="859122" y="1614713"/>
                          <a:pt x="868340" y="1759439"/>
                        </a:cubicBezTo>
                        <a:cubicBezTo>
                          <a:pt x="877558" y="1904165"/>
                          <a:pt x="857290" y="2171103"/>
                          <a:pt x="868340" y="2430166"/>
                        </a:cubicBezTo>
                        <a:cubicBezTo>
                          <a:pt x="879390" y="2689229"/>
                          <a:pt x="883288" y="2830133"/>
                          <a:pt x="868340" y="2951843"/>
                        </a:cubicBezTo>
                        <a:cubicBezTo>
                          <a:pt x="853392" y="3073553"/>
                          <a:pt x="860347" y="3257794"/>
                          <a:pt x="868340" y="3423836"/>
                        </a:cubicBezTo>
                        <a:cubicBezTo>
                          <a:pt x="876333" y="3589878"/>
                          <a:pt x="866751" y="3821237"/>
                          <a:pt x="868340" y="3945512"/>
                        </a:cubicBezTo>
                        <a:cubicBezTo>
                          <a:pt x="869929" y="4069787"/>
                          <a:pt x="895468" y="4628080"/>
                          <a:pt x="868340" y="5113074"/>
                        </a:cubicBezTo>
                        <a:cubicBezTo>
                          <a:pt x="876623" y="5190812"/>
                          <a:pt x="802392" y="5265783"/>
                          <a:pt x="723614" y="5257800"/>
                        </a:cubicBezTo>
                        <a:cubicBezTo>
                          <a:pt x="480293" y="5267704"/>
                          <a:pt x="423551" y="5247988"/>
                          <a:pt x="144726" y="5257800"/>
                        </a:cubicBezTo>
                        <a:cubicBezTo>
                          <a:pt x="68935" y="5267916"/>
                          <a:pt x="12707" y="5205574"/>
                          <a:pt x="0" y="5113074"/>
                        </a:cubicBezTo>
                        <a:cubicBezTo>
                          <a:pt x="19300" y="4972236"/>
                          <a:pt x="-8280" y="4852288"/>
                          <a:pt x="0" y="4641081"/>
                        </a:cubicBezTo>
                        <a:cubicBezTo>
                          <a:pt x="8280" y="4429874"/>
                          <a:pt x="-13633" y="4189243"/>
                          <a:pt x="0" y="3920670"/>
                        </a:cubicBezTo>
                        <a:cubicBezTo>
                          <a:pt x="13633" y="3652097"/>
                          <a:pt x="17399" y="3491417"/>
                          <a:pt x="0" y="3299627"/>
                        </a:cubicBezTo>
                        <a:cubicBezTo>
                          <a:pt x="-17399" y="3107837"/>
                          <a:pt x="-5831" y="2751906"/>
                          <a:pt x="0" y="2579217"/>
                        </a:cubicBezTo>
                        <a:cubicBezTo>
                          <a:pt x="5831" y="2406528"/>
                          <a:pt x="21898" y="2086348"/>
                          <a:pt x="0" y="1908490"/>
                        </a:cubicBezTo>
                        <a:cubicBezTo>
                          <a:pt x="-21898" y="1730632"/>
                          <a:pt x="-9809" y="1540501"/>
                          <a:pt x="0" y="1337130"/>
                        </a:cubicBezTo>
                        <a:cubicBezTo>
                          <a:pt x="9809" y="1133759"/>
                          <a:pt x="17399" y="448409"/>
                          <a:pt x="0" y="144726"/>
                        </a:cubicBezTo>
                        <a:close/>
                      </a:path>
                      <a:path w="868340" h="5257800" stroke="0" extrusionOk="0">
                        <a:moveTo>
                          <a:pt x="0" y="144726"/>
                        </a:moveTo>
                        <a:cubicBezTo>
                          <a:pt x="-14978" y="55557"/>
                          <a:pt x="52203" y="4726"/>
                          <a:pt x="144726" y="0"/>
                        </a:cubicBezTo>
                        <a:cubicBezTo>
                          <a:pt x="262815" y="-10820"/>
                          <a:pt x="522615" y="15610"/>
                          <a:pt x="723614" y="0"/>
                        </a:cubicBezTo>
                        <a:cubicBezTo>
                          <a:pt x="792185" y="-8640"/>
                          <a:pt x="865137" y="71369"/>
                          <a:pt x="868340" y="144726"/>
                        </a:cubicBezTo>
                        <a:cubicBezTo>
                          <a:pt x="890835" y="304604"/>
                          <a:pt x="856316" y="539060"/>
                          <a:pt x="868340" y="765770"/>
                        </a:cubicBezTo>
                        <a:cubicBezTo>
                          <a:pt x="880364" y="992480"/>
                          <a:pt x="885013" y="1112330"/>
                          <a:pt x="868340" y="1337130"/>
                        </a:cubicBezTo>
                        <a:cubicBezTo>
                          <a:pt x="851667" y="1561930"/>
                          <a:pt x="834723" y="1889790"/>
                          <a:pt x="868340" y="2057540"/>
                        </a:cubicBezTo>
                        <a:cubicBezTo>
                          <a:pt x="901958" y="2225290"/>
                          <a:pt x="890296" y="2348634"/>
                          <a:pt x="868340" y="2579217"/>
                        </a:cubicBezTo>
                        <a:cubicBezTo>
                          <a:pt x="846384" y="2809800"/>
                          <a:pt x="836045" y="3041319"/>
                          <a:pt x="868340" y="3299627"/>
                        </a:cubicBezTo>
                        <a:cubicBezTo>
                          <a:pt x="900636" y="3557935"/>
                          <a:pt x="871673" y="3665744"/>
                          <a:pt x="868340" y="3771620"/>
                        </a:cubicBezTo>
                        <a:cubicBezTo>
                          <a:pt x="865007" y="3877496"/>
                          <a:pt x="869901" y="4227666"/>
                          <a:pt x="868340" y="4392664"/>
                        </a:cubicBezTo>
                        <a:cubicBezTo>
                          <a:pt x="866779" y="4557662"/>
                          <a:pt x="869259" y="4782431"/>
                          <a:pt x="868340" y="5113074"/>
                        </a:cubicBezTo>
                        <a:cubicBezTo>
                          <a:pt x="879418" y="5182057"/>
                          <a:pt x="812311" y="5252147"/>
                          <a:pt x="723614" y="5257800"/>
                        </a:cubicBezTo>
                        <a:cubicBezTo>
                          <a:pt x="436883" y="5245382"/>
                          <a:pt x="383412" y="5258955"/>
                          <a:pt x="144726" y="5257800"/>
                        </a:cubicBezTo>
                        <a:cubicBezTo>
                          <a:pt x="60062" y="5258577"/>
                          <a:pt x="-8469" y="5187161"/>
                          <a:pt x="0" y="5113074"/>
                        </a:cubicBezTo>
                        <a:cubicBezTo>
                          <a:pt x="-238" y="4922244"/>
                          <a:pt x="-1898" y="4746123"/>
                          <a:pt x="0" y="4442347"/>
                        </a:cubicBezTo>
                        <a:cubicBezTo>
                          <a:pt x="1898" y="4138571"/>
                          <a:pt x="15132" y="3982687"/>
                          <a:pt x="0" y="3821304"/>
                        </a:cubicBezTo>
                        <a:cubicBezTo>
                          <a:pt x="-15132" y="3659921"/>
                          <a:pt x="-13512" y="3457794"/>
                          <a:pt x="0" y="3349310"/>
                        </a:cubicBezTo>
                        <a:cubicBezTo>
                          <a:pt x="13512" y="3240826"/>
                          <a:pt x="-22942" y="3022989"/>
                          <a:pt x="0" y="2827634"/>
                        </a:cubicBezTo>
                        <a:cubicBezTo>
                          <a:pt x="22942" y="2632279"/>
                          <a:pt x="20761" y="2434891"/>
                          <a:pt x="0" y="2107223"/>
                        </a:cubicBezTo>
                        <a:cubicBezTo>
                          <a:pt x="-20761" y="1779555"/>
                          <a:pt x="1012" y="1718599"/>
                          <a:pt x="0" y="1486180"/>
                        </a:cubicBezTo>
                        <a:cubicBezTo>
                          <a:pt x="-1012" y="1253761"/>
                          <a:pt x="-2237" y="1161894"/>
                          <a:pt x="0" y="964503"/>
                        </a:cubicBezTo>
                        <a:cubicBezTo>
                          <a:pt x="2237" y="767112"/>
                          <a:pt x="-1463" y="330168"/>
                          <a:pt x="0" y="144726"/>
                        </a:cubicBezTo>
                        <a:close/>
                      </a:path>
                    </a:pathLst>
                  </a:custGeom>
                  <ask:type>
                    <ask:lineSketchNone/>
                  </ask:type>
                </ask:lineSketchStyleProps>
              </a:ext>
            </a:extLst>
          </a:ln>
          <a:effectLst/>
        </p:spPr>
        <p:txBody>
          <a:bodyPr vert="vert"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802.11-1999</a:t>
            </a:r>
          </a:p>
        </p:txBody>
      </p:sp>
    </p:spTree>
    <p:extLst>
      <p:ext uri="{BB962C8B-B14F-4D97-AF65-F5344CB8AC3E}">
        <p14:creationId xmlns:p14="http://schemas.microsoft.com/office/powerpoint/2010/main" val="10549967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2209800" y="685803"/>
            <a:ext cx="8763000" cy="649287"/>
          </a:xfrm>
        </p:spPr>
        <p:txBody>
          <a:bodyPr/>
          <a:lstStyle/>
          <a:p>
            <a:r>
              <a:rPr lang="en-GB" dirty="0"/>
              <a:t>M4.1.4 /W2.6</a:t>
            </a:r>
            <a:r>
              <a:rPr lang="en-US" dirty="0"/>
              <a:t> IEEE 802.11 Standards Pipeline</a:t>
            </a:r>
          </a:p>
        </p:txBody>
      </p:sp>
      <p:sp>
        <p:nvSpPr>
          <p:cNvPr id="30723" name="Text Box 3"/>
          <p:cNvSpPr txBox="1">
            <a:spLocks noChangeArrowheads="1"/>
          </p:cNvSpPr>
          <p:nvPr/>
        </p:nvSpPr>
        <p:spPr bwMode="auto">
          <a:xfrm>
            <a:off x="2675004" y="5182748"/>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 &amp; PHY</a:t>
            </a:r>
            <a:endParaRPr lang="en-US" sz="2000" dirty="0">
              <a:latin typeface="Tahoma" pitchFamily="34" charset="0"/>
              <a:ea typeface="ＭＳ Ｐゴシック" charset="-128"/>
              <a:cs typeface="Arial" pitchFamily="34" charset="0"/>
            </a:endParaRPr>
          </a:p>
        </p:txBody>
      </p:sp>
      <p:sp>
        <p:nvSpPr>
          <p:cNvPr id="30724" name="Text Box 4"/>
          <p:cNvSpPr txBox="1">
            <a:spLocks noChangeArrowheads="1"/>
          </p:cNvSpPr>
          <p:nvPr/>
        </p:nvSpPr>
        <p:spPr bwMode="auto">
          <a:xfrm>
            <a:off x="8020925" y="5965584"/>
            <a:ext cx="63350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SA</a:t>
            </a:r>
          </a:p>
          <a:p>
            <a:pPr algn="ctr"/>
            <a:r>
              <a:rPr lang="en-US" sz="1200" dirty="0">
                <a:latin typeface="Tahoma" pitchFamily="34" charset="0"/>
                <a:ea typeface="ＭＳ Ｐゴシック" charset="-128"/>
                <a:cs typeface="Arial" pitchFamily="34" charset="0"/>
              </a:rPr>
              <a:t>Ballot</a:t>
            </a:r>
          </a:p>
        </p:txBody>
      </p:sp>
      <p:sp>
        <p:nvSpPr>
          <p:cNvPr id="30725" name="AutoShape 5"/>
          <p:cNvSpPr>
            <a:spLocks/>
          </p:cNvSpPr>
          <p:nvPr/>
        </p:nvSpPr>
        <p:spPr bwMode="auto">
          <a:xfrm rot="-5400000">
            <a:off x="6871120" y="5392738"/>
            <a:ext cx="215900" cy="990600"/>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26" name="Text Box 6"/>
          <p:cNvSpPr txBox="1">
            <a:spLocks noChangeArrowheads="1"/>
          </p:cNvSpPr>
          <p:nvPr/>
        </p:nvSpPr>
        <p:spPr bwMode="auto">
          <a:xfrm>
            <a:off x="2988100" y="1526033"/>
            <a:ext cx="58862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a:t>
            </a:r>
            <a:endParaRPr lang="en-US" sz="2000" dirty="0">
              <a:latin typeface="Tahoma" pitchFamily="34" charset="0"/>
              <a:ea typeface="ＭＳ Ｐゴシック" charset="-128"/>
              <a:cs typeface="Arial" pitchFamily="34" charset="0"/>
            </a:endParaRPr>
          </a:p>
        </p:txBody>
      </p:sp>
      <p:sp>
        <p:nvSpPr>
          <p:cNvPr id="30727" name="Text Box 7"/>
          <p:cNvSpPr txBox="1">
            <a:spLocks noChangeArrowheads="1"/>
          </p:cNvSpPr>
          <p:nvPr/>
        </p:nvSpPr>
        <p:spPr bwMode="auto">
          <a:xfrm>
            <a:off x="3868373" y="6004360"/>
            <a:ext cx="124380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TIG/Study </a:t>
            </a:r>
          </a:p>
          <a:p>
            <a:pPr algn="ctr">
              <a:lnSpc>
                <a:spcPct val="80000"/>
              </a:lnSpc>
            </a:pPr>
            <a:r>
              <a:rPr lang="en-US" sz="1200" dirty="0">
                <a:latin typeface="Tahoma" pitchFamily="34" charset="0"/>
                <a:ea typeface="ＭＳ Ｐゴシック" charset="-128"/>
                <a:cs typeface="Arial" pitchFamily="34" charset="0"/>
              </a:rPr>
              <a:t>groups</a:t>
            </a:r>
          </a:p>
        </p:txBody>
      </p:sp>
      <p:sp>
        <p:nvSpPr>
          <p:cNvPr id="30728" name="AutoShape 8"/>
          <p:cNvSpPr>
            <a:spLocks/>
          </p:cNvSpPr>
          <p:nvPr/>
        </p:nvSpPr>
        <p:spPr bwMode="auto">
          <a:xfrm rot="-5400000">
            <a:off x="4408913" y="5364163"/>
            <a:ext cx="168275" cy="914400"/>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33" name="Text Box 13"/>
          <p:cNvSpPr txBox="1">
            <a:spLocks noChangeArrowheads="1"/>
          </p:cNvSpPr>
          <p:nvPr/>
        </p:nvSpPr>
        <p:spPr bwMode="auto">
          <a:xfrm>
            <a:off x="10291992" y="5939138"/>
            <a:ext cx="938077"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Standard</a:t>
            </a:r>
          </a:p>
        </p:txBody>
      </p:sp>
      <p:sp>
        <p:nvSpPr>
          <p:cNvPr id="30743" name="Text Box 26"/>
          <p:cNvSpPr txBox="1">
            <a:spLocks noChangeArrowheads="1"/>
          </p:cNvSpPr>
          <p:nvPr/>
        </p:nvSpPr>
        <p:spPr bwMode="auto">
          <a:xfrm>
            <a:off x="6481908" y="6028318"/>
            <a:ext cx="114486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WG  </a:t>
            </a:r>
          </a:p>
          <a:p>
            <a:pPr algn="ctr">
              <a:lnSpc>
                <a:spcPct val="80000"/>
              </a:lnSpc>
            </a:pPr>
            <a:r>
              <a:rPr lang="en-US" sz="1200" dirty="0">
                <a:latin typeface="Tahoma" pitchFamily="34" charset="0"/>
                <a:ea typeface="ＭＳ Ｐゴシック" charset="-128"/>
                <a:cs typeface="Arial" pitchFamily="34" charset="0"/>
              </a:rPr>
              <a:t>Letter Ballot</a:t>
            </a:r>
          </a:p>
        </p:txBody>
      </p:sp>
      <p:sp>
        <p:nvSpPr>
          <p:cNvPr id="30744" name="AutoShape 27"/>
          <p:cNvSpPr>
            <a:spLocks/>
          </p:cNvSpPr>
          <p:nvPr/>
        </p:nvSpPr>
        <p:spPr bwMode="auto">
          <a:xfrm rot="-5400000">
            <a:off x="8189542"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30746" name="Line 29"/>
          <p:cNvSpPr>
            <a:spLocks noChangeShapeType="1"/>
          </p:cNvSpPr>
          <p:nvPr/>
        </p:nvSpPr>
        <p:spPr bwMode="auto">
          <a:xfrm>
            <a:off x="3796139" y="3581400"/>
            <a:ext cx="7869237"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0749" name="AutoShape 34"/>
          <p:cNvSpPr>
            <a:spLocks/>
          </p:cNvSpPr>
          <p:nvPr/>
        </p:nvSpPr>
        <p:spPr bwMode="auto">
          <a:xfrm rot="-5400000">
            <a:off x="5671457" y="5365751"/>
            <a:ext cx="269875" cy="990600"/>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0" name="Text Box 35"/>
          <p:cNvSpPr txBox="1">
            <a:spLocks noChangeArrowheads="1"/>
          </p:cNvSpPr>
          <p:nvPr/>
        </p:nvSpPr>
        <p:spPr bwMode="auto">
          <a:xfrm>
            <a:off x="5138533" y="6019800"/>
            <a:ext cx="134524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TG without </a:t>
            </a:r>
          </a:p>
          <a:p>
            <a:pPr algn="ctr">
              <a:lnSpc>
                <a:spcPct val="80000"/>
              </a:lnSpc>
            </a:pPr>
            <a:r>
              <a:rPr lang="en-US" sz="1200" dirty="0">
                <a:latin typeface="Tahoma" pitchFamily="34" charset="0"/>
                <a:ea typeface="ＭＳ Ｐゴシック" charset="-128"/>
                <a:cs typeface="Arial" pitchFamily="34" charset="0"/>
              </a:rPr>
              <a:t>Approved draft</a:t>
            </a:r>
          </a:p>
        </p:txBody>
      </p:sp>
      <p:sp>
        <p:nvSpPr>
          <p:cNvPr id="30751" name="Text Box 36"/>
          <p:cNvSpPr txBox="1">
            <a:spLocks noChangeArrowheads="1"/>
          </p:cNvSpPr>
          <p:nvPr/>
        </p:nvSpPr>
        <p:spPr bwMode="auto">
          <a:xfrm>
            <a:off x="2757911"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Discussion Topics</a:t>
            </a:r>
          </a:p>
        </p:txBody>
      </p:sp>
      <p:sp>
        <p:nvSpPr>
          <p:cNvPr id="30752" name="AutoShape 37"/>
          <p:cNvSpPr>
            <a:spLocks/>
          </p:cNvSpPr>
          <p:nvPr/>
        </p:nvSpPr>
        <p:spPr bwMode="auto">
          <a:xfrm rot="-5400000">
            <a:off x="3219060"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3" name="Text Box 38"/>
          <p:cNvSpPr txBox="1">
            <a:spLocks noChangeArrowheads="1"/>
          </p:cNvSpPr>
          <p:nvPr/>
        </p:nvSpPr>
        <p:spPr bwMode="auto">
          <a:xfrm>
            <a:off x="8937744" y="5957525"/>
            <a:ext cx="1124026"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Amendment</a:t>
            </a:r>
          </a:p>
        </p:txBody>
      </p:sp>
      <p:sp>
        <p:nvSpPr>
          <p:cNvPr id="9264" name="Cloud"/>
          <p:cNvSpPr>
            <a:spLocks noChangeAspect="1" noEditPoints="1" noChangeArrowheads="1"/>
          </p:cNvSpPr>
          <p:nvPr/>
        </p:nvSpPr>
        <p:spPr bwMode="auto">
          <a:xfrm>
            <a:off x="2368973" y="2184403"/>
            <a:ext cx="1466850" cy="26447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p:spPr>
        <p:txBody>
          <a:bodyPr/>
          <a:lstStyle/>
          <a:p>
            <a:pPr eaLnBrk="0" hangingPunct="0">
              <a:defRPr/>
            </a:pPr>
            <a:endParaRPr lang="en-US"/>
          </a:p>
        </p:txBody>
      </p:sp>
      <p:sp>
        <p:nvSpPr>
          <p:cNvPr id="30765" name="AutoShape 46"/>
          <p:cNvSpPr>
            <a:spLocks noChangeArrowheads="1"/>
          </p:cNvSpPr>
          <p:nvPr/>
        </p:nvSpPr>
        <p:spPr bwMode="auto">
          <a:xfrm>
            <a:off x="2673773" y="3200400"/>
            <a:ext cx="914400" cy="608013"/>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800" dirty="0">
                <a:latin typeface="Tahoma" pitchFamily="34" charset="0"/>
                <a:ea typeface="ＭＳ Ｐゴシック" charset="-128"/>
                <a:cs typeface="Arial" pitchFamily="34" charset="0"/>
              </a:rPr>
              <a:t>WNG</a:t>
            </a:r>
          </a:p>
        </p:txBody>
      </p:sp>
      <p:sp>
        <p:nvSpPr>
          <p:cNvPr id="51" name="AutoShape 11"/>
          <p:cNvSpPr>
            <a:spLocks noChangeArrowheads="1"/>
          </p:cNvSpPr>
          <p:nvPr/>
        </p:nvSpPr>
        <p:spPr bwMode="auto">
          <a:xfrm>
            <a:off x="10291992" y="1442538"/>
            <a:ext cx="914400" cy="4259035"/>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dirty="0">
                <a:latin typeface="Arial" panose="020B0604020202020204" pitchFamily="34" charset="0"/>
                <a:cs typeface="Arial" panose="020B0604020202020204" pitchFamily="34" charset="0"/>
              </a:rPr>
              <a:t>802.11</a:t>
            </a:r>
          </a:p>
          <a:p>
            <a:pPr algn="ctr" eaLnBrk="0" hangingPunct="0">
              <a:defRPr/>
            </a:pPr>
            <a:r>
              <a:rPr lang="en-US" sz="1400" dirty="0">
                <a:latin typeface="Arial" panose="020B0604020202020204" pitchFamily="34" charset="0"/>
                <a:cs typeface="Arial" panose="020B0604020202020204" pitchFamily="34" charset="0"/>
              </a:rPr>
              <a:t>-2024</a:t>
            </a:r>
          </a:p>
        </p:txBody>
      </p:sp>
      <p:sp>
        <p:nvSpPr>
          <p:cNvPr id="4" name="Footer Placeholder 3"/>
          <p:cNvSpPr>
            <a:spLocks noGrp="1"/>
          </p:cNvSpPr>
          <p:nvPr>
            <p:ph type="ftr" sz="quarter" idx="11"/>
          </p:nvPr>
        </p:nvSpPr>
        <p:spPr/>
        <p:txBody>
          <a:bodyPr/>
          <a:lstStyle/>
          <a:p>
            <a:pPr>
              <a:defRPr/>
            </a:pPr>
            <a:r>
              <a:rPr lang="en-US"/>
              <a:t>Robert Stacey, Intel</a:t>
            </a:r>
          </a:p>
        </p:txBody>
      </p:sp>
      <p:sp>
        <p:nvSpPr>
          <p:cNvPr id="5" name="Date Placeholder 4"/>
          <p:cNvSpPr>
            <a:spLocks noGrp="1"/>
          </p:cNvSpPr>
          <p:nvPr>
            <p:ph type="dt" sz="half" idx="10"/>
          </p:nvPr>
        </p:nvSpPr>
        <p:spPr/>
        <p:txBody>
          <a:bodyPr/>
          <a:lstStyle/>
          <a:p>
            <a:pPr>
              <a:defRPr/>
            </a:pPr>
            <a:r>
              <a:rPr lang="en-US"/>
              <a:t>November 2024</a:t>
            </a:r>
            <a:endParaRPr lang="en-US" dirty="0"/>
          </a:p>
        </p:txBody>
      </p:sp>
      <p:sp>
        <p:nvSpPr>
          <p:cNvPr id="48" name="AutoShape 46"/>
          <p:cNvSpPr>
            <a:spLocks noChangeArrowheads="1"/>
          </p:cNvSpPr>
          <p:nvPr/>
        </p:nvSpPr>
        <p:spPr bwMode="auto">
          <a:xfrm>
            <a:off x="9000233" y="3673599"/>
            <a:ext cx="1007658" cy="593601"/>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802.11be </a:t>
            </a:r>
            <a:br>
              <a:rPr lang="en-US" sz="1200" dirty="0">
                <a:latin typeface="Tahoma" pitchFamily="34" charset="0"/>
                <a:ea typeface="ＭＳ Ｐゴシック" charset="-128"/>
                <a:cs typeface="Arial" pitchFamily="34" charset="0"/>
              </a:rPr>
            </a:br>
            <a:r>
              <a:rPr lang="en-US" sz="1200" dirty="0">
                <a:latin typeface="Tahoma" pitchFamily="34" charset="0"/>
                <a:ea typeface="ＭＳ Ｐゴシック" charset="-128"/>
                <a:cs typeface="Arial" pitchFamily="34" charset="0"/>
              </a:rPr>
              <a:t>EHT</a:t>
            </a:r>
          </a:p>
        </p:txBody>
      </p:sp>
      <p:sp>
        <p:nvSpPr>
          <p:cNvPr id="53" name="AutoShape 27"/>
          <p:cNvSpPr>
            <a:spLocks/>
          </p:cNvSpPr>
          <p:nvPr/>
        </p:nvSpPr>
        <p:spPr bwMode="auto">
          <a:xfrm rot="-5400000">
            <a:off x="9408742"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41" name="AutoShape 46"/>
          <p:cNvSpPr>
            <a:spLocks noChangeArrowheads="1"/>
          </p:cNvSpPr>
          <p:nvPr/>
        </p:nvSpPr>
        <p:spPr bwMode="auto">
          <a:xfrm>
            <a:off x="5345186" y="2905253"/>
            <a:ext cx="929946" cy="55857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802.11bi</a:t>
            </a:r>
          </a:p>
          <a:p>
            <a:pPr algn="ctr"/>
            <a:r>
              <a:rPr lang="en-US" sz="1100" dirty="0">
                <a:latin typeface="Tahoma" pitchFamily="34" charset="0"/>
                <a:ea typeface="ＭＳ Ｐゴシック" charset="-128"/>
                <a:cs typeface="Arial" pitchFamily="34" charset="0"/>
              </a:rPr>
              <a:t>EDP</a:t>
            </a:r>
          </a:p>
        </p:txBody>
      </p:sp>
      <p:sp>
        <p:nvSpPr>
          <p:cNvPr id="49" name="AutoShape 46"/>
          <p:cNvSpPr>
            <a:spLocks noChangeArrowheads="1"/>
          </p:cNvSpPr>
          <p:nvPr/>
        </p:nvSpPr>
        <p:spPr bwMode="auto">
          <a:xfrm>
            <a:off x="7782983" y="4353250"/>
            <a:ext cx="980017" cy="5997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802.11bf</a:t>
            </a:r>
            <a:br>
              <a:rPr lang="en-US" sz="1100" dirty="0">
                <a:latin typeface="Tahoma" pitchFamily="34" charset="0"/>
                <a:ea typeface="ＭＳ Ｐゴシック" charset="-128"/>
                <a:cs typeface="Arial" pitchFamily="34" charset="0"/>
              </a:rPr>
            </a:br>
            <a:r>
              <a:rPr lang="en-US" sz="1100" dirty="0">
                <a:latin typeface="Tahoma" pitchFamily="34" charset="0"/>
                <a:ea typeface="ＭＳ Ｐゴシック" charset="-128"/>
                <a:cs typeface="Arial" pitchFamily="34" charset="0"/>
              </a:rPr>
              <a:t>SENS</a:t>
            </a:r>
          </a:p>
        </p:txBody>
      </p:sp>
      <p:sp>
        <p:nvSpPr>
          <p:cNvPr id="2" name="Slide Number Placeholder 1"/>
          <p:cNvSpPr>
            <a:spLocks noGrp="1"/>
          </p:cNvSpPr>
          <p:nvPr>
            <p:ph type="sldNum" sz="quarter" idx="12"/>
          </p:nvPr>
        </p:nvSpPr>
        <p:spPr/>
        <p:txBody>
          <a:bodyPr/>
          <a:lstStyle/>
          <a:p>
            <a:pPr>
              <a:defRPr/>
            </a:pPr>
            <a:r>
              <a:rPr lang="en-US"/>
              <a:t>Slide </a:t>
            </a:r>
            <a:fld id="{3FBD1F51-5136-477F-A21E-BB3B46CB0CD8}" type="slidenum">
              <a:rPr lang="en-US" smtClean="0"/>
              <a:pPr>
                <a:defRPr/>
              </a:pPr>
              <a:t>17</a:t>
            </a:fld>
            <a:endParaRPr lang="en-US"/>
          </a:p>
        </p:txBody>
      </p:sp>
      <p:sp>
        <p:nvSpPr>
          <p:cNvPr id="54" name="Text Box 3"/>
          <p:cNvSpPr txBox="1">
            <a:spLocks noChangeArrowheads="1"/>
          </p:cNvSpPr>
          <p:nvPr/>
        </p:nvSpPr>
        <p:spPr bwMode="auto">
          <a:xfrm>
            <a:off x="1302173" y="5182748"/>
            <a:ext cx="82266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Liaison</a:t>
            </a:r>
            <a:endParaRPr lang="en-US" sz="2000" dirty="0">
              <a:latin typeface="Tahoma" pitchFamily="34" charset="0"/>
              <a:ea typeface="ＭＳ Ｐゴシック" charset="-128"/>
              <a:cs typeface="Arial" pitchFamily="34" charset="0"/>
            </a:endParaRPr>
          </a:p>
        </p:txBody>
      </p:sp>
      <p:sp>
        <p:nvSpPr>
          <p:cNvPr id="55" name="Text Box 36"/>
          <p:cNvSpPr txBox="1">
            <a:spLocks noChangeArrowheads="1"/>
          </p:cNvSpPr>
          <p:nvPr/>
        </p:nvSpPr>
        <p:spPr bwMode="auto">
          <a:xfrm>
            <a:off x="1385080"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Liaison  Topics</a:t>
            </a:r>
          </a:p>
        </p:txBody>
      </p:sp>
      <p:sp>
        <p:nvSpPr>
          <p:cNvPr id="56" name="AutoShape 37"/>
          <p:cNvSpPr>
            <a:spLocks/>
          </p:cNvSpPr>
          <p:nvPr/>
        </p:nvSpPr>
        <p:spPr bwMode="auto">
          <a:xfrm rot="-5400000">
            <a:off x="1846229"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59" name="AutoShape 46"/>
          <p:cNvSpPr>
            <a:spLocks noChangeArrowheads="1"/>
          </p:cNvSpPr>
          <p:nvPr/>
        </p:nvSpPr>
        <p:spPr bwMode="auto">
          <a:xfrm>
            <a:off x="5345186" y="3679286"/>
            <a:ext cx="929946"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802.11bn</a:t>
            </a:r>
          </a:p>
          <a:p>
            <a:pPr algn="ctr"/>
            <a:r>
              <a:rPr lang="en-US" sz="1100" dirty="0">
                <a:latin typeface="Tahoma" pitchFamily="34" charset="0"/>
                <a:ea typeface="ＭＳ Ｐゴシック" charset="-128"/>
                <a:cs typeface="Arial" pitchFamily="34" charset="0"/>
              </a:rPr>
              <a:t>UHR</a:t>
            </a:r>
          </a:p>
        </p:txBody>
      </p:sp>
      <p:sp>
        <p:nvSpPr>
          <p:cNvPr id="57" name="AutoShape 46"/>
          <p:cNvSpPr>
            <a:spLocks noChangeArrowheads="1"/>
          </p:cNvSpPr>
          <p:nvPr/>
        </p:nvSpPr>
        <p:spPr bwMode="auto">
          <a:xfrm>
            <a:off x="5337046" y="4372999"/>
            <a:ext cx="929946"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802.11bp</a:t>
            </a:r>
          </a:p>
          <a:p>
            <a:pPr algn="ctr"/>
            <a:r>
              <a:rPr lang="en-US" sz="1100" dirty="0">
                <a:latin typeface="Tahoma" pitchFamily="34" charset="0"/>
                <a:ea typeface="ＭＳ Ｐゴシック" charset="-128"/>
                <a:cs typeface="Arial" pitchFamily="34" charset="0"/>
              </a:rPr>
              <a:t>AMP</a:t>
            </a:r>
          </a:p>
        </p:txBody>
      </p:sp>
      <p:sp>
        <p:nvSpPr>
          <p:cNvPr id="61" name="AutoShape 46"/>
          <p:cNvSpPr>
            <a:spLocks noChangeArrowheads="1"/>
          </p:cNvSpPr>
          <p:nvPr/>
        </p:nvSpPr>
        <p:spPr bwMode="auto">
          <a:xfrm>
            <a:off x="7801971" y="3684104"/>
            <a:ext cx="961029" cy="58309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802.11bk</a:t>
            </a:r>
          </a:p>
          <a:p>
            <a:pPr algn="ctr"/>
            <a:r>
              <a:rPr lang="en-US" sz="1100" dirty="0">
                <a:latin typeface="Tahoma" pitchFamily="34" charset="0"/>
                <a:ea typeface="ＭＳ Ｐゴシック" charset="-128"/>
                <a:cs typeface="Arial" pitchFamily="34" charset="0"/>
              </a:rPr>
              <a:t>320 MHz Pos</a:t>
            </a:r>
          </a:p>
        </p:txBody>
      </p:sp>
      <p:sp>
        <p:nvSpPr>
          <p:cNvPr id="3" name="AutoShape 46">
            <a:extLst>
              <a:ext uri="{FF2B5EF4-FFF2-40B4-BE49-F238E27FC236}">
                <a16:creationId xmlns:a16="http://schemas.microsoft.com/office/drawing/2014/main" id="{605C25CD-DFF3-8884-3300-75C252FE80A9}"/>
              </a:ext>
            </a:extLst>
          </p:cNvPr>
          <p:cNvSpPr>
            <a:spLocks noChangeArrowheads="1"/>
          </p:cNvSpPr>
          <p:nvPr/>
        </p:nvSpPr>
        <p:spPr bwMode="auto">
          <a:xfrm>
            <a:off x="4029944" y="3698978"/>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IMMW SG</a:t>
            </a:r>
          </a:p>
          <a:p>
            <a:pPr algn="ctr"/>
            <a:endParaRPr lang="en-US" sz="1100" dirty="0">
              <a:latin typeface="Tahoma" pitchFamily="34" charset="0"/>
              <a:ea typeface="ＭＳ Ｐゴシック" charset="-128"/>
              <a:cs typeface="Arial" pitchFamily="34" charset="0"/>
            </a:endParaRPr>
          </a:p>
        </p:txBody>
      </p:sp>
      <p:sp>
        <p:nvSpPr>
          <p:cNvPr id="7" name="AutoShape 46">
            <a:extLst>
              <a:ext uri="{FF2B5EF4-FFF2-40B4-BE49-F238E27FC236}">
                <a16:creationId xmlns:a16="http://schemas.microsoft.com/office/drawing/2014/main" id="{D99C0287-D247-1E55-00A6-5E293B871505}"/>
              </a:ext>
            </a:extLst>
          </p:cNvPr>
          <p:cNvSpPr>
            <a:spLocks noChangeArrowheads="1"/>
          </p:cNvSpPr>
          <p:nvPr/>
        </p:nvSpPr>
        <p:spPr bwMode="auto">
          <a:xfrm>
            <a:off x="8991600" y="2895600"/>
            <a:ext cx="1024925" cy="58585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802.11bh </a:t>
            </a:r>
          </a:p>
          <a:p>
            <a:pPr algn="ctr"/>
            <a:r>
              <a:rPr lang="en-US" sz="1100" dirty="0">
                <a:latin typeface="Tahoma" pitchFamily="34" charset="0"/>
                <a:ea typeface="ＭＳ Ｐゴシック" charset="-128"/>
                <a:cs typeface="Arial" pitchFamily="34" charset="0"/>
              </a:rPr>
              <a:t>RCM</a:t>
            </a:r>
          </a:p>
        </p:txBody>
      </p:sp>
      <p:sp>
        <p:nvSpPr>
          <p:cNvPr id="6" name="AutoShape 46">
            <a:extLst>
              <a:ext uri="{FF2B5EF4-FFF2-40B4-BE49-F238E27FC236}">
                <a16:creationId xmlns:a16="http://schemas.microsoft.com/office/drawing/2014/main" id="{4C73481E-EC83-91E8-257F-71DFB71D699E}"/>
              </a:ext>
            </a:extLst>
          </p:cNvPr>
          <p:cNvSpPr>
            <a:spLocks noChangeArrowheads="1"/>
          </p:cNvSpPr>
          <p:nvPr/>
        </p:nvSpPr>
        <p:spPr bwMode="auto">
          <a:xfrm>
            <a:off x="4026138" y="4380751"/>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ELC SG</a:t>
            </a:r>
          </a:p>
          <a:p>
            <a:pPr algn="ctr"/>
            <a:endParaRPr lang="en-US" sz="1100" dirty="0">
              <a:latin typeface="Tahoma" pitchFamily="34" charset="0"/>
              <a:ea typeface="ＭＳ Ｐゴシック" charset="-128"/>
              <a:cs typeface="Arial" pitchFamily="34" charset="0"/>
            </a:endParaRPr>
          </a:p>
        </p:txBody>
      </p:sp>
      <p:sp>
        <p:nvSpPr>
          <p:cNvPr id="9" name="AutoShape 46">
            <a:extLst>
              <a:ext uri="{FF2B5EF4-FFF2-40B4-BE49-F238E27FC236}">
                <a16:creationId xmlns:a16="http://schemas.microsoft.com/office/drawing/2014/main" id="{B35616B8-FBFE-9E29-646D-1EB9FAF0DCDC}"/>
              </a:ext>
            </a:extLst>
          </p:cNvPr>
          <p:cNvSpPr>
            <a:spLocks noChangeArrowheads="1"/>
          </p:cNvSpPr>
          <p:nvPr/>
        </p:nvSpPr>
        <p:spPr bwMode="auto">
          <a:xfrm>
            <a:off x="4015547" y="2932966"/>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AUTO TIG</a:t>
            </a:r>
          </a:p>
          <a:p>
            <a:pPr algn="ctr"/>
            <a:endParaRPr lang="en-US" sz="1100" dirty="0">
              <a:latin typeface="Tahoma" pitchFamily="34" charset="0"/>
              <a:ea typeface="ＭＳ Ｐゴシック" charset="-128"/>
              <a:cs typeface="Arial" pitchFamily="34" charset="0"/>
            </a:endParaRPr>
          </a:p>
        </p:txBody>
      </p:sp>
      <p:sp>
        <p:nvSpPr>
          <p:cNvPr id="10" name="AutoShape 46">
            <a:extLst>
              <a:ext uri="{FF2B5EF4-FFF2-40B4-BE49-F238E27FC236}">
                <a16:creationId xmlns:a16="http://schemas.microsoft.com/office/drawing/2014/main" id="{9C1A2EB6-EAC7-7BCD-6BC8-920666D092D9}"/>
              </a:ext>
            </a:extLst>
          </p:cNvPr>
          <p:cNvSpPr>
            <a:spLocks noChangeArrowheads="1"/>
          </p:cNvSpPr>
          <p:nvPr/>
        </p:nvSpPr>
        <p:spPr bwMode="auto">
          <a:xfrm>
            <a:off x="5334000" y="5063078"/>
            <a:ext cx="929946" cy="565150"/>
          </a:xfrm>
          <a:prstGeom prst="cube">
            <a:avLst>
              <a:gd name="adj" fmla="val 10069"/>
            </a:avLst>
          </a:prstGeom>
          <a:solidFill>
            <a:srgbClr val="FFC000"/>
          </a:solidFill>
          <a:ln w="9525">
            <a:solidFill>
              <a:schemeClr val="tx1"/>
            </a:solidFill>
            <a:miter lim="800000"/>
            <a:headEnd/>
            <a:tailEnd/>
          </a:ln>
        </p:spPr>
        <p:txBody>
          <a:bodyPr wrap="none" anchor="ctr"/>
          <a:lstStyle/>
          <a:p>
            <a:pPr algn="ctr"/>
            <a:r>
              <a:rPr lang="en-US" sz="1100" dirty="0" err="1">
                <a:latin typeface="Tahoma" pitchFamily="34" charset="0"/>
                <a:ea typeface="ＭＳ Ｐゴシック" charset="-128"/>
                <a:cs typeface="Arial" pitchFamily="34" charset="0"/>
              </a:rPr>
              <a:t>REVmf</a:t>
            </a:r>
            <a:endParaRPr lang="en-US" sz="1100" dirty="0">
              <a:latin typeface="Tahoma" pitchFamily="34" charset="0"/>
              <a:ea typeface="ＭＳ Ｐゴシック" charset="-128"/>
              <a:cs typeface="Arial" pitchFamily="34" charset="0"/>
            </a:endParaRPr>
          </a:p>
        </p:txBody>
      </p:sp>
    </p:spTree>
    <p:extLst>
      <p:ext uri="{BB962C8B-B14F-4D97-AF65-F5344CB8AC3E}">
        <p14:creationId xmlns:p14="http://schemas.microsoft.com/office/powerpoint/2010/main" val="20161957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1524000" y="685800"/>
            <a:ext cx="9677400" cy="533400"/>
          </a:xfrm>
        </p:spPr>
        <p:txBody>
          <a:bodyPr/>
          <a:lstStyle/>
          <a:p>
            <a:r>
              <a:rPr lang="en-GB" sz="2800" dirty="0"/>
              <a:t>M4.1.5 /W2.6 Summary of ballots and comment collections</a:t>
            </a:r>
          </a:p>
        </p:txBody>
      </p:sp>
      <p:sp>
        <p:nvSpPr>
          <p:cNvPr id="2150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graphicFrame>
        <p:nvGraphicFramePr>
          <p:cNvPr id="7" name="Table 6"/>
          <p:cNvGraphicFramePr>
            <a:graphicFrameLocks noGrp="1"/>
          </p:cNvGraphicFramePr>
          <p:nvPr>
            <p:extLst>
              <p:ext uri="{D42A27DB-BD31-4B8C-83A1-F6EECF244321}">
                <p14:modId xmlns:p14="http://schemas.microsoft.com/office/powerpoint/2010/main" val="4197355164"/>
              </p:ext>
            </p:extLst>
          </p:nvPr>
        </p:nvGraphicFramePr>
        <p:xfrm>
          <a:off x="750357" y="1445418"/>
          <a:ext cx="10908243" cy="2578302"/>
        </p:xfrm>
        <a:graphic>
          <a:graphicData uri="http://schemas.openxmlformats.org/drawingml/2006/table">
            <a:tbl>
              <a:tblPr firstRow="1" bandRow="1">
                <a:tableStyleId>{93296810-A885-4BE3-A3E7-6D5BEEA58F35}</a:tableStyleId>
              </a:tblPr>
              <a:tblGrid>
                <a:gridCol w="765343">
                  <a:extLst>
                    <a:ext uri="{9D8B030D-6E8A-4147-A177-3AD203B41FA5}">
                      <a16:colId xmlns:a16="http://schemas.microsoft.com/office/drawing/2014/main" val="20000"/>
                    </a:ext>
                  </a:extLst>
                </a:gridCol>
                <a:gridCol w="1456100">
                  <a:extLst>
                    <a:ext uri="{9D8B030D-6E8A-4147-A177-3AD203B41FA5}">
                      <a16:colId xmlns:a16="http://schemas.microsoft.com/office/drawing/2014/main" val="20001"/>
                    </a:ext>
                  </a:extLst>
                </a:gridCol>
                <a:gridCol w="914400">
                  <a:extLst>
                    <a:ext uri="{9D8B030D-6E8A-4147-A177-3AD203B41FA5}">
                      <a16:colId xmlns:a16="http://schemas.microsoft.com/office/drawing/2014/main" val="20002"/>
                    </a:ext>
                  </a:extLst>
                </a:gridCol>
                <a:gridCol w="867636">
                  <a:extLst>
                    <a:ext uri="{9D8B030D-6E8A-4147-A177-3AD203B41FA5}">
                      <a16:colId xmlns:a16="http://schemas.microsoft.com/office/drawing/2014/main" val="20003"/>
                    </a:ext>
                  </a:extLst>
                </a:gridCol>
                <a:gridCol w="656364">
                  <a:extLst>
                    <a:ext uri="{9D8B030D-6E8A-4147-A177-3AD203B41FA5}">
                      <a16:colId xmlns:a16="http://schemas.microsoft.com/office/drawing/2014/main" val="20004"/>
                    </a:ext>
                  </a:extLst>
                </a:gridCol>
                <a:gridCol w="838200">
                  <a:extLst>
                    <a:ext uri="{9D8B030D-6E8A-4147-A177-3AD203B41FA5}">
                      <a16:colId xmlns:a16="http://schemas.microsoft.com/office/drawing/2014/main" val="20005"/>
                    </a:ext>
                  </a:extLst>
                </a:gridCol>
                <a:gridCol w="666193">
                  <a:extLst>
                    <a:ext uri="{9D8B030D-6E8A-4147-A177-3AD203B41FA5}">
                      <a16:colId xmlns:a16="http://schemas.microsoft.com/office/drawing/2014/main" val="20006"/>
                    </a:ext>
                  </a:extLst>
                </a:gridCol>
                <a:gridCol w="765268">
                  <a:extLst>
                    <a:ext uri="{9D8B030D-6E8A-4147-A177-3AD203B41FA5}">
                      <a16:colId xmlns:a16="http://schemas.microsoft.com/office/drawing/2014/main" val="20007"/>
                    </a:ext>
                  </a:extLst>
                </a:gridCol>
                <a:gridCol w="969300">
                  <a:extLst>
                    <a:ext uri="{9D8B030D-6E8A-4147-A177-3AD203B41FA5}">
                      <a16:colId xmlns:a16="http://schemas.microsoft.com/office/drawing/2014/main" val="20008"/>
                    </a:ext>
                  </a:extLst>
                </a:gridCol>
                <a:gridCol w="720252">
                  <a:extLst>
                    <a:ext uri="{9D8B030D-6E8A-4147-A177-3AD203B41FA5}">
                      <a16:colId xmlns:a16="http://schemas.microsoft.com/office/drawing/2014/main" val="20009"/>
                    </a:ext>
                  </a:extLst>
                </a:gridCol>
                <a:gridCol w="688987">
                  <a:extLst>
                    <a:ext uri="{9D8B030D-6E8A-4147-A177-3AD203B41FA5}">
                      <a16:colId xmlns:a16="http://schemas.microsoft.com/office/drawing/2014/main" val="20010"/>
                    </a:ext>
                  </a:extLst>
                </a:gridCol>
                <a:gridCol w="762000">
                  <a:extLst>
                    <a:ext uri="{9D8B030D-6E8A-4147-A177-3AD203B41FA5}">
                      <a16:colId xmlns:a16="http://schemas.microsoft.com/office/drawing/2014/main" val="20011"/>
                    </a:ext>
                  </a:extLst>
                </a:gridCol>
                <a:gridCol w="838200">
                  <a:extLst>
                    <a:ext uri="{9D8B030D-6E8A-4147-A177-3AD203B41FA5}">
                      <a16:colId xmlns:a16="http://schemas.microsoft.com/office/drawing/2014/main" val="20012"/>
                    </a:ext>
                  </a:extLst>
                </a:gridCol>
              </a:tblGrid>
              <a:tr h="1627470">
                <a:tc>
                  <a:txBody>
                    <a:bodyPr/>
                    <a:lstStyle/>
                    <a:p>
                      <a:pPr lvl="0" algn="ctr"/>
                      <a:r>
                        <a:rPr lang="en-GB" sz="2000" dirty="0"/>
                        <a:t>Type</a:t>
                      </a:r>
                      <a:endParaRPr lang="en-GB" sz="2000" b="1" dirty="0">
                        <a:latin typeface="Arial Narrow" panose="020B0606020202030204" pitchFamily="34" charset="0"/>
                      </a:endParaRPr>
                    </a:p>
                  </a:txBody>
                  <a:tcPr vert="vert270" anchor="ctr"/>
                </a:tc>
                <a:tc>
                  <a:txBody>
                    <a:bodyPr/>
                    <a:lstStyle/>
                    <a:p>
                      <a:pPr lvl="0" algn="ctr"/>
                      <a:r>
                        <a:rPr lang="en-GB" sz="2000" dirty="0"/>
                        <a:t>Label</a:t>
                      </a:r>
                      <a:endParaRPr lang="en-GB" sz="2000" b="1" dirty="0">
                        <a:latin typeface="Arial Narrow" panose="020B0606020202030204" pitchFamily="34" charset="0"/>
                      </a:endParaRPr>
                    </a:p>
                  </a:txBody>
                  <a:tcPr vert="vert270" anchor="ctr"/>
                </a:tc>
                <a:tc>
                  <a:txBody>
                    <a:bodyPr/>
                    <a:lstStyle/>
                    <a:p>
                      <a:pPr lvl="0" algn="ctr"/>
                      <a:r>
                        <a:rPr lang="en-GB" sz="2000" dirty="0"/>
                        <a:t>Group</a:t>
                      </a:r>
                      <a:endParaRPr lang="en-GB" sz="2000" b="1" dirty="0">
                        <a:latin typeface="Arial Narrow" panose="020B0606020202030204" pitchFamily="34" charset="0"/>
                      </a:endParaRPr>
                    </a:p>
                  </a:txBody>
                  <a:tcPr vert="vert270" anchor="ctr"/>
                </a:tc>
                <a:tc>
                  <a:txBody>
                    <a:bodyPr/>
                    <a:lstStyle/>
                    <a:p>
                      <a:pPr lvl="0" algn="ctr"/>
                      <a:r>
                        <a:rPr lang="en-GB" sz="2000" dirty="0"/>
                        <a:t>Opened</a:t>
                      </a:r>
                    </a:p>
                    <a:p>
                      <a:pPr lvl="0" algn="ctr"/>
                      <a:r>
                        <a:rPr lang="en-GB" sz="2000" dirty="0"/>
                        <a:t> (mm-</a:t>
                      </a:r>
                      <a:r>
                        <a:rPr lang="en-GB" sz="2000" dirty="0" err="1"/>
                        <a:t>dd</a:t>
                      </a:r>
                      <a:r>
                        <a:rPr lang="en-GB" sz="2000" dirty="0"/>
                        <a:t>)</a:t>
                      </a:r>
                      <a:endParaRPr lang="en-GB" sz="2000" b="1" dirty="0">
                        <a:latin typeface="Arial Narrow" panose="020B0606020202030204" pitchFamily="34" charset="0"/>
                      </a:endParaRPr>
                    </a:p>
                  </a:txBody>
                  <a:tcPr vert="vert270" anchor="ctr"/>
                </a:tc>
                <a:tc>
                  <a:txBody>
                    <a:bodyPr/>
                    <a:lstStyle/>
                    <a:p>
                      <a:pPr lvl="0" algn="ctr"/>
                      <a:r>
                        <a:rPr lang="en-GB" sz="2000" dirty="0" err="1"/>
                        <a:t>Dur</a:t>
                      </a:r>
                      <a:r>
                        <a:rPr lang="en-GB" sz="2000" dirty="0"/>
                        <a:t> (d)</a:t>
                      </a:r>
                      <a:endParaRPr lang="en-GB" sz="2000" b="1" dirty="0">
                        <a:latin typeface="Arial Narrow" panose="020B0606020202030204" pitchFamily="34" charset="0"/>
                      </a:endParaRPr>
                    </a:p>
                  </a:txBody>
                  <a:tcPr vert="vert270" anchor="ctr"/>
                </a:tc>
                <a:tc>
                  <a:txBody>
                    <a:bodyPr/>
                    <a:lstStyle/>
                    <a:p>
                      <a:pPr lvl="0" algn="ctr"/>
                      <a:r>
                        <a:rPr lang="en-GB" sz="2000" dirty="0"/>
                        <a:t># Comments</a:t>
                      </a:r>
                      <a:endParaRPr lang="en-GB" sz="2000" b="1" dirty="0">
                        <a:latin typeface="Arial Narrow" panose="020B0606020202030204" pitchFamily="34" charset="0"/>
                      </a:endParaRPr>
                    </a:p>
                  </a:txBody>
                  <a:tcPr vert="vert270" anchor="ctr"/>
                </a:tc>
                <a:tc>
                  <a:txBody>
                    <a:bodyPr/>
                    <a:lstStyle/>
                    <a:p>
                      <a:pPr lvl="0" algn="ctr"/>
                      <a:r>
                        <a:rPr lang="en-GB" sz="2000" dirty="0"/>
                        <a:t>Ballot</a:t>
                      </a:r>
                      <a:r>
                        <a:rPr lang="en-GB" sz="2000" baseline="0" dirty="0"/>
                        <a:t> Group</a:t>
                      </a:r>
                      <a:endParaRPr lang="en-GB" sz="2000" b="1" dirty="0">
                        <a:latin typeface="Arial Narrow" panose="020B0606020202030204" pitchFamily="34" charset="0"/>
                      </a:endParaRPr>
                    </a:p>
                  </a:txBody>
                  <a:tcPr vert="vert270" anchor="ctr"/>
                </a:tc>
                <a:tc>
                  <a:txBody>
                    <a:bodyPr/>
                    <a:lstStyle/>
                    <a:p>
                      <a:pPr lvl="0" algn="ctr"/>
                      <a:r>
                        <a:rPr lang="en-GB" sz="2000" dirty="0"/>
                        <a:t>Approve</a:t>
                      </a:r>
                      <a:endParaRPr lang="en-GB" sz="2000" b="1" dirty="0">
                        <a:latin typeface="Arial Narrow" panose="020B0606020202030204" pitchFamily="34" charset="0"/>
                      </a:endParaRPr>
                    </a:p>
                  </a:txBody>
                  <a:tcPr vert="vert270" anchor="ctr"/>
                </a:tc>
                <a:tc>
                  <a:txBody>
                    <a:bodyPr/>
                    <a:lstStyle/>
                    <a:p>
                      <a:pPr lvl="0" algn="ctr"/>
                      <a:r>
                        <a:rPr lang="en-GB" sz="2000" dirty="0"/>
                        <a:t>Disapprove</a:t>
                      </a:r>
                      <a:endParaRPr lang="en-GB" sz="2000" b="1" dirty="0">
                        <a:latin typeface="Arial Narrow" panose="020B0606020202030204" pitchFamily="34" charset="0"/>
                      </a:endParaRPr>
                    </a:p>
                  </a:txBody>
                  <a:tcPr vert="vert270" anchor="ctr"/>
                </a:tc>
                <a:tc>
                  <a:txBody>
                    <a:bodyPr/>
                    <a:lstStyle/>
                    <a:p>
                      <a:pPr lvl="0" algn="ctr"/>
                      <a:r>
                        <a:rPr lang="en-GB" sz="2000" dirty="0"/>
                        <a:t>Abstain</a:t>
                      </a:r>
                      <a:endParaRPr lang="en-GB" sz="2000" b="1" dirty="0">
                        <a:latin typeface="Arial Narrow" panose="020B0606020202030204" pitchFamily="34" charset="0"/>
                      </a:endParaRPr>
                    </a:p>
                  </a:txBody>
                  <a:tcPr vert="vert270" anchor="ctr"/>
                </a:tc>
                <a:tc>
                  <a:txBody>
                    <a:bodyPr/>
                    <a:lstStyle/>
                    <a:p>
                      <a:pPr lvl="0" algn="ctr"/>
                      <a:r>
                        <a:rPr lang="en-GB" sz="2000" dirty="0"/>
                        <a:t>Return %</a:t>
                      </a:r>
                      <a:endParaRPr lang="en-GB" sz="2000" b="1" dirty="0">
                        <a:latin typeface="Arial Narrow" panose="020B0606020202030204" pitchFamily="34" charset="0"/>
                      </a:endParaRPr>
                    </a:p>
                  </a:txBody>
                  <a:tcPr vert="vert270" anchor="ctr"/>
                </a:tc>
                <a:tc>
                  <a:txBody>
                    <a:bodyPr/>
                    <a:lstStyle/>
                    <a:p>
                      <a:pPr lvl="0" algn="ctr"/>
                      <a:r>
                        <a:rPr lang="en-GB" sz="2000" dirty="0"/>
                        <a:t>Approve %</a:t>
                      </a:r>
                      <a:endParaRPr lang="en-GB" sz="2000" b="1" dirty="0">
                        <a:latin typeface="Arial Narrow" panose="020B0606020202030204" pitchFamily="34" charset="0"/>
                      </a:endParaRPr>
                    </a:p>
                  </a:txBody>
                  <a:tcPr vert="vert270" anchor="ctr"/>
                </a:tc>
                <a:tc>
                  <a:txBody>
                    <a:bodyPr/>
                    <a:lstStyle/>
                    <a:p>
                      <a:pPr lvl="0" algn="ctr"/>
                      <a:r>
                        <a:rPr lang="en-GB" sz="2000" dirty="0"/>
                        <a:t>Result</a:t>
                      </a:r>
                      <a:endParaRPr lang="en-GB" sz="2000" b="1" dirty="0">
                        <a:latin typeface="Arial Narrow" panose="020B0606020202030204" pitchFamily="34" charset="0"/>
                      </a:endParaRPr>
                    </a:p>
                  </a:txBody>
                  <a:tcPr vert="vert270" anchor="ctr"/>
                </a:tc>
                <a:extLst>
                  <a:ext uri="{0D108BD9-81ED-4DB2-BD59-A6C34878D82A}">
                    <a16:rowId xmlns:a16="http://schemas.microsoft.com/office/drawing/2014/main" val="10000"/>
                  </a:ext>
                </a:extLst>
              </a:tr>
              <a:tr h="475416">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dirty="0">
                          <a:latin typeface="Calibri" panose="020F0502020204030204" pitchFamily="34" charset="0"/>
                          <a:cs typeface="Calibri" panose="020F0502020204030204" pitchFamily="34" charset="0"/>
                        </a:rPr>
                        <a:t>SA Recirc 1</a:t>
                      </a:r>
                    </a:p>
                  </a:txBody>
                  <a:tcPr/>
                </a:tc>
                <a:tc>
                  <a:txBody>
                    <a:bodyPr/>
                    <a:lstStyle/>
                    <a:p>
                      <a:pPr marL="0" algn="ctr" defTabSz="914400" rtl="0" eaLnBrk="1" latinLnBrk="0" hangingPunct="1"/>
                      <a:r>
                        <a:rPr lang="en-GB" sz="2000" b="1" kern="1200" dirty="0" err="1">
                          <a:solidFill>
                            <a:schemeClr val="dk1"/>
                          </a:solidFill>
                          <a:latin typeface="Calibri" panose="020F0502020204030204" pitchFamily="34" charset="0"/>
                          <a:ea typeface="+mn-ea"/>
                          <a:cs typeface="Calibri" panose="020F0502020204030204" pitchFamily="34" charset="0"/>
                        </a:rPr>
                        <a:t>TGbf</a:t>
                      </a: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10-23</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20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36</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162</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120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5</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2</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79</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96</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635527099"/>
                  </a:ext>
                </a:extLst>
              </a:tr>
              <a:tr h="475416">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dirty="0">
                          <a:latin typeface="Calibri" panose="020F0502020204030204" pitchFamily="34" charset="0"/>
                          <a:cs typeface="Calibri" panose="020F0502020204030204" pitchFamily="34" charset="0"/>
                        </a:rPr>
                        <a:t>SA Initial</a:t>
                      </a:r>
                    </a:p>
                  </a:txBody>
                  <a:tcPr/>
                </a:tc>
                <a:tc>
                  <a:txBody>
                    <a:bodyPr/>
                    <a:lstStyle/>
                    <a:p>
                      <a:pPr marL="0" algn="ctr" defTabSz="914400" rtl="0" eaLnBrk="1" latinLnBrk="0" hangingPunct="1"/>
                      <a:r>
                        <a:rPr lang="en-GB" sz="2000" b="1" kern="1200" dirty="0" err="1">
                          <a:solidFill>
                            <a:schemeClr val="dk1"/>
                          </a:solidFill>
                          <a:latin typeface="Calibri" panose="020F0502020204030204" pitchFamily="34" charset="0"/>
                          <a:ea typeface="+mn-ea"/>
                          <a:cs typeface="Calibri" panose="020F0502020204030204" pitchFamily="34" charset="0"/>
                        </a:rPr>
                        <a:t>TGbk</a:t>
                      </a: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11-01</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30+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78</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150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103</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7</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5</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76</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93</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1267068175"/>
                  </a:ext>
                </a:extLst>
              </a:tr>
            </a:tbl>
          </a:graphicData>
        </a:graphic>
      </p:graphicFrame>
      <p:sp>
        <p:nvSpPr>
          <p:cNvPr id="6" name="Date Placeholder 5"/>
          <p:cNvSpPr>
            <a:spLocks noGrp="1"/>
          </p:cNvSpPr>
          <p:nvPr>
            <p:ph type="dt" sz="half" idx="10"/>
          </p:nvPr>
        </p:nvSpPr>
        <p:spPr/>
        <p:txBody>
          <a:bodyPr/>
          <a:lstStyle/>
          <a:p>
            <a:pPr>
              <a:defRPr/>
            </a:pPr>
            <a:r>
              <a:rPr lang="en-US"/>
              <a:t>November 2024</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22533" name="Rectangle 2"/>
          <p:cNvSpPr>
            <a:spLocks noGrp="1" noChangeArrowheads="1"/>
          </p:cNvSpPr>
          <p:nvPr>
            <p:ph type="title"/>
          </p:nvPr>
        </p:nvSpPr>
        <p:spPr/>
        <p:txBody>
          <a:bodyPr/>
          <a:lstStyle/>
          <a:p>
            <a:r>
              <a:rPr lang="en-GB" dirty="0"/>
              <a:t>M4.1.6 /W2.6 Current Membership Status</a:t>
            </a:r>
          </a:p>
        </p:txBody>
      </p:sp>
      <p:sp>
        <p:nvSpPr>
          <p:cNvPr id="22534" name="Text Box 3"/>
          <p:cNvSpPr txBox="1">
            <a:spLocks noChangeArrowheads="1"/>
          </p:cNvSpPr>
          <p:nvPr/>
        </p:nvSpPr>
        <p:spPr bwMode="auto">
          <a:xfrm>
            <a:off x="685800" y="1524000"/>
            <a:ext cx="1447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50000"/>
              </a:spcBef>
              <a:buFontTx/>
              <a:buNone/>
            </a:pPr>
            <a:r>
              <a:rPr lang="en-GB" sz="1200" dirty="0">
                <a:solidFill>
                  <a:srgbClr val="FF0000"/>
                </a:solidFill>
              </a:rPr>
              <a:t>Updated following September session</a:t>
            </a:r>
          </a:p>
        </p:txBody>
      </p:sp>
      <p:sp>
        <p:nvSpPr>
          <p:cNvPr id="22535" name="TextBox 8"/>
          <p:cNvSpPr txBox="1">
            <a:spLocks noChangeArrowheads="1"/>
          </p:cNvSpPr>
          <p:nvPr/>
        </p:nvSpPr>
        <p:spPr bwMode="auto">
          <a:xfrm>
            <a:off x="1066800" y="4114800"/>
            <a:ext cx="1021080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b="1">
                <a:solidFill>
                  <a:schemeClr val="tx1"/>
                </a:solidFill>
                <a:latin typeface="Times New Roman" panose="02020603050405020304" pitchFamily="18" charset="0"/>
              </a:defRPr>
            </a:lvl1pPr>
            <a:lvl2pPr>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GB" sz="1800" b="0" dirty="0"/>
              <a:t>Definitions:  </a:t>
            </a:r>
          </a:p>
          <a:p>
            <a:pPr lvl="1"/>
            <a:r>
              <a:rPr lang="en-GB" sz="1800" i="1" dirty="0"/>
              <a:t>Aspirant</a:t>
            </a:r>
            <a:r>
              <a:rPr lang="en-GB" sz="1800" b="0" dirty="0"/>
              <a:t>: a member who has attended 1 qualifying meeting</a:t>
            </a:r>
          </a:p>
          <a:p>
            <a:pPr lvl="1"/>
            <a:r>
              <a:rPr lang="en-GB" sz="1800" i="1" dirty="0"/>
              <a:t>Potential Voter</a:t>
            </a:r>
            <a:r>
              <a:rPr lang="en-GB" sz="1800" b="0" dirty="0"/>
              <a:t>: a member who has attended 2 qualifying meetings and will become a voter at the start of the next plenary they attend</a:t>
            </a:r>
          </a:p>
          <a:p>
            <a:pPr lvl="1"/>
            <a:r>
              <a:rPr lang="en-GB" sz="1800" i="1" dirty="0"/>
              <a:t>Ex Officio Voter</a:t>
            </a:r>
            <a:r>
              <a:rPr lang="en-GB" sz="1800" b="0" dirty="0"/>
              <a:t>: a voter who has voting rights by virtue of their membership of the 802 EC and has requested to be recorded as an ex officio voter in 802.11</a:t>
            </a:r>
          </a:p>
        </p:txBody>
      </p:sp>
      <p:graphicFrame>
        <p:nvGraphicFramePr>
          <p:cNvPr id="5" name="Table 4"/>
          <p:cNvGraphicFramePr>
            <a:graphicFrameLocks noGrp="1"/>
          </p:cNvGraphicFramePr>
          <p:nvPr>
            <p:extLst>
              <p:ext uri="{D42A27DB-BD31-4B8C-83A1-F6EECF244321}">
                <p14:modId xmlns:p14="http://schemas.microsoft.com/office/powerpoint/2010/main" val="1968230214"/>
              </p:ext>
            </p:extLst>
          </p:nvPr>
        </p:nvGraphicFramePr>
        <p:xfrm>
          <a:off x="2209800" y="1483416"/>
          <a:ext cx="7772400" cy="2286000"/>
        </p:xfrm>
        <a:graphic>
          <a:graphicData uri="http://schemas.openxmlformats.org/drawingml/2006/table">
            <a:tbl>
              <a:tblPr firstRow="1">
                <a:tableStyleId>{93296810-A885-4BE3-A3E7-6D5BEEA58F35}</a:tableStyleId>
              </a:tblPr>
              <a:tblGrid>
                <a:gridCol w="3886200">
                  <a:extLst>
                    <a:ext uri="{9D8B030D-6E8A-4147-A177-3AD203B41FA5}">
                      <a16:colId xmlns:a16="http://schemas.microsoft.com/office/drawing/2014/main" val="20000"/>
                    </a:ext>
                  </a:extLst>
                </a:gridCol>
                <a:gridCol w="3886200">
                  <a:extLst>
                    <a:ext uri="{9D8B030D-6E8A-4147-A177-3AD203B41FA5}">
                      <a16:colId xmlns:a16="http://schemas.microsoft.com/office/drawing/2014/main" val="20001"/>
                    </a:ext>
                  </a:extLst>
                </a:gridCol>
              </a:tblGrid>
              <a:tr h="457200">
                <a:tc>
                  <a:txBody>
                    <a:bodyPr/>
                    <a:lstStyle/>
                    <a:p>
                      <a:pPr algn="ctr"/>
                      <a:r>
                        <a:rPr lang="en-GB" sz="2400" dirty="0">
                          <a:effectLst/>
                        </a:rPr>
                        <a:t>Status</a:t>
                      </a:r>
                      <a:endParaRPr lang="en-GB" sz="4000" dirty="0"/>
                    </a:p>
                  </a:txBody>
                  <a:tcPr marT="45673" marB="45673" anchor="ctr"/>
                </a:tc>
                <a:tc>
                  <a:txBody>
                    <a:bodyPr/>
                    <a:lstStyle/>
                    <a:p>
                      <a:pPr algn="ctr"/>
                      <a:r>
                        <a:rPr lang="en-GB" sz="2400" dirty="0">
                          <a:effectLst/>
                        </a:rPr>
                        <a:t>Number</a:t>
                      </a:r>
                      <a:endParaRPr lang="en-GB" sz="4000" dirty="0"/>
                    </a:p>
                  </a:txBody>
                  <a:tcPr marT="45673" marB="45673" anchor="ctr"/>
                </a:tc>
                <a:extLst>
                  <a:ext uri="{0D108BD9-81ED-4DB2-BD59-A6C34878D82A}">
                    <a16:rowId xmlns:a16="http://schemas.microsoft.com/office/drawing/2014/main" val="10000"/>
                  </a:ext>
                </a:extLst>
              </a:tr>
              <a:tr h="457200">
                <a:tc>
                  <a:txBody>
                    <a:bodyPr/>
                    <a:lstStyle/>
                    <a:p>
                      <a:pPr algn="ctr"/>
                      <a:r>
                        <a:rPr lang="en-GB" sz="2400" dirty="0">
                          <a:effectLst/>
                        </a:rPr>
                        <a:t>Aspirant</a:t>
                      </a:r>
                      <a:endParaRPr lang="en-GB" sz="4000" dirty="0"/>
                    </a:p>
                  </a:txBody>
                  <a:tcPr marT="45673" marB="45673"/>
                </a:tc>
                <a:tc>
                  <a:txBody>
                    <a:bodyPr/>
                    <a:lstStyle/>
                    <a:p>
                      <a:pPr marL="0" algn="ctr" defTabSz="914400" rtl="0" eaLnBrk="1" latinLnBrk="0" hangingPunct="1"/>
                      <a:r>
                        <a:rPr lang="en-US" sz="2400" b="0" i="0" kern="1200" dirty="0">
                          <a:solidFill>
                            <a:schemeClr val="dk1"/>
                          </a:solidFill>
                          <a:effectLst/>
                          <a:latin typeface="+mn-lt"/>
                          <a:ea typeface="+mn-ea"/>
                          <a:cs typeface="+mn-cs"/>
                        </a:rPr>
                        <a:t>95</a:t>
                      </a:r>
                      <a:endParaRPr lang="en-GB" sz="2400" b="0" i="0" kern="1200" dirty="0">
                        <a:solidFill>
                          <a:schemeClr val="dk1"/>
                        </a:solidFill>
                        <a:effectLst/>
                        <a:latin typeface="+mn-lt"/>
                        <a:ea typeface="+mn-ea"/>
                        <a:cs typeface="+mn-cs"/>
                      </a:endParaRPr>
                    </a:p>
                  </a:txBody>
                  <a:tcPr marT="45673" marB="45673"/>
                </a:tc>
                <a:extLst>
                  <a:ext uri="{0D108BD9-81ED-4DB2-BD59-A6C34878D82A}">
                    <a16:rowId xmlns:a16="http://schemas.microsoft.com/office/drawing/2014/main" val="10001"/>
                  </a:ext>
                </a:extLst>
              </a:tr>
              <a:tr h="457200">
                <a:tc>
                  <a:txBody>
                    <a:bodyPr/>
                    <a:lstStyle/>
                    <a:p>
                      <a:pPr algn="ctr"/>
                      <a:r>
                        <a:rPr lang="en-GB" sz="2400" dirty="0">
                          <a:effectLst/>
                        </a:rPr>
                        <a:t>Potential Voter</a:t>
                      </a:r>
                      <a:endParaRPr lang="en-GB" sz="4000" dirty="0"/>
                    </a:p>
                  </a:txBody>
                  <a:tcPr marT="45673" marB="45673"/>
                </a:tc>
                <a:tc>
                  <a:txBody>
                    <a:bodyPr/>
                    <a:lstStyle/>
                    <a:p>
                      <a:pPr algn="ctr"/>
                      <a:r>
                        <a:rPr lang="en-US" sz="2400" b="0" i="0" dirty="0">
                          <a:effectLst/>
                        </a:rPr>
                        <a:t>79</a:t>
                      </a:r>
                      <a:endParaRPr lang="en-GB" sz="4000" b="1" i="1" dirty="0"/>
                    </a:p>
                  </a:txBody>
                  <a:tcPr marT="45673" marB="45673"/>
                </a:tc>
                <a:extLst>
                  <a:ext uri="{0D108BD9-81ED-4DB2-BD59-A6C34878D82A}">
                    <a16:rowId xmlns:a16="http://schemas.microsoft.com/office/drawing/2014/main" val="10002"/>
                  </a:ext>
                </a:extLst>
              </a:tr>
              <a:tr h="457200">
                <a:tc>
                  <a:txBody>
                    <a:bodyPr/>
                    <a:lstStyle/>
                    <a:p>
                      <a:pPr algn="ctr"/>
                      <a:r>
                        <a:rPr lang="en-GB" sz="2400" dirty="0">
                          <a:effectLst/>
                        </a:rPr>
                        <a:t>Voter</a:t>
                      </a:r>
                      <a:endParaRPr lang="en-GB" sz="4000" dirty="0"/>
                    </a:p>
                  </a:txBody>
                  <a:tcPr marT="45673" marB="45673"/>
                </a:tc>
                <a:tc>
                  <a:txBody>
                    <a:bodyPr/>
                    <a:lstStyle/>
                    <a:p>
                      <a:pPr algn="ctr"/>
                      <a:r>
                        <a:rPr lang="en-US" sz="2400" dirty="0">
                          <a:effectLst/>
                        </a:rPr>
                        <a:t>576</a:t>
                      </a:r>
                      <a:endParaRPr lang="en-GB" sz="4000" dirty="0"/>
                    </a:p>
                  </a:txBody>
                  <a:tcPr marT="45673" marB="45673"/>
                </a:tc>
                <a:extLst>
                  <a:ext uri="{0D108BD9-81ED-4DB2-BD59-A6C34878D82A}">
                    <a16:rowId xmlns:a16="http://schemas.microsoft.com/office/drawing/2014/main" val="10003"/>
                  </a:ext>
                </a:extLst>
              </a:tr>
              <a:tr h="457200">
                <a:tc>
                  <a:txBody>
                    <a:bodyPr/>
                    <a:lstStyle/>
                    <a:p>
                      <a:pPr marL="0" algn="ctr" defTabSz="914400" rtl="0" eaLnBrk="1" latinLnBrk="0" hangingPunct="1"/>
                      <a:r>
                        <a:rPr lang="en-GB" sz="2400" kern="1200" dirty="0">
                          <a:effectLst/>
                        </a:rPr>
                        <a:t>Ex Officio Voter</a:t>
                      </a:r>
                      <a:endParaRPr lang="en-GB" sz="2400" kern="1200" dirty="0">
                        <a:solidFill>
                          <a:schemeClr val="tx1"/>
                        </a:solidFill>
                        <a:effectLst/>
                        <a:latin typeface="Calibri" panose="020F0502020204030204" pitchFamily="34" charset="0"/>
                        <a:ea typeface="+mn-ea"/>
                        <a:cs typeface="+mn-cs"/>
                      </a:endParaRPr>
                    </a:p>
                  </a:txBody>
                  <a:tcPr marT="45673" marB="45673"/>
                </a:tc>
                <a:tc>
                  <a:txBody>
                    <a:bodyPr/>
                    <a:lstStyle/>
                    <a:p>
                      <a:pPr marL="0" algn="ctr" defTabSz="914400" rtl="0" eaLnBrk="1" latinLnBrk="0" hangingPunct="1"/>
                      <a:r>
                        <a:rPr lang="en-GB" sz="2400" kern="1200" dirty="0">
                          <a:effectLst/>
                        </a:rPr>
                        <a:t>9</a:t>
                      </a:r>
                      <a:endParaRPr lang="en-GB" sz="2400" kern="1200" dirty="0">
                        <a:solidFill>
                          <a:schemeClr val="dk1"/>
                        </a:solidFill>
                        <a:effectLst/>
                        <a:latin typeface="+mn-lt"/>
                        <a:ea typeface="+mn-ea"/>
                        <a:cs typeface="+mn-cs"/>
                      </a:endParaRPr>
                    </a:p>
                  </a:txBody>
                  <a:tcPr marT="45673" marB="45673"/>
                </a:tc>
                <a:extLst>
                  <a:ext uri="{0D108BD9-81ED-4DB2-BD59-A6C34878D82A}">
                    <a16:rowId xmlns:a16="http://schemas.microsoft.com/office/drawing/2014/main" val="10004"/>
                  </a:ext>
                </a:extLst>
              </a:tr>
            </a:tbl>
          </a:graphicData>
        </a:graphic>
      </p:graphicFrame>
      <p:sp>
        <p:nvSpPr>
          <p:cNvPr id="2" name="Date Placeholder 1"/>
          <p:cNvSpPr>
            <a:spLocks noGrp="1"/>
          </p:cNvSpPr>
          <p:nvPr>
            <p:ph type="dt" sz="half" idx="10"/>
          </p:nvPr>
        </p:nvSpPr>
        <p:spPr/>
        <p:txBody>
          <a:bodyPr/>
          <a:lstStyle/>
          <a:p>
            <a:pPr>
              <a:defRPr/>
            </a:pPr>
            <a:r>
              <a:rPr lang="en-US"/>
              <a:t>November 2024</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a:t>Introduction</a:t>
            </a:r>
            <a:endParaRPr lang="en-US"/>
          </a:p>
        </p:txBody>
      </p:sp>
      <p:sp>
        <p:nvSpPr>
          <p:cNvPr id="8195" name="Content Placeholder 2"/>
          <p:cNvSpPr>
            <a:spLocks noGrp="1"/>
          </p:cNvSpPr>
          <p:nvPr>
            <p:ph idx="1"/>
          </p:nvPr>
        </p:nvSpPr>
        <p:spPr/>
        <p:txBody>
          <a:bodyPr/>
          <a:lstStyle/>
          <a:p>
            <a:r>
              <a:rPr lang="en-GB" sz="2800" b="0" dirty="0"/>
              <a:t>This presentation, together with the reports cited herein, forms the opening report of the IEEE 802.11 Working Group </a:t>
            </a:r>
            <a:r>
              <a:rPr lang="en-GB" sz="2800" b="0"/>
              <a:t>for November </a:t>
            </a:r>
            <a:r>
              <a:rPr lang="en-GB" sz="2800" b="0" dirty="0"/>
              <a:t>2024</a:t>
            </a:r>
          </a:p>
          <a:p>
            <a:r>
              <a:rPr lang="en-GB" sz="2800" b="0" dirty="0"/>
              <a:t>“</a:t>
            </a:r>
            <a:r>
              <a:rPr lang="en-GB" sz="2800" b="0" i="1" dirty="0" err="1"/>
              <a:t>Mx.y.z</a:t>
            </a:r>
            <a:r>
              <a:rPr lang="en-GB" sz="2800" b="0" dirty="0"/>
              <a:t>” terminology indicates that the item was on the tentative agenda for the </a:t>
            </a:r>
            <a:r>
              <a:rPr lang="en-GB" sz="2800" b="0" i="1" dirty="0"/>
              <a:t>M</a:t>
            </a:r>
            <a:r>
              <a:rPr lang="en-GB" sz="2800" b="0" dirty="0"/>
              <a:t>onday 802.11 plenary, and was agenda item </a:t>
            </a:r>
            <a:r>
              <a:rPr lang="en-GB" sz="2800" b="0" i="1" dirty="0" err="1"/>
              <a:t>x.y.z</a:t>
            </a:r>
            <a:r>
              <a:rPr lang="en-GB" sz="2800" b="0" dirty="0" err="1"/>
              <a:t>.</a:t>
            </a:r>
            <a:endParaRPr lang="en-GB" sz="2800" b="0" dirty="0"/>
          </a:p>
          <a:p>
            <a:endParaRPr lang="en-GB" sz="2800" b="0" dirty="0"/>
          </a:p>
          <a:p>
            <a:endParaRPr lang="en-US" sz="2800" b="0" dirty="0"/>
          </a:p>
        </p:txBody>
      </p:sp>
      <p:sp>
        <p:nvSpPr>
          <p:cNvPr id="2" name="Date Placeholder 1"/>
          <p:cNvSpPr>
            <a:spLocks noGrp="1"/>
          </p:cNvSpPr>
          <p:nvPr>
            <p:ph type="dt" sz="half" idx="10"/>
          </p:nvPr>
        </p:nvSpPr>
        <p:spPr/>
        <p:txBody>
          <a:bodyPr/>
          <a:lstStyle/>
          <a:p>
            <a:pPr>
              <a:defRPr/>
            </a:pPr>
            <a:r>
              <a:rPr lang="en-US"/>
              <a:t>November 2024</a:t>
            </a:r>
          </a:p>
        </p:txBody>
      </p:sp>
      <p:sp>
        <p:nvSpPr>
          <p:cNvPr id="819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2</a:t>
            </a:fld>
            <a:endParaRPr lang="en-US"/>
          </a:p>
        </p:txBody>
      </p:sp>
    </p:spTree>
    <p:extLst>
      <p:ext uri="{BB962C8B-B14F-4D97-AF65-F5344CB8AC3E}">
        <p14:creationId xmlns:p14="http://schemas.microsoft.com/office/powerpoint/2010/main" val="6094088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a:t>November 2024</a:t>
            </a:r>
          </a:p>
        </p:txBody>
      </p:sp>
      <p:sp>
        <p:nvSpPr>
          <p:cNvPr id="5" name="Footer Placeholder 4"/>
          <p:cNvSpPr>
            <a:spLocks noGrp="1"/>
          </p:cNvSpPr>
          <p:nvPr>
            <p:ph type="ftr" sz="quarter" idx="11"/>
          </p:nvPr>
        </p:nvSpPr>
        <p:spPr/>
        <p:txBody>
          <a:bodyPr/>
          <a:lstStyle/>
          <a:p>
            <a:pPr>
              <a:defRPr/>
            </a:pPr>
            <a:r>
              <a:rPr lang="en-US"/>
              <a:t>Robert Stacey, Intel</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20</a:t>
            </a:fld>
            <a:endParaRPr lang="en-US"/>
          </a:p>
        </p:txBody>
      </p:sp>
      <p:pic>
        <p:nvPicPr>
          <p:cNvPr id="7" name="Content Placeholder 6">
            <a:extLst>
              <a:ext uri="{FF2B5EF4-FFF2-40B4-BE49-F238E27FC236}">
                <a16:creationId xmlns:a16="http://schemas.microsoft.com/office/drawing/2014/main" id="{63D9AD58-0A08-D473-1314-5B8722CA4B2B}"/>
              </a:ext>
            </a:extLst>
          </p:cNvPr>
          <p:cNvPicPr>
            <a:picLocks noGrp="1" noChangeAspect="1"/>
          </p:cNvPicPr>
          <p:nvPr>
            <p:ph idx="1"/>
          </p:nvPr>
        </p:nvPicPr>
        <p:blipFill>
          <a:blip r:embed="rId2"/>
          <a:stretch>
            <a:fillRect/>
          </a:stretch>
        </p:blipFill>
        <p:spPr>
          <a:xfrm>
            <a:off x="735370" y="609603"/>
            <a:ext cx="10694630" cy="5844091"/>
          </a:xfrm>
        </p:spPr>
      </p:pic>
    </p:spTree>
    <p:extLst>
      <p:ext uri="{BB962C8B-B14F-4D97-AF65-F5344CB8AC3E}">
        <p14:creationId xmlns:p14="http://schemas.microsoft.com/office/powerpoint/2010/main" val="3454197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49CAF1-0C11-705C-BB60-9EE7BCD92C58}"/>
              </a:ext>
            </a:extLst>
          </p:cNvPr>
          <p:cNvSpPr>
            <a:spLocks noGrp="1"/>
          </p:cNvSpPr>
          <p:nvPr>
            <p:ph type="title"/>
          </p:nvPr>
        </p:nvSpPr>
        <p:spPr/>
        <p:txBody>
          <a:bodyPr/>
          <a:lstStyle/>
          <a:p>
            <a:r>
              <a:rPr lang="en-US" dirty="0"/>
              <a:t>Members by affiliation</a:t>
            </a:r>
          </a:p>
        </p:txBody>
      </p:sp>
      <p:sp>
        <p:nvSpPr>
          <p:cNvPr id="4" name="Date Placeholder 3">
            <a:extLst>
              <a:ext uri="{FF2B5EF4-FFF2-40B4-BE49-F238E27FC236}">
                <a16:creationId xmlns:a16="http://schemas.microsoft.com/office/drawing/2014/main" id="{21C0BDD1-1710-ACFD-91DA-98DFBA48F4C9}"/>
              </a:ext>
            </a:extLst>
          </p:cNvPr>
          <p:cNvSpPr>
            <a:spLocks noGrp="1"/>
          </p:cNvSpPr>
          <p:nvPr>
            <p:ph type="dt" sz="half" idx="10"/>
          </p:nvPr>
        </p:nvSpPr>
        <p:spPr/>
        <p:txBody>
          <a:bodyPr/>
          <a:lstStyle/>
          <a:p>
            <a:pPr>
              <a:defRPr/>
            </a:pPr>
            <a:r>
              <a:rPr lang="en-US"/>
              <a:t>November 2024</a:t>
            </a:r>
          </a:p>
        </p:txBody>
      </p:sp>
      <p:sp>
        <p:nvSpPr>
          <p:cNvPr id="5" name="Footer Placeholder 4">
            <a:extLst>
              <a:ext uri="{FF2B5EF4-FFF2-40B4-BE49-F238E27FC236}">
                <a16:creationId xmlns:a16="http://schemas.microsoft.com/office/drawing/2014/main" id="{F2B10CB6-9EA0-2242-9B9D-81598A93920C}"/>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DD36B776-13E0-B5D5-A656-06BA21EB4BA2}"/>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21</a:t>
            </a:fld>
            <a:endParaRPr lang="en-US"/>
          </a:p>
        </p:txBody>
      </p:sp>
      <p:pic>
        <p:nvPicPr>
          <p:cNvPr id="9" name="Content Placeholder 8">
            <a:extLst>
              <a:ext uri="{FF2B5EF4-FFF2-40B4-BE49-F238E27FC236}">
                <a16:creationId xmlns:a16="http://schemas.microsoft.com/office/drawing/2014/main" id="{DE061E45-CE42-AAB2-3358-554C23C3353F}"/>
              </a:ext>
            </a:extLst>
          </p:cNvPr>
          <p:cNvPicPr>
            <a:picLocks noGrp="1" noChangeAspect="1"/>
          </p:cNvPicPr>
          <p:nvPr>
            <p:ph idx="1"/>
          </p:nvPr>
        </p:nvPicPr>
        <p:blipFill>
          <a:blip r:embed="rId2">
            <a:extLst>
              <a:ext uri="{96DAC541-7B7A-43D3-8B79-37D633B846F1}">
                <asvg:svgBlip xmlns:asvg="http://schemas.microsoft.com/office/drawing/2016/SVG/main" r:embed="rId3"/>
              </a:ext>
            </a:extLst>
          </a:blip>
          <a:stretch>
            <a:fillRect/>
          </a:stretch>
        </p:blipFill>
        <p:spPr>
          <a:xfrm>
            <a:off x="762000" y="609600"/>
            <a:ext cx="10671757" cy="5852932"/>
          </a:xfrm>
        </p:spPr>
      </p:pic>
    </p:spTree>
    <p:extLst>
      <p:ext uri="{BB962C8B-B14F-4D97-AF65-F5344CB8AC3E}">
        <p14:creationId xmlns:p14="http://schemas.microsoft.com/office/powerpoint/2010/main" val="5590189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BA5BBE-E560-C57C-CC55-0A2D607EF396}"/>
              </a:ext>
            </a:extLst>
          </p:cNvPr>
          <p:cNvSpPr>
            <a:spLocks noGrp="1"/>
          </p:cNvSpPr>
          <p:nvPr>
            <p:ph type="title"/>
          </p:nvPr>
        </p:nvSpPr>
        <p:spPr/>
        <p:txBody>
          <a:bodyPr/>
          <a:lstStyle/>
          <a:p>
            <a:r>
              <a:rPr lang="en-US" dirty="0"/>
              <a:t>Attendance by subgroup (September to November)</a:t>
            </a:r>
          </a:p>
        </p:txBody>
      </p:sp>
      <p:sp>
        <p:nvSpPr>
          <p:cNvPr id="4" name="Date Placeholder 3">
            <a:extLst>
              <a:ext uri="{FF2B5EF4-FFF2-40B4-BE49-F238E27FC236}">
                <a16:creationId xmlns:a16="http://schemas.microsoft.com/office/drawing/2014/main" id="{C1E4CB1C-435A-FD71-187E-B231003492E0}"/>
              </a:ext>
            </a:extLst>
          </p:cNvPr>
          <p:cNvSpPr>
            <a:spLocks noGrp="1"/>
          </p:cNvSpPr>
          <p:nvPr>
            <p:ph type="dt" sz="half" idx="10"/>
          </p:nvPr>
        </p:nvSpPr>
        <p:spPr/>
        <p:txBody>
          <a:bodyPr/>
          <a:lstStyle/>
          <a:p>
            <a:pPr>
              <a:defRPr/>
            </a:pPr>
            <a:r>
              <a:rPr lang="en-US"/>
              <a:t>November 2024</a:t>
            </a:r>
          </a:p>
        </p:txBody>
      </p:sp>
      <p:sp>
        <p:nvSpPr>
          <p:cNvPr id="5" name="Footer Placeholder 4">
            <a:extLst>
              <a:ext uri="{FF2B5EF4-FFF2-40B4-BE49-F238E27FC236}">
                <a16:creationId xmlns:a16="http://schemas.microsoft.com/office/drawing/2014/main" id="{4BF34D4A-8B2D-A2D4-DF88-71B65ECBD4B5}"/>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0F604BE6-60DF-651E-78CC-EECEC6F949D5}"/>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22</a:t>
            </a:fld>
            <a:endParaRPr lang="en-US"/>
          </a:p>
        </p:txBody>
      </p:sp>
      <p:pic>
        <p:nvPicPr>
          <p:cNvPr id="8" name="Content Placeholder 7">
            <a:extLst>
              <a:ext uri="{FF2B5EF4-FFF2-40B4-BE49-F238E27FC236}">
                <a16:creationId xmlns:a16="http://schemas.microsoft.com/office/drawing/2014/main" id="{D9ED6CFE-48C1-33BF-6DD3-D70BD951F38F}"/>
              </a:ext>
            </a:extLst>
          </p:cNvPr>
          <p:cNvPicPr>
            <a:picLocks noGrp="1" noChangeAspect="1"/>
          </p:cNvPicPr>
          <p:nvPr>
            <p:ph idx="1"/>
          </p:nvPr>
        </p:nvPicPr>
        <p:blipFill>
          <a:blip r:embed="rId2">
            <a:extLst>
              <a:ext uri="{96DAC541-7B7A-43D3-8B79-37D633B846F1}">
                <asvg:svgBlip xmlns:asvg="http://schemas.microsoft.com/office/drawing/2016/SVG/main" r:embed="rId3"/>
              </a:ext>
            </a:extLst>
          </a:blip>
          <a:stretch>
            <a:fillRect/>
          </a:stretch>
        </p:blipFill>
        <p:spPr>
          <a:xfrm>
            <a:off x="1752600" y="1447800"/>
            <a:ext cx="8947890" cy="5034692"/>
          </a:xfrm>
        </p:spPr>
      </p:pic>
    </p:spTree>
    <p:extLst>
      <p:ext uri="{BB962C8B-B14F-4D97-AF65-F5344CB8AC3E}">
        <p14:creationId xmlns:p14="http://schemas.microsoft.com/office/powerpoint/2010/main" val="36921090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828797"/>
            <a:ext cx="10463212" cy="4646616"/>
          </a:xfrm>
        </p:spPr>
        <p:txBody>
          <a:bodyPr/>
          <a:lstStyle/>
          <a:p>
            <a:r>
              <a:rPr lang="en-US" sz="1600" dirty="0"/>
              <a:t>Individual experts who attend electronically for a specific purpose/presentation can be designated as such by the WG Chair and receive a registration fee waiver and limited attendance rights.</a:t>
            </a:r>
          </a:p>
          <a:p>
            <a:r>
              <a:rPr lang="en-US" sz="1600" dirty="0"/>
              <a:t>See section 5 in </a:t>
            </a:r>
            <a:r>
              <a:rPr lang="en-US" sz="1600" dirty="0">
                <a:hlinkClick r:id="rId3"/>
              </a:rPr>
              <a:t>https://mentor.ieee.org/802-ec/dcn/17/ec-17-0090-25-0PNP-ieee-802-lmsc-operations-manual.pdf</a:t>
            </a:r>
            <a:r>
              <a:rPr lang="en-US" sz="1600" dirty="0"/>
              <a:t> ,</a:t>
            </a:r>
          </a:p>
          <a:p>
            <a:pPr lvl="1"/>
            <a:r>
              <a:rPr lang="en-US" sz="1200" i="1" dirty="0"/>
              <a:t>The 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br>
              <a:rPr lang="en-US" sz="1200" dirty="0"/>
            </a:br>
            <a:endParaRPr lang="en-US" sz="1200" dirty="0"/>
          </a:p>
          <a:p>
            <a:r>
              <a:rPr lang="en-US" sz="1600" dirty="0"/>
              <a:t>The individuals listed below are hereby designated as specific individual experts on their respective topics and subject to the restrictions and benefits described in the 802 OM. </a:t>
            </a:r>
          </a:p>
          <a:p>
            <a:pPr lvl="1"/>
            <a:r>
              <a:rPr lang="en-US" sz="1600" dirty="0"/>
              <a:t>Emily Qi, Self, Editors (Tue AM0)</a:t>
            </a:r>
          </a:p>
          <a:p>
            <a:pPr lvl="1"/>
            <a:r>
              <a:rPr lang="nn-NO" sz="1600" dirty="0"/>
              <a:t>Bjørn Ivar Teigen, Domos, WNG (Tue AM1)</a:t>
            </a:r>
            <a:br>
              <a:rPr lang="en-US" sz="1600" dirty="0"/>
            </a:br>
            <a:endParaRPr lang="en-US" sz="1600" dirty="0"/>
          </a:p>
          <a:p>
            <a:r>
              <a:rPr lang="en-US" sz="1600" dirty="0"/>
              <a:t>For WNG, attendance for each is limited to the WNG timeslot in which the respective presentation is scheduled. </a:t>
            </a:r>
            <a:br>
              <a:rPr lang="en-US" dirty="0"/>
            </a:br>
            <a:endParaRPr lang="en-US" dirty="0"/>
          </a:p>
        </p:txBody>
      </p:sp>
      <p:sp>
        <p:nvSpPr>
          <p:cNvPr id="20483" name="Title 1"/>
          <p:cNvSpPr>
            <a:spLocks noGrp="1"/>
          </p:cNvSpPr>
          <p:nvPr>
            <p:ph type="title"/>
          </p:nvPr>
        </p:nvSpPr>
        <p:spPr/>
        <p:txBody>
          <a:bodyPr/>
          <a:lstStyle/>
          <a:p>
            <a:r>
              <a:rPr lang="en-GB" altLang="en-US" dirty="0"/>
              <a:t>M6.1 Announcements: 2024 September Designation of Individual experts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2024</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23</a:t>
            </a:fld>
            <a:endParaRPr lang="en-US" altLang="en-US" sz="1200" b="0"/>
          </a:p>
        </p:txBody>
      </p:sp>
    </p:spTree>
    <p:extLst>
      <p:ext uri="{BB962C8B-B14F-4D97-AF65-F5344CB8AC3E}">
        <p14:creationId xmlns:p14="http://schemas.microsoft.com/office/powerpoint/2010/main" val="26357506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42CD0C-EEE7-7335-3745-5588AE2F75AF}"/>
              </a:ext>
            </a:extLst>
          </p:cNvPr>
          <p:cNvSpPr>
            <a:spLocks noGrp="1"/>
          </p:cNvSpPr>
          <p:nvPr>
            <p:ph type="title"/>
          </p:nvPr>
        </p:nvSpPr>
        <p:spPr/>
        <p:txBody>
          <a:bodyPr/>
          <a:lstStyle/>
          <a:p>
            <a:r>
              <a:rPr lang="en-GB" altLang="en-US" dirty="0"/>
              <a:t>M6.1 Announcements: Straw poll result recording</a:t>
            </a:r>
            <a:endParaRPr lang="en-US" dirty="0"/>
          </a:p>
        </p:txBody>
      </p:sp>
      <p:sp>
        <p:nvSpPr>
          <p:cNvPr id="3" name="Content Placeholder 2">
            <a:extLst>
              <a:ext uri="{FF2B5EF4-FFF2-40B4-BE49-F238E27FC236}">
                <a16:creationId xmlns:a16="http://schemas.microsoft.com/office/drawing/2014/main" id="{8CC4F827-A04E-4586-89DA-D319CB8AA3DF}"/>
              </a:ext>
            </a:extLst>
          </p:cNvPr>
          <p:cNvSpPr>
            <a:spLocks noGrp="1"/>
          </p:cNvSpPr>
          <p:nvPr>
            <p:ph idx="1"/>
          </p:nvPr>
        </p:nvSpPr>
        <p:spPr>
          <a:xfrm>
            <a:off x="914400" y="1828797"/>
            <a:ext cx="10363200" cy="4572003"/>
          </a:xfrm>
        </p:spPr>
        <p:txBody>
          <a:bodyPr/>
          <a:lstStyle/>
          <a:p>
            <a:r>
              <a:rPr lang="en-US" sz="1800" dirty="0"/>
              <a:t>At the discretion of the chair, a member running a straw poll may request that a record be made of the individual responses (not just the aggregate result)</a:t>
            </a:r>
          </a:p>
          <a:p>
            <a:pPr lvl="1"/>
            <a:r>
              <a:rPr lang="en-US" sz="1600" dirty="0"/>
              <a:t>The objective is to allow the member to get more detail on where other members stand on the question</a:t>
            </a:r>
          </a:p>
          <a:p>
            <a:r>
              <a:rPr lang="en-US" sz="1800" dirty="0"/>
              <a:t>If a record of the responses is requested and the chair grants the request, the responses are recorded in the minutes</a:t>
            </a:r>
          </a:p>
          <a:p>
            <a:pPr lvl="1"/>
            <a:r>
              <a:rPr lang="en-US" sz="1600" dirty="0"/>
              <a:t>This is so that the result is available to all members</a:t>
            </a:r>
          </a:p>
          <a:p>
            <a:r>
              <a:rPr lang="en-US" sz="1800" dirty="0"/>
              <a:t>The members responding to the poll must be made aware that the responses are being recorded </a:t>
            </a:r>
            <a:r>
              <a:rPr lang="en-US" sz="1800" i="1" dirty="0"/>
              <a:t>before</a:t>
            </a:r>
            <a:r>
              <a:rPr lang="en-US" sz="1800" dirty="0"/>
              <a:t> the poll is run</a:t>
            </a:r>
          </a:p>
          <a:p>
            <a:pPr lvl="1"/>
            <a:r>
              <a:rPr lang="en-US" sz="1600" dirty="0"/>
              <a:t>This is so that the members are aware of the information being gathered and can respond appropriately</a:t>
            </a:r>
          </a:p>
          <a:p>
            <a:r>
              <a:rPr lang="en-US" sz="1800" dirty="0"/>
              <a:t>The chair decides whether the responses to a straw poll can be recorded</a:t>
            </a:r>
          </a:p>
          <a:p>
            <a:pPr lvl="1"/>
            <a:r>
              <a:rPr lang="en-US" sz="1600" dirty="0"/>
              <a:t>There may be time constraints on the agenda</a:t>
            </a:r>
          </a:p>
          <a:p>
            <a:pPr lvl="1"/>
            <a:r>
              <a:rPr lang="en-US" sz="1600" dirty="0"/>
              <a:t>There may be constraints on the tools (e.g., the chair is not able to gather the results because of limits on the WebEx account in use)</a:t>
            </a:r>
          </a:p>
          <a:p>
            <a:r>
              <a:rPr lang="en-US" sz="2000" dirty="0"/>
              <a:t>The chair should be made aware of the intent to run a straw poll with recorded responses ahead of the meeting so that the appropriate account and tools are in place</a:t>
            </a:r>
          </a:p>
          <a:p>
            <a:endParaRPr lang="en-US" sz="1800" dirty="0"/>
          </a:p>
        </p:txBody>
      </p:sp>
      <p:sp>
        <p:nvSpPr>
          <p:cNvPr id="4" name="Date Placeholder 3">
            <a:extLst>
              <a:ext uri="{FF2B5EF4-FFF2-40B4-BE49-F238E27FC236}">
                <a16:creationId xmlns:a16="http://schemas.microsoft.com/office/drawing/2014/main" id="{F2087267-1412-146F-3C07-955166ABE3A9}"/>
              </a:ext>
            </a:extLst>
          </p:cNvPr>
          <p:cNvSpPr>
            <a:spLocks noGrp="1"/>
          </p:cNvSpPr>
          <p:nvPr>
            <p:ph type="dt" sz="half" idx="10"/>
          </p:nvPr>
        </p:nvSpPr>
        <p:spPr/>
        <p:txBody>
          <a:bodyPr/>
          <a:lstStyle/>
          <a:p>
            <a:pPr>
              <a:defRPr/>
            </a:pPr>
            <a:r>
              <a:rPr lang="en-US"/>
              <a:t>November 2024</a:t>
            </a:r>
          </a:p>
        </p:txBody>
      </p:sp>
      <p:sp>
        <p:nvSpPr>
          <p:cNvPr id="5" name="Footer Placeholder 4">
            <a:extLst>
              <a:ext uri="{FF2B5EF4-FFF2-40B4-BE49-F238E27FC236}">
                <a16:creationId xmlns:a16="http://schemas.microsoft.com/office/drawing/2014/main" id="{C098877A-E3A4-EC80-B985-111DD4C49EF4}"/>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50C42CAA-940F-8D19-6C8F-1CBCA5597244}"/>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24</a:t>
            </a:fld>
            <a:endParaRPr lang="en-US"/>
          </a:p>
        </p:txBody>
      </p:sp>
    </p:spTree>
    <p:extLst>
      <p:ext uri="{BB962C8B-B14F-4D97-AF65-F5344CB8AC3E}">
        <p14:creationId xmlns:p14="http://schemas.microsoft.com/office/powerpoint/2010/main" val="29145205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361C41-27FA-EA48-EAF7-C659B8F9A4B6}"/>
              </a:ext>
            </a:extLst>
          </p:cNvPr>
          <p:cNvSpPr>
            <a:spLocks noGrp="1"/>
          </p:cNvSpPr>
          <p:nvPr>
            <p:ph type="title"/>
          </p:nvPr>
        </p:nvSpPr>
        <p:spPr/>
        <p:txBody>
          <a:bodyPr/>
          <a:lstStyle/>
          <a:p>
            <a:r>
              <a:rPr lang="en-GB" altLang="en-US" dirty="0"/>
              <a:t>M6.1 Announcements: reminder about straw polls</a:t>
            </a:r>
            <a:endParaRPr lang="en-US" dirty="0"/>
          </a:p>
        </p:txBody>
      </p:sp>
      <p:sp>
        <p:nvSpPr>
          <p:cNvPr id="3" name="Content Placeholder 2">
            <a:extLst>
              <a:ext uri="{FF2B5EF4-FFF2-40B4-BE49-F238E27FC236}">
                <a16:creationId xmlns:a16="http://schemas.microsoft.com/office/drawing/2014/main" id="{976CC16A-5B61-B00E-4F7A-FA5A7C582A8B}"/>
              </a:ext>
            </a:extLst>
          </p:cNvPr>
          <p:cNvSpPr>
            <a:spLocks noGrp="1"/>
          </p:cNvSpPr>
          <p:nvPr>
            <p:ph idx="1"/>
          </p:nvPr>
        </p:nvSpPr>
        <p:spPr/>
        <p:txBody>
          <a:bodyPr/>
          <a:lstStyle/>
          <a:p>
            <a:r>
              <a:rPr lang="en-US" dirty="0"/>
              <a:t>Members are reminded that…</a:t>
            </a:r>
          </a:p>
          <a:p>
            <a:pPr lvl="1"/>
            <a:r>
              <a:rPr lang="en-US" dirty="0"/>
              <a:t>Straw polls are for gathering information</a:t>
            </a:r>
          </a:p>
          <a:p>
            <a:pPr lvl="1"/>
            <a:r>
              <a:rPr lang="en-US" dirty="0"/>
              <a:t>Straw polls are NOT for making decisions</a:t>
            </a:r>
          </a:p>
          <a:p>
            <a:pPr lvl="1"/>
            <a:r>
              <a:rPr lang="en-US" dirty="0"/>
              <a:t>Motions are used to make decisions</a:t>
            </a:r>
          </a:p>
          <a:p>
            <a:pPr lvl="1"/>
            <a:r>
              <a:rPr lang="en-US" dirty="0"/>
              <a:t>The information gathered is for the member running the straw poll</a:t>
            </a:r>
          </a:p>
          <a:p>
            <a:pPr lvl="1"/>
            <a:r>
              <a:rPr lang="en-US" dirty="0"/>
              <a:t>The member running the straw poll decides the question asked</a:t>
            </a:r>
          </a:p>
        </p:txBody>
      </p:sp>
      <p:sp>
        <p:nvSpPr>
          <p:cNvPr id="4" name="Date Placeholder 3">
            <a:extLst>
              <a:ext uri="{FF2B5EF4-FFF2-40B4-BE49-F238E27FC236}">
                <a16:creationId xmlns:a16="http://schemas.microsoft.com/office/drawing/2014/main" id="{35C373CC-8C1F-B107-F980-9C377F743F95}"/>
              </a:ext>
            </a:extLst>
          </p:cNvPr>
          <p:cNvSpPr>
            <a:spLocks noGrp="1"/>
          </p:cNvSpPr>
          <p:nvPr>
            <p:ph type="dt" sz="half" idx="10"/>
          </p:nvPr>
        </p:nvSpPr>
        <p:spPr/>
        <p:txBody>
          <a:bodyPr/>
          <a:lstStyle/>
          <a:p>
            <a:pPr>
              <a:defRPr/>
            </a:pPr>
            <a:r>
              <a:rPr lang="en-US"/>
              <a:t>November 2024</a:t>
            </a:r>
          </a:p>
        </p:txBody>
      </p:sp>
      <p:sp>
        <p:nvSpPr>
          <p:cNvPr id="5" name="Footer Placeholder 4">
            <a:extLst>
              <a:ext uri="{FF2B5EF4-FFF2-40B4-BE49-F238E27FC236}">
                <a16:creationId xmlns:a16="http://schemas.microsoft.com/office/drawing/2014/main" id="{D6E19596-AEFE-0C49-BB1D-7662A5A85533}"/>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9866B764-82FA-1FEC-8BA1-648BB1E1E190}"/>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25</a:t>
            </a:fld>
            <a:endParaRPr lang="en-US"/>
          </a:p>
        </p:txBody>
      </p:sp>
    </p:spTree>
    <p:extLst>
      <p:ext uri="{BB962C8B-B14F-4D97-AF65-F5344CB8AC3E}">
        <p14:creationId xmlns:p14="http://schemas.microsoft.com/office/powerpoint/2010/main" val="25391064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defRPr/>
            </a:pPr>
            <a:r>
              <a:rPr lang="en-GB" dirty="0"/>
              <a:t>Additional Reference material</a:t>
            </a:r>
          </a:p>
        </p:txBody>
      </p:sp>
      <p:sp>
        <p:nvSpPr>
          <p:cNvPr id="28675" name="Text Placeholder 7"/>
          <p:cNvSpPr>
            <a:spLocks noGrp="1"/>
          </p:cNvSpPr>
          <p:nvPr>
            <p:ph type="body" idx="1"/>
          </p:nvPr>
        </p:nvSpPr>
        <p:spPr/>
        <p:txBody>
          <a:bodyPr/>
          <a:lstStyle/>
          <a:p>
            <a:endParaRPr lang="en-GB"/>
          </a:p>
        </p:txBody>
      </p:sp>
      <p:sp>
        <p:nvSpPr>
          <p:cNvPr id="2867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2" name="Date Placeholder 1"/>
          <p:cNvSpPr>
            <a:spLocks noGrp="1"/>
          </p:cNvSpPr>
          <p:nvPr>
            <p:ph type="dt" sz="half" idx="10"/>
          </p:nvPr>
        </p:nvSpPr>
        <p:spPr/>
        <p:txBody>
          <a:bodyPr/>
          <a:lstStyle/>
          <a:p>
            <a:pPr>
              <a:defRPr/>
            </a:pPr>
            <a:r>
              <a:rPr lang="en-US"/>
              <a:t>November 2024</a:t>
            </a:r>
            <a:endParaRPr lang="en-US" dirty="0"/>
          </a:p>
        </p:txBody>
      </p:sp>
      <p:sp>
        <p:nvSpPr>
          <p:cNvPr id="3" name="Slide Number Placeholder 2"/>
          <p:cNvSpPr>
            <a:spLocks noGrp="1"/>
          </p:cNvSpPr>
          <p:nvPr>
            <p:ph type="sldNum" sz="quarter" idx="12"/>
          </p:nvPr>
        </p:nvSpPr>
        <p:spPr/>
        <p:txBody>
          <a:bodyPr/>
          <a:lstStyle/>
          <a:p>
            <a:pPr>
              <a:defRPr/>
            </a:pPr>
            <a:r>
              <a:rPr lang="en-US"/>
              <a:t>Slide </a:t>
            </a:r>
            <a:fld id="{00366C23-4538-4CEB-9158-0679D70D390A}" type="slidenum">
              <a:rPr lang="en-US" smtClean="0"/>
              <a:pPr>
                <a:defRPr/>
              </a:pPr>
              <a:t>26</a:t>
            </a:fld>
            <a:endParaRPr lang="en-US"/>
          </a:p>
        </p:txBody>
      </p:sp>
    </p:spTree>
    <p:extLst>
      <p:ext uri="{BB962C8B-B14F-4D97-AF65-F5344CB8AC3E}">
        <p14:creationId xmlns:p14="http://schemas.microsoft.com/office/powerpoint/2010/main" val="14975100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sz="2800" dirty="0"/>
              <a:t>Comment resolution resources </a:t>
            </a:r>
          </a:p>
          <a:p>
            <a:pPr lvl="1">
              <a:defRPr/>
            </a:pPr>
            <a:r>
              <a:rPr lang="en-GB" altLang="en-US" dirty="0"/>
              <a:t>See </a:t>
            </a:r>
            <a:r>
              <a:rPr lang="en-GB" altLang="en-US" dirty="0">
                <a:hlinkClick r:id="rId2"/>
              </a:rPr>
              <a:t>https://mentor.ieee.org/802.11/dcn/13/11-13-0230-05-0000-comment-resolution-tutorial.ppt</a:t>
            </a:r>
            <a:r>
              <a:rPr lang="en-GB" altLang="en-US" dirty="0"/>
              <a:t> </a:t>
            </a:r>
          </a:p>
          <a:p>
            <a:pPr lvl="1">
              <a:defRPr/>
            </a:pPr>
            <a:r>
              <a:rPr lang="en-US" altLang="en-US" dirty="0"/>
              <a:t>See </a:t>
            </a:r>
            <a:r>
              <a:rPr lang="en-US" altLang="en-US" dirty="0">
                <a:hlinkClick r:id="rId3"/>
              </a:rPr>
              <a:t>https://mentor.ieee.org/802.11/dcn/11/11-11-1625-02-0000-comment-resolution-guide.doc</a:t>
            </a:r>
            <a:r>
              <a:rPr lang="en-US" altLang="en-US" dirty="0"/>
              <a:t> </a:t>
            </a:r>
            <a:endParaRPr lang="en-GB" altLang="en-US" dirty="0"/>
          </a:p>
          <a:p>
            <a:pPr>
              <a:defRPr/>
            </a:pPr>
            <a:r>
              <a:rPr lang="en-US" altLang="en-US" sz="2800" dirty="0"/>
              <a:t>There are many examples of good practice for documentation of comment analysis and resolution; ensures there is a record of comment consideration and agreed resolution</a:t>
            </a:r>
          </a:p>
          <a:p>
            <a:pPr lvl="1">
              <a:defRPr/>
            </a:pPr>
            <a:r>
              <a:rPr lang="en-GB" altLang="en-US" dirty="0">
                <a:hlinkClick r:id="rId4"/>
              </a:rPr>
              <a:t>https://mentor.ieee.org/802.11/dcn/18/11-18-0237-00-000m-cid-177.docx</a:t>
            </a:r>
            <a:r>
              <a:rPr lang="en-GB" altLang="en-US" dirty="0"/>
              <a:t> </a:t>
            </a:r>
          </a:p>
          <a:p>
            <a:pPr lvl="1">
              <a:defRPr/>
            </a:pPr>
            <a:r>
              <a:rPr lang="en-GB" altLang="en-US" dirty="0">
                <a:hlinkClick r:id="rId5"/>
              </a:rPr>
              <a:t>https://mentor.ieee.org/802.11/dcn/18/11-18-0930-00-000m-cid-1007.docx</a:t>
            </a:r>
            <a:r>
              <a:rPr lang="en-GB" altLang="en-US" dirty="0"/>
              <a:t> </a:t>
            </a:r>
          </a:p>
          <a:p>
            <a:pPr lvl="1">
              <a:defRPr/>
            </a:pPr>
            <a:r>
              <a:rPr lang="en-GB" altLang="en-US" dirty="0">
                <a:hlinkClick r:id="rId6"/>
              </a:rPr>
              <a:t>https://mentor.ieee.org/802.11/dcn/18/11-18-0669-04-000m-revmd-mac-comments-assigned-to-hamilton.docx</a:t>
            </a:r>
            <a:endParaRPr lang="en-GB" altLang="en-US" dirty="0"/>
          </a:p>
          <a:p>
            <a:pPr lvl="1">
              <a:defRPr/>
            </a:pPr>
            <a:r>
              <a:rPr lang="en-GB" altLang="en-US" dirty="0">
                <a:hlinkClick r:id="rId7"/>
              </a:rPr>
              <a:t>https://mentor.ieee.org/802.11/dcn/18/11-18-1410-00-00ax-lb233-cr-spatial-reuse.docx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Comment Resolution Resources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2024</a:t>
            </a:r>
          </a:p>
        </p:txBody>
      </p:sp>
      <p:sp>
        <p:nvSpPr>
          <p:cNvPr id="174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27</a:t>
            </a:fld>
            <a:endParaRPr lang="en-US"/>
          </a:p>
        </p:txBody>
      </p:sp>
    </p:spTree>
    <p:extLst>
      <p:ext uri="{BB962C8B-B14F-4D97-AF65-F5344CB8AC3E}">
        <p14:creationId xmlns:p14="http://schemas.microsoft.com/office/powerpoint/2010/main" val="37839993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sz="2800" dirty="0"/>
              <a:t>WG11 templates</a:t>
            </a:r>
          </a:p>
          <a:p>
            <a:pPr lvl="1">
              <a:defRPr/>
            </a:pPr>
            <a:r>
              <a:rPr lang="en-GB" altLang="en-US" dirty="0"/>
              <a:t>Motions: </a:t>
            </a:r>
            <a:r>
              <a:rPr lang="en-GB" altLang="en-US"/>
              <a:t>see </a:t>
            </a:r>
            <a:r>
              <a:rPr lang="en-GB" altLang="en-US">
                <a:hlinkClick r:id="rId2"/>
              </a:rPr>
              <a:t>https://mentor.ieee.org/802.11/dcn/22/11-22-1967-01-0000-working-group-motions-templates.pptx</a:t>
            </a:r>
            <a:r>
              <a:rPr lang="en-GB" altLang="en-US"/>
              <a:t> </a:t>
            </a:r>
            <a:endParaRPr lang="en-GB" altLang="en-US" dirty="0"/>
          </a:p>
          <a:p>
            <a:pPr lvl="1">
              <a:defRPr/>
            </a:pPr>
            <a:r>
              <a:rPr lang="en-GB" altLang="en-US" dirty="0"/>
              <a:t>Liaison: see </a:t>
            </a:r>
            <a:r>
              <a:rPr lang="en-GB" altLang="en-US" dirty="0">
                <a:hlinkClick r:id="rId3"/>
              </a:rPr>
              <a:t>https://grouper.ieee.org/groups/802/11/Rules/2018-03 Liaison submission template.docx</a:t>
            </a:r>
            <a:r>
              <a:rPr lang="en-GB" altLang="en-US" dirty="0"/>
              <a:t> </a:t>
            </a:r>
          </a:p>
          <a:p>
            <a:pPr>
              <a:defRPr/>
            </a:pPr>
            <a:r>
              <a:rPr lang="en-GB" altLang="en-US" dirty="0"/>
              <a:t>802 LMSC templates</a:t>
            </a:r>
          </a:p>
          <a:p>
            <a:pPr lvl="1">
              <a:defRPr/>
            </a:pPr>
            <a:r>
              <a:rPr lang="en-GB" altLang="en-US" dirty="0"/>
              <a:t>Motions: </a:t>
            </a:r>
            <a:r>
              <a:rPr lang="en-GB" altLang="en-US" dirty="0">
                <a:hlinkClick r:id="rId4"/>
              </a:rPr>
              <a:t>https://mentor.ieee.org/802-ec/dcn/16/ec-16-0170-04-00EC-802-ec-motion-template.pptx</a:t>
            </a:r>
            <a:r>
              <a:rPr lang="en-GB" altLang="en-US" dirty="0"/>
              <a:t> </a:t>
            </a:r>
          </a:p>
          <a:p>
            <a:pPr lvl="1">
              <a:defRPr/>
            </a:pPr>
            <a:r>
              <a:rPr lang="en-GB" altLang="en-US" dirty="0"/>
              <a:t>CSD: </a:t>
            </a:r>
            <a:r>
              <a:rPr lang="en-GB" altLang="en-US" dirty="0">
                <a:hlinkClick r:id="rId5"/>
              </a:rPr>
              <a:t>https://mentor.ieee.org/802-ec/dcn/18/ec-18-0064-01-0PNP-csd-template-in-doc-format.doc</a:t>
            </a:r>
            <a:r>
              <a:rPr lang="en-GB" altLang="en-US" dirty="0"/>
              <a:t> </a:t>
            </a:r>
          </a:p>
          <a:p>
            <a:pPr lvl="1">
              <a:defRPr/>
            </a:pPr>
            <a:r>
              <a:rPr lang="en-GB" altLang="en-US" dirty="0"/>
              <a:t>Liaison: </a:t>
            </a:r>
            <a:r>
              <a:rPr lang="en-GB" altLang="en-US" dirty="0">
                <a:hlinkClick r:id="rId6"/>
              </a:rPr>
              <a:t>https://mentor.ieee.org/802-ec/dcn/17/ec-17-0012-01-00EC-802-liaison-template.docx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Motion and other templates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2024</a:t>
            </a:r>
          </a:p>
        </p:txBody>
      </p:sp>
      <p:sp>
        <p:nvSpPr>
          <p:cNvPr id="174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28</a:t>
            </a:fld>
            <a:endParaRPr lang="en-US"/>
          </a:p>
        </p:txBody>
      </p:sp>
    </p:spTree>
    <p:extLst>
      <p:ext uri="{BB962C8B-B14F-4D97-AF65-F5344CB8AC3E}">
        <p14:creationId xmlns:p14="http://schemas.microsoft.com/office/powerpoint/2010/main" val="37339531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M1.3 Meeting Decorum</a:t>
            </a:r>
          </a:p>
        </p:txBody>
      </p:sp>
      <p:sp>
        <p:nvSpPr>
          <p:cNvPr id="3" name="Content Placeholder 2"/>
          <p:cNvSpPr>
            <a:spLocks noGrp="1"/>
          </p:cNvSpPr>
          <p:nvPr>
            <p:ph idx="1"/>
          </p:nvPr>
        </p:nvSpPr>
        <p:spPr>
          <a:xfrm>
            <a:off x="1676399" y="1219200"/>
            <a:ext cx="9677401" cy="5256213"/>
          </a:xfrm>
        </p:spPr>
        <p:txBody>
          <a:bodyPr/>
          <a:lstStyle/>
          <a:p>
            <a:pPr marL="0" lvl="0" indent="0">
              <a:lnSpc>
                <a:spcPts val="3600"/>
              </a:lnSpc>
              <a:buNone/>
            </a:pPr>
            <a:r>
              <a:rPr lang="en-GB" dirty="0"/>
              <a:t>Please observe proper decorum in meetings</a:t>
            </a:r>
          </a:p>
          <a:p>
            <a:pPr marL="0" lvl="0" indent="0">
              <a:lnSpc>
                <a:spcPts val="3600"/>
              </a:lnSpc>
              <a:buNone/>
            </a:pPr>
            <a:r>
              <a:rPr lang="en-GB" dirty="0"/>
              <a:t>No photography or recording </a:t>
            </a:r>
          </a:p>
          <a:p>
            <a:pPr marL="0" lvl="0" indent="0">
              <a:lnSpc>
                <a:spcPts val="3600"/>
              </a:lnSpc>
              <a:buNone/>
            </a:pPr>
            <a:r>
              <a:rPr lang="en-GB" dirty="0"/>
              <a:t>Press (i.e., anyone reporting publicly on this meeting) must announce their presence</a:t>
            </a:r>
            <a:endParaRPr lang="en-GB" sz="1400" dirty="0"/>
          </a:p>
          <a:p>
            <a:pPr marL="0" lvl="0" indent="0">
              <a:lnSpc>
                <a:spcPts val="3600"/>
              </a:lnSpc>
              <a:buNone/>
            </a:pPr>
            <a:r>
              <a:rPr lang="en-GB" dirty="0"/>
              <a:t>In-person attendees:</a:t>
            </a:r>
          </a:p>
          <a:p>
            <a:pPr marL="457200" lvl="1" indent="0">
              <a:lnSpc>
                <a:spcPts val="3600"/>
              </a:lnSpc>
              <a:buNone/>
            </a:pPr>
            <a:r>
              <a:rPr lang="en-GB" dirty="0"/>
              <a:t>Laptop / tablet speakers and cell phone ringers off</a:t>
            </a:r>
          </a:p>
          <a:p>
            <a:pPr marL="457200" lvl="1" indent="0">
              <a:lnSpc>
                <a:spcPts val="3600"/>
              </a:lnSpc>
              <a:buNone/>
            </a:pPr>
            <a:r>
              <a:rPr lang="en-GB" dirty="0"/>
              <a:t>Join Webex using the “Don’t connect to audio” option </a:t>
            </a:r>
          </a:p>
          <a:p>
            <a:pPr marL="457200" lvl="1" indent="0">
              <a:lnSpc>
                <a:spcPts val="3600"/>
              </a:lnSpc>
              <a:buNone/>
            </a:pPr>
            <a:r>
              <a:rPr lang="en-GB" dirty="0"/>
              <a:t>Wear your badge in the meeting areas (helps hotel staff improve the general security)</a:t>
            </a:r>
            <a:endParaRPr lang="en-GB" sz="1200" dirty="0"/>
          </a:p>
          <a:p>
            <a:pPr marL="0" lvl="0" indent="0">
              <a:lnSpc>
                <a:spcPts val="3600"/>
              </a:lnSpc>
              <a:buNone/>
            </a:pPr>
            <a:r>
              <a:rPr lang="en-GB" dirty="0"/>
              <a:t>Remote attendees must mute when not speaking</a:t>
            </a:r>
          </a:p>
          <a:p>
            <a:pPr marL="0" indent="0">
              <a:lnSpc>
                <a:spcPts val="3600"/>
              </a:lnSpc>
              <a:buNone/>
            </a:pPr>
            <a:r>
              <a:rPr lang="en-US" dirty="0"/>
              <a:t>All attendees use Webex chat to enter the queue to speak</a:t>
            </a:r>
            <a:endParaRPr lang="en-GB" dirty="0"/>
          </a:p>
        </p:txBody>
      </p:sp>
      <p:sp>
        <p:nvSpPr>
          <p:cNvPr id="4" name="Date Placeholder 3"/>
          <p:cNvSpPr>
            <a:spLocks noGrp="1"/>
          </p:cNvSpPr>
          <p:nvPr>
            <p:ph type="dt" sz="half" idx="10"/>
          </p:nvPr>
        </p:nvSpPr>
        <p:spPr/>
        <p:txBody>
          <a:bodyPr/>
          <a:lstStyle/>
          <a:p>
            <a:pPr>
              <a:defRPr/>
            </a:pPr>
            <a:r>
              <a:rPr lang="en-US"/>
              <a:t>November 2024</a:t>
            </a:r>
          </a:p>
        </p:txBody>
      </p:sp>
      <p:sp>
        <p:nvSpPr>
          <p:cNvPr id="5" name="Footer Placeholder 4"/>
          <p:cNvSpPr>
            <a:spLocks noGrp="1"/>
          </p:cNvSpPr>
          <p:nvPr>
            <p:ph type="ftr" sz="quarter" idx="11"/>
          </p:nvPr>
        </p:nvSpPr>
        <p:spPr/>
        <p:txBody>
          <a:bodyPr/>
          <a:lstStyle/>
          <a:p>
            <a:pPr>
              <a:defRPr/>
            </a:pPr>
            <a:r>
              <a:rPr lang="en-US"/>
              <a:t>Robert Stacey, Intel</a:t>
            </a:r>
          </a:p>
        </p:txBody>
      </p:sp>
      <p:sp>
        <p:nvSpPr>
          <p:cNvPr id="6" name="Slide Number Placeholder 5"/>
          <p:cNvSpPr>
            <a:spLocks noGrp="1"/>
          </p:cNvSpPr>
          <p:nvPr>
            <p:ph type="sldNum" sz="quarter" idx="12"/>
          </p:nvPr>
        </p:nvSpPr>
        <p:spPr/>
        <p:txBody>
          <a:bodyPr/>
          <a:lstStyle/>
          <a:p>
            <a:pPr>
              <a:defRPr/>
            </a:pPr>
            <a:r>
              <a:rPr lang="en-US"/>
              <a:t>Slide </a:t>
            </a:r>
            <a:fld id="{DDBC98B1-8847-456F-A590-69DC1C4B50DA}" type="slidenum">
              <a:rPr lang="en-US" smtClean="0"/>
              <a:pPr>
                <a:defRPr/>
              </a:pPr>
              <a:t>3</a:t>
            </a:fld>
            <a:endParaRPr lang="en-US"/>
          </a:p>
        </p:txBody>
      </p:sp>
      <p:pic>
        <p:nvPicPr>
          <p:cNvPr id="1026" name="Picture 2" descr="No media recording allowed | Free SVG">
            <a:extLst>
              <a:ext uri="{FF2B5EF4-FFF2-40B4-BE49-F238E27FC236}">
                <a16:creationId xmlns:a16="http://schemas.microsoft.com/office/drawing/2014/main" id="{2A9105D6-B576-805D-4D9D-388BEE33A82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4515" y="1788819"/>
            <a:ext cx="533399" cy="533399"/>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No Sound Sign Loudspeaker Icon In Crossed Out Red Circle Keep Silence Symbol Vector Stock ...">
            <a:extLst>
              <a:ext uri="{FF2B5EF4-FFF2-40B4-BE49-F238E27FC236}">
                <a16:creationId xmlns:a16="http://schemas.microsoft.com/office/drawing/2014/main" id="{A2870C14-0EE2-879D-4BCA-C4B3E509806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33167" y="3733800"/>
            <a:ext cx="496094" cy="496094"/>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a:extLst>
              <a:ext uri="{FF2B5EF4-FFF2-40B4-BE49-F238E27FC236}">
                <a16:creationId xmlns:a16="http://schemas.microsoft.com/office/drawing/2014/main" id="{31FD69FE-1409-BA50-87B2-0EC0DA857137}"/>
              </a:ext>
            </a:extLst>
          </p:cNvPr>
          <p:cNvPicPr>
            <a:picLocks noChangeAspect="1"/>
          </p:cNvPicPr>
          <p:nvPr/>
        </p:nvPicPr>
        <p:blipFill>
          <a:blip r:embed="rId4"/>
          <a:stretch>
            <a:fillRect/>
          </a:stretch>
        </p:blipFill>
        <p:spPr>
          <a:xfrm>
            <a:off x="571959" y="5486400"/>
            <a:ext cx="1104441" cy="350068"/>
          </a:xfrm>
          <a:prstGeom prst="rect">
            <a:avLst/>
          </a:prstGeom>
        </p:spPr>
      </p:pic>
      <p:pic>
        <p:nvPicPr>
          <p:cNvPr id="16" name="Picture 15">
            <a:extLst>
              <a:ext uri="{FF2B5EF4-FFF2-40B4-BE49-F238E27FC236}">
                <a16:creationId xmlns:a16="http://schemas.microsoft.com/office/drawing/2014/main" id="{BFCAC1E7-2E10-4AE2-5939-5448648904C6}"/>
              </a:ext>
            </a:extLst>
          </p:cNvPr>
          <p:cNvPicPr>
            <a:picLocks noChangeAspect="1"/>
          </p:cNvPicPr>
          <p:nvPr/>
        </p:nvPicPr>
        <p:blipFill>
          <a:blip r:embed="rId5"/>
          <a:stretch>
            <a:fillRect/>
          </a:stretch>
        </p:blipFill>
        <p:spPr>
          <a:xfrm>
            <a:off x="187036" y="4267200"/>
            <a:ext cx="1854959" cy="496094"/>
          </a:xfrm>
          <a:prstGeom prst="rect">
            <a:avLst/>
          </a:prstGeom>
        </p:spPr>
      </p:pic>
      <p:pic>
        <p:nvPicPr>
          <p:cNvPr id="20" name="Picture 19">
            <a:extLst>
              <a:ext uri="{FF2B5EF4-FFF2-40B4-BE49-F238E27FC236}">
                <a16:creationId xmlns:a16="http://schemas.microsoft.com/office/drawing/2014/main" id="{10E38B7F-046F-DAA0-B9EA-737887048CFD}"/>
              </a:ext>
            </a:extLst>
          </p:cNvPr>
          <p:cNvPicPr>
            <a:picLocks noChangeAspect="1"/>
          </p:cNvPicPr>
          <p:nvPr/>
        </p:nvPicPr>
        <p:blipFill>
          <a:blip r:embed="rId6"/>
          <a:stretch>
            <a:fillRect/>
          </a:stretch>
        </p:blipFill>
        <p:spPr>
          <a:xfrm>
            <a:off x="1295400" y="5973179"/>
            <a:ext cx="357216" cy="365523"/>
          </a:xfrm>
          <a:prstGeom prst="rect">
            <a:avLst/>
          </a:prstGeom>
        </p:spPr>
      </p:pic>
    </p:spTree>
    <p:extLst>
      <p:ext uri="{BB962C8B-B14F-4D97-AF65-F5344CB8AC3E}">
        <p14:creationId xmlns:p14="http://schemas.microsoft.com/office/powerpoint/2010/main" val="1838250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altLang="en-US" dirty="0"/>
              <a:t>M2.2.1 Summary of Liaisons </a:t>
            </a:r>
          </a:p>
        </p:txBody>
      </p:sp>
      <p:sp>
        <p:nvSpPr>
          <p:cNvPr id="2" name="Content Placeholder 1"/>
          <p:cNvSpPr>
            <a:spLocks noGrp="1"/>
          </p:cNvSpPr>
          <p:nvPr>
            <p:ph idx="1"/>
          </p:nvPr>
        </p:nvSpPr>
        <p:spPr>
          <a:xfrm>
            <a:off x="929218" y="1903416"/>
            <a:ext cx="10363200" cy="4268784"/>
          </a:xfrm>
        </p:spPr>
        <p:txBody>
          <a:bodyPr/>
          <a:lstStyle/>
          <a:p>
            <a:pPr marL="0" indent="0">
              <a:buNone/>
            </a:pPr>
            <a:r>
              <a:rPr lang="en-US" dirty="0"/>
              <a:t>Liaisons since September 2024:</a:t>
            </a:r>
          </a:p>
          <a:p>
            <a:pPr marL="0" indent="0">
              <a:buNone/>
            </a:pPr>
            <a:endParaRPr lang="en-US" dirty="0"/>
          </a:p>
          <a:p>
            <a:pPr marL="0" indent="0">
              <a:buNone/>
            </a:pPr>
            <a:r>
              <a:rPr lang="en-US" dirty="0"/>
              <a:t>Notified IETF to use IEEE Std 802.11-2024 as reference in draft RFC draft-wkumari-rfc8110-to-ieee (transfers OWE to IEEE 802.11)</a:t>
            </a:r>
          </a:p>
          <a:p>
            <a:pPr marL="0" indent="0">
              <a:buNone/>
            </a:pPr>
            <a:endParaRPr lang="en-US" dirty="0"/>
          </a:p>
          <a:p>
            <a:pPr marL="0" indent="0">
              <a:buNone/>
            </a:pPr>
            <a:endParaRPr lang="en-US" dirty="0"/>
          </a:p>
          <a:p>
            <a:pPr marL="0" indent="0">
              <a:buNone/>
            </a:pPr>
            <a:endParaRPr lang="en-US" dirty="0"/>
          </a:p>
          <a:p>
            <a:pPr marL="0" indent="0">
              <a:buNone/>
            </a:pPr>
            <a:r>
              <a:rPr lang="en-US" dirty="0"/>
              <a:t>Liaisons website, see </a:t>
            </a:r>
            <a:r>
              <a:rPr lang="en-US" dirty="0">
                <a:hlinkClick r:id="rId3"/>
              </a:rPr>
              <a:t>https://grouper.ieee.org/groups/802/11/Liaisons/Liaisons-and-External-Communications.html</a:t>
            </a:r>
            <a:r>
              <a:rPr lang="en-US" dirty="0"/>
              <a:t> </a:t>
            </a:r>
          </a:p>
          <a:p>
            <a:pPr marL="0" indent="0">
              <a:buNone/>
            </a:pPr>
            <a:endParaRPr lang="en-GB" dirty="0"/>
          </a:p>
        </p:txBody>
      </p:sp>
      <p:sp>
        <p:nvSpPr>
          <p:cNvPr id="1024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2024</a:t>
            </a:r>
          </a:p>
        </p:txBody>
      </p:sp>
      <p:sp>
        <p:nvSpPr>
          <p:cNvPr id="1024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4</a:t>
            </a:fld>
            <a:endParaRPr lang="en-US"/>
          </a:p>
        </p:txBody>
      </p:sp>
    </p:spTree>
    <p:extLst>
      <p:ext uri="{BB962C8B-B14F-4D97-AF65-F5344CB8AC3E}">
        <p14:creationId xmlns:p14="http://schemas.microsoft.com/office/powerpoint/2010/main" val="984721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dirty="0"/>
              <a:t>M2.3 Recent and anticipated 802 LMSC actions</a:t>
            </a:r>
          </a:p>
        </p:txBody>
      </p:sp>
      <p:sp>
        <p:nvSpPr>
          <p:cNvPr id="1536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2024</a:t>
            </a:r>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5</a:t>
            </a:fld>
            <a:endParaRPr lang="en-US"/>
          </a:p>
        </p:txBody>
      </p:sp>
      <p:sp>
        <p:nvSpPr>
          <p:cNvPr id="7" name="Content Placeholder 2"/>
          <p:cNvSpPr>
            <a:spLocks noGrp="1"/>
          </p:cNvSpPr>
          <p:nvPr>
            <p:ph sz="half" idx="1"/>
          </p:nvPr>
        </p:nvSpPr>
        <p:spPr>
          <a:xfrm>
            <a:off x="685800" y="1752600"/>
            <a:ext cx="10972800" cy="4343400"/>
          </a:xfrm>
        </p:spPr>
        <p:txBody>
          <a:bodyPr/>
          <a:lstStyle/>
          <a:p>
            <a:pPr marL="0" indent="0">
              <a:buNone/>
            </a:pPr>
            <a:r>
              <a:rPr lang="en-US" altLang="en-US" sz="2400" dirty="0"/>
              <a:t>November 2024</a:t>
            </a:r>
            <a:endParaRPr lang="en-US" altLang="en-US" sz="2400" b="0" dirty="0"/>
          </a:p>
          <a:p>
            <a:pPr marL="0" indent="0">
              <a:buNone/>
            </a:pPr>
            <a:r>
              <a:rPr lang="en-US" altLang="en-US" sz="2000" b="0" dirty="0"/>
              <a:t>P802.11bq (Integrated </a:t>
            </a:r>
            <a:r>
              <a:rPr lang="en-US" altLang="en-US" sz="2000" b="0" dirty="0" err="1"/>
              <a:t>mmWave</a:t>
            </a:r>
            <a:r>
              <a:rPr lang="en-US" altLang="en-US" sz="2000" b="0" dirty="0"/>
              <a:t>) PAR</a:t>
            </a:r>
          </a:p>
          <a:p>
            <a:pPr marL="0" indent="0">
              <a:buNone/>
            </a:pPr>
            <a:endParaRPr lang="en-US" altLang="en-US" sz="2400" dirty="0"/>
          </a:p>
          <a:p>
            <a:pPr marL="0" indent="0">
              <a:buNone/>
            </a:pPr>
            <a:r>
              <a:rPr lang="en-US" altLang="en-US" sz="2400" dirty="0"/>
              <a:t>March 2025</a:t>
            </a:r>
          </a:p>
          <a:p>
            <a:pPr marL="0" indent="0">
              <a:buNone/>
            </a:pPr>
            <a:endParaRPr lang="en-US" altLang="en-US" sz="2400" b="0" dirty="0"/>
          </a:p>
          <a:p>
            <a:pPr marL="0" indent="0">
              <a:buNone/>
            </a:pPr>
            <a:endParaRPr lang="en-US" altLang="en-US" sz="2400" b="0" dirty="0"/>
          </a:p>
          <a:p>
            <a:pPr marL="0" indent="0">
              <a:buNone/>
            </a:pPr>
            <a:endParaRPr lang="en-US" altLang="en-US" sz="2400" dirty="0"/>
          </a:p>
        </p:txBody>
      </p:sp>
    </p:spTree>
    <p:extLst>
      <p:ext uri="{BB962C8B-B14F-4D97-AF65-F5344CB8AC3E}">
        <p14:creationId xmlns:p14="http://schemas.microsoft.com/office/powerpoint/2010/main" val="34297978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dirty="0"/>
              <a:t>M2.3 IEEE SA Standards Board (SASB)</a:t>
            </a:r>
          </a:p>
        </p:txBody>
      </p:sp>
      <p:sp>
        <p:nvSpPr>
          <p:cNvPr id="15363" name="Content Placeholder 2"/>
          <p:cNvSpPr>
            <a:spLocks noGrp="1"/>
          </p:cNvSpPr>
          <p:nvPr>
            <p:ph idx="1"/>
          </p:nvPr>
        </p:nvSpPr>
        <p:spPr>
          <a:xfrm>
            <a:off x="894127" y="1600200"/>
            <a:ext cx="10363200" cy="4800600"/>
          </a:xfrm>
        </p:spPr>
        <p:txBody>
          <a:bodyPr/>
          <a:lstStyle/>
          <a:p>
            <a:pPr marL="0" indent="0">
              <a:buNone/>
            </a:pPr>
            <a:r>
              <a:rPr lang="en-US" altLang="en-US" dirty="0"/>
              <a:t>September 24-26, 2024 – </a:t>
            </a:r>
            <a:r>
              <a:rPr lang="en-US" altLang="en-US" dirty="0" err="1"/>
              <a:t>NesCom</a:t>
            </a:r>
            <a:r>
              <a:rPr lang="en-US" altLang="en-US" dirty="0"/>
              <a:t>/RevCom/SASB</a:t>
            </a:r>
          </a:p>
          <a:p>
            <a:pPr marL="0" indent="0">
              <a:buNone/>
            </a:pPr>
            <a:r>
              <a:rPr lang="en-US" altLang="en-US" sz="2000" b="0" dirty="0"/>
              <a:t>IEEE Std 802.11-2024</a:t>
            </a:r>
          </a:p>
          <a:p>
            <a:pPr marL="0" indent="0">
              <a:buNone/>
            </a:pPr>
            <a:r>
              <a:rPr lang="en-US" altLang="en-US" sz="2000" b="0" dirty="0"/>
              <a:t>IEEE Std 802.11bh-2024</a:t>
            </a:r>
          </a:p>
          <a:p>
            <a:pPr marL="0" indent="0">
              <a:buNone/>
            </a:pPr>
            <a:r>
              <a:rPr lang="en-US" altLang="en-US" sz="2000" b="0" dirty="0"/>
              <a:t>IEEE Std 802.11be-2024</a:t>
            </a:r>
          </a:p>
          <a:p>
            <a:pPr marL="0" indent="0">
              <a:buNone/>
            </a:pPr>
            <a:endParaRPr lang="en-US" altLang="en-US" dirty="0"/>
          </a:p>
          <a:p>
            <a:pPr marL="0" indent="0">
              <a:buNone/>
            </a:pPr>
            <a:r>
              <a:rPr lang="en-US" altLang="en-US" dirty="0"/>
              <a:t>October 29-30, 2024 – </a:t>
            </a:r>
            <a:r>
              <a:rPr lang="en-US" altLang="en-US" dirty="0" err="1"/>
              <a:t>NesCom</a:t>
            </a:r>
            <a:r>
              <a:rPr lang="en-US" altLang="en-US" dirty="0"/>
              <a:t>/RevCom</a:t>
            </a:r>
          </a:p>
          <a:p>
            <a:pPr marL="0" indent="0">
              <a:buNone/>
            </a:pPr>
            <a:r>
              <a:rPr lang="en-US" altLang="en-US" dirty="0"/>
              <a:t>(September 18, 2024, submission deadline)</a:t>
            </a:r>
          </a:p>
          <a:p>
            <a:pPr marL="0" indent="0">
              <a:buNone/>
            </a:pPr>
            <a:r>
              <a:rPr lang="en-US" altLang="en-US" sz="2000" b="0" dirty="0"/>
              <a:t>P802.11REVmf (Maintenance) PAR</a:t>
            </a:r>
          </a:p>
          <a:p>
            <a:pPr marL="0" indent="0">
              <a:buNone/>
            </a:pPr>
            <a:endParaRPr lang="en-US" altLang="en-US" sz="2000" b="0" dirty="0"/>
          </a:p>
          <a:p>
            <a:pPr marL="0" indent="0">
              <a:buNone/>
            </a:pPr>
            <a:r>
              <a:rPr lang="en-US" altLang="en-US" dirty="0"/>
              <a:t>December 9-11, 2024 – </a:t>
            </a:r>
            <a:r>
              <a:rPr lang="en-US" altLang="en-US" dirty="0" err="1"/>
              <a:t>NesCom</a:t>
            </a:r>
            <a:r>
              <a:rPr lang="en-US" altLang="en-US" dirty="0"/>
              <a:t>/RevCom/SASB</a:t>
            </a:r>
          </a:p>
          <a:p>
            <a:pPr marL="0" indent="0">
              <a:buNone/>
            </a:pPr>
            <a:r>
              <a:rPr lang="en-US" altLang="en-US" dirty="0"/>
              <a:t>(October 21, 2024, submission deadline)</a:t>
            </a:r>
          </a:p>
          <a:p>
            <a:pPr marL="0" indent="0">
              <a:buNone/>
            </a:pPr>
            <a:r>
              <a:rPr lang="en-US" altLang="en-US" sz="2000" b="0" dirty="0"/>
              <a:t>P802.11bq (Integrated </a:t>
            </a:r>
            <a:r>
              <a:rPr lang="en-US" altLang="en-US" sz="2000" b="0" dirty="0" err="1"/>
              <a:t>mmWave</a:t>
            </a:r>
            <a:r>
              <a:rPr lang="en-US" altLang="en-US" sz="2000" b="0" dirty="0"/>
              <a:t>) PAR</a:t>
            </a:r>
          </a:p>
        </p:txBody>
      </p:sp>
      <p:sp>
        <p:nvSpPr>
          <p:cNvPr id="1536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2024</a:t>
            </a:r>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6</a:t>
            </a:fld>
            <a:endParaRPr lang="en-US"/>
          </a:p>
        </p:txBody>
      </p:sp>
    </p:spTree>
    <p:extLst>
      <p:ext uri="{BB962C8B-B14F-4D97-AF65-F5344CB8AC3E}">
        <p14:creationId xmlns:p14="http://schemas.microsoft.com/office/powerpoint/2010/main" val="3717701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GB" dirty="0"/>
              <a:t>M3.1 802.11 Working Group Session Documents</a:t>
            </a:r>
          </a:p>
        </p:txBody>
      </p:sp>
      <p:sp>
        <p:nvSpPr>
          <p:cNvPr id="3" name="Date Placeholder 2"/>
          <p:cNvSpPr>
            <a:spLocks noGrp="1"/>
          </p:cNvSpPr>
          <p:nvPr>
            <p:ph type="dt" sz="half" idx="10"/>
          </p:nvPr>
        </p:nvSpPr>
        <p:spPr/>
        <p:txBody>
          <a:bodyPr/>
          <a:lstStyle/>
          <a:p>
            <a:pPr>
              <a:defRPr/>
            </a:pPr>
            <a:r>
              <a:rPr lang="en-US"/>
              <a:t>November 2024</a:t>
            </a:r>
          </a:p>
        </p:txBody>
      </p:sp>
      <p:sp>
        <p:nvSpPr>
          <p:cNvPr id="922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7</a:t>
            </a:fld>
            <a:endParaRPr lang="en-US"/>
          </a:p>
        </p:txBody>
      </p:sp>
      <p:graphicFrame>
        <p:nvGraphicFramePr>
          <p:cNvPr id="4" name="Table 3">
            <a:extLst>
              <a:ext uri="{FF2B5EF4-FFF2-40B4-BE49-F238E27FC236}">
                <a16:creationId xmlns:a16="http://schemas.microsoft.com/office/drawing/2014/main" id="{39F0D2F2-B454-E2AF-BB84-6A7D4F8CF9E1}"/>
              </a:ext>
            </a:extLst>
          </p:cNvPr>
          <p:cNvGraphicFramePr>
            <a:graphicFrameLocks noGrp="1"/>
          </p:cNvGraphicFramePr>
          <p:nvPr>
            <p:extLst>
              <p:ext uri="{D42A27DB-BD31-4B8C-83A1-F6EECF244321}">
                <p14:modId xmlns:p14="http://schemas.microsoft.com/office/powerpoint/2010/main" val="2772381526"/>
              </p:ext>
            </p:extLst>
          </p:nvPr>
        </p:nvGraphicFramePr>
        <p:xfrm>
          <a:off x="2667000" y="2209800"/>
          <a:ext cx="6572250" cy="2926080"/>
        </p:xfrm>
        <a:graphic>
          <a:graphicData uri="http://schemas.openxmlformats.org/drawingml/2006/table">
            <a:tbl>
              <a:tblPr>
                <a:tableStyleId>{5C22544A-7EE6-4342-B048-85BDC9FD1C3A}</a:tableStyleId>
              </a:tblPr>
              <a:tblGrid>
                <a:gridCol w="2150918">
                  <a:extLst>
                    <a:ext uri="{9D8B030D-6E8A-4147-A177-3AD203B41FA5}">
                      <a16:colId xmlns:a16="http://schemas.microsoft.com/office/drawing/2014/main" val="487135438"/>
                    </a:ext>
                  </a:extLst>
                </a:gridCol>
                <a:gridCol w="4421332">
                  <a:extLst>
                    <a:ext uri="{9D8B030D-6E8A-4147-A177-3AD203B41FA5}">
                      <a16:colId xmlns:a16="http://schemas.microsoft.com/office/drawing/2014/main" val="2941903145"/>
                    </a:ext>
                  </a:extLst>
                </a:gridCol>
              </a:tblGrid>
              <a:tr h="194167">
                <a:tc>
                  <a:txBody>
                    <a:bodyPr/>
                    <a:lstStyle/>
                    <a:p>
                      <a:pPr algn="l" fontAlgn="b"/>
                      <a:r>
                        <a:rPr lang="en-US" sz="1600" b="1" u="none" strike="noStrike" dirty="0">
                          <a:effectLst/>
                        </a:rPr>
                        <a:t>WG Session Reports</a:t>
                      </a:r>
                      <a:endParaRPr lang="en-US" sz="1600" b="1" i="1" u="none" strike="noStrike" dirty="0">
                        <a:effectLst/>
                        <a:latin typeface="Arial" panose="020B0604020202020204" pitchFamily="34" charset="0"/>
                      </a:endParaRPr>
                    </a:p>
                  </a:txBody>
                  <a:tcPr marL="0" marR="0" marT="0" marB="0" anchor="b"/>
                </a:tc>
                <a:tc>
                  <a:txBody>
                    <a:bodyPr/>
                    <a:lstStyle/>
                    <a:p>
                      <a:pPr algn="l" fontAlgn="b"/>
                      <a:r>
                        <a:rPr lang="en-US" sz="1600" u="sng" strike="noStrike">
                          <a:effectLst/>
                        </a:rPr>
                        <a:t> </a:t>
                      </a:r>
                      <a:endParaRPr lang="en-US" sz="1600" b="0" i="1"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41714258"/>
                  </a:ext>
                </a:extLst>
              </a:tr>
              <a:tr h="186699">
                <a:tc>
                  <a:txBody>
                    <a:bodyPr/>
                    <a:lstStyle/>
                    <a:p>
                      <a:pPr algn="l" fontAlgn="b"/>
                      <a:r>
                        <a:rPr lang="en-US" sz="1600" u="none" strike="noStrike">
                          <a:effectLst/>
                        </a:rPr>
                        <a:t>WG Agenda</a:t>
                      </a:r>
                      <a:endParaRPr lang="en-US" sz="16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1600" u="sng" strike="noStrike">
                          <a:effectLst/>
                          <a:hlinkClick r:id="rId3"/>
                        </a:rPr>
                        <a:t>https://mentor.ieee.org/802.11/dcn/24/11-24-1663</a:t>
                      </a:r>
                      <a:endParaRPr lang="en-US" sz="16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1565069610"/>
                  </a:ext>
                </a:extLst>
              </a:tr>
              <a:tr h="186699">
                <a:tc>
                  <a:txBody>
                    <a:bodyPr/>
                    <a:lstStyle/>
                    <a:p>
                      <a:pPr algn="l" fontAlgn="b"/>
                      <a:r>
                        <a:rPr lang="en-US" sz="1600" u="none" strike="noStrike">
                          <a:effectLst/>
                        </a:rPr>
                        <a:t>Opening report</a:t>
                      </a:r>
                      <a:endParaRPr lang="en-US" sz="16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1600" u="sng" strike="noStrike">
                          <a:effectLst/>
                          <a:hlinkClick r:id="rId4"/>
                        </a:rPr>
                        <a:t>https://mentor.ieee.org/802.11/dcn/24/11-24-1664</a:t>
                      </a:r>
                      <a:endParaRPr lang="en-US" sz="16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1195224701"/>
                  </a:ext>
                </a:extLst>
              </a:tr>
              <a:tr h="186699">
                <a:tc>
                  <a:txBody>
                    <a:bodyPr/>
                    <a:lstStyle/>
                    <a:p>
                      <a:pPr algn="l" fontAlgn="b"/>
                      <a:r>
                        <a:rPr lang="en-US" sz="1600" u="none" strike="noStrike">
                          <a:effectLst/>
                        </a:rPr>
                        <a:t>Snapshot slides</a:t>
                      </a:r>
                      <a:endParaRPr lang="en-US" sz="16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1600" u="sng" strike="noStrike">
                          <a:effectLst/>
                          <a:hlinkClick r:id="rId5"/>
                        </a:rPr>
                        <a:t>https://mentor.ieee.org/802.11/dcn/24/11-24-1657</a:t>
                      </a:r>
                      <a:endParaRPr lang="en-US" sz="16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1574766162"/>
                  </a:ext>
                </a:extLst>
              </a:tr>
              <a:tr h="216571">
                <a:tc>
                  <a:txBody>
                    <a:bodyPr/>
                    <a:lstStyle/>
                    <a:p>
                      <a:pPr algn="l" fontAlgn="b"/>
                      <a:r>
                        <a:rPr lang="en-US" sz="1600" u="none" strike="noStrike">
                          <a:effectLst/>
                        </a:rPr>
                        <a:t>1</a:t>
                      </a:r>
                      <a:r>
                        <a:rPr lang="en-US" sz="1600" u="none" strike="noStrike" baseline="30000">
                          <a:effectLst/>
                        </a:rPr>
                        <a:t>st</a:t>
                      </a:r>
                      <a:r>
                        <a:rPr lang="en-US" sz="1600" u="none" strike="noStrike">
                          <a:effectLst/>
                        </a:rPr>
                        <a:t> vice chair</a:t>
                      </a:r>
                      <a:endParaRPr lang="en-US" sz="16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1600" u="sng" strike="noStrike" dirty="0">
                          <a:effectLst/>
                        </a:rPr>
                        <a:t>https://mentor.ieee.org/802.11/dcn/24/11-24-yyyy</a:t>
                      </a:r>
                      <a:endParaRPr lang="en-US" sz="1600" b="0" i="0" u="sng" strike="noStrike" dirty="0">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3968189538"/>
                  </a:ext>
                </a:extLst>
              </a:tr>
              <a:tr h="216571">
                <a:tc>
                  <a:txBody>
                    <a:bodyPr/>
                    <a:lstStyle/>
                    <a:p>
                      <a:pPr algn="l" fontAlgn="b"/>
                      <a:r>
                        <a:rPr lang="en-US" sz="1600" u="none" strike="noStrike">
                          <a:effectLst/>
                        </a:rPr>
                        <a:t>2</a:t>
                      </a:r>
                      <a:r>
                        <a:rPr lang="en-US" sz="1600" u="none" strike="noStrike" baseline="30000">
                          <a:effectLst/>
                        </a:rPr>
                        <a:t>nd</a:t>
                      </a:r>
                      <a:r>
                        <a:rPr lang="en-US" sz="1600" u="none" strike="noStrike">
                          <a:effectLst/>
                        </a:rPr>
                        <a:t> vice chair</a:t>
                      </a:r>
                      <a:endParaRPr lang="en-US" sz="16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1600" u="sng" strike="noStrike">
                          <a:effectLst/>
                          <a:hlinkClick r:id="rId6"/>
                        </a:rPr>
                        <a:t>https://mentor.ieee.org/802.11/dcn/24/11-24-1660</a:t>
                      </a:r>
                      <a:endParaRPr lang="en-US" sz="16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27060846"/>
                  </a:ext>
                </a:extLst>
              </a:tr>
              <a:tr h="186699">
                <a:tc>
                  <a:txBody>
                    <a:bodyPr/>
                    <a:lstStyle/>
                    <a:p>
                      <a:pPr algn="l" fontAlgn="b"/>
                      <a:r>
                        <a:rPr lang="en-US" sz="1600" u="none" strike="noStrike">
                          <a:effectLst/>
                        </a:rPr>
                        <a:t>Treasurer</a:t>
                      </a:r>
                      <a:endParaRPr lang="en-US" sz="16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1600" u="sng" strike="noStrike">
                          <a:effectLst/>
                          <a:hlinkClick r:id="rId7"/>
                        </a:rPr>
                        <a:t>https://mentor.ieee.org/802-ec/dcn/24/ec-24-0007</a:t>
                      </a:r>
                      <a:endParaRPr lang="en-US" sz="16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3682158048"/>
                  </a:ext>
                </a:extLst>
              </a:tr>
              <a:tr h="186699">
                <a:tc>
                  <a:txBody>
                    <a:bodyPr/>
                    <a:lstStyle/>
                    <a:p>
                      <a:pPr algn="l" fontAlgn="b"/>
                      <a:r>
                        <a:rPr lang="en-US" sz="1600" u="none" strike="noStrike">
                          <a:effectLst/>
                        </a:rPr>
                        <a:t>Chair's Supplementary Material</a:t>
                      </a:r>
                      <a:endParaRPr lang="en-US" sz="16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1600" u="sng" strike="noStrike">
                          <a:effectLst/>
                          <a:hlinkClick r:id="rId8"/>
                        </a:rPr>
                        <a:t>https://mentor.ieee.org/802.11/dcn/24/11-24-1665</a:t>
                      </a:r>
                      <a:endParaRPr lang="en-US" sz="16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1924768538"/>
                  </a:ext>
                </a:extLst>
              </a:tr>
              <a:tr h="186699">
                <a:tc>
                  <a:txBody>
                    <a:bodyPr/>
                    <a:lstStyle/>
                    <a:p>
                      <a:pPr algn="l" fontAlgn="b"/>
                      <a:r>
                        <a:rPr lang="en-US" sz="1600" u="none" strike="noStrike">
                          <a:effectLst/>
                        </a:rPr>
                        <a:t>Motions</a:t>
                      </a:r>
                      <a:endParaRPr lang="en-US" sz="16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1600" u="sng" strike="noStrike">
                          <a:effectLst/>
                          <a:hlinkClick r:id="rId9"/>
                        </a:rPr>
                        <a:t>https://mentor.ieee.org/802.11/dcn/24/11-24-1659</a:t>
                      </a:r>
                      <a:endParaRPr lang="en-US" sz="16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1988697974"/>
                  </a:ext>
                </a:extLst>
              </a:tr>
              <a:tr h="186699">
                <a:tc>
                  <a:txBody>
                    <a:bodyPr/>
                    <a:lstStyle/>
                    <a:p>
                      <a:pPr algn="l" fontAlgn="b"/>
                      <a:r>
                        <a:rPr lang="en-US" sz="1600" u="none" strike="noStrike">
                          <a:effectLst/>
                        </a:rPr>
                        <a:t>Session report</a:t>
                      </a:r>
                      <a:endParaRPr lang="en-US" sz="16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1600" u="sng" strike="noStrike">
                          <a:effectLst/>
                          <a:hlinkClick r:id="rId10"/>
                        </a:rPr>
                        <a:t>https://mentor.ieee.org/802.11/dcn/24/11-24-1658</a:t>
                      </a:r>
                      <a:endParaRPr lang="en-US" sz="16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2360170270"/>
                  </a:ext>
                </a:extLst>
              </a:tr>
              <a:tr h="186699">
                <a:tc>
                  <a:txBody>
                    <a:bodyPr/>
                    <a:lstStyle/>
                    <a:p>
                      <a:pPr algn="l" fontAlgn="b"/>
                      <a:r>
                        <a:rPr lang="en-US" sz="1600" u="none" strike="noStrike">
                          <a:effectLst/>
                        </a:rPr>
                        <a:t>Previous Session Minutes</a:t>
                      </a:r>
                      <a:endParaRPr lang="en-US" sz="16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1600" u="sng" strike="noStrike" dirty="0">
                          <a:effectLst/>
                          <a:hlinkClick r:id="rId11"/>
                        </a:rPr>
                        <a:t>https://mentor.ieee.org/802.11/dcn/24/11-24-1593</a:t>
                      </a:r>
                      <a:endParaRPr lang="en-US" sz="1600" b="0" i="0" u="sng" strike="noStrike" dirty="0">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2271179224"/>
                  </a:ext>
                </a:extLst>
              </a:tr>
            </a:tbl>
          </a:graphicData>
        </a:graphic>
      </p:graphicFrame>
    </p:spTree>
    <p:extLst>
      <p:ext uri="{BB962C8B-B14F-4D97-AF65-F5344CB8AC3E}">
        <p14:creationId xmlns:p14="http://schemas.microsoft.com/office/powerpoint/2010/main" val="17112438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Joint meetings and Reciprocal Credit</a:t>
            </a:r>
          </a:p>
        </p:txBody>
      </p:sp>
      <p:sp>
        <p:nvSpPr>
          <p:cNvPr id="13315" name="Content Placeholder 6"/>
          <p:cNvSpPr>
            <a:spLocks noGrp="1"/>
          </p:cNvSpPr>
          <p:nvPr>
            <p:ph idx="1"/>
          </p:nvPr>
        </p:nvSpPr>
        <p:spPr>
          <a:xfrm>
            <a:off x="914400" y="1828800"/>
            <a:ext cx="10363200" cy="4648200"/>
          </a:xfrm>
        </p:spPr>
        <p:txBody>
          <a:bodyPr/>
          <a:lstStyle/>
          <a:p>
            <a:r>
              <a:rPr lang="en-GB" altLang="en-US" dirty="0"/>
              <a:t>Reciprocal credit is given to 802.11 voters for attendance at:</a:t>
            </a:r>
          </a:p>
          <a:p>
            <a:pPr lvl="1"/>
            <a:r>
              <a:rPr lang="en-GB" altLang="en-US" dirty="0"/>
              <a:t>802.18 (.11 credit for attending .18 and .18 credit for the attending .11 during the .18 timeslots)</a:t>
            </a:r>
          </a:p>
          <a:p>
            <a:pPr lvl="1"/>
            <a:r>
              <a:rPr lang="en-GB" altLang="en-US" dirty="0"/>
              <a:t>802.19, 802.24, 802.1, and the 802 JTC1 SC.</a:t>
            </a:r>
          </a:p>
          <a:p>
            <a:pPr marL="457200" lvl="1" indent="0">
              <a:buNone/>
            </a:pPr>
            <a:endParaRPr lang="en-GB" altLang="en-US" dirty="0"/>
          </a:p>
          <a:p>
            <a:r>
              <a:rPr lang="en-US" altLang="en-US" dirty="0"/>
              <a:t>For the November 2024 session, reciprocal credit is given for other WG/TAG meetings that occur during the WG11 session</a:t>
            </a:r>
          </a:p>
          <a:p>
            <a:pPr lvl="1"/>
            <a:r>
              <a:rPr lang="en-US" altLang="en-US" dirty="0"/>
              <a:t>Monday November 11, 2024, 10:30 PST to</a:t>
            </a:r>
          </a:p>
          <a:p>
            <a:pPr lvl="1"/>
            <a:r>
              <a:rPr lang="en-US" altLang="en-US" dirty="0"/>
              <a:t>Friday, November 15, 2024, 12:00 PST </a:t>
            </a:r>
          </a:p>
          <a:p>
            <a:endParaRPr lang="en-US" altLang="en-US" dirty="0"/>
          </a:p>
          <a:p>
            <a:r>
              <a:rPr lang="en-US" altLang="en-US" dirty="0"/>
              <a:t>November 2024 session attendance DOES count toward voting credit.</a:t>
            </a:r>
            <a:br>
              <a:rPr lang="en-US" altLang="en-US" dirty="0"/>
            </a:br>
            <a:r>
              <a:rPr lang="en-US" altLang="en-US" dirty="0"/>
              <a:t>NOTE: 13 timeslots required for 75% attendance.</a:t>
            </a:r>
            <a:endParaRPr lang="en-GB" altLang="en-US" dirty="0"/>
          </a:p>
          <a:p>
            <a:pPr marL="0" indent="0">
              <a:buNone/>
            </a:pPr>
            <a:endParaRPr lang="en-GB" altLang="en-US" dirty="0"/>
          </a:p>
          <a:p>
            <a:pPr marL="0" indent="0">
              <a:buNone/>
            </a:pPr>
            <a:endParaRPr lang="en-GB" altLang="en-US" sz="1800" b="0"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2024</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8</a:t>
            </a:fld>
            <a:endParaRPr lang="en-US"/>
          </a:p>
        </p:txBody>
      </p:sp>
    </p:spTree>
    <p:extLst>
      <p:ext uri="{BB962C8B-B14F-4D97-AF65-F5344CB8AC3E}">
        <p14:creationId xmlns:p14="http://schemas.microsoft.com/office/powerpoint/2010/main" val="7236334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M3.2 802.18 (Radio Regulatory TAG) details</a:t>
            </a:r>
          </a:p>
        </p:txBody>
      </p:sp>
      <p:sp>
        <p:nvSpPr>
          <p:cNvPr id="13315" name="Content Placeholder 6"/>
          <p:cNvSpPr>
            <a:spLocks noGrp="1"/>
          </p:cNvSpPr>
          <p:nvPr>
            <p:ph idx="1"/>
          </p:nvPr>
        </p:nvSpPr>
        <p:spPr>
          <a:xfrm>
            <a:off x="914400" y="1828797"/>
            <a:ext cx="10591800" cy="4572003"/>
          </a:xfrm>
        </p:spPr>
        <p:txBody>
          <a:bodyPr/>
          <a:lstStyle/>
          <a:p>
            <a:pPr>
              <a:spcBef>
                <a:spcPts val="0"/>
              </a:spcBef>
              <a:buFont typeface="Arial" panose="020B0604020202020204" pitchFamily="34" charset="0"/>
              <a:buChar char="•"/>
            </a:pPr>
            <a:r>
              <a:rPr lang="en-US" altLang="en-US" dirty="0"/>
              <a:t>See </a:t>
            </a:r>
            <a:r>
              <a:rPr lang="en-US" altLang="en-US" dirty="0">
                <a:hlinkClick r:id="rId2"/>
              </a:rPr>
              <a:t>https://www.ieee802.org/18/</a:t>
            </a:r>
            <a:endParaRPr lang="en-US" altLang="en-US" dirty="0"/>
          </a:p>
          <a:p>
            <a:pPr>
              <a:spcBef>
                <a:spcPts val="0"/>
              </a:spcBef>
              <a:buFont typeface="Arial" panose="020B0604020202020204" pitchFamily="34" charset="0"/>
              <a:buChar char="•"/>
            </a:pPr>
            <a:endParaRPr lang="en-US" altLang="en-US" dirty="0"/>
          </a:p>
          <a:p>
            <a:pPr>
              <a:spcBef>
                <a:spcPts val="0"/>
              </a:spcBef>
              <a:buFont typeface="Arial" panose="020B0604020202020204" pitchFamily="34" charset="0"/>
              <a:buChar char="•"/>
            </a:pPr>
            <a:r>
              <a:rPr lang="en-US" altLang="en-US" dirty="0"/>
              <a:t>Meeting times: Monday PM2 and Tuesday AM2</a:t>
            </a:r>
            <a:endParaRPr lang="en-US" altLang="en-US" sz="2400" dirty="0"/>
          </a:p>
          <a:p>
            <a:pPr>
              <a:spcBef>
                <a:spcPts val="0"/>
              </a:spcBef>
              <a:buFont typeface="Arial" panose="020B0604020202020204" pitchFamily="34" charset="0"/>
              <a:buChar char="•"/>
            </a:pPr>
            <a:r>
              <a:rPr lang="en-US" altLang="en-US" dirty="0"/>
              <a:t>Agenda</a:t>
            </a:r>
            <a:endParaRPr lang="en-US" dirty="0"/>
          </a:p>
          <a:p>
            <a:pPr lvl="1">
              <a:spcBef>
                <a:spcPts val="0"/>
              </a:spcBef>
              <a:buFont typeface="Arial" panose="020B0604020202020204" pitchFamily="34" charset="0"/>
              <a:buChar char="•"/>
            </a:pPr>
            <a:endParaRPr lang="en-US" altLang="en-US"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2024</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9</a:t>
            </a:fld>
            <a:endParaRPr lang="en-US"/>
          </a:p>
        </p:txBody>
      </p:sp>
      <p:sp>
        <p:nvSpPr>
          <p:cNvPr id="3" name="Content Placeholder 2">
            <a:extLst>
              <a:ext uri="{FF2B5EF4-FFF2-40B4-BE49-F238E27FC236}">
                <a16:creationId xmlns:a16="http://schemas.microsoft.com/office/drawing/2014/main" id="{B8413345-DD63-8134-2505-528B8D010486}"/>
              </a:ext>
            </a:extLst>
          </p:cNvPr>
          <p:cNvSpPr txBox="1">
            <a:spLocks/>
          </p:cNvSpPr>
          <p:nvPr/>
        </p:nvSpPr>
        <p:spPr bwMode="auto">
          <a:xfrm>
            <a:off x="1295400" y="3352800"/>
            <a:ext cx="96012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spcBef>
                <a:spcPts val="1800"/>
              </a:spcBef>
              <a:buFont typeface="Arial" panose="020B0604020202020204" pitchFamily="34" charset="0"/>
              <a:buChar char="•"/>
            </a:pPr>
            <a:r>
              <a:rPr lang="en-US" altLang="en-US" sz="1600" kern="0" dirty="0">
                <a:cs typeface="Arial" panose="020B0604020202020204" pitchFamily="34" charset="0"/>
              </a:rPr>
              <a:t>Review the following consultations:</a:t>
            </a:r>
          </a:p>
          <a:p>
            <a:pPr lvl="1" algn="just">
              <a:spcBef>
                <a:spcPts val="600"/>
              </a:spcBef>
              <a:buFont typeface="Arial" panose="020B0604020202020204" pitchFamily="34" charset="0"/>
              <a:buChar char="•"/>
            </a:pPr>
            <a:r>
              <a:rPr lang="en-US" sz="1200" b="0" kern="0" spc="-5" dirty="0">
                <a:cs typeface="Arial"/>
              </a:rPr>
              <a:t>Japan MIC:  </a:t>
            </a:r>
            <a:r>
              <a:rPr lang="en-US" sz="1200" b="0" kern="0" spc="-5" dirty="0">
                <a:cs typeface="Arial"/>
                <a:hlinkClick r:id="rId3"/>
              </a:rPr>
              <a:t>Call for opinions on the proposed ministerial ordinance to amend part of the Radio Law Enforcement Regulations: Addition of systems and bands to the special exemption system for non-technical equipment</a:t>
            </a:r>
            <a:endParaRPr lang="en-US" sz="1200" b="0" kern="0" spc="-5" dirty="0">
              <a:cs typeface="Arial"/>
            </a:endParaRPr>
          </a:p>
          <a:p>
            <a:pPr lvl="1" algn="just">
              <a:spcBef>
                <a:spcPts val="600"/>
              </a:spcBef>
              <a:buFont typeface="Arial" panose="020B0604020202020204" pitchFamily="34" charset="0"/>
              <a:buChar char="•"/>
            </a:pPr>
            <a:r>
              <a:rPr lang="en-US" sz="1200" b="0" kern="0" spc="-5" dirty="0">
                <a:cs typeface="Arial"/>
              </a:rPr>
              <a:t>Saudi Arabia CST:  </a:t>
            </a:r>
            <a:r>
              <a:rPr lang="en-US" sz="1200" b="0" kern="0" spc="-5" dirty="0">
                <a:cs typeface="Arial"/>
                <a:hlinkClick r:id="rId4"/>
              </a:rPr>
              <a:t>Light Licensing Regulations Annex for the 6 GHz Frequency Band</a:t>
            </a:r>
            <a:endParaRPr lang="en-US" sz="1200" b="0" kern="0" spc="-5" dirty="0">
              <a:cs typeface="Arial"/>
            </a:endParaRPr>
          </a:p>
          <a:p>
            <a:pPr lvl="2" algn="just">
              <a:spcBef>
                <a:spcPts val="600"/>
              </a:spcBef>
              <a:buFont typeface="Arial" panose="020B0604020202020204" pitchFamily="34" charset="0"/>
              <a:buChar char="•"/>
            </a:pPr>
            <a:r>
              <a:rPr lang="en-US" sz="1100" b="0" kern="0" spc="-5" dirty="0">
                <a:cs typeface="Arial"/>
              </a:rPr>
              <a:t>Draft response is </a:t>
            </a:r>
            <a:r>
              <a:rPr lang="en-US" sz="1100" b="0" kern="0" spc="-5" dirty="0">
                <a:cs typeface="Arial"/>
                <a:hlinkClick r:id="rId5"/>
              </a:rPr>
              <a:t>available</a:t>
            </a:r>
            <a:r>
              <a:rPr lang="en-US" sz="1100" b="0" kern="0" spc="-5" dirty="0">
                <a:cs typeface="Arial"/>
              </a:rPr>
              <a:t>.  Expect to consider approval this week.</a:t>
            </a:r>
          </a:p>
          <a:p>
            <a:pPr lvl="1" algn="just">
              <a:spcBef>
                <a:spcPts val="600"/>
              </a:spcBef>
              <a:buFont typeface="Arial" panose="020B0604020202020204" pitchFamily="34" charset="0"/>
              <a:buChar char="•"/>
            </a:pPr>
            <a:r>
              <a:rPr lang="en-US" sz="1200" b="0" kern="0" spc="-5" dirty="0">
                <a:cs typeface="Arial"/>
              </a:rPr>
              <a:t>EU CEPT ECC:  </a:t>
            </a:r>
            <a:r>
              <a:rPr lang="en-US" sz="1200" b="0" kern="0" spc="-5" dirty="0">
                <a:cs typeface="Arial"/>
                <a:hlinkClick r:id="rId6"/>
              </a:rPr>
              <a:t>Draft ECC Report 364 </a:t>
            </a:r>
            <a:endParaRPr lang="en-US" sz="1200" b="0" kern="0" spc="-5" dirty="0">
              <a:cs typeface="Arial"/>
            </a:endParaRPr>
          </a:p>
          <a:p>
            <a:pPr lvl="1" algn="just">
              <a:spcBef>
                <a:spcPts val="600"/>
              </a:spcBef>
              <a:buFont typeface="Arial" panose="020B0604020202020204" pitchFamily="34" charset="0"/>
              <a:buChar char="•"/>
            </a:pPr>
            <a:r>
              <a:rPr lang="en-US" sz="1200" b="0" kern="0" dirty="0"/>
              <a:t>Vietnam MIC:  </a:t>
            </a:r>
            <a:r>
              <a:rPr lang="en-US" sz="1200" b="0" kern="0" dirty="0">
                <a:hlinkClick r:id="rId7"/>
              </a:rPr>
              <a:t>Consultation re lower 6 GHz band for Wi-Fi</a:t>
            </a:r>
            <a:endParaRPr lang="en-US" sz="1200" b="0" kern="0" spc="-5" dirty="0">
              <a:cs typeface="Arial"/>
            </a:endParaRPr>
          </a:p>
          <a:p>
            <a:pPr algn="just">
              <a:spcBef>
                <a:spcPts val="1800"/>
              </a:spcBef>
              <a:buFont typeface="Arial" panose="020B0604020202020204" pitchFamily="34" charset="0"/>
              <a:buChar char="•"/>
            </a:pPr>
            <a:r>
              <a:rPr lang="en-US" altLang="en-US" sz="1600" kern="0" dirty="0">
                <a:cs typeface="Arial" panose="020B0604020202020204" pitchFamily="34" charset="0"/>
              </a:rPr>
              <a:t>Discuss the latest topics related to spectrum and regulation in Europe, North America, and Asia Pacific:</a:t>
            </a:r>
          </a:p>
          <a:p>
            <a:pPr lvl="1" algn="just">
              <a:spcBef>
                <a:spcPts val="600"/>
              </a:spcBef>
              <a:buFont typeface="Arial" panose="020B0604020202020204" pitchFamily="34" charset="0"/>
              <a:buChar char="•"/>
            </a:pPr>
            <a:r>
              <a:rPr lang="en-US" altLang="en-US" sz="1200" b="0" kern="0" dirty="0">
                <a:cs typeface="Arial" panose="020B0604020202020204" pitchFamily="34" charset="0"/>
              </a:rPr>
              <a:t>ETSI BRAN update </a:t>
            </a:r>
          </a:p>
          <a:p>
            <a:pPr lvl="1" algn="just">
              <a:spcBef>
                <a:spcPts val="600"/>
              </a:spcBef>
              <a:buFont typeface="Arial" panose="020B0604020202020204" pitchFamily="34" charset="0"/>
              <a:buChar char="•"/>
            </a:pPr>
            <a:r>
              <a:rPr lang="en-US" altLang="en-US" sz="1200" b="0" kern="0" dirty="0">
                <a:cs typeface="Arial" panose="020B0604020202020204" pitchFamily="34" charset="0"/>
              </a:rPr>
              <a:t>Liaisons from ITU-R Working Party 5D</a:t>
            </a:r>
          </a:p>
          <a:p>
            <a:pPr marL="0" indent="0" algn="just"/>
            <a:endParaRPr lang="en-US" altLang="en-US" sz="1400" kern="0" dirty="0"/>
          </a:p>
          <a:p>
            <a:pPr algn="just"/>
            <a:endParaRPr lang="en-US" altLang="en-US" sz="1600" kern="0" dirty="0"/>
          </a:p>
          <a:p>
            <a:pPr marL="630238" marR="117475" lvl="1" indent="-230188" algn="just">
              <a:buFontTx/>
              <a:buChar char="•"/>
              <a:tabLst>
                <a:tab pos="230188" algn="l"/>
              </a:tabLst>
            </a:pPr>
            <a:endParaRPr lang="en-US" sz="1100" b="0" kern="0" spc="-5" dirty="0">
              <a:latin typeface="Arial"/>
              <a:cs typeface="Arial"/>
            </a:endParaRPr>
          </a:p>
          <a:p>
            <a:pPr marL="400050" marR="117475" lvl="1" indent="0" algn="just">
              <a:tabLst>
                <a:tab pos="230188" algn="l"/>
              </a:tabLst>
            </a:pPr>
            <a:endParaRPr lang="en-US" sz="1050" b="0" kern="0" spc="-5" dirty="0">
              <a:latin typeface="Arial"/>
              <a:cs typeface="Arial"/>
            </a:endParaRPr>
          </a:p>
        </p:txBody>
      </p:sp>
    </p:spTree>
    <p:extLst>
      <p:ext uri="{BB962C8B-B14F-4D97-AF65-F5344CB8AC3E}">
        <p14:creationId xmlns:p14="http://schemas.microsoft.com/office/powerpoint/2010/main" val="371744886"/>
      </p:ext>
    </p:extLst>
  </p:cSld>
  <p:clrMapOvr>
    <a:masterClrMapping/>
  </p:clrMapOvr>
</p:sld>
</file>

<file path=ppt/theme/theme1.xml><?xml version="1.0" encoding="utf-8"?>
<a:theme xmlns:a="http://schemas.openxmlformats.org/drawingml/2006/main" name="Default Design">
  <a:themeElements>
    <a:clrScheme name="Custom 4">
      <a:dk1>
        <a:srgbClr val="000000"/>
      </a:dk1>
      <a:lt1>
        <a:srgbClr val="FFFFFF"/>
      </a:lt1>
      <a:dk2>
        <a:srgbClr val="000000"/>
      </a:dk2>
      <a:lt2>
        <a:srgbClr val="969696"/>
      </a:lt2>
      <a:accent1>
        <a:srgbClr val="0070C0"/>
      </a:accent1>
      <a:accent2>
        <a:srgbClr val="FF0000"/>
      </a:accent2>
      <a:accent3>
        <a:srgbClr val="00B050"/>
      </a:accent3>
      <a:accent4>
        <a:srgbClr val="FFFF00"/>
      </a:accent4>
      <a:accent5>
        <a:srgbClr val="AAE2CA"/>
      </a:accent5>
      <a:accent6>
        <a:srgbClr val="2D2DB9"/>
      </a:accent6>
      <a:hlink>
        <a:srgbClr val="2D2DB9"/>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otalTime>257759</TotalTime>
  <Words>2692</Words>
  <Application>Microsoft Office PowerPoint</Application>
  <PresentationFormat>Widescreen</PresentationFormat>
  <Paragraphs>648</Paragraphs>
  <Slides>28</Slides>
  <Notes>15</Notes>
  <HiddenSlides>0</HiddenSlides>
  <MMClips>0</MMClips>
  <ScaleCrop>false</ScaleCrop>
  <HeadingPairs>
    <vt:vector size="8" baseType="variant">
      <vt:variant>
        <vt:lpstr>Fonts Used</vt:lpstr>
      </vt:variant>
      <vt:variant>
        <vt:i4>5</vt:i4>
      </vt:variant>
      <vt:variant>
        <vt:lpstr>Theme</vt:lpstr>
      </vt:variant>
      <vt:variant>
        <vt:i4>2</vt:i4>
      </vt:variant>
      <vt:variant>
        <vt:lpstr>Embedded OLE Servers</vt:lpstr>
      </vt:variant>
      <vt:variant>
        <vt:i4>1</vt:i4>
      </vt:variant>
      <vt:variant>
        <vt:lpstr>Slide Titles</vt:lpstr>
      </vt:variant>
      <vt:variant>
        <vt:i4>28</vt:i4>
      </vt:variant>
    </vt:vector>
  </HeadingPairs>
  <TitlesOfParts>
    <vt:vector size="36" baseType="lpstr">
      <vt:lpstr>Arial</vt:lpstr>
      <vt:lpstr>Arial Narrow</vt:lpstr>
      <vt:lpstr>Calibri</vt:lpstr>
      <vt:lpstr>Tahoma</vt:lpstr>
      <vt:lpstr>Times New Roman</vt:lpstr>
      <vt:lpstr>Default Design</vt:lpstr>
      <vt:lpstr>Custom Design</vt:lpstr>
      <vt:lpstr>Document</vt:lpstr>
      <vt:lpstr>802.11 Working Group Opening Report November 2024</vt:lpstr>
      <vt:lpstr>Introduction</vt:lpstr>
      <vt:lpstr>M1.3 Meeting Decorum</vt:lpstr>
      <vt:lpstr>M2.2.1 Summary of Liaisons </vt:lpstr>
      <vt:lpstr>M2.3 Recent and anticipated 802 LMSC actions</vt:lpstr>
      <vt:lpstr>M2.3 IEEE SA Standards Board (SASB)</vt:lpstr>
      <vt:lpstr>M3.1 802.11 Working Group Session Documents</vt:lpstr>
      <vt:lpstr>M3.2 Joint meetings and Reciprocal Credit</vt:lpstr>
      <vt:lpstr>M3.2 802.18 (Radio Regulatory TAG) details</vt:lpstr>
      <vt:lpstr>M3.2 802.19 (Wireless Coexistence WG) details</vt:lpstr>
      <vt:lpstr>M3.2 Other 802 WG meetings</vt:lpstr>
      <vt:lpstr>M4.1.1/W2.6 IEEE 802.11 Groups </vt:lpstr>
      <vt:lpstr>M4.1.2/W2.6 PAR Expiration/Renewal Schedule</vt:lpstr>
      <vt:lpstr>M4.1.3 /W2.6 802.11 WG Appointed positions</vt:lpstr>
      <vt:lpstr>M4.1.3 /W2.6 Officers</vt:lpstr>
      <vt:lpstr>M4.1.4 /W2.6 IEEE 802.11 Revisions</vt:lpstr>
      <vt:lpstr>M4.1.4 /W2.6 IEEE 802.11 Standards Pipeline</vt:lpstr>
      <vt:lpstr>M4.1.5 /W2.6 Summary of ballots and comment collections</vt:lpstr>
      <vt:lpstr>M4.1.6 /W2.6 Current Membership Status</vt:lpstr>
      <vt:lpstr>PowerPoint Presentation</vt:lpstr>
      <vt:lpstr>Members by affiliation</vt:lpstr>
      <vt:lpstr>Attendance by subgroup (September to November)</vt:lpstr>
      <vt:lpstr>M6.1 Announcements: 2024 September Designation of Individual experts</vt:lpstr>
      <vt:lpstr>M6.1 Announcements: Straw poll result recording</vt:lpstr>
      <vt:lpstr>M6.1 Announcements: reminder about straw polls</vt:lpstr>
      <vt:lpstr>Additional Reference material</vt:lpstr>
      <vt:lpstr> Comment Resolution Resources</vt:lpstr>
      <vt:lpstr> Motion and other templates</vt:lpstr>
    </vt:vector>
  </TitlesOfParts>
  <Company>HP Enterprise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WG Opening Report</dc:title>
  <dc:creator>robert.stacey@intel.com</dc:creator>
  <cp:keywords>November 2024</cp:keywords>
  <cp:lastModifiedBy>Stacey, Robert</cp:lastModifiedBy>
  <cp:revision>2591</cp:revision>
  <cp:lastPrinted>1998-02-10T13:28:06Z</cp:lastPrinted>
  <dcterms:created xsi:type="dcterms:W3CDTF">1998-02-10T13:07:52Z</dcterms:created>
  <dcterms:modified xsi:type="dcterms:W3CDTF">2024-11-11T18:13:27Z</dcterms:modified>
  <cp:category>Robert Stacey, Intel</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59ef7ea6-7660-4976-a5e3-adea9f669c32</vt:lpwstr>
  </property>
  <property fmtid="{D5CDD505-2E9C-101B-9397-08002B2CF9AE}" pid="3" name="CTP_TimeStamp">
    <vt:lpwstr>2018-09-10 22:21:28Z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