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1"/>
  </p:notesMasterIdLst>
  <p:handoutMasterIdLst>
    <p:handoutMasterId r:id="rId32"/>
  </p:handoutMasterIdLst>
  <p:sldIdLst>
    <p:sldId id="256" r:id="rId5"/>
    <p:sldId id="257" r:id="rId6"/>
    <p:sldId id="283" r:id="rId7"/>
    <p:sldId id="2350" r:id="rId8"/>
    <p:sldId id="2383" r:id="rId9"/>
    <p:sldId id="258" r:id="rId10"/>
    <p:sldId id="259" r:id="rId11"/>
    <p:sldId id="262" r:id="rId12"/>
    <p:sldId id="287" r:id="rId13"/>
    <p:sldId id="274" r:id="rId14"/>
    <p:sldId id="2388" r:id="rId15"/>
    <p:sldId id="1722" r:id="rId16"/>
    <p:sldId id="2073" r:id="rId17"/>
    <p:sldId id="2389" r:id="rId18"/>
    <p:sldId id="288" r:id="rId19"/>
    <p:sldId id="1433" r:id="rId20"/>
    <p:sldId id="2397" r:id="rId21"/>
    <p:sldId id="2391" r:id="rId22"/>
    <p:sldId id="2392" r:id="rId23"/>
    <p:sldId id="2393" r:id="rId24"/>
    <p:sldId id="2394" r:id="rId25"/>
    <p:sldId id="1578" r:id="rId26"/>
    <p:sldId id="1579" r:id="rId27"/>
    <p:sldId id="2395" r:id="rId28"/>
    <p:sldId id="2396" r:id="rId29"/>
    <p:sldId id="267"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99" autoAdjust="0"/>
    <p:restoredTop sz="94660"/>
  </p:normalViewPr>
  <p:slideViewPr>
    <p:cSldViewPr>
      <p:cViewPr varScale="1">
        <p:scale>
          <a:sx n="109" d="100"/>
          <a:sy n="109" d="100"/>
        </p:scale>
        <p:origin x="120" y="3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Month Year</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250415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9165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08681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12068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5794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29921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289705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9273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2848630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5</a:t>
            </a:fld>
            <a:endParaRPr lang="en-US"/>
          </a:p>
        </p:txBody>
      </p:sp>
    </p:spTree>
    <p:extLst>
      <p:ext uri="{BB962C8B-B14F-4D97-AF65-F5344CB8AC3E}">
        <p14:creationId xmlns:p14="http://schemas.microsoft.com/office/powerpoint/2010/main" val="3526609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979159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94508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802.11-24/1758</a:t>
            </a:r>
          </a:p>
        </p:txBody>
      </p:sp>
      <p:sp>
        <p:nvSpPr>
          <p:cNvPr id="5" name="Rectangle 3"/>
          <p:cNvSpPr>
            <a:spLocks noGrp="1" noChangeArrowheads="1"/>
          </p:cNvSpPr>
          <p:nvPr>
            <p:ph type="dt"/>
          </p:nvPr>
        </p:nvSpPr>
        <p:spPr>
          <a:ln/>
        </p:spPr>
        <p:txBody>
          <a:bodyPr/>
          <a:lstStyle/>
          <a:p>
            <a:r>
              <a:rPr lang="en-US"/>
              <a:t>November 2024</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17361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10</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003623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11</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95576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802.11-24/1657r0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4/11-24-1300-00-0wng-wng-meeting-minutes-2024-july-montreal-meeting.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ec/dcn/24/ec-24-0229-01-JTC1-agenda-for-november-2024-mixed-mode.pptx"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4/11-24-1667-00-00bn-tgbn-nov-2024-meeting-agenda.pptx" TargetMode="External"/><Relationship Id="rId2" Type="http://schemas.openxmlformats.org/officeDocument/2006/relationships/hyperlink" Target="https://mentor.ieee.org/802.11/dcn/24/11-24-1643-20-00bn-sept-nov-tgbn-teleconference-agenda.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1672-01-00bp-tg-bp-tc-agenda-till-nov-2024.pptx" TargetMode="Externa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hyperlink" Target="https://mentor.ieee.org/802.11/dcn/24/11-24-1671-01-00bp-tg-bp-meeting-agenda-for-nov-plenary-2024.pptx" TargetMode="External"/><Relationship Id="rId4" Type="http://schemas.openxmlformats.org/officeDocument/2006/relationships/hyperlink" Target="https://mentor.ieee.org/802.11/dcn/24/11-24-1787-00-00bp-teleconference-minutes-october-november-2024.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4/11-24-1905-00-immw-immw-sg-november-2024-meeting-agenda.ppt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1621-01-auto-automotive-tig-meeting-minutes-for-september-9-2024.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4/11-24-1728-01-0arc-arc-sc-agenda-november-2024.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files/public/docs2024/ec-draft-PAR-0924-v01.pdf" TargetMode="External"/><Relationship Id="rId7" Type="http://schemas.openxmlformats.org/officeDocument/2006/relationships/hyperlink" Target="https://mentor.ieee.org/802.15/dcn/24/15-24-0519-00-016t-draft-revision-par-for-802-16-2017.pdf" TargetMode="External"/><Relationship Id="rId2" Type="http://schemas.openxmlformats.org/officeDocument/2006/relationships/hyperlink" Target="https://www.ieee802.org/1/files/public/docs2024/cb-Hantel-draft-PAR-09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4/11-24-0549-05-immw-immw-draft-proposed-csd.docx" TargetMode="External"/><Relationship Id="rId5" Type="http://schemas.openxmlformats.org/officeDocument/2006/relationships/hyperlink" Target="https://mentor.ieee.org/802.11/dcn/24/11-24-1312-01-immw-draft-p802-11bq-par.pdf" TargetMode="External"/><Relationship Id="rId4" Type="http://schemas.openxmlformats.org/officeDocument/2006/relationships/hyperlink" Target="https://www.ieee802.org/1/files/public/docs2024/ec-draft-CSD-0924-v0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November 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 2024-11-10</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4942895"/>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spid="_x0000_s1032" name="Document" r:id="rId4" imgW="10459112" imgH="2538262" progId="Word.Document.8">
                  <p:embed/>
                </p:oleObj>
              </mc:Choice>
              <mc:Fallback>
                <p:oleObj name="Document" r:id="rId4" imgW="10459112" imgH="2538262" progId="Word.Document.8">
                  <p:embed/>
                  <p:pic>
                    <p:nvPicPr>
                      <p:cNvPr id="3075" name="Object 3"/>
                      <p:cNvPicPr>
                        <a:picLocks noChangeAspect="1" noChangeArrowheads="1"/>
                      </p:cNvPicPr>
                      <p:nvPr/>
                    </p:nvPicPr>
                    <p:blipFill>
                      <a:blip r:embed="rId5"/>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5" name="Footer Placeholder 4">
            <a:extLst>
              <a:ext uri="{FF2B5EF4-FFF2-40B4-BE49-F238E27FC236}">
                <a16:creationId xmlns:a16="http://schemas.microsoft.com/office/drawing/2014/main" id="{5EFEF092-1145-464C-A0A6-4EECC420EFEE}"/>
              </a:ext>
            </a:extLst>
          </p:cNvPr>
          <p:cNvSpPr>
            <a:spLocks noGrp="1"/>
          </p:cNvSpPr>
          <p:nvPr>
            <p:ph type="ftr" idx="11"/>
          </p:nvPr>
        </p:nvSpPr>
        <p:spPr/>
        <p:txBody>
          <a:bodyPr/>
          <a:lstStyle/>
          <a:p>
            <a:r>
              <a:rPr lang="en-GB"/>
              <a:t>Stephen McCann, Huawei</a:t>
            </a:r>
          </a:p>
        </p:txBody>
      </p:sp>
      <p:sp>
        <p:nvSpPr>
          <p:cNvPr id="6" name="Slide Number Placeholder 5">
            <a:extLst>
              <a:ext uri="{FF2B5EF4-FFF2-40B4-BE49-F238E27FC236}">
                <a16:creationId xmlns:a16="http://schemas.microsoft.com/office/drawing/2014/main" id="{3A456DFA-D29F-43BF-BB7B-15A534FB70EE}"/>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
        <p:nvSpPr>
          <p:cNvPr id="7" name="Date Placeholder 6">
            <a:extLst>
              <a:ext uri="{FF2B5EF4-FFF2-40B4-BE49-F238E27FC236}">
                <a16:creationId xmlns:a16="http://schemas.microsoft.com/office/drawing/2014/main" id="{2C77AABE-1F45-48E9-8029-99C04AC4E071}"/>
              </a:ext>
            </a:extLst>
          </p:cNvPr>
          <p:cNvSpPr>
            <a:spLocks noGrp="1"/>
          </p:cNvSpPr>
          <p:nvPr>
            <p:ph type="dt" idx="10"/>
          </p:nvPr>
        </p:nvSpPr>
        <p:spPr/>
        <p:txBody>
          <a:bodyPr/>
          <a:lstStyle/>
          <a:p>
            <a:r>
              <a:rPr lang="en-US"/>
              <a:t>November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209800" y="581026"/>
            <a:ext cx="7772400" cy="561975"/>
          </a:xfrm>
        </p:spPr>
        <p:txBody>
          <a:bodyPr/>
          <a:lstStyle/>
          <a:p>
            <a:pPr eaLnBrk="1" hangingPunct="1"/>
            <a:r>
              <a:rPr lang="en-US" altLang="en-US" dirty="0"/>
              <a:t>802.11 WNG</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287300" y="1323976"/>
            <a:ext cx="11734800" cy="4162424"/>
          </a:xfrm>
        </p:spPr>
        <p:txBody>
          <a:bodyPr/>
          <a:lstStyle/>
          <a:p>
            <a:pPr marL="457200" indent="-457200">
              <a:lnSpc>
                <a:spcPct val="110000"/>
              </a:lnSpc>
              <a:spcBef>
                <a:spcPts val="0"/>
              </a:spcBef>
              <a:defRPr/>
            </a:pPr>
            <a:r>
              <a:rPr lang="en-GB" altLang="en-US" dirty="0"/>
              <a:t>Announcements</a:t>
            </a:r>
          </a:p>
          <a:p>
            <a:pPr marL="457200" indent="-457200">
              <a:lnSpc>
                <a:spcPct val="110000"/>
              </a:lnSpc>
              <a:spcBef>
                <a:spcPts val="0"/>
              </a:spcBef>
              <a:defRPr/>
            </a:pPr>
            <a:r>
              <a:rPr lang="en-GB" altLang="en-US" dirty="0"/>
              <a:t>Approval of Previous meeting minutes </a:t>
            </a:r>
          </a:p>
          <a:p>
            <a:pPr marL="838200" lvl="1" indent="-381000">
              <a:lnSpc>
                <a:spcPct val="110000"/>
              </a:lnSpc>
              <a:spcBef>
                <a:spcPts val="0"/>
              </a:spcBef>
              <a:defRPr/>
            </a:pPr>
            <a:r>
              <a:rPr lang="en-GB" altLang="en-US" sz="1800" dirty="0"/>
              <a:t>Minutes from July:</a:t>
            </a:r>
          </a:p>
          <a:p>
            <a:pPr marL="1181100" lvl="2" indent="-381000">
              <a:lnSpc>
                <a:spcPct val="110000"/>
              </a:lnSpc>
              <a:spcBef>
                <a:spcPts val="0"/>
              </a:spcBef>
              <a:defRPr/>
            </a:pPr>
            <a:r>
              <a:rPr lang="en-GB" altLang="en-US" sz="1600" dirty="0">
                <a:hlinkClick r:id="rId3"/>
              </a:rPr>
              <a:t>https://mentor.ieee.org/802.11/dcn/24/11-24-1300-00-0wng-wng-meeting-minutes-2024-july-montreal-meeting.docx</a:t>
            </a:r>
            <a:r>
              <a:rPr lang="en-GB" altLang="en-US" sz="1600" dirty="0"/>
              <a:t>  </a:t>
            </a:r>
          </a:p>
          <a:p>
            <a:pPr marL="438150" indent="-381000">
              <a:lnSpc>
                <a:spcPct val="110000"/>
              </a:lnSpc>
              <a:spcBef>
                <a:spcPts val="0"/>
              </a:spcBef>
              <a:defRPr/>
            </a:pPr>
            <a:r>
              <a:rPr lang="en-GB" altLang="en-US" dirty="0"/>
              <a:t>Presentations</a:t>
            </a:r>
          </a:p>
          <a:p>
            <a:pPr lvl="1">
              <a:lnSpc>
                <a:spcPct val="110000"/>
              </a:lnSpc>
              <a:spcBef>
                <a:spcPts val="0"/>
              </a:spcBef>
              <a:buFont typeface="Wingdings" panose="05000000000000000000" pitchFamily="2" charset="2"/>
              <a:buChar char="Ø"/>
              <a:defRPr/>
            </a:pPr>
            <a:r>
              <a:rPr lang="en-US" dirty="0">
                <a:solidFill>
                  <a:srgbClr val="222222"/>
                </a:solidFill>
                <a:highlight>
                  <a:srgbClr val="FFFFFF"/>
                </a:highlight>
                <a:cs typeface="Arial" panose="020B0604020202020204" pitchFamily="34" charset="0"/>
              </a:rPr>
              <a:t>“Quality of Outcome”, </a:t>
            </a:r>
            <a:r>
              <a:rPr lang="en-US" dirty="0" err="1">
                <a:solidFill>
                  <a:srgbClr val="222222"/>
                </a:solidFill>
                <a:highlight>
                  <a:srgbClr val="FFFFFF"/>
                </a:highlight>
                <a:cs typeface="Arial" panose="020B0604020202020204" pitchFamily="34" charset="0"/>
              </a:rPr>
              <a:t>Bjørn</a:t>
            </a:r>
            <a:r>
              <a:rPr lang="en-US" dirty="0">
                <a:solidFill>
                  <a:srgbClr val="222222"/>
                </a:solidFill>
                <a:highlight>
                  <a:srgbClr val="FFFFFF"/>
                </a:highlight>
                <a:cs typeface="Arial" panose="020B0604020202020204" pitchFamily="34" charset="0"/>
              </a:rPr>
              <a:t> Ivar Teigen (Domos) [From IETF - related to L4S]</a:t>
            </a:r>
          </a:p>
          <a:p>
            <a:pPr lvl="1">
              <a:lnSpc>
                <a:spcPct val="110000"/>
              </a:lnSpc>
              <a:spcBef>
                <a:spcPts val="0"/>
              </a:spcBef>
              <a:buFont typeface="Wingdings" panose="05000000000000000000" pitchFamily="2" charset="2"/>
              <a:buChar char="Ø"/>
              <a:defRPr/>
            </a:pPr>
            <a:r>
              <a:rPr lang="en-US" dirty="0">
                <a:solidFill>
                  <a:srgbClr val="222222"/>
                </a:solidFill>
                <a:highlight>
                  <a:srgbClr val="FFFFFF"/>
                </a:highlight>
                <a:cs typeface="Arial" panose="020B0604020202020204" pitchFamily="34" charset="0"/>
              </a:rPr>
              <a:t>“</a:t>
            </a:r>
            <a:r>
              <a:rPr lang="en-US" b="0" i="0" dirty="0">
                <a:solidFill>
                  <a:srgbClr val="222222"/>
                </a:solidFill>
                <a:effectLst/>
                <a:cs typeface="Arial" panose="020B0604020202020204" pitchFamily="34" charset="0"/>
              </a:rPr>
              <a:t>Segregated Data Services</a:t>
            </a:r>
            <a:r>
              <a:rPr lang="en-US" b="0" i="0" dirty="0">
                <a:solidFill>
                  <a:srgbClr val="222222"/>
                </a:solidFill>
                <a:effectLst/>
                <a:highlight>
                  <a:srgbClr val="FFFFFF"/>
                </a:highlight>
                <a:cs typeface="Arial" panose="020B0604020202020204" pitchFamily="34" charset="0"/>
              </a:rPr>
              <a:t>”, Donald Eastlake (Independent)</a:t>
            </a:r>
          </a:p>
          <a:p>
            <a:pPr lvl="1">
              <a:lnSpc>
                <a:spcPct val="110000"/>
              </a:lnSpc>
              <a:spcBef>
                <a:spcPts val="0"/>
              </a:spcBef>
              <a:buFont typeface="Wingdings" panose="05000000000000000000" pitchFamily="2" charset="2"/>
              <a:buChar char="Ø"/>
              <a:defRPr/>
            </a:pPr>
            <a:r>
              <a:rPr lang="en-US" dirty="0">
                <a:solidFill>
                  <a:srgbClr val="222222"/>
                </a:solidFill>
                <a:highlight>
                  <a:srgbClr val="FFFFFF"/>
                </a:highlight>
                <a:cs typeface="Arial" panose="020B0604020202020204" pitchFamily="34" charset="0"/>
              </a:rPr>
              <a:t>“Proposal on intelligent radio path control technique to improve SNR and resolve the radio shadow zone in millimeter wave band system”, </a:t>
            </a:r>
            <a:r>
              <a:rPr lang="en-US" b="0" i="0" dirty="0">
                <a:solidFill>
                  <a:srgbClr val="000000"/>
                </a:solidFill>
                <a:effectLst/>
                <a:cs typeface="Arial" panose="020B0604020202020204" pitchFamily="34" charset="0"/>
              </a:rPr>
              <a:t>Ryutaro </a:t>
            </a:r>
            <a:r>
              <a:rPr lang="en-US" b="0" i="0" dirty="0" err="1">
                <a:solidFill>
                  <a:srgbClr val="000000"/>
                </a:solidFill>
                <a:effectLst/>
                <a:cs typeface="Arial" panose="020B0604020202020204" pitchFamily="34" charset="0"/>
              </a:rPr>
              <a:t>Ohmoto</a:t>
            </a:r>
            <a:r>
              <a:rPr lang="en-US" b="0" i="0" dirty="0">
                <a:solidFill>
                  <a:srgbClr val="000000"/>
                </a:solidFill>
                <a:effectLst/>
                <a:cs typeface="Arial" panose="020B0604020202020204" pitchFamily="34" charset="0"/>
              </a:rPr>
              <a:t> (Dengyo)</a:t>
            </a:r>
            <a:endParaRPr lang="en-US" dirty="0">
              <a:solidFill>
                <a:srgbClr val="222222"/>
              </a:solidFill>
              <a:highlight>
                <a:srgbClr val="FFFFFF"/>
              </a:highlight>
              <a:cs typeface="Arial" panose="020B0604020202020204" pitchFamily="34" charset="0"/>
            </a:endParaRPr>
          </a:p>
          <a:p>
            <a:pPr marL="457200" indent="-457200">
              <a:lnSpc>
                <a:spcPct val="110000"/>
              </a:lnSpc>
              <a:spcBef>
                <a:spcPts val="0"/>
              </a:spcBef>
              <a:defRPr/>
            </a:pPr>
            <a:r>
              <a:rPr lang="en-US" altLang="en-US" dirty="0"/>
              <a:t>Plans for January 2025</a:t>
            </a:r>
          </a:p>
          <a:p>
            <a:pPr marL="857250" lvl="1" indent="-457200" eaLnBrk="1" hangingPunct="1">
              <a:lnSpc>
                <a:spcPct val="110000"/>
              </a:lnSpc>
              <a:spcBef>
                <a:spcPts val="0"/>
              </a:spcBef>
              <a:defRPr/>
            </a:pPr>
            <a:r>
              <a:rPr lang="en-US" altLang="en-US" sz="1800" dirty="0">
                <a:solidFill>
                  <a:srgbClr val="000000"/>
                </a:solidFill>
              </a:rPr>
              <a:t>Chair will make a call for presentations in advance</a:t>
            </a:r>
          </a:p>
          <a:p>
            <a:pPr marL="457200" indent="-457200">
              <a:lnSpc>
                <a:spcPct val="110000"/>
              </a:lnSpc>
              <a:spcBef>
                <a:spcPts val="0"/>
              </a:spcBef>
              <a:defRPr/>
            </a:pPr>
            <a:r>
              <a:rPr lang="en-US" altLang="en-US" dirty="0"/>
              <a:t>Adjourn</a:t>
            </a:r>
          </a:p>
          <a:p>
            <a:pPr marL="0" indent="0" algn="ctr" eaLnBrk="1" hangingPunct="1">
              <a:spcBef>
                <a:spcPts val="0"/>
              </a:spcBef>
              <a:buNone/>
              <a:defRPr/>
            </a:pPr>
            <a:r>
              <a:rPr lang="en-US" altLang="en-US" dirty="0"/>
              <a:t>Current agenda is document 11-24/1673r0</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524000" y="1066801"/>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dirty="0">
                <a:solidFill>
                  <a:schemeClr val="tx2"/>
                </a:solidFill>
              </a:rPr>
              <a:t>12 November 2024, 0800-1000 Pacific Standard Time</a:t>
            </a:r>
          </a:p>
        </p:txBody>
      </p:sp>
      <p:sp>
        <p:nvSpPr>
          <p:cNvPr id="2" name="Footer Placeholder 1">
            <a:extLst>
              <a:ext uri="{FF2B5EF4-FFF2-40B4-BE49-F238E27FC236}">
                <a16:creationId xmlns:a16="http://schemas.microsoft.com/office/drawing/2014/main" id="{E8BF2F99-4805-4A62-A53F-1D4E66982284}"/>
              </a:ext>
            </a:extLst>
          </p:cNvPr>
          <p:cNvSpPr>
            <a:spLocks noGrp="1"/>
          </p:cNvSpPr>
          <p:nvPr>
            <p:ph type="ftr" idx="14"/>
          </p:nvPr>
        </p:nvSpPr>
        <p:spPr/>
        <p:txBody>
          <a:bodyPr/>
          <a:lstStyle/>
          <a:p>
            <a:r>
              <a:rPr lang="en-GB"/>
              <a:t>Jim Lansford, Qualcomm</a:t>
            </a:r>
            <a:endParaRPr lang="en-GB" dirty="0"/>
          </a:p>
        </p:txBody>
      </p:sp>
      <p:sp>
        <p:nvSpPr>
          <p:cNvPr id="3" name="Slide Number Placeholder 2">
            <a:extLst>
              <a:ext uri="{FF2B5EF4-FFF2-40B4-BE49-F238E27FC236}">
                <a16:creationId xmlns:a16="http://schemas.microsoft.com/office/drawing/2014/main" id="{3EF134FB-D00C-4162-9E55-72B9BB73898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Date Placeholder 3">
            <a:extLst>
              <a:ext uri="{FF2B5EF4-FFF2-40B4-BE49-F238E27FC236}">
                <a16:creationId xmlns:a16="http://schemas.microsoft.com/office/drawing/2014/main" id="{F7D9B508-9805-4C77-95CB-5E569A124B7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198832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12 November 2024 @ 4 pm PST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a:t>
            </a:r>
            <a:r>
              <a:rPr lang="en-AU" altLang="en-US" dirty="0">
                <a:hlinkClick r:id="rId3"/>
              </a:rPr>
              <a:t>ec-24-0229r01</a:t>
            </a:r>
            <a:r>
              <a:rPr lang="en-AU" altLang="en-US" dirty="0"/>
              <a:t>)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a:t>
            </a:r>
          </a:p>
          <a:p>
            <a:pPr lvl="1">
              <a:defRPr/>
            </a:pPr>
            <a:endParaRPr lang="en-AU" dirty="0"/>
          </a:p>
          <a:p>
            <a:pPr lvl="1">
              <a:defRPr/>
            </a:pPr>
            <a:r>
              <a:rPr lang="en-AU" dirty="0"/>
              <a:t>Plus a special presentation and discussion on how to move IEEE 802.11 standards forward by Andrew Myles</a:t>
            </a:r>
          </a:p>
        </p:txBody>
      </p:sp>
      <p:sp>
        <p:nvSpPr>
          <p:cNvPr id="5" name="Footer Placeholder 4">
            <a:extLst>
              <a:ext uri="{FF2B5EF4-FFF2-40B4-BE49-F238E27FC236}">
                <a16:creationId xmlns:a16="http://schemas.microsoft.com/office/drawing/2014/main" id="{7CF86577-5B45-441C-B42E-6ADDF1EF40B8}"/>
              </a:ext>
            </a:extLst>
          </p:cNvPr>
          <p:cNvSpPr>
            <a:spLocks noGrp="1"/>
          </p:cNvSpPr>
          <p:nvPr>
            <p:ph type="ftr" idx="11"/>
          </p:nvPr>
        </p:nvSpPr>
        <p:spPr/>
        <p:txBody>
          <a:bodyPr/>
          <a:lstStyle/>
          <a:p>
            <a:r>
              <a:rPr lang="en-GB"/>
              <a:t>Peter Yee, AKAYLA</a:t>
            </a:r>
          </a:p>
        </p:txBody>
      </p:sp>
      <p:sp>
        <p:nvSpPr>
          <p:cNvPr id="6" name="Slide Number Placeholder 5">
            <a:extLst>
              <a:ext uri="{FF2B5EF4-FFF2-40B4-BE49-F238E27FC236}">
                <a16:creationId xmlns:a16="http://schemas.microsoft.com/office/drawing/2014/main" id="{4D35DDAE-5E89-40BA-9E67-746C21397E0A}"/>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
        <p:nvSpPr>
          <p:cNvPr id="7" name="Date Placeholder 6">
            <a:extLst>
              <a:ext uri="{FF2B5EF4-FFF2-40B4-BE49-F238E27FC236}">
                <a16:creationId xmlns:a16="http://schemas.microsoft.com/office/drawing/2014/main" id="{EBB07A51-717C-4324-B642-D8528EF0A7F8}"/>
              </a:ext>
            </a:extLst>
          </p:cNvPr>
          <p:cNvSpPr>
            <a:spLocks noGrp="1"/>
          </p:cNvSpPr>
          <p:nvPr>
            <p:ph type="dt" idx="10"/>
          </p:nvPr>
        </p:nvSpPr>
        <p:spPr/>
        <p:txBody>
          <a:bodyPr/>
          <a:lstStyle/>
          <a:p>
            <a:r>
              <a:rPr lang="en-US"/>
              <a:t>November 2024</a:t>
            </a:r>
            <a:endParaRPr lang="en-GB"/>
          </a:p>
        </p:txBody>
      </p:sp>
    </p:spTree>
    <p:extLst>
      <p:ext uri="{BB962C8B-B14F-4D97-AF65-F5344CB8AC3E}">
        <p14:creationId xmlns:p14="http://schemas.microsoft.com/office/powerpoint/2010/main" val="1841218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ought to be in the PSDO balloting &amp; publication process – but…</a:t>
            </a:r>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2362200" y="6007911"/>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708071" y="1832092"/>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600" kern="0" dirty="0"/>
              <a:t>In 60-day ballot</a:t>
            </a:r>
            <a:endParaRPr lang="en-AU" sz="1600" dirty="0"/>
          </a:p>
          <a:p>
            <a:pPr lvl="2">
              <a:spcBef>
                <a:spcPts val="200"/>
              </a:spcBef>
              <a:defRPr/>
            </a:pPr>
            <a:r>
              <a:rPr lang="en-AU" kern="0" dirty="0"/>
              <a:t>IEEE 802.1ASdm</a:t>
            </a:r>
          </a:p>
          <a:p>
            <a:pPr lvl="2">
              <a:spcBef>
                <a:spcPts val="200"/>
              </a:spcBef>
              <a:defRPr/>
            </a:pPr>
            <a:r>
              <a:rPr lang="en-AU" kern="0" dirty="0"/>
              <a:t>IEEE 802.1ASdn</a:t>
            </a:r>
          </a:p>
          <a:p>
            <a:pPr lvl="2">
              <a:spcBef>
                <a:spcPts val="200"/>
              </a:spcBef>
              <a:defRPr/>
            </a:pPr>
            <a:r>
              <a:rPr lang="en-AU" kern="0" dirty="0"/>
              <a:t>IEEE 802.1Qdx</a:t>
            </a:r>
          </a:p>
          <a:p>
            <a:pPr lvl="2">
              <a:spcBef>
                <a:spcPts val="200"/>
              </a:spcBef>
              <a:defRPr/>
            </a:pPr>
            <a:r>
              <a:rPr lang="en-AU" kern="0" dirty="0"/>
              <a:t>IEEE 802.15.3-2023</a:t>
            </a:r>
          </a:p>
          <a:p>
            <a:pPr lvl="1">
              <a:spcBef>
                <a:spcPts val="800"/>
              </a:spcBef>
              <a:defRPr/>
            </a:pPr>
            <a:r>
              <a:rPr lang="en-AU" sz="1600" kern="0" dirty="0"/>
              <a:t>Passed 60-day ballot</a:t>
            </a:r>
            <a:br>
              <a:rPr lang="en-AU" sz="1600" kern="0" dirty="0"/>
            </a:br>
            <a:r>
              <a:rPr lang="en-AU" sz="1600" dirty="0"/>
              <a:t>(resolutions req)</a:t>
            </a:r>
            <a:endParaRPr lang="en-AU" sz="1600" kern="0" dirty="0"/>
          </a:p>
          <a:p>
            <a:pPr lvl="2">
              <a:spcBef>
                <a:spcPts val="200"/>
              </a:spcBef>
              <a:defRPr/>
            </a:pPr>
            <a:r>
              <a:rPr lang="en-AU" kern="0" dirty="0">
                <a:solidFill>
                  <a:srgbClr val="FF0000"/>
                </a:solidFill>
              </a:rPr>
              <a:t>IEEE 802.11ax</a:t>
            </a:r>
          </a:p>
          <a:p>
            <a:pPr lvl="2">
              <a:spcBef>
                <a:spcPts val="200"/>
              </a:spcBef>
              <a:defRPr/>
            </a:pPr>
            <a:r>
              <a:rPr lang="en-AU" kern="0" dirty="0"/>
              <a:t>IEEE 802.1Qdj</a:t>
            </a:r>
          </a:p>
          <a:p>
            <a:pPr lvl="2">
              <a:spcBef>
                <a:spcPts val="200"/>
              </a:spcBef>
              <a:defRPr/>
            </a:pPr>
            <a:r>
              <a:rPr lang="en-AU" kern="0" dirty="0"/>
              <a:t>IEEE 802.15.7-2018</a:t>
            </a:r>
          </a:p>
          <a:p>
            <a:pPr lvl="1">
              <a:spcBef>
                <a:spcPts val="800"/>
              </a:spcBef>
              <a:defRPr/>
            </a:pPr>
            <a:r>
              <a:rPr lang="en-AU" sz="1600" kern="0" dirty="0"/>
              <a:t>Failed 60-day ballot</a:t>
            </a:r>
          </a:p>
          <a:p>
            <a:pPr lvl="2">
              <a:spcBef>
                <a:spcPts val="200"/>
              </a:spcBef>
              <a:defRPr/>
            </a:pPr>
            <a:r>
              <a:rPr lang="en-AU" kern="0" dirty="0">
                <a:solidFill>
                  <a:srgbClr val="FF0000"/>
                </a:solidFill>
              </a:rPr>
              <a:t>IEEE 802.11ay</a:t>
            </a:r>
          </a:p>
          <a:p>
            <a:pPr lvl="1">
              <a:spcBef>
                <a:spcPts val="480"/>
              </a:spcBef>
              <a:defRPr/>
            </a:pPr>
            <a:r>
              <a:rPr lang="en-AU" sz="1600" kern="0" dirty="0"/>
              <a:t>Waiting for FDIS</a:t>
            </a:r>
          </a:p>
          <a:p>
            <a:pPr lvl="2">
              <a:spcBef>
                <a:spcPts val="200"/>
              </a:spcBef>
              <a:defRPr/>
            </a:pPr>
            <a:r>
              <a:rPr lang="en-AU" dirty="0"/>
              <a:t>IEEE 802.3-2022</a:t>
            </a:r>
          </a:p>
          <a:p>
            <a:pPr lvl="2">
              <a:spcBef>
                <a:spcPts val="200"/>
              </a:spcBef>
              <a:defRPr/>
            </a:pPr>
            <a:r>
              <a:rPr lang="en-AU" dirty="0"/>
              <a:t>IEEE 802.15.9</a:t>
            </a:r>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1816328"/>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600" kern="0" dirty="0"/>
              <a:t>In FDIS</a:t>
            </a:r>
          </a:p>
          <a:p>
            <a:pPr lvl="2">
              <a:defRPr/>
            </a:pPr>
            <a:r>
              <a:rPr lang="en-AU" kern="0" dirty="0"/>
              <a:t>IEEE 802f</a:t>
            </a:r>
          </a:p>
          <a:p>
            <a:pPr lvl="2">
              <a:defRPr/>
            </a:pPr>
            <a:r>
              <a:rPr lang="en-AU" kern="0" dirty="0"/>
              <a:t>IEEE 802.1Qcw</a:t>
            </a:r>
          </a:p>
          <a:p>
            <a:pPr lvl="2">
              <a:defRPr/>
            </a:pPr>
            <a:r>
              <a:rPr lang="en-AU" kern="0" dirty="0"/>
              <a:t>IEEE 802.1Qcj</a:t>
            </a:r>
          </a:p>
          <a:p>
            <a:pPr lvl="2">
              <a:defRPr/>
            </a:pPr>
            <a:r>
              <a:rPr lang="en-AU" kern="0" dirty="0"/>
              <a:t>IEEE 802.1ASdr</a:t>
            </a:r>
          </a:p>
          <a:p>
            <a:pPr lvl="2">
              <a:defRPr/>
            </a:pPr>
            <a:r>
              <a:rPr lang="en-AU" kern="0" dirty="0"/>
              <a:t>IEEE 802.15.9</a:t>
            </a:r>
          </a:p>
          <a:p>
            <a:pPr lvl="1">
              <a:defRPr/>
            </a:pPr>
            <a:r>
              <a:rPr lang="en-AU" sz="1600" kern="0" dirty="0"/>
              <a:t>Passed FDIS ballot</a:t>
            </a:r>
            <a:br>
              <a:rPr lang="en-AU" sz="1600" kern="0" dirty="0"/>
            </a:br>
            <a:r>
              <a:rPr lang="en-AU" sz="1600" dirty="0"/>
              <a:t>(resolutions req)</a:t>
            </a:r>
          </a:p>
          <a:p>
            <a:pPr lvl="2">
              <a:spcBef>
                <a:spcPts val="200"/>
              </a:spcBef>
              <a:defRPr/>
            </a:pPr>
            <a:r>
              <a:rPr lang="en-AU" kern="0" dirty="0"/>
              <a:t>IEEE 802.1Qcz</a:t>
            </a:r>
          </a:p>
          <a:p>
            <a:pPr lvl="2">
              <a:spcBef>
                <a:spcPts val="200"/>
              </a:spcBef>
              <a:defRPr/>
            </a:pPr>
            <a:r>
              <a:rPr lang="en-AU" kern="0" dirty="0"/>
              <a:t>IEEE 802.1AEdk</a:t>
            </a:r>
            <a:endParaRPr lang="en-AU" dirty="0"/>
          </a:p>
          <a:p>
            <a:pPr lvl="2">
              <a:spcBef>
                <a:spcPts val="200"/>
              </a:spcBef>
              <a:defRPr/>
            </a:pPr>
            <a:r>
              <a:rPr lang="en-AU" kern="0" dirty="0"/>
              <a:t>IEEE 802.15.4-2020</a:t>
            </a:r>
          </a:p>
          <a:p>
            <a:pPr lvl="1">
              <a:defRPr/>
            </a:pPr>
            <a:r>
              <a:rPr lang="en-AU" sz="1600" kern="0" dirty="0"/>
              <a:t>Waiting for publication</a:t>
            </a:r>
          </a:p>
          <a:p>
            <a:pPr lvl="2">
              <a:defRPr/>
            </a:pPr>
            <a:r>
              <a:rPr lang="en-AU" kern="0" dirty="0"/>
              <a:t>IEEE </a:t>
            </a:r>
            <a:r>
              <a:rPr lang="en-AU" dirty="0">
                <a:cs typeface="Arial" panose="020B0604020202020204" pitchFamily="34" charset="0"/>
              </a:rPr>
              <a:t>.1CS-2020/Cor1</a:t>
            </a:r>
            <a:endParaRPr lang="en-AU" kern="0" dirty="0"/>
          </a:p>
          <a:p>
            <a:pPr lvl="1">
              <a:defRPr/>
            </a:pPr>
            <a:r>
              <a:rPr lang="en-AU" sz="1600" kern="0" dirty="0"/>
              <a:t>Published</a:t>
            </a:r>
          </a:p>
          <a:p>
            <a:pPr lvl="2">
              <a:defRPr/>
            </a:pPr>
            <a:r>
              <a:rPr lang="en-AU" kern="0" dirty="0"/>
              <a:t>Nothing</a:t>
            </a:r>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1985508" y="1800564"/>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600" kern="0" dirty="0"/>
              <a:t>Waiting for 60-day ballot</a:t>
            </a:r>
          </a:p>
          <a:p>
            <a:pPr lvl="2">
              <a:spcBef>
                <a:spcPts val="200"/>
              </a:spcBef>
              <a:defRPr/>
            </a:pPr>
            <a:r>
              <a:rPr lang="en-AU" dirty="0"/>
              <a:t>IEEE 802-REVc</a:t>
            </a:r>
          </a:p>
          <a:p>
            <a:pPr lvl="2">
              <a:spcBef>
                <a:spcPts val="200"/>
              </a:spcBef>
              <a:defRPr/>
            </a:pPr>
            <a:r>
              <a:rPr lang="en-AU" dirty="0">
                <a:solidFill>
                  <a:srgbClr val="FF0000"/>
                </a:solidFill>
              </a:rPr>
              <a:t>IEEE 802.11ba</a:t>
            </a:r>
            <a:endParaRPr lang="en-AU" dirty="0"/>
          </a:p>
          <a:p>
            <a:pPr lvl="2">
              <a:spcBef>
                <a:spcPts val="200"/>
              </a:spcBef>
              <a:defRPr/>
            </a:pPr>
            <a:r>
              <a:rPr lang="en-AU" dirty="0"/>
              <a:t>IEEE 802.15.3-2023</a:t>
            </a:r>
          </a:p>
        </p:txBody>
      </p:sp>
      <p:sp>
        <p:nvSpPr>
          <p:cNvPr id="2" name="Footer Placeholder 1">
            <a:extLst>
              <a:ext uri="{FF2B5EF4-FFF2-40B4-BE49-F238E27FC236}">
                <a16:creationId xmlns:a16="http://schemas.microsoft.com/office/drawing/2014/main" id="{D1024350-46E3-477B-B7AF-406A1710540A}"/>
              </a:ext>
            </a:extLst>
          </p:cNvPr>
          <p:cNvSpPr>
            <a:spLocks noGrp="1"/>
          </p:cNvSpPr>
          <p:nvPr>
            <p:ph type="ftr" idx="14"/>
          </p:nvPr>
        </p:nvSpPr>
        <p:spPr/>
        <p:txBody>
          <a:bodyPr/>
          <a:lstStyle/>
          <a:p>
            <a:r>
              <a:rPr lang="en-GB"/>
              <a:t>Peter Yee, AKAYLA</a:t>
            </a:r>
            <a:endParaRPr lang="en-GB" dirty="0"/>
          </a:p>
        </p:txBody>
      </p:sp>
      <p:sp>
        <p:nvSpPr>
          <p:cNvPr id="3" name="Slide Number Placeholder 2">
            <a:extLst>
              <a:ext uri="{FF2B5EF4-FFF2-40B4-BE49-F238E27FC236}">
                <a16:creationId xmlns:a16="http://schemas.microsoft.com/office/drawing/2014/main" id="{C934291F-5939-45DB-B254-1C2560484D6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EC36EF8D-BF87-4E07-AFE7-D75F5828FBC0}"/>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7804962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altLang="en-US" dirty="0"/>
              <a:t>IEEE 802 has 156 standards in or through the PSDO pipeline</a:t>
            </a:r>
            <a:endParaRPr lang="en-AU"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63907340"/>
              </p:ext>
            </p:extLst>
          </p:nvPr>
        </p:nvGraphicFramePr>
        <p:xfrm>
          <a:off x="3238500" y="214884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a:t>WG</a:t>
                      </a:r>
                    </a:p>
                  </a:txBody>
                  <a:tcPr/>
                </a:tc>
                <a:tc>
                  <a:txBody>
                    <a:bodyPr/>
                    <a:lstStyle/>
                    <a:p>
                      <a:pPr algn="ctr"/>
                      <a:r>
                        <a:rPr lang="en-AU"/>
                        <a:t>Completed</a:t>
                      </a:r>
                    </a:p>
                  </a:txBody>
                  <a:tcPr/>
                </a:tc>
                <a:tc>
                  <a:txBody>
                    <a:bodyPr/>
                    <a:lstStyle/>
                    <a:p>
                      <a:pPr algn="ctr"/>
                      <a:r>
                        <a:rPr lang="en-AU"/>
                        <a:t>In-process</a:t>
                      </a:r>
                    </a:p>
                  </a:txBody>
                  <a:tcPr/>
                </a:tc>
                <a:extLst>
                  <a:ext uri="{0D108BD9-81ED-4DB2-BD59-A6C34878D82A}">
                    <a16:rowId xmlns:a16="http://schemas.microsoft.com/office/drawing/2014/main" val="2218623818"/>
                  </a:ext>
                </a:extLst>
              </a:tr>
              <a:tr h="370840">
                <a:tc>
                  <a:txBody>
                    <a:bodyPr/>
                    <a:lstStyle/>
                    <a:p>
                      <a:pPr algn="ctr"/>
                      <a:r>
                        <a:rPr lang="en-AU" b="1" dirty="0"/>
                        <a:t>802.1</a:t>
                      </a:r>
                    </a:p>
                  </a:txBody>
                  <a:tcPr/>
                </a:tc>
                <a:tc>
                  <a:txBody>
                    <a:bodyPr/>
                    <a:lstStyle/>
                    <a:p>
                      <a:pPr algn="ctr"/>
                      <a:r>
                        <a:rPr lang="en-AU" dirty="0"/>
                        <a:t>50</a:t>
                      </a:r>
                    </a:p>
                  </a:txBody>
                  <a:tcPr/>
                </a:tc>
                <a:tc>
                  <a:txBody>
                    <a:bodyPr/>
                    <a:lstStyle/>
                    <a:p>
                      <a:pPr algn="ctr"/>
                      <a:r>
                        <a:rPr lang="en-US" dirty="0"/>
                        <a:t>16</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a:t>802.3</a:t>
                      </a:r>
                    </a:p>
                  </a:txBody>
                  <a:tcPr/>
                </a:tc>
                <a:tc>
                  <a:txBody>
                    <a:bodyPr/>
                    <a:lstStyle/>
                    <a:p>
                      <a:pPr algn="ctr"/>
                      <a:r>
                        <a:rPr lang="en-AU" dirty="0"/>
                        <a:t>32</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dirty="0"/>
                        <a:t>802.11</a:t>
                      </a:r>
                    </a:p>
                  </a:txBody>
                  <a:tcPr/>
                </a:tc>
                <a:tc>
                  <a:txBody>
                    <a:bodyPr/>
                    <a:lstStyle/>
                    <a:p>
                      <a:pPr algn="ctr"/>
                      <a:r>
                        <a:rPr lang="en-AU" dirty="0"/>
                        <a:t>13</a:t>
                      </a:r>
                    </a:p>
                  </a:txBody>
                  <a:tcPr/>
                </a:tc>
                <a:tc>
                  <a:txBody>
                    <a:bodyPr/>
                    <a:lstStyle/>
                    <a:p>
                      <a:pPr algn="ctr"/>
                      <a:r>
                        <a:rPr lang="en-AU" dirty="0"/>
                        <a:t>0</a:t>
                      </a:r>
                    </a:p>
                  </a:txBody>
                  <a:tcPr/>
                </a:tc>
                <a:extLst>
                  <a:ext uri="{0D108BD9-81ED-4DB2-BD59-A6C34878D82A}">
                    <a16:rowId xmlns:a16="http://schemas.microsoft.com/office/drawing/2014/main" val="3943146548"/>
                  </a:ext>
                </a:extLst>
              </a:tr>
              <a:tr h="370840">
                <a:tc>
                  <a:txBody>
                    <a:bodyPr/>
                    <a:lstStyle/>
                    <a:p>
                      <a:pPr algn="ctr"/>
                      <a:r>
                        <a:rPr lang="en-AU" b="1" dirty="0"/>
                        <a:t>802.15</a:t>
                      </a:r>
                    </a:p>
                  </a:txBody>
                  <a:tcPr/>
                </a:tc>
                <a:tc>
                  <a:txBody>
                    <a:bodyPr/>
                    <a:lstStyle/>
                    <a:p>
                      <a:pPr algn="ctr"/>
                      <a:r>
                        <a:rPr lang="en-AU" dirty="0"/>
                        <a:t>4</a:t>
                      </a:r>
                    </a:p>
                  </a:txBody>
                  <a:tcPr/>
                </a:tc>
                <a:tc>
                  <a:txBody>
                    <a:bodyPr/>
                    <a:lstStyle/>
                    <a:p>
                      <a:pPr algn="ctr"/>
                      <a:r>
                        <a:rPr lang="en-AU" dirty="0"/>
                        <a:t>7</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106</a:t>
                      </a:r>
                    </a:p>
                  </a:txBody>
                  <a:tcPr>
                    <a:lnT w="12700" cap="flat" cmpd="sng" algn="ctr">
                      <a:solidFill>
                        <a:schemeClr val="tx1"/>
                      </a:solidFill>
                      <a:prstDash val="solid"/>
                      <a:round/>
                      <a:headEnd type="none" w="med" len="med"/>
                      <a:tailEnd type="none" w="med" len="med"/>
                    </a:lnT>
                  </a:tcPr>
                </a:tc>
                <a:tc>
                  <a:txBody>
                    <a:bodyPr/>
                    <a:lstStyle/>
                    <a:p>
                      <a:pPr algn="ctr"/>
                      <a:r>
                        <a:rPr lang="en-US" b="1" dirty="0"/>
                        <a:t>31</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3" name="Footer Placeholder 2">
            <a:extLst>
              <a:ext uri="{FF2B5EF4-FFF2-40B4-BE49-F238E27FC236}">
                <a16:creationId xmlns:a16="http://schemas.microsoft.com/office/drawing/2014/main" id="{B431F6DB-D707-46AB-BFE9-65BE7ED5EB33}"/>
              </a:ext>
            </a:extLst>
          </p:cNvPr>
          <p:cNvSpPr>
            <a:spLocks noGrp="1"/>
          </p:cNvSpPr>
          <p:nvPr>
            <p:ph type="ftr" idx="14"/>
          </p:nvPr>
        </p:nvSpPr>
        <p:spPr/>
        <p:txBody>
          <a:bodyPr/>
          <a:lstStyle/>
          <a:p>
            <a:r>
              <a:rPr lang="en-GB"/>
              <a:t>Peter Yee, AKAYLA</a:t>
            </a:r>
            <a:endParaRPr lang="en-GB" dirty="0"/>
          </a:p>
        </p:txBody>
      </p:sp>
      <p:sp>
        <p:nvSpPr>
          <p:cNvPr id="7" name="Slide Number Placeholder 6">
            <a:extLst>
              <a:ext uri="{FF2B5EF4-FFF2-40B4-BE49-F238E27FC236}">
                <a16:creationId xmlns:a16="http://schemas.microsoft.com/office/drawing/2014/main" id="{80697009-7E09-4E07-8544-67CF425BBD46}"/>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Date Placeholder 7">
            <a:extLst>
              <a:ext uri="{FF2B5EF4-FFF2-40B4-BE49-F238E27FC236}">
                <a16:creationId xmlns:a16="http://schemas.microsoft.com/office/drawing/2014/main" id="{25AA5641-2F66-4443-A9ED-632FBE2D20AB}"/>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287768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TGmf</a:t>
            </a:r>
            <a:r>
              <a:rPr lang="en-US" altLang="en-US" dirty="0"/>
              <a:t> (Maintenance) Summary </a:t>
            </a:r>
            <a:endParaRPr lang="en-GB" dirty="0"/>
          </a:p>
        </p:txBody>
      </p:sp>
      <p:sp>
        <p:nvSpPr>
          <p:cNvPr id="5122" name="Rectangle 2"/>
          <p:cNvSpPr>
            <a:spLocks noGrp="1" noChangeArrowheads="1"/>
          </p:cNvSpPr>
          <p:nvPr>
            <p:ph idx="1"/>
          </p:nvPr>
        </p:nvSpPr>
        <p:spPr>
          <a:xfrm>
            <a:off x="914401" y="1556792"/>
            <a:ext cx="10361084" cy="4615407"/>
          </a:xfrm>
          <a:ln/>
        </p:spPr>
        <p:txBody>
          <a:bodyPr/>
          <a:lstStyle/>
          <a:p>
            <a:pPr>
              <a:buFontTx/>
              <a:buNone/>
              <a:defRPr/>
            </a:pPr>
            <a:r>
              <a:rPr lang="en-US" altLang="en-US" sz="2800" dirty="0">
                <a:ea typeface="ＭＳ Ｐゴシック" panose="020B0600070205080204" pitchFamily="34" charset="-128"/>
              </a:rPr>
              <a:t>Status:</a:t>
            </a:r>
          </a:p>
          <a:p>
            <a:pPr lvl="1">
              <a:buFont typeface="Arial" panose="020B0604020202020204" pitchFamily="34" charset="0"/>
              <a:buChar char="•"/>
              <a:defRPr/>
            </a:pPr>
            <a:r>
              <a:rPr lang="en-US" altLang="en-US" dirty="0">
                <a:ea typeface="ＭＳ Ｐゴシック" panose="020B0600070205080204" pitchFamily="34" charset="-128"/>
              </a:rPr>
              <a:t>IEEE 802.11-2024 is in the process of publication</a:t>
            </a:r>
          </a:p>
          <a:p>
            <a:pPr lvl="1">
              <a:buFont typeface="Arial" panose="020B0604020202020204" pitchFamily="34" charset="0"/>
              <a:buChar char="•"/>
              <a:defRPr/>
            </a:pPr>
            <a:r>
              <a:rPr lang="en-US" altLang="en-US" dirty="0">
                <a:ea typeface="ＭＳ Ｐゴシック" panose="020B0600070205080204" pitchFamily="34" charset="-128"/>
              </a:rPr>
              <a:t>The </a:t>
            </a:r>
            <a:r>
              <a:rPr lang="en-US" altLang="en-US" dirty="0" err="1">
                <a:ea typeface="ＭＳ Ｐゴシック" panose="020B0600070205080204" pitchFamily="34" charset="-128"/>
              </a:rPr>
              <a:t>REVmf</a:t>
            </a:r>
            <a:r>
              <a:rPr lang="en-US" altLang="en-US" dirty="0">
                <a:ea typeface="ＭＳ Ｐゴシック" panose="020B0600070205080204" pitchFamily="34" charset="-128"/>
              </a:rPr>
              <a:t> PAR is recommended to be approved by NESCOM</a:t>
            </a:r>
            <a:endParaRPr lang="en-US" altLang="en-US" sz="1800" dirty="0">
              <a:ea typeface="ＭＳ Ｐゴシック" panose="020B0600070205080204" pitchFamily="34" charset="-128"/>
            </a:endParaRPr>
          </a:p>
          <a:p>
            <a:pPr marL="0" indent="0">
              <a:buFontTx/>
              <a:buNone/>
              <a:defRPr/>
            </a:pPr>
            <a:r>
              <a:rPr lang="en-US" altLang="en-US" sz="2800" dirty="0">
                <a:ea typeface="ＭＳ Ｐゴシック" panose="020B0600070205080204" pitchFamily="34" charset="-128"/>
              </a:rPr>
              <a:t>Objectives:</a:t>
            </a:r>
          </a:p>
          <a:p>
            <a:pPr lvl="1">
              <a:buFont typeface="Arial" panose="020B0604020202020204" pitchFamily="34" charset="0"/>
              <a:buChar char="•"/>
              <a:defRPr/>
            </a:pPr>
            <a:r>
              <a:rPr lang="en-US" altLang="en-US" dirty="0">
                <a:ea typeface="ＭＳ Ｐゴシック" panose="020B0600070205080204" pitchFamily="34" charset="-128"/>
              </a:rPr>
              <a:t>Establish TG leadership.</a:t>
            </a:r>
          </a:p>
          <a:p>
            <a:pPr lvl="1">
              <a:buFont typeface="Arial" panose="020B0604020202020204" pitchFamily="34" charset="0"/>
              <a:buChar char="•"/>
              <a:defRPr/>
            </a:pPr>
            <a:r>
              <a:rPr lang="en-US" altLang="en-US" dirty="0">
                <a:ea typeface="ＭＳ Ｐゴシック" panose="020B0600070205080204" pitchFamily="34" charset="-128"/>
              </a:rPr>
              <a:t>Discuss initial timeline</a:t>
            </a:r>
          </a:p>
          <a:p>
            <a:pPr lvl="1">
              <a:buFont typeface="Arial" panose="020B0604020202020204" pitchFamily="34" charset="0"/>
              <a:buChar char="•"/>
              <a:defRPr/>
            </a:pPr>
            <a:r>
              <a:rPr lang="en-US" altLang="en-US" dirty="0">
                <a:ea typeface="ＭＳ Ｐゴシック" panose="020B0600070205080204" pitchFamily="34" charset="-128"/>
              </a:rPr>
              <a:t>Entertain contributions on modifications to the </a:t>
            </a:r>
            <a:r>
              <a:rPr lang="en-US" altLang="en-US" dirty="0" err="1">
                <a:ea typeface="ＭＳ Ｐゴシック" panose="020B0600070205080204" pitchFamily="34" charset="-128"/>
              </a:rPr>
              <a:t>REVme</a:t>
            </a:r>
            <a:r>
              <a:rPr lang="en-US" altLang="en-US" dirty="0">
                <a:ea typeface="ＭＳ Ｐゴシック" panose="020B0600070205080204" pitchFamily="34" charset="-128"/>
              </a:rPr>
              <a:t> D7.0 draft – for consideration in the initial </a:t>
            </a:r>
            <a:r>
              <a:rPr lang="en-US" altLang="en-US" dirty="0" err="1">
                <a:ea typeface="ＭＳ Ｐゴシック" panose="020B0600070205080204" pitchFamily="34" charset="-128"/>
              </a:rPr>
              <a:t>REVmf</a:t>
            </a:r>
            <a:r>
              <a:rPr lang="en-US" altLang="en-US" dirty="0">
                <a:ea typeface="ＭＳ Ｐゴシック" panose="020B0600070205080204" pitchFamily="34" charset="-128"/>
              </a:rPr>
              <a:t> draft.</a:t>
            </a:r>
          </a:p>
          <a:p>
            <a:pPr marL="0" indent="0">
              <a:buFontTx/>
              <a:buNone/>
              <a:defRPr/>
            </a:pPr>
            <a:r>
              <a:rPr lang="en-US" altLang="en-US" sz="2800" dirty="0">
                <a:ea typeface="ＭＳ Ｐゴシック" panose="020B0600070205080204" pitchFamily="34" charset="-128"/>
              </a:rPr>
              <a:t>Meetings: </a:t>
            </a:r>
          </a:p>
          <a:p>
            <a:pPr lvl="1">
              <a:buFont typeface="Arial" panose="020B0604020202020204" pitchFamily="34" charset="0"/>
              <a:buChar char="•"/>
              <a:defRPr/>
            </a:pPr>
            <a:r>
              <a:rPr lang="en-US" altLang="en-US" dirty="0">
                <a:ea typeface="ＭＳ Ｐゴシック" panose="020B0600070205080204" pitchFamily="34" charset="-128"/>
              </a:rPr>
              <a:t>Monday November 11, 4-6pm ET</a:t>
            </a:r>
          </a:p>
          <a:p>
            <a:pPr lvl="1">
              <a:buFont typeface="Arial" panose="020B0604020202020204" pitchFamily="34" charset="0"/>
              <a:buChar char="•"/>
              <a:defRPr/>
            </a:pPr>
            <a:r>
              <a:rPr lang="en-US" altLang="en-US" dirty="0">
                <a:ea typeface="ＭＳ Ｐゴシック" panose="020B0600070205080204" pitchFamily="34" charset="-128"/>
              </a:rPr>
              <a:t>Wednesday November 13, 4-6pm ET</a:t>
            </a:r>
          </a:p>
        </p:txBody>
      </p:sp>
      <p:sp>
        <p:nvSpPr>
          <p:cNvPr id="2" name="Footer Placeholder 1">
            <a:extLst>
              <a:ext uri="{FF2B5EF4-FFF2-40B4-BE49-F238E27FC236}">
                <a16:creationId xmlns:a16="http://schemas.microsoft.com/office/drawing/2014/main" id="{1ECACFC7-9ED5-4CE9-B99D-39C6A276C51A}"/>
              </a:ext>
            </a:extLst>
          </p:cNvPr>
          <p:cNvSpPr>
            <a:spLocks noGrp="1"/>
          </p:cNvSpPr>
          <p:nvPr>
            <p:ph type="ftr" idx="14"/>
          </p:nvPr>
        </p:nvSpPr>
        <p:spPr/>
        <p:txBody>
          <a:bodyPr/>
          <a:lstStyle/>
          <a:p>
            <a:r>
              <a:rPr lang="en-GB"/>
              <a:t>Michael Montemurro, Huawei</a:t>
            </a:r>
            <a:endParaRPr lang="en-GB" dirty="0"/>
          </a:p>
        </p:txBody>
      </p:sp>
      <p:sp>
        <p:nvSpPr>
          <p:cNvPr id="3" name="Slide Number Placeholder 2">
            <a:extLst>
              <a:ext uri="{FF2B5EF4-FFF2-40B4-BE49-F238E27FC236}">
                <a16:creationId xmlns:a16="http://schemas.microsoft.com/office/drawing/2014/main" id="{5390CAA4-FE58-4157-BA9F-E5979D7830E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a:extLst>
              <a:ext uri="{FF2B5EF4-FFF2-40B4-BE49-F238E27FC236}">
                <a16:creationId xmlns:a16="http://schemas.microsoft.com/office/drawing/2014/main" id="{EDAE6DF9-46BD-4C16-9B49-555D6425B0DD}"/>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9825588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err="1"/>
              <a:t>TGbf</a:t>
            </a:r>
            <a:r>
              <a:rPr lang="en-US" altLang="zh-CN" dirty="0"/>
              <a:t> (WLAN Sensing)</a:t>
            </a:r>
            <a:endParaRPr lang="en-GB" dirty="0"/>
          </a:p>
        </p:txBody>
      </p:sp>
      <p:sp>
        <p:nvSpPr>
          <p:cNvPr id="9218" name="Rectangle 2"/>
          <p:cNvSpPr>
            <a:spLocks noGrp="1" noChangeArrowheads="1"/>
          </p:cNvSpPr>
          <p:nvPr>
            <p:ph idx="1"/>
          </p:nvPr>
        </p:nvSpPr>
        <p:spPr>
          <a:xfrm>
            <a:off x="914401" y="1598614"/>
            <a:ext cx="10361083" cy="4802186"/>
          </a:xfrm>
          <a:ln/>
        </p:spPr>
        <p:txBody>
          <a:bodyPr/>
          <a:lstStyle/>
          <a:p>
            <a:pPr algn="just">
              <a:spcBef>
                <a:spcPts val="0"/>
              </a:spcBef>
              <a:spcAft>
                <a:spcPts val="600"/>
              </a:spcAft>
              <a:buFont typeface="Arial" panose="020B0604020202020204" pitchFamily="34" charset="0"/>
              <a:buChar char="•"/>
            </a:pPr>
            <a:r>
              <a:rPr lang="en-US" sz="2000" dirty="0"/>
              <a:t>Progress since </a:t>
            </a:r>
            <a:r>
              <a:rPr lang="en-US" altLang="zh-CN" sz="2000" dirty="0">
                <a:solidFill>
                  <a:srgbClr val="0000FF"/>
                </a:solidFill>
              </a:rPr>
              <a:t>September </a:t>
            </a:r>
            <a:r>
              <a:rPr lang="en-US" altLang="zh-CN" sz="2000" dirty="0"/>
              <a:t>2024 session</a:t>
            </a:r>
            <a:endParaRPr lang="en-US" sz="2000" dirty="0"/>
          </a:p>
          <a:p>
            <a:pPr marL="720725" lvl="1" indent="-342900" algn="just">
              <a:spcBef>
                <a:spcPts val="0"/>
              </a:spcBef>
              <a:spcAft>
                <a:spcPts val="600"/>
              </a:spcAft>
              <a:buFont typeface="Times New Roman" panose="02020603050405020304" pitchFamily="18" charset="0"/>
              <a:buChar char="−"/>
            </a:pPr>
            <a:r>
              <a:rPr lang="en-US" altLang="zh-CN" sz="1800" dirty="0"/>
              <a:t>Held </a:t>
            </a:r>
            <a:r>
              <a:rPr lang="en-US" sz="1800" dirty="0">
                <a:solidFill>
                  <a:srgbClr val="0000FF"/>
                </a:solidFill>
              </a:rPr>
              <a:t>1</a:t>
            </a:r>
            <a:r>
              <a:rPr lang="en-US" sz="1800" dirty="0"/>
              <a:t> teleconference call</a:t>
            </a:r>
          </a:p>
          <a:p>
            <a:pPr marL="720725" lvl="1" indent="-342900" algn="just">
              <a:spcBef>
                <a:spcPts val="0"/>
              </a:spcBef>
              <a:spcAft>
                <a:spcPts val="600"/>
              </a:spcAft>
              <a:buFont typeface="Times New Roman" panose="02020603050405020304" pitchFamily="18" charset="0"/>
              <a:buChar char="−"/>
            </a:pPr>
            <a:r>
              <a:rPr lang="en-US" altLang="zh-CN" sz="1800" dirty="0"/>
              <a:t>The first</a:t>
            </a:r>
            <a:r>
              <a:rPr lang="en-US" sz="1800" dirty="0"/>
              <a:t> SA recirculation ballot for P802.11bf is closed, and passed</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Open date 03 </a:t>
            </a:r>
            <a:r>
              <a:rPr lang="en-US" altLang="zh-CN" sz="1600" dirty="0">
                <a:solidFill>
                  <a:schemeClr val="tx1"/>
                </a:solidFill>
              </a:rPr>
              <a:t>Oct </a:t>
            </a:r>
            <a:r>
              <a:rPr lang="en-US" sz="1600" dirty="0">
                <a:solidFill>
                  <a:schemeClr val="tx1"/>
                </a:solidFill>
              </a:rPr>
              <a:t>2024, close date 23 Oct 2024</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Approval rate: 96%</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Received 36 comments</a:t>
            </a:r>
          </a:p>
          <a:p>
            <a:pPr marL="720725" lvl="1" indent="-342900" algn="just">
              <a:spcBef>
                <a:spcPts val="0"/>
              </a:spcBef>
              <a:spcAft>
                <a:spcPts val="600"/>
              </a:spcAft>
              <a:buFont typeface="Times New Roman" panose="02020603050405020304" pitchFamily="18" charset="0"/>
              <a:buChar char="−"/>
            </a:pPr>
            <a:endParaRPr lang="en-US" sz="1800" dirty="0"/>
          </a:p>
          <a:p>
            <a:pPr marL="720725" lvl="1" indent="-342900" algn="just">
              <a:spcBef>
                <a:spcPts val="0"/>
              </a:spcBef>
              <a:spcAft>
                <a:spcPts val="300"/>
              </a:spcAft>
              <a:buFont typeface="Times New Roman" panose="02020603050405020304" pitchFamily="18" charset="0"/>
              <a:buChar char="−"/>
            </a:pPr>
            <a:r>
              <a:rPr lang="en-US" altLang="zh-CN" dirty="0">
                <a:solidFill>
                  <a:srgbClr val="0000FF"/>
                </a:solidFill>
              </a:rPr>
              <a:t>Comment resolution </a:t>
            </a:r>
            <a:r>
              <a:rPr lang="en-US" altLang="zh-CN" dirty="0"/>
              <a:t>for the first SA Ballot Recirculation (D5.0)</a:t>
            </a:r>
          </a:p>
          <a:p>
            <a:pPr marL="1120775" lvl="2" indent="-342900" algn="just">
              <a:spcBef>
                <a:spcPts val="0"/>
              </a:spcBef>
              <a:spcAft>
                <a:spcPts val="300"/>
              </a:spcAft>
              <a:buSzPct val="50000"/>
              <a:buFont typeface="Wingdings" panose="05000000000000000000" pitchFamily="2" charset="2"/>
              <a:buChar char="n"/>
            </a:pPr>
            <a:r>
              <a:rPr lang="en-US" altLang="zh-CN" dirty="0">
                <a:solidFill>
                  <a:srgbClr val="FF0000"/>
                </a:solidFill>
              </a:rPr>
              <a:t>13.89 </a:t>
            </a:r>
            <a:r>
              <a:rPr lang="en-US" altLang="zh-CN" dirty="0">
                <a:solidFill>
                  <a:schemeClr val="tx1"/>
                </a:solidFill>
              </a:rPr>
              <a:t>% of all comments are now resolved or marked as “ready for motion”</a:t>
            </a:r>
            <a:r>
              <a:rPr lang="en-US" altLang="zh-CN" dirty="0"/>
              <a:t> (</a:t>
            </a:r>
            <a:r>
              <a:rPr lang="en-US" altLang="zh-CN" dirty="0">
                <a:solidFill>
                  <a:srgbClr val="FF0000"/>
                </a:solidFill>
              </a:rPr>
              <a:t>5 /36</a:t>
            </a:r>
            <a:r>
              <a:rPr lang="en-US" altLang="zh-CN" dirty="0"/>
              <a:t>)</a:t>
            </a:r>
          </a:p>
          <a:p>
            <a:pPr marL="1657350" lvl="3" indent="-342900" algn="just">
              <a:spcBef>
                <a:spcPts val="0"/>
              </a:spcBef>
              <a:spcAft>
                <a:spcPts val="600"/>
              </a:spcAft>
              <a:buFont typeface="Arial" panose="020B0604020202020204" pitchFamily="34" charset="0"/>
              <a:buChar char="•"/>
            </a:pPr>
            <a:endParaRPr lang="en-US" sz="1400" dirty="0"/>
          </a:p>
          <a:p>
            <a:pPr algn="just">
              <a:spcBef>
                <a:spcPts val="0"/>
              </a:spcBef>
              <a:spcAft>
                <a:spcPts val="600"/>
              </a:spcAft>
              <a:buFont typeface="Arial" panose="020B0604020202020204" pitchFamily="34" charset="0"/>
              <a:buChar char="•"/>
            </a:pPr>
            <a:r>
              <a:rPr lang="en-US" sz="2000" dirty="0"/>
              <a:t>Goals for </a:t>
            </a:r>
            <a:r>
              <a:rPr lang="en-US" altLang="zh-CN" sz="2000" dirty="0">
                <a:solidFill>
                  <a:srgbClr val="0000FF"/>
                </a:solidFill>
              </a:rPr>
              <a:t>November </a:t>
            </a:r>
            <a:r>
              <a:rPr lang="en-US" altLang="zh-CN" sz="2000" dirty="0"/>
              <a:t>2024 session</a:t>
            </a:r>
            <a:endParaRPr lang="en-US" sz="2000" dirty="0"/>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5</a:t>
            </a:r>
            <a:r>
              <a:rPr lang="en-US" sz="1800" dirty="0"/>
              <a:t> slots scheduled for </a:t>
            </a:r>
            <a:r>
              <a:rPr lang="en-US" sz="1800" dirty="0" err="1"/>
              <a:t>TGbf</a:t>
            </a:r>
            <a:endParaRPr lang="en-US" sz="1800" dirty="0"/>
          </a:p>
          <a:p>
            <a:pPr marL="720725" lvl="1" indent="-342900" algn="just">
              <a:spcBef>
                <a:spcPts val="0"/>
              </a:spcBef>
              <a:spcAft>
                <a:spcPts val="300"/>
              </a:spcAft>
              <a:buFont typeface="Times New Roman" panose="02020603050405020304" pitchFamily="18" charset="0"/>
              <a:buChar char="−"/>
            </a:pPr>
            <a:r>
              <a:rPr lang="en-US" altLang="zh-CN" sz="1800" dirty="0">
                <a:solidFill>
                  <a:srgbClr val="0000FF"/>
                </a:solidFill>
              </a:rPr>
              <a:t>Complete the comment resolution </a:t>
            </a:r>
            <a:r>
              <a:rPr lang="en-US" altLang="zh-CN" sz="1800" dirty="0"/>
              <a:t>for the first SA Ballot Recirculation (D5.0)</a:t>
            </a:r>
          </a:p>
          <a:p>
            <a:pPr marL="720725" lvl="1" indent="-342900" algn="just">
              <a:spcBef>
                <a:spcPts val="0"/>
              </a:spcBef>
              <a:spcAft>
                <a:spcPts val="600"/>
              </a:spcAft>
              <a:buFont typeface="Times New Roman" panose="02020603050405020304" pitchFamily="18" charset="0"/>
              <a:buChar char="−"/>
            </a:pPr>
            <a:r>
              <a:rPr lang="en-US" altLang="zh-CN" sz="1800" dirty="0"/>
              <a:t>Release IEEE802.11bf </a:t>
            </a:r>
            <a:r>
              <a:rPr lang="en-US" altLang="zh-CN" sz="1800" dirty="0">
                <a:solidFill>
                  <a:srgbClr val="0000FF"/>
                </a:solidFill>
              </a:rPr>
              <a:t>D6.0</a:t>
            </a:r>
            <a:r>
              <a:rPr lang="en-US" altLang="zh-CN" sz="1800" dirty="0">
                <a:solidFill>
                  <a:schemeClr val="tx1"/>
                </a:solidFill>
              </a:rPr>
              <a:t>, and </a:t>
            </a:r>
            <a:r>
              <a:rPr lang="en-US" altLang="zh-CN" sz="1800" dirty="0"/>
              <a:t>start the </a:t>
            </a:r>
            <a:r>
              <a:rPr lang="en-US" altLang="zh-CN" sz="1800" dirty="0">
                <a:solidFill>
                  <a:srgbClr val="0000FF"/>
                </a:solidFill>
              </a:rPr>
              <a:t>second SA Ballot Recirculation </a:t>
            </a:r>
            <a:r>
              <a:rPr lang="en-US" altLang="zh-CN" sz="1800" dirty="0"/>
              <a:t>(D6.0)</a:t>
            </a:r>
          </a:p>
          <a:p>
            <a:pPr marL="720725" lvl="1" indent="-342900" algn="just">
              <a:spcBef>
                <a:spcPts val="0"/>
              </a:spcBef>
              <a:spcAft>
                <a:spcPts val="600"/>
              </a:spcAft>
              <a:buFont typeface="Times New Roman" panose="02020603050405020304" pitchFamily="18" charset="0"/>
              <a:buChar char="−"/>
            </a:pPr>
            <a:endParaRPr lang="en-US" altLang="zh-CN" sz="1800" dirty="0"/>
          </a:p>
        </p:txBody>
      </p:sp>
      <p:sp>
        <p:nvSpPr>
          <p:cNvPr id="3" name="Footer Placeholder 2">
            <a:extLst>
              <a:ext uri="{FF2B5EF4-FFF2-40B4-BE49-F238E27FC236}">
                <a16:creationId xmlns:a16="http://schemas.microsoft.com/office/drawing/2014/main" id="{0AA43AF0-3FC7-483F-B12F-D7062AD7699F}"/>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1A7D6AAA-DA73-4742-86F1-9E1F49BAAF3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Date Placeholder 6">
            <a:extLst>
              <a:ext uri="{FF2B5EF4-FFF2-40B4-BE49-F238E27FC236}">
                <a16:creationId xmlns:a16="http://schemas.microsoft.com/office/drawing/2014/main" id="{2A28F832-908C-4CCC-AEB0-CF562B42CED1}"/>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2927042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12" name="Rectangle 3">
            <a:extLst>
              <a:ext uri="{FF2B5EF4-FFF2-40B4-BE49-F238E27FC236}">
                <a16:creationId xmlns:a16="http://schemas.microsoft.com/office/drawing/2014/main" id="{A2BD9844-48FD-41FA-9703-8C31830EFC49}"/>
              </a:ext>
            </a:extLst>
          </p:cNvPr>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Font typeface="Arial" panose="020B0604020202020204" pitchFamily="34" charset="0"/>
              <a:buChar char="•"/>
              <a:defRPr/>
            </a:pPr>
            <a:r>
              <a:rPr lang="en-US" altLang="zh-CN" b="1" dirty="0">
                <a:solidFill>
                  <a:srgbClr val="FF0000"/>
                </a:solidFill>
              </a:rPr>
              <a:t>November</a:t>
            </a:r>
            <a:r>
              <a:rPr lang="en-US" altLang="zh-CN" b="1" dirty="0"/>
              <a:t> Plenary 2024, </a:t>
            </a:r>
            <a:r>
              <a:rPr lang="en-US" altLang="zh-CN" b="1" dirty="0">
                <a:solidFill>
                  <a:srgbClr val="FF0000"/>
                </a:solidFill>
                <a:cs typeface="Times New Roman" panose="02020603050405020304" pitchFamily="18" charset="0"/>
              </a:rPr>
              <a:t>Confirmed: </a:t>
            </a:r>
          </a:p>
        </p:txBody>
      </p:sp>
      <p:graphicFrame>
        <p:nvGraphicFramePr>
          <p:cNvPr id="8" name="Table 6">
            <a:extLst>
              <a:ext uri="{FF2B5EF4-FFF2-40B4-BE49-F238E27FC236}">
                <a16:creationId xmlns:a16="http://schemas.microsoft.com/office/drawing/2014/main" id="{DA3A4EC7-FCCC-48A3-A704-165BE8BD011A}"/>
              </a:ext>
            </a:extLst>
          </p:cNvPr>
          <p:cNvGraphicFramePr>
            <a:graphicFrameLocks noGrp="1"/>
          </p:cNvGraphicFramePr>
          <p:nvPr>
            <p:extLst>
              <p:ext uri="{D42A27DB-BD31-4B8C-83A1-F6EECF244321}">
                <p14:modId xmlns:p14="http://schemas.microsoft.com/office/powerpoint/2010/main" val="357578335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sz="1800" b="0" dirty="0">
                        <a:solidFill>
                          <a:schemeClr val="bg1">
                            <a:lumMod val="50000"/>
                          </a:schemeClr>
                        </a:solidFill>
                      </a:endParaRPr>
                    </a:p>
                  </a:txBody>
                  <a:tcPr/>
                </a:tc>
                <a:tc>
                  <a:txBody>
                    <a:bodyPr/>
                    <a:lstStyle/>
                    <a:p>
                      <a:endParaRPr lang="zh-CN"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graphicFrame>
        <p:nvGraphicFramePr>
          <p:cNvPr id="9" name="表格 8">
            <a:extLst>
              <a:ext uri="{FF2B5EF4-FFF2-40B4-BE49-F238E27FC236}">
                <a16:creationId xmlns:a16="http://schemas.microsoft.com/office/drawing/2014/main" id="{39598E22-9B54-48F6-8D8B-8E9524AC82B9}"/>
              </a:ext>
            </a:extLst>
          </p:cNvPr>
          <p:cNvGraphicFramePr>
            <a:graphicFrameLocks noGrp="1"/>
          </p:cNvGraphicFramePr>
          <p:nvPr>
            <p:extLst>
              <p:ext uri="{D42A27DB-BD31-4B8C-83A1-F6EECF244321}">
                <p14:modId xmlns:p14="http://schemas.microsoft.com/office/powerpoint/2010/main" val="965338875"/>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Vancouver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00:00-02:00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17:00-19:00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18:00-20:00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02:30-04:30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19:30-21:30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20:30-22:30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05:30-07:30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12:30-00:30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23:30-01:30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08:00-10:00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01:00-3:00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02:00-04:00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11:30-13:30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04:30-06:30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05:30-07:30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Footer Placeholder 1">
            <a:extLst>
              <a:ext uri="{FF2B5EF4-FFF2-40B4-BE49-F238E27FC236}">
                <a16:creationId xmlns:a16="http://schemas.microsoft.com/office/drawing/2014/main" id="{C629F116-0EA4-4628-B310-B192F2CFB44C}"/>
              </a:ext>
            </a:extLst>
          </p:cNvPr>
          <p:cNvSpPr>
            <a:spLocks noGrp="1"/>
          </p:cNvSpPr>
          <p:nvPr>
            <p:ph type="ftr" idx="14"/>
          </p:nvPr>
        </p:nvSpPr>
        <p:spPr/>
        <p:txBody>
          <a:bodyPr/>
          <a:lstStyle/>
          <a:p>
            <a:r>
              <a:rPr lang="en-GB"/>
              <a:t>Tony Xiao Han, Huawei</a:t>
            </a:r>
            <a:endParaRPr lang="en-GB" dirty="0"/>
          </a:p>
        </p:txBody>
      </p:sp>
      <p:sp>
        <p:nvSpPr>
          <p:cNvPr id="3" name="Slide Number Placeholder 2">
            <a:extLst>
              <a:ext uri="{FF2B5EF4-FFF2-40B4-BE49-F238E27FC236}">
                <a16:creationId xmlns:a16="http://schemas.microsoft.com/office/drawing/2014/main" id="{1585E384-889D-4D91-9B97-243F9CAB7FD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4" name="Date Placeholder 3">
            <a:extLst>
              <a:ext uri="{FF2B5EF4-FFF2-40B4-BE49-F238E27FC236}">
                <a16:creationId xmlns:a16="http://schemas.microsoft.com/office/drawing/2014/main" id="{2AB132B9-0355-46B5-A288-906E2CCF5F68}"/>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2569582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lang="en-US" dirty="0" err="1"/>
              <a:t>TGbi</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fontScale="85000" lnSpcReduction="20000"/>
          </a:bodyPr>
          <a:lstStyle/>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TGbi received 527 comments in the comment collection. Current status is:</a:t>
            </a: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are working to consensus on the outstanding items during this plenary session.  Our goal is to generate a D1.0 in January.</a:t>
            </a: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5 sessions in the November Plenary for TGbi.</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AM1 (ad hoc)</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AM2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PM2</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AM1     	</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AM1     </a:t>
            </a:r>
          </a:p>
          <a:p>
            <a:pPr marL="0" indent="0">
              <a:buClr>
                <a:srgbClr val="000000"/>
              </a:buClr>
              <a:buSzPct val="100000"/>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4/1677r0.</a:t>
            </a:r>
            <a:endParaRPr sz="2000" dirty="0">
              <a:latin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9D7F890C-8C83-93E6-5266-06C019DF1203}"/>
              </a:ext>
            </a:extLst>
          </p:cNvPr>
          <p:cNvGraphicFramePr>
            <a:graphicFrameLocks noGrp="1"/>
          </p:cNvGraphicFramePr>
          <p:nvPr>
            <p:extLst/>
          </p:nvPr>
        </p:nvGraphicFramePr>
        <p:xfrm>
          <a:off x="2732089" y="1807450"/>
          <a:ext cx="3963986" cy="1219200"/>
        </p:xfrm>
        <a:graphic>
          <a:graphicData uri="http://schemas.openxmlformats.org/drawingml/2006/table">
            <a:tbl>
              <a:tblPr>
                <a:tableStyleId>{5940675A-B579-460E-94D1-54222C63F5DA}</a:tableStyleId>
              </a:tblPr>
              <a:tblGrid>
                <a:gridCol w="1189196">
                  <a:extLst>
                    <a:ext uri="{9D8B030D-6E8A-4147-A177-3AD203B41FA5}">
                      <a16:colId xmlns:a16="http://schemas.microsoft.com/office/drawing/2014/main" val="2537092023"/>
                    </a:ext>
                  </a:extLst>
                </a:gridCol>
                <a:gridCol w="1189196">
                  <a:extLst>
                    <a:ext uri="{9D8B030D-6E8A-4147-A177-3AD203B41FA5}">
                      <a16:colId xmlns:a16="http://schemas.microsoft.com/office/drawing/2014/main" val="3607983971"/>
                    </a:ext>
                  </a:extLst>
                </a:gridCol>
                <a:gridCol w="1585594">
                  <a:extLst>
                    <a:ext uri="{9D8B030D-6E8A-4147-A177-3AD203B41FA5}">
                      <a16:colId xmlns:a16="http://schemas.microsoft.com/office/drawing/2014/main" val="761489351"/>
                    </a:ext>
                  </a:extLst>
                </a:gridCol>
              </a:tblGrid>
              <a:tr h="914400">
                <a:tc>
                  <a:txBody>
                    <a:bodyPr/>
                    <a:lstStyle/>
                    <a:p>
                      <a:pPr algn="ctr" fontAlgn="ctr"/>
                      <a:r>
                        <a:rPr lang="en-US" sz="1800" u="none" strike="noStrike">
                          <a:effectLst/>
                        </a:rPr>
                        <a:t>Assigned</a:t>
                      </a:r>
                      <a:endParaRPr lang="en-US" sz="18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u="none" strike="noStrike">
                          <a:effectLst/>
                        </a:rPr>
                        <a:t>Ready for Motion</a:t>
                      </a:r>
                      <a:endParaRPr lang="en-US" sz="18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800" u="none" strike="noStrike" dirty="0">
                          <a:effectLst/>
                        </a:rPr>
                        <a:t>Resolution Approved</a:t>
                      </a:r>
                      <a:endParaRPr lang="en-US" sz="18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04320308"/>
                  </a:ext>
                </a:extLst>
              </a:tr>
              <a:tr h="304800">
                <a:tc>
                  <a:txBody>
                    <a:bodyPr/>
                    <a:lstStyle/>
                    <a:p>
                      <a:pPr algn="ctr" fontAlgn="b"/>
                      <a:r>
                        <a:rPr lang="en-US" sz="1800" u="none" strike="noStrike">
                          <a:effectLst/>
                        </a:rPr>
                        <a:t>141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61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325</a:t>
                      </a:r>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85474236"/>
                  </a:ext>
                </a:extLst>
              </a:tr>
            </a:tbl>
          </a:graphicData>
        </a:graphic>
      </p:graphicFrame>
      <p:sp>
        <p:nvSpPr>
          <p:cNvPr id="7" name="Date Placeholder 3">
            <a:extLst>
              <a:ext uri="{FF2B5EF4-FFF2-40B4-BE49-F238E27FC236}">
                <a16:creationId xmlns:a16="http://schemas.microsoft.com/office/drawing/2014/main" id="{1F82911C-A9B5-4C7D-B0CD-C71E89457F04}"/>
              </a:ext>
            </a:extLst>
          </p:cNvPr>
          <p:cNvSpPr txBox="1">
            <a:spLocks/>
          </p:cNvSpPr>
          <p:nvPr/>
        </p:nvSpPr>
        <p:spPr>
          <a:xfrm>
            <a:off x="838200" y="299243"/>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November 2024</a:t>
            </a:r>
            <a:endParaRPr lang="en-GB" sz="1800" b="1" dirty="0">
              <a:solidFill>
                <a:schemeClr val="tx1"/>
              </a:solidFill>
            </a:endParaRPr>
          </a:p>
        </p:txBody>
      </p:sp>
      <p:sp>
        <p:nvSpPr>
          <p:cNvPr id="8" name="Footer Placeholder 2">
            <a:extLst>
              <a:ext uri="{FF2B5EF4-FFF2-40B4-BE49-F238E27FC236}">
                <a16:creationId xmlns:a16="http://schemas.microsoft.com/office/drawing/2014/main" id="{2D619D39-EEE6-4609-9EC5-D504B601AE43}"/>
              </a:ext>
            </a:extLst>
          </p:cNvPr>
          <p:cNvSpPr>
            <a:spLocks noGrp="1"/>
          </p:cNvSpPr>
          <p:nvPr>
            <p:ph type="ftr" sz="quarter" idx="11"/>
          </p:nvPr>
        </p:nvSpPr>
        <p:spPr>
          <a:xfrm>
            <a:off x="8763000" y="6475414"/>
            <a:ext cx="2606738" cy="22591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dirty="0"/>
              <a:t>Carol Ansley, Cox Communications</a:t>
            </a:r>
          </a:p>
        </p:txBody>
      </p:sp>
      <p:sp>
        <p:nvSpPr>
          <p:cNvPr id="9" name="Slide Number Placeholder 2">
            <a:extLst>
              <a:ext uri="{FF2B5EF4-FFF2-40B4-BE49-F238E27FC236}">
                <a16:creationId xmlns:a16="http://schemas.microsoft.com/office/drawing/2014/main" id="{9073870D-1D01-4DE3-BC7D-B9BFDDF20374}"/>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17</a:t>
            </a:fld>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Initial SA ballot still circulating, awaiting last few votes to meet required return rate.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D46818CD-C7D5-4007-B5B7-AFD77D707DE6}"/>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6B52CA12-66A8-44BA-AED4-C5BF0757FC02}"/>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Date Placeholder 6">
            <a:extLst>
              <a:ext uri="{FF2B5EF4-FFF2-40B4-BE49-F238E27FC236}">
                <a16:creationId xmlns:a16="http://schemas.microsoft.com/office/drawing/2014/main" id="{12DCE3BC-2013-4CB2-8D11-F667A16786A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4970584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196752"/>
            <a:ext cx="11377264" cy="2663819"/>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Main documents: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Agenda document is document 11-24-1638.</a:t>
            </a:r>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Times New Roman" pitchFamily="16" charset="0"/>
              <a:buChar char="•"/>
            </a:pPr>
            <a:r>
              <a:rPr lang="en-US" b="0" dirty="0"/>
              <a:t>TG scheduled to meet for 3 meeting slots during the IEEE meeting week:</a:t>
            </a:r>
          </a:p>
          <a:p>
            <a:pPr lvl="1">
              <a:buFont typeface="Times New Roman" pitchFamily="16" charset="0"/>
              <a:buChar char="•"/>
            </a:pPr>
            <a:r>
              <a:rPr lang="en-US" dirty="0"/>
              <a:t>Tuesday		Nov. 12</a:t>
            </a:r>
            <a:r>
              <a:rPr lang="en-US" baseline="30000" dirty="0"/>
              <a:t>th</a:t>
            </a:r>
            <a:r>
              <a:rPr lang="en-US" dirty="0"/>
              <a:t> 	13:30 – 15:30 local time (PM1)</a:t>
            </a:r>
          </a:p>
          <a:p>
            <a:pPr lvl="1">
              <a:buFont typeface="Times New Roman" pitchFamily="16" charset="0"/>
              <a:buChar char="•"/>
            </a:pPr>
            <a:r>
              <a:rPr lang="en-US" dirty="0"/>
              <a:t>Wed. 		Nov. 13</a:t>
            </a:r>
            <a:r>
              <a:rPr lang="en-US" baseline="30000" dirty="0"/>
              <a:t>th</a:t>
            </a:r>
            <a:r>
              <a:rPr lang="en-US" dirty="0"/>
              <a:t> 	16:00 – 18:00 local time (PM2)</a:t>
            </a:r>
          </a:p>
          <a:p>
            <a:pPr marL="457200" lvl="1" indent="0"/>
            <a:endParaRPr lang="en-US" b="0" dirty="0"/>
          </a:p>
          <a:p>
            <a:pPr marL="457200" lvl="1" indent="0"/>
            <a:endParaRPr lang="en-US" b="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6EAEBC41-FAD6-4997-A844-8B4426E8E61B}"/>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85E098C5-9CAA-4C86-A347-FE730270C2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Date Placeholder 6">
            <a:extLst>
              <a:ext uri="{FF2B5EF4-FFF2-40B4-BE49-F238E27FC236}">
                <a16:creationId xmlns:a16="http://schemas.microsoft.com/office/drawing/2014/main" id="{207DA4D3-E963-4B64-9232-C58F95603724}"/>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18253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a:bodyPr>
          <a:lstStyle/>
          <a:p>
            <a:pPr>
              <a:buFont typeface="Arial" panose="020B0604020202020204" pitchFamily="34" charset="0"/>
              <a:buChar char="•"/>
            </a:pPr>
            <a:r>
              <a:rPr lang="en-US" altLang="en-US"/>
              <a:t>Editors Meeting
ANA
AIML SC (AI and ML)
ARC SC (Architecture)
Coex SC (Coexistence)
PAR Review SC
WNG SC (Wireless Next Generation)
JTC1 802 SC
TGmf (Maintenance)
TGbf (WLAN Sensing)
TGbi (Enhanced Data Privacy)
TGbk (320 MHz Positioning)
TGbn (Ultra High Reliability)
TGbp (Ambient Power)
ELC SG (Enhanced Light Communications)
IMMW SG (Integrated mmWave)
AUTO TIG (Automotive)</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November 2024 session:</a:t>
            </a:r>
            <a:endParaRPr lang="en-US" altLang="en-US" kern="0" dirty="0"/>
          </a:p>
        </p:txBody>
      </p:sp>
      <p:sp>
        <p:nvSpPr>
          <p:cNvPr id="4" name="Footer Placeholder 3">
            <a:extLst>
              <a:ext uri="{FF2B5EF4-FFF2-40B4-BE49-F238E27FC236}">
                <a16:creationId xmlns:a16="http://schemas.microsoft.com/office/drawing/2014/main" id="{2E18AB21-D9F4-44B2-9EC0-938C1EF68832}"/>
              </a:ext>
            </a:extLst>
          </p:cNvPr>
          <p:cNvSpPr>
            <a:spLocks noGrp="1"/>
          </p:cNvSpPr>
          <p:nvPr>
            <p:ph type="ftr" idx="14"/>
          </p:nvPr>
        </p:nvSpPr>
        <p:spPr/>
        <p:txBody>
          <a:bodyPr/>
          <a:lstStyle/>
          <a:p>
            <a:r>
              <a:rPr lang="en-GB"/>
              <a:t>Stephen McCann, Huawei</a:t>
            </a:r>
            <a:endParaRPr lang="en-GB" dirty="0"/>
          </a:p>
        </p:txBody>
      </p:sp>
      <p:sp>
        <p:nvSpPr>
          <p:cNvPr id="5" name="Slide Number Placeholder 4">
            <a:extLst>
              <a:ext uri="{FF2B5EF4-FFF2-40B4-BE49-F238E27FC236}">
                <a16:creationId xmlns:a16="http://schemas.microsoft.com/office/drawing/2014/main" id="{368B9109-1A48-487A-907D-CAE71B8379E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54C697B7-6541-4993-A944-032365C4C593}"/>
              </a:ext>
            </a:extLst>
          </p:cNvPr>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solidFill>
                  <a:schemeClr val="tx1"/>
                </a:solidFill>
              </a:rPr>
              <a:t>TGbn (Ultra High Reliability)</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3872" y="1751014"/>
            <a:ext cx="10361613" cy="4419600"/>
          </a:xfrm>
        </p:spPr>
        <p:txBody>
          <a:bodyPr/>
          <a:lstStyle/>
          <a:p>
            <a:pPr>
              <a:buFont typeface="Arial" panose="020B0604020202020204" pitchFamily="34" charset="0"/>
              <a:buChar char="•"/>
            </a:pPr>
            <a:r>
              <a:rPr lang="en-US" dirty="0"/>
              <a:t>Since the September interim</a:t>
            </a:r>
          </a:p>
          <a:p>
            <a:pPr marL="800100" lvl="1" indent="-342900">
              <a:buFont typeface="Arial" panose="020B0604020202020204" pitchFamily="34" charset="0"/>
              <a:buChar char="•"/>
            </a:pPr>
            <a:r>
              <a:rPr lang="en-US" dirty="0">
                <a:solidFill>
                  <a:schemeClr val="tx1"/>
                </a:solidFill>
              </a:rPr>
              <a:t>Held 10 teleconferences between September and November 2024 (</a:t>
            </a:r>
            <a:r>
              <a:rPr lang="en-US" dirty="0">
                <a:solidFill>
                  <a:schemeClr val="tx1"/>
                </a:solidFill>
                <a:hlinkClick r:id="rId2"/>
              </a:rPr>
              <a:t>11-24/1643r20</a:t>
            </a:r>
            <a:r>
              <a:rPr lang="en-US" dirty="0">
                <a:solidFill>
                  <a:schemeClr val="tx1"/>
                </a:solidFill>
              </a:rPr>
              <a:t>)</a:t>
            </a:r>
          </a:p>
          <a:p>
            <a:pPr marL="1200150" lvl="2" indent="-285750">
              <a:buFont typeface="Arial" panose="020B0604020202020204" pitchFamily="34" charset="0"/>
              <a:buChar char="•"/>
            </a:pPr>
            <a:r>
              <a:rPr lang="en-US" dirty="0">
                <a:solidFill>
                  <a:schemeClr val="tx1"/>
                </a:solidFill>
              </a:rPr>
              <a:t>Discussed ~50 technical </a:t>
            </a:r>
            <a:r>
              <a:rPr lang="en-US" dirty="0"/>
              <a:t>submissions covering a variety of topics</a:t>
            </a:r>
          </a:p>
          <a:p>
            <a:pPr marL="1657350" lvl="3" indent="-285750">
              <a:buFont typeface="Arial" panose="020B0604020202020204" pitchFamily="34" charset="0"/>
              <a:buChar char="•"/>
            </a:pPr>
            <a:r>
              <a:rPr lang="en-US" dirty="0">
                <a:solidFill>
                  <a:schemeClr val="tx1"/>
                </a:solidFill>
              </a:rPr>
              <a:t>Multi-AP (MAP) coordination, non-primary channel access (NPCA), distributed RUs (DRU),</a:t>
            </a:r>
          </a:p>
          <a:p>
            <a:pPr marL="1657350" lvl="3" indent="-285750">
              <a:buFont typeface="Arial" panose="020B0604020202020204" pitchFamily="34" charset="0"/>
              <a:buChar char="•"/>
            </a:pPr>
            <a:r>
              <a:rPr lang="en-US" dirty="0">
                <a:solidFill>
                  <a:schemeClr val="tx1"/>
                </a:solidFill>
              </a:rPr>
              <a:t>Security, relay operation, channel access, low latency, spatial reuse, dynamic bandwidth expansion. </a:t>
            </a:r>
          </a:p>
          <a:p>
            <a:pPr marL="1657350" lvl="3" indent="-285750">
              <a:buFont typeface="Arial" panose="020B0604020202020204" pitchFamily="34" charset="0"/>
              <a:buChar char="•"/>
            </a:pPr>
            <a:r>
              <a:rPr lang="en-US" dirty="0">
                <a:solidFill>
                  <a:schemeClr val="tx1"/>
                </a:solidFill>
              </a:rPr>
              <a:t>Dynamic subchannel operation (DSO), power save, feedback, MIMO,</a:t>
            </a:r>
          </a:p>
          <a:p>
            <a:pPr marL="1200150" lvl="2" indent="-285750">
              <a:buFont typeface="Arial" panose="020B0604020202020204" pitchFamily="34" charset="0"/>
              <a:buChar char="•"/>
            </a:pPr>
            <a:r>
              <a:rPr lang="en-US" dirty="0">
                <a:solidFill>
                  <a:schemeClr val="tx1"/>
                </a:solidFill>
              </a:rPr>
              <a:t>Finalized POC assignment and creation of TTT groups for writing spec text for TGbn D0.1</a:t>
            </a:r>
          </a:p>
          <a:p>
            <a:pPr>
              <a:buFont typeface="Arial" panose="020B0604020202020204" pitchFamily="34" charset="0"/>
              <a:buChar char="•"/>
            </a:pPr>
            <a:r>
              <a:rPr lang="en-US" dirty="0"/>
              <a:t>Targets for the November plenary</a:t>
            </a:r>
          </a:p>
          <a:p>
            <a:pPr marL="800100" lvl="1" indent="-342900">
              <a:buFont typeface="Arial" panose="020B0604020202020204" pitchFamily="34" charset="0"/>
              <a:buChar char="•"/>
            </a:pPr>
            <a:r>
              <a:rPr lang="en-US" dirty="0"/>
              <a:t>Presentation of technical submissions and run SPs</a:t>
            </a:r>
          </a:p>
          <a:p>
            <a:pPr marL="1200150" lvl="2" indent="-285750">
              <a:buFont typeface="Arial" panose="020B0604020202020204" pitchFamily="34" charset="0"/>
              <a:buChar char="•"/>
            </a:pPr>
            <a:r>
              <a:rPr lang="en-US" dirty="0">
                <a:solidFill>
                  <a:schemeClr val="tx1"/>
                </a:solidFill>
              </a:rPr>
              <a:t>~180 pending submissions and ~90 pending SPs on presented submissions (by EOB of Nov.10, 2024)</a:t>
            </a:r>
          </a:p>
          <a:p>
            <a:pPr marL="800100" lvl="1">
              <a:buFont typeface="Arial" panose="020B0604020202020204" pitchFamily="34" charset="0"/>
              <a:buChar char="•"/>
            </a:pPr>
            <a:r>
              <a:rPr lang="en-US" dirty="0"/>
              <a:t>Continue populating the TGbn SFD with approved concepts</a:t>
            </a:r>
          </a:p>
          <a:p>
            <a:pPr>
              <a:buFont typeface="Arial" panose="020B0604020202020204" pitchFamily="34" charset="0"/>
              <a:buChar char="•"/>
            </a:pPr>
            <a:r>
              <a:rPr lang="en-US" dirty="0"/>
              <a:t>Agenda is available in </a:t>
            </a:r>
            <a:r>
              <a:rPr lang="en-US" dirty="0">
                <a:solidFill>
                  <a:srgbClr val="CCCCFF"/>
                </a:solidFill>
                <a:hlinkClick r:id="rId3">
                  <a:extLst>
                    <a:ext uri="{A12FA001-AC4F-418D-AE19-62706E023703}">
                      <ahyp:hlinkClr xmlns:ahyp="http://schemas.microsoft.com/office/drawing/2018/hyperlinkcolor" val="tx"/>
                    </a:ext>
                  </a:extLst>
                </a:hlinkClick>
              </a:rPr>
              <a:t>11-24/1667r2</a:t>
            </a:r>
            <a:endParaRPr lang="en-US" dirty="0">
              <a:solidFill>
                <a:srgbClr val="FF0000"/>
              </a:solidFill>
            </a:endParaRPr>
          </a:p>
        </p:txBody>
      </p:sp>
      <p:sp>
        <p:nvSpPr>
          <p:cNvPr id="2" name="Footer Placeholder 1">
            <a:extLst>
              <a:ext uri="{FF2B5EF4-FFF2-40B4-BE49-F238E27FC236}">
                <a16:creationId xmlns:a16="http://schemas.microsoft.com/office/drawing/2014/main" id="{75C7C766-7992-447C-9D52-B6054DD1AD38}"/>
              </a:ext>
            </a:extLst>
          </p:cNvPr>
          <p:cNvSpPr>
            <a:spLocks noGrp="1"/>
          </p:cNvSpPr>
          <p:nvPr>
            <p:ph type="ftr" idx="14"/>
          </p:nvPr>
        </p:nvSpPr>
        <p:spPr/>
        <p:txBody>
          <a:bodyPr/>
          <a:lstStyle/>
          <a:p>
            <a:r>
              <a:rPr lang="en-GB"/>
              <a:t>Alfred Asterjadhi, Qualcomm</a:t>
            </a:r>
            <a:endParaRPr lang="en-GB" dirty="0"/>
          </a:p>
        </p:txBody>
      </p:sp>
      <p:sp>
        <p:nvSpPr>
          <p:cNvPr id="3" name="Slide Number Placeholder 2">
            <a:extLst>
              <a:ext uri="{FF2B5EF4-FFF2-40B4-BE49-F238E27FC236}">
                <a16:creationId xmlns:a16="http://schemas.microsoft.com/office/drawing/2014/main" id="{C225941E-9B43-4721-B4E9-28CE53CB776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9" name="Date Placeholder 8">
            <a:extLst>
              <a:ext uri="{FF2B5EF4-FFF2-40B4-BE49-F238E27FC236}">
                <a16:creationId xmlns:a16="http://schemas.microsoft.com/office/drawing/2014/main" id="{C18EA3BE-8D9A-4367-8900-98EC4E4A103E}"/>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10286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dirty="0">
                <a:solidFill>
                  <a:schemeClr val="tx1"/>
                </a:solidFill>
              </a:rPr>
              <a:t>TGbn November F2F Schedule</a:t>
            </a:r>
          </a:p>
        </p:txBody>
      </p:sp>
      <p:graphicFrame>
        <p:nvGraphicFramePr>
          <p:cNvPr id="3" name="Table 2">
            <a:extLst>
              <a:ext uri="{FF2B5EF4-FFF2-40B4-BE49-F238E27FC236}">
                <a16:creationId xmlns:a16="http://schemas.microsoft.com/office/drawing/2014/main" id="{F5380127-5FD3-8E56-B913-FCF2B4FB097A}"/>
              </a:ext>
            </a:extLst>
          </p:cNvPr>
          <p:cNvGraphicFramePr>
            <a:graphicFrameLocks noGrp="1"/>
          </p:cNvGraphicFramePr>
          <p:nvPr>
            <p:extLst>
              <p:ext uri="{D42A27DB-BD31-4B8C-83A1-F6EECF244321}">
                <p14:modId xmlns:p14="http://schemas.microsoft.com/office/powerpoint/2010/main" val="2353179121"/>
              </p:ext>
            </p:extLst>
          </p:nvPr>
        </p:nvGraphicFramePr>
        <p:xfrm>
          <a:off x="2637272" y="2438400"/>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Opening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dirty="0">
                          <a:solidFill>
                            <a:schemeClr val="tx1"/>
                          </a:solidFill>
                        </a:rPr>
                        <a:t>TGbn [PHY/MAC]</a:t>
                      </a: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lumMod val="85000"/>
                            </a:schemeClr>
                          </a:solidFill>
                        </a:rPr>
                        <a:t> </a:t>
                      </a:r>
                      <a:endParaRPr lang="en-US" sz="1800" b="1" dirty="0">
                        <a:solidFill>
                          <a:schemeClr val="bg1">
                            <a:lumMod val="85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
        <p:nvSpPr>
          <p:cNvPr id="7" name="Footer Placeholder 6">
            <a:extLst>
              <a:ext uri="{FF2B5EF4-FFF2-40B4-BE49-F238E27FC236}">
                <a16:creationId xmlns:a16="http://schemas.microsoft.com/office/drawing/2014/main" id="{24997B93-F9F3-4CBD-A5C1-D8418069BCC3}"/>
              </a:ext>
            </a:extLst>
          </p:cNvPr>
          <p:cNvSpPr>
            <a:spLocks noGrp="1"/>
          </p:cNvSpPr>
          <p:nvPr>
            <p:ph type="ftr" idx="14"/>
          </p:nvPr>
        </p:nvSpPr>
        <p:spPr/>
        <p:txBody>
          <a:bodyPr/>
          <a:lstStyle/>
          <a:p>
            <a:r>
              <a:rPr lang="en-GB"/>
              <a:t>Alfred Asterjadhi, Qualcomm</a:t>
            </a:r>
            <a:endParaRPr lang="en-GB" dirty="0"/>
          </a:p>
        </p:txBody>
      </p:sp>
      <p:sp>
        <p:nvSpPr>
          <p:cNvPr id="8" name="Slide Number Placeholder 7">
            <a:extLst>
              <a:ext uri="{FF2B5EF4-FFF2-40B4-BE49-F238E27FC236}">
                <a16:creationId xmlns:a16="http://schemas.microsoft.com/office/drawing/2014/main" id="{2FE5E795-A4C3-4A10-A4FE-A5736D9C8C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6F2191E5-B051-419B-AB00-012D4149B778}"/>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67055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TGbp</a:t>
            </a:r>
            <a:r>
              <a:rPr lang="en-US" altLang="zh-CN" dirty="0"/>
              <a:t> Snapshot</a:t>
            </a:r>
            <a:endParaRPr lang="zh-CN" altLang="en-US" dirty="0"/>
          </a:p>
        </p:txBody>
      </p:sp>
      <p:sp>
        <p:nvSpPr>
          <p:cNvPr id="3" name="内容占位符 2"/>
          <p:cNvSpPr>
            <a:spLocks noGrp="1"/>
          </p:cNvSpPr>
          <p:nvPr>
            <p:ph idx="1"/>
          </p:nvPr>
        </p:nvSpPr>
        <p:spPr>
          <a:xfrm>
            <a:off x="716915" y="1600200"/>
            <a:ext cx="10725150" cy="4751705"/>
          </a:xfrm>
        </p:spPr>
        <p:txBody>
          <a:bodyPr>
            <a:noAutofit/>
          </a:bodyPr>
          <a:lstStyle/>
          <a:p>
            <a:pPr marL="0" indent="0"/>
            <a:r>
              <a:rPr lang="en-US" altLang="en-GB" sz="1800" dirty="0"/>
              <a:t>1 </a:t>
            </a:r>
            <a:r>
              <a:rPr lang="en-US" altLang="en-GB" sz="1800" dirty="0" err="1"/>
              <a:t>TGbp</a:t>
            </a:r>
            <a:r>
              <a:rPr lang="en-US" altLang="en-GB" sz="1800" dirty="0"/>
              <a:t> teleconference was held since Sep interim session, focusing on review of updatd FRD and SFD, and open tech discussion, with agenda included in </a:t>
            </a:r>
            <a:r>
              <a:rPr lang="en-US" altLang="en-GB" sz="1800" dirty="0">
                <a:hlinkClick r:id="rId3" action="ppaction://hlinkfile"/>
              </a:rPr>
              <a:t>11-24/1672</a:t>
            </a:r>
            <a:r>
              <a:rPr lang="en-US" altLang="en-GB" sz="1800" dirty="0"/>
              <a:t> and meeting minutes included in </a:t>
            </a:r>
            <a:r>
              <a:rPr lang="en-US" altLang="en-GB" sz="1800" dirty="0">
                <a:hlinkClick r:id="rId4" action="ppaction://hlinkfile"/>
              </a:rPr>
              <a:t>11-24/1787</a:t>
            </a:r>
            <a:r>
              <a:rPr lang="en-US" altLang="en-GB" sz="1800" dirty="0"/>
              <a:t>. </a:t>
            </a:r>
          </a:p>
          <a:p>
            <a:pPr marL="0" indent="0"/>
            <a:r>
              <a:rPr lang="en-US" altLang="en-GB" sz="1800" dirty="0"/>
              <a:t>8 TGbp meetings are planned during the IEEE 802 Nov plenary session, with a full meeting agenda included in the latest revision of </a:t>
            </a:r>
            <a:r>
              <a:rPr lang="en-US" altLang="en-GB" sz="1800" dirty="0">
                <a:hlinkClick r:id="rId5" action="ppaction://hlinkfile"/>
              </a:rPr>
              <a:t>11-24/1671</a:t>
            </a:r>
            <a:r>
              <a:rPr lang="en-US" altLang="en-GB" sz="1800" dirty="0"/>
              <a:t>:</a:t>
            </a:r>
          </a:p>
          <a:p>
            <a:pPr lvl="1" algn="l">
              <a:lnSpc>
                <a:spcPct val="100000"/>
              </a:lnSpc>
              <a:buSzTx/>
              <a:buFont typeface="Arial" panose="020B0604020202020204" pitchFamily="34" charset="0"/>
              <a:buChar char="•"/>
            </a:pPr>
            <a:r>
              <a:rPr lang="en-US" altLang="en-GB" sz="1500" dirty="0">
                <a:cs typeface="+mn-ea"/>
                <a:sym typeface="+mn-ea"/>
              </a:rPr>
              <a:t>Notes, all TGbp meetings will be in Regency B except for Tue PM2 in Regency CD.</a:t>
            </a: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lvl="1" algn="l">
              <a:lnSpc>
                <a:spcPct val="100000"/>
              </a:lnSpc>
              <a:buSzTx/>
              <a:buFont typeface="Arial" panose="020B0604020202020204" pitchFamily="34" charset="0"/>
              <a:buChar char="•"/>
            </a:pPr>
            <a:endParaRPr lang="en-US" altLang="en-GB" sz="1500" dirty="0">
              <a:cs typeface="+mn-ea"/>
              <a:sym typeface="+mn-ea"/>
            </a:endParaRPr>
          </a:p>
          <a:p>
            <a:pPr marL="0" indent="0"/>
            <a:endParaRPr lang="en-US" altLang="en-GB" sz="1800" dirty="0"/>
          </a:p>
          <a:p>
            <a:pPr marL="0" indent="0"/>
            <a:r>
              <a:rPr lang="en-US" altLang="en-GB" sz="1800" dirty="0"/>
              <a:t>Goal for TGbp meetings in this week: </a:t>
            </a:r>
          </a:p>
          <a:p>
            <a:pPr marL="742950" lvl="1" indent="-285750">
              <a:buFont typeface="Arial" panose="020B0604020202020204" pitchFamily="34" charset="0"/>
              <a:buChar char="•"/>
            </a:pPr>
            <a:r>
              <a:rPr lang="en-US" altLang="en-GB" sz="1500" dirty="0"/>
              <a:t>open technical discussion and improve FRD/SFD documents based on consensus</a:t>
            </a:r>
          </a:p>
        </p:txBody>
      </p:sp>
      <p:graphicFrame>
        <p:nvGraphicFramePr>
          <p:cNvPr id="9" name="表格 8"/>
          <p:cNvGraphicFramePr/>
          <p:nvPr>
            <p:custDataLst>
              <p:tags r:id="rId1"/>
            </p:custDataLst>
          </p:nvPr>
        </p:nvGraphicFramePr>
        <p:xfrm>
          <a:off x="2118995" y="3306445"/>
          <a:ext cx="7632700" cy="2377440"/>
        </p:xfrm>
        <a:graphic>
          <a:graphicData uri="http://schemas.openxmlformats.org/drawingml/2006/table">
            <a:tbl>
              <a:tblPr firstRow="1" bandRow="1">
                <a:tableStyleId>{00A15C55-8517-42AA-B614-E9B94910E393}</a:tableStyleId>
              </a:tblPr>
              <a:tblGrid>
                <a:gridCol w="1459865">
                  <a:extLst>
                    <a:ext uri="{9D8B030D-6E8A-4147-A177-3AD203B41FA5}">
                      <a16:colId xmlns:a16="http://schemas.microsoft.com/office/drawing/2014/main" val="20000"/>
                    </a:ext>
                  </a:extLst>
                </a:gridCol>
                <a:gridCol w="1419225">
                  <a:extLst>
                    <a:ext uri="{9D8B030D-6E8A-4147-A177-3AD203B41FA5}">
                      <a16:colId xmlns:a16="http://schemas.microsoft.com/office/drawing/2014/main" val="20001"/>
                    </a:ext>
                  </a:extLst>
                </a:gridCol>
                <a:gridCol w="996950">
                  <a:extLst>
                    <a:ext uri="{9D8B030D-6E8A-4147-A177-3AD203B41FA5}">
                      <a16:colId xmlns:a16="http://schemas.microsoft.com/office/drawing/2014/main" val="20002"/>
                    </a:ext>
                  </a:extLst>
                </a:gridCol>
                <a:gridCol w="1314450">
                  <a:extLst>
                    <a:ext uri="{9D8B030D-6E8A-4147-A177-3AD203B41FA5}">
                      <a16:colId xmlns:a16="http://schemas.microsoft.com/office/drawing/2014/main" val="20003"/>
                    </a:ext>
                  </a:extLst>
                </a:gridCol>
                <a:gridCol w="1602105">
                  <a:extLst>
                    <a:ext uri="{9D8B030D-6E8A-4147-A177-3AD203B41FA5}">
                      <a16:colId xmlns:a16="http://schemas.microsoft.com/office/drawing/2014/main" val="20004"/>
                    </a:ext>
                  </a:extLst>
                </a:gridCol>
                <a:gridCol w="840105">
                  <a:extLst>
                    <a:ext uri="{9D8B030D-6E8A-4147-A177-3AD203B41FA5}">
                      <a16:colId xmlns:a16="http://schemas.microsoft.com/office/drawing/2014/main" val="20005"/>
                    </a:ext>
                  </a:extLst>
                </a:gridCol>
              </a:tblGrid>
              <a:tr h="274320">
                <a:tc>
                  <a:txBody>
                    <a:bodyPr/>
                    <a:lstStyle/>
                    <a:p>
                      <a:pPr>
                        <a:buNone/>
                      </a:pPr>
                      <a:endParaRPr lang="zh-CN" altLang="en-US" sz="1200"/>
                    </a:p>
                  </a:txBody>
                  <a:tcPr/>
                </a:tc>
                <a:tc>
                  <a:txBody>
                    <a:bodyPr/>
                    <a:lstStyle/>
                    <a:p>
                      <a:pPr algn="ctr">
                        <a:buNone/>
                      </a:pPr>
                      <a:r>
                        <a:rPr lang="en-US" altLang="zh-CN" sz="1200" dirty="0"/>
                        <a:t>Mon</a:t>
                      </a:r>
                    </a:p>
                  </a:txBody>
                  <a:tcPr anchor="ctr"/>
                </a:tc>
                <a:tc>
                  <a:txBody>
                    <a:bodyPr/>
                    <a:lstStyle/>
                    <a:p>
                      <a:pPr algn="ctr">
                        <a:buNone/>
                      </a:pPr>
                      <a:r>
                        <a:rPr lang="en-US" altLang="zh-CN" sz="1200"/>
                        <a:t>Tue</a:t>
                      </a:r>
                    </a:p>
                  </a:txBody>
                  <a:tcPr anchor="ctr"/>
                </a:tc>
                <a:tc>
                  <a:txBody>
                    <a:bodyPr/>
                    <a:lstStyle/>
                    <a:p>
                      <a:pPr algn="ctr">
                        <a:buNone/>
                      </a:pPr>
                      <a:r>
                        <a:rPr lang="en-US" altLang="zh-CN" sz="1200"/>
                        <a:t>Wed</a:t>
                      </a:r>
                    </a:p>
                  </a:txBody>
                  <a:tcPr anchor="ctr"/>
                </a:tc>
                <a:tc>
                  <a:txBody>
                    <a:bodyPr/>
                    <a:lstStyle/>
                    <a:p>
                      <a:pPr algn="ctr">
                        <a:buNone/>
                      </a:pPr>
                      <a:r>
                        <a:rPr lang="en-US" altLang="zh-CN" sz="1200"/>
                        <a:t>Thu</a:t>
                      </a:r>
                    </a:p>
                  </a:txBody>
                  <a:tcPr anchor="ctr"/>
                </a:tc>
                <a:tc>
                  <a:txBody>
                    <a:bodyPr/>
                    <a:lstStyle/>
                    <a:p>
                      <a:pPr algn="ctr">
                        <a:buNone/>
                      </a:pPr>
                      <a:r>
                        <a:rPr lang="en-US" altLang="zh-CN" sz="1200" dirty="0"/>
                        <a:t>Fri</a:t>
                      </a:r>
                    </a:p>
                  </a:txBody>
                  <a:tcPr anchor="ctr"/>
                </a:tc>
                <a:extLst>
                  <a:ext uri="{0D108BD9-81ED-4DB2-BD59-A6C34878D82A}">
                    <a16:rowId xmlns:a16="http://schemas.microsoft.com/office/drawing/2014/main" val="10000"/>
                  </a:ext>
                </a:extLst>
              </a:tr>
              <a:tr h="457200">
                <a:tc>
                  <a:txBody>
                    <a:bodyPr/>
                    <a:lstStyle/>
                    <a:p>
                      <a:pPr>
                        <a:buNone/>
                      </a:pPr>
                      <a:r>
                        <a:rPr lang="en-US" altLang="zh-CN" sz="1200"/>
                        <a:t>AM1 (8:00~10:00)</a:t>
                      </a:r>
                    </a:p>
                  </a:txBody>
                  <a:tcPr/>
                </a:tc>
                <a:tc>
                  <a:txBody>
                    <a:bodyPr/>
                    <a:lstStyle/>
                    <a:p>
                      <a:pPr algn="ctr">
                        <a:buNone/>
                      </a:pPr>
                      <a:r>
                        <a:rPr lang="en-US" altLang="zh-CN" sz="1200" dirty="0">
                          <a:solidFill>
                            <a:schemeClr val="bg1">
                              <a:lumMod val="50000"/>
                            </a:schemeClr>
                          </a:solidFill>
                        </a:rPr>
                        <a:t>802 Opening Plenary</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err="1">
                          <a:sym typeface="+mn-ea"/>
                        </a:rPr>
                        <a:t>TGbp</a:t>
                      </a:r>
                      <a:r>
                        <a:rPr lang="en-US" altLang="zh-CN" sz="1200" dirty="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a:sym typeface="+mn-ea"/>
                        </a:rPr>
                        <a:t>(PHY)</a:t>
                      </a:r>
                    </a:p>
                  </a:txBody>
                  <a:tcPr anchor="ctr"/>
                </a:tc>
                <a:tc>
                  <a:txBody>
                    <a:bodyPr/>
                    <a:lstStyle/>
                    <a:p>
                      <a:pPr algn="ctr">
                        <a:buNone/>
                      </a:pPr>
                      <a:r>
                        <a:rPr lang="en-US" altLang="zh-CN" sz="1200" dirty="0" err="1">
                          <a:sym typeface="+mn-ea"/>
                        </a:rPr>
                        <a:t>TGbp</a:t>
                      </a:r>
                      <a:r>
                        <a:rPr lang="en-US" altLang="zh-CN" sz="1200" dirty="0">
                          <a:sym typeface="+mn-ea"/>
                        </a:rPr>
                        <a:t> </a:t>
                      </a:r>
                    </a:p>
                    <a:p>
                      <a:pPr algn="ctr">
                        <a:buNone/>
                      </a:pPr>
                      <a:r>
                        <a:rPr lang="en-US" altLang="zh-CN" sz="1200" dirty="0">
                          <a:sym typeface="+mn-ea"/>
                        </a:rPr>
                        <a:t>(MAC)</a:t>
                      </a:r>
                    </a:p>
                  </a:txBody>
                  <a:tcPr anchor="ctr"/>
                </a:tc>
                <a:tc>
                  <a:txBody>
                    <a:bodyPr/>
                    <a:lstStyle/>
                    <a:p>
                      <a:pPr algn="ctr">
                        <a:buNone/>
                      </a:pPr>
                      <a:r>
                        <a:rPr lang="en-US" altLang="zh-CN" sz="1200" dirty="0" err="1">
                          <a:sym typeface="+mn-ea"/>
                        </a:rPr>
                        <a:t>TGbp</a:t>
                      </a:r>
                      <a:r>
                        <a:rPr lang="en-US" altLang="zh-CN" sz="1200" dirty="0">
                          <a:sym typeface="+mn-ea"/>
                        </a:rPr>
                        <a:t> </a:t>
                      </a:r>
                    </a:p>
                    <a:p>
                      <a:pPr algn="ctr">
                        <a:buNone/>
                      </a:pPr>
                      <a:r>
                        <a:rPr lang="en-US" altLang="zh-CN" sz="1200" dirty="0">
                          <a:sym typeface="+mn-ea"/>
                        </a:rPr>
                        <a:t>(MAC/Sec.)</a:t>
                      </a:r>
                    </a:p>
                  </a:txBody>
                  <a:tcPr anchor="ctr"/>
                </a:tc>
                <a:tc>
                  <a:txBody>
                    <a:bodyPr/>
                    <a:lstStyle/>
                    <a:p>
                      <a:pPr algn="ctr">
                        <a:buNone/>
                      </a:pPr>
                      <a:r>
                        <a:rPr lang="en-US" altLang="zh-CN" sz="1200" dirty="0">
                          <a:solidFill>
                            <a:schemeClr val="bg1">
                              <a:lumMod val="50000"/>
                            </a:schemeClr>
                          </a:solidFill>
                        </a:rPr>
                        <a:t>Closing Plenary</a:t>
                      </a:r>
                    </a:p>
                  </a:txBody>
                  <a:tcPr anchor="ctr"/>
                </a:tc>
                <a:extLst>
                  <a:ext uri="{0D108BD9-81ED-4DB2-BD59-A6C34878D82A}">
                    <a16:rowId xmlns:a16="http://schemas.microsoft.com/office/drawing/2014/main" val="10001"/>
                  </a:ext>
                </a:extLst>
              </a:tr>
              <a:tr h="457200">
                <a:tc>
                  <a:txBody>
                    <a:bodyPr/>
                    <a:lstStyle/>
                    <a:p>
                      <a:pPr>
                        <a:buNone/>
                      </a:pPr>
                      <a:r>
                        <a:rPr lang="en-US" altLang="zh-CN" sz="1200" dirty="0"/>
                        <a:t>AM2 (10:30~12:30)</a:t>
                      </a:r>
                    </a:p>
                  </a:txBody>
                  <a:tcPr/>
                </a:tc>
                <a:tc>
                  <a:txBody>
                    <a:bodyPr/>
                    <a:lstStyle/>
                    <a:p>
                      <a:pPr algn="ctr">
                        <a:buNone/>
                      </a:pPr>
                      <a:r>
                        <a:rPr lang="en-US" altLang="zh-CN" sz="1200" dirty="0">
                          <a:solidFill>
                            <a:schemeClr val="bg1">
                              <a:lumMod val="50000"/>
                            </a:schemeClr>
                          </a:solidFill>
                          <a:sym typeface="+mn-ea"/>
                        </a:rPr>
                        <a:t>802.11 Opening Plenary</a:t>
                      </a:r>
                    </a:p>
                  </a:txBody>
                  <a:tcPr anchor="ctr"/>
                </a:tc>
                <a:tc>
                  <a:txBody>
                    <a:bodyPr/>
                    <a:lstStyle/>
                    <a:p>
                      <a:pPr algn="ctr">
                        <a:buNone/>
                      </a:pPr>
                      <a:endParaRPr lang="en-US" altLang="zh-CN" sz="1200" dirty="0">
                        <a:sym typeface="+mn-ea"/>
                      </a:endParaRPr>
                    </a:p>
                  </a:txBody>
                  <a:tcPr anchor="ctr"/>
                </a:tc>
                <a:tc>
                  <a:txBody>
                    <a:bodyPr/>
                    <a:lstStyle/>
                    <a:p>
                      <a:pPr algn="ctr">
                        <a:buNone/>
                      </a:pPr>
                      <a:r>
                        <a:rPr lang="en-US" altLang="zh-CN" sz="1200" dirty="0" err="1">
                          <a:sym typeface="+mn-ea"/>
                        </a:rPr>
                        <a:t>TGbp</a:t>
                      </a:r>
                      <a:r>
                        <a:rPr lang="en-US" altLang="zh-CN" sz="1200" dirty="0">
                          <a:sym typeface="+mn-ea"/>
                        </a:rPr>
                        <a:t> (WPT)</a:t>
                      </a:r>
                    </a:p>
                  </a:txBody>
                  <a:tcPr anchor="ctr"/>
                </a:tc>
                <a:tc>
                  <a:txBody>
                    <a:bodyPr/>
                    <a:lstStyle/>
                    <a:p>
                      <a:pPr algn="ctr">
                        <a:buNone/>
                      </a:pPr>
                      <a:endParaRPr lang="en-US" altLang="zh-CN" sz="1200" dirty="0">
                        <a:sym typeface="+mn-ea"/>
                      </a:endParaRPr>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2"/>
                  </a:ext>
                </a:extLst>
              </a:tr>
              <a:tr h="457200">
                <a:tc>
                  <a:txBody>
                    <a:bodyPr/>
                    <a:lstStyle/>
                    <a:p>
                      <a:pPr>
                        <a:buNone/>
                      </a:pPr>
                      <a:r>
                        <a:rPr lang="en-US" altLang="zh-CN" sz="1200" dirty="0"/>
                        <a:t>PM1 (13:30~15:30)</a:t>
                      </a:r>
                    </a:p>
                  </a:txBody>
                  <a:tcPr/>
                </a:tc>
                <a:tc>
                  <a:txBody>
                    <a:bodyPr/>
                    <a:lstStyle/>
                    <a:p>
                      <a:pPr algn="ctr">
                        <a:buNone/>
                      </a:pPr>
                      <a:r>
                        <a:rPr lang="en-US" altLang="zh-CN" sz="1200" dirty="0" err="1">
                          <a:sym typeface="+mn-ea"/>
                        </a:rPr>
                        <a:t>TGbp</a:t>
                      </a:r>
                      <a:r>
                        <a:rPr lang="en-US" altLang="zh-CN" sz="1200" dirty="0">
                          <a:sym typeface="+mn-ea"/>
                        </a:rPr>
                        <a:t> </a:t>
                      </a:r>
                      <a:endParaRPr lang="en-US" altLang="zh-CN" sz="1200" dirty="0"/>
                    </a:p>
                    <a:p>
                      <a:pPr algn="ctr">
                        <a:buNone/>
                      </a:pPr>
                      <a:r>
                        <a:rPr lang="en-US" altLang="zh-CN" sz="1200" dirty="0">
                          <a:sym typeface="+mn-ea"/>
                        </a:rPr>
                        <a:t>(Opening/FR/PHY)</a:t>
                      </a:r>
                    </a:p>
                  </a:txBody>
                  <a:tcPr anchor="ctr"/>
                </a:tc>
                <a:tc>
                  <a:txBody>
                    <a:bodyPr/>
                    <a:lstStyle/>
                    <a:p>
                      <a:pPr algn="ctr">
                        <a:buNone/>
                      </a:pPr>
                      <a:endParaRPr lang="zh-CN" altLang="en-US" sz="1200"/>
                    </a:p>
                  </a:txBody>
                  <a:tcPr anchor="ctr"/>
                </a:tc>
                <a:tc>
                  <a:txBody>
                    <a:bodyPr/>
                    <a:lstStyle/>
                    <a:p>
                      <a:pPr algn="ctr">
                        <a:buNone/>
                      </a:pPr>
                      <a:r>
                        <a:rPr lang="en-US" altLang="zh-CN" sz="1200" dirty="0">
                          <a:solidFill>
                            <a:schemeClr val="bg1">
                              <a:lumMod val="50000"/>
                            </a:schemeClr>
                          </a:solidFill>
                        </a:rPr>
                        <a:t>Mid-week</a:t>
                      </a:r>
                      <a:r>
                        <a:rPr lang="en-US" altLang="zh-CN" sz="1200" baseline="0" dirty="0">
                          <a:solidFill>
                            <a:schemeClr val="bg1">
                              <a:lumMod val="50000"/>
                            </a:schemeClr>
                          </a:solidFill>
                        </a:rPr>
                        <a:t> Plenary</a:t>
                      </a:r>
                    </a:p>
                  </a:txBody>
                  <a:tcPr anchor="ctr"/>
                </a:tc>
                <a:tc>
                  <a:txBody>
                    <a:bodyPr/>
                    <a:lstStyle/>
                    <a:p>
                      <a:pPr algn="ctr">
                        <a:buNone/>
                      </a:pPr>
                      <a:endParaRPr lang="zh-CN" altLang="en-US" sz="1200" dirty="0"/>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3"/>
                  </a:ext>
                </a:extLst>
              </a:tr>
              <a:tr h="457200">
                <a:tc>
                  <a:txBody>
                    <a:bodyPr/>
                    <a:lstStyle/>
                    <a:p>
                      <a:pPr>
                        <a:buNone/>
                      </a:pPr>
                      <a:r>
                        <a:rPr lang="en-US" altLang="zh-CN" sz="1200"/>
                        <a:t>PM2 (16:00~18:00)</a:t>
                      </a:r>
                    </a:p>
                  </a:txBody>
                  <a:tcPr/>
                </a:tc>
                <a:tc>
                  <a:txBody>
                    <a:bodyPr/>
                    <a:lstStyle/>
                    <a:p>
                      <a:pPr algn="ctr">
                        <a:buNone/>
                      </a:pPr>
                      <a:r>
                        <a:rPr lang="en-US" altLang="zh-CN" sz="1200" dirty="0" err="1">
                          <a:sym typeface="+mn-ea"/>
                        </a:rPr>
                        <a:t>TGbp</a:t>
                      </a:r>
                      <a:r>
                        <a:rPr lang="en-US" altLang="zh-CN" sz="1200" dirty="0">
                          <a:sym typeface="+mn-ea"/>
                        </a:rPr>
                        <a:t> (PHY)</a:t>
                      </a:r>
                      <a:endParaRPr lang="zh-CN" altLang="en-US" sz="1200" dirty="0"/>
                    </a:p>
                    <a:p>
                      <a:pPr algn="ctr">
                        <a:buNone/>
                      </a:pPr>
                      <a:endParaRPr lang="zh-CN"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err="1">
                          <a:sym typeface="+mn-ea"/>
                        </a:rPr>
                        <a:t>TGbp</a:t>
                      </a:r>
                      <a:r>
                        <a:rPr lang="en-US" altLang="zh-CN" sz="1200" dirty="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a:sym typeface="+mn-ea"/>
                        </a:rPr>
                        <a:t>(PHY)</a:t>
                      </a:r>
                    </a:p>
                  </a:txBody>
                  <a:tcPr anchor="ctr"/>
                </a:tc>
                <a:tc>
                  <a:txBody>
                    <a:bodyPr/>
                    <a:lstStyle/>
                    <a:p>
                      <a:pPr algn="ctr">
                        <a:buNone/>
                      </a:pPr>
                      <a:endParaRPr lang="en-US" altLang="zh-CN" sz="1200" dirty="0">
                        <a:sym typeface="+mn-ea"/>
                      </a:endParaRPr>
                    </a:p>
                  </a:txBody>
                  <a:tcPr anchor="ctr"/>
                </a:tc>
                <a:tc>
                  <a:txBody>
                    <a:bodyPr/>
                    <a:lstStyle/>
                    <a:p>
                      <a:pPr algn="ctr">
                        <a:buNone/>
                      </a:pPr>
                      <a:r>
                        <a:rPr lang="en-US" altLang="zh-CN" sz="1200" dirty="0" err="1">
                          <a:sym typeface="+mn-ea"/>
                        </a:rPr>
                        <a:t>TGbp</a:t>
                      </a:r>
                      <a:r>
                        <a:rPr lang="en-US" altLang="zh-CN" sz="1200" dirty="0">
                          <a:sym typeface="+mn-ea"/>
                        </a:rPr>
                        <a:t> (SP</a:t>
                      </a:r>
                      <a:r>
                        <a:rPr lang="en-US" altLang="zh-CN" sz="1200" dirty="0" err="1">
                          <a:sym typeface="+mn-ea"/>
                        </a:rPr>
                        <a:t>/Motions/Closing</a:t>
                      </a:r>
                      <a:r>
                        <a:rPr lang="en-US" altLang="zh-CN" sz="1200" dirty="0">
                          <a:sym typeface="+mn-ea"/>
                        </a:rPr>
                        <a:t>)</a:t>
                      </a:r>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4"/>
                  </a:ext>
                </a:extLst>
              </a:tr>
              <a:tr h="274320">
                <a:tc>
                  <a:txBody>
                    <a:bodyPr/>
                    <a:lstStyle/>
                    <a:p>
                      <a:pPr>
                        <a:buNone/>
                      </a:pPr>
                      <a:r>
                        <a:rPr lang="en-US" altLang="zh-CN" sz="1200"/>
                        <a:t>EVE (19:30~21:30)</a:t>
                      </a:r>
                    </a:p>
                  </a:txBody>
                  <a:tcPr/>
                </a:tc>
                <a:tc>
                  <a:txBody>
                    <a:bodyPr/>
                    <a:lstStyle/>
                    <a:p>
                      <a:pPr algn="ctr">
                        <a:buNone/>
                      </a:pPr>
                      <a:endParaRPr lang="zh-CN" altLang="en-US" sz="1200"/>
                    </a:p>
                  </a:txBody>
                  <a:tcPr anchor="ctr"/>
                </a:tc>
                <a:tc>
                  <a:txBody>
                    <a:bodyPr/>
                    <a:lstStyle/>
                    <a:p>
                      <a:pPr algn="ctr">
                        <a:buNone/>
                      </a:pPr>
                      <a:endParaRPr lang="zh-CN" altLang="en-US" sz="1200"/>
                    </a:p>
                  </a:txBody>
                  <a:tcPr anchor="ctr"/>
                </a:tc>
                <a:tc>
                  <a:txBody>
                    <a:bodyPr/>
                    <a:lstStyle/>
                    <a:p>
                      <a:pPr algn="ctr">
                        <a:buNone/>
                      </a:pPr>
                      <a:endParaRPr lang="zh-CN" altLang="en-US" sz="1200"/>
                    </a:p>
                  </a:txBody>
                  <a:tcPr anchor="ctr"/>
                </a:tc>
                <a:tc>
                  <a:txBody>
                    <a:bodyPr/>
                    <a:lstStyle/>
                    <a:p>
                      <a:pPr algn="ctr">
                        <a:buNone/>
                      </a:pPr>
                      <a:endParaRPr lang="zh-CN" altLang="en-US" sz="1200" dirty="0"/>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5"/>
                  </a:ext>
                </a:extLst>
              </a:tr>
            </a:tbl>
          </a:graphicData>
        </a:graphic>
      </p:graphicFrame>
      <p:sp>
        <p:nvSpPr>
          <p:cNvPr id="7" name="Footer Placeholder 6">
            <a:extLst>
              <a:ext uri="{FF2B5EF4-FFF2-40B4-BE49-F238E27FC236}">
                <a16:creationId xmlns:a16="http://schemas.microsoft.com/office/drawing/2014/main" id="{31C257B7-93AA-485A-98D7-C1627F5ABAD8}"/>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B2DBABC1-C314-4947-B206-5DD98AB3FABC}"/>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10" name="Date Placeholder 9">
            <a:extLst>
              <a:ext uri="{FF2B5EF4-FFF2-40B4-BE49-F238E27FC236}">
                <a16:creationId xmlns:a16="http://schemas.microsoft.com/office/drawing/2014/main" id="{DB5542D3-8B24-4D21-A2F2-42949D54120E}"/>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453532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TGbp</a:t>
            </a:r>
            <a:r>
              <a:rPr lang="en-US" altLang="zh-CN" dirty="0"/>
              <a:t> Timeline</a:t>
            </a:r>
            <a:endParaRPr lang="zh-CN" altLang="en-US" dirty="0"/>
          </a:p>
        </p:txBody>
      </p:sp>
      <p:sp>
        <p:nvSpPr>
          <p:cNvPr id="3" name="内容占位符 2"/>
          <p:cNvSpPr>
            <a:spLocks noGrp="1"/>
          </p:cNvSpPr>
          <p:nvPr>
            <p:ph idx="1"/>
          </p:nvPr>
        </p:nvSpPr>
        <p:spPr>
          <a:xfrm>
            <a:off x="1838960" y="1752600"/>
            <a:ext cx="8466455" cy="4751705"/>
          </a:xfrm>
        </p:spPr>
        <p:txBody>
          <a:bodyPr>
            <a:noAutofit/>
          </a:bodyPr>
          <a:lstStyle/>
          <a:p>
            <a:pPr lvl="1" defTabSz="337185">
              <a:lnSpc>
                <a:spcPct val="120000"/>
              </a:lnSpc>
              <a:spcBef>
                <a:spcPts val="0"/>
              </a:spcBef>
              <a:spcAft>
                <a:spcPts val="600"/>
              </a:spcAft>
              <a:buFont typeface="Arial" panose="020B0604020202020204" pitchFamily="34" charset="0"/>
              <a:buChar char="•"/>
              <a:defRPr/>
            </a:pPr>
            <a:r>
              <a:rPr lang="en-US" altLang="en-US" sz="1800" dirty="0">
                <a:solidFill>
                  <a:srgbClr val="00B050"/>
                </a:solidFill>
                <a:sym typeface="+mn-ea"/>
              </a:rPr>
              <a:t>PAR approved							Mar 2024</a:t>
            </a:r>
            <a:endParaRPr lang="en-US" altLang="en-US" sz="18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rgbClr val="00B050"/>
                </a:solidFill>
                <a:sym typeface="+mn-ea"/>
              </a:rPr>
              <a:t>First TG meeting							May 2024</a:t>
            </a:r>
            <a:endParaRPr lang="en-US" altLang="en-US" sz="18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D0.1 (ready for CC)						Mar, 2025</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D1.0 Letter Ballot						Feb, 2026</a:t>
            </a:r>
            <a:r>
              <a:rPr lang="en-US" altLang="en-US" sz="1800" dirty="0">
                <a:solidFill>
                  <a:schemeClr val="tx1"/>
                </a:solidFill>
                <a:cs typeface="+mn-ea"/>
                <a:sym typeface="Wingdings" panose="05000000000000000000" pitchFamily="2" charset="2"/>
              </a:rPr>
              <a:t> </a:t>
            </a:r>
            <a:endParaRPr lang="en-US" altLang="en-US" sz="18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D2.0 LB recirculation					Nov, 2026</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Form SA Ballot Pool						Mar</a:t>
            </a:r>
            <a:r>
              <a:rPr lang="en-US" altLang="en-US" sz="1800" dirty="0">
                <a:solidFill>
                  <a:schemeClr val="tx1"/>
                </a:solidFill>
                <a:cs typeface="+mn-ea"/>
                <a:sym typeface="Wingdings" panose="05000000000000000000" pitchFamily="2" charset="2"/>
              </a:rPr>
              <a:t> 1 to Mar 31, 2027</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Initial SA Ballot (D4.0)					Aug, 2027</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Final 802.11 WG approval				Jan 2028</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802 EC approval							Mar 2028</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err="1">
                <a:solidFill>
                  <a:schemeClr val="tx1"/>
                </a:solidFill>
                <a:sym typeface="+mn-ea"/>
              </a:rPr>
              <a:t>RevCom</a:t>
            </a:r>
            <a:r>
              <a:rPr lang="en-US" altLang="en-US" sz="1800" dirty="0">
                <a:solidFill>
                  <a:schemeClr val="tx1"/>
                </a:solidFill>
                <a:sym typeface="+mn-ea"/>
              </a:rPr>
              <a:t> and SASB approval			May 2028</a:t>
            </a:r>
            <a:endParaRPr lang="en-US" altLang="en-GB" sz="1500" dirty="0"/>
          </a:p>
        </p:txBody>
      </p:sp>
      <p:sp>
        <p:nvSpPr>
          <p:cNvPr id="7" name="Footer Placeholder 6">
            <a:extLst>
              <a:ext uri="{FF2B5EF4-FFF2-40B4-BE49-F238E27FC236}">
                <a16:creationId xmlns:a16="http://schemas.microsoft.com/office/drawing/2014/main" id="{9CFEB311-112D-43A1-804C-676CCA4F407F}"/>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8CF6510F-4CA4-49C2-926F-004BA78E59E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9" name="Date Placeholder 8">
            <a:extLst>
              <a:ext uri="{FF2B5EF4-FFF2-40B4-BE49-F238E27FC236}">
                <a16:creationId xmlns:a16="http://schemas.microsoft.com/office/drawing/2014/main" id="{2B983B47-928A-404D-A76D-4A7D0A461024}"/>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711349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562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Enhanced Light Communications (ELC) SG</a:t>
            </a:r>
          </a:p>
        </p:txBody>
      </p:sp>
      <p:sp>
        <p:nvSpPr>
          <p:cNvPr id="4098" name="Rectangle 2"/>
          <p:cNvSpPr>
            <a:spLocks noGrp="1" noChangeArrowheads="1"/>
          </p:cNvSpPr>
          <p:nvPr>
            <p:ph idx="1"/>
          </p:nvPr>
        </p:nvSpPr>
        <p:spPr>
          <a:xfrm>
            <a:off x="914401" y="1412776"/>
            <a:ext cx="10361084" cy="4681640"/>
          </a:xfrm>
          <a:ln/>
        </p:spPr>
        <p:txBody>
          <a:bodyPr/>
          <a:lstStyle/>
          <a:p>
            <a:pPr marL="400050" algn="just">
              <a:buFont typeface="Arial" panose="020B0604020202020204" pitchFamily="34" charset="0"/>
              <a:buChar char="•"/>
            </a:pPr>
            <a:r>
              <a:rPr lang="en-GB" altLang="en-US" sz="2800" dirty="0"/>
              <a:t>Goals for November 2024 meeting (agenda in doc. 11-24/1675)</a:t>
            </a:r>
          </a:p>
          <a:p>
            <a:pPr marL="800100" lvl="1" algn="just">
              <a:buFont typeface="Arial" panose="020B0604020202020204" pitchFamily="34" charset="0"/>
              <a:buChar char="•"/>
            </a:pPr>
            <a:r>
              <a:rPr lang="en-GB" altLang="en-US" sz="2400" dirty="0"/>
              <a:t>Review draft PAR and CSD</a:t>
            </a:r>
          </a:p>
          <a:p>
            <a:pPr marL="800100" lvl="1" algn="just">
              <a:buFont typeface="Arial" panose="020B0604020202020204" pitchFamily="34" charset="0"/>
              <a:buChar char="•"/>
            </a:pPr>
            <a:r>
              <a:rPr lang="en-GB" altLang="en-US" sz="2400" dirty="0"/>
              <a:t>Consider any other contributions</a:t>
            </a:r>
          </a:p>
          <a:p>
            <a:pPr marL="800100" lvl="1" algn="just">
              <a:buFont typeface="Arial" panose="020B0604020202020204" pitchFamily="34" charset="0"/>
              <a:buChar char="•"/>
            </a:pPr>
            <a:endParaRPr lang="en-GB" altLang="en-US" sz="2400" dirty="0"/>
          </a:p>
          <a:p>
            <a:pPr marL="400050" algn="just">
              <a:buFont typeface="Arial" panose="020B0604020202020204" pitchFamily="34" charset="0"/>
              <a:buChar char="•"/>
            </a:pPr>
            <a:r>
              <a:rPr lang="en-GB" altLang="en-US" sz="2800" dirty="0"/>
              <a:t>Meeting slots</a:t>
            </a:r>
          </a:p>
          <a:p>
            <a:pPr marL="800100" lvl="1" algn="just">
              <a:buFont typeface="Arial" panose="020B0604020202020204" pitchFamily="34" charset="0"/>
              <a:buChar char="•"/>
            </a:pPr>
            <a:r>
              <a:rPr lang="en-GB" altLang="en-US" sz="2400" dirty="0"/>
              <a:t>Tue., AM1 ; 			</a:t>
            </a:r>
          </a:p>
          <a:p>
            <a:pPr marL="800100" lvl="1" algn="just">
              <a:buFont typeface="Arial" panose="020B0604020202020204" pitchFamily="34" charset="0"/>
              <a:buChar char="•"/>
            </a:pPr>
            <a:r>
              <a:rPr lang="en-GB" altLang="en-US" sz="2400" dirty="0"/>
              <a:t>Thur., AM2 ;	</a:t>
            </a:r>
            <a:r>
              <a:rPr lang="en-GB" altLang="en-US" sz="1800" dirty="0"/>
              <a:t>		</a:t>
            </a:r>
          </a:p>
          <a:p>
            <a:pPr marL="800100" lvl="1" algn="just">
              <a:buFont typeface="Arial" panose="020B0604020202020204" pitchFamily="34" charset="0"/>
              <a:buChar char="•"/>
            </a:pPr>
            <a:endParaRPr lang="en-GB" altLang="en-US" sz="1600" dirty="0"/>
          </a:p>
        </p:txBody>
      </p:sp>
      <p:sp>
        <p:nvSpPr>
          <p:cNvPr id="2" name="Footer Placeholder 1">
            <a:extLst>
              <a:ext uri="{FF2B5EF4-FFF2-40B4-BE49-F238E27FC236}">
                <a16:creationId xmlns:a16="http://schemas.microsoft.com/office/drawing/2014/main" id="{21DEB51D-52A8-4729-9870-E16D87B47F4D}"/>
              </a:ext>
            </a:extLst>
          </p:cNvPr>
          <p:cNvSpPr>
            <a:spLocks noGrp="1"/>
          </p:cNvSpPr>
          <p:nvPr>
            <p:ph type="ftr" idx="14"/>
          </p:nvPr>
        </p:nvSpPr>
        <p:spPr/>
        <p:txBody>
          <a:bodyPr/>
          <a:lstStyle/>
          <a:p>
            <a:r>
              <a:rPr lang="en-GB"/>
              <a:t>Nikola Serafimovski, purelifi</a:t>
            </a:r>
            <a:endParaRPr lang="en-GB" dirty="0"/>
          </a:p>
        </p:txBody>
      </p:sp>
      <p:sp>
        <p:nvSpPr>
          <p:cNvPr id="3" name="Slide Number Placeholder 2">
            <a:extLst>
              <a:ext uri="{FF2B5EF4-FFF2-40B4-BE49-F238E27FC236}">
                <a16:creationId xmlns:a16="http://schemas.microsoft.com/office/drawing/2014/main" id="{C49D799F-B13C-4EF6-A6B5-D6E65C98ECA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Date Placeholder 6">
            <a:extLst>
              <a:ext uri="{FF2B5EF4-FFF2-40B4-BE49-F238E27FC236}">
                <a16:creationId xmlns:a16="http://schemas.microsoft.com/office/drawing/2014/main" id="{BD3F1AFC-DF3D-4BC6-803F-AA862BD3DF4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1807954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IMMW SG – Integrated </a:t>
            </a:r>
            <a:r>
              <a:rPr lang="en-GB" dirty="0" err="1"/>
              <a:t>mmWave</a:t>
            </a:r>
            <a:endParaRPr lang="en-GB" dirty="0"/>
          </a:p>
        </p:txBody>
      </p:sp>
      <p:sp>
        <p:nvSpPr>
          <p:cNvPr id="4098" name="Rectangle 2"/>
          <p:cNvSpPr>
            <a:spLocks noGrp="1" noChangeArrowheads="1"/>
          </p:cNvSpPr>
          <p:nvPr>
            <p:ph idx="1"/>
          </p:nvPr>
        </p:nvSpPr>
        <p:spPr>
          <a:xfrm>
            <a:off x="335360" y="1701804"/>
            <a:ext cx="11449272" cy="4773610"/>
          </a:xfrm>
          <a:ln/>
        </p:spPr>
        <p:txBody>
          <a:bodyPr/>
          <a:lstStyle/>
          <a:p>
            <a:pPr>
              <a:buFont typeface="Arial" panose="020B0604020202020204" pitchFamily="34" charset="0"/>
              <a:buChar char="•"/>
            </a:pPr>
            <a:r>
              <a:rPr lang="en-US" dirty="0"/>
              <a:t>There was no meeting during September F2F</a:t>
            </a:r>
            <a:endParaRPr lang="en-US" sz="18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November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Address comments on PAR and CSD from other WG and finalize PAR and CSD process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Agenda: </a:t>
            </a:r>
            <a:r>
              <a:rPr lang="en-US" dirty="0">
                <a:hlinkClick r:id="rId3"/>
              </a:rPr>
              <a:t>https://mentor.ieee.org/802.11/dcn/24/11-24-1905-00-immw-immw-sg-november-2024-meeting-agenda.pptx</a:t>
            </a:r>
            <a:endParaRPr lang="en-US" dirty="0"/>
          </a:p>
          <a:p>
            <a:pPr>
              <a:buFont typeface="Times New Roman" pitchFamily="16" charset="0"/>
              <a:buChar char="•"/>
            </a:pPr>
            <a:endParaRPr lang="en-US" dirty="0"/>
          </a:p>
          <a:p>
            <a:pPr>
              <a:buFont typeface="Times New Roman" pitchFamily="16" charset="0"/>
              <a:buChar char="•"/>
            </a:pPr>
            <a:r>
              <a:rPr lang="en-US" dirty="0"/>
              <a:t>Schedule:</a:t>
            </a:r>
          </a:p>
          <a:p>
            <a:pPr lvl="1">
              <a:buFont typeface="Arial" panose="020B0604020202020204" pitchFamily="34" charset="0"/>
              <a:buChar char="•"/>
            </a:pPr>
            <a:r>
              <a:rPr lang="en-US" altLang="en-US" dirty="0"/>
              <a:t>Tuesday EVE</a:t>
            </a:r>
          </a:p>
          <a:p>
            <a:pPr lvl="1">
              <a:buFont typeface="Arial" panose="020B0604020202020204" pitchFamily="34" charset="0"/>
              <a:buChar char="•"/>
            </a:pPr>
            <a:r>
              <a:rPr lang="en-US" altLang="en-US" b="0" dirty="0"/>
              <a:t>Wednesday AM1</a:t>
            </a:r>
          </a:p>
          <a:p>
            <a:pPr lvl="1">
              <a:buFont typeface="Arial" panose="020B0604020202020204" pitchFamily="34" charset="0"/>
              <a:buChar char="•"/>
            </a:pPr>
            <a:endParaRPr lang="en-US" altLang="en-US" b="0" dirty="0"/>
          </a:p>
          <a:p>
            <a:pPr lvl="1">
              <a:buFont typeface="Times New Roman" pitchFamily="16" charset="0"/>
              <a:buChar char="•"/>
            </a:pPr>
            <a:endParaRPr lang="en-US" kern="0" dirty="0"/>
          </a:p>
        </p:txBody>
      </p:sp>
      <p:sp>
        <p:nvSpPr>
          <p:cNvPr id="2" name="Footer Placeholder 1">
            <a:extLst>
              <a:ext uri="{FF2B5EF4-FFF2-40B4-BE49-F238E27FC236}">
                <a16:creationId xmlns:a16="http://schemas.microsoft.com/office/drawing/2014/main" id="{58FF4AAC-336D-460D-93A4-9E07298DAFAB}"/>
              </a:ext>
            </a:extLst>
          </p:cNvPr>
          <p:cNvSpPr>
            <a:spLocks noGrp="1"/>
          </p:cNvSpPr>
          <p:nvPr>
            <p:ph type="ftr" idx="14"/>
          </p:nvPr>
        </p:nvSpPr>
        <p:spPr/>
        <p:txBody>
          <a:bodyPr/>
          <a:lstStyle/>
          <a:p>
            <a:r>
              <a:rPr lang="en-GB"/>
              <a:t>Laurent Cariou, Intel</a:t>
            </a:r>
            <a:endParaRPr lang="en-GB" dirty="0"/>
          </a:p>
        </p:txBody>
      </p:sp>
      <p:sp>
        <p:nvSpPr>
          <p:cNvPr id="3" name="Slide Number Placeholder 2">
            <a:extLst>
              <a:ext uri="{FF2B5EF4-FFF2-40B4-BE49-F238E27FC236}">
                <a16:creationId xmlns:a16="http://schemas.microsoft.com/office/drawing/2014/main" id="{ED7780F4-06ED-4A44-B2A0-F5C36F0540B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7" name="Date Placeholder 6">
            <a:extLst>
              <a:ext uri="{FF2B5EF4-FFF2-40B4-BE49-F238E27FC236}">
                <a16:creationId xmlns:a16="http://schemas.microsoft.com/office/drawing/2014/main" id="{963E6155-E448-40F8-A402-F40F6610A8D6}"/>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7766951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Automotive TIG</a:t>
            </a:r>
            <a:br>
              <a:rPr lang="en-US" dirty="0">
                <a:latin typeface="+mn-lt"/>
              </a:rPr>
            </a:br>
            <a:r>
              <a:rPr lang="en-US" sz="1800" dirty="0">
                <a:latin typeface="+mn-lt"/>
              </a:rPr>
              <a:t>11 November 2024, 1600-1800 Pacific Standard Time</a:t>
            </a:r>
            <a:endParaRPr lang="en-US" dirty="0">
              <a:latin typeface="+mn-lt"/>
            </a:endParaRPr>
          </a:p>
        </p:txBody>
      </p:sp>
      <p:sp>
        <p:nvSpPr>
          <p:cNvPr id="3" name="Content Placeholder 2"/>
          <p:cNvSpPr>
            <a:spLocks noGrp="1"/>
          </p:cNvSpPr>
          <p:nvPr>
            <p:ph idx="1"/>
          </p:nvPr>
        </p:nvSpPr>
        <p:spPr>
          <a:xfrm>
            <a:off x="1143000" y="1719590"/>
            <a:ext cx="10361084" cy="4113213"/>
          </a:xfrm>
        </p:spPr>
        <p:txBody>
          <a:bodyPr/>
          <a:lstStyle/>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to order</a:t>
            </a:r>
          </a:p>
          <a:p>
            <a:pPr>
              <a:spcBef>
                <a:spcPts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IEEE-SA policies and procedures</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Approval of minutes from September</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hlinkClick r:id="rId2"/>
              </a:rPr>
              <a:t>https://mentor.ieee.org/802.11/dcn/24/11-24-1621-01-auto-automotive-tig-meeting-minutes-for-september-9-2024.docx</a:t>
            </a:r>
            <a:r>
              <a:rPr lang="en-US" sz="1600" dirty="0">
                <a:latin typeface="Arial" panose="020B0604020202020204" pitchFamily="34" charset="0"/>
                <a:cs typeface="Arial" panose="020B0604020202020204" pitchFamily="34" charset="0"/>
              </a:rPr>
              <a:t> </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Announcement of volunteer for editor – Carol Ansley</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Presentation of submissions</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a:t>
            </a:r>
            <a:r>
              <a:rPr lang="en-US" sz="1600" dirty="0" err="1">
                <a:latin typeface="Arial" panose="020B0604020202020204" pitchFamily="34" charset="0"/>
                <a:cs typeface="Arial" panose="020B0604020202020204" pitchFamily="34" charset="0"/>
              </a:rPr>
              <a:t>Passpoint</a:t>
            </a:r>
            <a:r>
              <a:rPr lang="en-US" sz="1600" dirty="0">
                <a:latin typeface="Arial" panose="020B0604020202020204" pitchFamily="34" charset="0"/>
                <a:cs typeface="Arial" panose="020B0604020202020204" pitchFamily="34" charset="0"/>
              </a:rPr>
              <a:t> &amp; </a:t>
            </a:r>
            <a:r>
              <a:rPr lang="en-US" sz="1600" dirty="0" err="1">
                <a:latin typeface="Arial" panose="020B0604020202020204" pitchFamily="34" charset="0"/>
                <a:cs typeface="Arial" panose="020B0604020202020204" pitchFamily="34" charset="0"/>
              </a:rPr>
              <a:t>OpenRoaming</a:t>
            </a:r>
            <a:r>
              <a:rPr lang="en-US" sz="1600" dirty="0">
                <a:latin typeface="Arial" panose="020B0604020202020204" pitchFamily="34" charset="0"/>
                <a:cs typeface="Arial" panose="020B0604020202020204" pitchFamily="34" charset="0"/>
              </a:rPr>
              <a:t> for Automotive Connectivity”, </a:t>
            </a:r>
            <a:r>
              <a:rPr lang="en-US" sz="1600" dirty="0" err="1">
                <a:latin typeface="Arial" panose="020B0604020202020204" pitchFamily="34" charset="0"/>
                <a:cs typeface="Arial" panose="020B0604020202020204" pitchFamily="34" charset="0"/>
              </a:rPr>
              <a:t>Necati</a:t>
            </a:r>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Canpolat</a:t>
            </a:r>
            <a:r>
              <a:rPr lang="en-US" sz="1600" dirty="0">
                <a:latin typeface="Arial" panose="020B0604020202020204" pitchFamily="34" charset="0"/>
                <a:cs typeface="Arial" panose="020B0604020202020204" pitchFamily="34" charset="0"/>
              </a:rPr>
              <a:t> (Intel)</a:t>
            </a:r>
          </a:p>
          <a:p>
            <a:pPr lvl="1">
              <a:spcBef>
                <a:spcPts val="0"/>
              </a:spcBef>
              <a:buFont typeface="Arial" panose="020B0604020202020204" pitchFamily="34" charset="0"/>
              <a:buChar char="•"/>
            </a:pPr>
            <a:r>
              <a:rPr lang="en-US" sz="1600" dirty="0">
                <a:latin typeface="Arial" panose="020B0604020202020204" pitchFamily="34" charset="0"/>
                <a:cs typeface="Arial" panose="020B0604020202020204" pitchFamily="34" charset="0"/>
              </a:rPr>
              <a:t>“</a:t>
            </a:r>
            <a:r>
              <a:rPr lang="en-US" sz="1600" b="0" i="0" dirty="0">
                <a:solidFill>
                  <a:srgbClr val="000000"/>
                </a:solidFill>
                <a:effectLst/>
                <a:latin typeface="Arial" panose="020B0604020202020204" pitchFamily="34" charset="0"/>
                <a:cs typeface="Arial" panose="020B0604020202020204" pitchFamily="34" charset="0"/>
              </a:rPr>
              <a:t>Consideration on existing systems and standards for ITS using IEEE802.11 technologies”, John Kenney (Toyota Motor North America), </a:t>
            </a:r>
            <a:r>
              <a:rPr lang="en-US" sz="1600" b="0" i="0" dirty="0" err="1">
                <a:solidFill>
                  <a:srgbClr val="000000"/>
                </a:solidFill>
                <a:effectLst/>
                <a:latin typeface="Arial" panose="020B0604020202020204" pitchFamily="34" charset="0"/>
                <a:cs typeface="Arial" panose="020B0604020202020204" pitchFamily="34" charset="0"/>
              </a:rPr>
              <a:t>Friedbert</a:t>
            </a:r>
            <a:r>
              <a:rPr lang="en-US" sz="1600" b="0" i="0" dirty="0">
                <a:solidFill>
                  <a:srgbClr val="000000"/>
                </a:solidFill>
                <a:effectLst/>
                <a:latin typeface="Arial" panose="020B0604020202020204" pitchFamily="34" charset="0"/>
                <a:cs typeface="Arial" panose="020B0604020202020204" pitchFamily="34" charset="0"/>
              </a:rPr>
              <a:t> Berens (</a:t>
            </a:r>
            <a:r>
              <a:rPr lang="en-US" sz="1600" b="0" i="0" dirty="0" err="1">
                <a:solidFill>
                  <a:srgbClr val="000000"/>
                </a:solidFill>
                <a:effectLst/>
                <a:latin typeface="Arial" panose="020B0604020202020204" pitchFamily="34" charset="0"/>
                <a:cs typeface="Arial" panose="020B0604020202020204" pitchFamily="34" charset="0"/>
              </a:rPr>
              <a:t>FBConsulting</a:t>
            </a:r>
            <a:r>
              <a:rPr lang="en-US" sz="1600" b="0" i="0" dirty="0">
                <a:solidFill>
                  <a:srgbClr val="000000"/>
                </a:solidFill>
                <a:effectLst/>
                <a:latin typeface="Arial" panose="020B0604020202020204" pitchFamily="34" charset="0"/>
                <a:cs typeface="Arial" panose="020B0604020202020204" pitchFamily="34" charset="0"/>
              </a:rPr>
              <a:t>)</a:t>
            </a:r>
            <a:endParaRPr lang="en-US" sz="16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for submissions - November 2024</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Timeline review</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Any other business</a:t>
            </a:r>
          </a:p>
          <a:p>
            <a:pPr marL="0" indent="0">
              <a:spcBef>
                <a:spcPts val="0"/>
              </a:spcBef>
            </a:pPr>
            <a:endParaRPr lang="en-US" sz="2000" dirty="0">
              <a:cs typeface="Arial" panose="020B0604020202020204" pitchFamily="34" charset="0"/>
            </a:endParaRPr>
          </a:p>
        </p:txBody>
      </p:sp>
      <p:sp>
        <p:nvSpPr>
          <p:cNvPr id="8" name="Footer Placeholder 7">
            <a:extLst>
              <a:ext uri="{FF2B5EF4-FFF2-40B4-BE49-F238E27FC236}">
                <a16:creationId xmlns:a16="http://schemas.microsoft.com/office/drawing/2014/main" id="{14A0E331-B106-4BC5-AC96-5D349EC871CF}"/>
              </a:ext>
            </a:extLst>
          </p:cNvPr>
          <p:cNvSpPr>
            <a:spLocks noGrp="1"/>
          </p:cNvSpPr>
          <p:nvPr>
            <p:ph type="ftr" idx="14"/>
          </p:nvPr>
        </p:nvSpPr>
        <p:spPr/>
        <p:txBody>
          <a:bodyPr/>
          <a:lstStyle/>
          <a:p>
            <a:r>
              <a:rPr lang="en-GB"/>
              <a:t>Jim Lansford, Farafir SRL</a:t>
            </a:r>
            <a:endParaRPr lang="en-GB" dirty="0"/>
          </a:p>
        </p:txBody>
      </p:sp>
      <p:sp>
        <p:nvSpPr>
          <p:cNvPr id="9" name="Slide Number Placeholder 8">
            <a:extLst>
              <a:ext uri="{FF2B5EF4-FFF2-40B4-BE49-F238E27FC236}">
                <a16:creationId xmlns:a16="http://schemas.microsoft.com/office/drawing/2014/main" id="{E03ADD2D-6F10-4FD0-84A8-D2721DEACB3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10" name="Date Placeholder 9">
            <a:extLst>
              <a:ext uri="{FF2B5EF4-FFF2-40B4-BE49-F238E27FC236}">
                <a16:creationId xmlns:a16="http://schemas.microsoft.com/office/drawing/2014/main" id="{ECCDCFE5-D73D-473F-8894-13DE8E56C87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121308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Editors’ Meeting</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Form the publication review committees</a:t>
            </a:r>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7" name="Footer Placeholder 6">
            <a:extLst>
              <a:ext uri="{FF2B5EF4-FFF2-40B4-BE49-F238E27FC236}">
                <a16:creationId xmlns:a16="http://schemas.microsoft.com/office/drawing/2014/main" id="{3CA85D03-685E-44D3-B575-FFA8C646320B}"/>
              </a:ext>
            </a:extLst>
          </p:cNvPr>
          <p:cNvSpPr>
            <a:spLocks noGrp="1"/>
          </p:cNvSpPr>
          <p:nvPr>
            <p:ph type="ftr" idx="14"/>
          </p:nvPr>
        </p:nvSpPr>
        <p:spPr/>
        <p:txBody>
          <a:bodyPr/>
          <a:lstStyle/>
          <a:p>
            <a:r>
              <a:rPr lang="en-GB"/>
              <a:t>Emily Qi, Intel</a:t>
            </a:r>
            <a:endParaRPr lang="en-GB" dirty="0"/>
          </a:p>
        </p:txBody>
      </p:sp>
      <p:sp>
        <p:nvSpPr>
          <p:cNvPr id="8" name="Slide Number Placeholder 7">
            <a:extLst>
              <a:ext uri="{FF2B5EF4-FFF2-40B4-BE49-F238E27FC236}">
                <a16:creationId xmlns:a16="http://schemas.microsoft.com/office/drawing/2014/main" id="{D597F431-3A14-4D17-A189-E30907120D1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1BE552F5-8B6D-4E8E-B13B-7C97889D09E6}"/>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3619905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990600" y="1513449"/>
            <a:ext cx="10363200" cy="4724400"/>
          </a:xfrm>
        </p:spPr>
        <p:txBody>
          <a:bodyPr>
            <a:normAutofit fontScale="92500" lnSpcReduction="10000"/>
          </a:bodyPr>
          <a:lstStyle/>
          <a:p>
            <a:pPr eaLnBrk="1" hangingPunct="1"/>
            <a:r>
              <a:rPr lang="en-US" altLang="en-US" sz="2000" dirty="0"/>
              <a:t>The latest database is 11-11/0270r75 (November 2024)</a:t>
            </a:r>
          </a:p>
          <a:p>
            <a:pPr eaLnBrk="1" hangingPunct="1"/>
            <a:endParaRPr lang="en-US" altLang="en-US" sz="2000" dirty="0"/>
          </a:p>
          <a:p>
            <a:pPr eaLnBrk="1" hangingPunct="1"/>
            <a:r>
              <a:rPr lang="en-US" altLang="en-US" sz="2000" dirty="0"/>
              <a:t>Changes since September 2024:</a:t>
            </a:r>
          </a:p>
          <a:p>
            <a:pPr lvl="1" eaLnBrk="1" hangingPunct="1"/>
            <a:r>
              <a:rPr lang="en-US" altLang="en-US" sz="1800" dirty="0" err="1"/>
              <a:t>TGbf</a:t>
            </a:r>
            <a:r>
              <a:rPr lang="en-US" altLang="en-US" sz="1800" dirty="0"/>
              <a:t> allocation/changes</a:t>
            </a:r>
          </a:p>
          <a:p>
            <a:pPr lvl="2" eaLnBrk="1" hangingPunct="1"/>
            <a:r>
              <a:rPr lang="en-US" altLang="en-US" sz="1600" dirty="0" err="1"/>
              <a:t>StatusCode</a:t>
            </a:r>
            <a:r>
              <a:rPr lang="en-US" altLang="en-US" sz="1600" dirty="0"/>
              <a:t> allocation</a:t>
            </a:r>
          </a:p>
          <a:p>
            <a:pPr lvl="2" eaLnBrk="1" hangingPunct="1"/>
            <a:r>
              <a:rPr lang="en-US" altLang="en-US" sz="1600" dirty="0"/>
              <a:t>Extended Capabilities deletion</a:t>
            </a:r>
          </a:p>
          <a:p>
            <a:pPr lvl="2" eaLnBrk="1" hangingPunct="1"/>
            <a:r>
              <a:rPr lang="en-US" altLang="en-US" sz="1600" dirty="0" err="1"/>
              <a:t>Exement</a:t>
            </a:r>
            <a:r>
              <a:rPr lang="en-US" altLang="en-US" sz="1600" dirty="0"/>
              <a:t> ID extension name change (2)</a:t>
            </a:r>
          </a:p>
          <a:p>
            <a:pPr lvl="1" eaLnBrk="1" hangingPunct="1"/>
            <a:r>
              <a:rPr lang="en-US" altLang="en-US" sz="1800" dirty="0"/>
              <a:t>TGbi allocations</a:t>
            </a:r>
          </a:p>
          <a:p>
            <a:pPr lvl="2" eaLnBrk="1" hangingPunct="1"/>
            <a:r>
              <a:rPr lang="en-US" altLang="en-US" sz="1600" dirty="0"/>
              <a:t>Categories (3)</a:t>
            </a:r>
          </a:p>
          <a:p>
            <a:pPr lvl="2" eaLnBrk="1" hangingPunct="1"/>
            <a:r>
              <a:rPr lang="en-US" altLang="en-US" sz="1600" dirty="0" err="1"/>
              <a:t>AuthenticationAlgorithmNumbers</a:t>
            </a:r>
            <a:r>
              <a:rPr lang="en-US" altLang="en-US" sz="1600" dirty="0"/>
              <a:t> (2)</a:t>
            </a:r>
          </a:p>
          <a:p>
            <a:pPr lvl="2" eaLnBrk="1" hangingPunct="1"/>
            <a:r>
              <a:rPr lang="en-US" altLang="en-US" sz="1600" dirty="0"/>
              <a:t>Element ID Extension 1 (3)</a:t>
            </a:r>
          </a:p>
          <a:p>
            <a:pPr lvl="2" eaLnBrk="1" hangingPunct="1"/>
            <a:r>
              <a:rPr lang="en-US" altLang="en-US" sz="1600" dirty="0"/>
              <a:t>RSNXE Extended RSN Capabilities (8)</a:t>
            </a:r>
          </a:p>
          <a:p>
            <a:pPr lvl="2" eaLnBrk="1" hangingPunct="1"/>
            <a:r>
              <a:rPr lang="en-US" altLang="en-US" sz="1600" dirty="0"/>
              <a:t>dot11StationConfigEntry (9)</a:t>
            </a:r>
          </a:p>
          <a:p>
            <a:pPr lvl="2" eaLnBrk="1" hangingPunct="1"/>
            <a:endParaRPr lang="en-US" altLang="en-US" sz="2000" dirty="0"/>
          </a:p>
          <a:p>
            <a:pPr eaLnBrk="1" hangingPunct="1"/>
            <a:r>
              <a:rPr lang="en-US" altLang="en-US" sz="2000" dirty="0"/>
              <a:t>Pending changes (10 day review):</a:t>
            </a:r>
          </a:p>
          <a:p>
            <a:pPr lvl="1" eaLnBrk="1" hangingPunct="1"/>
            <a:r>
              <a:rPr lang="en-US" altLang="en-US" sz="1600" dirty="0"/>
              <a:t>None</a:t>
            </a:r>
          </a:p>
        </p:txBody>
      </p:sp>
      <p:sp>
        <p:nvSpPr>
          <p:cNvPr id="4101" name="Footer Placeholder 2"/>
          <p:cNvSpPr>
            <a:spLocks noGrp="1"/>
          </p:cNvSpPr>
          <p:nvPr>
            <p:ph type="ftr" sz="quarter" idx="11"/>
          </p:nvPr>
        </p:nvSpPr>
        <p:spPr>
          <a:xfrm>
            <a:off x="9067800" y="6431272"/>
            <a:ext cx="2606738" cy="22591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dirty="0"/>
              <a:t>Carol Ansley, Cox Communications</a:t>
            </a:r>
          </a:p>
        </p:txBody>
      </p:sp>
      <p:sp>
        <p:nvSpPr>
          <p:cNvPr id="41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spcBef>
                <a:spcPct val="0"/>
              </a:spcBef>
              <a:buFontTx/>
              <a:buNone/>
            </a:pPr>
            <a:r>
              <a:rPr lang="en-US" altLang="en-US" sz="1200" b="0"/>
              <a:t>Slide </a:t>
            </a:r>
            <a:fld id="{EAA01C77-94EF-4B09-8D9D-D3666E62D27E}" type="slidenum">
              <a:rPr lang="en-US" altLang="en-US" sz="1200" b="0"/>
              <a:pPr>
                <a:spcBef>
                  <a:spcPct val="0"/>
                </a:spcBef>
                <a:buFontTx/>
                <a:buNone/>
              </a:pPr>
              <a:t>4</a:t>
            </a:fld>
            <a:endParaRPr lang="en-US" altLang="en-US" sz="1200" b="0"/>
          </a:p>
        </p:txBody>
      </p:sp>
      <p:sp>
        <p:nvSpPr>
          <p:cNvPr id="7" name="Date Placeholder 8">
            <a:extLst>
              <a:ext uri="{FF2B5EF4-FFF2-40B4-BE49-F238E27FC236}">
                <a16:creationId xmlns:a16="http://schemas.microsoft.com/office/drawing/2014/main" id="{65BE5DF0-88C6-4135-A19D-BF52965FB0D1}"/>
              </a:ext>
            </a:extLst>
          </p:cNvPr>
          <p:cNvSpPr>
            <a:spLocks noGrp="1"/>
          </p:cNvSpPr>
          <p:nvPr>
            <p:ph type="dt" idx="15"/>
          </p:nvPr>
        </p:nvSpPr>
        <p:spPr>
          <a:xfrm>
            <a:off x="929217" y="333375"/>
            <a:ext cx="2499764" cy="273050"/>
          </a:xfrm>
        </p:spPr>
        <p:txBody>
          <a:bodyPr/>
          <a:lstStyle/>
          <a:p>
            <a:r>
              <a:rPr lang="en-US" dirty="0"/>
              <a:t>November 2024</a:t>
            </a:r>
            <a:endParaRPr lang="en-GB" dirty="0"/>
          </a:p>
        </p:txBody>
      </p:sp>
    </p:spTree>
    <p:extLst>
      <p:ext uri="{BB962C8B-B14F-4D97-AF65-F5344CB8AC3E}">
        <p14:creationId xmlns:p14="http://schemas.microsoft.com/office/powerpoint/2010/main" val="3805645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AIML SC</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981200" y="1828800"/>
            <a:ext cx="8229600" cy="4191000"/>
          </a:xfrm>
        </p:spPr>
        <p:txBody>
          <a:bodyPr/>
          <a:lstStyle/>
          <a:p>
            <a:pPr marL="457200" lvl="1" indent="0"/>
            <a:endParaRPr lang="en-US" sz="100" dirty="0"/>
          </a:p>
          <a:p>
            <a:pPr>
              <a:buFont typeface="Arial"/>
              <a:buChar char="•"/>
            </a:pPr>
            <a:r>
              <a:rPr lang="en-US" sz="2000" dirty="0"/>
              <a:t>November 2024 meeting goals:</a:t>
            </a:r>
          </a:p>
          <a:p>
            <a:pPr lvl="1">
              <a:buFont typeface="Arial"/>
              <a:buChar char="•"/>
            </a:pPr>
            <a:r>
              <a:rPr lang="en-US" sz="1800" dirty="0"/>
              <a:t>Minutes approval</a:t>
            </a:r>
          </a:p>
          <a:p>
            <a:pPr lvl="1">
              <a:buFont typeface="Arial"/>
              <a:buChar char="•"/>
            </a:pPr>
            <a:r>
              <a:rPr lang="en-US" sz="1800" dirty="0"/>
              <a:t>Technical submissions and discussions:</a:t>
            </a:r>
          </a:p>
          <a:p>
            <a:pPr lvl="2">
              <a:lnSpc>
                <a:spcPct val="90000"/>
              </a:lnSpc>
            </a:pPr>
            <a:r>
              <a:rPr lang="en-US" sz="1600" dirty="0"/>
              <a:t>Two technical contributions</a:t>
            </a:r>
          </a:p>
          <a:p>
            <a:pPr lvl="2">
              <a:lnSpc>
                <a:spcPct val="90000"/>
              </a:lnSpc>
            </a:pPr>
            <a:r>
              <a:rPr lang="en-US" sz="1600" dirty="0"/>
              <a:t>Additional AIML use cases</a:t>
            </a:r>
          </a:p>
          <a:p>
            <a:pPr lvl="2">
              <a:lnSpc>
                <a:spcPct val="90000"/>
              </a:lnSpc>
            </a:pPr>
            <a:r>
              <a:rPr lang="en-US" sz="1600" dirty="0"/>
              <a:t>Additional feasibility and technical studies on existing and new use cases</a:t>
            </a:r>
          </a:p>
          <a:p>
            <a:pPr lvl="2">
              <a:lnSpc>
                <a:spcPct val="90000"/>
              </a:lnSpc>
            </a:pPr>
            <a:r>
              <a:rPr lang="en-US" sz="1600" dirty="0"/>
              <a:t>technical and technical report presentations</a:t>
            </a:r>
          </a:p>
          <a:p>
            <a:pPr lvl="2">
              <a:lnSpc>
                <a:spcPct val="90000"/>
              </a:lnSpc>
            </a:pPr>
            <a:endParaRPr lang="en-US" sz="1600" dirty="0"/>
          </a:p>
          <a:p>
            <a:pPr>
              <a:buFont typeface="Arial"/>
              <a:buChar char="•"/>
            </a:pPr>
            <a:r>
              <a:rPr lang="en-US" sz="2000" dirty="0"/>
              <a:t>November 2024 Plenary meeting:</a:t>
            </a:r>
            <a:endParaRPr lang="en-US" altLang="en-US" sz="1800" dirty="0"/>
          </a:p>
          <a:p>
            <a:pPr marL="800100" lvl="1" indent="-342900">
              <a:spcBef>
                <a:spcPts val="300"/>
              </a:spcBef>
              <a:buFont typeface="Arial" panose="020B0604020202020204" pitchFamily="34" charset="0"/>
              <a:buChar char="•"/>
            </a:pPr>
            <a:r>
              <a:rPr lang="en-US" altLang="en-US" sz="1800" dirty="0"/>
              <a:t>1 slot: operating in PT (Vancouver Time)</a:t>
            </a:r>
          </a:p>
          <a:p>
            <a:pPr marL="1200150" lvl="2" indent="-342900">
              <a:spcBef>
                <a:spcPts val="300"/>
              </a:spcBef>
              <a:buFont typeface="Arial" panose="020B0604020202020204" pitchFamily="34" charset="0"/>
              <a:buChar char="•"/>
            </a:pPr>
            <a:r>
              <a:rPr lang="en-US" altLang="en-US" sz="1600" dirty="0"/>
              <a:t>Wednesday November 13: </a:t>
            </a:r>
            <a:r>
              <a:rPr lang="en-US" altLang="en-US" sz="1600" b="1" dirty="0"/>
              <a:t>	AM1</a:t>
            </a:r>
          </a:p>
          <a:p>
            <a:pPr lvl="1">
              <a:buFont typeface="Arial"/>
              <a:buChar char="•"/>
            </a:pPr>
            <a:endParaRPr lang="en-US" sz="300" dirty="0"/>
          </a:p>
          <a:p>
            <a:pPr lvl="1">
              <a:buFont typeface="Arial"/>
              <a:buChar char="•"/>
            </a:pPr>
            <a:r>
              <a:rPr lang="en-US" sz="1800" dirty="0"/>
              <a:t>Agenda: 11-24/1648r0</a:t>
            </a:r>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7CFF9C3B-0F06-4D91-8ABC-A2FDBED8E81D}"/>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0D152B2A-0ECB-421A-BF01-6B4CA443BCAC}"/>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Date Placeholder 3">
            <a:extLst>
              <a:ext uri="{FF2B5EF4-FFF2-40B4-BE49-F238E27FC236}">
                <a16:creationId xmlns:a16="http://schemas.microsoft.com/office/drawing/2014/main" id="{5B0B4078-D0F0-4E1D-99B0-ABC0B5B33983}"/>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259794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342900" lvl="2" indent="-342900">
              <a:spcBef>
                <a:spcPts val="1200"/>
              </a:spcBef>
              <a:spcAft>
                <a:spcPts val="1200"/>
              </a:spcAft>
              <a:defRPr/>
            </a:pPr>
            <a:r>
              <a:rPr lang="en-US" altLang="en-US" sz="2400" b="1" dirty="0"/>
              <a:t>Will have two meetings this week: Tuesday AM2; Tuesday PM2</a:t>
            </a:r>
          </a:p>
          <a:p>
            <a:pPr marL="342900" lvl="2" indent="-342900">
              <a:spcBef>
                <a:spcPts val="300"/>
              </a:spcBef>
              <a:spcAft>
                <a:spcPts val="0"/>
              </a:spcAft>
              <a:defRPr/>
            </a:pPr>
            <a:r>
              <a:rPr lang="en-US" altLang="en-US" sz="2400" b="1" dirty="0"/>
              <a:t>Agenda is here: </a:t>
            </a:r>
            <a:r>
              <a:rPr lang="en-US" altLang="en-US" sz="2400" b="1" dirty="0">
                <a:hlinkClick r:id="rId3"/>
              </a:rPr>
              <a:t>11-24/1728r1</a:t>
            </a:r>
            <a:r>
              <a:rPr lang="en-US" altLang="en-US" sz="2400" b="1" dirty="0"/>
              <a:t>,  topics:</a:t>
            </a:r>
          </a:p>
          <a:p>
            <a:pPr marL="342900" lvl="2" indent="-342900">
              <a:spcBef>
                <a:spcPts val="300"/>
              </a:spcBef>
              <a:spcAft>
                <a:spcPts val="0"/>
              </a:spcAft>
              <a:buFontTx/>
              <a:buChar char="-"/>
              <a:defRPr/>
            </a:pPr>
            <a:r>
              <a:rPr lang="en-US" altLang="en-US" sz="2400" b="1" dirty="0"/>
              <a:t>IEEE Std 802 revision project update</a:t>
            </a:r>
            <a:endParaRPr lang="en-US" altLang="en-US" sz="2400" dirty="0"/>
          </a:p>
          <a:p>
            <a:pPr marL="800100" lvl="3" indent="-342900">
              <a:spcBef>
                <a:spcPts val="300"/>
              </a:spcBef>
              <a:spcAft>
                <a:spcPts val="0"/>
              </a:spcAft>
              <a:buFontTx/>
              <a:buChar char="-"/>
              <a:defRPr/>
            </a:pPr>
            <a:r>
              <a:rPr lang="en-US" altLang="en-US" sz="2200" b="1" dirty="0"/>
              <a:t>Includes replacing EPD/LPD terminology, and more…</a:t>
            </a:r>
          </a:p>
          <a:p>
            <a:pPr marL="800100" lvl="3" indent="-342900">
              <a:spcBef>
                <a:spcPts val="300"/>
              </a:spcBef>
              <a:spcAft>
                <a:spcPts val="0"/>
              </a:spcAft>
              <a:buFontTx/>
              <a:buChar char="-"/>
              <a:defRPr/>
            </a:pPr>
            <a:r>
              <a:rPr lang="en-US" altLang="en-US" sz="2200" b="1" dirty="0"/>
              <a:t>Discuss technical areas on next slide</a:t>
            </a:r>
          </a:p>
          <a:p>
            <a:pPr marL="342900" lvl="2" indent="-342900">
              <a:spcBef>
                <a:spcPts val="300"/>
              </a:spcBef>
              <a:spcAft>
                <a:spcPts val="0"/>
              </a:spcAft>
              <a:buFontTx/>
              <a:buChar char="-"/>
              <a:defRPr/>
            </a:pPr>
            <a:r>
              <a:rPr lang="en-US" altLang="en-US" sz="2400" b="1" dirty="0"/>
              <a:t>Annex G: Discussion of way forward</a:t>
            </a:r>
          </a:p>
          <a:p>
            <a:pPr marL="342900" lvl="2" indent="-342900">
              <a:spcBef>
                <a:spcPts val="300"/>
              </a:spcBef>
              <a:spcAft>
                <a:spcPts val="0"/>
              </a:spcAft>
              <a:buFontTx/>
              <a:buChar char="-"/>
              <a:defRPr/>
            </a:pPr>
            <a:r>
              <a:rPr lang="en-US" altLang="en-US" sz="2400" b="1" dirty="0"/>
              <a:t>Liaison from WBA on QoS, and L4S</a:t>
            </a:r>
            <a:endParaRPr lang="en-US" altLang="en-US" sz="2400" dirty="0"/>
          </a:p>
          <a:p>
            <a:pPr marL="342900" lvl="2" indent="-342900">
              <a:spcBef>
                <a:spcPts val="300"/>
              </a:spcBef>
              <a:spcAft>
                <a:spcPts val="0"/>
              </a:spcAft>
              <a:buFontTx/>
              <a:buChar char="-"/>
              <a:defRPr/>
            </a:pPr>
            <a:r>
              <a:rPr lang="en-US" altLang="en-US" sz="2400" b="1" dirty="0"/>
              <a:t>Any other topics (MLME from next slide, or otherwise)?</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805EA2DB-7197-4650-870F-0C7B53F194E3}"/>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A2C7E137-942D-4172-A2D8-152D619D94B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779AEA22-9F91-4DC5-AF02-49D94B7BDB3D}"/>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7189283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u="sng" kern="0" dirty="0"/>
              <a:t>EPD and LPD terms are going away</a:t>
            </a:r>
            <a:r>
              <a:rPr lang="en-US" sz="2000" b="1" kern="0" dirty="0"/>
              <a:t> – we need to update 802.11 to align</a:t>
            </a:r>
          </a:p>
          <a:p>
            <a:pPr marL="1143000" lvl="3" indent="-342900">
              <a:lnSpc>
                <a:spcPct val="90000"/>
              </a:lnSpc>
              <a:buFont typeface="Arial" pitchFamily="34" charset="0"/>
              <a:buChar char="•"/>
              <a:defRPr/>
            </a:pPr>
            <a:r>
              <a:rPr lang="en-US" sz="2000" b="1" u="sng" dirty="0"/>
              <a:t>Review MAC address ordering discussion</a:t>
            </a:r>
            <a:r>
              <a:rPr lang="en-US" sz="2000" b="1" dirty="0"/>
              <a:t>, and 802.11 assumptions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kern="0" dirty="0"/>
              <a:t>Access Domains: “802 Access Domains”?</a:t>
            </a:r>
          </a:p>
          <a:p>
            <a:pPr marL="1143000" lvl="3" indent="-342900">
              <a:lnSpc>
                <a:spcPct val="90000"/>
              </a:lnSpc>
              <a:buFont typeface="Arial" pitchFamily="34" charset="0"/>
              <a:buChar char="•"/>
              <a:defRPr/>
            </a:pPr>
            <a:r>
              <a:rPr lang="en-US" sz="2000" b="1" kern="0" dirty="0"/>
              <a:t>What if we make the DS a bridge (small ‘b’)?</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endParaRPr lang="en-US" sz="2000" b="1" kern="0" dirty="0"/>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64AAD3F3-56CB-454D-831F-3BEDF3052F57}"/>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95C58A7F-FB58-4DEA-A980-9AC95528A06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Date Placeholder 6">
            <a:extLst>
              <a:ext uri="{FF2B5EF4-FFF2-40B4-BE49-F238E27FC236}">
                <a16:creationId xmlns:a16="http://schemas.microsoft.com/office/drawing/2014/main" id="{099138D2-3C77-4427-9343-877533D0236B}"/>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94117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a:t>
            </a:r>
          </a:p>
        </p:txBody>
      </p:sp>
      <p:sp>
        <p:nvSpPr>
          <p:cNvPr id="9218" name="Rectangle 2"/>
          <p:cNvSpPr>
            <a:spLocks noGrp="1" noChangeArrowheads="1"/>
          </p:cNvSpPr>
          <p:nvPr>
            <p:ph idx="1"/>
          </p:nvPr>
        </p:nvSpPr>
        <p:spPr>
          <a:xfrm>
            <a:off x="919492" y="1700808"/>
            <a:ext cx="10361084" cy="4113213"/>
          </a:xfrm>
          <a:ln/>
        </p:spPr>
        <p:txBody>
          <a:bodyPr/>
          <a:lstStyle/>
          <a:p>
            <a:pPr marL="0" indent="0"/>
            <a:r>
              <a:rPr lang="en-GB" sz="2000" dirty="0"/>
              <a:t>This week (detailed agenda, please see: 11-24/1757)</a:t>
            </a:r>
          </a:p>
          <a:p>
            <a:pPr>
              <a:buFont typeface="Arial" panose="020B0604020202020204" pitchFamily="34" charset="0"/>
              <a:buChar char="•"/>
            </a:pPr>
            <a:r>
              <a:rPr lang="en-GB" sz="2000" dirty="0"/>
              <a:t>Meeting slot(s) </a:t>
            </a:r>
            <a:r>
              <a:rPr lang="en-GB" sz="2000" dirty="0">
                <a:solidFill>
                  <a:srgbClr val="FF0000"/>
                </a:solidFill>
              </a:rPr>
              <a:t>802.11 </a:t>
            </a:r>
            <a:r>
              <a:rPr lang="en-GB" sz="2000" dirty="0" err="1">
                <a:solidFill>
                  <a:srgbClr val="FF0000"/>
                </a:solidFill>
              </a:rPr>
              <a:t>Coex</a:t>
            </a:r>
            <a:r>
              <a:rPr lang="en-GB" sz="2000" dirty="0">
                <a:solidFill>
                  <a:srgbClr val="FF0000"/>
                </a:solidFill>
              </a:rPr>
              <a:t> SC</a:t>
            </a:r>
            <a:r>
              <a:rPr lang="en-GB" sz="2000" dirty="0"/>
              <a:t>:</a:t>
            </a:r>
          </a:p>
          <a:p>
            <a:pPr lvl="1">
              <a:buFont typeface="Arial" panose="020B0604020202020204" pitchFamily="34" charset="0"/>
              <a:buChar char="•"/>
            </a:pPr>
            <a:r>
              <a:rPr lang="en-GB" sz="1800" dirty="0">
                <a:solidFill>
                  <a:srgbClr val="FF0000"/>
                </a:solidFill>
              </a:rPr>
              <a:t>Tuesday</a:t>
            </a:r>
            <a:r>
              <a:rPr lang="en-GB" sz="1800" dirty="0"/>
              <a:t> 13:30 – 15:30h (</a:t>
            </a:r>
            <a:r>
              <a:rPr lang="en-GB" sz="1800" dirty="0">
                <a:solidFill>
                  <a:srgbClr val="FF0000"/>
                </a:solidFill>
              </a:rPr>
              <a:t>PM 1</a:t>
            </a:r>
            <a:r>
              <a:rPr lang="en-GB" sz="1800" dirty="0"/>
              <a:t>) </a:t>
            </a:r>
          </a:p>
          <a:p>
            <a:pPr lvl="2">
              <a:buFont typeface="Arial" panose="020B0604020202020204" pitchFamily="34" charset="0"/>
              <a:buChar char="•"/>
            </a:pPr>
            <a:r>
              <a:rPr lang="en-GB" sz="1600" dirty="0">
                <a:sym typeface="Wingdings" pitchFamily="2" charset="2"/>
              </a:rPr>
              <a:t>ETSI BRAN Update</a:t>
            </a:r>
          </a:p>
          <a:p>
            <a:pPr lvl="2">
              <a:buFont typeface="Arial" panose="020B0604020202020204" pitchFamily="34" charset="0"/>
              <a:buChar char="•"/>
            </a:pPr>
            <a:r>
              <a:rPr lang="en-GB" sz="1600" dirty="0">
                <a:sym typeface="Wingdings" pitchFamily="2" charset="2"/>
              </a:rPr>
              <a:t>BT SIG Update</a:t>
            </a:r>
          </a:p>
          <a:p>
            <a:pPr lvl="2">
              <a:buFont typeface="Arial" panose="020B0604020202020204" pitchFamily="34" charset="0"/>
              <a:buChar char="•"/>
            </a:pPr>
            <a:r>
              <a:rPr lang="en-GB" sz="1600" dirty="0">
                <a:sym typeface="Wingdings" pitchFamily="2" charset="2"/>
              </a:rPr>
              <a:t>Update 802.15.4ab comment resolution regarding coexistence related comments</a:t>
            </a:r>
          </a:p>
          <a:p>
            <a:pPr lvl="2">
              <a:buFont typeface="Arial" panose="020B0604020202020204" pitchFamily="34" charset="0"/>
              <a:buChar char="•"/>
            </a:pPr>
            <a:r>
              <a:rPr lang="en-GB" sz="1600" dirty="0">
                <a:sym typeface="Wingdings" pitchFamily="2" charset="2"/>
              </a:rPr>
              <a:t>Other topics – please respond to the call for submissions / contact the chair</a:t>
            </a:r>
          </a:p>
          <a:p>
            <a:pPr lvl="1">
              <a:buFont typeface="Arial" panose="020B0604020202020204" pitchFamily="34" charset="0"/>
              <a:buChar char="•"/>
            </a:pPr>
            <a:r>
              <a:rPr lang="en-GB" sz="1800" dirty="0">
                <a:solidFill>
                  <a:srgbClr val="FF0000"/>
                </a:solidFill>
              </a:rPr>
              <a:t>Wednesday</a:t>
            </a:r>
            <a:r>
              <a:rPr lang="en-GB" sz="1800" dirty="0"/>
              <a:t> 16:00 – 18:00h (</a:t>
            </a:r>
            <a:r>
              <a:rPr lang="en-GB" sz="1800" dirty="0">
                <a:solidFill>
                  <a:srgbClr val="FF0000"/>
                </a:solidFill>
              </a:rPr>
              <a:t>PM2</a:t>
            </a:r>
            <a:r>
              <a:rPr lang="en-GB" sz="1800" dirty="0"/>
              <a:t>)</a:t>
            </a:r>
          </a:p>
          <a:p>
            <a:pPr lvl="2">
              <a:buFont typeface="Arial" panose="020B0604020202020204" pitchFamily="34" charset="0"/>
              <a:buChar char="•"/>
            </a:pPr>
            <a:r>
              <a:rPr lang="en-GB" sz="1600" dirty="0">
                <a:sym typeface="Wingdings" pitchFamily="2" charset="2"/>
              </a:rPr>
              <a:t>Follow-up on joint </a:t>
            </a:r>
            <a:r>
              <a:rPr lang="en-GB" sz="1600" dirty="0" err="1">
                <a:sym typeface="Wingdings" pitchFamily="2" charset="2"/>
              </a:rPr>
              <a:t>Coex</a:t>
            </a:r>
            <a:r>
              <a:rPr lang="en-GB" sz="1600" dirty="0">
                <a:sym typeface="Wingdings" pitchFamily="2" charset="2"/>
              </a:rPr>
              <a:t> SC / 802.15.4ab session</a:t>
            </a:r>
            <a:endParaRPr lang="en-GB" sz="1600" dirty="0"/>
          </a:p>
          <a:p>
            <a:pPr>
              <a:buFont typeface="Arial" panose="020B0604020202020204" pitchFamily="34" charset="0"/>
              <a:buChar char="•"/>
            </a:pPr>
            <a:r>
              <a:rPr lang="en-GB" sz="2000" dirty="0">
                <a:solidFill>
                  <a:srgbClr val="FF0000"/>
                </a:solidFill>
              </a:rPr>
              <a:t>Joint 802.11 </a:t>
            </a:r>
            <a:r>
              <a:rPr lang="en-GB" sz="2000" dirty="0" err="1">
                <a:solidFill>
                  <a:srgbClr val="FF0000"/>
                </a:solidFill>
              </a:rPr>
              <a:t>Coex</a:t>
            </a:r>
            <a:r>
              <a:rPr lang="en-GB" sz="2000" dirty="0">
                <a:solidFill>
                  <a:srgbClr val="FF0000"/>
                </a:solidFill>
              </a:rPr>
              <a:t> SC &amp; 802.15.4ab</a:t>
            </a:r>
            <a:r>
              <a:rPr lang="en-GB" sz="2000" dirty="0"/>
              <a:t>:  </a:t>
            </a:r>
          </a:p>
          <a:p>
            <a:pPr lvl="1">
              <a:buFont typeface="Arial" panose="020B0604020202020204" pitchFamily="34" charset="0"/>
              <a:buChar char="•"/>
            </a:pPr>
            <a:r>
              <a:rPr lang="en-GB" sz="1800" dirty="0">
                <a:solidFill>
                  <a:srgbClr val="FF0000"/>
                </a:solidFill>
              </a:rPr>
              <a:t>Tuesday</a:t>
            </a:r>
            <a:r>
              <a:rPr lang="en-GB" sz="1800" dirty="0"/>
              <a:t> 19.30 – 21.30h (</a:t>
            </a:r>
            <a:r>
              <a:rPr lang="en-GB" sz="1800" dirty="0">
                <a:solidFill>
                  <a:srgbClr val="FF0000"/>
                </a:solidFill>
              </a:rPr>
              <a:t>EVE</a:t>
            </a:r>
            <a:r>
              <a:rPr lang="en-GB" sz="1800" dirty="0"/>
              <a:t>)</a:t>
            </a:r>
          </a:p>
          <a:p>
            <a:pPr lvl="2">
              <a:buFont typeface="Arial" panose="020B0604020202020204" pitchFamily="34" charset="0"/>
              <a:buChar char="•"/>
            </a:pPr>
            <a:r>
              <a:rPr lang="en-GB" sz="1600" dirty="0" err="1"/>
              <a:t>Coex</a:t>
            </a:r>
            <a:r>
              <a:rPr lang="en-GB" sz="1600" dirty="0"/>
              <a:t> SC and .15.4.ab Chairs in contact with members to identify potential submissions</a:t>
            </a:r>
          </a:p>
        </p:txBody>
      </p:sp>
      <p:sp>
        <p:nvSpPr>
          <p:cNvPr id="3" name="Footer Placeholder 2">
            <a:extLst>
              <a:ext uri="{FF2B5EF4-FFF2-40B4-BE49-F238E27FC236}">
                <a16:creationId xmlns:a16="http://schemas.microsoft.com/office/drawing/2014/main" id="{73B1261B-9C2D-4B34-BAB8-B5D17156E6EA}"/>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B6D883C5-7613-49BE-A87E-671FF8913E1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8" name="Date Placeholder 7">
            <a:extLst>
              <a:ext uri="{FF2B5EF4-FFF2-40B4-BE49-F238E27FC236}">
                <a16:creationId xmlns:a16="http://schemas.microsoft.com/office/drawing/2014/main" id="{508CE8FA-F7CC-4F97-AC14-170CB627CC2F}"/>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316310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2000" b="1" dirty="0"/>
              <a:t>Nov 10-15, 2024, Vancouver, BC, CA</a:t>
            </a:r>
          </a:p>
          <a:p>
            <a:pPr>
              <a:buFont typeface="Wingdings" panose="05000000000000000000" pitchFamily="2" charset="2"/>
              <a:buChar char="v"/>
            </a:pPr>
            <a:r>
              <a:rPr lang="en-US" sz="2000" dirty="0"/>
              <a:t>P802.1CB - Standard - Frame Replication and Elimination for Reliability - Revision to IEEE Standard 802.1CB-2017, </a:t>
            </a:r>
            <a:r>
              <a:rPr lang="en-US" sz="2000" dirty="0">
                <a:hlinkClick r:id="rId2"/>
              </a:rPr>
              <a:t>PAR</a:t>
            </a:r>
            <a:endParaRPr lang="en-US" sz="2000" dirty="0"/>
          </a:p>
          <a:p>
            <a:pPr>
              <a:buFont typeface="Wingdings" panose="05000000000000000000" pitchFamily="2" charset="2"/>
              <a:buChar char="v"/>
            </a:pPr>
            <a:r>
              <a:rPr lang="en-US" sz="2000" dirty="0"/>
              <a:t>P802.1CBec - Amendment - Guidance for Sequence Recovery Function Parameter Configuration, </a:t>
            </a:r>
            <a:r>
              <a:rPr lang="en-US" sz="2000" dirty="0">
                <a:hlinkClick r:id="rId3"/>
              </a:rPr>
              <a:t>PAR</a:t>
            </a:r>
            <a:r>
              <a:rPr lang="en-US" sz="2000" dirty="0"/>
              <a:t> and </a:t>
            </a:r>
            <a:r>
              <a:rPr lang="en-US" sz="2000" dirty="0">
                <a:hlinkClick r:id="rId4"/>
              </a:rPr>
              <a:t>CSD</a:t>
            </a:r>
            <a:endParaRPr lang="en-US" sz="2000" dirty="0"/>
          </a:p>
          <a:p>
            <a:pPr>
              <a:buFont typeface="Arial" panose="020B0604020202020204" pitchFamily="34" charset="0"/>
              <a:buChar char="•"/>
            </a:pPr>
            <a:r>
              <a:rPr lang="en-US" sz="2000" dirty="0"/>
              <a:t>P802.11bq - Amendment - Enhancements for Integrated </a:t>
            </a:r>
            <a:r>
              <a:rPr lang="en-US" sz="2000" dirty="0" err="1"/>
              <a:t>mmWave</a:t>
            </a:r>
            <a:r>
              <a:rPr lang="en-US" sz="2000" dirty="0"/>
              <a:t> (IMMW) WLAN, </a:t>
            </a:r>
            <a:r>
              <a:rPr lang="en-US" sz="2000" dirty="0">
                <a:hlinkClick r:id="rId5"/>
              </a:rPr>
              <a:t>PAR</a:t>
            </a:r>
            <a:r>
              <a:rPr lang="en-US" sz="2000" dirty="0"/>
              <a:t> and </a:t>
            </a:r>
            <a:r>
              <a:rPr lang="en-US" sz="2000" dirty="0">
                <a:hlinkClick r:id="rId6"/>
              </a:rPr>
              <a:t>CSD</a:t>
            </a:r>
            <a:endParaRPr lang="en-US" sz="2000" dirty="0"/>
          </a:p>
          <a:p>
            <a:pPr>
              <a:buFont typeface="Wingdings" panose="05000000000000000000" pitchFamily="2" charset="2"/>
              <a:buChar char="v"/>
            </a:pPr>
            <a:r>
              <a:rPr lang="en-US" sz="2000" dirty="0"/>
              <a:t>P802.16 - Standard  for Air Interface for Broadband Wireless Access Systems - Revision to IEEE Standard 802.16-2017, </a:t>
            </a:r>
            <a:r>
              <a:rPr lang="en-US" sz="2000" dirty="0">
                <a:hlinkClick r:id="rId7"/>
              </a:rPr>
              <a:t>PAR</a:t>
            </a:r>
            <a:endParaRPr lang="en-US" sz="2000" dirty="0"/>
          </a:p>
          <a:p>
            <a:pPr marL="0" indent="0"/>
            <a:endParaRPr lang="en-US" sz="1200" dirty="0"/>
          </a:p>
          <a:p>
            <a:r>
              <a:rPr lang="en-US" altLang="en-US" sz="2000" dirty="0"/>
              <a:t>Review the marked (4 dots) PARs on Monday 13:30-15:30 and then post feedback to 802 LMSC Reflector by Tuesday 18:30.</a:t>
            </a:r>
          </a:p>
          <a:p>
            <a:r>
              <a:rPr lang="en-US" altLang="en-US" sz="2000" dirty="0"/>
              <a:t>Feedback to be reviewed on Thursda</a:t>
            </a:r>
            <a:r>
              <a:rPr lang="en-US" sz="2000" dirty="0"/>
              <a:t>y, </a:t>
            </a:r>
            <a:r>
              <a:rPr lang="en-US" altLang="en-US" sz="2000" dirty="0"/>
              <a:t>10:30-12:30 ET</a:t>
            </a:r>
          </a:p>
        </p:txBody>
      </p:sp>
      <p:sp>
        <p:nvSpPr>
          <p:cNvPr id="7" name="Footer Placeholder 6">
            <a:extLst>
              <a:ext uri="{FF2B5EF4-FFF2-40B4-BE49-F238E27FC236}">
                <a16:creationId xmlns:a16="http://schemas.microsoft.com/office/drawing/2014/main" id="{6F13D723-1718-4144-9C70-697D9583854D}"/>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D5463AB0-40D6-417F-A915-7F2E874712A0}"/>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9" name="Date Placeholder 8">
            <a:extLst>
              <a:ext uri="{FF2B5EF4-FFF2-40B4-BE49-F238E27FC236}">
                <a16:creationId xmlns:a16="http://schemas.microsoft.com/office/drawing/2014/main" id="{3188CC02-19D2-4159-B31B-A653DC35869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643243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601*132"/>
  <p:tag name="TABLE_ENDDRAG_RECT" val="286*297*601*132"/>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04785E-67BB-4305-9B97-6021308D188E}">
  <ds:schemaRefs>
    <ds:schemaRef ds:uri="23347348-f209-4824-a23a-1433d5a4d5f5"/>
    <ds:schemaRef ds:uri="http://schemas.microsoft.com/office/2006/metadata/properties"/>
    <ds:schemaRef ds:uri="http://purl.org/dc/terms/"/>
    <ds:schemaRef ds:uri="http://schemas.microsoft.com/office/2006/documentManagement/types"/>
    <ds:schemaRef ds:uri="5d48a4fd-b80d-4fe1-b239-a49a0c8fe0fd"/>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3.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61</TotalTime>
  <Words>2659</Words>
  <Application>Microsoft Office PowerPoint</Application>
  <PresentationFormat>Widescreen</PresentationFormat>
  <Paragraphs>576</Paragraphs>
  <Slides>26</Slides>
  <Notes>17</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8" baseType="lpstr">
      <vt:lpstr>微软雅黑</vt:lpstr>
      <vt:lpstr>MS Gothic</vt:lpstr>
      <vt:lpstr>MS PGothic</vt:lpstr>
      <vt:lpstr>MS PGothic</vt:lpstr>
      <vt:lpstr>宋体</vt:lpstr>
      <vt:lpstr>Arial</vt:lpstr>
      <vt:lpstr>Arial Unicode MS</vt:lpstr>
      <vt:lpstr>Calibri</vt:lpstr>
      <vt:lpstr>Times New Roman</vt:lpstr>
      <vt:lpstr>Wingdings</vt:lpstr>
      <vt:lpstr>Office Theme</vt:lpstr>
      <vt:lpstr>Document</vt:lpstr>
      <vt:lpstr>WG11 Opening Report Snapshot Slides November 2024</vt:lpstr>
      <vt:lpstr>Abstract</vt:lpstr>
      <vt:lpstr>Editors’ Meeting</vt:lpstr>
      <vt:lpstr>ANA Status</vt:lpstr>
      <vt:lpstr>AIML SC Artificial Intelligence and Machine Learning </vt:lpstr>
      <vt:lpstr>ARC (Architecture)</vt:lpstr>
      <vt:lpstr>ARC (Architecture)</vt:lpstr>
      <vt:lpstr>Coex SC (Coexistence) </vt:lpstr>
      <vt:lpstr>PAR Review SC</vt:lpstr>
      <vt:lpstr>802.11 WNG</vt:lpstr>
      <vt:lpstr>IEEE 802 JTC1 SC will meet once on Tue, 12 November 2024 @ 4 pm PST</vt:lpstr>
      <vt:lpstr>A large number of IEEE 802 submissions ought to be in the PSDO balloting &amp; publication process – but…</vt:lpstr>
      <vt:lpstr>IEEE 802 has 156 standards in or through the PSDO pipeline</vt:lpstr>
      <vt:lpstr>TGmf (Maintenance) Summary </vt:lpstr>
      <vt:lpstr>TGbf (WLAN Sensing)</vt:lpstr>
      <vt:lpstr>PowerPoint Presentation</vt:lpstr>
      <vt:lpstr>TGbi</vt:lpstr>
      <vt:lpstr>TGbk 320MHz Positioning</vt:lpstr>
      <vt:lpstr>TGbk 320MHz Positioning</vt:lpstr>
      <vt:lpstr>TGbn (Ultra High Reliability)</vt:lpstr>
      <vt:lpstr>TGbn November F2F Schedule</vt:lpstr>
      <vt:lpstr>TGbp Snapshot</vt:lpstr>
      <vt:lpstr>TGbp Timeline</vt:lpstr>
      <vt:lpstr>Enhanced Light Communications (ELC) SG</vt:lpstr>
      <vt:lpstr>IMMW SG – Integrated mmWave</vt:lpstr>
      <vt:lpstr>Automotive TIG 11 November 2024, 1600-1800 Pacific Standard Time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Stephen McCann</cp:lastModifiedBy>
  <cp:revision>194</cp:revision>
  <cp:lastPrinted>1601-01-01T00:00:00Z</cp:lastPrinted>
  <dcterms:created xsi:type="dcterms:W3CDTF">2018-05-02T19:26:26Z</dcterms:created>
  <dcterms:modified xsi:type="dcterms:W3CDTF">2024-11-11T16:11:48Z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y fmtid="{D5CDD505-2E9C-101B-9397-08002B2CF9AE}" pid="9" name="_readonly">
    <vt:lpwstr/>
  </property>
  <property fmtid="{D5CDD505-2E9C-101B-9397-08002B2CF9AE}" pid="10" name="_change">
    <vt:lpwstr/>
  </property>
  <property fmtid="{D5CDD505-2E9C-101B-9397-08002B2CF9AE}" pid="11" name="_full-control">
    <vt:lpwstr/>
  </property>
  <property fmtid="{D5CDD505-2E9C-101B-9397-08002B2CF9AE}" pid="12" name="sflag">
    <vt:lpwstr>1731341209</vt:lpwstr>
  </property>
</Properties>
</file>