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modernComment_114_6F34134E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57" r:id="rId3"/>
    <p:sldId id="265" r:id="rId4"/>
    <p:sldId id="275" r:id="rId5"/>
    <p:sldId id="278" r:id="rId6"/>
    <p:sldId id="273" r:id="rId7"/>
    <p:sldId id="282" r:id="rId8"/>
    <p:sldId id="283" r:id="rId9"/>
    <p:sldId id="284" r:id="rId10"/>
    <p:sldId id="285" r:id="rId11"/>
    <p:sldId id="276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DDBE16E-D2A2-5AF7-BBD4-69E2BB8FAD92}" name="Ugo Campiglio (ucampigl)" initials="UC(" userId="S::ucampigl@cisco.com::95a6968b-48a6-45fa-b946-49655c5ea166" providerId="AD"/>
  <p188:author id="{EDB83DA2-F70D-8D74-8E2B-597DDDC49D7B}" name="Jerome Henry (jerhenry)" initials="JH(" userId="S::jerhenry@cisco.com::976d99fe-8e8f-4075-ac47-d601c3bf01d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588" autoAdjust="0"/>
    <p:restoredTop sz="95470" autoAdjust="0"/>
  </p:normalViewPr>
  <p:slideViewPr>
    <p:cSldViewPr>
      <p:cViewPr>
        <p:scale>
          <a:sx n="98" d="100"/>
          <a:sy n="98" d="100"/>
        </p:scale>
        <p:origin x="1864" y="1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326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omments/modernComment_114_6F34134E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E6BEC08C-7E32-994F-A70D-29C61CB59539}" authorId="{EDB83DA2-F70D-8D74-8E2B-597DDDC49D7B}" created="2024-05-03T19:35:35.735">
    <pc:sldMkLst xmlns:pc="http://schemas.microsoft.com/office/powerpoint/2013/main/command">
      <pc:docMk/>
      <pc:sldMk cId="1865683790" sldId="276"/>
    </pc:sldMkLst>
    <p188:txBody>
      <a:bodyPr/>
      <a:lstStyle/>
      <a:p>
        <a:r>
          <a:rPr lang="en-US"/>
          <a:t>Do we want this SP? It is beyond the power question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91B65BE-1736-D01E-4F84-D80B899FBC3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802.11-yy/xxxxr0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ED31DEB-1D6A-2878-4586-06417B85766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4219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Sept 2024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29023F65-7444-131A-A198-5398DD1AD6F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204163" y="8982075"/>
            <a:ext cx="11140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AFA26FC6-A1A6-3A22-0380-33F7D1AFB45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en-US"/>
              <a:t>Page </a:t>
            </a:r>
            <a:fld id="{A4BCABCA-AD31-4ED2-AD1C-B95E30C3DA1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>
            <a:extLst>
              <a:ext uri="{FF2B5EF4-FFF2-40B4-BE49-F238E27FC236}">
                <a16:creationId xmlns:a16="http://schemas.microsoft.com/office/drawing/2014/main" id="{4873DDDA-10A7-B68C-4F57-B1833A9BEE5A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3F0CE3D2-B500-3B07-68DD-4465ADFC0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>
            <a:extLst>
              <a:ext uri="{FF2B5EF4-FFF2-40B4-BE49-F238E27FC236}">
                <a16:creationId xmlns:a16="http://schemas.microsoft.com/office/drawing/2014/main" id="{99E83B17-95A8-ACD2-3C24-F9EB32DDC20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BC7054C-1ACD-11EB-EB0B-5A47957F77F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802.11-yy/xxxxr0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FC34167-CECB-C294-EF76-C0F5B1DB31E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4219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Sept 2024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5B07DFB-7E61-2CFB-EA3C-3BB102E3FA9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F5FC5B7D-0398-D666-40DC-AA00F74A320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D890D7CE-80B1-D55B-253F-AF743C570B4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705986" y="8985250"/>
            <a:ext cx="157575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820598BE-C503-764A-37D8-5AA7A12EB5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D5418611-CD5B-4CF3-827C-88AFDC03CD5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B00AD6A7-CF94-48B9-0320-B8C1383E67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>
            <a:extLst>
              <a:ext uri="{FF2B5EF4-FFF2-40B4-BE49-F238E27FC236}">
                <a16:creationId xmlns:a16="http://schemas.microsoft.com/office/drawing/2014/main" id="{D785B4DE-BF62-A953-A3C6-E0459EC93B10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>
            <a:extLst>
              <a:ext uri="{FF2B5EF4-FFF2-40B4-BE49-F238E27FC236}">
                <a16:creationId xmlns:a16="http://schemas.microsoft.com/office/drawing/2014/main" id="{F2A3919C-C647-0167-AFC9-56C176D1A16F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0C8E991-870E-3F60-B20D-E322810456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802.11-yy/xxxxr0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BA05218-5D40-B804-D166-71AAEC7497A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742191" cy="215444"/>
          </a:xfrm>
          <a:ln/>
        </p:spPr>
        <p:txBody>
          <a:bodyPr/>
          <a:lstStyle/>
          <a:p>
            <a:r>
              <a:rPr lang="en-US" altLang="en-US" dirty="0"/>
              <a:t>Sept 2024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3612F0B-F34D-6F22-5FE6-A747B5A0452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705986" y="8985250"/>
            <a:ext cx="1575752" cy="184666"/>
          </a:xfrm>
          <a:ln/>
        </p:spPr>
        <p:txBody>
          <a:bodyPr/>
          <a:lstStyle/>
          <a:p>
            <a:pPr lvl="4"/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487DBF7-B735-81D5-C460-8A81653BD0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8E55FF68-E32D-4D89-B2E8-285A3231B5B6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AF17DDED-6866-8436-83BB-56C58DA9C8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CEA6380E-11BA-0D62-1694-87BDC4C3EA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B358411-C381-C56D-AFAC-EDBDA7CE422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802.11-yy/xxxxr0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CC17456-1D90-73B2-1967-414A87F8C38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742191" cy="215444"/>
          </a:xfrm>
          <a:ln/>
        </p:spPr>
        <p:txBody>
          <a:bodyPr/>
          <a:lstStyle/>
          <a:p>
            <a:r>
              <a:rPr lang="en-US" altLang="en-US" dirty="0"/>
              <a:t>Sept 2024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053CB74-5963-9AFC-7F97-0E58F810872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705986" y="8985250"/>
            <a:ext cx="1575752" cy="184666"/>
          </a:xfrm>
          <a:ln/>
        </p:spPr>
        <p:txBody>
          <a:bodyPr/>
          <a:lstStyle/>
          <a:p>
            <a:pPr lvl="4"/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ABA96C77-D28D-C521-C685-E3C8543DFA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26971B0E-3857-492D-8E05-77CE140EE38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599E5B9D-2FE8-FF72-440B-D952E8FCF2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3B72271-04F3-4870-0E40-C08CE814AA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477D9-B47A-521A-B69E-3B6A7249B4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BD63BF-0F5D-5B0E-1F12-740A3E9523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563EB-5190-B27A-97D9-46EA38FFA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Sept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77A0F-8337-42A1-B7CF-056451A27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B6C014-6276-2076-A940-AF3F00804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22BC04F2-6181-4375-A7A1-802323F1C6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1983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E5CCC-5F63-2A75-4968-AC470FE5E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7EAA73-A06A-8767-CC5D-F4B44AE7ED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9F4EC-4ED8-FB8C-32DE-230C031F6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Sept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204CEF-460B-83CB-B0FD-FF6BE94CB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A6EEAA-8B07-DCC9-D327-2603C497E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7D989A5-BA1C-4535-B686-CC7A71557E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4780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8119F8-6288-EB9E-5770-CF5923182C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468F29-5ED1-A33E-C059-F85F9D9C5D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D1136-BBF2-6F4D-12B2-352D7CA58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Sept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C8D37E-22BB-9FD6-54BA-5DA5C84FB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87A8C-12B0-C5FB-9D6B-F32362E83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E0AA42F-0D16-4C99-BE90-C6DAFA2D2F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7355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85001-8716-4850-0C7B-6178AED86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45919-ED29-5186-82CA-4ED541E5C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6BDCE-A5BA-5338-5322-F36630654A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Sept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1B12C5-9B68-8A1B-4791-8F18B9012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29838" y="6475413"/>
            <a:ext cx="111408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Henry et al, Cisco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DAE8A-0442-FBE7-1A6D-3E907C998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9E54AA74-A3F7-46E4-9EFC-933E78ECC9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574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128CB-DA5E-51DA-04D7-691DBB048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4BD3A1-1999-AAEC-3B9C-AE097760B6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2556D-2217-D66A-B5C5-20D0EB11F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Sept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945698-93C9-1D98-EA30-056B99A67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8FF874-3D42-1F89-F79D-4B8851ABC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FF98042-A9A8-4D9C-9976-C2F0A8D4AC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8986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E7A57-151F-6A55-E5E1-474D90D18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448AE-DFB1-996E-1AE6-1C97C13B56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5C4E95-DF95-F61F-E2F4-C7E7B73C05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877246-52D7-05D9-14D4-6F844D0E2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Sept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141273-0052-C9BD-B44E-A9ACED549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B4AECA-2E21-B8CD-C996-D9B2DD996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287A155-8F67-4D7B-ABBB-0967887E9F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3434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1A79B-CCD8-87CF-35EE-E1B8DD7FC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485BEB-E647-5102-5B95-4F26E86CC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D47FDC-6B7E-EA20-0935-0FB905D208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3716CB-41DF-C354-F62F-C3A7CABE37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92F34E-6148-74DB-7B6B-63D3B9BC65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750F0F-5365-38B3-EAA7-18728B12D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Sept 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5DA70A-5001-71FF-87C2-B4C3053F5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04CA58-B05C-D209-6553-F64DCFDF4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8CA2BD2-F5DD-49F8-A29C-C06D5E21D4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2928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C31B4-9617-F351-034F-BF970978B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0DDECD-69C3-ED98-77FE-7504CEF32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Sept 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46E393-C353-7ECC-DEE5-D95982FEE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4C57EA-5C43-62BC-E11F-B0E98F1F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3C94B0D-E077-46C8-995C-F54DD9DC16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1520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07CB49-47C6-C995-3F34-E8FB7289B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Sept 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76BB03-D3C6-2BEC-10BC-59030CEA0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B7383E-8F3D-E082-8B18-D718BA7F9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E862076-7A13-4AD1-B686-0410170C82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9763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ED176-3A7E-7417-E8C7-DE58A2B28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89289D-D764-F0E8-6BDB-A50B99908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635E1B-3F91-E5F4-E483-DCD00BB398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5166F-B508-31CD-0F60-2BCC4A4C2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Sept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314D04-6F87-2E20-9E33-0DD511238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0D9637-A5F6-15EE-8AA0-C86551ACE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CADB22F-5EFF-4420-AFEE-97605CB497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7477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D50D9-A3A6-A027-8016-367047465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C5218E-F4B7-28BA-6FD1-059B197FB0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4AB9AE-C574-5E4D-E499-F7DAC6940C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FA6A9E-3E6D-9AAC-6E94-850252ED5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Sept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4F3F51-1AEB-2FF8-4872-202151487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2E19A7-299E-DECB-E937-539038012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65DBAC8-BA74-4D47-93FE-7C148B3A6E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7132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1A7F75A-F9E0-DCB6-22D2-41EA21B153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468F62B-023F-F8DB-E222-70CBB2D264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38117F4-0CE8-354B-647D-C8A7B27A3D3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en-US" dirty="0"/>
              <a:t>Sept 2024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A596501-F48F-46EA-C9B0-00000C172C0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29837" y="6475413"/>
            <a:ext cx="11140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/>
              <a:t>Henry et al, Cisco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61F9CED-C24D-18A5-BF86-B84E73416D6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5BCAD9B6-31F9-4289-B6D4-72C63516B4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17D62FFC-DFDA-7A49-F93B-80EE4E823A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5541" y="332601"/>
            <a:ext cx="335995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/>
            <a:r>
              <a:rPr lang="en-US" altLang="en-US" sz="1800" b="1" dirty="0"/>
              <a:t>doc.: IEEE 802.11-24/1618-r0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ECBC0064-AE72-1424-392A-0245FD92E99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AF49FE91-6330-2CE7-DA80-4D344EB8A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4F2EEC81-55EC-99FB-9FA5-8E8D7147CE0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76CA35-E914-A1D6-E933-84AC7BECF689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779260"/>
            <a:ext cx="6350" cy="152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14_6F34134E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920BC4F-BD43-7316-FE6A-90FF44BB00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r>
              <a:rPr lang="en-US" altLang="en-US" dirty="0"/>
              <a:t>Sept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ED3D807-B1D6-3304-0C75-C4584A6EE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29838" y="6475413"/>
            <a:ext cx="1114087" cy="184666"/>
          </a:xfrm>
        </p:spPr>
        <p:txBody>
          <a:bodyPr/>
          <a:lstStyle/>
          <a:p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DBF2265-0AAA-5832-5448-AED2C7A6F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676AD1EC-E104-48D8-AF05-17CA8447DB3B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EB08C419-5B06-D183-742C-B4F17CC8AE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dirty="0"/>
              <a:t>Frame Padding Proposal</a:t>
            </a: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71C1FA7B-37AC-DB4E-561F-5C0E7E63B0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2024-09-09</a:t>
            </a:r>
          </a:p>
        </p:txBody>
      </p:sp>
      <p:graphicFrame>
        <p:nvGraphicFramePr>
          <p:cNvPr id="30731" name="Object 11">
            <a:extLst>
              <a:ext uri="{FF2B5EF4-FFF2-40B4-BE49-F238E27FC236}">
                <a16:creationId xmlns:a16="http://schemas.microsoft.com/office/drawing/2014/main" id="{756FBB1C-6B8E-4220-8016-F0A73F80B5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3000012"/>
              </p:ext>
            </p:extLst>
          </p:nvPr>
        </p:nvGraphicFramePr>
        <p:xfrm>
          <a:off x="34925" y="2260600"/>
          <a:ext cx="9204325" cy="305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000" imgH="2743200" progId="Word.Document.8">
                  <p:embed/>
                </p:oleObj>
              </mc:Choice>
              <mc:Fallback>
                <p:oleObj name="Document" r:id="rId3" imgW="8255000" imgH="2743200" progId="Word.Document.8">
                  <p:embed/>
                  <p:pic>
                    <p:nvPicPr>
                      <p:cNvPr id="30731" name="Object 11">
                        <a:extLst>
                          <a:ext uri="{FF2B5EF4-FFF2-40B4-BE49-F238E27FC236}">
                            <a16:creationId xmlns:a16="http://schemas.microsoft.com/office/drawing/2014/main" id="{756FBB1C-6B8E-4220-8016-F0A73F80B51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" y="2260600"/>
                        <a:ext cx="9204325" cy="305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>
            <a:extLst>
              <a:ext uri="{FF2B5EF4-FFF2-40B4-BE49-F238E27FC236}">
                <a16:creationId xmlns:a16="http://schemas.microsoft.com/office/drawing/2014/main" id="{CCC37F26-254A-F69E-5832-251989491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7E4303-4224-A0DA-1284-498CE94CA0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6DEF1EB-8EC6-E9C4-7739-096EE00E7A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r>
              <a:rPr lang="en-US" altLang="en-US" dirty="0"/>
              <a:t>Sept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4EEFFB5-6B4A-34ED-5BAB-0B1AA7AD6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29838" y="6475413"/>
            <a:ext cx="1114087" cy="184666"/>
          </a:xfrm>
        </p:spPr>
        <p:txBody>
          <a:bodyPr/>
          <a:lstStyle/>
          <a:p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17D8D06-3F94-EE92-6983-0ED983B21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94980275-FC3B-12AC-E688-324E139265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Conclusion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584C8EC7-DF77-1048-D580-9D68190DE6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GB" altLang="en-US" dirty="0"/>
              <a:t>Without  a provision to address traffic pattern, user privacy is reduced</a:t>
            </a:r>
          </a:p>
          <a:p>
            <a:r>
              <a:rPr lang="en-GB" altLang="en-US" dirty="0"/>
              <a:t>Padding is an efficient way to address this limitation</a:t>
            </a:r>
          </a:p>
          <a:p>
            <a:r>
              <a:rPr lang="en-GB" altLang="en-US" dirty="0"/>
              <a:t>The effect of padding on BSS performances can be mitigated </a:t>
            </a:r>
            <a:endParaRPr lang="en-GB" altLang="en-US" sz="1800" dirty="0"/>
          </a:p>
          <a:p>
            <a:pPr marL="457200" lvl="1" indent="0">
              <a:buNone/>
            </a:pPr>
            <a:endParaRPr lang="en-GB" altLang="en-US" dirty="0"/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66179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DFC832C-9FFD-F9E8-63C4-D98A87691D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r>
              <a:rPr lang="en-US" altLang="en-US" dirty="0"/>
              <a:t>Sept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5438C6C-3D4E-24C2-021B-CDD23CE66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29838" y="6475413"/>
            <a:ext cx="1114087" cy="184666"/>
          </a:xfrm>
        </p:spPr>
        <p:txBody>
          <a:bodyPr/>
          <a:lstStyle/>
          <a:p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66547C1-9FCF-9BC3-1A41-1E00DB749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36130D0-F086-4CEF-9000-39C4C8D3A5A7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A18A3BE0-B42B-41F9-7BCF-EF5A26FC49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Straw Poll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4E924D81-2867-4520-77A6-F91203C908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Do you agree to insert a padding mechanism in 802.11bi?</a:t>
            </a:r>
          </a:p>
          <a:p>
            <a:pPr lvl="1"/>
            <a:r>
              <a:rPr lang="en-US" altLang="en-US" dirty="0"/>
              <a:t>Yes</a:t>
            </a:r>
          </a:p>
          <a:p>
            <a:pPr lvl="1"/>
            <a:r>
              <a:rPr lang="en-US" altLang="en-US" dirty="0"/>
              <a:t>No</a:t>
            </a:r>
          </a:p>
          <a:p>
            <a:pPr lvl="1"/>
            <a:r>
              <a:rPr lang="en-US" altLang="en-US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1865683790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9225896-576F-5897-A906-15816554B8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r>
              <a:rPr lang="en-US" altLang="en-US" dirty="0"/>
              <a:t>Sept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33C17BC-5EDC-3275-EF8A-5F81572A8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29838" y="6475413"/>
            <a:ext cx="1114087" cy="184666"/>
          </a:xfrm>
        </p:spPr>
        <p:txBody>
          <a:bodyPr/>
          <a:lstStyle/>
          <a:p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E4D865B-CFBD-F1F5-B431-7EF371122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19438369-519A-4933-844F-51C1F547C39F}" type="slidenum">
              <a:rPr lang="en-US" altLang="en-US"/>
              <a:pPr/>
              <a:t>2</a:t>
            </a:fld>
            <a:endParaRPr lang="en-US" altLang="en-US" dirty="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8F450B45-0FCA-3A8D-CD37-28245A6E4E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dirty="0"/>
              <a:t>Abstract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AABE56B-5410-AA7C-6BAB-35ACA4B948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en-US" dirty="0"/>
              <a:t>Proposal for a padding mechanism to better protect privacy.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90B2884-BF47-BD3F-DE3B-78E05DE6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r>
              <a:rPr lang="en-US" altLang="en-US" dirty="0"/>
              <a:t>Sept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7CCC49E-E515-1358-1F38-1BD740D0C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29838" y="6475413"/>
            <a:ext cx="1114087" cy="184666"/>
          </a:xfrm>
        </p:spPr>
        <p:txBody>
          <a:bodyPr/>
          <a:lstStyle/>
          <a:p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9000E84-4A62-2E4A-9965-20CEE8383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4DB35953-6F99-F864-1750-8190C56AFE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Background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FA5F408C-A9B0-D7DF-2403-0B9119D44C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dirty="0"/>
              <a:t>Our PAR: “</a:t>
            </a:r>
            <a:r>
              <a:rPr lang="en-US" b="0" i="0" u="none" strike="noStrike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This amendment specifies modifications to the IEEE Std 802.11 medium access control (MAC) specification to specify new mechanisms that address and improve user privacy.”</a:t>
            </a:r>
            <a:endParaRPr lang="en-GB" altLang="en-US" dirty="0"/>
          </a:p>
          <a:p>
            <a:pPr marL="0" indent="0">
              <a:buNone/>
            </a:pPr>
            <a:r>
              <a:rPr lang="en-GB" altLang="en-US" dirty="0"/>
              <a:t>- CPE clients </a:t>
            </a:r>
            <a:r>
              <a:rPr lang="en-GB" altLang="en-US" dirty="0" err="1"/>
              <a:t>otaMAC</a:t>
            </a:r>
            <a:r>
              <a:rPr lang="en-GB" altLang="en-US" dirty="0"/>
              <a:t> rotation is being adopted (whether individual, group or mass rotation)</a:t>
            </a:r>
          </a:p>
          <a:p>
            <a:pPr marL="0" indent="0">
              <a:buNone/>
            </a:pPr>
            <a:r>
              <a:rPr lang="en-GB" altLang="en-US" dirty="0"/>
              <a:t>- MAC Header parameters encryption is being discussed</a:t>
            </a:r>
          </a:p>
          <a:p>
            <a:pPr marL="0" indent="0">
              <a:buNone/>
            </a:pPr>
            <a:r>
              <a:rPr lang="en-GB" altLang="en-US" dirty="0"/>
              <a:t>- However, header obfuscation is  not sufficient to improve user privacy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90B2884-BF47-BD3F-DE3B-78E05DE6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r>
              <a:rPr lang="en-US" altLang="en-US" dirty="0"/>
              <a:t>Sept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7CCC49E-E515-1358-1F38-1BD740D0C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29838" y="6475413"/>
            <a:ext cx="1114087" cy="184666"/>
          </a:xfrm>
        </p:spPr>
        <p:txBody>
          <a:bodyPr/>
          <a:lstStyle/>
          <a:p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9000E84-4A62-2E4A-9965-20CEE8383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4DB35953-6F99-F864-1750-8190C56AFE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06016"/>
            <a:ext cx="7772400" cy="1066800"/>
          </a:xfrm>
        </p:spPr>
        <p:txBody>
          <a:bodyPr/>
          <a:lstStyle/>
          <a:p>
            <a:r>
              <a:rPr lang="en-US" altLang="en-US" dirty="0"/>
              <a:t>STA Identity and Traffic Pattern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FA5F408C-A9B0-D7DF-2403-0B9119D44C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GB" altLang="en-US" sz="1800" dirty="0"/>
              <a:t>A simple capture on the air with a sniffer and a focus on frame structure easily surfaces any traffic that is inelastic and repeating</a:t>
            </a:r>
          </a:p>
          <a:p>
            <a:pPr lvl="1">
              <a:buFontTx/>
              <a:buChar char="-"/>
            </a:pPr>
            <a:r>
              <a:rPr lang="en-GB" altLang="en-US" sz="1600" dirty="0">
                <a:cs typeface="Times New Roman"/>
              </a:rPr>
              <a:t>E.g. voice, IoT, keepalives to most applications (</a:t>
            </a:r>
            <a:r>
              <a:rPr lang="en-GB" altLang="en-US" sz="1600" dirty="0" err="1">
                <a:cs typeface="Times New Roman"/>
              </a:rPr>
              <a:t>mDNS</a:t>
            </a:r>
            <a:r>
              <a:rPr lang="en-GB" altLang="en-US" sz="1600" dirty="0">
                <a:cs typeface="Times New Roman"/>
              </a:rPr>
              <a:t>, Miracast, Chromecast, UPnP, etc.)</a:t>
            </a:r>
          </a:p>
          <a:p>
            <a:pPr marL="0" indent="0">
              <a:buNone/>
            </a:pPr>
            <a:endParaRPr lang="en-GB" alt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E0CC6DA-239A-ACD8-6097-E1F0AA3D58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329" y="3609746"/>
            <a:ext cx="7054552" cy="28656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6AE85330-BDFD-3750-5F19-0025E1E1E250}"/>
              </a:ext>
            </a:extLst>
          </p:cNvPr>
          <p:cNvSpPr txBox="1"/>
          <p:nvPr/>
        </p:nvSpPr>
        <p:spPr>
          <a:xfrm>
            <a:off x="894840" y="3332747"/>
            <a:ext cx="3857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e.g., “well known 3D gaming application” on a smartphone</a:t>
            </a:r>
          </a:p>
        </p:txBody>
      </p:sp>
    </p:spTree>
    <p:extLst>
      <p:ext uri="{BB962C8B-B14F-4D97-AF65-F5344CB8AC3E}">
        <p14:creationId xmlns:p14="http://schemas.microsoft.com/office/powerpoint/2010/main" val="3792771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90B2884-BF47-BD3F-DE3B-78E05DE6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r>
              <a:rPr lang="en-US" altLang="en-US" dirty="0"/>
              <a:t>Sept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7CCC49E-E515-1358-1F38-1BD740D0C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29838" y="6475413"/>
            <a:ext cx="1114087" cy="184666"/>
          </a:xfrm>
        </p:spPr>
        <p:txBody>
          <a:bodyPr/>
          <a:lstStyle/>
          <a:p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9000E84-4A62-2E4A-9965-20CEE8383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4DB35953-6F99-F864-1750-8190C56AFE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Traffic Pattern Exposes the STA Identity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FA5F408C-A9B0-D7DF-2403-0B9119D44C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735832"/>
          </a:xfrm>
        </p:spPr>
        <p:txBody>
          <a:bodyPr/>
          <a:lstStyle/>
          <a:p>
            <a:pPr>
              <a:buFontTx/>
              <a:buChar char="-"/>
            </a:pPr>
            <a:r>
              <a:rPr lang="en-GB" altLang="en-US" sz="2000" dirty="0"/>
              <a:t>Traffic pattern can be sufficient to expose the STA identity, potentially negating the benefits of header obfuscation</a:t>
            </a:r>
          </a:p>
          <a:p>
            <a:pPr>
              <a:buFontTx/>
              <a:buChar char="-"/>
            </a:pPr>
            <a:r>
              <a:rPr lang="en-GB" altLang="en-US" sz="2000" dirty="0"/>
              <a:t>This risk does not occur for all STAs and all traffic, but when it occurs, it can be severe</a:t>
            </a:r>
          </a:p>
          <a:p>
            <a:pPr lvl="1">
              <a:buFontTx/>
              <a:buChar char="-"/>
            </a:pPr>
            <a:r>
              <a:rPr lang="en-GB" altLang="en-US" sz="1600" dirty="0"/>
              <a:t>In a BSS, if a single STA is sending a particular traffic type, it does not matter how many other STAs are in the same BSS, it does not matter how often the STA rotates its MAC parameters -&gt; an eavesdropper can follow the STA across time</a:t>
            </a:r>
          </a:p>
          <a:p>
            <a:pPr marL="0" indent="0">
              <a:buNone/>
            </a:pPr>
            <a:r>
              <a:rPr lang="en-GB" altLang="en-US" dirty="0"/>
              <a:t>	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6D8183D-5CC6-0DFE-6A50-D62317367488}"/>
              </a:ext>
            </a:extLst>
          </p:cNvPr>
          <p:cNvCxnSpPr/>
          <p:nvPr/>
        </p:nvCxnSpPr>
        <p:spPr bwMode="auto">
          <a:xfrm>
            <a:off x="611560" y="5157193"/>
            <a:ext cx="78466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F666F5D5-7DC3-70D9-F8B7-6B0986F9FB39}"/>
              </a:ext>
            </a:extLst>
          </p:cNvPr>
          <p:cNvSpPr/>
          <p:nvPr/>
        </p:nvSpPr>
        <p:spPr bwMode="auto">
          <a:xfrm>
            <a:off x="755576" y="4941169"/>
            <a:ext cx="45719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D16853C-27A9-CE84-A343-2DA81D2A07A5}"/>
              </a:ext>
            </a:extLst>
          </p:cNvPr>
          <p:cNvSpPr/>
          <p:nvPr/>
        </p:nvSpPr>
        <p:spPr bwMode="auto">
          <a:xfrm>
            <a:off x="1312467" y="4941169"/>
            <a:ext cx="45719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CA02EA-EA97-9111-BB9E-220729B0026F}"/>
              </a:ext>
            </a:extLst>
          </p:cNvPr>
          <p:cNvSpPr/>
          <p:nvPr/>
        </p:nvSpPr>
        <p:spPr bwMode="auto">
          <a:xfrm>
            <a:off x="1859502" y="4941169"/>
            <a:ext cx="45719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644D733-88D6-F455-FD60-5853AA568F7B}"/>
              </a:ext>
            </a:extLst>
          </p:cNvPr>
          <p:cNvSpPr/>
          <p:nvPr/>
        </p:nvSpPr>
        <p:spPr bwMode="auto">
          <a:xfrm>
            <a:off x="2392659" y="4941169"/>
            <a:ext cx="45719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09A77F7-F84F-BF7E-A160-148563622D55}"/>
              </a:ext>
            </a:extLst>
          </p:cNvPr>
          <p:cNvSpPr/>
          <p:nvPr/>
        </p:nvSpPr>
        <p:spPr bwMode="auto">
          <a:xfrm>
            <a:off x="2927327" y="4941169"/>
            <a:ext cx="45719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33985C6-09D4-2638-7801-7D79842D5D40}"/>
              </a:ext>
            </a:extLst>
          </p:cNvPr>
          <p:cNvSpPr/>
          <p:nvPr/>
        </p:nvSpPr>
        <p:spPr bwMode="auto">
          <a:xfrm>
            <a:off x="3467782" y="4941169"/>
            <a:ext cx="45719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B61BFDE-F106-A036-CDCD-90A3CA6A8376}"/>
              </a:ext>
            </a:extLst>
          </p:cNvPr>
          <p:cNvSpPr/>
          <p:nvPr/>
        </p:nvSpPr>
        <p:spPr bwMode="auto">
          <a:xfrm>
            <a:off x="4004179" y="4941169"/>
            <a:ext cx="45719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F641D40-9879-571A-A8B5-7C1A3D0F6DD2}"/>
              </a:ext>
            </a:extLst>
          </p:cNvPr>
          <p:cNvSpPr/>
          <p:nvPr/>
        </p:nvSpPr>
        <p:spPr bwMode="auto">
          <a:xfrm>
            <a:off x="4534096" y="4941169"/>
            <a:ext cx="45719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8B5F448-46EA-EDCA-E13D-22A7E4CD0914}"/>
              </a:ext>
            </a:extLst>
          </p:cNvPr>
          <p:cNvSpPr/>
          <p:nvPr/>
        </p:nvSpPr>
        <p:spPr bwMode="auto">
          <a:xfrm>
            <a:off x="5076755" y="4941169"/>
            <a:ext cx="45719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8665806-D32D-B808-543A-820F87352F82}"/>
              </a:ext>
            </a:extLst>
          </p:cNvPr>
          <p:cNvSpPr/>
          <p:nvPr/>
        </p:nvSpPr>
        <p:spPr bwMode="auto">
          <a:xfrm>
            <a:off x="5606672" y="4941169"/>
            <a:ext cx="45719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CA3B799-6297-7C18-C63F-8AA4D17107EA}"/>
              </a:ext>
            </a:extLst>
          </p:cNvPr>
          <p:cNvSpPr/>
          <p:nvPr/>
        </p:nvSpPr>
        <p:spPr bwMode="auto">
          <a:xfrm>
            <a:off x="6146091" y="4941169"/>
            <a:ext cx="45719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11132ED-331E-42B9-1573-01E2A2E0DCAB}"/>
              </a:ext>
            </a:extLst>
          </p:cNvPr>
          <p:cNvSpPr/>
          <p:nvPr/>
        </p:nvSpPr>
        <p:spPr bwMode="auto">
          <a:xfrm>
            <a:off x="6676008" y="4941169"/>
            <a:ext cx="45719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726E2D2E-977F-3754-CF96-8C800CCCAC69}"/>
              </a:ext>
            </a:extLst>
          </p:cNvPr>
          <p:cNvSpPr/>
          <p:nvPr/>
        </p:nvSpPr>
        <p:spPr bwMode="auto">
          <a:xfrm>
            <a:off x="7215427" y="4941169"/>
            <a:ext cx="45719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C592CDB-AFB8-BE1F-6182-E457E99D39C8}"/>
              </a:ext>
            </a:extLst>
          </p:cNvPr>
          <p:cNvSpPr/>
          <p:nvPr/>
        </p:nvSpPr>
        <p:spPr bwMode="auto">
          <a:xfrm>
            <a:off x="7745344" y="4941169"/>
            <a:ext cx="45719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567DCA2-E19F-3798-5465-BC72735C5854}"/>
              </a:ext>
            </a:extLst>
          </p:cNvPr>
          <p:cNvSpPr txBox="1"/>
          <p:nvPr/>
        </p:nvSpPr>
        <p:spPr>
          <a:xfrm>
            <a:off x="15279" y="4941168"/>
            <a:ext cx="8114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160-byte frame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F8E990F-6331-B787-92A5-C99A441E5743}"/>
              </a:ext>
            </a:extLst>
          </p:cNvPr>
          <p:cNvSpPr txBox="1"/>
          <p:nvPr/>
        </p:nvSpPr>
        <p:spPr>
          <a:xfrm>
            <a:off x="821787" y="5171504"/>
            <a:ext cx="7056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OTA MAC1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0DACBCD-3800-1C93-434B-3C8A3E232C84}"/>
              </a:ext>
            </a:extLst>
          </p:cNvPr>
          <p:cNvSpPr txBox="1"/>
          <p:nvPr/>
        </p:nvSpPr>
        <p:spPr>
          <a:xfrm>
            <a:off x="2221685" y="5173847"/>
            <a:ext cx="7056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OTA MAC2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4FD546F-CB50-95C1-9068-AB0D5B5E3857}"/>
              </a:ext>
            </a:extLst>
          </p:cNvPr>
          <p:cNvSpPr txBox="1"/>
          <p:nvPr/>
        </p:nvSpPr>
        <p:spPr>
          <a:xfrm>
            <a:off x="3647661" y="5171504"/>
            <a:ext cx="7056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OTA MAC3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2B62FA6-E8FF-4160-C7E4-EF090E253609}"/>
              </a:ext>
            </a:extLst>
          </p:cNvPr>
          <p:cNvSpPr txBox="1"/>
          <p:nvPr/>
        </p:nvSpPr>
        <p:spPr>
          <a:xfrm>
            <a:off x="5283059" y="5166790"/>
            <a:ext cx="7056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OTA MAC4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4EBCBAA-2FA4-11BB-1F58-16C44687F651}"/>
              </a:ext>
            </a:extLst>
          </p:cNvPr>
          <p:cNvSpPr txBox="1"/>
          <p:nvPr/>
        </p:nvSpPr>
        <p:spPr>
          <a:xfrm>
            <a:off x="6875506" y="5171504"/>
            <a:ext cx="7056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OTA MAC5</a:t>
            </a: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E4B171DE-7B29-5763-FFFB-8A652F48187C}"/>
              </a:ext>
            </a:extLst>
          </p:cNvPr>
          <p:cNvCxnSpPr/>
          <p:nvPr/>
        </p:nvCxnSpPr>
        <p:spPr bwMode="auto">
          <a:xfrm>
            <a:off x="611560" y="4941168"/>
            <a:ext cx="7932365" cy="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056832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90B2884-BF47-BD3F-DE3B-78E05DE6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r>
              <a:rPr lang="en-US" altLang="en-US" dirty="0"/>
              <a:t>Sept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7CCC49E-E515-1358-1F38-1BD740D0C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29838" y="6475413"/>
            <a:ext cx="1114087" cy="184666"/>
          </a:xfrm>
        </p:spPr>
        <p:txBody>
          <a:bodyPr/>
          <a:lstStyle/>
          <a:p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9000E84-4A62-2E4A-9965-20CEE8383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4DB35953-6F99-F864-1750-8190C56AFE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Hiding Traffic Pattern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FA5F408C-A9B0-D7DF-2403-0B9119D44C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GB" altLang="en-US" dirty="0"/>
              <a:t>A good way to hide the traffic pattern is to hide the repeating inelastic traffic</a:t>
            </a:r>
          </a:p>
          <a:p>
            <a:pPr lvl="1"/>
            <a:r>
              <a:rPr lang="en-GB" altLang="en-US" dirty="0"/>
              <a:t>We can’t make it non-repeating, but we can make the repetition less cyclical</a:t>
            </a:r>
          </a:p>
          <a:p>
            <a:pPr lvl="1"/>
            <a:r>
              <a:rPr lang="en-GB" altLang="en-US" dirty="0"/>
              <a:t>We can hide the inelasticity </a:t>
            </a:r>
          </a:p>
          <a:p>
            <a:pPr marL="457200" lvl="1" indent="0">
              <a:buNone/>
            </a:pPr>
            <a:endParaRPr lang="en-GB" altLang="en-US" dirty="0"/>
          </a:p>
          <a:p>
            <a:endParaRPr lang="en-GB" alt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28575695-6EB3-CB69-ACEF-B30A76196421}"/>
              </a:ext>
            </a:extLst>
          </p:cNvPr>
          <p:cNvCxnSpPr/>
          <p:nvPr/>
        </p:nvCxnSpPr>
        <p:spPr bwMode="auto">
          <a:xfrm>
            <a:off x="611560" y="5157193"/>
            <a:ext cx="78466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1EFDE5C0-F063-DDA2-B35D-B62FB349B8CF}"/>
              </a:ext>
            </a:extLst>
          </p:cNvPr>
          <p:cNvSpPr/>
          <p:nvPr/>
        </p:nvSpPr>
        <p:spPr bwMode="auto">
          <a:xfrm>
            <a:off x="755576" y="4941169"/>
            <a:ext cx="45719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A530A44-21F6-1F2C-049C-AD2C06AFFB17}"/>
              </a:ext>
            </a:extLst>
          </p:cNvPr>
          <p:cNvSpPr/>
          <p:nvPr/>
        </p:nvSpPr>
        <p:spPr bwMode="auto">
          <a:xfrm>
            <a:off x="1312467" y="4792091"/>
            <a:ext cx="45719" cy="3651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1F7B07F-153B-27C5-AAEE-97CEA5EDFE4F}"/>
              </a:ext>
            </a:extLst>
          </p:cNvPr>
          <p:cNvSpPr/>
          <p:nvPr/>
        </p:nvSpPr>
        <p:spPr bwMode="auto">
          <a:xfrm>
            <a:off x="1679623" y="5013175"/>
            <a:ext cx="45719" cy="14401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0882D78-5B0B-2C78-0011-7B9257356D68}"/>
              </a:ext>
            </a:extLst>
          </p:cNvPr>
          <p:cNvSpPr/>
          <p:nvPr/>
        </p:nvSpPr>
        <p:spPr bwMode="auto">
          <a:xfrm>
            <a:off x="1859502" y="4869160"/>
            <a:ext cx="45719" cy="288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B485C77-FCEA-81B3-7639-B72B14C7DDCF}"/>
              </a:ext>
            </a:extLst>
          </p:cNvPr>
          <p:cNvSpPr/>
          <p:nvPr/>
        </p:nvSpPr>
        <p:spPr bwMode="auto">
          <a:xfrm>
            <a:off x="2039381" y="4725144"/>
            <a:ext cx="45719" cy="43204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873D85D-1EA2-B7FB-37BD-DA013265BEE6}"/>
              </a:ext>
            </a:extLst>
          </p:cNvPr>
          <p:cNvSpPr/>
          <p:nvPr/>
        </p:nvSpPr>
        <p:spPr bwMode="auto">
          <a:xfrm>
            <a:off x="2392659" y="4941169"/>
            <a:ext cx="45719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C700561-7755-D1D7-AF86-8768BD4D1B8D}"/>
              </a:ext>
            </a:extLst>
          </p:cNvPr>
          <p:cNvSpPr/>
          <p:nvPr/>
        </p:nvSpPr>
        <p:spPr bwMode="auto">
          <a:xfrm>
            <a:off x="2745937" y="5013175"/>
            <a:ext cx="45719" cy="14401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2F230B1-4DF8-CD1A-54D1-314A263673AB}"/>
              </a:ext>
            </a:extLst>
          </p:cNvPr>
          <p:cNvSpPr/>
          <p:nvPr/>
        </p:nvSpPr>
        <p:spPr bwMode="auto">
          <a:xfrm>
            <a:off x="2927327" y="4869160"/>
            <a:ext cx="45719" cy="288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ABEC56-B9DC-9989-BA9B-1405A586E5C2}"/>
              </a:ext>
            </a:extLst>
          </p:cNvPr>
          <p:cNvSpPr/>
          <p:nvPr/>
        </p:nvSpPr>
        <p:spPr bwMode="auto">
          <a:xfrm>
            <a:off x="3284204" y="4797152"/>
            <a:ext cx="45719" cy="36004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409FDE4-EB2F-2621-8DF7-0CDC019B108A}"/>
              </a:ext>
            </a:extLst>
          </p:cNvPr>
          <p:cNvSpPr/>
          <p:nvPr/>
        </p:nvSpPr>
        <p:spPr bwMode="auto">
          <a:xfrm>
            <a:off x="3467782" y="4509125"/>
            <a:ext cx="45719" cy="64806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DC8DD94-D1E9-27F4-4240-B9DC23F906C3}"/>
              </a:ext>
            </a:extLst>
          </p:cNvPr>
          <p:cNvSpPr/>
          <p:nvPr/>
        </p:nvSpPr>
        <p:spPr bwMode="auto">
          <a:xfrm>
            <a:off x="4004179" y="4869160"/>
            <a:ext cx="45719" cy="288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426F9AF-85FC-1713-0571-E0B8A5A72B46}"/>
              </a:ext>
            </a:extLst>
          </p:cNvPr>
          <p:cNvSpPr/>
          <p:nvPr/>
        </p:nvSpPr>
        <p:spPr bwMode="auto">
          <a:xfrm>
            <a:off x="4244648" y="5013175"/>
            <a:ext cx="45719" cy="14477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E789D86-1A60-101D-653D-37EAFF45272D}"/>
              </a:ext>
            </a:extLst>
          </p:cNvPr>
          <p:cNvSpPr/>
          <p:nvPr/>
        </p:nvSpPr>
        <p:spPr bwMode="auto">
          <a:xfrm>
            <a:off x="4534096" y="4725144"/>
            <a:ext cx="45719" cy="43204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C4B6AA3-8694-8DF0-2AC5-13A9330B9C91}"/>
              </a:ext>
            </a:extLst>
          </p:cNvPr>
          <p:cNvSpPr/>
          <p:nvPr/>
        </p:nvSpPr>
        <p:spPr bwMode="auto">
          <a:xfrm>
            <a:off x="4811797" y="5085382"/>
            <a:ext cx="45719" cy="7200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2540CC8-2C42-CB1B-1B45-6DC475B36167}"/>
              </a:ext>
            </a:extLst>
          </p:cNvPr>
          <p:cNvSpPr/>
          <p:nvPr/>
        </p:nvSpPr>
        <p:spPr bwMode="auto">
          <a:xfrm>
            <a:off x="5076755" y="4797152"/>
            <a:ext cx="45719" cy="36004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C25FDEB-C66C-0897-7623-016B7FF2318D}"/>
              </a:ext>
            </a:extLst>
          </p:cNvPr>
          <p:cNvSpPr/>
          <p:nvPr/>
        </p:nvSpPr>
        <p:spPr bwMode="auto">
          <a:xfrm>
            <a:off x="5253394" y="5078649"/>
            <a:ext cx="45719" cy="7854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2B167D7-0BBB-ACB1-B1B7-6D3297F1DA80}"/>
              </a:ext>
            </a:extLst>
          </p:cNvPr>
          <p:cNvSpPr/>
          <p:nvPr/>
        </p:nvSpPr>
        <p:spPr bwMode="auto">
          <a:xfrm>
            <a:off x="5430033" y="4509124"/>
            <a:ext cx="48921" cy="64806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FD1367D-818E-F93B-B24C-2C32D938C209}"/>
              </a:ext>
            </a:extLst>
          </p:cNvPr>
          <p:cNvSpPr/>
          <p:nvPr/>
        </p:nvSpPr>
        <p:spPr bwMode="auto">
          <a:xfrm>
            <a:off x="5606672" y="4941169"/>
            <a:ext cx="45719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432C67F-4F91-ACC3-721A-296FA298B2C5}"/>
              </a:ext>
            </a:extLst>
          </p:cNvPr>
          <p:cNvSpPr/>
          <p:nvPr/>
        </p:nvSpPr>
        <p:spPr bwMode="auto">
          <a:xfrm flipH="1">
            <a:off x="5740456" y="4293100"/>
            <a:ext cx="45719" cy="86409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003B9E9-CAB8-1AA7-EFA4-F95A6BC4E888}"/>
              </a:ext>
            </a:extLst>
          </p:cNvPr>
          <p:cNvSpPr/>
          <p:nvPr/>
        </p:nvSpPr>
        <p:spPr bwMode="auto">
          <a:xfrm>
            <a:off x="6146091" y="4653142"/>
            <a:ext cx="45719" cy="50405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C166797-4050-0E15-4D9E-5829D965A963}"/>
              </a:ext>
            </a:extLst>
          </p:cNvPr>
          <p:cNvSpPr/>
          <p:nvPr/>
        </p:nvSpPr>
        <p:spPr bwMode="auto">
          <a:xfrm>
            <a:off x="6266050" y="4869160"/>
            <a:ext cx="45719" cy="288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E02EFB7-522E-5DA3-0701-3AD389766F34}"/>
              </a:ext>
            </a:extLst>
          </p:cNvPr>
          <p:cNvSpPr/>
          <p:nvPr/>
        </p:nvSpPr>
        <p:spPr bwMode="auto">
          <a:xfrm>
            <a:off x="6386560" y="5075300"/>
            <a:ext cx="45719" cy="7854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74E7305-1413-7956-3088-3FADCDC76ABD}"/>
              </a:ext>
            </a:extLst>
          </p:cNvPr>
          <p:cNvSpPr/>
          <p:nvPr/>
        </p:nvSpPr>
        <p:spPr bwMode="auto">
          <a:xfrm>
            <a:off x="6676008" y="4869160"/>
            <a:ext cx="45719" cy="288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C611F1B-02A2-BBFD-50B2-4741B8857FAA}"/>
              </a:ext>
            </a:extLst>
          </p:cNvPr>
          <p:cNvSpPr/>
          <p:nvPr/>
        </p:nvSpPr>
        <p:spPr bwMode="auto">
          <a:xfrm flipH="1">
            <a:off x="7163466" y="4509124"/>
            <a:ext cx="51961" cy="64806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01CEA0E-99B6-A0E2-4C1D-D23D31619E3E}"/>
              </a:ext>
            </a:extLst>
          </p:cNvPr>
          <p:cNvSpPr/>
          <p:nvPr/>
        </p:nvSpPr>
        <p:spPr bwMode="auto">
          <a:xfrm>
            <a:off x="7289667" y="4792091"/>
            <a:ext cx="45719" cy="3651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96200CB-C6E9-B21F-FF43-ADA600F897F1}"/>
              </a:ext>
            </a:extLst>
          </p:cNvPr>
          <p:cNvSpPr/>
          <p:nvPr/>
        </p:nvSpPr>
        <p:spPr bwMode="auto">
          <a:xfrm>
            <a:off x="7406978" y="5013373"/>
            <a:ext cx="45719" cy="14401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64FE13A-F527-F64A-B4D8-DB045554F47A}"/>
              </a:ext>
            </a:extLst>
          </p:cNvPr>
          <p:cNvSpPr/>
          <p:nvPr/>
        </p:nvSpPr>
        <p:spPr bwMode="auto">
          <a:xfrm>
            <a:off x="7745344" y="4725144"/>
            <a:ext cx="45719" cy="43204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C9BEB42-B825-957F-D8F6-717ECD69C538}"/>
              </a:ext>
            </a:extLst>
          </p:cNvPr>
          <p:cNvSpPr/>
          <p:nvPr/>
        </p:nvSpPr>
        <p:spPr bwMode="auto">
          <a:xfrm>
            <a:off x="7926734" y="4941169"/>
            <a:ext cx="45719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AF1863A-D1E4-55A6-6AC9-5E5EB558EB29}"/>
              </a:ext>
            </a:extLst>
          </p:cNvPr>
          <p:cNvSpPr txBox="1"/>
          <p:nvPr/>
        </p:nvSpPr>
        <p:spPr>
          <a:xfrm>
            <a:off x="15279" y="4941168"/>
            <a:ext cx="8114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160-byte frame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573C20B-4943-6380-A3C4-EA93F3483C77}"/>
              </a:ext>
            </a:extLst>
          </p:cNvPr>
          <p:cNvSpPr txBox="1"/>
          <p:nvPr/>
        </p:nvSpPr>
        <p:spPr>
          <a:xfrm>
            <a:off x="821787" y="5171504"/>
            <a:ext cx="7056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OTA MAC1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FE52722-8538-3B59-176E-BCA1380FFDC4}"/>
              </a:ext>
            </a:extLst>
          </p:cNvPr>
          <p:cNvSpPr txBox="1"/>
          <p:nvPr/>
        </p:nvSpPr>
        <p:spPr>
          <a:xfrm>
            <a:off x="2221685" y="5173847"/>
            <a:ext cx="7056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OTA MAC2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03AB475-5939-7109-43D1-24BF9EC1AB25}"/>
              </a:ext>
            </a:extLst>
          </p:cNvPr>
          <p:cNvSpPr txBox="1"/>
          <p:nvPr/>
        </p:nvSpPr>
        <p:spPr>
          <a:xfrm>
            <a:off x="3647661" y="5171504"/>
            <a:ext cx="7056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OTA MAC3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3CFCF09-8E98-6418-FE4F-1E12C014ABAA}"/>
              </a:ext>
            </a:extLst>
          </p:cNvPr>
          <p:cNvSpPr txBox="1"/>
          <p:nvPr/>
        </p:nvSpPr>
        <p:spPr>
          <a:xfrm>
            <a:off x="5283059" y="5166790"/>
            <a:ext cx="7056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OTA MAC4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4A8029A-6381-308D-61BE-2A203604E0EA}"/>
              </a:ext>
            </a:extLst>
          </p:cNvPr>
          <p:cNvSpPr txBox="1"/>
          <p:nvPr/>
        </p:nvSpPr>
        <p:spPr>
          <a:xfrm>
            <a:off x="6875506" y="5171504"/>
            <a:ext cx="7056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OTA MAC5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16D7440F-F09C-006C-9A10-2C17421F1C88}"/>
              </a:ext>
            </a:extLst>
          </p:cNvPr>
          <p:cNvSpPr/>
          <p:nvPr/>
        </p:nvSpPr>
        <p:spPr bwMode="auto">
          <a:xfrm>
            <a:off x="4645275" y="5078650"/>
            <a:ext cx="45719" cy="7200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EC1EABA7-4F3B-5D04-5FD6-7561A54B379D}"/>
              </a:ext>
            </a:extLst>
          </p:cNvPr>
          <p:cNvCxnSpPr/>
          <p:nvPr/>
        </p:nvCxnSpPr>
        <p:spPr bwMode="auto">
          <a:xfrm flipV="1">
            <a:off x="611560" y="4900101"/>
            <a:ext cx="7920880" cy="41067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00913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A8E583-1F7B-DA60-3C18-7993AACE30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3B2D500-17F2-8DB4-6072-E57052B716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r>
              <a:rPr lang="en-US" altLang="en-US" dirty="0"/>
              <a:t>Sept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C612570-9492-6E6F-E666-960EFD15F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29838" y="6475413"/>
            <a:ext cx="1114087" cy="184666"/>
          </a:xfrm>
        </p:spPr>
        <p:txBody>
          <a:bodyPr/>
          <a:lstStyle/>
          <a:p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DB984D-1C26-FF4C-FC4A-795EA3AA0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DC37C491-C417-6A55-35B2-5D4AEC23EA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Padding Proposal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6B0DCB3E-C1EA-BEC2-C30F-11555F2928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2378845"/>
          </a:xfrm>
        </p:spPr>
        <p:txBody>
          <a:bodyPr/>
          <a:lstStyle/>
          <a:p>
            <a:r>
              <a:rPr lang="en-GB" altLang="en-US" dirty="0"/>
              <a:t>An MLD (STA MLD and/or AP MLD) could add padding to existing data frames</a:t>
            </a:r>
          </a:p>
          <a:p>
            <a:pPr lvl="1"/>
            <a:r>
              <a:rPr lang="en-GB" altLang="en-US" dirty="0"/>
              <a:t>We could define ‘padded data’ frames, which could have (or not) a padding element – frame type support could be optional</a:t>
            </a:r>
          </a:p>
          <a:p>
            <a:pPr lvl="1"/>
            <a:r>
              <a:rPr lang="en-GB" altLang="en-US" dirty="0"/>
              <a:t>The (encrypted) padding element, when present, could add a random number of bytes to the data payload</a:t>
            </a:r>
          </a:p>
          <a:p>
            <a:pPr marL="457200" lvl="1" indent="0">
              <a:buNone/>
            </a:pPr>
            <a:endParaRPr lang="en-GB" altLang="en-US" dirty="0"/>
          </a:p>
          <a:p>
            <a:endParaRPr lang="en-GB" alt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E906DB4-84AC-9D59-DAC5-2B50B0E7CE92}"/>
              </a:ext>
            </a:extLst>
          </p:cNvPr>
          <p:cNvCxnSpPr/>
          <p:nvPr/>
        </p:nvCxnSpPr>
        <p:spPr bwMode="auto">
          <a:xfrm>
            <a:off x="611560" y="5157193"/>
            <a:ext cx="78466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6631DB6C-606D-727E-EB35-4BA04AA73030}"/>
              </a:ext>
            </a:extLst>
          </p:cNvPr>
          <p:cNvSpPr/>
          <p:nvPr/>
        </p:nvSpPr>
        <p:spPr bwMode="auto">
          <a:xfrm>
            <a:off x="755576" y="4941169"/>
            <a:ext cx="45719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D85DCA2-EF05-FFFC-F6F8-03CDD529DF0B}"/>
              </a:ext>
            </a:extLst>
          </p:cNvPr>
          <p:cNvSpPr/>
          <p:nvPr/>
        </p:nvSpPr>
        <p:spPr bwMode="auto">
          <a:xfrm>
            <a:off x="1312467" y="4792091"/>
            <a:ext cx="45719" cy="3651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6221071-3466-F56F-2A6A-7D6B5C7C9E8E}"/>
              </a:ext>
            </a:extLst>
          </p:cNvPr>
          <p:cNvSpPr/>
          <p:nvPr/>
        </p:nvSpPr>
        <p:spPr bwMode="auto">
          <a:xfrm>
            <a:off x="1859502" y="4869160"/>
            <a:ext cx="45719" cy="288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170BE63-0AD2-541A-686A-264FEB6C79C7}"/>
              </a:ext>
            </a:extLst>
          </p:cNvPr>
          <p:cNvSpPr/>
          <p:nvPr/>
        </p:nvSpPr>
        <p:spPr bwMode="auto">
          <a:xfrm>
            <a:off x="2392659" y="4941169"/>
            <a:ext cx="45719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900B3DD-A672-1444-DDFC-58A216CEC0D3}"/>
              </a:ext>
            </a:extLst>
          </p:cNvPr>
          <p:cNvSpPr/>
          <p:nvPr/>
        </p:nvSpPr>
        <p:spPr bwMode="auto">
          <a:xfrm>
            <a:off x="2927327" y="4869160"/>
            <a:ext cx="45719" cy="288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4F76C85-DB12-3232-EA17-311000605471}"/>
              </a:ext>
            </a:extLst>
          </p:cNvPr>
          <p:cNvSpPr/>
          <p:nvPr/>
        </p:nvSpPr>
        <p:spPr bwMode="auto">
          <a:xfrm>
            <a:off x="3467782" y="4509125"/>
            <a:ext cx="45719" cy="64806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A8DE9D1-B489-3E2A-E6D5-EEF826119381}"/>
              </a:ext>
            </a:extLst>
          </p:cNvPr>
          <p:cNvSpPr/>
          <p:nvPr/>
        </p:nvSpPr>
        <p:spPr bwMode="auto">
          <a:xfrm>
            <a:off x="4004179" y="4869160"/>
            <a:ext cx="45719" cy="288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D15280E-C6C9-04DC-B104-D2D7089F9507}"/>
              </a:ext>
            </a:extLst>
          </p:cNvPr>
          <p:cNvSpPr/>
          <p:nvPr/>
        </p:nvSpPr>
        <p:spPr bwMode="auto">
          <a:xfrm>
            <a:off x="4534096" y="4725144"/>
            <a:ext cx="45719" cy="43204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BA2F134-4B8E-8B56-C225-9BE6F4D88B8F}"/>
              </a:ext>
            </a:extLst>
          </p:cNvPr>
          <p:cNvSpPr/>
          <p:nvPr/>
        </p:nvSpPr>
        <p:spPr bwMode="auto">
          <a:xfrm>
            <a:off x="5076755" y="4797152"/>
            <a:ext cx="45719" cy="36004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D7C75DF-6880-1FC9-8017-CABC455E88B7}"/>
              </a:ext>
            </a:extLst>
          </p:cNvPr>
          <p:cNvSpPr/>
          <p:nvPr/>
        </p:nvSpPr>
        <p:spPr bwMode="auto">
          <a:xfrm>
            <a:off x="5606672" y="4941168"/>
            <a:ext cx="45719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49307BC-CEA5-99E4-C227-14DF411A8F9E}"/>
              </a:ext>
            </a:extLst>
          </p:cNvPr>
          <p:cNvSpPr/>
          <p:nvPr/>
        </p:nvSpPr>
        <p:spPr bwMode="auto">
          <a:xfrm>
            <a:off x="6146091" y="4653142"/>
            <a:ext cx="45719" cy="50405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40ED479-3707-2D9E-9D7B-5B57C793DA44}"/>
              </a:ext>
            </a:extLst>
          </p:cNvPr>
          <p:cNvSpPr/>
          <p:nvPr/>
        </p:nvSpPr>
        <p:spPr bwMode="auto">
          <a:xfrm>
            <a:off x="6676008" y="4869160"/>
            <a:ext cx="45719" cy="288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C01B815-0171-B9D0-004D-B833B9D31FE7}"/>
              </a:ext>
            </a:extLst>
          </p:cNvPr>
          <p:cNvSpPr/>
          <p:nvPr/>
        </p:nvSpPr>
        <p:spPr bwMode="auto">
          <a:xfrm flipH="1">
            <a:off x="7163466" y="4509124"/>
            <a:ext cx="51961" cy="64806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A2D053B-ACB8-8241-CF95-B222C2CB1E45}"/>
              </a:ext>
            </a:extLst>
          </p:cNvPr>
          <p:cNvSpPr/>
          <p:nvPr/>
        </p:nvSpPr>
        <p:spPr bwMode="auto">
          <a:xfrm>
            <a:off x="7745344" y="4725144"/>
            <a:ext cx="45719" cy="43204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E6A2E6B-4341-37AF-A476-514EC778A859}"/>
              </a:ext>
            </a:extLst>
          </p:cNvPr>
          <p:cNvSpPr txBox="1"/>
          <p:nvPr/>
        </p:nvSpPr>
        <p:spPr>
          <a:xfrm>
            <a:off x="15279" y="4941168"/>
            <a:ext cx="8114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160-byte frame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E74D014-D64A-82B1-C617-C658FECD51D0}"/>
              </a:ext>
            </a:extLst>
          </p:cNvPr>
          <p:cNvSpPr txBox="1"/>
          <p:nvPr/>
        </p:nvSpPr>
        <p:spPr>
          <a:xfrm>
            <a:off x="821787" y="5171504"/>
            <a:ext cx="7056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OTA MAC1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6E331CF-A8D3-3CF5-521B-F9A86C946137}"/>
              </a:ext>
            </a:extLst>
          </p:cNvPr>
          <p:cNvSpPr txBox="1"/>
          <p:nvPr/>
        </p:nvSpPr>
        <p:spPr>
          <a:xfrm>
            <a:off x="2221685" y="5173847"/>
            <a:ext cx="7056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OTA MAC2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5F8405A-0DE5-5F7A-E323-E898C8C832D9}"/>
              </a:ext>
            </a:extLst>
          </p:cNvPr>
          <p:cNvSpPr txBox="1"/>
          <p:nvPr/>
        </p:nvSpPr>
        <p:spPr>
          <a:xfrm>
            <a:off x="3647661" y="5171504"/>
            <a:ext cx="7056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OTA MAC3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0A846D3-A379-DB4D-C055-28242F62B09E}"/>
              </a:ext>
            </a:extLst>
          </p:cNvPr>
          <p:cNvSpPr txBox="1"/>
          <p:nvPr/>
        </p:nvSpPr>
        <p:spPr>
          <a:xfrm>
            <a:off x="5283059" y="5166790"/>
            <a:ext cx="7056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OTA MAC4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25C3C2C-F0A5-E462-D3E6-6B9CBA6381D5}"/>
              </a:ext>
            </a:extLst>
          </p:cNvPr>
          <p:cNvSpPr txBox="1"/>
          <p:nvPr/>
        </p:nvSpPr>
        <p:spPr>
          <a:xfrm>
            <a:off x="6875506" y="5171504"/>
            <a:ext cx="7056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OTA MAC5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95FC539A-CAAE-2F3A-E59E-8B19D09C8E7E}"/>
              </a:ext>
            </a:extLst>
          </p:cNvPr>
          <p:cNvCxnSpPr/>
          <p:nvPr/>
        </p:nvCxnSpPr>
        <p:spPr bwMode="auto">
          <a:xfrm flipV="1">
            <a:off x="623045" y="4926859"/>
            <a:ext cx="7920880" cy="14309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6905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4B72B1-D44A-C315-9590-93A333DCD0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DC9FB52-431F-D1DE-E924-B969075E8D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r>
              <a:rPr lang="en-US" altLang="en-US" dirty="0"/>
              <a:t>Sept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E4B102B-12D5-ECA2-DEA2-E1DD1B704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29838" y="6475413"/>
            <a:ext cx="1114087" cy="184666"/>
          </a:xfrm>
        </p:spPr>
        <p:txBody>
          <a:bodyPr/>
          <a:lstStyle/>
          <a:p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FD33740-E7E8-2533-8B96-1CC89DD05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22216847-AA12-E6C6-3BF5-4C93919AC4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Padding Proposal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B824E62E-F26B-B597-BBE0-6634BCCF1F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GB" altLang="en-US" dirty="0"/>
              <a:t>An MLD (STA MLD and/or AP MLD) could also send empty padded frames at random intervals</a:t>
            </a:r>
          </a:p>
          <a:p>
            <a:pPr lvl="1"/>
            <a:r>
              <a:rPr lang="en-GB" altLang="en-US" dirty="0"/>
              <a:t>The frame would still be ‘padded data’ type, but the (real) data field length is 0</a:t>
            </a:r>
          </a:p>
          <a:p>
            <a:pPr marL="457200" lvl="1" indent="0">
              <a:buNone/>
            </a:pPr>
            <a:endParaRPr lang="en-GB" altLang="en-US" dirty="0"/>
          </a:p>
          <a:p>
            <a:endParaRPr lang="en-GB" alt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563A795-868F-ECA8-5E1E-0798FCBFCB95}"/>
              </a:ext>
            </a:extLst>
          </p:cNvPr>
          <p:cNvCxnSpPr/>
          <p:nvPr/>
        </p:nvCxnSpPr>
        <p:spPr bwMode="auto">
          <a:xfrm>
            <a:off x="611560" y="5157193"/>
            <a:ext cx="78466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160D6DF7-221B-DEAE-49BC-58C3A7B8776A}"/>
              </a:ext>
            </a:extLst>
          </p:cNvPr>
          <p:cNvSpPr/>
          <p:nvPr/>
        </p:nvSpPr>
        <p:spPr bwMode="auto">
          <a:xfrm>
            <a:off x="755576" y="4941169"/>
            <a:ext cx="45719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1C03B1-B576-A8B0-EA35-3A55D5649408}"/>
              </a:ext>
            </a:extLst>
          </p:cNvPr>
          <p:cNvSpPr/>
          <p:nvPr/>
        </p:nvSpPr>
        <p:spPr bwMode="auto">
          <a:xfrm>
            <a:off x="1312467" y="4792091"/>
            <a:ext cx="45719" cy="3651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FACFCC1-E261-9FDD-030B-DD0066C04792}"/>
              </a:ext>
            </a:extLst>
          </p:cNvPr>
          <p:cNvSpPr/>
          <p:nvPr/>
        </p:nvSpPr>
        <p:spPr bwMode="auto">
          <a:xfrm>
            <a:off x="1679623" y="5013175"/>
            <a:ext cx="45719" cy="14401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22C6A2C-A75C-CC10-DE32-CEB95EFACC2C}"/>
              </a:ext>
            </a:extLst>
          </p:cNvPr>
          <p:cNvSpPr/>
          <p:nvPr/>
        </p:nvSpPr>
        <p:spPr bwMode="auto">
          <a:xfrm>
            <a:off x="1859502" y="4869160"/>
            <a:ext cx="45719" cy="288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C360B19-FF42-B6E7-ECFD-84D7EEBB77BC}"/>
              </a:ext>
            </a:extLst>
          </p:cNvPr>
          <p:cNvSpPr/>
          <p:nvPr/>
        </p:nvSpPr>
        <p:spPr bwMode="auto">
          <a:xfrm>
            <a:off x="2039381" y="4725144"/>
            <a:ext cx="45719" cy="43204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4658421-E74B-D8F1-3FFB-F40C14D40C50}"/>
              </a:ext>
            </a:extLst>
          </p:cNvPr>
          <p:cNvSpPr/>
          <p:nvPr/>
        </p:nvSpPr>
        <p:spPr bwMode="auto">
          <a:xfrm>
            <a:off x="2392659" y="4941169"/>
            <a:ext cx="45719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5331988-A1B6-7930-4055-2B316ABFF3D4}"/>
              </a:ext>
            </a:extLst>
          </p:cNvPr>
          <p:cNvSpPr/>
          <p:nvPr/>
        </p:nvSpPr>
        <p:spPr bwMode="auto">
          <a:xfrm>
            <a:off x="2745937" y="5013175"/>
            <a:ext cx="45719" cy="14401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7EC90D5-147C-23ED-8C46-0DD644755059}"/>
              </a:ext>
            </a:extLst>
          </p:cNvPr>
          <p:cNvSpPr/>
          <p:nvPr/>
        </p:nvSpPr>
        <p:spPr bwMode="auto">
          <a:xfrm>
            <a:off x="2927327" y="4869160"/>
            <a:ext cx="45719" cy="288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DDF1097-71EC-DF22-9C40-549D8E98D82C}"/>
              </a:ext>
            </a:extLst>
          </p:cNvPr>
          <p:cNvSpPr/>
          <p:nvPr/>
        </p:nvSpPr>
        <p:spPr bwMode="auto">
          <a:xfrm>
            <a:off x="3284204" y="4797152"/>
            <a:ext cx="45719" cy="36004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96491B1-6FFE-A527-8FA0-C0DCF896ADE5}"/>
              </a:ext>
            </a:extLst>
          </p:cNvPr>
          <p:cNvSpPr/>
          <p:nvPr/>
        </p:nvSpPr>
        <p:spPr bwMode="auto">
          <a:xfrm>
            <a:off x="3467782" y="4509125"/>
            <a:ext cx="45719" cy="64806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3B7FE86-5432-CA41-F0AA-1DFA1DE665D1}"/>
              </a:ext>
            </a:extLst>
          </p:cNvPr>
          <p:cNvSpPr/>
          <p:nvPr/>
        </p:nvSpPr>
        <p:spPr bwMode="auto">
          <a:xfrm>
            <a:off x="4004179" y="4869160"/>
            <a:ext cx="45719" cy="288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44E8F7B-18B6-BAC9-5D3E-78F47D0AB048}"/>
              </a:ext>
            </a:extLst>
          </p:cNvPr>
          <p:cNvSpPr/>
          <p:nvPr/>
        </p:nvSpPr>
        <p:spPr bwMode="auto">
          <a:xfrm>
            <a:off x="4244648" y="5013175"/>
            <a:ext cx="45719" cy="14477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FAF459E-BC8E-D9DB-D290-A51D3405B110}"/>
              </a:ext>
            </a:extLst>
          </p:cNvPr>
          <p:cNvSpPr/>
          <p:nvPr/>
        </p:nvSpPr>
        <p:spPr bwMode="auto">
          <a:xfrm>
            <a:off x="4534096" y="4725144"/>
            <a:ext cx="45719" cy="43204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EB91334-8D7B-29E1-416B-FC34EC7B127F}"/>
              </a:ext>
            </a:extLst>
          </p:cNvPr>
          <p:cNvSpPr/>
          <p:nvPr/>
        </p:nvSpPr>
        <p:spPr bwMode="auto">
          <a:xfrm>
            <a:off x="4811797" y="5085382"/>
            <a:ext cx="45719" cy="7200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7F8DD80-C526-38B1-39DC-387EFA245551}"/>
              </a:ext>
            </a:extLst>
          </p:cNvPr>
          <p:cNvSpPr/>
          <p:nvPr/>
        </p:nvSpPr>
        <p:spPr bwMode="auto">
          <a:xfrm>
            <a:off x="5076755" y="4797152"/>
            <a:ext cx="45719" cy="36004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D44C37C-6F8C-659F-FD40-E38D91972BC3}"/>
              </a:ext>
            </a:extLst>
          </p:cNvPr>
          <p:cNvSpPr/>
          <p:nvPr/>
        </p:nvSpPr>
        <p:spPr bwMode="auto">
          <a:xfrm>
            <a:off x="5253394" y="5078649"/>
            <a:ext cx="45719" cy="7854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1164383-DD8D-61B2-B4DA-21B25E009D53}"/>
              </a:ext>
            </a:extLst>
          </p:cNvPr>
          <p:cNvSpPr/>
          <p:nvPr/>
        </p:nvSpPr>
        <p:spPr bwMode="auto">
          <a:xfrm>
            <a:off x="5430033" y="4509124"/>
            <a:ext cx="48921" cy="64806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DB865C9-4A25-A90F-9E5D-0B126B09C764}"/>
              </a:ext>
            </a:extLst>
          </p:cNvPr>
          <p:cNvSpPr/>
          <p:nvPr/>
        </p:nvSpPr>
        <p:spPr bwMode="auto">
          <a:xfrm>
            <a:off x="5606672" y="4941169"/>
            <a:ext cx="45719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C6BDB40-D4E8-95ED-6DF9-5C332D12C577}"/>
              </a:ext>
            </a:extLst>
          </p:cNvPr>
          <p:cNvSpPr/>
          <p:nvPr/>
        </p:nvSpPr>
        <p:spPr bwMode="auto">
          <a:xfrm flipH="1">
            <a:off x="5740456" y="4293100"/>
            <a:ext cx="45719" cy="86409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3BC6C2F-C8D6-0A5E-5E2F-4152B91D1AEE}"/>
              </a:ext>
            </a:extLst>
          </p:cNvPr>
          <p:cNvSpPr/>
          <p:nvPr/>
        </p:nvSpPr>
        <p:spPr bwMode="auto">
          <a:xfrm>
            <a:off x="6146091" y="4653142"/>
            <a:ext cx="45719" cy="50405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5F3A019-0E7D-6FD2-4B7A-EDB5547FCEA7}"/>
              </a:ext>
            </a:extLst>
          </p:cNvPr>
          <p:cNvSpPr/>
          <p:nvPr/>
        </p:nvSpPr>
        <p:spPr bwMode="auto">
          <a:xfrm>
            <a:off x="6266050" y="4869160"/>
            <a:ext cx="45719" cy="288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F0AD264-B467-4149-543D-26B1ADDFD642}"/>
              </a:ext>
            </a:extLst>
          </p:cNvPr>
          <p:cNvSpPr/>
          <p:nvPr/>
        </p:nvSpPr>
        <p:spPr bwMode="auto">
          <a:xfrm>
            <a:off x="6386560" y="5075300"/>
            <a:ext cx="45719" cy="7854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9F07736-65DE-5FDA-A680-3EF066028D71}"/>
              </a:ext>
            </a:extLst>
          </p:cNvPr>
          <p:cNvSpPr/>
          <p:nvPr/>
        </p:nvSpPr>
        <p:spPr bwMode="auto">
          <a:xfrm>
            <a:off x="6676008" y="4869160"/>
            <a:ext cx="45719" cy="288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98AAC9F-59BC-2DA0-ADC5-A556D39899EC}"/>
              </a:ext>
            </a:extLst>
          </p:cNvPr>
          <p:cNvSpPr/>
          <p:nvPr/>
        </p:nvSpPr>
        <p:spPr bwMode="auto">
          <a:xfrm flipH="1">
            <a:off x="7163466" y="4509124"/>
            <a:ext cx="51961" cy="64806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EACD0791-57D3-BA08-C5C9-CAFDD9F27556}"/>
              </a:ext>
            </a:extLst>
          </p:cNvPr>
          <p:cNvSpPr/>
          <p:nvPr/>
        </p:nvSpPr>
        <p:spPr bwMode="auto">
          <a:xfrm>
            <a:off x="7289667" y="4792091"/>
            <a:ext cx="45719" cy="3651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CE388D4-5255-4D79-CA49-AC9568A4F5DC}"/>
              </a:ext>
            </a:extLst>
          </p:cNvPr>
          <p:cNvSpPr/>
          <p:nvPr/>
        </p:nvSpPr>
        <p:spPr bwMode="auto">
          <a:xfrm>
            <a:off x="7406978" y="5013373"/>
            <a:ext cx="45719" cy="14401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7CD7389-1633-D0AF-57DC-A978D8BA4659}"/>
              </a:ext>
            </a:extLst>
          </p:cNvPr>
          <p:cNvSpPr/>
          <p:nvPr/>
        </p:nvSpPr>
        <p:spPr bwMode="auto">
          <a:xfrm>
            <a:off x="7745344" y="4725144"/>
            <a:ext cx="45719" cy="43204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7F37A65-FC60-9746-4412-4E629A0168E3}"/>
              </a:ext>
            </a:extLst>
          </p:cNvPr>
          <p:cNvSpPr/>
          <p:nvPr/>
        </p:nvSpPr>
        <p:spPr bwMode="auto">
          <a:xfrm>
            <a:off x="7926734" y="4941169"/>
            <a:ext cx="45719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3986F2E-35E1-B9F5-AB27-DE1521F6560F}"/>
              </a:ext>
            </a:extLst>
          </p:cNvPr>
          <p:cNvSpPr txBox="1"/>
          <p:nvPr/>
        </p:nvSpPr>
        <p:spPr>
          <a:xfrm>
            <a:off x="15279" y="4941168"/>
            <a:ext cx="8114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160-byte frame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DCFF75E-0DB4-1F7A-9C4F-B44F7F6054D0}"/>
              </a:ext>
            </a:extLst>
          </p:cNvPr>
          <p:cNvSpPr txBox="1"/>
          <p:nvPr/>
        </p:nvSpPr>
        <p:spPr>
          <a:xfrm>
            <a:off x="821787" y="5171504"/>
            <a:ext cx="7056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OTA MAC1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B68272C-3106-678C-EDAC-3D23E9E602C5}"/>
              </a:ext>
            </a:extLst>
          </p:cNvPr>
          <p:cNvSpPr txBox="1"/>
          <p:nvPr/>
        </p:nvSpPr>
        <p:spPr>
          <a:xfrm>
            <a:off x="2221685" y="5173847"/>
            <a:ext cx="7056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OTA MAC2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3E9B247-6716-9616-8091-2EF9F397C659}"/>
              </a:ext>
            </a:extLst>
          </p:cNvPr>
          <p:cNvSpPr txBox="1"/>
          <p:nvPr/>
        </p:nvSpPr>
        <p:spPr>
          <a:xfrm>
            <a:off x="3647661" y="5171504"/>
            <a:ext cx="7056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OTA MAC3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ED250BC-8C61-D71F-FCD6-C650BC3B4AEB}"/>
              </a:ext>
            </a:extLst>
          </p:cNvPr>
          <p:cNvSpPr txBox="1"/>
          <p:nvPr/>
        </p:nvSpPr>
        <p:spPr>
          <a:xfrm>
            <a:off x="5283059" y="5166790"/>
            <a:ext cx="7056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OTA MAC4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C268B0B-7D1F-62B0-89C3-79FB95018679}"/>
              </a:ext>
            </a:extLst>
          </p:cNvPr>
          <p:cNvSpPr txBox="1"/>
          <p:nvPr/>
        </p:nvSpPr>
        <p:spPr>
          <a:xfrm>
            <a:off x="6875506" y="5171504"/>
            <a:ext cx="7056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OTA MAC5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C62E70B-6FBE-C647-5FE0-5EC48C16B0AF}"/>
              </a:ext>
            </a:extLst>
          </p:cNvPr>
          <p:cNvSpPr/>
          <p:nvPr/>
        </p:nvSpPr>
        <p:spPr bwMode="auto">
          <a:xfrm>
            <a:off x="4645275" y="5078650"/>
            <a:ext cx="45719" cy="7200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88A557E6-7D20-17DA-9A21-49CEE8549F79}"/>
              </a:ext>
            </a:extLst>
          </p:cNvPr>
          <p:cNvCxnSpPr/>
          <p:nvPr/>
        </p:nvCxnSpPr>
        <p:spPr bwMode="auto">
          <a:xfrm flipV="1">
            <a:off x="611560" y="4900101"/>
            <a:ext cx="7920880" cy="41067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364830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60FFBB-912E-EFAF-29B6-EA4B69E84D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02572C2-6B15-3A9C-8821-D46C757640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r>
              <a:rPr lang="en-US" altLang="en-US" dirty="0"/>
              <a:t>Sept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6CBEED4-1FC2-BC69-2208-0D9E8437E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29838" y="6475413"/>
            <a:ext cx="1114087" cy="184666"/>
          </a:xfrm>
        </p:spPr>
        <p:txBody>
          <a:bodyPr/>
          <a:lstStyle/>
          <a:p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151667E-FE04-1A03-2DB4-A388B5938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5B0961B6-C0E3-92A0-A850-7106392969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Padding Pros, and Cons Fixes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EC501AA7-FDCE-70FC-A624-433AE9FC14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GB" altLang="en-US" dirty="0"/>
              <a:t>Padding obfuscates the traffic pattern</a:t>
            </a:r>
          </a:p>
          <a:p>
            <a:r>
              <a:rPr lang="en-GB" altLang="en-US" dirty="0"/>
              <a:t>However, padding increases the traffic in the BSS</a:t>
            </a:r>
          </a:p>
          <a:p>
            <a:pPr lvl="1"/>
            <a:r>
              <a:rPr lang="en-GB" altLang="en-US" dirty="0"/>
              <a:t>Not ideal for high-density scenarios, padding may add a privacy vs. performance catch 22</a:t>
            </a:r>
          </a:p>
          <a:p>
            <a:r>
              <a:rPr lang="en-GB" altLang="en-US" dirty="0"/>
              <a:t>Luckily, there are several ways to mitigate the possible negative impact of padding</a:t>
            </a:r>
          </a:p>
          <a:p>
            <a:pPr lvl="1"/>
            <a:r>
              <a:rPr lang="en-GB" altLang="en-US" sz="1800" dirty="0"/>
              <a:t>The MLD may modulate padding volume based on perceived (or AP-communicated) BSS CU</a:t>
            </a:r>
          </a:p>
          <a:p>
            <a:pPr lvl="1"/>
            <a:r>
              <a:rPr lang="en-GB" altLang="en-US" sz="1800" dirty="0"/>
              <a:t>The non-AP MLD could ask the AP for a padding percentage recommendation (AP indicates a value based on BSS current CU)</a:t>
            </a:r>
          </a:p>
          <a:p>
            <a:pPr lvl="1"/>
            <a:r>
              <a:rPr lang="en-GB" altLang="en-US" sz="1800" dirty="0"/>
              <a:t>Padding job could a split (non-AP MLD pads data frames, AP adds additional frames based on CU)</a:t>
            </a:r>
          </a:p>
          <a:p>
            <a:pPr marL="457200" lvl="1" indent="0">
              <a:buNone/>
            </a:pPr>
            <a:endParaRPr lang="en-GB" altLang="en-US" dirty="0"/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572889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17984</TotalTime>
  <Words>730</Words>
  <Application>Microsoft Macintosh PowerPoint</Application>
  <PresentationFormat>On-screen Show (4:3)</PresentationFormat>
  <Paragraphs>112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Open Sans</vt:lpstr>
      <vt:lpstr>Times New Roman</vt:lpstr>
      <vt:lpstr>802-11-Submission</vt:lpstr>
      <vt:lpstr>Microsoft Word 97 - 2004 Document</vt:lpstr>
      <vt:lpstr>Frame Padding Proposal</vt:lpstr>
      <vt:lpstr>Abstract</vt:lpstr>
      <vt:lpstr>Background</vt:lpstr>
      <vt:lpstr>STA Identity and Traffic Pattern</vt:lpstr>
      <vt:lpstr>Traffic Pattern Exposes the STA Identity</vt:lpstr>
      <vt:lpstr>Hiding Traffic Pattern</vt:lpstr>
      <vt:lpstr>Padding Proposal</vt:lpstr>
      <vt:lpstr>Padding Proposal</vt:lpstr>
      <vt:lpstr>Padding Pros, and Cons Fixes</vt:lpstr>
      <vt:lpstr>Conclusion</vt:lpstr>
      <vt:lpstr>Straw Poll</vt:lpstr>
    </vt:vector>
  </TitlesOfParts>
  <Company>Cisco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Tx Power Randomization</dc:title>
  <dc:creator>ucampigl@cisco.com</dc:creator>
  <cp:lastModifiedBy>Jerome Henry (jerhenry)</cp:lastModifiedBy>
  <cp:revision>8</cp:revision>
  <cp:lastPrinted>1998-02-10T13:28:06Z</cp:lastPrinted>
  <dcterms:created xsi:type="dcterms:W3CDTF">2024-02-27T14:39:28Z</dcterms:created>
  <dcterms:modified xsi:type="dcterms:W3CDTF">2024-09-09T23:54:07Z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189e4fd-a2fa-47bf-9b21-17f706ee2968_Enabled">
    <vt:lpwstr>true</vt:lpwstr>
  </property>
  <property fmtid="{D5CDD505-2E9C-101B-9397-08002B2CF9AE}" pid="3" name="MSIP_Label_a189e4fd-a2fa-47bf-9b21-17f706ee2968_SetDate">
    <vt:lpwstr>2024-09-09T18:28:30Z</vt:lpwstr>
  </property>
  <property fmtid="{D5CDD505-2E9C-101B-9397-08002B2CF9AE}" pid="4" name="MSIP_Label_a189e4fd-a2fa-47bf-9b21-17f706ee2968_Method">
    <vt:lpwstr>Privileged</vt:lpwstr>
  </property>
  <property fmtid="{D5CDD505-2E9C-101B-9397-08002B2CF9AE}" pid="5" name="MSIP_Label_a189e4fd-a2fa-47bf-9b21-17f706ee2968_Name">
    <vt:lpwstr>Cisco Public Label</vt:lpwstr>
  </property>
  <property fmtid="{D5CDD505-2E9C-101B-9397-08002B2CF9AE}" pid="6" name="MSIP_Label_a189e4fd-a2fa-47bf-9b21-17f706ee2968_SiteId">
    <vt:lpwstr>5ae1af62-9505-4097-a69a-c1553ef7840e</vt:lpwstr>
  </property>
  <property fmtid="{D5CDD505-2E9C-101B-9397-08002B2CF9AE}" pid="7" name="MSIP_Label_a189e4fd-a2fa-47bf-9b21-17f706ee2968_ActionId">
    <vt:lpwstr>8da0b7d2-7ae8-4193-b3fd-6a2ba254b33a</vt:lpwstr>
  </property>
  <property fmtid="{D5CDD505-2E9C-101B-9397-08002B2CF9AE}" pid="8" name="MSIP_Label_a189e4fd-a2fa-47bf-9b21-17f706ee2968_ContentBits">
    <vt:lpwstr>2</vt:lpwstr>
  </property>
  <property fmtid="{D5CDD505-2E9C-101B-9397-08002B2CF9AE}" pid="9" name="ClassificationContentMarkingFooterLocations">
    <vt:lpwstr>802-11-Submission:3</vt:lpwstr>
  </property>
  <property fmtid="{D5CDD505-2E9C-101B-9397-08002B2CF9AE}" pid="10" name="ClassificationContentMarkingFooterText">
    <vt:lpwstr>-</vt:lpwstr>
  </property>
</Properties>
</file>