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5" r:id="rId4"/>
    <p:sldId id="286" r:id="rId5"/>
    <p:sldId id="287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4641" autoAdjust="0"/>
  </p:normalViewPr>
  <p:slideViewPr>
    <p:cSldViewPr>
      <p:cViewPr varScale="1">
        <p:scale>
          <a:sx n="103" d="100"/>
          <a:sy n="103" d="100"/>
        </p:scale>
        <p:origin x="58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47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ph Levy" userId="3766db8f-7892-44ce-ae9b-8fce39950acf" providerId="ADAL" clId="{5C1A6DF5-16FE-45DC-8DCC-D5C2C556869D}"/>
    <pc:docChg chg="modSld">
      <pc:chgData name="Joseph Levy" userId="3766db8f-7892-44ce-ae9b-8fce39950acf" providerId="ADAL" clId="{5C1A6DF5-16FE-45DC-8DCC-D5C2C556869D}" dt="2024-09-11T02:39:52.268" v="3" actId="20577"/>
      <pc:docMkLst>
        <pc:docMk/>
      </pc:docMkLst>
      <pc:sldChg chg="modSp mod">
        <pc:chgData name="Joseph Levy" userId="3766db8f-7892-44ce-ae9b-8fce39950acf" providerId="ADAL" clId="{5C1A6DF5-16FE-45DC-8DCC-D5C2C556869D}" dt="2024-09-11T02:39:52.268" v="3" actId="20577"/>
        <pc:sldMkLst>
          <pc:docMk/>
          <pc:sldMk cId="0" sldId="256"/>
        </pc:sldMkLst>
        <pc:spChg chg="mod">
          <ac:chgData name="Joseph Levy" userId="3766db8f-7892-44ce-ae9b-8fce39950acf" providerId="ADAL" clId="{5C1A6DF5-16FE-45DC-8DCC-D5C2C556869D}" dt="2024-09-11T02:39:52.268" v="3" actId="20577"/>
          <ac:spMkLst>
            <pc:docMk/>
            <pc:sldMk cId="0" sldId="256"/>
            <ac:spMk id="307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gilb@ieee.org" TargetMode="External"/><Relationship Id="rId3" Type="http://schemas.openxmlformats.org/officeDocument/2006/relationships/hyperlink" Target="mailto:mrhantel@ra.rockwell.com" TargetMode="External"/><Relationship Id="rId7" Type="http://schemas.openxmlformats.org/officeDocument/2006/relationships/hyperlink" Target="https://www.ieee802.org/1/files/private/802-REVc-drafts/" TargetMode="External"/><Relationship Id="rId2" Type="http://schemas.openxmlformats.org/officeDocument/2006/relationships/hyperlink" Target="https://development.standards.ieee.org/myproject-web/app#viewpar/12800/928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ee802.org/1/files/private/802-REVc-drafts" TargetMode="External"/><Relationship Id="rId5" Type="http://schemas.openxmlformats.org/officeDocument/2006/relationships/hyperlink" Target="https://1.ieee802.org/maintenance/802-revc/" TargetMode="External"/><Relationship Id="rId4" Type="http://schemas.openxmlformats.org/officeDocument/2006/relationships/hyperlink" Target="mailto:glenn.parsons@ericsson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/dcn/24/1-24-0042-05-Mntg-p802-revc-d2-0-ballot-comments.ods" TargetMode="External"/><Relationship Id="rId7" Type="http://schemas.openxmlformats.org/officeDocument/2006/relationships/hyperlink" Target="https://mentor.ieee.org/802.1/dcn/24/1-24-0034-01-Mntg-proposal-to-revise-bit-ordering-material-in-p802revc-d2-0.docx" TargetMode="External"/><Relationship Id="rId2" Type="http://schemas.openxmlformats.org/officeDocument/2006/relationships/hyperlink" Target="https://www.ieee802.org/1/files/private/802-REVc-drafts/d2/P802-REVc-d2-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24/1-24-0046-01-Mntg-comments-on-1-24-0045-00-mntg.docx" TargetMode="External"/><Relationship Id="rId5" Type="http://schemas.openxmlformats.org/officeDocument/2006/relationships/hyperlink" Target="https://mentor.ieee.org/802.1/dcn/24/1-24-0045-01-Mntg-mac-frame-vs-frame-in-d2-0.odt" TargetMode="External"/><Relationship Id="rId4" Type="http://schemas.openxmlformats.org/officeDocument/2006/relationships/hyperlink" Target="https://mentor.ieee.org/802.1/dcn/24/1-24-0047-00-Mntg-p802-revc-d2-0-comment-disposition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802REVc Status September 2024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486171"/>
              </p:ext>
            </p:extLst>
          </p:nvPr>
        </p:nvGraphicFramePr>
        <p:xfrm>
          <a:off x="995363" y="2411413"/>
          <a:ext cx="10279062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8783" imgH="2543776" progId="Word.Document.8">
                  <p:embed/>
                </p:oleObj>
              </mc:Choice>
              <mc:Fallback>
                <p:oleObj name="Document" r:id="rId3" imgW="10438783" imgH="254377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279062" cy="25034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provides a summary of P802REVc related activities for discussion during 802.11 ARC meetings.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document intended to be a status report for the 802.11 WG and the 802.11 ARC SC.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060450"/>
            <a:ext cx="11161713" cy="5522913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b="0" dirty="0">
                <a:solidFill>
                  <a:srgbClr val="2487D7"/>
                </a:solidFill>
                <a:latin typeface="+mj-lt"/>
                <a:hlinkClick r:id="rId2"/>
              </a:rPr>
              <a:t>PAR</a:t>
            </a:r>
            <a:r>
              <a:rPr lang="en-GB" altLang="tr-TR" sz="2000" b="0" dirty="0">
                <a:latin typeface="+mj-lt"/>
              </a:rPr>
              <a:t>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was approved </a:t>
            </a:r>
            <a:r>
              <a:rPr lang="en-GB" altLang="tr-TR" sz="2000" b="0" dirty="0">
                <a:latin typeface="+mj-lt"/>
              </a:rPr>
              <a:t>on 24 March 2022 </a:t>
            </a:r>
            <a:r>
              <a:rPr lang="en-US" sz="2000" b="0" dirty="0">
                <a:solidFill>
                  <a:srgbClr val="333333"/>
                </a:solidFill>
                <a:latin typeface="+mj-lt"/>
              </a:rPr>
              <a:t>to create: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dirty="0">
                <a:solidFill>
                  <a:srgbClr val="333333"/>
                </a:solidFill>
                <a:latin typeface="+mj-lt"/>
              </a:rPr>
              <a:t>802-REVc - “Standard for Local and Metropolitan Area Networks: Overview and Architecture”</a:t>
            </a:r>
            <a:br>
              <a:rPr lang="en-US" sz="2000" b="0" dirty="0">
                <a:solidFill>
                  <a:srgbClr val="333333"/>
                </a:solidFill>
                <a:latin typeface="+mj-lt"/>
              </a:rPr>
            </a:br>
            <a:r>
              <a:rPr lang="en-US" sz="2000" b="0" i="1" dirty="0">
                <a:solidFill>
                  <a:srgbClr val="333333"/>
                </a:solidFill>
                <a:latin typeface="+mj-lt"/>
              </a:rPr>
              <a:t>A maintenance roll up of the outstanding amendments of IEEE std 802-2014 – 802.c, 802d, 802f </a:t>
            </a:r>
            <a:endParaRPr lang="en-GB" altLang="tr-TR" dirty="0"/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Assigned to 802.1 Maintenance – </a:t>
            </a:r>
            <a:r>
              <a:rPr lang="en-US" sz="1400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hlinkClick r:id="rId3"/>
              </a:rPr>
              <a:t>Mark Hantel </a:t>
            </a:r>
            <a:r>
              <a:rPr lang="en-GB" altLang="tr-TR" sz="1600" dirty="0"/>
              <a:t>Maintenance TG Chair, </a:t>
            </a:r>
            <a:r>
              <a:rPr lang="en-US" sz="1600" dirty="0">
                <a:solidFill>
                  <a:srgbClr val="23527C"/>
                </a:solidFill>
                <a:hlinkClick r:id="rId4"/>
              </a:rPr>
              <a:t>Glenn Parsons</a:t>
            </a:r>
            <a:r>
              <a:rPr lang="en-US" sz="1600" dirty="0">
                <a:solidFill>
                  <a:srgbClr val="23527C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802.1 </a:t>
            </a:r>
            <a:r>
              <a:rPr lang="en-US" sz="1800" dirty="0">
                <a:solidFill>
                  <a:schemeClr val="tx1"/>
                </a:solidFill>
              </a:rPr>
              <a:t>Chair</a:t>
            </a:r>
            <a:endParaRPr lang="en-GB" altLang="tr-TR" sz="1800" dirty="0">
              <a:solidFill>
                <a:schemeClr val="tx1"/>
              </a:solidFill>
            </a:endParaRP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Status/documents/comments are available: </a:t>
            </a:r>
            <a:r>
              <a:rPr lang="en-GB" altLang="tr-TR" sz="1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https://1.ieee802.org/maintenance/802-revc/</a:t>
            </a:r>
            <a:r>
              <a:rPr lang="en-GB" altLang="tr-TR" sz="1800" dirty="0"/>
              <a:t> 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Files available</a:t>
            </a:r>
            <a:r>
              <a:rPr lang="en-GB" altLang="tr-TR" sz="1600" dirty="0">
                <a:solidFill>
                  <a:srgbClr val="23527C"/>
                </a:solidFill>
              </a:rPr>
              <a:t>: </a:t>
            </a:r>
            <a:r>
              <a:rPr lang="en-GB" altLang="tr-TR" sz="1800" dirty="0">
                <a:solidFill>
                  <a:srgbClr val="23527C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https://www.ieee802.org/1/files/private/802-REVc-drafts</a:t>
            </a:r>
            <a:r>
              <a:rPr lang="en-GB" altLang="tr-TR" sz="1800" dirty="0">
                <a:hlinkClick r:id="rId7"/>
              </a:rPr>
              <a:t>/</a:t>
            </a:r>
            <a:r>
              <a:rPr lang="en-GB" altLang="tr-TR" sz="1800" dirty="0"/>
              <a:t> (members only, .11 members)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1800" dirty="0"/>
              <a:t>Editor: </a:t>
            </a:r>
            <a:r>
              <a:rPr lang="en-US" sz="1800" dirty="0">
                <a:solidFill>
                  <a:srgbClr val="0000E5"/>
                </a:solidFill>
                <a:hlinkClick r:id="rId8"/>
              </a:rPr>
              <a:t>James Gilb</a:t>
            </a:r>
            <a:r>
              <a:rPr lang="en-US" sz="1800" dirty="0">
                <a:solidFill>
                  <a:srgbClr val="0000E5"/>
                </a:solidFill>
              </a:rPr>
              <a:t> </a:t>
            </a:r>
            <a:endParaRPr lang="en-US" dirty="0">
              <a:solidFill>
                <a:srgbClr val="333333"/>
              </a:solidFill>
              <a:latin typeface="+mj-lt"/>
            </a:endParaRPr>
          </a:p>
          <a:p>
            <a:pPr marL="0" indent="0"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>
                <a:solidFill>
                  <a:srgbClr val="333333"/>
                </a:solidFill>
                <a:latin typeface="+mj-lt"/>
              </a:rPr>
              <a:t>Draft Status Overview: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dirty="0">
                <a:solidFill>
                  <a:srgbClr val="333333"/>
                </a:solidFill>
                <a:latin typeface="+mj-lt"/>
              </a:rPr>
              <a:t>WG ballot phase has completed.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>
                <a:solidFill>
                  <a:srgbClr val="333333"/>
                </a:solidFill>
                <a:latin typeface="+mj-lt"/>
              </a:rPr>
              <a:t>SA ballot phase has started: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000" dirty="0">
                <a:solidFill>
                  <a:srgbClr val="333333"/>
                </a:solidFill>
                <a:latin typeface="+mj-lt"/>
              </a:rPr>
              <a:t>Ballot pool established 13 Apr 2024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000" dirty="0">
                <a:solidFill>
                  <a:srgbClr val="333333"/>
                </a:solidFill>
                <a:latin typeface="+mj-lt"/>
              </a:rPr>
              <a:t>P802-REVc D2.0 – SA ballot – all comments received were resolved </a:t>
            </a:r>
          </a:p>
          <a:p>
            <a:pPr marL="1257300" lvl="2" indent="-45720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400" dirty="0">
                <a:solidFill>
                  <a:srgbClr val="333333"/>
                </a:solidFill>
                <a:latin typeface="+mj-lt"/>
              </a:rPr>
              <a:t>P802-REVc D2.1 – 1</a:t>
            </a:r>
            <a:r>
              <a:rPr lang="en-GB" altLang="tr-TR" sz="2400" baseline="30000" dirty="0">
                <a:solidFill>
                  <a:srgbClr val="333333"/>
                </a:solidFill>
                <a:latin typeface="+mj-lt"/>
              </a:rPr>
              <a:t>st</a:t>
            </a:r>
            <a:r>
              <a:rPr lang="en-GB" altLang="tr-TR" sz="2400" dirty="0">
                <a:solidFill>
                  <a:srgbClr val="333333"/>
                </a:solidFill>
                <a:latin typeface="+mj-lt"/>
              </a:rPr>
              <a:t> Recirculation ballot – will close 15 Sep 2024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tr-TR" sz="2800" dirty="0"/>
              <a:t>Goal: To RevCom – September 2024 – Publish December 2024 </a:t>
            </a:r>
            <a:endParaRPr lang="en-GB" altLang="tr-TR" sz="2800" dirty="0">
              <a:solidFill>
                <a:srgbClr val="333333"/>
              </a:solidFill>
              <a:latin typeface="+mj-lt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September 2024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3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C178A41-8ADB-9D62-74EB-77ECEBAD5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10361613" cy="439737"/>
          </a:xfrm>
        </p:spPr>
        <p:txBody>
          <a:bodyPr/>
          <a:lstStyle/>
          <a:p>
            <a:r>
              <a:rPr lang="en-US" altLang="en-US" dirty="0"/>
              <a:t>IEEE Std 802-REVc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42B5F-C1A7-B851-3CEB-7F883AE0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81" y="1219200"/>
            <a:ext cx="11449050" cy="5018087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802.11 ARC SC has not yet discussed </a:t>
            </a:r>
            <a:r>
              <a:rPr lang="en-US" sz="2400" b="0" i="0" u="none" strike="noStrike" dirty="0">
                <a:solidFill>
                  <a:srgbClr val="23527C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802-REVc, Draft 2.1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(members only)</a:t>
            </a:r>
          </a:p>
          <a:p>
            <a:pPr marL="28575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800" dirty="0">
                <a:latin typeface="Calibri" panose="020F0502020204030204" pitchFamily="34" charset="0"/>
              </a:rPr>
              <a:t>802 - 802REVc has resolved all comments received on Draft 2.0 </a:t>
            </a: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Comment resolutions can be found: </a:t>
            </a:r>
            <a:r>
              <a:rPr lang="en-US" sz="2400" dirty="0">
                <a:latin typeface="Calibri" panose="020F0502020204030204" pitchFamily="34" charset="0"/>
                <a:hlinkClick r:id="rId3"/>
              </a:rPr>
              <a:t>1-24/0042r5</a:t>
            </a:r>
            <a:endParaRPr lang="en-US" sz="2400" dirty="0">
              <a:latin typeface="Calibri" panose="020F050202020403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400" dirty="0">
                <a:latin typeface="Calibri" panose="020F0502020204030204" pitchFamily="34" charset="0"/>
              </a:rPr>
              <a:t>Several documents of interest were summitted to support these resolutions: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200" dirty="0">
                <a:latin typeface="Calibri" panose="020F0502020204030204" pitchFamily="34" charset="0"/>
                <a:hlinkClick r:id="rId4"/>
              </a:rPr>
              <a:t>1-24/0047r0</a:t>
            </a:r>
            <a:r>
              <a:rPr lang="en-US" sz="2200" dirty="0">
                <a:latin typeface="Calibri" panose="020F0502020204030204" pitchFamily="34" charset="0"/>
              </a:rPr>
              <a:t> P802-REVc D2.0 comment dispositions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200" dirty="0">
                <a:latin typeface="Calibri" panose="020F0502020204030204" pitchFamily="34" charset="0"/>
                <a:hlinkClick r:id="rId5"/>
              </a:rPr>
              <a:t>1-24/0045r1</a:t>
            </a:r>
            <a:r>
              <a:rPr lang="en-US" sz="2200" dirty="0">
                <a:latin typeface="Calibri" panose="020F0502020204030204" pitchFamily="34" charset="0"/>
              </a:rPr>
              <a:t>  MAC frame vs frame in D2.0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200" dirty="0">
                <a:latin typeface="Calibri" panose="020F0502020204030204" pitchFamily="34" charset="0"/>
                <a:hlinkClick r:id="rId6"/>
              </a:rPr>
              <a:t>1-24/0046r1</a:t>
            </a:r>
            <a:r>
              <a:rPr lang="en-US" sz="2200" dirty="0">
                <a:latin typeface="Calibri" panose="020F0502020204030204" pitchFamily="34" charset="0"/>
              </a:rPr>
              <a:t> Comments on 1-24-0045-00-Mntg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1-24/0034r1</a:t>
            </a:r>
            <a:r>
              <a:rPr lang="en-US" sz="22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 </a:t>
            </a:r>
            <a:r>
              <a:rPr lang="en-US" sz="2200" dirty="0">
                <a:latin typeface="Calibri" panose="020F0502020204030204" pitchFamily="34" charset="0"/>
              </a:rPr>
              <a:t>Proposal to revise bit-ordering material in P802REVc D2.0</a:t>
            </a: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Verdana" panose="020B0604030504040204" pitchFamily="34" charset="0"/>
            </a:endParaRP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200" dirty="0">
              <a:latin typeface="Calibri" panose="020F0502020204030204" pitchFamily="34" charset="0"/>
            </a:endParaRPr>
          </a:p>
          <a:p>
            <a:pPr marL="1085850"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200" dirty="0">
              <a:latin typeface="Calibri" panose="020F0502020204030204" pitchFamily="34" charset="0"/>
            </a:endParaRPr>
          </a:p>
          <a:p>
            <a:pPr marL="685800"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6148" name="Date Placeholder 3">
            <a:extLst>
              <a:ext uri="{FF2B5EF4-FFF2-40B4-BE49-F238E27FC236}">
                <a16:creationId xmlns:a16="http://schemas.microsoft.com/office/drawing/2014/main" id="{70684B51-627A-A090-61FC-ED5F2CC4CE77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928688" y="333375"/>
            <a:ext cx="250031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dirty="0"/>
              <a:t>September 2024</a:t>
            </a:r>
            <a:endParaRPr lang="en-GB" altLang="en-US" sz="18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49" name="Footer Placeholder 4">
            <a:extLst>
              <a:ext uri="{FF2B5EF4-FFF2-40B4-BE49-F238E27FC236}">
                <a16:creationId xmlns:a16="http://schemas.microsoft.com/office/drawing/2014/main" id="{D673F190-A96A-4979-7EA2-28BE3E6462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143750" y="6475413"/>
            <a:ext cx="424656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+mn-cs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GB" dirty="0"/>
              <a:t>Joseph Levy, InterDigital</a:t>
            </a:r>
            <a:endParaRPr lang="en-GB" altLang="en-US" sz="1200" dirty="0">
              <a:solidFill>
                <a:srgbClr val="000000"/>
              </a:solidFill>
              <a:ea typeface="Arial Unicode MS" pitchFamily="34" charset="-128"/>
            </a:endParaRPr>
          </a:p>
        </p:txBody>
      </p:sp>
      <p:sp>
        <p:nvSpPr>
          <p:cNvPr id="6150" name="Slide Number Placeholder 5">
            <a:extLst>
              <a:ext uri="{FF2B5EF4-FFF2-40B4-BE49-F238E27FC236}">
                <a16:creationId xmlns:a16="http://schemas.microsoft.com/office/drawing/2014/main" id="{B6336C71-AD21-9A7A-9DC4-9A521252E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r>
              <a:rPr lang="en-GB" altLang="tr-TR" sz="1200" dirty="0">
                <a:solidFill>
                  <a:srgbClr val="000000"/>
                </a:solidFill>
              </a:rPr>
              <a:t>Slide </a:t>
            </a:r>
            <a:fld id="{1215A011-153C-4C2C-86E8-3A9AA292002A}" type="slidenum">
              <a:rPr lang="en-GB" altLang="tr-TR" sz="1200" smtClean="0">
                <a:solidFill>
                  <a:srgbClr val="000000"/>
                </a:solidFill>
              </a:rPr>
              <a:pPr/>
              <a:t>4</a:t>
            </a:fld>
            <a:endParaRPr lang="en-GB" altLang="tr-TR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38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2CB9-4289-9006-0F14-DB4E7EA6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806D8-EC48-A516-1A4C-2BB3257E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808619"/>
            <a:ext cx="11048999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After the ballot closes (15 Sep 2024) – comment resolution or declare victory,</a:t>
            </a:r>
            <a:br>
              <a:rPr lang="en-US" dirty="0"/>
            </a:br>
            <a:r>
              <a:rPr lang="en-US" dirty="0"/>
              <a:t>The next scheduled P802REVc meeting 17 September 2024 12:00 EDT.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ARC has no plans to meeting prior to the 802.11 November Plenary, but will schedule a electronic meeting, if necessary, with 10 days notice, if there are comments of interest to be resolve.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 of P802REVc will be provided via the 802.11 WG reflector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tr-TR" dirty="0">
                <a:solidFill>
                  <a:srgbClr val="333333"/>
                </a:solidFill>
                <a:latin typeface="+mj-lt"/>
              </a:rPr>
              <a:t>If you would like to submit a comment on the upcoming and are not a member of the SA Ballot Pool, please contact Joseph Levy (jslevy@ieee.org).</a:t>
            </a:r>
            <a:endParaRPr lang="en-GB" altLang="tr-TR" dirty="0">
              <a:solidFill>
                <a:srgbClr val="333333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06D85-7DBB-D3A9-E8AD-FED527A45B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E9C4C-524F-7E77-EA6A-4F4179A470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73062C-C533-8A4F-A16B-CD66E1FE6F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92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</TotalTime>
  <Words>498</Words>
  <Application>Microsoft Office PowerPoint</Application>
  <PresentationFormat>Widescreen</PresentationFormat>
  <Paragraphs>67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Unicode MS</vt:lpstr>
      <vt:lpstr>Calibri</vt:lpstr>
      <vt:lpstr>Times New Roman</vt:lpstr>
      <vt:lpstr>Verdana</vt:lpstr>
      <vt:lpstr>Office Theme</vt:lpstr>
      <vt:lpstr>Document</vt:lpstr>
      <vt:lpstr>802REVc Status September 2024 Update</vt:lpstr>
      <vt:lpstr>Abstract</vt:lpstr>
      <vt:lpstr>IEEE Std 802-REVc Overview</vt:lpstr>
      <vt:lpstr>IEEE Std 802-REVc Details</vt:lpstr>
      <vt:lpstr>Next Steps</vt:lpstr>
      <vt:lpstr>References</vt:lpstr>
    </vt:vector>
  </TitlesOfParts>
  <Company>InterDigital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11-24-1614r0</dc:title>
  <dc:creator>Joseph Levy</dc:creator>
  <cp:lastModifiedBy>Joseph Levy</cp:lastModifiedBy>
  <cp:revision>6</cp:revision>
  <cp:lastPrinted>1601-01-01T00:00:00Z</cp:lastPrinted>
  <dcterms:created xsi:type="dcterms:W3CDTF">2023-05-08T15:19:58Z</dcterms:created>
  <dcterms:modified xsi:type="dcterms:W3CDTF">2024-09-11T02:39:58Z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2024-07-17T15:28:58Z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f73372dd-e2c0-4599-ab94-21aa1dcc6505</vt:lpwstr>
  </property>
  <property fmtid="{D5CDD505-2E9C-101B-9397-08002B2CF9AE}" pid="8" name="MSIP_Label_4d2f777e-4347-4fc6-823a-b44ab313546a_ContentBits">
    <vt:lpwstr>0</vt:lpwstr>
  </property>
</Properties>
</file>