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8" r:id="rId4"/>
    <p:sldId id="270" r:id="rId5"/>
    <p:sldId id="272" r:id="rId6"/>
    <p:sldId id="273" r:id="rId7"/>
    <p:sldId id="274" r:id="rId8"/>
    <p:sldId id="275" r:id="rId9"/>
    <p:sldId id="271" r:id="rId10"/>
    <p:sldId id="266" r:id="rId11"/>
    <p:sldId id="264" r:id="rId12"/>
    <p:sldId id="27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95" y="2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802.11-24/1586r1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09-04-00bn-specification-framework-for-tgbn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Reducing CSD Collisions for DRU STF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2024-10-17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65359"/>
              </p:ext>
            </p:extLst>
          </p:nvPr>
        </p:nvGraphicFramePr>
        <p:xfrm>
          <a:off x="996950" y="2419350"/>
          <a:ext cx="1009650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9272" imgH="2742525" progId="Word.Document.8">
                  <p:embed/>
                </p:oleObj>
              </mc:Choice>
              <mc:Fallback>
                <p:oleObj name="Document" r:id="rId3" imgW="10489272" imgH="27425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096500" cy="2646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E42C8-AB97-252D-1B1B-75375489C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8104E-2BFA-34D6-F349-B709E4CF1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introduced splitting of DRU UHR STF tones as a way to reduce CSD collisions for DRU UHR STF.</a:t>
            </a:r>
          </a:p>
          <a:p>
            <a:r>
              <a:rPr lang="en-US" dirty="0"/>
              <a:t>	- eliminates CSD collisions occurring when one or more STAs transmit multiple spatial streams.</a:t>
            </a:r>
          </a:p>
          <a:p>
            <a:r>
              <a:rPr lang="en-US" dirty="0"/>
              <a:t>We showed that with splitting, the AP power estimation performance is near the case when no CSD collision occurs without any changes to the AP’s decoding procedure.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4CA71-75F8-004C-9430-B9591323E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85D9-EB05-ACC7-3229-070974F0AB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79593-5B2C-1B8D-6BED-6B3D69BB5F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19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</a:t>
            </a:r>
            <a:r>
              <a:rPr lang="en-US" dirty="0">
                <a:hlinkClick r:id="rId3"/>
              </a:rPr>
              <a:t>https://mentor.ieee.org/802.11/dcn/24/11-24-0209-04-00bn-specification-framework-for-tgbn.docx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https://mentor.ieee.org/802.11/dcn/24/11-24-0171-15-00bn-tgbn-motions-list-part-1.pptx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617A-8C57-BC31-821D-C981DEADF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26E59-E8F1-D0E5-E01F-2ACEBF999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11bn SFD?</a:t>
            </a:r>
          </a:p>
          <a:p>
            <a:r>
              <a:rPr lang="en-US" dirty="0"/>
              <a:t>11bn defines a mechanism that allows a STA to use one CSD value  for the DRU UHR-STF when transmitting two spatial streams. The STA splits the tones of the DRU UHR STF to the two spatial streams.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FEFA96-FB20-43B8-19FF-F789748E4C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21A16-FA9A-741E-EC9B-A39661375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CB46B5-081E-4A6B-514D-C81DC3282F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6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802.11bn has recently adopted 11ax/11be trigger based STF sequences for DRUs (i.e. STF for DRU PPDU uses RRU tones)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order to prevent unintentional beamforming, 11bn also adopted the use of global CSD for the UHR-STF.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When there are at least 4 users each with 2 spatial streams, CSD collisions is unavoidable for additional users using the current procedures.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propose a technique to reduce CSD collisions when multiple STAs transmit multiple spatial streams.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3113B-C286-1B43-4DCD-D23880A9B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Collisions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9D3DE-F267-D0E3-B56A-6C87E0B98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751014"/>
            <a:ext cx="66543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the </a:t>
            </a:r>
            <a:r>
              <a:rPr lang="en-US" sz="1800" dirty="0" err="1"/>
              <a:t>TGbn</a:t>
            </a:r>
            <a:r>
              <a:rPr lang="en-US" sz="1800" dirty="0"/>
              <a:t> SFD [1],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Global CSD is used for DRU UHR-STF transmission to solve unintentional beamforming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DRU transmission reuses the 8 CSD table/values in 11ax/be for global CSD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STA can transmit up to 2 spatial streams in a TB PPDU when using DRU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means that 4 STAs each with 2 spatial streams use up the entire CSD table. Additional users will bring unintentional beamforming.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This may cause inaccurate AGC setting, and hence lower performance for DRU transmissions.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6EEA4-BB59-60D8-D98B-46B9F78024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3EC40-6E2B-8E32-8450-21402A4A69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20A902-7181-5B20-41E5-0EA81299F5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61EDA97-5D55-FDB7-337A-3C53EE610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5325" y="2059778"/>
            <a:ext cx="4885698" cy="297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1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1918-8F75-FA60-7372-230FCDF8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2EB4F-F434-3329-5EB6-D9A0D8BC5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4262E-1BA8-4537-AB3C-F64E57C5E0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B92D69-B721-07E2-C420-B4D48644A3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B1757B90-E960-5E91-BDEA-8A55B65DE449}"/>
              </a:ext>
            </a:extLst>
          </p:cNvPr>
          <p:cNvSpPr/>
          <p:nvPr/>
        </p:nvSpPr>
        <p:spPr bwMode="auto">
          <a:xfrm>
            <a:off x="3366798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300247ED-D4A4-3AEC-D5BD-C928F144D206}"/>
              </a:ext>
            </a:extLst>
          </p:cNvPr>
          <p:cNvSpPr/>
          <p:nvPr/>
        </p:nvSpPr>
        <p:spPr bwMode="auto">
          <a:xfrm>
            <a:off x="3528936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64C55047-4C1B-08A6-72CB-466DF5E53E0D}"/>
              </a:ext>
            </a:extLst>
          </p:cNvPr>
          <p:cNvSpPr/>
          <p:nvPr/>
        </p:nvSpPr>
        <p:spPr bwMode="auto">
          <a:xfrm>
            <a:off x="3691074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609801B4-F1A2-1754-45F8-DE9CE7B6E733}"/>
              </a:ext>
            </a:extLst>
          </p:cNvPr>
          <p:cNvSpPr/>
          <p:nvPr/>
        </p:nvSpPr>
        <p:spPr bwMode="auto">
          <a:xfrm>
            <a:off x="3846009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2" name="Oval 231">
            <a:extLst>
              <a:ext uri="{FF2B5EF4-FFF2-40B4-BE49-F238E27FC236}">
                <a16:creationId xmlns:a16="http://schemas.microsoft.com/office/drawing/2014/main" id="{D10A5C3C-DAD6-A2A2-D0CF-23EEBC0C561F}"/>
              </a:ext>
            </a:extLst>
          </p:cNvPr>
          <p:cNvSpPr/>
          <p:nvPr/>
        </p:nvSpPr>
        <p:spPr bwMode="auto">
          <a:xfrm>
            <a:off x="4008147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642472D2-70E1-C1D4-C720-E065C07ED44A}"/>
              </a:ext>
            </a:extLst>
          </p:cNvPr>
          <p:cNvSpPr/>
          <p:nvPr/>
        </p:nvSpPr>
        <p:spPr bwMode="auto">
          <a:xfrm>
            <a:off x="4170285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01B3B611-F1B9-9F8F-D46A-CAA1DD1E5F67}"/>
              </a:ext>
            </a:extLst>
          </p:cNvPr>
          <p:cNvSpPr/>
          <p:nvPr/>
        </p:nvSpPr>
        <p:spPr bwMode="auto">
          <a:xfrm>
            <a:off x="4552131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2690B160-A386-B491-0AED-6F88E204E5EB}"/>
              </a:ext>
            </a:extLst>
          </p:cNvPr>
          <p:cNvSpPr/>
          <p:nvPr/>
        </p:nvSpPr>
        <p:spPr bwMode="auto">
          <a:xfrm>
            <a:off x="4714269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0B752FFD-8F55-C3DB-0451-9606FCC9BBA4}"/>
              </a:ext>
            </a:extLst>
          </p:cNvPr>
          <p:cNvSpPr/>
          <p:nvPr/>
        </p:nvSpPr>
        <p:spPr bwMode="auto">
          <a:xfrm>
            <a:off x="4876407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58E8EBE8-C048-A126-336C-97526C08F609}"/>
              </a:ext>
            </a:extLst>
          </p:cNvPr>
          <p:cNvSpPr/>
          <p:nvPr/>
        </p:nvSpPr>
        <p:spPr bwMode="auto">
          <a:xfrm>
            <a:off x="5031342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DC275AFA-224A-1E5B-2D32-C91EC06CF0D9}"/>
              </a:ext>
            </a:extLst>
          </p:cNvPr>
          <p:cNvSpPr/>
          <p:nvPr/>
        </p:nvSpPr>
        <p:spPr bwMode="auto">
          <a:xfrm>
            <a:off x="5193480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A4CE6542-1273-5722-4A45-DC6208F9754D}"/>
              </a:ext>
            </a:extLst>
          </p:cNvPr>
          <p:cNvSpPr/>
          <p:nvPr/>
        </p:nvSpPr>
        <p:spPr bwMode="auto">
          <a:xfrm>
            <a:off x="5355618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9506188F-C173-AF2D-7B31-9C0A24FAE310}"/>
              </a:ext>
            </a:extLst>
          </p:cNvPr>
          <p:cNvCxnSpPr>
            <a:stCxn id="233" idx="6"/>
            <a:endCxn id="234" idx="2"/>
          </p:cNvCxnSpPr>
          <p:nvPr/>
        </p:nvCxnSpPr>
        <p:spPr bwMode="auto">
          <a:xfrm>
            <a:off x="4322685" y="2808710"/>
            <a:ext cx="2294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7" name="TextBox 306">
            <a:extLst>
              <a:ext uri="{FF2B5EF4-FFF2-40B4-BE49-F238E27FC236}">
                <a16:creationId xmlns:a16="http://schemas.microsoft.com/office/drawing/2014/main" id="{B1F23D82-FCE7-8FA9-B888-62959B87B723}"/>
              </a:ext>
            </a:extLst>
          </p:cNvPr>
          <p:cNvSpPr txBox="1"/>
          <p:nvPr/>
        </p:nvSpPr>
        <p:spPr>
          <a:xfrm>
            <a:off x="5385527" y="320728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Available RRU Tones</a:t>
            </a:r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C0B3FD6C-C763-C703-F130-2DE2E3BAD0D6}"/>
              </a:ext>
            </a:extLst>
          </p:cNvPr>
          <p:cNvSpPr/>
          <p:nvPr/>
        </p:nvSpPr>
        <p:spPr bwMode="auto">
          <a:xfrm>
            <a:off x="8111370" y="2629515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4BC9DEB5-0F74-F0CB-FD36-F093812C8F5D}"/>
              </a:ext>
            </a:extLst>
          </p:cNvPr>
          <p:cNvSpPr/>
          <p:nvPr/>
        </p:nvSpPr>
        <p:spPr bwMode="auto">
          <a:xfrm>
            <a:off x="8273508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0" name="Oval 309">
            <a:extLst>
              <a:ext uri="{FF2B5EF4-FFF2-40B4-BE49-F238E27FC236}">
                <a16:creationId xmlns:a16="http://schemas.microsoft.com/office/drawing/2014/main" id="{9B3F91F2-4652-40FB-4030-128BF94B0619}"/>
              </a:ext>
            </a:extLst>
          </p:cNvPr>
          <p:cNvSpPr/>
          <p:nvPr/>
        </p:nvSpPr>
        <p:spPr bwMode="auto">
          <a:xfrm>
            <a:off x="8435646" y="2629515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1" name="Oval 310">
            <a:extLst>
              <a:ext uri="{FF2B5EF4-FFF2-40B4-BE49-F238E27FC236}">
                <a16:creationId xmlns:a16="http://schemas.microsoft.com/office/drawing/2014/main" id="{36A0E431-4B96-3265-CC4A-FBC63D964257}"/>
              </a:ext>
            </a:extLst>
          </p:cNvPr>
          <p:cNvSpPr/>
          <p:nvPr/>
        </p:nvSpPr>
        <p:spPr bwMode="auto">
          <a:xfrm>
            <a:off x="8590581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2" name="Oval 311">
            <a:extLst>
              <a:ext uri="{FF2B5EF4-FFF2-40B4-BE49-F238E27FC236}">
                <a16:creationId xmlns:a16="http://schemas.microsoft.com/office/drawing/2014/main" id="{E5E0F388-DC43-98C8-EEA6-21839DDEEB9D}"/>
              </a:ext>
            </a:extLst>
          </p:cNvPr>
          <p:cNvSpPr/>
          <p:nvPr/>
        </p:nvSpPr>
        <p:spPr bwMode="auto">
          <a:xfrm>
            <a:off x="8752719" y="2629515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3" name="Oval 312">
            <a:extLst>
              <a:ext uri="{FF2B5EF4-FFF2-40B4-BE49-F238E27FC236}">
                <a16:creationId xmlns:a16="http://schemas.microsoft.com/office/drawing/2014/main" id="{6129B207-3F9C-CDD9-A9E6-54BB9C529D8E}"/>
              </a:ext>
            </a:extLst>
          </p:cNvPr>
          <p:cNvSpPr/>
          <p:nvPr/>
        </p:nvSpPr>
        <p:spPr bwMode="auto">
          <a:xfrm>
            <a:off x="8914857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4" name="Oval 313">
            <a:extLst>
              <a:ext uri="{FF2B5EF4-FFF2-40B4-BE49-F238E27FC236}">
                <a16:creationId xmlns:a16="http://schemas.microsoft.com/office/drawing/2014/main" id="{1507E873-8B73-A85D-0D2D-06A8D90F642C}"/>
              </a:ext>
            </a:extLst>
          </p:cNvPr>
          <p:cNvSpPr/>
          <p:nvPr/>
        </p:nvSpPr>
        <p:spPr bwMode="auto">
          <a:xfrm>
            <a:off x="9296703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355DFE11-A852-56DA-2234-4EC0B6F5991E}"/>
              </a:ext>
            </a:extLst>
          </p:cNvPr>
          <p:cNvSpPr/>
          <p:nvPr/>
        </p:nvSpPr>
        <p:spPr bwMode="auto">
          <a:xfrm>
            <a:off x="9458841" y="2629515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530E8DEE-A520-281D-A635-344E6990A658}"/>
              </a:ext>
            </a:extLst>
          </p:cNvPr>
          <p:cNvSpPr/>
          <p:nvPr/>
        </p:nvSpPr>
        <p:spPr bwMode="auto">
          <a:xfrm>
            <a:off x="9620979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0FCF3DE6-23CC-32BC-5606-349010D216F0}"/>
              </a:ext>
            </a:extLst>
          </p:cNvPr>
          <p:cNvSpPr/>
          <p:nvPr/>
        </p:nvSpPr>
        <p:spPr bwMode="auto">
          <a:xfrm>
            <a:off x="9775914" y="2629515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8" name="Oval 317">
            <a:extLst>
              <a:ext uri="{FF2B5EF4-FFF2-40B4-BE49-F238E27FC236}">
                <a16:creationId xmlns:a16="http://schemas.microsoft.com/office/drawing/2014/main" id="{103B8BD9-9035-BDBF-3AAE-B71FC1BDD49C}"/>
              </a:ext>
            </a:extLst>
          </p:cNvPr>
          <p:cNvSpPr/>
          <p:nvPr/>
        </p:nvSpPr>
        <p:spPr bwMode="auto">
          <a:xfrm>
            <a:off x="9938052" y="2629515"/>
            <a:ext cx="152400" cy="15493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9" name="Oval 318">
            <a:extLst>
              <a:ext uri="{FF2B5EF4-FFF2-40B4-BE49-F238E27FC236}">
                <a16:creationId xmlns:a16="http://schemas.microsoft.com/office/drawing/2014/main" id="{77D53B3F-B59B-2A53-2B68-702907B1843E}"/>
              </a:ext>
            </a:extLst>
          </p:cNvPr>
          <p:cNvSpPr/>
          <p:nvPr/>
        </p:nvSpPr>
        <p:spPr bwMode="auto">
          <a:xfrm>
            <a:off x="10100190" y="2629515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96F4DF73-3C6E-1561-FBB7-6618F5171559}"/>
              </a:ext>
            </a:extLst>
          </p:cNvPr>
          <p:cNvCxnSpPr>
            <a:stCxn id="313" idx="6"/>
            <a:endCxn id="314" idx="2"/>
          </p:cNvCxnSpPr>
          <p:nvPr/>
        </p:nvCxnSpPr>
        <p:spPr bwMode="auto">
          <a:xfrm>
            <a:off x="9067257" y="2706983"/>
            <a:ext cx="2294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5" name="Oval 324">
            <a:extLst>
              <a:ext uri="{FF2B5EF4-FFF2-40B4-BE49-F238E27FC236}">
                <a16:creationId xmlns:a16="http://schemas.microsoft.com/office/drawing/2014/main" id="{FD8BEAA4-E39B-AA02-C4C7-032E3A435D73}"/>
              </a:ext>
            </a:extLst>
          </p:cNvPr>
          <p:cNvSpPr/>
          <p:nvPr/>
        </p:nvSpPr>
        <p:spPr bwMode="auto">
          <a:xfrm>
            <a:off x="8111370" y="2874539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26" name="Oval 325">
            <a:extLst>
              <a:ext uri="{FF2B5EF4-FFF2-40B4-BE49-F238E27FC236}">
                <a16:creationId xmlns:a16="http://schemas.microsoft.com/office/drawing/2014/main" id="{B905229E-FB6F-058C-A333-B7CE1D982E0A}"/>
              </a:ext>
            </a:extLst>
          </p:cNvPr>
          <p:cNvSpPr/>
          <p:nvPr/>
        </p:nvSpPr>
        <p:spPr bwMode="auto">
          <a:xfrm>
            <a:off x="8273508" y="2874539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842A4B29-6A05-1514-624D-584478D06647}"/>
              </a:ext>
            </a:extLst>
          </p:cNvPr>
          <p:cNvSpPr/>
          <p:nvPr/>
        </p:nvSpPr>
        <p:spPr bwMode="auto">
          <a:xfrm>
            <a:off x="8435646" y="2874539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28" name="Oval 327">
            <a:extLst>
              <a:ext uri="{FF2B5EF4-FFF2-40B4-BE49-F238E27FC236}">
                <a16:creationId xmlns:a16="http://schemas.microsoft.com/office/drawing/2014/main" id="{02F585FE-E43E-F212-A0C1-18BB81897254}"/>
              </a:ext>
            </a:extLst>
          </p:cNvPr>
          <p:cNvSpPr/>
          <p:nvPr/>
        </p:nvSpPr>
        <p:spPr bwMode="auto">
          <a:xfrm>
            <a:off x="8590581" y="2874539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29" name="Oval 328">
            <a:extLst>
              <a:ext uri="{FF2B5EF4-FFF2-40B4-BE49-F238E27FC236}">
                <a16:creationId xmlns:a16="http://schemas.microsoft.com/office/drawing/2014/main" id="{2E381DD8-E881-765C-C2BB-F58A1197C611}"/>
              </a:ext>
            </a:extLst>
          </p:cNvPr>
          <p:cNvSpPr/>
          <p:nvPr/>
        </p:nvSpPr>
        <p:spPr bwMode="auto">
          <a:xfrm>
            <a:off x="8752719" y="2874539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629F72A3-6ACF-377F-62B6-A5DADFA81C3A}"/>
              </a:ext>
            </a:extLst>
          </p:cNvPr>
          <p:cNvSpPr/>
          <p:nvPr/>
        </p:nvSpPr>
        <p:spPr bwMode="auto">
          <a:xfrm>
            <a:off x="8914857" y="2874539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1" name="Oval 330">
            <a:extLst>
              <a:ext uri="{FF2B5EF4-FFF2-40B4-BE49-F238E27FC236}">
                <a16:creationId xmlns:a16="http://schemas.microsoft.com/office/drawing/2014/main" id="{A12C416D-D882-7061-B725-B16631F99A2C}"/>
              </a:ext>
            </a:extLst>
          </p:cNvPr>
          <p:cNvSpPr/>
          <p:nvPr/>
        </p:nvSpPr>
        <p:spPr bwMode="auto">
          <a:xfrm>
            <a:off x="9296703" y="2874539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C2FC555B-A131-37FE-A9B6-F8C234253D58}"/>
              </a:ext>
            </a:extLst>
          </p:cNvPr>
          <p:cNvSpPr/>
          <p:nvPr/>
        </p:nvSpPr>
        <p:spPr bwMode="auto">
          <a:xfrm>
            <a:off x="9458841" y="2874539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3" name="Oval 332">
            <a:extLst>
              <a:ext uri="{FF2B5EF4-FFF2-40B4-BE49-F238E27FC236}">
                <a16:creationId xmlns:a16="http://schemas.microsoft.com/office/drawing/2014/main" id="{32929DE9-3D94-83F4-B65E-5557AA2C317B}"/>
              </a:ext>
            </a:extLst>
          </p:cNvPr>
          <p:cNvSpPr/>
          <p:nvPr/>
        </p:nvSpPr>
        <p:spPr bwMode="auto">
          <a:xfrm>
            <a:off x="9620979" y="2874539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4" name="Oval 333">
            <a:extLst>
              <a:ext uri="{FF2B5EF4-FFF2-40B4-BE49-F238E27FC236}">
                <a16:creationId xmlns:a16="http://schemas.microsoft.com/office/drawing/2014/main" id="{12E334F5-751E-1A68-3199-20A1AD0ECE51}"/>
              </a:ext>
            </a:extLst>
          </p:cNvPr>
          <p:cNvSpPr/>
          <p:nvPr/>
        </p:nvSpPr>
        <p:spPr bwMode="auto">
          <a:xfrm>
            <a:off x="9775914" y="2874539"/>
            <a:ext cx="152400" cy="15493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47938FC0-A3DA-70F5-D70E-EB62DA89A0CB}"/>
              </a:ext>
            </a:extLst>
          </p:cNvPr>
          <p:cNvSpPr/>
          <p:nvPr/>
        </p:nvSpPr>
        <p:spPr bwMode="auto">
          <a:xfrm>
            <a:off x="9938052" y="2874539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B7C93C3D-7A3E-0D58-A7BA-AEAA048FFAEE}"/>
              </a:ext>
            </a:extLst>
          </p:cNvPr>
          <p:cNvSpPr/>
          <p:nvPr/>
        </p:nvSpPr>
        <p:spPr bwMode="auto">
          <a:xfrm>
            <a:off x="10100190" y="2874539"/>
            <a:ext cx="152400" cy="15493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F0BE6EFD-38DE-E520-8152-6C43B5E55673}"/>
              </a:ext>
            </a:extLst>
          </p:cNvPr>
          <p:cNvCxnSpPr>
            <a:stCxn id="330" idx="6"/>
            <a:endCxn id="331" idx="2"/>
          </p:cNvCxnSpPr>
          <p:nvPr/>
        </p:nvCxnSpPr>
        <p:spPr bwMode="auto">
          <a:xfrm>
            <a:off x="9067257" y="2952007"/>
            <a:ext cx="2294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4" name="TextBox 363">
            <a:extLst>
              <a:ext uri="{FF2B5EF4-FFF2-40B4-BE49-F238E27FC236}">
                <a16:creationId xmlns:a16="http://schemas.microsoft.com/office/drawing/2014/main" id="{09A8ED6A-07B9-A7B7-C31D-95144AC50E71}"/>
              </a:ext>
            </a:extLst>
          </p:cNvPr>
          <p:cNvSpPr txBox="1"/>
          <p:nvPr/>
        </p:nvSpPr>
        <p:spPr>
          <a:xfrm>
            <a:off x="6928650" y="253189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Spatial stream 1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A02ACD77-8C8B-6A09-5D61-62C486A6317B}"/>
              </a:ext>
            </a:extLst>
          </p:cNvPr>
          <p:cNvSpPr txBox="1"/>
          <p:nvPr/>
        </p:nvSpPr>
        <p:spPr>
          <a:xfrm>
            <a:off x="6924088" y="280889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Spatial stream 2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B8F82F36-2ECF-9571-C35E-D0BD64C9D4BB}"/>
              </a:ext>
            </a:extLst>
          </p:cNvPr>
          <p:cNvSpPr txBox="1"/>
          <p:nvPr/>
        </p:nvSpPr>
        <p:spPr>
          <a:xfrm>
            <a:off x="8029317" y="222137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Frequency Domain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628E4150-CA5E-528B-4679-39570E87EFF5}"/>
              </a:ext>
            </a:extLst>
          </p:cNvPr>
          <p:cNvSpPr txBox="1"/>
          <p:nvPr/>
        </p:nvSpPr>
        <p:spPr>
          <a:xfrm>
            <a:off x="3794745" y="1837590"/>
            <a:ext cx="150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5038EA32-2E51-6AAE-BAAD-7F8C2448AF1F}"/>
              </a:ext>
            </a:extLst>
          </p:cNvPr>
          <p:cNvSpPr txBox="1"/>
          <p:nvPr/>
        </p:nvSpPr>
        <p:spPr>
          <a:xfrm>
            <a:off x="8255561" y="1781898"/>
            <a:ext cx="150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Proposal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93191D95-D90A-D92F-D8A6-84F3EC06507B}"/>
              </a:ext>
            </a:extLst>
          </p:cNvPr>
          <p:cNvSpPr txBox="1"/>
          <p:nvPr/>
        </p:nvSpPr>
        <p:spPr>
          <a:xfrm>
            <a:off x="755059" y="3983371"/>
            <a:ext cx="1097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The proposal is to create tone orthogonality for the STF within a single STA by interleaving/splitting the RRU tones of the STF into the number of spatial streams of the transmitted TB PPDU.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STA uses the entire available tones across the two streams (i.e. no power boost)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Each STA uses a single CSD index regardless of transmitting 1 or 2 spatial streams.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Frees up the CSD index used by the second spatial stream for use exclusively by other STAs.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6BDBDE-2DF3-64F5-861E-D9A5791EB149}"/>
              </a:ext>
            </a:extLst>
          </p:cNvPr>
          <p:cNvSpPr txBox="1"/>
          <p:nvPr/>
        </p:nvSpPr>
        <p:spPr>
          <a:xfrm>
            <a:off x="1981200" y="2541649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Spatial stream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E76340-4CE2-9E2B-C2EB-ABCED474D015}"/>
              </a:ext>
            </a:extLst>
          </p:cNvPr>
          <p:cNvSpPr txBox="1"/>
          <p:nvPr/>
        </p:nvSpPr>
        <p:spPr>
          <a:xfrm>
            <a:off x="1981200" y="280229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Spatial stream 2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CB80CA19-B979-CB9B-92DF-DCA05317FB8A}"/>
              </a:ext>
            </a:extLst>
          </p:cNvPr>
          <p:cNvSpPr/>
          <p:nvPr/>
        </p:nvSpPr>
        <p:spPr bwMode="auto">
          <a:xfrm>
            <a:off x="3083988" y="2633528"/>
            <a:ext cx="231135" cy="334499"/>
          </a:xfrm>
          <a:prstGeom prst="rightBrac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524A5C-30DC-D46F-AC88-DD03DEE70374}"/>
              </a:ext>
            </a:extLst>
          </p:cNvPr>
          <p:cNvSpPr/>
          <p:nvPr/>
        </p:nvSpPr>
        <p:spPr bwMode="auto">
          <a:xfrm>
            <a:off x="5288616" y="3314485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18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DC6E-32EE-4AA9-E29E-D91C8FFA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(2 Users)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D17E-D315-B37C-282C-E566134E04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C73E-178D-CF56-E123-BA1DC765E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8F5B2E-E38B-022A-0141-53F127222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CCD32C-FFC2-D904-C7EE-DD6AD2E8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583766" cy="4113213"/>
          </a:xfrm>
        </p:spPr>
        <p:txBody>
          <a:bodyPr/>
          <a:lstStyle/>
          <a:p>
            <a:r>
              <a:rPr lang="en-US" dirty="0"/>
              <a:t>Distribution Bandwidth = 80 MHz</a:t>
            </a:r>
          </a:p>
          <a:p>
            <a:r>
              <a:rPr lang="en-US" dirty="0"/>
              <a:t>Channel – Channel D-NLOS, 30 dB SNR</a:t>
            </a:r>
          </a:p>
          <a:p>
            <a:r>
              <a:rPr lang="en-US" dirty="0"/>
              <a:t>User 1 – 2SS, 52-tone DRU</a:t>
            </a:r>
          </a:p>
          <a:p>
            <a:r>
              <a:rPr lang="en-US" dirty="0"/>
              <a:t>User 2 – 1SS, 52-tone DRU</a:t>
            </a:r>
          </a:p>
          <a:p>
            <a:endParaRPr lang="en-US" dirty="0"/>
          </a:p>
          <a:p>
            <a:r>
              <a:rPr lang="en-US" dirty="0"/>
              <a:t>Case 1: CSD Collision (2 CSDs)</a:t>
            </a:r>
          </a:p>
          <a:p>
            <a:r>
              <a:rPr lang="en-US" dirty="0"/>
              <a:t>Case 2: No Collision (3 CSDs)</a:t>
            </a:r>
          </a:p>
          <a:p>
            <a:r>
              <a:rPr lang="en-US" dirty="0"/>
              <a:t>Case 3: No Collision (2 CSDs w/ split)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68D12F8-766B-673C-93D3-C082C6014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848863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10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DC6E-32EE-4AA9-E29E-D91C8FFA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(3 Users)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D17E-D315-B37C-282C-E566134E04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C73E-178D-CF56-E123-BA1DC765E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8F5B2E-E38B-022A-0141-53F127222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CCD32C-FFC2-D904-C7EE-DD6AD2E8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1"/>
            <a:ext cx="5583766" cy="4113213"/>
          </a:xfrm>
        </p:spPr>
        <p:txBody>
          <a:bodyPr/>
          <a:lstStyle/>
          <a:p>
            <a:r>
              <a:rPr lang="en-US" dirty="0"/>
              <a:t>Distribution Bandwidth = 80 MHz</a:t>
            </a:r>
          </a:p>
          <a:p>
            <a:r>
              <a:rPr lang="en-US" dirty="0"/>
              <a:t>Channel – Channel D-NLOS, 30 dB SNR</a:t>
            </a:r>
          </a:p>
          <a:p>
            <a:r>
              <a:rPr lang="en-US" dirty="0"/>
              <a:t>User 1 – 2SS, 52-tone DRU</a:t>
            </a:r>
          </a:p>
          <a:p>
            <a:r>
              <a:rPr lang="en-US" dirty="0"/>
              <a:t>User 2 – 1SS, 52-tone DRU</a:t>
            </a:r>
          </a:p>
          <a:p>
            <a:r>
              <a:rPr lang="en-US" dirty="0"/>
              <a:t>User 3 – 1SS, 52-tone DRU</a:t>
            </a:r>
          </a:p>
          <a:p>
            <a:endParaRPr lang="en-US" dirty="0"/>
          </a:p>
          <a:p>
            <a:r>
              <a:rPr lang="en-US" dirty="0"/>
              <a:t>Case 1: CSD Collision (3 CSDs)</a:t>
            </a:r>
          </a:p>
          <a:p>
            <a:r>
              <a:rPr lang="en-US" dirty="0"/>
              <a:t>Case 2: No Collision (4 CSDs)</a:t>
            </a:r>
          </a:p>
          <a:p>
            <a:r>
              <a:rPr lang="en-US" dirty="0"/>
              <a:t>Case 3: No Collision (3 CSDs w/ split)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8E31C8-796D-EE18-8B4E-6EE8ACBCE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751014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29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DC6E-32EE-4AA9-E29E-D91C8FFA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(8 Users)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D17E-D315-B37C-282C-E566134E04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C73E-178D-CF56-E123-BA1DC765E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8F5B2E-E38B-022A-0141-53F127222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CCD32C-FFC2-D904-C7EE-DD6AD2E8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1"/>
            <a:ext cx="5583766" cy="4113213"/>
          </a:xfrm>
        </p:spPr>
        <p:txBody>
          <a:bodyPr/>
          <a:lstStyle/>
          <a:p>
            <a:r>
              <a:rPr lang="en-US" dirty="0"/>
              <a:t>Distribution Bandwidth = 40 MHz</a:t>
            </a:r>
          </a:p>
          <a:p>
            <a:r>
              <a:rPr lang="en-US" dirty="0"/>
              <a:t>Channel – Channel D-NLOS, 30 dB SNR</a:t>
            </a:r>
          </a:p>
          <a:p>
            <a:r>
              <a:rPr lang="en-US" dirty="0"/>
              <a:t>Users 1-8 - 52-Tone DRU</a:t>
            </a:r>
          </a:p>
          <a:p>
            <a:endParaRPr lang="en-US" dirty="0"/>
          </a:p>
          <a:p>
            <a:r>
              <a:rPr lang="en-US" dirty="0"/>
              <a:t>Case 1: CSD Collision, 8 users x 2ss</a:t>
            </a:r>
          </a:p>
          <a:p>
            <a:r>
              <a:rPr lang="en-US" dirty="0"/>
              <a:t>Case 2: No Collision, 8 users x 1ss</a:t>
            </a:r>
          </a:p>
          <a:p>
            <a:r>
              <a:rPr lang="en-US" dirty="0"/>
              <a:t>Case 3: No Collision, 8 users x 2ss + split</a:t>
            </a:r>
          </a:p>
          <a:p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39A573-44B7-F6AC-89C5-939BCB0F1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745317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DC6E-32EE-4AA9-E29E-D91C8FFA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(8 Users)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D17E-D315-B37C-282C-E566134E04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C73E-178D-CF56-E123-BA1DC765E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8F5B2E-E38B-022A-0141-53F127222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CCD32C-FFC2-D904-C7EE-DD6AD2E8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1"/>
            <a:ext cx="5583766" cy="4113213"/>
          </a:xfrm>
        </p:spPr>
        <p:txBody>
          <a:bodyPr/>
          <a:lstStyle/>
          <a:p>
            <a:r>
              <a:rPr lang="en-US" dirty="0"/>
              <a:t>Distribution Bandwidth = 40 MHz</a:t>
            </a:r>
          </a:p>
          <a:p>
            <a:r>
              <a:rPr lang="en-US" dirty="0"/>
              <a:t>Channel – Channel B-LOS, 30 dB SNR</a:t>
            </a:r>
          </a:p>
          <a:p>
            <a:r>
              <a:rPr lang="en-US"/>
              <a:t>Users 1-8 - 52-Tone DRU</a:t>
            </a:r>
          </a:p>
          <a:p>
            <a:endParaRPr lang="en-US" dirty="0"/>
          </a:p>
          <a:p>
            <a:r>
              <a:rPr lang="en-US" dirty="0"/>
              <a:t>Case 1: CSD Collision, 8 users x 2ss</a:t>
            </a:r>
          </a:p>
          <a:p>
            <a:r>
              <a:rPr lang="en-US" dirty="0"/>
              <a:t>Case 2: No Collision, 8 users x 1ss</a:t>
            </a:r>
          </a:p>
          <a:p>
            <a:r>
              <a:rPr lang="en-US" dirty="0"/>
              <a:t>Case 3: No Collision, 8 users x 2ss + split</a:t>
            </a:r>
          </a:p>
          <a:p>
            <a:endParaRPr lang="en-US" sz="20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3A768FE-F67B-0335-2E45-58F1DB349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751014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7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E073A-CBDC-EC5C-E935-C2A9B1BA4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1F763-CAF8-9CE6-EE26-56BB1D8BD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/>
              <a:t>Based on simulations, the power estimation performance with splitting for UHR-STF is very similar compared to the case without CSD collisions.</a:t>
            </a:r>
          </a:p>
          <a:p>
            <a:r>
              <a:rPr lang="en-US" dirty="0"/>
              <a:t>With splitting, an AP can schedule up to 8 STAs without CSD collisions regardless of the number of spatial streams per user.</a:t>
            </a:r>
          </a:p>
          <a:p>
            <a:r>
              <a:rPr lang="en-US" dirty="0"/>
              <a:t>In terms of complexity, the proposal requires very little changes.</a:t>
            </a:r>
          </a:p>
          <a:p>
            <a:r>
              <a:rPr lang="en-US" dirty="0"/>
              <a:t>	- no changes in DRU/RRU tone plans.</a:t>
            </a:r>
          </a:p>
          <a:p>
            <a:r>
              <a:rPr lang="en-US" dirty="0"/>
              <a:t>	- no changes in the AP TB PPDU decode procedure.</a:t>
            </a:r>
          </a:p>
          <a:p>
            <a:r>
              <a:rPr lang="en-US" dirty="0"/>
              <a:t> 	- may not need any signaling if all STAs are configured to split the DRU UHR-STF tones.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0DEF4-FEBD-E2CB-7122-DFD6D5E10C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4614B-4FCF-2B49-EA94-99173AD633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30F4D2-1011-2A5D-1235-3B3088D453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182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5250</TotalTime>
  <Words>949</Words>
  <Application>Microsoft Office PowerPoint</Application>
  <PresentationFormat>Widescreen</PresentationFormat>
  <Paragraphs>128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Office Theme</vt:lpstr>
      <vt:lpstr>Microsoft Word 97 - 2003 Document</vt:lpstr>
      <vt:lpstr>Reducing CSD Collisions for DRU STF</vt:lpstr>
      <vt:lpstr>Abstract</vt:lpstr>
      <vt:lpstr>CSD Collisions</vt:lpstr>
      <vt:lpstr>Proposal</vt:lpstr>
      <vt:lpstr>Simulations (2 Users)</vt:lpstr>
      <vt:lpstr>Simulations (3 Users)</vt:lpstr>
      <vt:lpstr>Simulations (8 Users)</vt:lpstr>
      <vt:lpstr>Simulations (8 Users)</vt:lpstr>
      <vt:lpstr>Discussions</vt:lpstr>
      <vt:lpstr>Conclusion</vt:lpstr>
      <vt:lpstr>References</vt:lpstr>
      <vt:lpstr>Strawpoll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Leonardo Lanante</cp:lastModifiedBy>
  <cp:revision>275</cp:revision>
  <cp:lastPrinted>1601-01-01T00:00:00Z</cp:lastPrinted>
  <dcterms:created xsi:type="dcterms:W3CDTF">2024-02-06T17:29:42Z</dcterms:created>
  <dcterms:modified xsi:type="dcterms:W3CDTF">2024-11-12T16:14:29Z</dcterms:modified>
  <cp:category>Name, Affiliation</cp:category>
</cp:coreProperties>
</file>