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0" r:id="rId2"/>
    <p:sldId id="1236" r:id="rId3"/>
    <p:sldId id="2147473539" r:id="rId4"/>
    <p:sldId id="2147473540" r:id="rId5"/>
    <p:sldId id="2147473530" r:id="rId6"/>
    <p:sldId id="2147473533" r:id="rId7"/>
    <p:sldId id="2147473538" r:id="rId8"/>
    <p:sldId id="2147473534" r:id="rId9"/>
    <p:sldId id="2147473532" r:id="rId10"/>
    <p:sldId id="1251" r:id="rId11"/>
    <p:sldId id="1257" r:id="rId12"/>
    <p:sldId id="1244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AE80"/>
    <a:srgbClr val="00A776"/>
    <a:srgbClr val="6FA58E"/>
    <a:srgbClr val="FF9900"/>
    <a:srgbClr val="D6D6F5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55" autoAdjust="0"/>
    <p:restoredTop sz="92105" autoAdjust="0"/>
  </p:normalViewPr>
  <p:slideViewPr>
    <p:cSldViewPr>
      <p:cViewPr varScale="1">
        <p:scale>
          <a:sx n="114" d="100"/>
          <a:sy n="114" d="100"/>
        </p:scale>
        <p:origin x="340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936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282FEBE-F045-4E6F-BAFE-CCAD18F7EB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5DC540-2EBC-77DC-13C8-8C482F991AC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 2024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3BE2D10-872A-479D-BDC2-D41B2602AF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6D1277-AAB4-C664-C6D8-B219B931591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 2024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802.11-24/1582r0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0FAB64ED-D689-4442-D529-68AF3D6FF17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77083"/>
            <a:ext cx="8915400" cy="819506"/>
          </a:xfrm>
        </p:spPr>
        <p:txBody>
          <a:bodyPr/>
          <a:lstStyle/>
          <a:p>
            <a:r>
              <a:rPr lang="en-US" altLang="zh-TW" sz="2800" dirty="0"/>
              <a:t>Coordinated </a:t>
            </a:r>
            <a:r>
              <a:rPr lang="en-US" sz="2800" dirty="0"/>
              <a:t>Sounding for </a:t>
            </a:r>
            <a:r>
              <a:rPr lang="en-US" sz="2800" dirty="0" err="1"/>
              <a:t>CoBF</a:t>
            </a: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995425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2024-09-09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728413"/>
              </p:ext>
            </p:extLst>
          </p:nvPr>
        </p:nvGraphicFramePr>
        <p:xfrm>
          <a:off x="1066800" y="2792846"/>
          <a:ext cx="7391400" cy="248287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You-Wei.Chen@mediatek.com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Huai-Yan Feng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9245310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Gary Anwyl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6694620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/>
                        <a:t>Kaiying Lu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9446418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CCBD4D1-F213-4D7D-8598-D55538C567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99317" y="6475413"/>
            <a:ext cx="18446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9F0A26F-FDAF-4147-C030-C46E68A7158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 2024</a:t>
            </a:r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A56BA-9835-D4DD-1192-460C0B9A9F93}"/>
              </a:ext>
            </a:extLst>
          </p:cNvPr>
          <p:cNvSpPr txBox="1">
            <a:spLocks/>
          </p:cNvSpPr>
          <p:nvPr/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dirty="0"/>
              <a:t>We compare the overhead for c</a:t>
            </a:r>
            <a:r>
              <a:rPr lang="en-US" altLang="zh-TW" sz="1600" dirty="0"/>
              <a:t>oordinated</a:t>
            </a:r>
            <a:r>
              <a:rPr lang="en-US" sz="1600" dirty="0"/>
              <a:t> sounding sequences.</a:t>
            </a:r>
          </a:p>
          <a:p>
            <a:pPr lvl="1"/>
            <a:r>
              <a:rPr lang="en-US" altLang="zh-TW" sz="1600" dirty="0"/>
              <a:t>Difference between sequential and joint sounding sequences is negligible. (&lt;1%)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For a relative low complexity STA (support 4x2 feedback only), a </a:t>
            </a:r>
            <a:r>
              <a:rPr lang="en-US" sz="1600" dirty="0" err="1"/>
              <a:t>CoBF</a:t>
            </a:r>
            <a:r>
              <a:rPr lang="en-US" sz="1600" dirty="0"/>
              <a:t> gain over TDMA can be achieved via full rank nulling.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We suggest to enable a coordinated sounding,</a:t>
            </a:r>
            <a:r>
              <a:rPr lang="en-US" sz="1600" kern="1200" dirty="0">
                <a:ea typeface="+mn-ea"/>
                <a:cs typeface="Arial" charset="0"/>
              </a:rPr>
              <a:t> includes both sequential and joint sounding for </a:t>
            </a:r>
            <a:r>
              <a:rPr lang="en-US" sz="1600" kern="1200" dirty="0" err="1">
                <a:ea typeface="+mn-ea"/>
                <a:cs typeface="Arial" charset="0"/>
              </a:rPr>
              <a:t>CoBF</a:t>
            </a:r>
            <a:r>
              <a:rPr lang="en-US" sz="1600" kern="1200" dirty="0">
                <a:ea typeface="+mn-ea"/>
                <a:cs typeface="Arial" charset="0"/>
              </a:rPr>
              <a:t>.</a:t>
            </a:r>
          </a:p>
          <a:p>
            <a:endParaRPr lang="en-US" sz="1600" kern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EF0DE2-4FBC-B24B-EAA9-58BB56561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3519F1-6005-1C30-1215-73EAF867A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A850E-DF0C-7461-FB75-7B830DBBA7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746CA51-0D18-91BC-5438-BE218EE947C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 2024</a:t>
            </a:r>
          </a:p>
        </p:txBody>
      </p:sp>
    </p:spTree>
    <p:extLst>
      <p:ext uri="{BB962C8B-B14F-4D97-AF65-F5344CB8AC3E}">
        <p14:creationId xmlns:p14="http://schemas.microsoft.com/office/powerpoint/2010/main" val="4180360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4D0D-E76C-EB28-CB6D-6803EED8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340F6-D803-4547-D275-8A092B226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1600" dirty="0"/>
              <a:t>D</a:t>
            </a:r>
            <a:r>
              <a:rPr lang="en-US" sz="1600" dirty="0"/>
              <a:t>o you agree that 802.11bn shall provide a </a:t>
            </a:r>
            <a:r>
              <a:rPr lang="en-US" altLang="zh-TW" sz="1600" dirty="0"/>
              <a:t>coordinated</a:t>
            </a:r>
            <a:r>
              <a:rPr lang="en-US" sz="1600" dirty="0"/>
              <a:t> sounding scheme for </a:t>
            </a:r>
            <a:r>
              <a:rPr lang="en-US" sz="1600" dirty="0" err="1"/>
              <a:t>CoBF</a:t>
            </a:r>
            <a:r>
              <a:rPr lang="en-US" sz="1600" dirty="0"/>
              <a:t>?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TW" sz="1600" kern="1200" dirty="0">
                <a:ea typeface="+mn-ea"/>
                <a:cs typeface="Arial" charset="0"/>
              </a:rPr>
              <a:t>coordinated</a:t>
            </a:r>
            <a:r>
              <a:rPr lang="en-US" sz="1600" kern="1200" dirty="0">
                <a:ea typeface="+mn-ea"/>
                <a:cs typeface="Arial" charset="0"/>
              </a:rPr>
              <a:t> sounding includes both sequential and joint sounding.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E72CD-D090-73C1-6BE4-D7E7201B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8646-681F-5E0A-7D60-B9244E910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B40F244-BB08-7D48-DAF6-B290FF5E6F7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 2024</a:t>
            </a:r>
          </a:p>
        </p:txBody>
      </p:sp>
    </p:spTree>
    <p:extLst>
      <p:ext uri="{BB962C8B-B14F-4D97-AF65-F5344CB8AC3E}">
        <p14:creationId xmlns:p14="http://schemas.microsoft.com/office/powerpoint/2010/main" val="1031295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8467D-0542-4A9D-3AF1-03D457455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5B264-E7E3-F496-1AF8-6883D7E1D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1600" dirty="0">
                <a:latin typeface="+mj-lt"/>
              </a:rPr>
              <a:t>[1] “</a:t>
            </a:r>
            <a:r>
              <a:rPr lang="en-US" altLang="en-US" sz="1600" dirty="0" err="1">
                <a:latin typeface="+mj-lt"/>
              </a:rPr>
              <a:t>TGbn</a:t>
            </a:r>
            <a:r>
              <a:rPr lang="en-US" altLang="en-US" sz="1600" dirty="0">
                <a:latin typeface="+mj-lt"/>
              </a:rPr>
              <a:t> Motions List - Part 1”, 24/0171r13</a:t>
            </a:r>
            <a:endParaRPr lang="en-US" sz="1600" dirty="0">
              <a:latin typeface="+mj-lt"/>
            </a:endParaRPr>
          </a:p>
          <a:p>
            <a:pPr marL="0" indent="0">
              <a:buNone/>
            </a:pPr>
            <a:r>
              <a:rPr lang="en-GB" sz="1600" dirty="0">
                <a:latin typeface="+mj-lt"/>
              </a:rPr>
              <a:t>[2] “</a:t>
            </a:r>
            <a:r>
              <a:rPr lang="en-US" sz="1600" dirty="0">
                <a:latin typeface="+mj-lt"/>
              </a:rPr>
              <a:t>Coordinated Spatial Nulling (C-SN) Concept</a:t>
            </a:r>
            <a:r>
              <a:rPr lang="en-GB" sz="1600" dirty="0">
                <a:latin typeface="+mj-lt"/>
              </a:rPr>
              <a:t>”, 24/0011r0.</a:t>
            </a:r>
          </a:p>
          <a:p>
            <a:pPr marL="0" indent="0">
              <a:buNone/>
            </a:pPr>
            <a:r>
              <a:rPr lang="en-US" sz="1600" dirty="0">
                <a:latin typeface="+mj-lt"/>
              </a:rPr>
              <a:t>[3] “</a:t>
            </a:r>
            <a:r>
              <a:rPr lang="en-US" altLang="ko-KR" sz="1600" dirty="0">
                <a:latin typeface="+mj-lt"/>
              </a:rPr>
              <a:t>Obtaining OBSS AP Channel Information for Multi-AP operation</a:t>
            </a:r>
            <a:r>
              <a:rPr lang="en-US" sz="1600" dirty="0">
                <a:latin typeface="+mj-lt"/>
              </a:rPr>
              <a:t>”, 23/0854r0</a:t>
            </a:r>
          </a:p>
          <a:p>
            <a:pPr marL="0" indent="0">
              <a:buNone/>
            </a:pPr>
            <a:r>
              <a:rPr lang="en-US" sz="1600" dirty="0"/>
              <a:t>[4] “Joint Sounding for Multi-AP Systems”, 19/1593r3</a:t>
            </a:r>
          </a:p>
          <a:p>
            <a:pPr marL="0" indent="0">
              <a:buNone/>
            </a:pPr>
            <a:r>
              <a:rPr lang="en-US" sz="1600" dirty="0">
                <a:latin typeface="+mj-lt"/>
              </a:rPr>
              <a:t>[5] “</a:t>
            </a:r>
            <a:r>
              <a:rPr lang="en-US" altLang="en-US" sz="1600" dirty="0">
                <a:latin typeface="+mj-lt"/>
              </a:rPr>
              <a:t>Multi-AP Collaborative BF in IEEE 802.11</a:t>
            </a:r>
            <a:r>
              <a:rPr lang="en-US" sz="1600" dirty="0">
                <a:latin typeface="+mj-lt"/>
              </a:rPr>
              <a:t>”, 19/0772r1</a:t>
            </a:r>
          </a:p>
          <a:p>
            <a:pPr marL="0" indent="0">
              <a:buNone/>
            </a:pPr>
            <a:r>
              <a:rPr lang="en-US" sz="1600" dirty="0"/>
              <a:t>[6] “Performance of C-BF and C-SR”, 22/0776r1</a:t>
            </a:r>
          </a:p>
          <a:p>
            <a:pPr marL="0" indent="0">
              <a:buNone/>
            </a:pPr>
            <a:r>
              <a:rPr lang="en-US" sz="1600" dirty="0"/>
              <a:t>[7] “Coordinated BF Goodput Discussion”, 24/1211r1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2B883-20D0-C30C-FEC8-26AF7ED01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F1325-AAF4-D7D7-1E54-B9931299B2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CBF82A5-8782-B9EB-C3F5-AB9E03EDDFC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 2024</a:t>
            </a:r>
          </a:p>
        </p:txBody>
      </p:sp>
    </p:spTree>
    <p:extLst>
      <p:ext uri="{BB962C8B-B14F-4D97-AF65-F5344CB8AC3E}">
        <p14:creationId xmlns:p14="http://schemas.microsoft.com/office/powerpoint/2010/main" val="2885207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2A07B-256D-0D02-F094-378E33656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EAE84-DE31-D322-9E67-1D90A3936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858126" cy="4495800"/>
          </a:xfrm>
        </p:spPr>
        <p:txBody>
          <a:bodyPr/>
          <a:lstStyle/>
          <a:p>
            <a:r>
              <a:rPr lang="en-US" sz="1600" dirty="0"/>
              <a:t>In </a:t>
            </a:r>
            <a:r>
              <a:rPr lang="en-US" altLang="zh-TW" sz="1600" dirty="0"/>
              <a:t>July</a:t>
            </a:r>
            <a:r>
              <a:rPr lang="en-US" sz="1600" dirty="0"/>
              <a:t> IEEE meeting, the motion [1] passed to define </a:t>
            </a:r>
            <a:r>
              <a:rPr lang="en-US" sz="1600" dirty="0" err="1"/>
              <a:t>CoBF</a:t>
            </a:r>
            <a:r>
              <a:rPr lang="en-US" sz="1600" dirty="0"/>
              <a:t> in </a:t>
            </a:r>
            <a:r>
              <a:rPr lang="en-US" sz="1600" dirty="0" err="1"/>
              <a:t>TGbn</a:t>
            </a:r>
            <a:r>
              <a:rPr lang="en-US" sz="1600" dirty="0"/>
              <a:t>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Sounding sequences for </a:t>
            </a:r>
            <a:r>
              <a:rPr lang="en-US" sz="1600" dirty="0" err="1"/>
              <a:t>CoBF</a:t>
            </a:r>
            <a:r>
              <a:rPr lang="en-US" sz="1600" dirty="0"/>
              <a:t> was discussed in [2-4].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In this presentation, we would like to discuss our view of sounding sequences and their overhead.</a:t>
            </a:r>
            <a:endParaRPr lang="en-US" altLang="zh-TW" sz="1600" dirty="0"/>
          </a:p>
          <a:p>
            <a:endParaRPr lang="en-US" sz="1600" dirty="0"/>
          </a:p>
          <a:p>
            <a:endParaRPr lang="en-US" sz="1600" dirty="0"/>
          </a:p>
          <a:p>
            <a:pPr lvl="1"/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889AD-2B38-BFA0-874B-F9FC2FEC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82714-AC09-26B8-2558-C80002AC9D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A9BE002-D480-3E86-05EC-59360590915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 2024</a:t>
            </a:r>
          </a:p>
        </p:txBody>
      </p:sp>
    </p:spTree>
    <p:extLst>
      <p:ext uri="{BB962C8B-B14F-4D97-AF65-F5344CB8AC3E}">
        <p14:creationId xmlns:p14="http://schemas.microsoft.com/office/powerpoint/2010/main" val="3142863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ontent Placeholder 2">
            <a:extLst>
              <a:ext uri="{FF2B5EF4-FFF2-40B4-BE49-F238E27FC236}">
                <a16:creationId xmlns:a16="http://schemas.microsoft.com/office/drawing/2014/main" id="{62EBCF74-B7B5-C870-1BDE-1EC145CEE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sz="1600" dirty="0"/>
              <a:t>NDPA addresses to its own BSS non-AP STAs and the shared AP.</a:t>
            </a:r>
          </a:p>
          <a:p>
            <a:r>
              <a:rPr lang="en-US" sz="1600" dirty="0"/>
              <a:t>AP1 and AP2 transmit sounding NDP separately (similar to MU sounding in 11be). A  duplicated sounding sequence needs to perform by AP2.</a:t>
            </a:r>
          </a:p>
          <a:p>
            <a:r>
              <a:rPr lang="en-US" sz="1600" dirty="0"/>
              <a:t>Since 11bn will still define a single AP sounding sequence, the sequential sounding is considered as a straightforward extension.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3A144D-D7D5-02C8-ED3F-E7C30625F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Sounding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2AA1C2-62C9-EBC5-9468-0356EF0D5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311922-7A0F-51AF-2D75-681F5B5253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F347F0-933E-D5E6-5B8E-9DC9FD48C85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2024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11E7310-7EF8-369F-5ED5-AF17FE0056FA}"/>
              </a:ext>
            </a:extLst>
          </p:cNvPr>
          <p:cNvGrpSpPr/>
          <p:nvPr/>
        </p:nvGrpSpPr>
        <p:grpSpPr>
          <a:xfrm>
            <a:off x="546753" y="4112493"/>
            <a:ext cx="1450365" cy="1794213"/>
            <a:chOff x="2250453" y="4250675"/>
            <a:chExt cx="1450365" cy="1794213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797892B-3B0A-C340-E4CC-CE35AD373C8C}"/>
                </a:ext>
              </a:extLst>
            </p:cNvPr>
            <p:cNvSpPr txBox="1"/>
            <p:nvPr/>
          </p:nvSpPr>
          <p:spPr>
            <a:xfrm>
              <a:off x="2453202" y="5798667"/>
              <a:ext cx="1247616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non-AP STA2</a:t>
              </a: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786AB9A-5517-B03B-80A8-CCC31F6FD335}"/>
                </a:ext>
              </a:extLst>
            </p:cNvPr>
            <p:cNvGrpSpPr/>
            <p:nvPr/>
          </p:nvGrpSpPr>
          <p:grpSpPr>
            <a:xfrm>
              <a:off x="2250453" y="4250675"/>
              <a:ext cx="1428802" cy="369274"/>
              <a:chOff x="439607" y="3715785"/>
              <a:chExt cx="1750596" cy="505084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75D885F-B1AE-00E0-6AE2-CB8E9F3B6762}"/>
                  </a:ext>
                </a:extLst>
              </p:cNvPr>
              <p:cNvSpPr txBox="1"/>
              <p:nvPr/>
            </p:nvSpPr>
            <p:spPr>
              <a:xfrm>
                <a:off x="439607" y="3859068"/>
                <a:ext cx="1491025" cy="336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TW" sz="1000" b="1" dirty="0">
                    <a:latin typeface="Arial Narrow" panose="020B0606020202030204" pitchFamily="34" charset="0"/>
                  </a:rPr>
                  <a:t>AP1</a:t>
                </a:r>
              </a:p>
            </p:txBody>
          </p:sp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54FD509C-834B-7AAE-FA4A-6BB9EE30CC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685119" y="3715785"/>
                <a:ext cx="505084" cy="505084"/>
              </a:xfrm>
              <a:prstGeom prst="rect">
                <a:avLst/>
              </a:prstGeom>
            </p:spPr>
          </p:pic>
        </p:grp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B9B5655E-86BD-0555-9712-E96D07B9FC6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3393243" y="5789887"/>
              <a:ext cx="159784" cy="252584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83684A3-D398-2DD7-A136-4BF06650611A}"/>
                </a:ext>
              </a:extLst>
            </p:cNvPr>
            <p:cNvSpPr txBox="1"/>
            <p:nvPr/>
          </p:nvSpPr>
          <p:spPr>
            <a:xfrm>
              <a:off x="2453202" y="5318128"/>
              <a:ext cx="1247616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non-AP STA1</a:t>
              </a: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B2424F2E-466A-6549-E89D-4D281FC4D3B9}"/>
                </a:ext>
              </a:extLst>
            </p:cNvPr>
            <p:cNvGrpSpPr/>
            <p:nvPr/>
          </p:nvGrpSpPr>
          <p:grpSpPr>
            <a:xfrm>
              <a:off x="2250453" y="4724700"/>
              <a:ext cx="1428802" cy="369273"/>
              <a:chOff x="439607" y="3715785"/>
              <a:chExt cx="1750596" cy="505084"/>
            </a:xfrm>
          </p:grpSpPr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B564C2-4DD6-BC34-2FDF-BBFED485381A}"/>
                  </a:ext>
                </a:extLst>
              </p:cNvPr>
              <p:cNvSpPr txBox="1"/>
              <p:nvPr/>
            </p:nvSpPr>
            <p:spPr>
              <a:xfrm>
                <a:off x="439607" y="3860371"/>
                <a:ext cx="1491025" cy="3367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TW" sz="1000" b="1" dirty="0">
                    <a:latin typeface="Arial Narrow" panose="020B0606020202030204" pitchFamily="34" charset="0"/>
                  </a:rPr>
                  <a:t>AP2</a:t>
                </a:r>
              </a:p>
            </p:txBody>
          </p:sp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6BA81CFB-A80E-6214-71DC-4459D39E97C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accent5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1685119" y="3715785"/>
                <a:ext cx="505084" cy="505084"/>
              </a:xfrm>
              <a:prstGeom prst="rect">
                <a:avLst/>
              </a:prstGeom>
            </p:spPr>
          </p:pic>
        </p:grp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9D1C1092-FD08-E454-7023-E2DDA09C572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93242" y="5288024"/>
              <a:ext cx="159784" cy="252584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5C655DF-B35C-A6AB-F1E4-92A05F207DC8}"/>
              </a:ext>
            </a:extLst>
          </p:cNvPr>
          <p:cNvGrpSpPr/>
          <p:nvPr/>
        </p:nvGrpSpPr>
        <p:grpSpPr>
          <a:xfrm>
            <a:off x="1975555" y="4351659"/>
            <a:ext cx="6568371" cy="1437954"/>
            <a:chOff x="2957648" y="2952750"/>
            <a:chExt cx="5976802" cy="1966802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11C6082E-38AA-992E-A482-8983C7A7A700}"/>
                </a:ext>
              </a:extLst>
            </p:cNvPr>
            <p:cNvCxnSpPr/>
            <p:nvPr/>
          </p:nvCxnSpPr>
          <p:spPr>
            <a:xfrm>
              <a:off x="2957649" y="2952750"/>
              <a:ext cx="5976801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A6F6B7EA-EB95-A4A5-1FD2-B9DD033C6FD7}"/>
                </a:ext>
              </a:extLst>
            </p:cNvPr>
            <p:cNvCxnSpPr/>
            <p:nvPr/>
          </p:nvCxnSpPr>
          <p:spPr>
            <a:xfrm>
              <a:off x="2957649" y="4919552"/>
              <a:ext cx="5976801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2FD71B61-28CF-A1A3-F9CF-0C7E3B799C8F}"/>
                </a:ext>
              </a:extLst>
            </p:cNvPr>
            <p:cNvCxnSpPr/>
            <p:nvPr/>
          </p:nvCxnSpPr>
          <p:spPr>
            <a:xfrm>
              <a:off x="2957649" y="3601117"/>
              <a:ext cx="5976801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415C08DB-C445-F492-5044-E37537C15CD0}"/>
                </a:ext>
              </a:extLst>
            </p:cNvPr>
            <p:cNvCxnSpPr/>
            <p:nvPr/>
          </p:nvCxnSpPr>
          <p:spPr>
            <a:xfrm>
              <a:off x="2957648" y="4233115"/>
              <a:ext cx="5976801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8249317-BF0E-699A-9A64-F6580E803511}"/>
              </a:ext>
            </a:extLst>
          </p:cNvPr>
          <p:cNvSpPr/>
          <p:nvPr/>
        </p:nvSpPr>
        <p:spPr>
          <a:xfrm>
            <a:off x="2299535" y="3997833"/>
            <a:ext cx="474220" cy="362116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2C3CD30-30BA-0C7F-AE2F-F425978BB90D}"/>
              </a:ext>
            </a:extLst>
          </p:cNvPr>
          <p:cNvSpPr txBox="1"/>
          <p:nvPr/>
        </p:nvSpPr>
        <p:spPr>
          <a:xfrm>
            <a:off x="1936223" y="4093519"/>
            <a:ext cx="1216945" cy="1800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NDPA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498F297-1EFD-884C-598E-E0B4E4AB04AB}"/>
              </a:ext>
            </a:extLst>
          </p:cNvPr>
          <p:cNvCxnSpPr>
            <a:cxnSpLocks/>
          </p:cNvCxnSpPr>
          <p:nvPr/>
        </p:nvCxnSpPr>
        <p:spPr>
          <a:xfrm>
            <a:off x="2508955" y="4443004"/>
            <a:ext cx="0" cy="826407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34FB36B2-1128-7D59-91B7-AEEC7142ABE7}"/>
              </a:ext>
            </a:extLst>
          </p:cNvPr>
          <p:cNvSpPr/>
          <p:nvPr/>
        </p:nvSpPr>
        <p:spPr>
          <a:xfrm>
            <a:off x="3792264" y="3990454"/>
            <a:ext cx="474220" cy="362116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0517B4C-78F9-C167-AD1F-203CAD135A4D}"/>
              </a:ext>
            </a:extLst>
          </p:cNvPr>
          <p:cNvSpPr txBox="1"/>
          <p:nvPr/>
        </p:nvSpPr>
        <p:spPr>
          <a:xfrm>
            <a:off x="3411845" y="4090016"/>
            <a:ext cx="1216945" cy="1800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BFRP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D00C88CE-1291-7A52-3330-8193EB4EA451}"/>
              </a:ext>
            </a:extLst>
          </p:cNvPr>
          <p:cNvSpPr/>
          <p:nvPr/>
        </p:nvSpPr>
        <p:spPr>
          <a:xfrm>
            <a:off x="4438350" y="4925634"/>
            <a:ext cx="474220" cy="362116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B77C38F-3FE4-17F8-7859-05E07B90B3F5}"/>
              </a:ext>
            </a:extLst>
          </p:cNvPr>
          <p:cNvSpPr txBox="1"/>
          <p:nvPr/>
        </p:nvSpPr>
        <p:spPr>
          <a:xfrm>
            <a:off x="4037907" y="4983499"/>
            <a:ext cx="1216945" cy="1800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BFR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1DB91EF7-8063-0393-FE79-6E56FE7A2043}"/>
              </a:ext>
            </a:extLst>
          </p:cNvPr>
          <p:cNvCxnSpPr>
            <a:cxnSpLocks/>
          </p:cNvCxnSpPr>
          <p:nvPr/>
        </p:nvCxnSpPr>
        <p:spPr>
          <a:xfrm>
            <a:off x="4016564" y="4442587"/>
            <a:ext cx="0" cy="826407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C0DA6A38-8E7A-7F7C-E032-2DFAE494CC1D}"/>
              </a:ext>
            </a:extLst>
          </p:cNvPr>
          <p:cNvCxnSpPr>
            <a:cxnSpLocks/>
          </p:cNvCxnSpPr>
          <p:nvPr/>
        </p:nvCxnSpPr>
        <p:spPr>
          <a:xfrm>
            <a:off x="3228515" y="4375210"/>
            <a:ext cx="2174" cy="906431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A1D6AA76-9986-6E2A-0EF8-27DF55F07664}"/>
              </a:ext>
            </a:extLst>
          </p:cNvPr>
          <p:cNvCxnSpPr>
            <a:cxnSpLocks/>
          </p:cNvCxnSpPr>
          <p:nvPr/>
        </p:nvCxnSpPr>
        <p:spPr>
          <a:xfrm flipV="1">
            <a:off x="4650380" y="4372301"/>
            <a:ext cx="0" cy="544374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DAE06FCE-E2B9-8390-640C-F3377C302FF9}"/>
              </a:ext>
            </a:extLst>
          </p:cNvPr>
          <p:cNvCxnSpPr>
            <a:cxnSpLocks/>
          </p:cNvCxnSpPr>
          <p:nvPr/>
        </p:nvCxnSpPr>
        <p:spPr>
          <a:xfrm flipV="1">
            <a:off x="4559576" y="4814204"/>
            <a:ext cx="2298" cy="119002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0" name="Group 39">
            <a:extLst>
              <a:ext uri="{FF2B5EF4-FFF2-40B4-BE49-F238E27FC236}">
                <a16:creationId xmlns:a16="http://schemas.microsoft.com/office/drawing/2014/main" id="{4D67DEED-D8D5-C6AE-15E4-59822F8EDB6A}"/>
              </a:ext>
            </a:extLst>
          </p:cNvPr>
          <p:cNvGrpSpPr/>
          <p:nvPr/>
        </p:nvGrpSpPr>
        <p:grpSpPr>
          <a:xfrm>
            <a:off x="2641826" y="3987785"/>
            <a:ext cx="1216945" cy="362116"/>
            <a:chOff x="2656697" y="3846586"/>
            <a:chExt cx="1216945" cy="362116"/>
          </a:xfrm>
        </p:grpSpPr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608BA4BC-B291-00F3-E1D8-84233BF7E17C}"/>
                </a:ext>
              </a:extLst>
            </p:cNvPr>
            <p:cNvSpPr/>
            <p:nvPr/>
          </p:nvSpPr>
          <p:spPr>
            <a:xfrm>
              <a:off x="3045537" y="3846586"/>
              <a:ext cx="474220" cy="362116"/>
            </a:xfrm>
            <a:prstGeom prst="round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6841B33-EE5D-1AED-8612-C65AEF9ADB6F}"/>
                </a:ext>
              </a:extLst>
            </p:cNvPr>
            <p:cNvSpPr txBox="1"/>
            <p:nvPr/>
          </p:nvSpPr>
          <p:spPr>
            <a:xfrm>
              <a:off x="2656697" y="3935719"/>
              <a:ext cx="1216945" cy="18001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NDP</a:t>
              </a:r>
            </a:p>
          </p:txBody>
        </p:sp>
      </p:grp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3BC7E779-0A29-1696-A91A-E0F4CD2F8A92}"/>
              </a:ext>
            </a:extLst>
          </p:cNvPr>
          <p:cNvCxnSpPr>
            <a:cxnSpLocks/>
          </p:cNvCxnSpPr>
          <p:nvPr/>
        </p:nvCxnSpPr>
        <p:spPr>
          <a:xfrm>
            <a:off x="4116299" y="4449372"/>
            <a:ext cx="0" cy="393104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942F57DF-5474-6E68-7D0F-29EF9CE881E0}"/>
              </a:ext>
            </a:extLst>
          </p:cNvPr>
          <p:cNvSpPr/>
          <p:nvPr/>
        </p:nvSpPr>
        <p:spPr>
          <a:xfrm>
            <a:off x="5347535" y="3988308"/>
            <a:ext cx="474220" cy="362116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5865C2B-5A17-9F13-D925-7BA910B0CE12}"/>
              </a:ext>
            </a:extLst>
          </p:cNvPr>
          <p:cNvSpPr txBox="1"/>
          <p:nvPr/>
        </p:nvSpPr>
        <p:spPr>
          <a:xfrm>
            <a:off x="4984223" y="4083994"/>
            <a:ext cx="1216945" cy="1800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NDPA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DFDC03D4-EEE9-57BF-FD9E-8FC7EFE4532F}"/>
              </a:ext>
            </a:extLst>
          </p:cNvPr>
          <p:cNvCxnSpPr>
            <a:cxnSpLocks/>
          </p:cNvCxnSpPr>
          <p:nvPr/>
        </p:nvCxnSpPr>
        <p:spPr>
          <a:xfrm>
            <a:off x="5556955" y="4433479"/>
            <a:ext cx="0" cy="826407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D98904EC-9D8E-3108-786F-2AF91349B382}"/>
              </a:ext>
            </a:extLst>
          </p:cNvPr>
          <p:cNvSpPr/>
          <p:nvPr/>
        </p:nvSpPr>
        <p:spPr>
          <a:xfrm>
            <a:off x="6840264" y="3980929"/>
            <a:ext cx="474220" cy="362116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EF896A4-0DA1-7414-69F7-5C4A31935589}"/>
              </a:ext>
            </a:extLst>
          </p:cNvPr>
          <p:cNvSpPr txBox="1"/>
          <p:nvPr/>
        </p:nvSpPr>
        <p:spPr>
          <a:xfrm>
            <a:off x="6459845" y="4080491"/>
            <a:ext cx="1216945" cy="1800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BFRP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E9221392-2295-ACEF-9F44-EDD17CFE8E59}"/>
              </a:ext>
            </a:extLst>
          </p:cNvPr>
          <p:cNvSpPr/>
          <p:nvPr/>
        </p:nvSpPr>
        <p:spPr>
          <a:xfrm>
            <a:off x="7486350" y="4916109"/>
            <a:ext cx="474220" cy="362116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FDB7839-5C91-D341-42C9-9FCA1CBD4115}"/>
              </a:ext>
            </a:extLst>
          </p:cNvPr>
          <p:cNvSpPr txBox="1"/>
          <p:nvPr/>
        </p:nvSpPr>
        <p:spPr>
          <a:xfrm>
            <a:off x="7085907" y="4973974"/>
            <a:ext cx="1216945" cy="1800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BFR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80E23C11-9414-9B27-DDC2-2D0D26568E68}"/>
              </a:ext>
            </a:extLst>
          </p:cNvPr>
          <p:cNvCxnSpPr>
            <a:cxnSpLocks/>
          </p:cNvCxnSpPr>
          <p:nvPr/>
        </p:nvCxnSpPr>
        <p:spPr>
          <a:xfrm>
            <a:off x="7064564" y="4433062"/>
            <a:ext cx="0" cy="826407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FFC0B916-932F-DC80-F8F8-25733E9F94B5}"/>
              </a:ext>
            </a:extLst>
          </p:cNvPr>
          <p:cNvCxnSpPr>
            <a:cxnSpLocks/>
          </p:cNvCxnSpPr>
          <p:nvPr/>
        </p:nvCxnSpPr>
        <p:spPr>
          <a:xfrm flipV="1">
            <a:off x="7698380" y="4362776"/>
            <a:ext cx="0" cy="544374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82D2EC10-0AD4-6598-3F77-B1562CC90DF6}"/>
              </a:ext>
            </a:extLst>
          </p:cNvPr>
          <p:cNvCxnSpPr>
            <a:cxnSpLocks/>
          </p:cNvCxnSpPr>
          <p:nvPr/>
        </p:nvCxnSpPr>
        <p:spPr>
          <a:xfrm>
            <a:off x="5654451" y="4422430"/>
            <a:ext cx="0" cy="393104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3B160A11-B1EC-ACB4-E349-51E37850A725}"/>
              </a:ext>
            </a:extLst>
          </p:cNvPr>
          <p:cNvCxnSpPr>
            <a:cxnSpLocks/>
          </p:cNvCxnSpPr>
          <p:nvPr/>
        </p:nvCxnSpPr>
        <p:spPr>
          <a:xfrm flipV="1">
            <a:off x="7607576" y="4804679"/>
            <a:ext cx="2298" cy="119002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8" name="Group 57">
            <a:extLst>
              <a:ext uri="{FF2B5EF4-FFF2-40B4-BE49-F238E27FC236}">
                <a16:creationId xmlns:a16="http://schemas.microsoft.com/office/drawing/2014/main" id="{788EE873-C20D-6525-F883-953728495811}"/>
              </a:ext>
            </a:extLst>
          </p:cNvPr>
          <p:cNvGrpSpPr/>
          <p:nvPr/>
        </p:nvGrpSpPr>
        <p:grpSpPr>
          <a:xfrm>
            <a:off x="5736312" y="4443424"/>
            <a:ext cx="1216945" cy="362116"/>
            <a:chOff x="2656697" y="3846586"/>
            <a:chExt cx="1216945" cy="362116"/>
          </a:xfrm>
        </p:grpSpPr>
        <p:sp>
          <p:nvSpPr>
            <p:cNvPr id="59" name="Rectangle: Rounded Corners 58">
              <a:extLst>
                <a:ext uri="{FF2B5EF4-FFF2-40B4-BE49-F238E27FC236}">
                  <a16:creationId xmlns:a16="http://schemas.microsoft.com/office/drawing/2014/main" id="{A30A9F10-89B7-FF7F-C0E0-91874F00A994}"/>
                </a:ext>
              </a:extLst>
            </p:cNvPr>
            <p:cNvSpPr/>
            <p:nvPr/>
          </p:nvSpPr>
          <p:spPr>
            <a:xfrm>
              <a:off x="3045537" y="3846586"/>
              <a:ext cx="474220" cy="362116"/>
            </a:xfrm>
            <a:prstGeom prst="round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DAAE47B3-D64F-4E5F-BED9-185A7C514255}"/>
                </a:ext>
              </a:extLst>
            </p:cNvPr>
            <p:cNvSpPr txBox="1"/>
            <p:nvPr/>
          </p:nvSpPr>
          <p:spPr>
            <a:xfrm>
              <a:off x="2656697" y="3935719"/>
              <a:ext cx="1216945" cy="18001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NDP</a:t>
              </a:r>
            </a:p>
          </p:txBody>
        </p:sp>
      </p:grp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25BF5E43-A84A-7A20-6054-332C48DE4BF3}"/>
              </a:ext>
            </a:extLst>
          </p:cNvPr>
          <p:cNvCxnSpPr>
            <a:cxnSpLocks/>
          </p:cNvCxnSpPr>
          <p:nvPr/>
        </p:nvCxnSpPr>
        <p:spPr>
          <a:xfrm>
            <a:off x="6367131" y="4866782"/>
            <a:ext cx="0" cy="393104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04FC661B-C645-515D-6733-A19FB85FFA9B}"/>
              </a:ext>
            </a:extLst>
          </p:cNvPr>
          <p:cNvCxnSpPr>
            <a:cxnSpLocks/>
          </p:cNvCxnSpPr>
          <p:nvPr/>
        </p:nvCxnSpPr>
        <p:spPr>
          <a:xfrm>
            <a:off x="7164299" y="4439847"/>
            <a:ext cx="0" cy="393104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Right Bracket 63">
            <a:extLst>
              <a:ext uri="{FF2B5EF4-FFF2-40B4-BE49-F238E27FC236}">
                <a16:creationId xmlns:a16="http://schemas.microsoft.com/office/drawing/2014/main" id="{C95AB12F-E4E1-8448-5551-D956ADF0F472}"/>
              </a:ext>
            </a:extLst>
          </p:cNvPr>
          <p:cNvSpPr/>
          <p:nvPr/>
        </p:nvSpPr>
        <p:spPr bwMode="auto">
          <a:xfrm>
            <a:off x="8619713" y="3894981"/>
            <a:ext cx="85379" cy="2057399"/>
          </a:xfrm>
          <a:prstGeom prst="rightBracket">
            <a:avLst>
              <a:gd name="adj" fmla="val 75651"/>
            </a:avLst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Right Bracket 64">
            <a:extLst>
              <a:ext uri="{FF2B5EF4-FFF2-40B4-BE49-F238E27FC236}">
                <a16:creationId xmlns:a16="http://schemas.microsoft.com/office/drawing/2014/main" id="{83D30193-DD06-1891-BAA2-0999AC5904FA}"/>
              </a:ext>
            </a:extLst>
          </p:cNvPr>
          <p:cNvSpPr/>
          <p:nvPr/>
        </p:nvSpPr>
        <p:spPr bwMode="auto">
          <a:xfrm rot="10800000">
            <a:off x="456486" y="3904506"/>
            <a:ext cx="85379" cy="2057399"/>
          </a:xfrm>
          <a:prstGeom prst="rightBracket">
            <a:avLst>
              <a:gd name="adj" fmla="val 75651"/>
            </a:avLst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59CA92D-39BE-34B5-B684-26F23A181B91}"/>
              </a:ext>
            </a:extLst>
          </p:cNvPr>
          <p:cNvSpPr txBox="1"/>
          <p:nvPr/>
        </p:nvSpPr>
        <p:spPr>
          <a:xfrm>
            <a:off x="8229760" y="3800638"/>
            <a:ext cx="121694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x2</a:t>
            </a:r>
          </a:p>
        </p:txBody>
      </p:sp>
    </p:spTree>
    <p:extLst>
      <p:ext uri="{BB962C8B-B14F-4D97-AF65-F5344CB8AC3E}">
        <p14:creationId xmlns:p14="http://schemas.microsoft.com/office/powerpoint/2010/main" val="1560737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ontent Placeholder 2">
            <a:extLst>
              <a:ext uri="{FF2B5EF4-FFF2-40B4-BE49-F238E27FC236}">
                <a16:creationId xmlns:a16="http://schemas.microsoft.com/office/drawing/2014/main" id="{62EBCF74-B7B5-C870-1BDE-1EC145CEE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sz="1600" dirty="0"/>
              <a:t>NDPA addresses to its own BSS non-AP STAs and the shared AP.</a:t>
            </a:r>
          </a:p>
          <a:p>
            <a:r>
              <a:rPr lang="en-US" sz="1600" dirty="0"/>
              <a:t>AP1 and AP2 transmit sounding NDP jointly. In this case, global CSI information can be solicited within two sounding sequences.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3A144D-D7D5-02C8-ED3F-E7C30625F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Sounding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2AA1C2-62C9-EBC5-9468-0356EF0D5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311922-7A0F-51AF-2D75-681F5B5253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F347F0-933E-D5E6-5B8E-9DC9FD48C85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2024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11E7310-7EF8-369F-5ED5-AF17FE0056FA}"/>
              </a:ext>
            </a:extLst>
          </p:cNvPr>
          <p:cNvGrpSpPr/>
          <p:nvPr/>
        </p:nvGrpSpPr>
        <p:grpSpPr>
          <a:xfrm>
            <a:off x="546753" y="4112493"/>
            <a:ext cx="1428802" cy="1795468"/>
            <a:chOff x="2250453" y="4250675"/>
            <a:chExt cx="1428802" cy="1795468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797892B-3B0A-C340-E4CC-CE35AD373C8C}"/>
                </a:ext>
              </a:extLst>
            </p:cNvPr>
            <p:cNvSpPr txBox="1"/>
            <p:nvPr/>
          </p:nvSpPr>
          <p:spPr>
            <a:xfrm>
              <a:off x="2411664" y="5799922"/>
              <a:ext cx="1247616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non-AP STA2</a:t>
              </a: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786AB9A-5517-B03B-80A8-CCC31F6FD335}"/>
                </a:ext>
              </a:extLst>
            </p:cNvPr>
            <p:cNvGrpSpPr/>
            <p:nvPr/>
          </p:nvGrpSpPr>
          <p:grpSpPr>
            <a:xfrm>
              <a:off x="2250453" y="4250675"/>
              <a:ext cx="1428802" cy="369274"/>
              <a:chOff x="439607" y="3715785"/>
              <a:chExt cx="1750596" cy="505084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75D885F-B1AE-00E0-6AE2-CB8E9F3B6762}"/>
                  </a:ext>
                </a:extLst>
              </p:cNvPr>
              <p:cNvSpPr txBox="1"/>
              <p:nvPr/>
            </p:nvSpPr>
            <p:spPr>
              <a:xfrm>
                <a:off x="439607" y="3859068"/>
                <a:ext cx="1491025" cy="336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TW" sz="1000" b="1" dirty="0">
                    <a:latin typeface="Arial Narrow" panose="020B0606020202030204" pitchFamily="34" charset="0"/>
                  </a:rPr>
                  <a:t>AP1</a:t>
                </a:r>
              </a:p>
            </p:txBody>
          </p:sp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54FD509C-834B-7AAE-FA4A-6BB9EE30CC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685119" y="3715785"/>
                <a:ext cx="505084" cy="505084"/>
              </a:xfrm>
              <a:prstGeom prst="rect">
                <a:avLst/>
              </a:prstGeom>
            </p:spPr>
          </p:pic>
        </p:grp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B9B5655E-86BD-0555-9712-E96D07B9FC6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3393243" y="5789887"/>
              <a:ext cx="159784" cy="252584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83684A3-D398-2DD7-A136-4BF06650611A}"/>
                </a:ext>
              </a:extLst>
            </p:cNvPr>
            <p:cNvSpPr txBox="1"/>
            <p:nvPr/>
          </p:nvSpPr>
          <p:spPr>
            <a:xfrm>
              <a:off x="2429834" y="5308161"/>
              <a:ext cx="1247616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non-AP STA1</a:t>
              </a: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B2424F2E-466A-6549-E89D-4D281FC4D3B9}"/>
                </a:ext>
              </a:extLst>
            </p:cNvPr>
            <p:cNvGrpSpPr/>
            <p:nvPr/>
          </p:nvGrpSpPr>
          <p:grpSpPr>
            <a:xfrm>
              <a:off x="2250453" y="4724700"/>
              <a:ext cx="1428802" cy="369273"/>
              <a:chOff x="439607" y="3715785"/>
              <a:chExt cx="1750596" cy="505084"/>
            </a:xfrm>
          </p:grpSpPr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B564C2-4DD6-BC34-2FDF-BBFED485381A}"/>
                  </a:ext>
                </a:extLst>
              </p:cNvPr>
              <p:cNvSpPr txBox="1"/>
              <p:nvPr/>
            </p:nvSpPr>
            <p:spPr>
              <a:xfrm>
                <a:off x="439607" y="3860371"/>
                <a:ext cx="1491025" cy="3367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TW" sz="1000" b="1" dirty="0">
                    <a:latin typeface="Arial Narrow" panose="020B0606020202030204" pitchFamily="34" charset="0"/>
                  </a:rPr>
                  <a:t>AP2</a:t>
                </a:r>
              </a:p>
            </p:txBody>
          </p:sp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6BA81CFB-A80E-6214-71DC-4459D39E97C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accent5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1685119" y="3715785"/>
                <a:ext cx="505084" cy="505084"/>
              </a:xfrm>
              <a:prstGeom prst="rect">
                <a:avLst/>
              </a:prstGeom>
            </p:spPr>
          </p:pic>
        </p:grp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9D1C1092-FD08-E454-7023-E2DDA09C572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93242" y="5288024"/>
              <a:ext cx="159784" cy="252584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5C655DF-B35C-A6AB-F1E4-92A05F207DC8}"/>
              </a:ext>
            </a:extLst>
          </p:cNvPr>
          <p:cNvGrpSpPr/>
          <p:nvPr/>
        </p:nvGrpSpPr>
        <p:grpSpPr>
          <a:xfrm>
            <a:off x="1975555" y="4351659"/>
            <a:ext cx="6568371" cy="1437954"/>
            <a:chOff x="2957648" y="2952750"/>
            <a:chExt cx="5976802" cy="1966802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11C6082E-38AA-992E-A482-8983C7A7A700}"/>
                </a:ext>
              </a:extLst>
            </p:cNvPr>
            <p:cNvCxnSpPr/>
            <p:nvPr/>
          </p:nvCxnSpPr>
          <p:spPr>
            <a:xfrm>
              <a:off x="2957649" y="2952750"/>
              <a:ext cx="5976801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A6F6B7EA-EB95-A4A5-1FD2-B9DD033C6FD7}"/>
                </a:ext>
              </a:extLst>
            </p:cNvPr>
            <p:cNvCxnSpPr/>
            <p:nvPr/>
          </p:nvCxnSpPr>
          <p:spPr>
            <a:xfrm>
              <a:off x="2957649" y="4919552"/>
              <a:ext cx="5976801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2FD71B61-28CF-A1A3-F9CF-0C7E3B799C8F}"/>
                </a:ext>
              </a:extLst>
            </p:cNvPr>
            <p:cNvCxnSpPr/>
            <p:nvPr/>
          </p:nvCxnSpPr>
          <p:spPr>
            <a:xfrm>
              <a:off x="2957649" y="3601117"/>
              <a:ext cx="5976801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415C08DB-C445-F492-5044-E37537C15CD0}"/>
                </a:ext>
              </a:extLst>
            </p:cNvPr>
            <p:cNvCxnSpPr/>
            <p:nvPr/>
          </p:nvCxnSpPr>
          <p:spPr>
            <a:xfrm>
              <a:off x="2957648" y="4233115"/>
              <a:ext cx="5976801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3" name="Rectangle: Rounded Corners 72">
            <a:extLst>
              <a:ext uri="{FF2B5EF4-FFF2-40B4-BE49-F238E27FC236}">
                <a16:creationId xmlns:a16="http://schemas.microsoft.com/office/drawing/2014/main" id="{8F802400-F788-553C-B2C7-F174CA6EC73B}"/>
              </a:ext>
            </a:extLst>
          </p:cNvPr>
          <p:cNvSpPr/>
          <p:nvPr/>
        </p:nvSpPr>
        <p:spPr>
          <a:xfrm>
            <a:off x="2242406" y="3993071"/>
            <a:ext cx="474220" cy="362116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2F665593-0B63-D616-258C-E1E7A2AF6208}"/>
              </a:ext>
            </a:extLst>
          </p:cNvPr>
          <p:cNvSpPr txBox="1"/>
          <p:nvPr/>
        </p:nvSpPr>
        <p:spPr>
          <a:xfrm>
            <a:off x="1879094" y="4088757"/>
            <a:ext cx="1216945" cy="1800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NDPA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0F42722B-B17A-7255-AED6-3F3C276C3161}"/>
              </a:ext>
            </a:extLst>
          </p:cNvPr>
          <p:cNvCxnSpPr>
            <a:cxnSpLocks/>
          </p:cNvCxnSpPr>
          <p:nvPr/>
        </p:nvCxnSpPr>
        <p:spPr>
          <a:xfrm>
            <a:off x="2451826" y="4438242"/>
            <a:ext cx="0" cy="826407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6" name="Group 75">
            <a:extLst>
              <a:ext uri="{FF2B5EF4-FFF2-40B4-BE49-F238E27FC236}">
                <a16:creationId xmlns:a16="http://schemas.microsoft.com/office/drawing/2014/main" id="{42C2E472-1FEC-F5B3-436F-0BBB2CB0D7DE}"/>
              </a:ext>
            </a:extLst>
          </p:cNvPr>
          <p:cNvGrpSpPr/>
          <p:nvPr/>
        </p:nvGrpSpPr>
        <p:grpSpPr>
          <a:xfrm>
            <a:off x="2643160" y="3987934"/>
            <a:ext cx="1216945" cy="362116"/>
            <a:chOff x="2672174" y="3846586"/>
            <a:chExt cx="1216945" cy="362116"/>
          </a:xfrm>
        </p:grpSpPr>
        <p:sp>
          <p:nvSpPr>
            <p:cNvPr id="77" name="Rectangle: Rounded Corners 76">
              <a:extLst>
                <a:ext uri="{FF2B5EF4-FFF2-40B4-BE49-F238E27FC236}">
                  <a16:creationId xmlns:a16="http://schemas.microsoft.com/office/drawing/2014/main" id="{EC06F933-CEC3-D3C7-9905-2CBBCB3BDE9A}"/>
                </a:ext>
              </a:extLst>
            </p:cNvPr>
            <p:cNvSpPr/>
            <p:nvPr/>
          </p:nvSpPr>
          <p:spPr>
            <a:xfrm>
              <a:off x="3043536" y="3846586"/>
              <a:ext cx="474220" cy="362116"/>
            </a:xfrm>
            <a:prstGeom prst="roundRect">
              <a:avLst/>
            </a:prstGeom>
            <a:ln w="19050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49464D30-BA0E-B6ED-9A3A-218DAA4FE205}"/>
                </a:ext>
              </a:extLst>
            </p:cNvPr>
            <p:cNvSpPr txBox="1"/>
            <p:nvPr/>
          </p:nvSpPr>
          <p:spPr>
            <a:xfrm>
              <a:off x="2672174" y="3943358"/>
              <a:ext cx="1216945" cy="18001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NDP</a:t>
              </a:r>
            </a:p>
          </p:txBody>
        </p:sp>
      </p:grp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A59AF93F-73E4-7340-1DCB-BE944DED1E2C}"/>
              </a:ext>
            </a:extLst>
          </p:cNvPr>
          <p:cNvSpPr/>
          <p:nvPr/>
        </p:nvSpPr>
        <p:spPr>
          <a:xfrm>
            <a:off x="3735135" y="3985692"/>
            <a:ext cx="474220" cy="362116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665CAED-8968-03B1-BE30-81ABE819C93F}"/>
              </a:ext>
            </a:extLst>
          </p:cNvPr>
          <p:cNvSpPr txBox="1"/>
          <p:nvPr/>
        </p:nvSpPr>
        <p:spPr>
          <a:xfrm>
            <a:off x="3354716" y="4085254"/>
            <a:ext cx="1216945" cy="1800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BFRP</a:t>
            </a:r>
          </a:p>
        </p:txBody>
      </p: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0D77928D-7DB6-F96D-4187-E9E76AE2C1ED}"/>
              </a:ext>
            </a:extLst>
          </p:cNvPr>
          <p:cNvSpPr/>
          <p:nvPr/>
        </p:nvSpPr>
        <p:spPr>
          <a:xfrm>
            <a:off x="4381221" y="4920872"/>
            <a:ext cx="474220" cy="362116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47E8D943-E216-19EB-59F1-E3C5E9412A1C}"/>
              </a:ext>
            </a:extLst>
          </p:cNvPr>
          <p:cNvSpPr txBox="1"/>
          <p:nvPr/>
        </p:nvSpPr>
        <p:spPr>
          <a:xfrm>
            <a:off x="3980778" y="4978737"/>
            <a:ext cx="1216945" cy="1800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BFR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B55B74A3-164C-2715-F783-5603D5090AC7}"/>
              </a:ext>
            </a:extLst>
          </p:cNvPr>
          <p:cNvCxnSpPr>
            <a:cxnSpLocks/>
          </p:cNvCxnSpPr>
          <p:nvPr/>
        </p:nvCxnSpPr>
        <p:spPr>
          <a:xfrm>
            <a:off x="3959435" y="4437825"/>
            <a:ext cx="0" cy="826407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ED9D6215-BA96-DB9B-E41B-92B22F6F5368}"/>
              </a:ext>
            </a:extLst>
          </p:cNvPr>
          <p:cNvCxnSpPr>
            <a:cxnSpLocks/>
          </p:cNvCxnSpPr>
          <p:nvPr/>
        </p:nvCxnSpPr>
        <p:spPr>
          <a:xfrm>
            <a:off x="3171386" y="4370448"/>
            <a:ext cx="2174" cy="906431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60751CEA-70D9-355B-B182-E81116AC4462}"/>
              </a:ext>
            </a:extLst>
          </p:cNvPr>
          <p:cNvCxnSpPr>
            <a:cxnSpLocks/>
          </p:cNvCxnSpPr>
          <p:nvPr/>
        </p:nvCxnSpPr>
        <p:spPr>
          <a:xfrm flipV="1">
            <a:off x="4593251" y="4367539"/>
            <a:ext cx="0" cy="544374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70FBC4A5-0A9F-340B-42EE-9FF11A04F3F1}"/>
              </a:ext>
            </a:extLst>
          </p:cNvPr>
          <p:cNvCxnSpPr>
            <a:cxnSpLocks/>
          </p:cNvCxnSpPr>
          <p:nvPr/>
        </p:nvCxnSpPr>
        <p:spPr>
          <a:xfrm>
            <a:off x="2549322" y="4427193"/>
            <a:ext cx="0" cy="393104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8ED058EC-EC0A-CA39-2D61-06D5B8159419}"/>
              </a:ext>
            </a:extLst>
          </p:cNvPr>
          <p:cNvCxnSpPr>
            <a:cxnSpLocks/>
          </p:cNvCxnSpPr>
          <p:nvPr/>
        </p:nvCxnSpPr>
        <p:spPr>
          <a:xfrm flipV="1">
            <a:off x="4502447" y="4809442"/>
            <a:ext cx="2298" cy="119002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0" name="Group 89">
            <a:extLst>
              <a:ext uri="{FF2B5EF4-FFF2-40B4-BE49-F238E27FC236}">
                <a16:creationId xmlns:a16="http://schemas.microsoft.com/office/drawing/2014/main" id="{76A64517-AE40-E64A-E2AA-1E5813DA660A}"/>
              </a:ext>
            </a:extLst>
          </p:cNvPr>
          <p:cNvGrpSpPr/>
          <p:nvPr/>
        </p:nvGrpSpPr>
        <p:grpSpPr>
          <a:xfrm>
            <a:off x="2612036" y="4453528"/>
            <a:ext cx="1216945" cy="362116"/>
            <a:chOff x="2656697" y="3846586"/>
            <a:chExt cx="1216945" cy="362116"/>
          </a:xfrm>
        </p:grpSpPr>
        <p:sp>
          <p:nvSpPr>
            <p:cNvPr id="91" name="Rectangle: Rounded Corners 90">
              <a:extLst>
                <a:ext uri="{FF2B5EF4-FFF2-40B4-BE49-F238E27FC236}">
                  <a16:creationId xmlns:a16="http://schemas.microsoft.com/office/drawing/2014/main" id="{8EA0FF12-97C2-D4CE-CD10-5F361957C362}"/>
                </a:ext>
              </a:extLst>
            </p:cNvPr>
            <p:cNvSpPr/>
            <p:nvPr/>
          </p:nvSpPr>
          <p:spPr>
            <a:xfrm>
              <a:off x="3045537" y="3846586"/>
              <a:ext cx="474220" cy="362116"/>
            </a:xfrm>
            <a:prstGeom prst="round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36EC71BE-F70F-3F21-5ABE-9DDBF0A1C266}"/>
                </a:ext>
              </a:extLst>
            </p:cNvPr>
            <p:cNvSpPr txBox="1"/>
            <p:nvPr/>
          </p:nvSpPr>
          <p:spPr>
            <a:xfrm>
              <a:off x="2656697" y="3935719"/>
              <a:ext cx="1216945" cy="18001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NDP</a:t>
              </a:r>
            </a:p>
          </p:txBody>
        </p:sp>
      </p:grp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C934A6CC-714F-123E-F124-E474249F7775}"/>
              </a:ext>
            </a:extLst>
          </p:cNvPr>
          <p:cNvCxnSpPr>
            <a:cxnSpLocks/>
          </p:cNvCxnSpPr>
          <p:nvPr/>
        </p:nvCxnSpPr>
        <p:spPr>
          <a:xfrm>
            <a:off x="3262002" y="4871545"/>
            <a:ext cx="0" cy="393104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EC158C11-AB3E-6901-0078-BACF8F12BE68}"/>
              </a:ext>
            </a:extLst>
          </p:cNvPr>
          <p:cNvCxnSpPr>
            <a:cxnSpLocks/>
          </p:cNvCxnSpPr>
          <p:nvPr/>
        </p:nvCxnSpPr>
        <p:spPr>
          <a:xfrm>
            <a:off x="4059170" y="4444610"/>
            <a:ext cx="0" cy="393104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7" name="Rectangle: Rounded Corners 116">
            <a:extLst>
              <a:ext uri="{FF2B5EF4-FFF2-40B4-BE49-F238E27FC236}">
                <a16:creationId xmlns:a16="http://schemas.microsoft.com/office/drawing/2014/main" id="{F03273FA-ECB4-3F13-4ED4-2E16BBDC515C}"/>
              </a:ext>
            </a:extLst>
          </p:cNvPr>
          <p:cNvSpPr/>
          <p:nvPr/>
        </p:nvSpPr>
        <p:spPr>
          <a:xfrm>
            <a:off x="5322722" y="4464221"/>
            <a:ext cx="474220" cy="362116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C973982D-A1E0-AA91-8877-A079316403E4}"/>
              </a:ext>
            </a:extLst>
          </p:cNvPr>
          <p:cNvSpPr txBox="1"/>
          <p:nvPr/>
        </p:nvSpPr>
        <p:spPr>
          <a:xfrm>
            <a:off x="4959410" y="4559907"/>
            <a:ext cx="1216945" cy="1800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NDPA</a:t>
            </a:r>
          </a:p>
        </p:txBody>
      </p: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48DC5D7D-221F-8075-8FB1-2EDAA035DC08}"/>
              </a:ext>
            </a:extLst>
          </p:cNvPr>
          <p:cNvCxnSpPr>
            <a:cxnSpLocks/>
          </p:cNvCxnSpPr>
          <p:nvPr/>
        </p:nvCxnSpPr>
        <p:spPr>
          <a:xfrm>
            <a:off x="5519956" y="4832059"/>
            <a:ext cx="0" cy="952792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B00CF353-160D-0B46-C88D-D22105C655D1}"/>
              </a:ext>
            </a:extLst>
          </p:cNvPr>
          <p:cNvGrpSpPr/>
          <p:nvPr/>
        </p:nvGrpSpPr>
        <p:grpSpPr>
          <a:xfrm>
            <a:off x="5714886" y="3997459"/>
            <a:ext cx="1216945" cy="362116"/>
            <a:chOff x="2672174" y="3846586"/>
            <a:chExt cx="1216945" cy="362116"/>
          </a:xfrm>
        </p:grpSpPr>
        <p:sp>
          <p:nvSpPr>
            <p:cNvPr id="135" name="Rectangle: Rounded Corners 134">
              <a:extLst>
                <a:ext uri="{FF2B5EF4-FFF2-40B4-BE49-F238E27FC236}">
                  <a16:creationId xmlns:a16="http://schemas.microsoft.com/office/drawing/2014/main" id="{2DCBB5D0-C74E-3E02-D478-9A6B7601829F}"/>
                </a:ext>
              </a:extLst>
            </p:cNvPr>
            <p:cNvSpPr/>
            <p:nvPr/>
          </p:nvSpPr>
          <p:spPr>
            <a:xfrm>
              <a:off x="3043536" y="3846586"/>
              <a:ext cx="474220" cy="362116"/>
            </a:xfrm>
            <a:prstGeom prst="roundRect">
              <a:avLst/>
            </a:prstGeom>
            <a:ln w="19050"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6612FD85-4F37-E781-32B6-8767B7C45836}"/>
                </a:ext>
              </a:extLst>
            </p:cNvPr>
            <p:cNvSpPr txBox="1"/>
            <p:nvPr/>
          </p:nvSpPr>
          <p:spPr>
            <a:xfrm>
              <a:off x="2672174" y="3943358"/>
              <a:ext cx="1216945" cy="18001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NDP</a:t>
              </a:r>
            </a:p>
          </p:txBody>
        </p:sp>
      </p:grpSp>
      <p:sp>
        <p:nvSpPr>
          <p:cNvPr id="121" name="Rectangle: Rounded Corners 120">
            <a:extLst>
              <a:ext uri="{FF2B5EF4-FFF2-40B4-BE49-F238E27FC236}">
                <a16:creationId xmlns:a16="http://schemas.microsoft.com/office/drawing/2014/main" id="{6F0CBF8D-0B5D-8CE3-73D8-953D352AD96D}"/>
              </a:ext>
            </a:extLst>
          </p:cNvPr>
          <p:cNvSpPr/>
          <p:nvPr/>
        </p:nvSpPr>
        <p:spPr>
          <a:xfrm>
            <a:off x="6823923" y="4463725"/>
            <a:ext cx="474220" cy="362116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8D08631E-A3C9-1AC6-E705-B7ED651FC7AF}"/>
              </a:ext>
            </a:extLst>
          </p:cNvPr>
          <p:cNvSpPr txBox="1"/>
          <p:nvPr/>
        </p:nvSpPr>
        <p:spPr>
          <a:xfrm>
            <a:off x="6443504" y="4563287"/>
            <a:ext cx="1216945" cy="1800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BFRP</a:t>
            </a:r>
          </a:p>
        </p:txBody>
      </p:sp>
      <p:sp>
        <p:nvSpPr>
          <p:cNvPr id="123" name="Rectangle: Rounded Corners 122">
            <a:extLst>
              <a:ext uri="{FF2B5EF4-FFF2-40B4-BE49-F238E27FC236}">
                <a16:creationId xmlns:a16="http://schemas.microsoft.com/office/drawing/2014/main" id="{2288F18B-202F-01FD-3C38-A975CB295DA9}"/>
              </a:ext>
            </a:extLst>
          </p:cNvPr>
          <p:cNvSpPr/>
          <p:nvPr/>
        </p:nvSpPr>
        <p:spPr>
          <a:xfrm>
            <a:off x="7457420" y="5422735"/>
            <a:ext cx="474220" cy="362116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60BCB741-1C8A-577D-8D34-04126809D5CF}"/>
              </a:ext>
            </a:extLst>
          </p:cNvPr>
          <p:cNvSpPr txBox="1"/>
          <p:nvPr/>
        </p:nvSpPr>
        <p:spPr>
          <a:xfrm>
            <a:off x="7086057" y="5509899"/>
            <a:ext cx="1216945" cy="1800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BFR</a:t>
            </a:r>
          </a:p>
        </p:txBody>
      </p: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8421C059-B9E0-CF68-2321-DA2D47F9147F}"/>
              </a:ext>
            </a:extLst>
          </p:cNvPr>
          <p:cNvCxnSpPr>
            <a:cxnSpLocks/>
          </p:cNvCxnSpPr>
          <p:nvPr/>
        </p:nvCxnSpPr>
        <p:spPr>
          <a:xfrm>
            <a:off x="7029974" y="4848837"/>
            <a:ext cx="0" cy="945539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78493185-4F16-FDCE-01E5-64C49128A8C9}"/>
              </a:ext>
            </a:extLst>
          </p:cNvPr>
          <p:cNvCxnSpPr>
            <a:cxnSpLocks/>
          </p:cNvCxnSpPr>
          <p:nvPr/>
        </p:nvCxnSpPr>
        <p:spPr>
          <a:xfrm>
            <a:off x="6243112" y="4379973"/>
            <a:ext cx="6646" cy="1414403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35181AD5-A283-879A-1A51-3D1B198CFF53}"/>
              </a:ext>
            </a:extLst>
          </p:cNvPr>
          <p:cNvCxnSpPr>
            <a:cxnSpLocks/>
          </p:cNvCxnSpPr>
          <p:nvPr/>
        </p:nvCxnSpPr>
        <p:spPr>
          <a:xfrm flipH="1" flipV="1">
            <a:off x="5620624" y="4337108"/>
            <a:ext cx="424" cy="99610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E3FA0984-3AEB-44E1-9A96-5426E34867FB}"/>
              </a:ext>
            </a:extLst>
          </p:cNvPr>
          <p:cNvCxnSpPr>
            <a:cxnSpLocks/>
          </p:cNvCxnSpPr>
          <p:nvPr/>
        </p:nvCxnSpPr>
        <p:spPr>
          <a:xfrm flipV="1">
            <a:off x="7669450" y="4359576"/>
            <a:ext cx="0" cy="1039175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7F7A3C6E-8FDA-8DD1-4253-77BE67418AAC}"/>
              </a:ext>
            </a:extLst>
          </p:cNvPr>
          <p:cNvCxnSpPr>
            <a:cxnSpLocks/>
          </p:cNvCxnSpPr>
          <p:nvPr/>
        </p:nvCxnSpPr>
        <p:spPr>
          <a:xfrm flipV="1">
            <a:off x="7578646" y="4833938"/>
            <a:ext cx="873" cy="596370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5D1765FC-AA82-A790-6136-4DF9D8B76C06}"/>
              </a:ext>
            </a:extLst>
          </p:cNvPr>
          <p:cNvGrpSpPr/>
          <p:nvPr/>
        </p:nvGrpSpPr>
        <p:grpSpPr>
          <a:xfrm>
            <a:off x="5702909" y="4457712"/>
            <a:ext cx="1216945" cy="362116"/>
            <a:chOff x="2656697" y="3846586"/>
            <a:chExt cx="1216945" cy="362116"/>
          </a:xfrm>
        </p:grpSpPr>
        <p:sp>
          <p:nvSpPr>
            <p:cNvPr id="133" name="Rectangle: Rounded Corners 132">
              <a:extLst>
                <a:ext uri="{FF2B5EF4-FFF2-40B4-BE49-F238E27FC236}">
                  <a16:creationId xmlns:a16="http://schemas.microsoft.com/office/drawing/2014/main" id="{B3901C0F-25EE-1A8F-22D4-58EDBAC5EC14}"/>
                </a:ext>
              </a:extLst>
            </p:cNvPr>
            <p:cNvSpPr/>
            <p:nvPr/>
          </p:nvSpPr>
          <p:spPr>
            <a:xfrm>
              <a:off x="3045537" y="3846586"/>
              <a:ext cx="474220" cy="362116"/>
            </a:xfrm>
            <a:prstGeom prst="round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194760C5-9A15-44AE-4F74-B65B03AC9C61}"/>
                </a:ext>
              </a:extLst>
            </p:cNvPr>
            <p:cNvSpPr txBox="1"/>
            <p:nvPr/>
          </p:nvSpPr>
          <p:spPr>
            <a:xfrm>
              <a:off x="2656697" y="3935719"/>
              <a:ext cx="1216945" cy="18001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NDP</a:t>
              </a:r>
            </a:p>
          </p:txBody>
        </p:sp>
      </p:grpSp>
      <p:cxnSp>
        <p:nvCxnSpPr>
          <p:cNvPr id="131" name="Straight Arrow Connector 130">
            <a:extLst>
              <a:ext uri="{FF2B5EF4-FFF2-40B4-BE49-F238E27FC236}">
                <a16:creationId xmlns:a16="http://schemas.microsoft.com/office/drawing/2014/main" id="{168656F6-90C5-A38C-C491-C843898C8B54}"/>
              </a:ext>
            </a:extLst>
          </p:cNvPr>
          <p:cNvCxnSpPr>
            <a:cxnSpLocks/>
          </p:cNvCxnSpPr>
          <p:nvPr/>
        </p:nvCxnSpPr>
        <p:spPr>
          <a:xfrm>
            <a:off x="6333728" y="4881070"/>
            <a:ext cx="21352" cy="925370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B760F8C4-4F4A-1D5D-0DEC-7AF94DA7FED5}"/>
              </a:ext>
            </a:extLst>
          </p:cNvPr>
          <p:cNvCxnSpPr>
            <a:cxnSpLocks/>
          </p:cNvCxnSpPr>
          <p:nvPr/>
        </p:nvCxnSpPr>
        <p:spPr>
          <a:xfrm flipH="1" flipV="1">
            <a:off x="7130642" y="4337108"/>
            <a:ext cx="254" cy="117027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7363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ontent Placeholder 2">
            <a:extLst>
              <a:ext uri="{FF2B5EF4-FFF2-40B4-BE49-F238E27FC236}">
                <a16:creationId xmlns:a16="http://schemas.microsoft.com/office/drawing/2014/main" id="{0453C235-14C3-B0BA-6C0A-F6BD8A0886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sz="1600" dirty="0"/>
              <a:t>There are some similarities for both sounding sequences, and from the STA point of view, the sounding sequences are transparent. Thus, they can be uniformed as one coordinated sounding scheme.</a:t>
            </a:r>
          </a:p>
          <a:p>
            <a:pPr lvl="1"/>
            <a:r>
              <a:rPr lang="en-US" sz="1400" dirty="0"/>
              <a:t>AP1 and AP2 sound non-AP STAs in a ‘per-BSS’ based. </a:t>
            </a:r>
          </a:p>
          <a:p>
            <a:pPr lvl="1"/>
            <a:r>
              <a:rPr lang="en-US" sz="1400" dirty="0"/>
              <a:t>Shared AP follows the instructions in NDPA to perform NDP transmission. </a:t>
            </a:r>
          </a:p>
          <a:p>
            <a:endParaRPr lang="en-US" sz="16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C100CA-238B-B579-08A4-08A5F29FC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dirty="0"/>
              <a:t>Coordinated</a:t>
            </a:r>
            <a:r>
              <a:rPr lang="en-US" sz="2800" dirty="0"/>
              <a:t> Sounding Sequence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AF8523-8DCA-7DBC-F9E9-2618D93C6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F648D-3F54-4AF6-05C4-607CD2D94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197A17C-BF49-0D80-C93E-496D2B9F0161}"/>
              </a:ext>
            </a:extLst>
          </p:cNvPr>
          <p:cNvGrpSpPr/>
          <p:nvPr/>
        </p:nvGrpSpPr>
        <p:grpSpPr>
          <a:xfrm>
            <a:off x="2137427" y="4038600"/>
            <a:ext cx="1460416" cy="1798848"/>
            <a:chOff x="2250453" y="4250675"/>
            <a:chExt cx="1460416" cy="1798848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A58305E1-B174-2DD8-51C5-1A615E148A7D}"/>
                </a:ext>
              </a:extLst>
            </p:cNvPr>
            <p:cNvSpPr txBox="1"/>
            <p:nvPr/>
          </p:nvSpPr>
          <p:spPr>
            <a:xfrm>
              <a:off x="2463253" y="5803302"/>
              <a:ext cx="1247616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non-AP STA2</a:t>
              </a:r>
              <a:r>
                <a:rPr lang="en-US" altLang="zh-TW" sz="1000" b="1" dirty="0">
                  <a:latin typeface="Arial Narrow" panose="020B0606020202030204" pitchFamily="34" charset="0"/>
                </a:rPr>
                <a:t> </a:t>
              </a:r>
              <a:endParaRPr lang="en-US" sz="1000" b="1" dirty="0">
                <a:latin typeface="Arial Narrow" panose="020B0606020202030204" pitchFamily="34" charset="0"/>
              </a:endParaRPr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6C9F1A84-5B5B-01B8-1439-E24F53E6C093}"/>
                </a:ext>
              </a:extLst>
            </p:cNvPr>
            <p:cNvGrpSpPr/>
            <p:nvPr/>
          </p:nvGrpSpPr>
          <p:grpSpPr>
            <a:xfrm>
              <a:off x="2250453" y="4250675"/>
              <a:ext cx="1428802" cy="369274"/>
              <a:chOff x="439607" y="3715785"/>
              <a:chExt cx="1750596" cy="505084"/>
            </a:xfrm>
          </p:grpSpPr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415877E2-28E4-1CF5-65F0-1AF8095850A3}"/>
                  </a:ext>
                </a:extLst>
              </p:cNvPr>
              <p:cNvSpPr txBox="1"/>
              <p:nvPr/>
            </p:nvSpPr>
            <p:spPr>
              <a:xfrm>
                <a:off x="439607" y="3859068"/>
                <a:ext cx="1491025" cy="336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TW" sz="1000" b="1" dirty="0">
                    <a:latin typeface="Arial Narrow" panose="020B0606020202030204" pitchFamily="34" charset="0"/>
                  </a:rPr>
                  <a:t>AP1</a:t>
                </a:r>
              </a:p>
            </p:txBody>
          </p:sp>
          <p:pic>
            <p:nvPicPr>
              <p:cNvPr id="99" name="Picture 98">
                <a:extLst>
                  <a:ext uri="{FF2B5EF4-FFF2-40B4-BE49-F238E27FC236}">
                    <a16:creationId xmlns:a16="http://schemas.microsoft.com/office/drawing/2014/main" id="{A7F69C63-DDB8-01BF-EFCE-8583112F82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685119" y="3715785"/>
                <a:ext cx="505084" cy="505084"/>
              </a:xfrm>
              <a:prstGeom prst="rect">
                <a:avLst/>
              </a:prstGeom>
            </p:spPr>
          </p:pic>
        </p:grpSp>
        <p:pic>
          <p:nvPicPr>
            <p:cNvPr id="52" name="Picture 51">
              <a:extLst>
                <a:ext uri="{FF2B5EF4-FFF2-40B4-BE49-F238E27FC236}">
                  <a16:creationId xmlns:a16="http://schemas.microsoft.com/office/drawing/2014/main" id="{A19FD004-47EE-34FE-1FFB-44F4C48A36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3393243" y="5789887"/>
              <a:ext cx="159784" cy="252584"/>
            </a:xfrm>
            <a:prstGeom prst="rect">
              <a:avLst/>
            </a:prstGeom>
          </p:spPr>
        </p:pic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AF34AB81-040A-2C6D-A3BB-94C67FB1A588}"/>
                </a:ext>
              </a:extLst>
            </p:cNvPr>
            <p:cNvSpPr txBox="1"/>
            <p:nvPr/>
          </p:nvSpPr>
          <p:spPr>
            <a:xfrm>
              <a:off x="2463253" y="5309819"/>
              <a:ext cx="1247616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non-AP STA1</a:t>
              </a:r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C7FEF461-D57B-3A0C-2977-29110C7F4EB4}"/>
                </a:ext>
              </a:extLst>
            </p:cNvPr>
            <p:cNvGrpSpPr/>
            <p:nvPr/>
          </p:nvGrpSpPr>
          <p:grpSpPr>
            <a:xfrm>
              <a:off x="2250453" y="4724700"/>
              <a:ext cx="1428802" cy="369273"/>
              <a:chOff x="439607" y="3715785"/>
              <a:chExt cx="1750596" cy="505084"/>
            </a:xfrm>
          </p:grpSpPr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972958BF-22E9-C1B7-B849-E84598AE41FD}"/>
                  </a:ext>
                </a:extLst>
              </p:cNvPr>
              <p:cNvSpPr txBox="1"/>
              <p:nvPr/>
            </p:nvSpPr>
            <p:spPr>
              <a:xfrm>
                <a:off x="439607" y="3860371"/>
                <a:ext cx="1491025" cy="3367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TW" sz="1000" b="1" dirty="0">
                    <a:latin typeface="Arial Narrow" panose="020B0606020202030204" pitchFamily="34" charset="0"/>
                  </a:rPr>
                  <a:t>AP2</a:t>
                </a:r>
              </a:p>
            </p:txBody>
          </p:sp>
          <p:pic>
            <p:nvPicPr>
              <p:cNvPr id="97" name="Picture 96">
                <a:extLst>
                  <a:ext uri="{FF2B5EF4-FFF2-40B4-BE49-F238E27FC236}">
                    <a16:creationId xmlns:a16="http://schemas.microsoft.com/office/drawing/2014/main" id="{385D7BB7-4AB2-491D-2625-CD4E7BD1F2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accent5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1685119" y="3715785"/>
                <a:ext cx="505084" cy="505084"/>
              </a:xfrm>
              <a:prstGeom prst="rect">
                <a:avLst/>
              </a:prstGeom>
            </p:spPr>
          </p:pic>
        </p:grpSp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E2CC0248-969F-BC81-C7C7-4CD5A91EFC3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93242" y="5288024"/>
              <a:ext cx="159784" cy="252584"/>
            </a:xfrm>
            <a:prstGeom prst="rect">
              <a:avLst/>
            </a:prstGeom>
          </p:spPr>
        </p:pic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AD69949E-1574-2A78-D4F6-EF29062C08A3}"/>
              </a:ext>
            </a:extLst>
          </p:cNvPr>
          <p:cNvGrpSpPr/>
          <p:nvPr/>
        </p:nvGrpSpPr>
        <p:grpSpPr>
          <a:xfrm>
            <a:off x="3566229" y="4277766"/>
            <a:ext cx="3250723" cy="1437954"/>
            <a:chOff x="2957648" y="2952750"/>
            <a:chExt cx="5976802" cy="1966802"/>
          </a:xfrm>
        </p:grpSpPr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E30343FD-DD55-9336-D85B-AE14B022A8B9}"/>
                </a:ext>
              </a:extLst>
            </p:cNvPr>
            <p:cNvCxnSpPr/>
            <p:nvPr/>
          </p:nvCxnSpPr>
          <p:spPr>
            <a:xfrm>
              <a:off x="2957649" y="2952750"/>
              <a:ext cx="5976801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1D432392-16A3-46F1-45A4-57EE2760A0B9}"/>
                </a:ext>
              </a:extLst>
            </p:cNvPr>
            <p:cNvCxnSpPr/>
            <p:nvPr/>
          </p:nvCxnSpPr>
          <p:spPr>
            <a:xfrm>
              <a:off x="2957649" y="4919552"/>
              <a:ext cx="5976801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1A2C4662-1BCE-AB62-0AF0-BC7F689D50A2}"/>
                </a:ext>
              </a:extLst>
            </p:cNvPr>
            <p:cNvCxnSpPr/>
            <p:nvPr/>
          </p:nvCxnSpPr>
          <p:spPr>
            <a:xfrm>
              <a:off x="2957649" y="3601117"/>
              <a:ext cx="5976801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C22ECA84-ED13-4D63-E4D8-EC7E0A4E1694}"/>
                </a:ext>
              </a:extLst>
            </p:cNvPr>
            <p:cNvCxnSpPr/>
            <p:nvPr/>
          </p:nvCxnSpPr>
          <p:spPr>
            <a:xfrm>
              <a:off x="2957648" y="4233115"/>
              <a:ext cx="5976801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8AB62EB4-BFE3-1B14-12BE-82E5B1561084}"/>
              </a:ext>
            </a:extLst>
          </p:cNvPr>
          <p:cNvSpPr/>
          <p:nvPr/>
        </p:nvSpPr>
        <p:spPr>
          <a:xfrm>
            <a:off x="3890209" y="3923940"/>
            <a:ext cx="474220" cy="362116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6020919-249C-E62F-0262-C2065BE7CC14}"/>
              </a:ext>
            </a:extLst>
          </p:cNvPr>
          <p:cNvSpPr txBox="1"/>
          <p:nvPr/>
        </p:nvSpPr>
        <p:spPr>
          <a:xfrm>
            <a:off x="3526897" y="4019626"/>
            <a:ext cx="1216945" cy="1800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NDPA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931AAAE6-3871-E565-4E20-50BF06FEBD8E}"/>
              </a:ext>
            </a:extLst>
          </p:cNvPr>
          <p:cNvCxnSpPr>
            <a:cxnSpLocks/>
          </p:cNvCxnSpPr>
          <p:nvPr/>
        </p:nvCxnSpPr>
        <p:spPr>
          <a:xfrm>
            <a:off x="4099629" y="4369111"/>
            <a:ext cx="0" cy="826407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0" name="Group 59">
            <a:extLst>
              <a:ext uri="{FF2B5EF4-FFF2-40B4-BE49-F238E27FC236}">
                <a16:creationId xmlns:a16="http://schemas.microsoft.com/office/drawing/2014/main" id="{5E4D16E4-F2B3-03AD-1156-A05C5DEFB3B5}"/>
              </a:ext>
            </a:extLst>
          </p:cNvPr>
          <p:cNvGrpSpPr/>
          <p:nvPr/>
        </p:nvGrpSpPr>
        <p:grpSpPr>
          <a:xfrm>
            <a:off x="4290963" y="3918803"/>
            <a:ext cx="1216945" cy="362116"/>
            <a:chOff x="2672174" y="3846586"/>
            <a:chExt cx="1216945" cy="362116"/>
          </a:xfrm>
        </p:grpSpPr>
        <p:sp>
          <p:nvSpPr>
            <p:cNvPr id="90" name="Rectangle: Rounded Corners 89">
              <a:extLst>
                <a:ext uri="{FF2B5EF4-FFF2-40B4-BE49-F238E27FC236}">
                  <a16:creationId xmlns:a16="http://schemas.microsoft.com/office/drawing/2014/main" id="{3877709A-2D9C-164C-211C-B608BFBB26B4}"/>
                </a:ext>
              </a:extLst>
            </p:cNvPr>
            <p:cNvSpPr/>
            <p:nvPr/>
          </p:nvSpPr>
          <p:spPr>
            <a:xfrm>
              <a:off x="3043536" y="3846586"/>
              <a:ext cx="474220" cy="362116"/>
            </a:xfrm>
            <a:prstGeom prst="roundRect">
              <a:avLst/>
            </a:prstGeom>
            <a:ln w="19050"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FB15B011-DEB0-D488-27DB-2139D26AF390}"/>
                </a:ext>
              </a:extLst>
            </p:cNvPr>
            <p:cNvSpPr txBox="1"/>
            <p:nvPr/>
          </p:nvSpPr>
          <p:spPr>
            <a:xfrm>
              <a:off x="2672174" y="3943358"/>
              <a:ext cx="1216945" cy="18001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NDP</a:t>
              </a:r>
            </a:p>
          </p:txBody>
        </p:sp>
      </p:grp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F86740BF-3878-F8AD-D8EB-048753C79A1F}"/>
              </a:ext>
            </a:extLst>
          </p:cNvPr>
          <p:cNvSpPr/>
          <p:nvPr/>
        </p:nvSpPr>
        <p:spPr>
          <a:xfrm>
            <a:off x="5382938" y="3916561"/>
            <a:ext cx="474220" cy="362116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30DCCF9-043B-B102-44E7-1A9B40746AA9}"/>
              </a:ext>
            </a:extLst>
          </p:cNvPr>
          <p:cNvSpPr txBox="1"/>
          <p:nvPr/>
        </p:nvSpPr>
        <p:spPr>
          <a:xfrm>
            <a:off x="5002519" y="4016123"/>
            <a:ext cx="1216945" cy="1800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BFRP</a:t>
            </a:r>
          </a:p>
        </p:txBody>
      </p: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F302AF88-9215-4C03-7527-2703AAA71717}"/>
              </a:ext>
            </a:extLst>
          </p:cNvPr>
          <p:cNvSpPr/>
          <p:nvPr/>
        </p:nvSpPr>
        <p:spPr>
          <a:xfrm>
            <a:off x="6029024" y="4851741"/>
            <a:ext cx="474220" cy="362116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9BE9672-46EE-70D1-1799-D0B6FA478C70}"/>
              </a:ext>
            </a:extLst>
          </p:cNvPr>
          <p:cNvSpPr txBox="1"/>
          <p:nvPr/>
        </p:nvSpPr>
        <p:spPr>
          <a:xfrm>
            <a:off x="5628581" y="4909606"/>
            <a:ext cx="1216945" cy="1800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BFR</a:t>
            </a: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4CB14CC4-2195-FB6A-68E1-600C38784C12}"/>
              </a:ext>
            </a:extLst>
          </p:cNvPr>
          <p:cNvCxnSpPr>
            <a:cxnSpLocks/>
          </p:cNvCxnSpPr>
          <p:nvPr/>
        </p:nvCxnSpPr>
        <p:spPr>
          <a:xfrm>
            <a:off x="5607238" y="4368694"/>
            <a:ext cx="0" cy="826407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6DD02707-7037-6853-FD18-8E527A836C39}"/>
              </a:ext>
            </a:extLst>
          </p:cNvPr>
          <p:cNvCxnSpPr>
            <a:cxnSpLocks/>
          </p:cNvCxnSpPr>
          <p:nvPr/>
        </p:nvCxnSpPr>
        <p:spPr>
          <a:xfrm>
            <a:off x="4819189" y="4301317"/>
            <a:ext cx="2174" cy="906431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BD2E3E62-96CA-5520-2D07-D4D383E645CD}"/>
              </a:ext>
            </a:extLst>
          </p:cNvPr>
          <p:cNvCxnSpPr>
            <a:cxnSpLocks/>
          </p:cNvCxnSpPr>
          <p:nvPr/>
        </p:nvCxnSpPr>
        <p:spPr>
          <a:xfrm flipV="1">
            <a:off x="6241054" y="4298408"/>
            <a:ext cx="0" cy="544374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C0164EF3-6197-4D70-E639-8DA152BACD83}"/>
              </a:ext>
            </a:extLst>
          </p:cNvPr>
          <p:cNvCxnSpPr>
            <a:cxnSpLocks/>
          </p:cNvCxnSpPr>
          <p:nvPr/>
        </p:nvCxnSpPr>
        <p:spPr>
          <a:xfrm>
            <a:off x="4197125" y="4358062"/>
            <a:ext cx="0" cy="393104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0ADBB74D-BAC3-A727-80E1-AE36B9B4E59A}"/>
              </a:ext>
            </a:extLst>
          </p:cNvPr>
          <p:cNvCxnSpPr>
            <a:cxnSpLocks/>
          </p:cNvCxnSpPr>
          <p:nvPr/>
        </p:nvCxnSpPr>
        <p:spPr>
          <a:xfrm flipV="1">
            <a:off x="6150250" y="4740311"/>
            <a:ext cx="2298" cy="119002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AC080616-85F6-FDBA-C24F-35885A7CB627}"/>
              </a:ext>
            </a:extLst>
          </p:cNvPr>
          <p:cNvGrpSpPr/>
          <p:nvPr/>
        </p:nvGrpSpPr>
        <p:grpSpPr>
          <a:xfrm>
            <a:off x="4278986" y="4379056"/>
            <a:ext cx="1216945" cy="362116"/>
            <a:chOff x="2656697" y="3846586"/>
            <a:chExt cx="1216945" cy="362116"/>
          </a:xfrm>
        </p:grpSpPr>
        <p:sp>
          <p:nvSpPr>
            <p:cNvPr id="88" name="Rectangle: Rounded Corners 87">
              <a:extLst>
                <a:ext uri="{FF2B5EF4-FFF2-40B4-BE49-F238E27FC236}">
                  <a16:creationId xmlns:a16="http://schemas.microsoft.com/office/drawing/2014/main" id="{3EE31EB9-FC30-38B7-CF2A-72C56C2D43B4}"/>
                </a:ext>
              </a:extLst>
            </p:cNvPr>
            <p:cNvSpPr/>
            <p:nvPr/>
          </p:nvSpPr>
          <p:spPr>
            <a:xfrm>
              <a:off x="3045537" y="3846586"/>
              <a:ext cx="474220" cy="362116"/>
            </a:xfrm>
            <a:prstGeom prst="round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32983B69-26CC-F8AD-34A1-1BD840A6C75A}"/>
                </a:ext>
              </a:extLst>
            </p:cNvPr>
            <p:cNvSpPr txBox="1"/>
            <p:nvPr/>
          </p:nvSpPr>
          <p:spPr>
            <a:xfrm>
              <a:off x="2656697" y="3935719"/>
              <a:ext cx="1216945" cy="18001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NDP</a:t>
              </a:r>
            </a:p>
          </p:txBody>
        </p:sp>
      </p:grp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D8CC1F8B-B840-D54D-045F-8C7542B62DBF}"/>
              </a:ext>
            </a:extLst>
          </p:cNvPr>
          <p:cNvCxnSpPr>
            <a:cxnSpLocks/>
          </p:cNvCxnSpPr>
          <p:nvPr/>
        </p:nvCxnSpPr>
        <p:spPr>
          <a:xfrm>
            <a:off x="4909805" y="4802414"/>
            <a:ext cx="0" cy="393104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7545FB0C-C598-69DD-3167-53E60837A8A8}"/>
              </a:ext>
            </a:extLst>
          </p:cNvPr>
          <p:cNvCxnSpPr>
            <a:cxnSpLocks/>
          </p:cNvCxnSpPr>
          <p:nvPr/>
        </p:nvCxnSpPr>
        <p:spPr>
          <a:xfrm>
            <a:off x="5706973" y="4375479"/>
            <a:ext cx="0" cy="393104"/>
          </a:xfrm>
          <a:prstGeom prst="straightConnector1">
            <a:avLst/>
          </a:prstGeom>
          <a:ln w="19050">
            <a:solidFill>
              <a:schemeClr val="tx1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4">
            <a:extLst>
              <a:ext uri="{FF2B5EF4-FFF2-40B4-BE49-F238E27FC236}">
                <a16:creationId xmlns:a16="http://schemas.microsoft.com/office/drawing/2014/main" id="{4476FC43-6D81-CD64-AD23-8425C55E9B6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 2024</a:t>
            </a:r>
          </a:p>
        </p:txBody>
      </p:sp>
    </p:spTree>
    <p:extLst>
      <p:ext uri="{BB962C8B-B14F-4D97-AF65-F5344CB8AC3E}">
        <p14:creationId xmlns:p14="http://schemas.microsoft.com/office/powerpoint/2010/main" val="4273102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0719A-4386-FAAC-D826-E1DEBDBF4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NDP – </a:t>
            </a:r>
            <a:r>
              <a:rPr lang="en-US" dirty="0"/>
              <a:t>Global Index LTFs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DC5CA-A30E-9ACD-C80E-00A57A228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 defTabSz="342900">
              <a:buFont typeface="Lucida Grande"/>
              <a:buChar char="•"/>
            </a:pPr>
            <a:r>
              <a:rPr lang="en-US" dirty="0"/>
              <a:t>Global index LTFs concept was discussed in [4].</a:t>
            </a:r>
          </a:p>
          <a:p>
            <a:pPr marL="342900" lvl="2" indent="-342900" defTabSz="342900">
              <a:buFont typeface="Lucida Grande"/>
              <a:buChar char="•"/>
            </a:pPr>
            <a:r>
              <a:rPr lang="en-US" dirty="0"/>
              <a:t>Sharing and Shared APs send LTFs regarding to the total sounding </a:t>
            </a:r>
            <a:r>
              <a:rPr lang="en-US" sz="1600" dirty="0"/>
              <a:t>NSS.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9F272-97A8-61AE-9AD5-4934D1E920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A23CE5A-EB21-50F9-86EC-6FB1B5F0CA33}"/>
              </a:ext>
            </a:extLst>
          </p:cNvPr>
          <p:cNvSpPr txBox="1"/>
          <p:nvPr/>
        </p:nvSpPr>
        <p:spPr>
          <a:xfrm>
            <a:off x="2255198" y="3604133"/>
            <a:ext cx="149102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Shared AP</a:t>
            </a: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4340C22F-73B2-262C-1725-AB8DA16876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1823" y="3406773"/>
            <a:ext cx="505084" cy="505084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891D4667-FB1B-E768-F786-7B9DA3A7DE83}"/>
              </a:ext>
            </a:extLst>
          </p:cNvPr>
          <p:cNvSpPr txBox="1"/>
          <p:nvPr/>
        </p:nvSpPr>
        <p:spPr>
          <a:xfrm>
            <a:off x="4649684" y="3567441"/>
            <a:ext cx="149102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Sharing AP</a:t>
            </a: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91506980-6EAC-7EA4-A853-D5AE8693950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63195" y="3390900"/>
            <a:ext cx="505084" cy="505084"/>
          </a:xfrm>
          <a:prstGeom prst="rect">
            <a:avLst/>
          </a:prstGeom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0657E2B1-73C0-C0D5-E4D9-C4137B34E9BE}"/>
              </a:ext>
            </a:extLst>
          </p:cNvPr>
          <p:cNvSpPr txBox="1"/>
          <p:nvPr/>
        </p:nvSpPr>
        <p:spPr>
          <a:xfrm>
            <a:off x="2848852" y="3791821"/>
            <a:ext cx="149102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i="1" dirty="0">
                <a:latin typeface="Arial Narrow" panose="020B0606020202030204" pitchFamily="34" charset="0"/>
              </a:rPr>
              <a:t>Y</a:t>
            </a:r>
            <a:r>
              <a:rPr lang="en-US" altLang="zh-TW" sz="1000" b="1" dirty="0">
                <a:latin typeface="Arial Narrow" panose="020B0606020202030204" pitchFamily="34" charset="0"/>
              </a:rPr>
              <a:t> antenna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BAD8BEF-7732-5EF7-CC7B-5B013CD9BB93}"/>
              </a:ext>
            </a:extLst>
          </p:cNvPr>
          <p:cNvSpPr txBox="1"/>
          <p:nvPr/>
        </p:nvSpPr>
        <p:spPr>
          <a:xfrm>
            <a:off x="5258951" y="3744130"/>
            <a:ext cx="149102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i="1" dirty="0">
                <a:solidFill>
                  <a:srgbClr val="6FA58E"/>
                </a:solidFill>
                <a:latin typeface="Arial Narrow" panose="020B0606020202030204" pitchFamily="34" charset="0"/>
              </a:rPr>
              <a:t>X</a:t>
            </a:r>
            <a:r>
              <a:rPr lang="en-US" altLang="zh-TW" sz="1000" b="1" dirty="0">
                <a:solidFill>
                  <a:srgbClr val="6FA58E"/>
                </a:solidFill>
                <a:latin typeface="Arial Narrow" panose="020B0606020202030204" pitchFamily="34" charset="0"/>
              </a:rPr>
              <a:t> antenna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1E77F1E6-A068-9D21-5C22-05ED982E212A}"/>
              </a:ext>
            </a:extLst>
          </p:cNvPr>
          <p:cNvSpPr txBox="1"/>
          <p:nvPr/>
        </p:nvSpPr>
        <p:spPr>
          <a:xfrm>
            <a:off x="559041" y="4381864"/>
            <a:ext cx="109248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NDP: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1F924D00-8938-4927-6C8C-F33267E80F55}"/>
              </a:ext>
            </a:extLst>
          </p:cNvPr>
          <p:cNvGrpSpPr/>
          <p:nvPr/>
        </p:nvGrpSpPr>
        <p:grpSpPr>
          <a:xfrm>
            <a:off x="1088192" y="4332811"/>
            <a:ext cx="7654455" cy="1085295"/>
            <a:chOff x="2975226" y="4530993"/>
            <a:chExt cx="7654455" cy="1085295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E9471A85-931D-E1FB-370B-CE8362DE689C}"/>
                </a:ext>
              </a:extLst>
            </p:cNvPr>
            <p:cNvSpPr/>
            <p:nvPr/>
          </p:nvSpPr>
          <p:spPr>
            <a:xfrm>
              <a:off x="5656214" y="4873885"/>
              <a:ext cx="640080" cy="365760"/>
            </a:xfrm>
            <a:prstGeom prst="roundRect">
              <a:avLst/>
            </a:prstGeom>
            <a:ln w="19050">
              <a:gradFill flip="none" rotWithShape="1">
                <a:gsLst>
                  <a:gs pos="50000">
                    <a:schemeClr val="tx1"/>
                  </a:gs>
                  <a:gs pos="50000">
                    <a:srgbClr val="92D050"/>
                  </a:gs>
                  <a:gs pos="100000">
                    <a:srgbClr val="6FA58E"/>
                  </a:gs>
                </a:gsLst>
                <a:lin ang="5400000" scaled="1"/>
                <a:tileRect/>
              </a:gra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3F2FC792-39F4-351F-EDF5-828B24D60170}"/>
                </a:ext>
              </a:extLst>
            </p:cNvPr>
            <p:cNvSpPr/>
            <p:nvPr/>
          </p:nvSpPr>
          <p:spPr>
            <a:xfrm>
              <a:off x="6296011" y="4869351"/>
              <a:ext cx="640080" cy="365760"/>
            </a:xfrm>
            <a:prstGeom prst="roundRect">
              <a:avLst/>
            </a:prstGeom>
            <a:ln w="19050">
              <a:gradFill flip="none" rotWithShape="1">
                <a:gsLst>
                  <a:gs pos="50000">
                    <a:schemeClr val="tx1"/>
                  </a:gs>
                  <a:gs pos="50000">
                    <a:srgbClr val="92D050"/>
                  </a:gs>
                  <a:gs pos="100000">
                    <a:srgbClr val="6FA58E"/>
                  </a:gs>
                </a:gsLst>
                <a:lin ang="5400000" scaled="1"/>
                <a:tileRect/>
              </a:gra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73BBF0F5-7C20-8AB6-0DA6-106A253268EA}"/>
                </a:ext>
              </a:extLst>
            </p:cNvPr>
            <p:cNvSpPr/>
            <p:nvPr/>
          </p:nvSpPr>
          <p:spPr>
            <a:xfrm>
              <a:off x="8955305" y="4869351"/>
              <a:ext cx="640080" cy="365760"/>
            </a:xfrm>
            <a:prstGeom prst="roundRect">
              <a:avLst/>
            </a:prstGeom>
            <a:ln w="19050">
              <a:gradFill flip="none" rotWithShape="1">
                <a:gsLst>
                  <a:gs pos="50000">
                    <a:schemeClr val="tx1"/>
                  </a:gs>
                  <a:gs pos="50000">
                    <a:srgbClr val="92D050"/>
                  </a:gs>
                  <a:gs pos="100000">
                    <a:srgbClr val="6FA58E"/>
                  </a:gs>
                </a:gsLst>
                <a:lin ang="5400000" scaled="1"/>
                <a:tileRect/>
              </a:gra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B5B451AC-4AC4-98B3-61CA-89BF63D44D1C}"/>
                </a:ext>
              </a:extLst>
            </p:cNvPr>
            <p:cNvSpPr/>
            <p:nvPr/>
          </p:nvSpPr>
          <p:spPr>
            <a:xfrm>
              <a:off x="3728082" y="4887900"/>
              <a:ext cx="640080" cy="365760"/>
            </a:xfrm>
            <a:prstGeom prst="roundRect">
              <a:avLst/>
            </a:prstGeom>
            <a:ln w="19050">
              <a:gradFill flip="none" rotWithShape="1">
                <a:gsLst>
                  <a:gs pos="50000">
                    <a:schemeClr val="tx1"/>
                  </a:gs>
                  <a:gs pos="50000">
                    <a:srgbClr val="92D050"/>
                  </a:gs>
                  <a:gs pos="100000">
                    <a:srgbClr val="6FA58E"/>
                  </a:gs>
                </a:gsLst>
                <a:lin ang="5400000" scaled="1"/>
                <a:tileRect/>
              </a:gra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A4AB2EF9-700A-7FD1-CAB5-F4534FB35DE1}"/>
                </a:ext>
              </a:extLst>
            </p:cNvPr>
            <p:cNvSpPr/>
            <p:nvPr/>
          </p:nvSpPr>
          <p:spPr>
            <a:xfrm>
              <a:off x="4373118" y="4884476"/>
              <a:ext cx="640080" cy="365760"/>
            </a:xfrm>
            <a:prstGeom prst="roundRect">
              <a:avLst/>
            </a:prstGeom>
            <a:ln w="19050">
              <a:gradFill flip="none" rotWithShape="1">
                <a:gsLst>
                  <a:gs pos="50000">
                    <a:schemeClr val="tx1"/>
                  </a:gs>
                  <a:gs pos="50000">
                    <a:srgbClr val="92D050"/>
                  </a:gs>
                  <a:gs pos="100000">
                    <a:srgbClr val="6FA58E"/>
                  </a:gs>
                </a:gsLst>
                <a:lin ang="5400000" scaled="1"/>
                <a:tileRect/>
              </a:gra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8A8A6E6B-69F8-7BCB-0333-CDA2CA48CE6B}"/>
                </a:ext>
              </a:extLst>
            </p:cNvPr>
            <p:cNvSpPr/>
            <p:nvPr/>
          </p:nvSpPr>
          <p:spPr>
            <a:xfrm>
              <a:off x="5011178" y="4875707"/>
              <a:ext cx="640080" cy="365760"/>
            </a:xfrm>
            <a:prstGeom prst="roundRect">
              <a:avLst/>
            </a:prstGeom>
            <a:ln w="19050">
              <a:gradFill flip="none" rotWithShape="1">
                <a:gsLst>
                  <a:gs pos="50000">
                    <a:schemeClr val="tx1"/>
                  </a:gs>
                  <a:gs pos="50000">
                    <a:srgbClr val="92D050"/>
                  </a:gs>
                  <a:gs pos="100000">
                    <a:srgbClr val="6FA58E"/>
                  </a:gs>
                </a:gsLst>
                <a:lin ang="5400000" scaled="1"/>
                <a:tileRect/>
              </a:gra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03FF7B55-B892-2409-73EA-26195D6EEA78}"/>
                </a:ext>
              </a:extLst>
            </p:cNvPr>
            <p:cNvSpPr/>
            <p:nvPr/>
          </p:nvSpPr>
          <p:spPr>
            <a:xfrm>
              <a:off x="3085790" y="4892300"/>
              <a:ext cx="640080" cy="365760"/>
            </a:xfrm>
            <a:prstGeom prst="roundRect">
              <a:avLst/>
            </a:prstGeom>
            <a:ln w="19050">
              <a:gradFill flip="none" rotWithShape="1">
                <a:gsLst>
                  <a:gs pos="50000">
                    <a:schemeClr val="tx1"/>
                  </a:gs>
                  <a:gs pos="50000">
                    <a:srgbClr val="92D050"/>
                  </a:gs>
                  <a:gs pos="100000">
                    <a:srgbClr val="6FA58E"/>
                  </a:gs>
                </a:gsLst>
                <a:lin ang="5400000" scaled="1"/>
                <a:tileRect/>
              </a:gra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ED96FD4-D6A8-771A-532C-7D3B6B93DE40}"/>
                </a:ext>
              </a:extLst>
            </p:cNvPr>
            <p:cNvSpPr txBox="1"/>
            <p:nvPr/>
          </p:nvSpPr>
          <p:spPr>
            <a:xfrm>
              <a:off x="3606040" y="4954325"/>
              <a:ext cx="868933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U-SIG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3681061-B778-B54B-9137-99E8E8DCFFA9}"/>
                </a:ext>
              </a:extLst>
            </p:cNvPr>
            <p:cNvSpPr txBox="1"/>
            <p:nvPr/>
          </p:nvSpPr>
          <p:spPr>
            <a:xfrm>
              <a:off x="4240034" y="4945556"/>
              <a:ext cx="868933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UHR-SIG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A2234B1-6992-13B3-207D-17F52F7EEE68}"/>
                </a:ext>
              </a:extLst>
            </p:cNvPr>
            <p:cNvSpPr txBox="1"/>
            <p:nvPr/>
          </p:nvSpPr>
          <p:spPr>
            <a:xfrm>
              <a:off x="4890698" y="4941629"/>
              <a:ext cx="868933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UHR-STF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9E238C9-F53B-8138-5479-2A1422F6A391}"/>
                </a:ext>
              </a:extLst>
            </p:cNvPr>
            <p:cNvSpPr txBox="1"/>
            <p:nvPr/>
          </p:nvSpPr>
          <p:spPr>
            <a:xfrm>
              <a:off x="5555025" y="4943451"/>
              <a:ext cx="868933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UHR-LTF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456C4D2-1A97-AFD3-9C81-DB61C4886019}"/>
                </a:ext>
              </a:extLst>
            </p:cNvPr>
            <p:cNvSpPr txBox="1"/>
            <p:nvPr/>
          </p:nvSpPr>
          <p:spPr>
            <a:xfrm>
              <a:off x="8811946" y="4939494"/>
              <a:ext cx="868933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UHR-LTF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5ACC03E-402D-A2E5-6621-A8F640D494C7}"/>
                </a:ext>
              </a:extLst>
            </p:cNvPr>
            <p:cNvSpPr txBox="1"/>
            <p:nvPr/>
          </p:nvSpPr>
          <p:spPr>
            <a:xfrm>
              <a:off x="6729314" y="4907089"/>
              <a:ext cx="868933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…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12EC05E-B750-1EB5-B297-9331175D5B46}"/>
                </a:ext>
              </a:extLst>
            </p:cNvPr>
            <p:cNvSpPr txBox="1"/>
            <p:nvPr/>
          </p:nvSpPr>
          <p:spPr>
            <a:xfrm>
              <a:off x="5567279" y="5285915"/>
              <a:ext cx="868933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0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D887A7C-866F-A445-25D0-FA531EDE89C3}"/>
                </a:ext>
              </a:extLst>
            </p:cNvPr>
            <p:cNvSpPr txBox="1"/>
            <p:nvPr/>
          </p:nvSpPr>
          <p:spPr>
            <a:xfrm>
              <a:off x="8846136" y="5276321"/>
              <a:ext cx="868933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X+Y-1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427F633-A33C-37CD-5B5E-7BEAB814495D}"/>
                </a:ext>
              </a:extLst>
            </p:cNvPr>
            <p:cNvSpPr txBox="1"/>
            <p:nvPr/>
          </p:nvSpPr>
          <p:spPr>
            <a:xfrm>
              <a:off x="6187543" y="4945733"/>
              <a:ext cx="868933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UHR-LTF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B36DB47-FDBA-5302-7764-5BBB33C506F2}"/>
                </a:ext>
              </a:extLst>
            </p:cNvPr>
            <p:cNvSpPr txBox="1"/>
            <p:nvPr/>
          </p:nvSpPr>
          <p:spPr>
            <a:xfrm>
              <a:off x="6215937" y="5276323"/>
              <a:ext cx="868933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1</a:t>
              </a: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D43B4814-FE7E-4EA7-B212-3CC3F854823B}"/>
                </a:ext>
              </a:extLst>
            </p:cNvPr>
            <p:cNvCxnSpPr>
              <a:cxnSpLocks/>
            </p:cNvCxnSpPr>
            <p:nvPr/>
          </p:nvCxnSpPr>
          <p:spPr>
            <a:xfrm>
              <a:off x="7988913" y="4626475"/>
              <a:ext cx="0" cy="989813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C255214-C549-C949-4D25-2B72F99C11D4}"/>
                </a:ext>
              </a:extLst>
            </p:cNvPr>
            <p:cNvSpPr txBox="1"/>
            <p:nvPr/>
          </p:nvSpPr>
          <p:spPr>
            <a:xfrm>
              <a:off x="2975226" y="4956554"/>
              <a:ext cx="868933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L-preamble</a:t>
              </a:r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FB875569-357F-952A-4B57-3533D69D7DC1}"/>
                </a:ext>
              </a:extLst>
            </p:cNvPr>
            <p:cNvSpPr/>
            <p:nvPr/>
          </p:nvSpPr>
          <p:spPr>
            <a:xfrm>
              <a:off x="7348406" y="4869351"/>
              <a:ext cx="640080" cy="365760"/>
            </a:xfrm>
            <a:prstGeom prst="roundRect">
              <a:avLst/>
            </a:prstGeom>
            <a:ln w="19050">
              <a:gradFill flip="none" rotWithShape="1">
                <a:gsLst>
                  <a:gs pos="50000">
                    <a:schemeClr val="tx1"/>
                  </a:gs>
                  <a:gs pos="50000">
                    <a:srgbClr val="92D050"/>
                  </a:gs>
                  <a:gs pos="100000">
                    <a:srgbClr val="6FA58E"/>
                  </a:gs>
                </a:gsLst>
                <a:lin ang="5400000" scaled="1"/>
                <a:tileRect/>
              </a:gra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0C725C8B-798B-F3FF-95AA-43C8A2D5A38A}"/>
                </a:ext>
              </a:extLst>
            </p:cNvPr>
            <p:cNvSpPr/>
            <p:nvPr/>
          </p:nvSpPr>
          <p:spPr>
            <a:xfrm>
              <a:off x="7996930" y="4869649"/>
              <a:ext cx="640080" cy="365760"/>
            </a:xfrm>
            <a:prstGeom prst="roundRect">
              <a:avLst/>
            </a:prstGeom>
            <a:ln w="19050">
              <a:gradFill flip="none" rotWithShape="1">
                <a:gsLst>
                  <a:gs pos="50000">
                    <a:schemeClr val="tx1"/>
                  </a:gs>
                  <a:gs pos="50000">
                    <a:srgbClr val="92D050"/>
                  </a:gs>
                  <a:gs pos="100000">
                    <a:srgbClr val="6FA58E"/>
                  </a:gs>
                </a:gsLst>
                <a:lin ang="5400000" scaled="1"/>
                <a:tileRect/>
              </a:gra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D1FE550-0268-10B8-C6E2-7CC8FB2DC558}"/>
                </a:ext>
              </a:extLst>
            </p:cNvPr>
            <p:cNvSpPr txBox="1"/>
            <p:nvPr/>
          </p:nvSpPr>
          <p:spPr>
            <a:xfrm>
              <a:off x="7256993" y="4947989"/>
              <a:ext cx="868933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UHR-LTF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163DAAD-089A-836E-2162-87CDC960B0AA}"/>
                </a:ext>
              </a:extLst>
            </p:cNvPr>
            <p:cNvSpPr txBox="1"/>
            <p:nvPr/>
          </p:nvSpPr>
          <p:spPr>
            <a:xfrm>
              <a:off x="7203180" y="5276322"/>
              <a:ext cx="868933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X-1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43A9E32-0911-8476-344B-2A921FDEBF30}"/>
                </a:ext>
              </a:extLst>
            </p:cNvPr>
            <p:cNvSpPr txBox="1"/>
            <p:nvPr/>
          </p:nvSpPr>
          <p:spPr>
            <a:xfrm>
              <a:off x="7870900" y="4947989"/>
              <a:ext cx="868933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UHR-LTF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3719681-0CFC-8D39-F5D3-84A274240674}"/>
                </a:ext>
              </a:extLst>
            </p:cNvPr>
            <p:cNvSpPr txBox="1"/>
            <p:nvPr/>
          </p:nvSpPr>
          <p:spPr>
            <a:xfrm>
              <a:off x="7903966" y="5290458"/>
              <a:ext cx="868933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X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5D9CC1EF-2691-B458-FEB4-AA7160E32FF6}"/>
                </a:ext>
              </a:extLst>
            </p:cNvPr>
            <p:cNvSpPr txBox="1"/>
            <p:nvPr/>
          </p:nvSpPr>
          <p:spPr>
            <a:xfrm>
              <a:off x="8378838" y="4909095"/>
              <a:ext cx="868933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…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E1D6DBD5-0529-94EB-0F9B-FD34F8AEB47E}"/>
                </a:ext>
              </a:extLst>
            </p:cNvPr>
            <p:cNvSpPr txBox="1"/>
            <p:nvPr/>
          </p:nvSpPr>
          <p:spPr>
            <a:xfrm>
              <a:off x="5829733" y="4551198"/>
              <a:ext cx="2963139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Only shared AP sounds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A05C23A4-E6F3-53CD-3513-222F8E5A13A3}"/>
                </a:ext>
              </a:extLst>
            </p:cNvPr>
            <p:cNvSpPr txBox="1"/>
            <p:nvPr/>
          </p:nvSpPr>
          <p:spPr>
            <a:xfrm>
              <a:off x="7666542" y="4530993"/>
              <a:ext cx="2963139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Sharing and shared AP transmit joint NDP </a:t>
              </a:r>
            </a:p>
          </p:txBody>
        </p:sp>
      </p:grpSp>
      <p:sp>
        <p:nvSpPr>
          <p:cNvPr id="39" name="Slide Number Placeholder 3">
            <a:extLst>
              <a:ext uri="{FF2B5EF4-FFF2-40B4-BE49-F238E27FC236}">
                <a16:creationId xmlns:a16="http://schemas.microsoft.com/office/drawing/2014/main" id="{D5089A1D-8909-10B3-BEA0-5F284A77F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622B42B-DDF6-9E95-CDF5-3C654C0E321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 2024</a:t>
            </a:r>
          </a:p>
        </p:txBody>
      </p:sp>
    </p:spTree>
    <p:extLst>
      <p:ext uri="{BB962C8B-B14F-4D97-AF65-F5344CB8AC3E}">
        <p14:creationId xmlns:p14="http://schemas.microsoft.com/office/powerpoint/2010/main" val="2543781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070D0BE2-210A-0206-8429-6E1F524DC245}"/>
              </a:ext>
            </a:extLst>
          </p:cNvPr>
          <p:cNvSpPr txBox="1">
            <a:spLocks/>
          </p:cNvSpPr>
          <p:nvPr/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TW" sz="1600" dirty="0"/>
              <a:t>Assumion: 2AP (4TX antennas), 4STA (2RX antennas), BW80. </a:t>
            </a:r>
          </a:p>
          <a:p>
            <a:r>
              <a:rPr lang="en-US" sz="1600" dirty="0"/>
              <a:t>Joint sounding requires a bigger V. when the V matrix size increase from 4x2 to 8x2, then the number of angles (Na) value </a:t>
            </a:r>
            <a:r>
              <a:rPr lang="en-US" altLang="zh-TW" sz="1600" dirty="0"/>
              <a:t>increases from 10 to 26.</a:t>
            </a:r>
          </a:p>
          <a:p>
            <a:endParaRPr lang="en-US" sz="1600" kern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817F48-6476-85A9-FBC4-081FEF345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Sequential vs Joint Sounding: </a:t>
            </a:r>
            <a:r>
              <a:rPr lang="en-US" dirty="0"/>
              <a:t>BFR airtime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DA5452-96AC-D2CA-CDC5-E36473F54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90F79-6AB5-3521-3F3E-F4EC3EBD14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graphicFrame>
        <p:nvGraphicFramePr>
          <p:cNvPr id="9" name="表格 42">
            <a:extLst>
              <a:ext uri="{FF2B5EF4-FFF2-40B4-BE49-F238E27FC236}">
                <a16:creationId xmlns:a16="http://schemas.microsoft.com/office/drawing/2014/main" id="{9463F1CD-D717-615B-0E11-B911542AFF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989894"/>
              </p:ext>
            </p:extLst>
          </p:nvPr>
        </p:nvGraphicFramePr>
        <p:xfrm>
          <a:off x="714850" y="4532313"/>
          <a:ext cx="7790500" cy="1104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5976">
                  <a:extLst>
                    <a:ext uri="{9D8B030D-6E8A-4147-A177-3AD203B41FA5}">
                      <a16:colId xmlns:a16="http://schemas.microsoft.com/office/drawing/2014/main" val="3857473649"/>
                    </a:ext>
                  </a:extLst>
                </a:gridCol>
                <a:gridCol w="3017262">
                  <a:extLst>
                    <a:ext uri="{9D8B030D-6E8A-4147-A177-3AD203B41FA5}">
                      <a16:colId xmlns:a16="http://schemas.microsoft.com/office/drawing/2014/main" val="40236105"/>
                    </a:ext>
                  </a:extLst>
                </a:gridCol>
                <a:gridCol w="3017262">
                  <a:extLst>
                    <a:ext uri="{9D8B030D-6E8A-4147-A177-3AD203B41FA5}">
                      <a16:colId xmlns:a16="http://schemas.microsoft.com/office/drawing/2014/main" val="20021251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zh-TW" altLang="en-US" sz="1000" b="1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Sequential Sounding</a:t>
                      </a:r>
                      <a:endParaRPr lang="zh-TW" altLang="en-US" sz="1000" b="1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Joint Sounding </a:t>
                      </a:r>
                      <a:endParaRPr lang="zh-TW" altLang="en-US" sz="1000" b="1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5482104"/>
                  </a:ext>
                </a:extLst>
              </a:tr>
              <a:tr h="15659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10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Preamble Airtime (us)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                                                                                  104 us (4x LTF + 3.2 GI)</a:t>
                      </a:r>
                      <a:endParaRPr lang="zh-TW" altLang="en-US" sz="10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10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104 us</a:t>
                      </a:r>
                      <a:endParaRPr lang="zh-TW" altLang="en-US" sz="10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0248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10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Payload Airtime</a:t>
                      </a:r>
                      <a:r>
                        <a:rPr lang="zh-TW" altLang="en-US" sz="10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0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(us)</a:t>
                      </a:r>
                      <a:endParaRPr lang="zh-TW" altLang="en-US" sz="10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384 us </a:t>
                      </a:r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(4x2 matrix) (1SS, MCS3)</a:t>
                      </a:r>
                      <a:endParaRPr lang="zh-TW" altLang="en-US" sz="1000" b="1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932 us </a:t>
                      </a:r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(8x2 matrix) (1SS, MCS3)</a:t>
                      </a:r>
                      <a:endParaRPr lang="zh-TW" altLang="en-US" sz="1000" b="1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7120635"/>
                  </a:ext>
                </a:extLst>
              </a:tr>
              <a:tr h="15659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10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BFR</a:t>
                      </a:r>
                      <a:r>
                        <a:rPr lang="zh-TW" altLang="en-US" sz="10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0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Airtime (us)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TW" sz="10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(Preamble + Payload)</a:t>
                      </a:r>
                      <a:endParaRPr lang="zh-TW" altLang="en-US" sz="10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10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488 us</a:t>
                      </a:r>
                      <a:endParaRPr lang="zh-TW" altLang="en-US" sz="10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10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1036 us</a:t>
                      </a:r>
                      <a:endParaRPr lang="zh-TW" altLang="en-US" sz="10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3422431"/>
                  </a:ext>
                </a:extLst>
              </a:tr>
            </a:tbl>
          </a:graphicData>
        </a:graphic>
      </p:graphicFrame>
      <p:sp>
        <p:nvSpPr>
          <p:cNvPr id="3" name="Rectangle 4">
            <a:extLst>
              <a:ext uri="{FF2B5EF4-FFF2-40B4-BE49-F238E27FC236}">
                <a16:creationId xmlns:a16="http://schemas.microsoft.com/office/drawing/2014/main" id="{19720293-A938-B276-03D8-69131232754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 2024</a:t>
            </a:r>
          </a:p>
        </p:txBody>
      </p:sp>
    </p:spTree>
    <p:extLst>
      <p:ext uri="{BB962C8B-B14F-4D97-AF65-F5344CB8AC3E}">
        <p14:creationId xmlns:p14="http://schemas.microsoft.com/office/powerpoint/2010/main" val="3100961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8DC6F0-FBBE-67B0-AEFF-47212D78A9FC}"/>
              </a:ext>
            </a:extLst>
          </p:cNvPr>
          <p:cNvSpPr txBox="1">
            <a:spLocks/>
          </p:cNvSpPr>
          <p:nvPr/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TW" sz="1600" dirty="0"/>
              <a:t>Assumion: 2AP (4TX antennas), 4STA (2RX antennas), BW80. </a:t>
            </a:r>
          </a:p>
          <a:p>
            <a:r>
              <a:rPr lang="en-US" altLang="zh-TW" sz="1600" dirty="0"/>
              <a:t>Overhead difference of sequential and joint sounding per coordinated sounding interval is negligible. (&lt;1%)</a:t>
            </a:r>
          </a:p>
          <a:p>
            <a:r>
              <a:rPr lang="en-US" altLang="zh-TW" sz="1600" dirty="0"/>
              <a:t>Note: sounding period is implementation dependent.</a:t>
            </a:r>
          </a:p>
          <a:p>
            <a:endParaRPr lang="en-US" altLang="zh-TW" sz="1600" dirty="0"/>
          </a:p>
          <a:p>
            <a:pPr marL="0" indent="0">
              <a:buNone/>
            </a:pPr>
            <a:endParaRPr lang="en-US" altLang="zh-TW" sz="1600" dirty="0"/>
          </a:p>
          <a:p>
            <a:endParaRPr lang="en-US" sz="1600" dirty="0"/>
          </a:p>
          <a:p>
            <a:endParaRPr lang="en-US" sz="1600" kern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6FF9BC-F1BF-362B-85C8-06ED7E71B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Sequential vs Joint Sounding Overhead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A7B978-E4C2-8242-1C2B-138A47A0A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3D1292-806F-FF73-12B1-C16C2CF884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graphicFrame>
        <p:nvGraphicFramePr>
          <p:cNvPr id="7" name="表格 42">
            <a:extLst>
              <a:ext uri="{FF2B5EF4-FFF2-40B4-BE49-F238E27FC236}">
                <a16:creationId xmlns:a16="http://schemas.microsoft.com/office/drawing/2014/main" id="{0968A0B4-F8F2-8807-3426-875FDD5444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631729"/>
              </p:ext>
            </p:extLst>
          </p:nvPr>
        </p:nvGraphicFramePr>
        <p:xfrm>
          <a:off x="676751" y="3437709"/>
          <a:ext cx="7790498" cy="25542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2123">
                  <a:extLst>
                    <a:ext uri="{9D8B030D-6E8A-4147-A177-3AD203B41FA5}">
                      <a16:colId xmlns:a16="http://schemas.microsoft.com/office/drawing/2014/main" val="3857473649"/>
                    </a:ext>
                  </a:extLst>
                </a:gridCol>
                <a:gridCol w="2843670">
                  <a:extLst>
                    <a:ext uri="{9D8B030D-6E8A-4147-A177-3AD203B41FA5}">
                      <a16:colId xmlns:a16="http://schemas.microsoft.com/office/drawing/2014/main" val="40236105"/>
                    </a:ext>
                  </a:extLst>
                </a:gridCol>
                <a:gridCol w="3204705">
                  <a:extLst>
                    <a:ext uri="{9D8B030D-6E8A-4147-A177-3AD203B41FA5}">
                      <a16:colId xmlns:a16="http://schemas.microsoft.com/office/drawing/2014/main" val="2002125141"/>
                    </a:ext>
                  </a:extLst>
                </a:gridCol>
              </a:tblGrid>
              <a:tr h="145239">
                <a:tc>
                  <a:txBody>
                    <a:bodyPr/>
                    <a:lstStyle/>
                    <a:p>
                      <a:endParaRPr lang="zh-TW" altLang="en-US" sz="1000" b="1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Sequential Sounding</a:t>
                      </a:r>
                      <a:endParaRPr lang="zh-TW" altLang="en-US" sz="1000" b="1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Joint Sounding</a:t>
                      </a:r>
                      <a:endParaRPr lang="zh-TW" altLang="en-US" sz="1000" b="1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5482104"/>
                  </a:ext>
                </a:extLst>
              </a:tr>
              <a:tr h="245404">
                <a:tc>
                  <a:txBody>
                    <a:bodyPr/>
                    <a:lstStyle/>
                    <a:p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Number of sounding sequences</a:t>
                      </a:r>
                    </a:p>
                    <a:p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(NDPA-&gt;NDP-&gt;BFRP-&gt; BFR)</a:t>
                      </a:r>
                      <a:endParaRPr lang="zh-TW" altLang="en-US" sz="1000" b="1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4</a:t>
                      </a:r>
                      <a:endParaRPr lang="zh-TW" altLang="en-US" sz="1000" b="1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2</a:t>
                      </a:r>
                      <a:endParaRPr lang="zh-TW" altLang="en-US" sz="1000" b="1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348024898"/>
                  </a:ext>
                </a:extLst>
              </a:tr>
              <a:tr h="2454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NDPA airtime</a:t>
                      </a:r>
                      <a:endParaRPr lang="zh-TW" altLang="en-US" sz="1000" b="1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                                                                                            32 us </a:t>
                      </a:r>
                      <a:endParaRPr lang="zh-TW" altLang="en-US" sz="1000" b="1" dirty="0">
                        <a:highlight>
                          <a:srgbClr val="FFFF00"/>
                        </a:highlight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32 us (may increase, since 2x STA info field in NDPA)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1" dirty="0">
                          <a:highlight>
                            <a:srgbClr val="FFFF00"/>
                          </a:highlight>
                          <a:latin typeface="Arial Narrow" panose="020B0606020202030204" pitchFamily="34" charset="0"/>
                        </a:rPr>
                        <a:t>(I check from your table, there is a 4us increase; however, I think we do not need to show that in this table)</a:t>
                      </a:r>
                      <a:endParaRPr lang="zh-TW" altLang="en-US" sz="1000" b="1" dirty="0">
                        <a:highlight>
                          <a:srgbClr val="FFFF00"/>
                        </a:highlight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648298916"/>
                  </a:ext>
                </a:extLst>
              </a:tr>
              <a:tr h="145239">
                <a:tc>
                  <a:txBody>
                    <a:bodyPr/>
                    <a:lstStyle/>
                    <a:p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NDP airtime</a:t>
                      </a:r>
                      <a:endParaRPr lang="zh-TW" altLang="en-US" sz="1000" b="1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71 us (4 LTF)</a:t>
                      </a:r>
                      <a:endParaRPr lang="zh-TW" altLang="en-US" sz="1000" b="1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103 us (71+32us) (8 LTF)</a:t>
                      </a:r>
                      <a:endParaRPr lang="zh-TW" altLang="en-US" sz="1000" b="1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247120635"/>
                  </a:ext>
                </a:extLst>
              </a:tr>
              <a:tr h="145239">
                <a:tc>
                  <a:txBody>
                    <a:bodyPr/>
                    <a:lstStyle/>
                    <a:p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BFRP airtime</a:t>
                      </a:r>
                      <a:endParaRPr lang="zh-TW" altLang="en-US" sz="1000" b="1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                                                                                            53 us </a:t>
                      </a:r>
                      <a:endParaRPr lang="zh-TW" altLang="en-US" sz="1000" b="1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463305"/>
                  </a:ext>
                </a:extLst>
              </a:tr>
              <a:tr h="245404">
                <a:tc>
                  <a:txBody>
                    <a:bodyPr/>
                    <a:lstStyle/>
                    <a:p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BFR airtime</a:t>
                      </a:r>
                      <a:endParaRPr lang="zh-TW" altLang="en-US" sz="1000" b="1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488 us (4x2 matrix)</a:t>
                      </a:r>
                    </a:p>
                    <a:p>
                      <a:pPr algn="ctr"/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(1SS, MCS3)</a:t>
                      </a:r>
                      <a:endParaRPr lang="zh-TW" altLang="en-US" sz="1000" b="1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1036 us (8x2 matrix)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(1SS, MCS3)</a:t>
                      </a:r>
                      <a:endParaRPr lang="zh-TW" altLang="en-US" sz="1000" b="1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53422431"/>
                  </a:ext>
                </a:extLst>
              </a:tr>
              <a:tr h="345568">
                <a:tc>
                  <a:txBody>
                    <a:bodyPr/>
                    <a:lstStyle/>
                    <a:p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Total Airtime</a:t>
                      </a:r>
                    </a:p>
                    <a:p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(NDPA + SIFS + NDP + SIFS + BFRP + SIFS + BFR) </a:t>
                      </a:r>
                      <a:endParaRPr lang="zh-TW" altLang="en-US" sz="1000" b="1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= (32+16+71+16+53+16+488) * 4</a:t>
                      </a:r>
                    </a:p>
                    <a:p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= 692 * 4 </a:t>
                      </a:r>
                    </a:p>
                    <a:p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= 2768 us</a:t>
                      </a:r>
                      <a:endParaRPr lang="zh-TW" altLang="en-US" sz="1000" b="1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=(32+16+103+16+53+16+1036)*2</a:t>
                      </a:r>
                    </a:p>
                    <a:p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=1272 * 2</a:t>
                      </a:r>
                    </a:p>
                    <a:p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=2544 us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93540333"/>
                  </a:ext>
                </a:extLst>
              </a:tr>
              <a:tr h="342594">
                <a:tc>
                  <a:txBody>
                    <a:bodyPr/>
                    <a:lstStyle/>
                    <a:p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Diff</a:t>
                      </a:r>
                      <a:endParaRPr lang="zh-TW" altLang="en-US" sz="1000" b="1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Each </a:t>
                      </a:r>
                      <a:r>
                        <a:rPr lang="en-US" altLang="zh-TW" sz="1000" b="1" dirty="0" err="1">
                          <a:latin typeface="Arial Narrow" panose="020B0606020202030204" pitchFamily="34" charset="0"/>
                        </a:rPr>
                        <a:t>CoBF</a:t>
                      </a:r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 sounding interval: 224us (2768 - 2544)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TW" sz="1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If sounding period = [100/50/25] </a:t>
                      </a:r>
                      <a:r>
                        <a:rPr lang="en-US" altLang="zh-TW" sz="10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ms</a:t>
                      </a:r>
                      <a:r>
                        <a:rPr lang="en-US" altLang="zh-TW" sz="1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, overhead diff per coordinated sounding </a:t>
                      </a:r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interval</a:t>
                      </a:r>
                      <a:r>
                        <a:rPr lang="en-US" altLang="zh-TW" sz="1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= about [0.22/0.45/0.89] %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r>
                        <a:rPr lang="en-US" altLang="zh-TW" sz="1000" b="1" dirty="0">
                          <a:latin typeface="Arial Narrow" panose="020B0606020202030204" pitchFamily="34" charset="0"/>
                        </a:rPr>
                        <a:t>-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1119024"/>
                  </a:ext>
                </a:extLst>
              </a:tr>
            </a:tbl>
          </a:graphicData>
        </a:graphic>
      </p:graphicFrame>
      <p:sp>
        <p:nvSpPr>
          <p:cNvPr id="3" name="Rectangle 4">
            <a:extLst>
              <a:ext uri="{FF2B5EF4-FFF2-40B4-BE49-F238E27FC236}">
                <a16:creationId xmlns:a16="http://schemas.microsoft.com/office/drawing/2014/main" id="{C10E1D40-17A4-4707-CC86-E9E43DC90B1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 2024</a:t>
            </a:r>
          </a:p>
        </p:txBody>
      </p:sp>
    </p:spTree>
    <p:extLst>
      <p:ext uri="{BB962C8B-B14F-4D97-AF65-F5344CB8AC3E}">
        <p14:creationId xmlns:p14="http://schemas.microsoft.com/office/powerpoint/2010/main" val="4223694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ED6A3-2E72-DA0F-83F6-474460D64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 Comparison of Joint and Sequential Sounding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8A98E-AF2F-D3CC-B7F6-EB0CE1574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In 11ax/be, the mandatory support for STA is 4 LTFs. 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Sequential sounding provides significant gain over TDMA when conducting the full rank nulling for STA [5,6] .</a:t>
            </a:r>
          </a:p>
          <a:p>
            <a:r>
              <a:rPr lang="en-US" sz="1600" dirty="0"/>
              <a:t>Joint sounding provide additional gain when conducting the partial rank nulling for STA [6,7] . </a:t>
            </a:r>
          </a:p>
          <a:p>
            <a:pPr lvl="1"/>
            <a:r>
              <a:rPr lang="en-US" sz="1400" dirty="0"/>
              <a:t>Complexity at STA-side:</a:t>
            </a:r>
          </a:p>
          <a:p>
            <a:pPr lvl="2"/>
            <a:r>
              <a:rPr lang="en-US" sz="1400" dirty="0"/>
              <a:t>Support 8x2 feedback</a:t>
            </a:r>
          </a:p>
          <a:p>
            <a:pPr lvl="2"/>
            <a:r>
              <a:rPr lang="en-US" sz="1400" dirty="0"/>
              <a:t>Support inteference cancellation algorithm</a:t>
            </a:r>
          </a:p>
          <a:p>
            <a:endParaRPr lang="en-US" sz="1600" dirty="0"/>
          </a:p>
          <a:p>
            <a:r>
              <a:rPr lang="en-US" sz="1600" dirty="0"/>
              <a:t>Enable c</a:t>
            </a:r>
            <a:r>
              <a:rPr lang="en-US" altLang="zh-TW" sz="1600" dirty="0"/>
              <a:t>oordinated</a:t>
            </a:r>
            <a:r>
              <a:rPr lang="en-US" sz="1600" dirty="0"/>
              <a:t> sounding (both sequential and joint) can support a wide spectrum of STA category.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89928D-437B-D6B0-2E0E-2274F1E75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15AEF3-AE5E-418C-E75D-3034361BB8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84EA5B8-8964-2C30-0392-F438B73F05A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 2024</a:t>
            </a:r>
          </a:p>
        </p:txBody>
      </p:sp>
    </p:spTree>
    <p:extLst>
      <p:ext uri="{BB962C8B-B14F-4D97-AF65-F5344CB8AC3E}">
        <p14:creationId xmlns:p14="http://schemas.microsoft.com/office/powerpoint/2010/main" val="216535015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145522</TotalTime>
  <Words>1046</Words>
  <Application>Microsoft Office PowerPoint</Application>
  <PresentationFormat>On-screen Show (4:3)</PresentationFormat>
  <Paragraphs>221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Lucida Grande</vt:lpstr>
      <vt:lpstr>Arial</vt:lpstr>
      <vt:lpstr>Arial Narrow</vt:lpstr>
      <vt:lpstr>Times New Roman</vt:lpstr>
      <vt:lpstr>802-11-Submission</vt:lpstr>
      <vt:lpstr>Coordinated Sounding for CoBF</vt:lpstr>
      <vt:lpstr>Introduction</vt:lpstr>
      <vt:lpstr>Sequential Sounding</vt:lpstr>
      <vt:lpstr>Joint Sounding</vt:lpstr>
      <vt:lpstr>Coordinated Sounding Sequence</vt:lpstr>
      <vt:lpstr>NDP – Global Index LTFs</vt:lpstr>
      <vt:lpstr>Sequential vs Joint Sounding: BFR airtime</vt:lpstr>
      <vt:lpstr>Sequential vs Joint Sounding Overhead</vt:lpstr>
      <vt:lpstr> Comparison of Joint and Sequential Sounding</vt:lpstr>
      <vt:lpstr>Summary</vt:lpstr>
      <vt:lpstr>Straw Poll #1</vt:lpstr>
      <vt:lpstr>References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You-Wei Chen</cp:lastModifiedBy>
  <cp:revision>821</cp:revision>
  <cp:lastPrinted>1998-02-10T13:28:06Z</cp:lastPrinted>
  <dcterms:created xsi:type="dcterms:W3CDTF">2007-05-21T21:00:37Z</dcterms:created>
  <dcterms:modified xsi:type="dcterms:W3CDTF">2024-09-07T05:09:50Z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2022-12-02T22:20:35Z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66719768-fd85-486d-b90e-2ba04a10239f</vt:lpwstr>
  </property>
  <property fmtid="{D5CDD505-2E9C-101B-9397-08002B2CF9AE}" pid="9" name="MSIP_Label_83bcef13-7cac-433f-ba1d-47a323951816_ContentBits">
    <vt:lpwstr>0</vt:lpwstr>
  </property>
</Properties>
</file>