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90" r:id="rId9"/>
    <p:sldId id="289" r:id="rId10"/>
    <p:sldId id="291" r:id="rId11"/>
    <p:sldId id="264" r:id="rId12"/>
    <p:sldId id="29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85" autoAdjust="0"/>
    <p:restoredTop sz="94660"/>
  </p:normalViewPr>
  <p:slideViewPr>
    <p:cSldViewPr>
      <p:cViewPr varScale="1">
        <p:scale>
          <a:sx n="85" d="100"/>
          <a:sy n="85" d="100"/>
        </p:scale>
        <p:origin x="749" y="2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802.11-24/1577r1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206-01-00bn-considerations-on-coordinated-r-twt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Non-Primary Channel Access During R-TWT Coordination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740430"/>
              </p:ext>
            </p:extLst>
          </p:nvPr>
        </p:nvGraphicFramePr>
        <p:xfrm>
          <a:off x="996950" y="2419350"/>
          <a:ext cx="1009650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89272" imgH="2742525" progId="Word.Document.8">
                  <p:embed/>
                </p:oleObj>
              </mc:Choice>
              <mc:Fallback>
                <p:oleObj name="Document" r:id="rId3" imgW="10489272" imgH="27425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096500" cy="2646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C97C2-80AA-2A38-30F0-564A60770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1627A-AE94-59A6-BE5D-A2D21283B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NPCA TXOPs may be subject to TXOP termination during R-TWT SP start boundaries. </a:t>
            </a:r>
          </a:p>
          <a:p>
            <a:r>
              <a:rPr lang="en-US" dirty="0"/>
              <a:t>We showed that in some cases, TXOP termination may be unnecessary.</a:t>
            </a:r>
          </a:p>
          <a:p>
            <a:r>
              <a:rPr lang="en-US" dirty="0"/>
              <a:t>We proposed to signal a protection bandwidth for coordinated R-TWT SPs for APs to know whether it may continue its NPCA TXOP at the R-TWT SP start boundary.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D3BAA-B880-BAAC-AFEA-BEC7A5C18B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9141B-C653-0EDD-7E9F-6DB44548CC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F0C471-6134-8AD4-865D-B75F5E5888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302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https://mentor.ieee.org/802.11/dcn/24/11-24-1206-01-00bn-considerations-on-coordinated-r-twt.pptx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https://mentor.ieee.org/802.11/dcn/24/11-24-1154-00-00bn-discussion-on-coordination-of-twt.pptx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9EE18-DBFF-37D4-D3A8-89D90BCD8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33853-4F22-9B44-7060-D25139EF7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in the 11bn SFD</a:t>
            </a:r>
          </a:p>
          <a:p>
            <a:r>
              <a:rPr lang="en-US" dirty="0" err="1"/>
              <a:t>TGb</a:t>
            </a:r>
            <a:r>
              <a:rPr lang="en-US" dirty="0"/>
              <a:t> shall define a mechanism for a STA/AP to continue a TXOP obtained in the NPCA primary channel during a start of a coordinated R-TWT SP.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221D0-D037-CBC3-3918-B80F447ED5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E06BD-1D63-0E63-5FF0-11FFCEF950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9B3112-C2B8-A4B3-C5E8-A14E1021F5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68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R-TWT Coordination is a candidate feature for improving the network performance of multiple BSSs in terms of latency.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R-TWT coordination, APs and/or STAs may need to terminate their TXOPs prior to the start of an R-TWT service period scheduled by an OBSS AP.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the authors addressed the issue of overprotection of OBSS R-TWT SPs by reducing TXOP terminations for OBSS R-TWT SPs.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provide further considerations regarding overprotection of OBSS R-TWT SPs in regard to NPCA.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B28F-8143-7AD8-4414-B64E43E2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Primary Channel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5DB85-FB1B-1132-3B67-2C9665B39B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F2C2B-27F8-3DCF-D790-BD0F4C8BA4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59257B-A906-E27E-7FD0-5A22E1DE75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F9A34E97-9AC3-4EE7-9159-281A3ABC51CF}"/>
              </a:ext>
            </a:extLst>
          </p:cNvPr>
          <p:cNvSpPr>
            <a:spLocks noGrp="1"/>
          </p:cNvSpPr>
          <p:nvPr/>
        </p:nvSpPr>
        <p:spPr bwMode="auto">
          <a:xfrm>
            <a:off x="929714" y="1842235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NPCA allows transmissions in the secondary channel even if the primary channel is busy. If the designated secondary channel(s) are available (also called the NPCA channel), an AP/STA transmits on the available secondary channel(s)</a:t>
            </a:r>
          </a:p>
        </p:txBody>
      </p:sp>
      <p:sp>
        <p:nvSpPr>
          <p:cNvPr id="54" name="Trapezoid 53">
            <a:extLst>
              <a:ext uri="{FF2B5EF4-FFF2-40B4-BE49-F238E27FC236}">
                <a16:creationId xmlns:a16="http://schemas.microsoft.com/office/drawing/2014/main" id="{C0EE57E8-C01B-4595-A76A-13E860B36504}"/>
              </a:ext>
            </a:extLst>
          </p:cNvPr>
          <p:cNvSpPr/>
          <p:nvPr/>
        </p:nvSpPr>
        <p:spPr>
          <a:xfrm rot="16200000">
            <a:off x="3171345" y="3691169"/>
            <a:ext cx="431409" cy="223926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E5D91E3-B542-4EC2-8E2F-B6DC9C5C2D12}"/>
              </a:ext>
            </a:extLst>
          </p:cNvPr>
          <p:cNvCxnSpPr/>
          <p:nvPr/>
        </p:nvCxnSpPr>
        <p:spPr>
          <a:xfrm>
            <a:off x="3863861" y="5271234"/>
            <a:ext cx="5304053" cy="0"/>
          </a:xfrm>
          <a:prstGeom prst="line">
            <a:avLst/>
          </a:prstGeom>
          <a:ln w="12700">
            <a:solidFill>
              <a:schemeClr val="tx2"/>
            </a:solidFill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9FD42C7-54E5-411F-909D-81A10ADE0142}"/>
              </a:ext>
            </a:extLst>
          </p:cNvPr>
          <p:cNvCxnSpPr/>
          <p:nvPr/>
        </p:nvCxnSpPr>
        <p:spPr>
          <a:xfrm>
            <a:off x="3789640" y="5531188"/>
            <a:ext cx="5501902" cy="0"/>
          </a:xfrm>
          <a:prstGeom prst="line">
            <a:avLst/>
          </a:prstGeom>
          <a:ln>
            <a:solidFill>
              <a:schemeClr val="tx2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9">
            <a:extLst>
              <a:ext uri="{FF2B5EF4-FFF2-40B4-BE49-F238E27FC236}">
                <a16:creationId xmlns:a16="http://schemas.microsoft.com/office/drawing/2014/main" id="{086A16D4-A7A8-4224-B302-AB5B0D87E4F4}"/>
              </a:ext>
            </a:extLst>
          </p:cNvPr>
          <p:cNvSpPr txBox="1"/>
          <p:nvPr/>
        </p:nvSpPr>
        <p:spPr>
          <a:xfrm>
            <a:off x="1844113" y="5059031"/>
            <a:ext cx="1295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Primary 20MHz</a:t>
            </a:r>
          </a:p>
        </p:txBody>
      </p:sp>
      <p:sp>
        <p:nvSpPr>
          <p:cNvPr id="58" name="TextBox 10">
            <a:extLst>
              <a:ext uri="{FF2B5EF4-FFF2-40B4-BE49-F238E27FC236}">
                <a16:creationId xmlns:a16="http://schemas.microsoft.com/office/drawing/2014/main" id="{C3BF08FE-DDC7-4A8C-A0C4-7D13608B9A1D}"/>
              </a:ext>
            </a:extLst>
          </p:cNvPr>
          <p:cNvSpPr txBox="1"/>
          <p:nvPr/>
        </p:nvSpPr>
        <p:spPr>
          <a:xfrm>
            <a:off x="1827287" y="4598162"/>
            <a:ext cx="1281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20MHz</a:t>
            </a:r>
          </a:p>
        </p:txBody>
      </p:sp>
      <p:sp>
        <p:nvSpPr>
          <p:cNvPr id="59" name="TextBox 11">
            <a:extLst>
              <a:ext uri="{FF2B5EF4-FFF2-40B4-BE49-F238E27FC236}">
                <a16:creationId xmlns:a16="http://schemas.microsoft.com/office/drawing/2014/main" id="{105846D8-354B-4E60-8BC7-53E96BD5443F}"/>
              </a:ext>
            </a:extLst>
          </p:cNvPr>
          <p:cNvSpPr txBox="1"/>
          <p:nvPr/>
        </p:nvSpPr>
        <p:spPr>
          <a:xfrm>
            <a:off x="1827287" y="3911372"/>
            <a:ext cx="1281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40MHz</a:t>
            </a:r>
          </a:p>
        </p:txBody>
      </p:sp>
      <p:sp>
        <p:nvSpPr>
          <p:cNvPr id="60" name="TextBox 12">
            <a:extLst>
              <a:ext uri="{FF2B5EF4-FFF2-40B4-BE49-F238E27FC236}">
                <a16:creationId xmlns:a16="http://schemas.microsoft.com/office/drawing/2014/main" id="{20BD51BD-1479-4E46-A53C-F162316ED4C9}"/>
              </a:ext>
            </a:extLst>
          </p:cNvPr>
          <p:cNvSpPr txBox="1"/>
          <p:nvPr/>
        </p:nvSpPr>
        <p:spPr>
          <a:xfrm>
            <a:off x="9206230" y="5388497"/>
            <a:ext cx="527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100" b="1" dirty="0">
                <a:solidFill>
                  <a:schemeClr val="tx2"/>
                </a:solidFill>
                <a:latin typeface="Neo Sans Intel"/>
                <a:cs typeface="Neo Sans Intel"/>
              </a:rPr>
              <a:t>time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20D505-DA16-49F2-8B5F-2C32036303DF}"/>
              </a:ext>
            </a:extLst>
          </p:cNvPr>
          <p:cNvSpPr/>
          <p:nvPr/>
        </p:nvSpPr>
        <p:spPr>
          <a:xfrm>
            <a:off x="3872162" y="5059031"/>
            <a:ext cx="1921156" cy="31671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Intel Clear" panose="020B0604020203020204" pitchFamily="34" charset="0"/>
              </a:rPr>
              <a:t>20MHz PPDU</a:t>
            </a:r>
          </a:p>
          <a:p>
            <a:pPr algn="ctr"/>
            <a:r>
              <a:rPr lang="en-US" sz="1000" dirty="0">
                <a:latin typeface="Intel Clear" panose="020B0604020203020204" pitchFamily="34" charset="0"/>
              </a:rPr>
              <a:t>(interference, OBSS)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468E961-50B0-4DA0-8293-AE474FBED8DA}"/>
              </a:ext>
            </a:extLst>
          </p:cNvPr>
          <p:cNvCxnSpPr/>
          <p:nvPr/>
        </p:nvCxnSpPr>
        <p:spPr>
          <a:xfrm rot="16200000">
            <a:off x="2451420" y="4463850"/>
            <a:ext cx="2095192" cy="0"/>
          </a:xfrm>
          <a:prstGeom prst="line">
            <a:avLst/>
          </a:prstGeom>
          <a:ln>
            <a:solidFill>
              <a:schemeClr val="tx2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rapezoid 62">
            <a:extLst>
              <a:ext uri="{FF2B5EF4-FFF2-40B4-BE49-F238E27FC236}">
                <a16:creationId xmlns:a16="http://schemas.microsoft.com/office/drawing/2014/main" id="{D6E0E01F-BC7A-4397-B1A3-AABC935DAC39}"/>
              </a:ext>
            </a:extLst>
          </p:cNvPr>
          <p:cNvSpPr/>
          <p:nvPr/>
        </p:nvSpPr>
        <p:spPr>
          <a:xfrm rot="16200000">
            <a:off x="3171347" y="4613322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4" name="Trapezoid 63">
            <a:extLst>
              <a:ext uri="{FF2B5EF4-FFF2-40B4-BE49-F238E27FC236}">
                <a16:creationId xmlns:a16="http://schemas.microsoft.com/office/drawing/2014/main" id="{73A83142-3DCF-4D23-BF2D-AFEFD45AD54A}"/>
              </a:ext>
            </a:extLst>
          </p:cNvPr>
          <p:cNvSpPr/>
          <p:nvPr/>
        </p:nvSpPr>
        <p:spPr>
          <a:xfrm rot="16200000">
            <a:off x="3188175" y="5070180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5" name="Trapezoid 64">
            <a:extLst>
              <a:ext uri="{FF2B5EF4-FFF2-40B4-BE49-F238E27FC236}">
                <a16:creationId xmlns:a16="http://schemas.microsoft.com/office/drawing/2014/main" id="{D8BEA73E-57B5-470F-B7CA-90409B7379BB}"/>
              </a:ext>
            </a:extLst>
          </p:cNvPr>
          <p:cNvSpPr/>
          <p:nvPr/>
        </p:nvSpPr>
        <p:spPr>
          <a:xfrm rot="16200000">
            <a:off x="3171349" y="4148197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6" name="Trapezoid 65">
            <a:extLst>
              <a:ext uri="{FF2B5EF4-FFF2-40B4-BE49-F238E27FC236}">
                <a16:creationId xmlns:a16="http://schemas.microsoft.com/office/drawing/2014/main" id="{0327E1EC-9D0A-447C-A2F9-2FC6D6F514EE}"/>
              </a:ext>
            </a:extLst>
          </p:cNvPr>
          <p:cNvSpPr/>
          <p:nvPr/>
        </p:nvSpPr>
        <p:spPr>
          <a:xfrm rot="16200000">
            <a:off x="3171346" y="3690997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4B7EF015-2340-4838-B7AC-A4C77B9E6E57}"/>
              </a:ext>
            </a:extLst>
          </p:cNvPr>
          <p:cNvCxnSpPr/>
          <p:nvPr/>
        </p:nvCxnSpPr>
        <p:spPr>
          <a:xfrm flipV="1">
            <a:off x="3198888" y="4509580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CEDC9C5-2367-4385-897E-74A9A270E0FC}"/>
              </a:ext>
            </a:extLst>
          </p:cNvPr>
          <p:cNvCxnSpPr/>
          <p:nvPr/>
        </p:nvCxnSpPr>
        <p:spPr>
          <a:xfrm flipV="1">
            <a:off x="3215714" y="4966438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BB928E4-9BE6-4ED1-B098-C145FEBB6A42}"/>
              </a:ext>
            </a:extLst>
          </p:cNvPr>
          <p:cNvCxnSpPr/>
          <p:nvPr/>
        </p:nvCxnSpPr>
        <p:spPr>
          <a:xfrm flipV="1">
            <a:off x="3198888" y="3588076"/>
            <a:ext cx="0" cy="894359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A62A2247-2779-41C7-8A91-1F188FB311BB}"/>
              </a:ext>
            </a:extLst>
          </p:cNvPr>
          <p:cNvSpPr/>
          <p:nvPr/>
        </p:nvSpPr>
        <p:spPr>
          <a:xfrm>
            <a:off x="8007908" y="3575851"/>
            <a:ext cx="1453157" cy="182997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Intel Clear" panose="020B0604020203020204" pitchFamily="34" charset="0"/>
              </a:rPr>
              <a:t>80MHz PPDU</a:t>
            </a:r>
          </a:p>
        </p:txBody>
      </p:sp>
      <p:sp>
        <p:nvSpPr>
          <p:cNvPr id="71" name="Trapezoid 70">
            <a:extLst>
              <a:ext uri="{FF2B5EF4-FFF2-40B4-BE49-F238E27FC236}">
                <a16:creationId xmlns:a16="http://schemas.microsoft.com/office/drawing/2014/main" id="{96DE8955-1FBD-463B-A0D7-8F929F0A36BC}"/>
              </a:ext>
            </a:extLst>
          </p:cNvPr>
          <p:cNvSpPr/>
          <p:nvPr/>
        </p:nvSpPr>
        <p:spPr>
          <a:xfrm rot="16200000">
            <a:off x="3188172" y="5070177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2" name="Trapezoid 71">
            <a:extLst>
              <a:ext uri="{FF2B5EF4-FFF2-40B4-BE49-F238E27FC236}">
                <a16:creationId xmlns:a16="http://schemas.microsoft.com/office/drawing/2014/main" id="{400BC1ED-FE94-4905-BE23-83D904CA609D}"/>
              </a:ext>
            </a:extLst>
          </p:cNvPr>
          <p:cNvSpPr/>
          <p:nvPr/>
        </p:nvSpPr>
        <p:spPr>
          <a:xfrm rot="16200000">
            <a:off x="3171345" y="4613321"/>
            <a:ext cx="431409" cy="22392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73" name="Trapezoid 72">
            <a:extLst>
              <a:ext uri="{FF2B5EF4-FFF2-40B4-BE49-F238E27FC236}">
                <a16:creationId xmlns:a16="http://schemas.microsoft.com/office/drawing/2014/main" id="{7F99F59E-9668-4F2D-97A3-C7F6A8F7EA65}"/>
              </a:ext>
            </a:extLst>
          </p:cNvPr>
          <p:cNvSpPr/>
          <p:nvPr/>
        </p:nvSpPr>
        <p:spPr>
          <a:xfrm rot="16200000">
            <a:off x="3171350" y="4148197"/>
            <a:ext cx="431409" cy="223926"/>
          </a:xfrm>
          <a:prstGeom prst="trapezoid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74" name="Trapezoid 73">
            <a:extLst>
              <a:ext uri="{FF2B5EF4-FFF2-40B4-BE49-F238E27FC236}">
                <a16:creationId xmlns:a16="http://schemas.microsoft.com/office/drawing/2014/main" id="{9AFFF365-F11C-4EEA-A186-752485D63CC7}"/>
              </a:ext>
            </a:extLst>
          </p:cNvPr>
          <p:cNvSpPr/>
          <p:nvPr/>
        </p:nvSpPr>
        <p:spPr>
          <a:xfrm rot="16200000">
            <a:off x="3188176" y="5070176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5" name="Trapezoid 74">
            <a:extLst>
              <a:ext uri="{FF2B5EF4-FFF2-40B4-BE49-F238E27FC236}">
                <a16:creationId xmlns:a16="http://schemas.microsoft.com/office/drawing/2014/main" id="{228A7726-1748-48DF-815C-52CCAB3A3C33}"/>
              </a:ext>
            </a:extLst>
          </p:cNvPr>
          <p:cNvSpPr/>
          <p:nvPr/>
        </p:nvSpPr>
        <p:spPr>
          <a:xfrm rot="16200000">
            <a:off x="3171353" y="4612977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6" name="Trapezoid 75">
            <a:extLst>
              <a:ext uri="{FF2B5EF4-FFF2-40B4-BE49-F238E27FC236}">
                <a16:creationId xmlns:a16="http://schemas.microsoft.com/office/drawing/2014/main" id="{C649438B-971B-47A5-AF17-D531985DCFCF}"/>
              </a:ext>
            </a:extLst>
          </p:cNvPr>
          <p:cNvSpPr/>
          <p:nvPr/>
        </p:nvSpPr>
        <p:spPr>
          <a:xfrm rot="16200000">
            <a:off x="3169172" y="3690651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7" name="Trapezoid 76">
            <a:extLst>
              <a:ext uri="{FF2B5EF4-FFF2-40B4-BE49-F238E27FC236}">
                <a16:creationId xmlns:a16="http://schemas.microsoft.com/office/drawing/2014/main" id="{4FF885C4-D3D3-4022-82CC-88E673ABFB85}"/>
              </a:ext>
            </a:extLst>
          </p:cNvPr>
          <p:cNvSpPr/>
          <p:nvPr/>
        </p:nvSpPr>
        <p:spPr>
          <a:xfrm rot="16200000">
            <a:off x="3171352" y="4148196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8" name="Trapezoid 77">
            <a:extLst>
              <a:ext uri="{FF2B5EF4-FFF2-40B4-BE49-F238E27FC236}">
                <a16:creationId xmlns:a16="http://schemas.microsoft.com/office/drawing/2014/main" id="{9231993F-66F9-4FCC-BA90-18253A9CAE7C}"/>
              </a:ext>
            </a:extLst>
          </p:cNvPr>
          <p:cNvSpPr/>
          <p:nvPr/>
        </p:nvSpPr>
        <p:spPr>
          <a:xfrm rot="16200000">
            <a:off x="3188177" y="5070180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9" name="Trapezoid 78">
            <a:extLst>
              <a:ext uri="{FF2B5EF4-FFF2-40B4-BE49-F238E27FC236}">
                <a16:creationId xmlns:a16="http://schemas.microsoft.com/office/drawing/2014/main" id="{1DC0972F-358B-4E70-8E94-7715D7FB96FD}"/>
              </a:ext>
            </a:extLst>
          </p:cNvPr>
          <p:cNvSpPr/>
          <p:nvPr/>
        </p:nvSpPr>
        <p:spPr>
          <a:xfrm rot="16200000">
            <a:off x="3171345" y="4612976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E7C3430-D135-45DA-AA8F-32C9B55E28D8}"/>
              </a:ext>
            </a:extLst>
          </p:cNvPr>
          <p:cNvGrpSpPr/>
          <p:nvPr/>
        </p:nvGrpSpPr>
        <p:grpSpPr>
          <a:xfrm>
            <a:off x="5823131" y="5140642"/>
            <a:ext cx="307790" cy="126812"/>
            <a:chOff x="2689212" y="5501845"/>
            <a:chExt cx="385509" cy="173850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11213F0F-9333-4D2A-BE69-6B25E20B2CEE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08D6336-E944-4779-A1AB-6CE8A5CA8CB9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9D424AF3-DE2E-4C5F-863B-65DC45E0582A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1BB2AF4-78DE-47DD-AC8D-BE3F6FEFA782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0929747-05CA-478A-9968-82CC601E79A2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690795D-399B-4996-BBEE-DFA9ECD74640}"/>
              </a:ext>
            </a:extLst>
          </p:cNvPr>
          <p:cNvGrpSpPr/>
          <p:nvPr/>
        </p:nvGrpSpPr>
        <p:grpSpPr>
          <a:xfrm>
            <a:off x="7670696" y="5139773"/>
            <a:ext cx="307790" cy="126812"/>
            <a:chOff x="2689212" y="5501845"/>
            <a:chExt cx="385509" cy="173850"/>
          </a:xfrm>
        </p:grpSpPr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B30545BF-FDBE-41C3-85F8-44AEE7B9C0C5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FFCD481F-8875-4D8E-9E6F-69EA9DCE9F2D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CDD18557-EFC5-4FDA-8102-735B0F950EEC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3B97CA48-F153-478A-9C87-E39D969988BB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60E7355-BADE-405D-99FC-92F6F4F6393D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46">
            <a:extLst>
              <a:ext uri="{FF2B5EF4-FFF2-40B4-BE49-F238E27FC236}">
                <a16:creationId xmlns:a16="http://schemas.microsoft.com/office/drawing/2014/main" id="{4B4FBA75-CFC9-401E-84EF-A5EF73ECD33F}"/>
              </a:ext>
            </a:extLst>
          </p:cNvPr>
          <p:cNvSpPr txBox="1"/>
          <p:nvPr/>
        </p:nvSpPr>
        <p:spPr>
          <a:xfrm>
            <a:off x="2610864" y="3280249"/>
            <a:ext cx="93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100" b="1" dirty="0">
                <a:solidFill>
                  <a:schemeClr val="tx2"/>
                </a:solidFill>
                <a:latin typeface="Neo Sans Intel"/>
                <a:cs typeface="Neo Sans Intel"/>
              </a:rPr>
              <a:t>frequency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71FDF8B-8EA0-472E-8492-AE36AC5F2AA5}"/>
              </a:ext>
            </a:extLst>
          </p:cNvPr>
          <p:cNvSpPr/>
          <p:nvPr/>
        </p:nvSpPr>
        <p:spPr>
          <a:xfrm>
            <a:off x="6132817" y="4574600"/>
            <a:ext cx="1416447" cy="831222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Intel Clear" panose="020B0604020203020204" pitchFamily="34" charset="0"/>
              </a:rPr>
              <a:t>40MHz PPDU</a:t>
            </a:r>
          </a:p>
          <a:p>
            <a:pPr algn="ctr"/>
            <a:r>
              <a:rPr lang="en-US" sz="1000" dirty="0">
                <a:latin typeface="Intel Clear" panose="020B0604020203020204" pitchFamily="34" charset="0"/>
              </a:rPr>
              <a:t>(interference, OBSS)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3408E88-7B9C-4E79-B708-3E3742E28C9C}"/>
              </a:ext>
            </a:extLst>
          </p:cNvPr>
          <p:cNvCxnSpPr>
            <a:cxnSpLocks/>
          </p:cNvCxnSpPr>
          <p:nvPr/>
        </p:nvCxnSpPr>
        <p:spPr>
          <a:xfrm flipV="1">
            <a:off x="3672913" y="4598162"/>
            <a:ext cx="190948" cy="125273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49">
            <a:extLst>
              <a:ext uri="{FF2B5EF4-FFF2-40B4-BE49-F238E27FC236}">
                <a16:creationId xmlns:a16="http://schemas.microsoft.com/office/drawing/2014/main" id="{C5332C10-3B66-4198-99EA-4CAD26D30E88}"/>
              </a:ext>
            </a:extLst>
          </p:cNvPr>
          <p:cNvSpPr txBox="1"/>
          <p:nvPr/>
        </p:nvSpPr>
        <p:spPr>
          <a:xfrm>
            <a:off x="8228516" y="3670844"/>
            <a:ext cx="91257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  <a:t>(STA to AP or </a:t>
            </a:r>
            <a:br>
              <a:rPr lang="en-US" sz="105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  <a:t>AP to STA)</a:t>
            </a:r>
          </a:p>
        </p:txBody>
      </p:sp>
      <p:sp>
        <p:nvSpPr>
          <p:cNvPr id="86" name="TextBox 50">
            <a:extLst>
              <a:ext uri="{FF2B5EF4-FFF2-40B4-BE49-F238E27FC236}">
                <a16:creationId xmlns:a16="http://schemas.microsoft.com/office/drawing/2014/main" id="{1AF638DD-46F4-4039-99E0-01A10FD8B79F}"/>
              </a:ext>
            </a:extLst>
          </p:cNvPr>
          <p:cNvSpPr txBox="1"/>
          <p:nvPr/>
        </p:nvSpPr>
        <p:spPr>
          <a:xfrm>
            <a:off x="3069794" y="5805807"/>
            <a:ext cx="3443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STA can transmit a packet on the secondary channels while the primary channel is busy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4901AA5-490E-4C9E-9542-B462ED62EF38}"/>
              </a:ext>
            </a:extLst>
          </p:cNvPr>
          <p:cNvSpPr/>
          <p:nvPr/>
        </p:nvSpPr>
        <p:spPr>
          <a:xfrm>
            <a:off x="3891417" y="3586909"/>
            <a:ext cx="1901901" cy="1353204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Intel Clear" panose="020B0604020203020204" pitchFamily="34" charset="0"/>
              </a:rPr>
              <a:t>60MHz PPDU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784A7990-0CAF-4DC4-980B-B0BEF29A7F1A}"/>
              </a:ext>
            </a:extLst>
          </p:cNvPr>
          <p:cNvSpPr/>
          <p:nvPr/>
        </p:nvSpPr>
        <p:spPr>
          <a:xfrm>
            <a:off x="6130905" y="3575851"/>
            <a:ext cx="1418359" cy="933383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Intel Clear" panose="020B0604020203020204" pitchFamily="34" charset="0"/>
              </a:rPr>
              <a:t>40MHz PPDU</a:t>
            </a:r>
          </a:p>
        </p:txBody>
      </p:sp>
    </p:spTree>
    <p:extLst>
      <p:ext uri="{BB962C8B-B14F-4D97-AF65-F5344CB8AC3E}">
        <p14:creationId xmlns:p14="http://schemas.microsoft.com/office/powerpoint/2010/main" val="43470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44EC-69A5-CABF-542A-4C6ADA81B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SPs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15FBF-47B0-6D10-9F9E-59DC145348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CE47-C193-3676-4861-462444A1FA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61C0D9-A361-E2C7-B1D9-F24CBB434B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F82ACB5-9DFC-D37F-A5DE-5822A59E9C0F}"/>
              </a:ext>
            </a:extLst>
          </p:cNvPr>
          <p:cNvCxnSpPr/>
          <p:nvPr/>
        </p:nvCxnSpPr>
        <p:spPr bwMode="auto">
          <a:xfrm>
            <a:off x="1981200" y="2209800"/>
            <a:ext cx="6934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364F6D-09C2-3115-A71F-9AE3BB4A5611}"/>
              </a:ext>
            </a:extLst>
          </p:cNvPr>
          <p:cNvCxnSpPr/>
          <p:nvPr/>
        </p:nvCxnSpPr>
        <p:spPr bwMode="auto">
          <a:xfrm>
            <a:off x="1981200" y="3200400"/>
            <a:ext cx="6934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C69F1D1-3EC6-6B37-AEF7-8A09BF953BB1}"/>
              </a:ext>
            </a:extLst>
          </p:cNvPr>
          <p:cNvSpPr txBox="1"/>
          <p:nvPr/>
        </p:nvSpPr>
        <p:spPr>
          <a:xfrm>
            <a:off x="1295400" y="20251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0558C5-3495-DFD2-AAB2-31F168E6260A}"/>
              </a:ext>
            </a:extLst>
          </p:cNvPr>
          <p:cNvSpPr txBox="1"/>
          <p:nvPr/>
        </p:nvSpPr>
        <p:spPr>
          <a:xfrm>
            <a:off x="1295400" y="297198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A922B4-3723-19C9-798F-119D6C6D2EFA}"/>
              </a:ext>
            </a:extLst>
          </p:cNvPr>
          <p:cNvSpPr/>
          <p:nvPr/>
        </p:nvSpPr>
        <p:spPr bwMode="auto">
          <a:xfrm>
            <a:off x="2743200" y="2971986"/>
            <a:ext cx="609600" cy="22840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7B5C60-D9A0-8E63-E54E-8201F698F4F7}"/>
              </a:ext>
            </a:extLst>
          </p:cNvPr>
          <p:cNvSpPr txBox="1"/>
          <p:nvPr/>
        </p:nvSpPr>
        <p:spPr>
          <a:xfrm>
            <a:off x="2514600" y="2753107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A1B200A-2BEF-8EC5-0367-2157707155A5}"/>
              </a:ext>
            </a:extLst>
          </p:cNvPr>
          <p:cNvCxnSpPr>
            <a:cxnSpLocks/>
          </p:cNvCxnSpPr>
          <p:nvPr/>
        </p:nvCxnSpPr>
        <p:spPr bwMode="auto">
          <a:xfrm>
            <a:off x="5029200" y="1905000"/>
            <a:ext cx="0" cy="1600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9433EEC-9795-F368-DE82-D325F8DBA887}"/>
              </a:ext>
            </a:extLst>
          </p:cNvPr>
          <p:cNvCxnSpPr>
            <a:cxnSpLocks/>
          </p:cNvCxnSpPr>
          <p:nvPr/>
        </p:nvCxnSpPr>
        <p:spPr bwMode="auto">
          <a:xfrm>
            <a:off x="7848600" y="1860586"/>
            <a:ext cx="0" cy="1600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EDE403C-9B6D-6C21-61C0-2B48146EBB9D}"/>
              </a:ext>
            </a:extLst>
          </p:cNvPr>
          <p:cNvCxnSpPr/>
          <p:nvPr/>
        </p:nvCxnSpPr>
        <p:spPr bwMode="auto">
          <a:xfrm>
            <a:off x="5105400" y="3460786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348EA3F-FB7C-96E2-A93A-642734611039}"/>
              </a:ext>
            </a:extLst>
          </p:cNvPr>
          <p:cNvSpPr txBox="1"/>
          <p:nvPr/>
        </p:nvSpPr>
        <p:spPr>
          <a:xfrm>
            <a:off x="5793318" y="350361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E6573E3-9B43-E17E-6880-C46AAD668960}"/>
              </a:ext>
            </a:extLst>
          </p:cNvPr>
          <p:cNvSpPr/>
          <p:nvPr/>
        </p:nvSpPr>
        <p:spPr bwMode="auto">
          <a:xfrm>
            <a:off x="3962400" y="1860586"/>
            <a:ext cx="1066795" cy="34920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804972-6490-16EA-0535-6F6DB525E5A2}"/>
              </a:ext>
            </a:extLst>
          </p:cNvPr>
          <p:cNvSpPr txBox="1"/>
          <p:nvPr/>
        </p:nvSpPr>
        <p:spPr>
          <a:xfrm>
            <a:off x="3962401" y="1802376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exchanges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9D2392-DBFD-BC5E-7088-F1EE49D27DE5}"/>
              </a:ext>
            </a:extLst>
          </p:cNvPr>
          <p:cNvSpPr/>
          <p:nvPr/>
        </p:nvSpPr>
        <p:spPr bwMode="auto">
          <a:xfrm>
            <a:off x="5026563" y="2848973"/>
            <a:ext cx="2822036" cy="34920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89F3D5-C68A-11CC-7112-054EB6863558}"/>
              </a:ext>
            </a:extLst>
          </p:cNvPr>
          <p:cNvSpPr txBox="1"/>
          <p:nvPr/>
        </p:nvSpPr>
        <p:spPr>
          <a:xfrm>
            <a:off x="5485081" y="287965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AP2 Frame exchanges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0B86FA-2C2B-3144-4B59-88F8DD044E15}"/>
              </a:ext>
            </a:extLst>
          </p:cNvPr>
          <p:cNvSpPr txBox="1"/>
          <p:nvPr/>
        </p:nvSpPr>
        <p:spPr>
          <a:xfrm>
            <a:off x="929216" y="4018318"/>
            <a:ext cx="1019598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/>
            <a:r>
              <a:rPr lang="en-US" sz="1800" b="0" dirty="0" err="1">
                <a:solidFill>
                  <a:schemeClr val="tx1"/>
                </a:solidFill>
              </a:rPr>
              <a:t>TGbn</a:t>
            </a:r>
            <a:r>
              <a:rPr lang="en-US" sz="1800" b="0" dirty="0">
                <a:solidFill>
                  <a:schemeClr val="tx1"/>
                </a:solidFill>
              </a:rPr>
              <a:t> may support R-TWT schedule coordination between APs. There may be multiple levels of coordination: </a:t>
            </a:r>
          </a:p>
          <a:p>
            <a:pPr latinLnBrk="0"/>
            <a:r>
              <a:rPr lang="en-US" sz="1800" b="0" dirty="0">
                <a:solidFill>
                  <a:schemeClr val="tx1"/>
                </a:solidFill>
              </a:rPr>
              <a:t>In the most restrictive case, one coordinating AP (e.g. AP 1) and STAs associated to the coordinating AP end their TXOP at the SP (e.g. R-TWT SP1) start boundary as if the R-TWT SP is scheduled by the coordinating AP. </a:t>
            </a:r>
            <a:endParaRPr lang="en-US" sz="1800" dirty="0">
              <a:solidFill>
                <a:schemeClr val="tx1"/>
              </a:solidFill>
            </a:endParaRPr>
          </a:p>
          <a:p>
            <a:pPr latinLnBrk="0"/>
            <a:r>
              <a:rPr lang="en-US" sz="1800" b="0" dirty="0">
                <a:solidFill>
                  <a:schemeClr val="tx1"/>
                </a:solidFill>
              </a:rPr>
              <a:t>In a less restrictive case, only APs (e.g. AP 1) end their TXOP at the SP start boundary.</a:t>
            </a:r>
          </a:p>
        </p:txBody>
      </p:sp>
    </p:spTree>
    <p:extLst>
      <p:ext uri="{BB962C8B-B14F-4D97-AF65-F5344CB8AC3E}">
        <p14:creationId xmlns:p14="http://schemas.microsoft.com/office/powerpoint/2010/main" val="408913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4D31-E189-F248-342E-20019CFD9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at the R-TWT Start Boundary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71314-5FF2-B7D6-8E07-6A7D66D51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430077"/>
            <a:ext cx="10361084" cy="1974449"/>
          </a:xfrm>
        </p:spPr>
        <p:txBody>
          <a:bodyPr/>
          <a:lstStyle/>
          <a:p>
            <a:r>
              <a:rPr lang="en-US" dirty="0"/>
              <a:t>When an OBSS transmission is detected by AP1 near the start of a coordinated R-TWT, AP 1 may want to terminate the TXOP in the NPCA primary channel. This gives the frame exchange by AP 2 in the R-TWT SP better protection. For example, if the bandwidth of the frame exchange includes the NPCA channel.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6BFD08-5479-969C-752A-37E12194FE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1FF40-922E-6707-17E0-9E393B68F5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F7430B-BB33-66A1-FFB8-D198F34695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3D73D71-0B65-401C-BA1B-B14E965432F9}"/>
              </a:ext>
            </a:extLst>
          </p:cNvPr>
          <p:cNvCxnSpPr>
            <a:cxnSpLocks/>
          </p:cNvCxnSpPr>
          <p:nvPr/>
        </p:nvCxnSpPr>
        <p:spPr bwMode="auto">
          <a:xfrm>
            <a:off x="2514600" y="2603555"/>
            <a:ext cx="6629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585BB0-FA83-FCE4-5A92-F3499020CD95}"/>
              </a:ext>
            </a:extLst>
          </p:cNvPr>
          <p:cNvCxnSpPr>
            <a:cxnSpLocks/>
          </p:cNvCxnSpPr>
          <p:nvPr/>
        </p:nvCxnSpPr>
        <p:spPr bwMode="auto">
          <a:xfrm>
            <a:off x="2667000" y="3796349"/>
            <a:ext cx="6477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813629D-8F55-CCFF-3F4C-1A5EB1095807}"/>
              </a:ext>
            </a:extLst>
          </p:cNvPr>
          <p:cNvSpPr txBox="1"/>
          <p:nvPr/>
        </p:nvSpPr>
        <p:spPr>
          <a:xfrm>
            <a:off x="1714501" y="361168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731E18-99E3-21C0-F636-4DE387F0BDE3}"/>
              </a:ext>
            </a:extLst>
          </p:cNvPr>
          <p:cNvSpPr txBox="1"/>
          <p:nvPr/>
        </p:nvSpPr>
        <p:spPr>
          <a:xfrm>
            <a:off x="1697906" y="2391495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5A0E69E-C399-CE05-374F-A840B508CBBA}"/>
              </a:ext>
            </a:extLst>
          </p:cNvPr>
          <p:cNvCxnSpPr>
            <a:cxnSpLocks/>
          </p:cNvCxnSpPr>
          <p:nvPr/>
        </p:nvCxnSpPr>
        <p:spPr bwMode="auto">
          <a:xfrm>
            <a:off x="2514600" y="2298755"/>
            <a:ext cx="6477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3F99E5E-D745-ABF9-56F2-DF209E2B1C58}"/>
              </a:ext>
            </a:extLst>
          </p:cNvPr>
          <p:cNvSpPr txBox="1"/>
          <p:nvPr/>
        </p:nvSpPr>
        <p:spPr>
          <a:xfrm>
            <a:off x="2463862" y="2028795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PCH (AP1)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365263-46AD-668E-D60D-420B4D5C4F38}"/>
              </a:ext>
            </a:extLst>
          </p:cNvPr>
          <p:cNvSpPr txBox="1"/>
          <p:nvPr/>
        </p:nvSpPr>
        <p:spPr>
          <a:xfrm>
            <a:off x="2456317" y="2336572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07AC5E-E626-3DB8-4580-C2DDA9B42B42}"/>
              </a:ext>
            </a:extLst>
          </p:cNvPr>
          <p:cNvSpPr txBox="1"/>
          <p:nvPr/>
        </p:nvSpPr>
        <p:spPr>
          <a:xfrm>
            <a:off x="2528922" y="352196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6E59A33-7E1C-B24B-DBDD-D3B3A4728B55}"/>
              </a:ext>
            </a:extLst>
          </p:cNvPr>
          <p:cNvCxnSpPr>
            <a:cxnSpLocks/>
          </p:cNvCxnSpPr>
          <p:nvPr/>
        </p:nvCxnSpPr>
        <p:spPr bwMode="auto">
          <a:xfrm>
            <a:off x="5937184" y="2057400"/>
            <a:ext cx="0" cy="20389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A557976-8E02-9ABC-ADD7-4E05845E2788}"/>
              </a:ext>
            </a:extLst>
          </p:cNvPr>
          <p:cNvCxnSpPr>
            <a:cxnSpLocks/>
          </p:cNvCxnSpPr>
          <p:nvPr/>
        </p:nvCxnSpPr>
        <p:spPr bwMode="auto">
          <a:xfrm>
            <a:off x="8756584" y="2057400"/>
            <a:ext cx="0" cy="19945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8B9EA11-C040-9111-3B75-9D6CAA429B19}"/>
              </a:ext>
            </a:extLst>
          </p:cNvPr>
          <p:cNvCxnSpPr/>
          <p:nvPr/>
        </p:nvCxnSpPr>
        <p:spPr bwMode="auto">
          <a:xfrm>
            <a:off x="6013384" y="4051901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123D208-809F-8814-13A3-902D0146E1F0}"/>
              </a:ext>
            </a:extLst>
          </p:cNvPr>
          <p:cNvSpPr txBox="1"/>
          <p:nvPr/>
        </p:nvSpPr>
        <p:spPr>
          <a:xfrm>
            <a:off x="6701302" y="4094728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FC53E3-5672-5AF9-6DDD-2A30333917FB}"/>
              </a:ext>
            </a:extLst>
          </p:cNvPr>
          <p:cNvSpPr/>
          <p:nvPr/>
        </p:nvSpPr>
        <p:spPr bwMode="auto">
          <a:xfrm>
            <a:off x="5934547" y="3254636"/>
            <a:ext cx="2822036" cy="534654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A4F54F-997A-61B1-47EE-A2B0ACC06545}"/>
              </a:ext>
            </a:extLst>
          </p:cNvPr>
          <p:cNvSpPr txBox="1"/>
          <p:nvPr/>
        </p:nvSpPr>
        <p:spPr>
          <a:xfrm>
            <a:off x="6471714" y="339145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AP2 Frame exchanges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6DA254-EE47-4A17-7090-5D8F55814014}"/>
              </a:ext>
            </a:extLst>
          </p:cNvPr>
          <p:cNvSpPr/>
          <p:nvPr/>
        </p:nvSpPr>
        <p:spPr bwMode="auto">
          <a:xfrm>
            <a:off x="4867752" y="1941942"/>
            <a:ext cx="1066795" cy="34920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7B1E87-F82A-7CEB-0388-6A4DDDA38D2B}"/>
              </a:ext>
            </a:extLst>
          </p:cNvPr>
          <p:cNvSpPr txBox="1"/>
          <p:nvPr/>
        </p:nvSpPr>
        <p:spPr>
          <a:xfrm>
            <a:off x="4867753" y="1883732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exchanges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68D5632-91F2-55AB-640F-AF2E5EED1D1A}"/>
              </a:ext>
            </a:extLst>
          </p:cNvPr>
          <p:cNvSpPr/>
          <p:nvPr/>
        </p:nvSpPr>
        <p:spPr bwMode="auto">
          <a:xfrm>
            <a:off x="4677438" y="2403607"/>
            <a:ext cx="1570961" cy="20700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6AFBCD7-BA8D-5109-3975-3DDAA499386F}"/>
              </a:ext>
            </a:extLst>
          </p:cNvPr>
          <p:cNvSpPr txBox="1"/>
          <p:nvPr/>
        </p:nvSpPr>
        <p:spPr>
          <a:xfrm>
            <a:off x="5076350" y="2374687"/>
            <a:ext cx="685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OBSS Tx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CF6F820-6DF2-D470-948E-7C0FE0151A88}"/>
              </a:ext>
            </a:extLst>
          </p:cNvPr>
          <p:cNvSpPr txBox="1"/>
          <p:nvPr/>
        </p:nvSpPr>
        <p:spPr>
          <a:xfrm>
            <a:off x="4451304" y="323728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PCH (AP 1)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0772C87-12D7-9118-0C1C-EB5C10141281}"/>
              </a:ext>
            </a:extLst>
          </p:cNvPr>
          <p:cNvSpPr/>
          <p:nvPr/>
        </p:nvSpPr>
        <p:spPr bwMode="auto">
          <a:xfrm>
            <a:off x="3678741" y="3574558"/>
            <a:ext cx="609600" cy="22840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986E2B-E190-9F49-8D49-4394A3370490}"/>
              </a:ext>
            </a:extLst>
          </p:cNvPr>
          <p:cNvSpPr txBox="1"/>
          <p:nvPr/>
        </p:nvSpPr>
        <p:spPr>
          <a:xfrm>
            <a:off x="3541624" y="379987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</p:spTree>
    <p:extLst>
      <p:ext uri="{BB962C8B-B14F-4D97-AF65-F5344CB8AC3E}">
        <p14:creationId xmlns:p14="http://schemas.microsoft.com/office/powerpoint/2010/main" val="96189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C7228-0BCF-4A20-6282-0ED2C2F42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Overprotection of R-TWT 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8B35-B7AF-BE9C-E5F6-A9B866028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572000"/>
            <a:ext cx="10361084" cy="1522414"/>
          </a:xfrm>
        </p:spPr>
        <p:txBody>
          <a:bodyPr/>
          <a:lstStyle/>
          <a:p>
            <a:r>
              <a:rPr lang="en-US" sz="2000" dirty="0"/>
              <a:t>However, in some cases terminating the NPCA TXOP during a coordinated R-TWT SP may be unnecessary. For example, if the AP 2 frame exchange does not use the NPCA channel. Another example, is if AP 2 hears the same OBSS transmission, AP 2 will only be able to transmit after the OBSS transmission. In both cases, there is no need to terminate the NPCA TXOP.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351C92-5839-F7C0-5018-DF4E5EDBF6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A98BC-5ED6-C253-F30A-FC2B99C3B5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19C366-8701-1F0D-5D69-02159D3B57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B7209C-EB16-DA60-C97C-E408C6388513}"/>
              </a:ext>
            </a:extLst>
          </p:cNvPr>
          <p:cNvCxnSpPr>
            <a:cxnSpLocks/>
          </p:cNvCxnSpPr>
          <p:nvPr/>
        </p:nvCxnSpPr>
        <p:spPr bwMode="auto">
          <a:xfrm>
            <a:off x="2362200" y="2603555"/>
            <a:ext cx="6781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2DD09F8-9603-D45C-7E78-70FBCCBA055C}"/>
              </a:ext>
            </a:extLst>
          </p:cNvPr>
          <p:cNvCxnSpPr>
            <a:cxnSpLocks/>
          </p:cNvCxnSpPr>
          <p:nvPr/>
        </p:nvCxnSpPr>
        <p:spPr bwMode="auto">
          <a:xfrm>
            <a:off x="2438400" y="3796349"/>
            <a:ext cx="6705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7B68EFD-9158-E83B-BCA1-2E42FE605856}"/>
              </a:ext>
            </a:extLst>
          </p:cNvPr>
          <p:cNvSpPr txBox="1"/>
          <p:nvPr/>
        </p:nvSpPr>
        <p:spPr>
          <a:xfrm>
            <a:off x="1405216" y="361168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8FCB4F-7129-2717-2C1B-2BDC4694BA02}"/>
              </a:ext>
            </a:extLst>
          </p:cNvPr>
          <p:cNvSpPr txBox="1"/>
          <p:nvPr/>
        </p:nvSpPr>
        <p:spPr>
          <a:xfrm>
            <a:off x="1397671" y="2403735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9165AC-937C-A5EB-A468-8A546BD69514}"/>
              </a:ext>
            </a:extLst>
          </p:cNvPr>
          <p:cNvCxnSpPr>
            <a:cxnSpLocks/>
          </p:cNvCxnSpPr>
          <p:nvPr/>
        </p:nvCxnSpPr>
        <p:spPr bwMode="auto">
          <a:xfrm>
            <a:off x="2342114" y="2299417"/>
            <a:ext cx="664948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B6511D4-8135-7B22-4D14-AF559148D5AE}"/>
              </a:ext>
            </a:extLst>
          </p:cNvPr>
          <p:cNvSpPr txBox="1"/>
          <p:nvPr/>
        </p:nvSpPr>
        <p:spPr>
          <a:xfrm>
            <a:off x="2342114" y="2282852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FF4C4C-6895-9262-82F7-FDAB16C2C9B0}"/>
              </a:ext>
            </a:extLst>
          </p:cNvPr>
          <p:cNvSpPr txBox="1"/>
          <p:nvPr/>
        </p:nvSpPr>
        <p:spPr>
          <a:xfrm>
            <a:off x="2400397" y="3520838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A9BC62-B208-B8F2-3539-0DB28FE9083F}"/>
              </a:ext>
            </a:extLst>
          </p:cNvPr>
          <p:cNvCxnSpPr>
            <a:cxnSpLocks/>
          </p:cNvCxnSpPr>
          <p:nvPr/>
        </p:nvCxnSpPr>
        <p:spPr bwMode="auto">
          <a:xfrm>
            <a:off x="5937184" y="2057400"/>
            <a:ext cx="0" cy="20389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2FB29F5-2F16-DBD8-A1D7-DD6DAFA6B30A}"/>
              </a:ext>
            </a:extLst>
          </p:cNvPr>
          <p:cNvCxnSpPr>
            <a:cxnSpLocks/>
          </p:cNvCxnSpPr>
          <p:nvPr/>
        </p:nvCxnSpPr>
        <p:spPr bwMode="auto">
          <a:xfrm>
            <a:off x="8756584" y="2057400"/>
            <a:ext cx="0" cy="19945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98927A-133D-CF0F-CE97-57EC43A7B52D}"/>
              </a:ext>
            </a:extLst>
          </p:cNvPr>
          <p:cNvCxnSpPr/>
          <p:nvPr/>
        </p:nvCxnSpPr>
        <p:spPr bwMode="auto">
          <a:xfrm>
            <a:off x="6013384" y="4051901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935770E-7D77-99E1-919C-767AC54A7CE1}"/>
              </a:ext>
            </a:extLst>
          </p:cNvPr>
          <p:cNvSpPr txBox="1"/>
          <p:nvPr/>
        </p:nvSpPr>
        <p:spPr>
          <a:xfrm>
            <a:off x="6701302" y="4094728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3C48D7-58E3-39A2-240D-8033895C5D9C}"/>
              </a:ext>
            </a:extLst>
          </p:cNvPr>
          <p:cNvSpPr/>
          <p:nvPr/>
        </p:nvSpPr>
        <p:spPr bwMode="auto">
          <a:xfrm>
            <a:off x="5934547" y="3520838"/>
            <a:ext cx="2822036" cy="26845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FBA9EC-E417-F396-71D0-05D409F1AF96}"/>
              </a:ext>
            </a:extLst>
          </p:cNvPr>
          <p:cNvSpPr txBox="1"/>
          <p:nvPr/>
        </p:nvSpPr>
        <p:spPr>
          <a:xfrm>
            <a:off x="6464169" y="3500088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AP2 Frame exchanges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59FFBF-6499-8196-010C-FEA38DD81F15}"/>
              </a:ext>
            </a:extLst>
          </p:cNvPr>
          <p:cNvSpPr/>
          <p:nvPr/>
        </p:nvSpPr>
        <p:spPr bwMode="auto">
          <a:xfrm>
            <a:off x="4867752" y="1941942"/>
            <a:ext cx="1066795" cy="34920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797A78-8D80-EE70-356A-3154CB13AD09}"/>
              </a:ext>
            </a:extLst>
          </p:cNvPr>
          <p:cNvSpPr txBox="1"/>
          <p:nvPr/>
        </p:nvSpPr>
        <p:spPr>
          <a:xfrm>
            <a:off x="4867753" y="1883732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exchanges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19D6C92-E327-AC8C-E28F-839A9D86EDDF}"/>
              </a:ext>
            </a:extLst>
          </p:cNvPr>
          <p:cNvSpPr/>
          <p:nvPr/>
        </p:nvSpPr>
        <p:spPr bwMode="auto">
          <a:xfrm>
            <a:off x="4677438" y="2403607"/>
            <a:ext cx="1570961" cy="20700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2EA8A9F-9248-8A91-F481-0F2906ADD7B6}"/>
              </a:ext>
            </a:extLst>
          </p:cNvPr>
          <p:cNvSpPr txBox="1"/>
          <p:nvPr/>
        </p:nvSpPr>
        <p:spPr>
          <a:xfrm>
            <a:off x="5076350" y="2374687"/>
            <a:ext cx="685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OBSS Tx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E9ADC5-F6BC-41BE-4D1D-185C21F8E95D}"/>
              </a:ext>
            </a:extLst>
          </p:cNvPr>
          <p:cNvSpPr txBox="1"/>
          <p:nvPr/>
        </p:nvSpPr>
        <p:spPr>
          <a:xfrm>
            <a:off x="6449271" y="3248035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FB0E6D-5BE1-04E9-EF4B-A5CD8102B36D}"/>
              </a:ext>
            </a:extLst>
          </p:cNvPr>
          <p:cNvSpPr txBox="1"/>
          <p:nvPr/>
        </p:nvSpPr>
        <p:spPr>
          <a:xfrm>
            <a:off x="2322907" y="2019995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PCH (AP1)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B214AC8-CEFC-CF64-B663-80F682B0BE3B}"/>
              </a:ext>
            </a:extLst>
          </p:cNvPr>
          <p:cNvSpPr txBox="1"/>
          <p:nvPr/>
        </p:nvSpPr>
        <p:spPr>
          <a:xfrm>
            <a:off x="4451304" y="323728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PCH (AP 1)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89B3ECF-9457-A9DD-F1DA-212E8A7B702A}"/>
              </a:ext>
            </a:extLst>
          </p:cNvPr>
          <p:cNvSpPr/>
          <p:nvPr/>
        </p:nvSpPr>
        <p:spPr bwMode="auto">
          <a:xfrm>
            <a:off x="3678741" y="3574558"/>
            <a:ext cx="609600" cy="22840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9EA6C7A-8A0E-F7D6-3305-CC847AACEC35}"/>
              </a:ext>
            </a:extLst>
          </p:cNvPr>
          <p:cNvSpPr txBox="1"/>
          <p:nvPr/>
        </p:nvSpPr>
        <p:spPr>
          <a:xfrm>
            <a:off x="3541624" y="379987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</p:spTree>
    <p:extLst>
      <p:ext uri="{BB962C8B-B14F-4D97-AF65-F5344CB8AC3E}">
        <p14:creationId xmlns:p14="http://schemas.microsoft.com/office/powerpoint/2010/main" val="5227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173E0-0892-0E7F-CE9C-8DBB1017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E7761-BDCE-C890-56BD-E3975D860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0474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One possible solution is to include the bandwidth of frame exchanges to be done in a coordinated R-TWT SP. An AP may set the NPCA channel not to overlap with the coordinated R-TWT SP bandwidth. An AP may then continue its NPCA TXOP without termination at the coordinated R-TWT SP boundary.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C4041-9B1B-4D81-F74F-7521838CE0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2AE80-0793-F7EF-F089-06916534AA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517843-2A7C-47B9-7FEC-5C8FBD6698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62D0727-857C-2323-F635-A67787AFED86}"/>
              </a:ext>
            </a:extLst>
          </p:cNvPr>
          <p:cNvCxnSpPr>
            <a:cxnSpLocks/>
          </p:cNvCxnSpPr>
          <p:nvPr/>
        </p:nvCxnSpPr>
        <p:spPr bwMode="auto">
          <a:xfrm>
            <a:off x="2362200" y="4646068"/>
            <a:ext cx="709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0011CDE-02D7-1B32-9344-DB945A618A86}"/>
              </a:ext>
            </a:extLst>
          </p:cNvPr>
          <p:cNvCxnSpPr>
            <a:cxnSpLocks/>
          </p:cNvCxnSpPr>
          <p:nvPr/>
        </p:nvCxnSpPr>
        <p:spPr bwMode="auto">
          <a:xfrm>
            <a:off x="2362200" y="5838862"/>
            <a:ext cx="709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D94B83B-BB5C-BEEB-4EA2-6270F8B20452}"/>
              </a:ext>
            </a:extLst>
          </p:cNvPr>
          <p:cNvSpPr txBox="1"/>
          <p:nvPr/>
        </p:nvSpPr>
        <p:spPr>
          <a:xfrm>
            <a:off x="1379145" y="565419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4B9637-0A01-B10E-41D8-D0F1D3589C6E}"/>
              </a:ext>
            </a:extLst>
          </p:cNvPr>
          <p:cNvSpPr txBox="1"/>
          <p:nvPr/>
        </p:nvSpPr>
        <p:spPr>
          <a:xfrm>
            <a:off x="1371600" y="444624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56C073-4D5D-735B-687A-352627D9E76A}"/>
              </a:ext>
            </a:extLst>
          </p:cNvPr>
          <p:cNvCxnSpPr>
            <a:cxnSpLocks/>
          </p:cNvCxnSpPr>
          <p:nvPr/>
        </p:nvCxnSpPr>
        <p:spPr bwMode="auto">
          <a:xfrm>
            <a:off x="2362200" y="4341268"/>
            <a:ext cx="69406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E48CBDC-563E-CBD7-C74B-B32ACCDC5472}"/>
              </a:ext>
            </a:extLst>
          </p:cNvPr>
          <p:cNvSpPr txBox="1"/>
          <p:nvPr/>
        </p:nvSpPr>
        <p:spPr>
          <a:xfrm>
            <a:off x="2141145" y="402079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F1E93E-9564-96C1-5785-D750589CD1DA}"/>
              </a:ext>
            </a:extLst>
          </p:cNvPr>
          <p:cNvSpPr txBox="1"/>
          <p:nvPr/>
        </p:nvSpPr>
        <p:spPr>
          <a:xfrm>
            <a:off x="2133600" y="4328567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7DB0FC-3DB9-3FEA-6A42-7A42E034F477}"/>
              </a:ext>
            </a:extLst>
          </p:cNvPr>
          <p:cNvSpPr txBox="1"/>
          <p:nvPr/>
        </p:nvSpPr>
        <p:spPr>
          <a:xfrm>
            <a:off x="2191883" y="5566553"/>
            <a:ext cx="1075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F74DA3A-22EB-F42E-5B35-EE6BC1CDE206}"/>
              </a:ext>
            </a:extLst>
          </p:cNvPr>
          <p:cNvCxnSpPr>
            <a:cxnSpLocks/>
          </p:cNvCxnSpPr>
          <p:nvPr/>
        </p:nvCxnSpPr>
        <p:spPr bwMode="auto">
          <a:xfrm>
            <a:off x="6248400" y="4653128"/>
            <a:ext cx="0" cy="14857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5BB112-5FE8-83C8-9AB2-4744D4B90C45}"/>
              </a:ext>
            </a:extLst>
          </p:cNvPr>
          <p:cNvCxnSpPr>
            <a:cxnSpLocks/>
          </p:cNvCxnSpPr>
          <p:nvPr/>
        </p:nvCxnSpPr>
        <p:spPr bwMode="auto">
          <a:xfrm>
            <a:off x="9067800" y="4099913"/>
            <a:ext cx="0" cy="19945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4E46667-90CD-CEB3-B591-0D7467DA90CB}"/>
              </a:ext>
            </a:extLst>
          </p:cNvPr>
          <p:cNvCxnSpPr/>
          <p:nvPr/>
        </p:nvCxnSpPr>
        <p:spPr bwMode="auto">
          <a:xfrm>
            <a:off x="6324600" y="6094414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658740C-D73D-FE56-01E6-247F3550D515}"/>
              </a:ext>
            </a:extLst>
          </p:cNvPr>
          <p:cNvSpPr txBox="1"/>
          <p:nvPr/>
        </p:nvSpPr>
        <p:spPr>
          <a:xfrm>
            <a:off x="7012518" y="613724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1ACC0A-AACA-43E6-C957-DDDBC27C69A7}"/>
              </a:ext>
            </a:extLst>
          </p:cNvPr>
          <p:cNvSpPr/>
          <p:nvPr/>
        </p:nvSpPr>
        <p:spPr bwMode="auto">
          <a:xfrm>
            <a:off x="6245763" y="5563351"/>
            <a:ext cx="2822036" cy="26845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5C01E4-7F67-495B-8783-A66D619729A7}"/>
              </a:ext>
            </a:extLst>
          </p:cNvPr>
          <p:cNvSpPr txBox="1"/>
          <p:nvPr/>
        </p:nvSpPr>
        <p:spPr>
          <a:xfrm>
            <a:off x="6775385" y="55426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AP2 Frame exchanges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AA9F62-7715-A7F1-8ACE-48948014A15E}"/>
              </a:ext>
            </a:extLst>
          </p:cNvPr>
          <p:cNvSpPr/>
          <p:nvPr/>
        </p:nvSpPr>
        <p:spPr bwMode="auto">
          <a:xfrm>
            <a:off x="5178968" y="3984455"/>
            <a:ext cx="1374231" cy="34920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2054325-0C95-CFB1-E692-4E0BB7A80C55}"/>
              </a:ext>
            </a:extLst>
          </p:cNvPr>
          <p:cNvSpPr txBox="1"/>
          <p:nvPr/>
        </p:nvSpPr>
        <p:spPr>
          <a:xfrm>
            <a:off x="5294583" y="3906555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exchanges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C8C1F3-7F1E-A5A5-EB01-A131890EAC92}"/>
              </a:ext>
            </a:extLst>
          </p:cNvPr>
          <p:cNvSpPr/>
          <p:nvPr/>
        </p:nvSpPr>
        <p:spPr bwMode="auto">
          <a:xfrm>
            <a:off x="4988654" y="4446120"/>
            <a:ext cx="1570961" cy="20700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647D6C9-C951-49A2-024B-6F7F2C0A673B}"/>
              </a:ext>
            </a:extLst>
          </p:cNvPr>
          <p:cNvSpPr txBox="1"/>
          <p:nvPr/>
        </p:nvSpPr>
        <p:spPr>
          <a:xfrm>
            <a:off x="5387566" y="4417200"/>
            <a:ext cx="685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OBSS Tx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EE01FC-5687-0ECC-9736-57E80697A663}"/>
              </a:ext>
            </a:extLst>
          </p:cNvPr>
          <p:cNvSpPr txBox="1"/>
          <p:nvPr/>
        </p:nvSpPr>
        <p:spPr>
          <a:xfrm>
            <a:off x="2177929" y="5270072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CH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54FA032-87E9-DE3C-1FDE-DBD600D94010}"/>
              </a:ext>
            </a:extLst>
          </p:cNvPr>
          <p:cNvSpPr/>
          <p:nvPr/>
        </p:nvSpPr>
        <p:spPr bwMode="auto">
          <a:xfrm>
            <a:off x="3304151" y="5571399"/>
            <a:ext cx="513394" cy="26845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7DBC948-762D-6A49-D589-BCEF835303CE}"/>
              </a:ext>
            </a:extLst>
          </p:cNvPr>
          <p:cNvSpPr txBox="1"/>
          <p:nvPr/>
        </p:nvSpPr>
        <p:spPr>
          <a:xfrm>
            <a:off x="3291693" y="5559077"/>
            <a:ext cx="856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B1D595-B60C-C407-80CF-18CBE9FB68EC}"/>
              </a:ext>
            </a:extLst>
          </p:cNvPr>
          <p:cNvSpPr txBox="1"/>
          <p:nvPr/>
        </p:nvSpPr>
        <p:spPr>
          <a:xfrm>
            <a:off x="3173081" y="5168290"/>
            <a:ext cx="9526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R-TWT SP 1</a:t>
            </a:r>
          </a:p>
          <a:p>
            <a:r>
              <a:rPr lang="en-US" sz="1100" dirty="0">
                <a:solidFill>
                  <a:schemeClr val="tx1"/>
                </a:solidFill>
              </a:rPr>
              <a:t>Bandwidth</a:t>
            </a:r>
          </a:p>
        </p:txBody>
      </p:sp>
    </p:spTree>
    <p:extLst>
      <p:ext uri="{BB962C8B-B14F-4D97-AF65-F5344CB8AC3E}">
        <p14:creationId xmlns:p14="http://schemas.microsoft.com/office/powerpoint/2010/main" val="14105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E34E0-B1DB-0332-0A40-1E92B45BD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0A293-2498-60C6-8148-6008F83FE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AP receiving a request for R-TWT SP coordination may accept or reject the request based on the requested R-TWT SP protection bandwidth.</a:t>
            </a:r>
          </a:p>
          <a:p>
            <a:r>
              <a:rPr lang="en-US" dirty="0"/>
              <a:t>Another possible (and simpler) solution is to make an exception for NPCA TXOPs not to terminate the TXOP during coordinated R-TWT SP.</a:t>
            </a:r>
          </a:p>
          <a:p>
            <a:r>
              <a:rPr lang="en-US" dirty="0"/>
              <a:t>	- Equivalent to a R-TWT SP protection bandwidth of 20 </a:t>
            </a:r>
            <a:r>
              <a:rPr lang="en-US" dirty="0" err="1"/>
              <a:t>MHz.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06406-0FD1-B149-2066-28046D157D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4A4EC-7049-47A0-897B-75A6161126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EA3205-55FA-3D93-5935-D44AC95A6D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0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54183-4331-ABFD-2B33-E9BADEF61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DSO at the R-TWT Start Boundary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7B83-0FE6-2D80-C07D-652FC9716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same idea can be applied for DSO at the R-TWT start boundary.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DA8AC-2DE6-3EB0-5F56-5A96872CBE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EEE16-3D27-9A9D-41FD-C19B087366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45D6F6-95D2-4DC3-4673-B05F2DFA34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03DD36-6E9A-533A-5A07-E8D3D8FB1DA5}"/>
              </a:ext>
            </a:extLst>
          </p:cNvPr>
          <p:cNvCxnSpPr>
            <a:cxnSpLocks/>
          </p:cNvCxnSpPr>
          <p:nvPr/>
        </p:nvCxnSpPr>
        <p:spPr bwMode="auto">
          <a:xfrm>
            <a:off x="2555146" y="3781348"/>
            <a:ext cx="709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A664F44-22EA-FF77-82D6-EC6A53B7BAF9}"/>
              </a:ext>
            </a:extLst>
          </p:cNvPr>
          <p:cNvCxnSpPr>
            <a:cxnSpLocks/>
          </p:cNvCxnSpPr>
          <p:nvPr/>
        </p:nvCxnSpPr>
        <p:spPr bwMode="auto">
          <a:xfrm>
            <a:off x="2555146" y="4974142"/>
            <a:ext cx="709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AA03E81-E792-FADF-CC70-43058C6E5891}"/>
              </a:ext>
            </a:extLst>
          </p:cNvPr>
          <p:cNvSpPr txBox="1"/>
          <p:nvPr/>
        </p:nvSpPr>
        <p:spPr>
          <a:xfrm>
            <a:off x="1572091" y="478947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EB84BE-8F4E-368E-BE99-AA6431C1D97A}"/>
              </a:ext>
            </a:extLst>
          </p:cNvPr>
          <p:cNvSpPr txBox="1"/>
          <p:nvPr/>
        </p:nvSpPr>
        <p:spPr>
          <a:xfrm>
            <a:off x="1564546" y="358152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366144-251C-C50A-9C2C-47E5A13BAEE2}"/>
              </a:ext>
            </a:extLst>
          </p:cNvPr>
          <p:cNvCxnSpPr>
            <a:cxnSpLocks/>
          </p:cNvCxnSpPr>
          <p:nvPr/>
        </p:nvCxnSpPr>
        <p:spPr bwMode="auto">
          <a:xfrm>
            <a:off x="2555146" y="3476548"/>
            <a:ext cx="28167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08483D6-5609-BFC1-AB5A-0B2382D71688}"/>
              </a:ext>
            </a:extLst>
          </p:cNvPr>
          <p:cNvSpPr txBox="1"/>
          <p:nvPr/>
        </p:nvSpPr>
        <p:spPr>
          <a:xfrm>
            <a:off x="2334091" y="315607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D1C862-983A-AED6-D917-04D4134D2796}"/>
              </a:ext>
            </a:extLst>
          </p:cNvPr>
          <p:cNvSpPr txBox="1"/>
          <p:nvPr/>
        </p:nvSpPr>
        <p:spPr>
          <a:xfrm>
            <a:off x="2326546" y="3463847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CEC5E-EA48-DAA7-0FB2-3CE7DD4D508D}"/>
              </a:ext>
            </a:extLst>
          </p:cNvPr>
          <p:cNvSpPr txBox="1"/>
          <p:nvPr/>
        </p:nvSpPr>
        <p:spPr>
          <a:xfrm>
            <a:off x="2384829" y="4701833"/>
            <a:ext cx="1075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0263F30-AB2D-B761-E413-BC08BCA24599}"/>
              </a:ext>
            </a:extLst>
          </p:cNvPr>
          <p:cNvCxnSpPr>
            <a:cxnSpLocks/>
          </p:cNvCxnSpPr>
          <p:nvPr/>
        </p:nvCxnSpPr>
        <p:spPr bwMode="auto">
          <a:xfrm>
            <a:off x="6441346" y="3788408"/>
            <a:ext cx="0" cy="14857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356A503-451A-0F89-BAAD-CBDB1361B476}"/>
              </a:ext>
            </a:extLst>
          </p:cNvPr>
          <p:cNvCxnSpPr>
            <a:cxnSpLocks/>
          </p:cNvCxnSpPr>
          <p:nvPr/>
        </p:nvCxnSpPr>
        <p:spPr bwMode="auto">
          <a:xfrm>
            <a:off x="9260746" y="3235193"/>
            <a:ext cx="0" cy="19945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0812074-B13D-0375-ABA6-A77136FC2F6A}"/>
              </a:ext>
            </a:extLst>
          </p:cNvPr>
          <p:cNvCxnSpPr/>
          <p:nvPr/>
        </p:nvCxnSpPr>
        <p:spPr bwMode="auto">
          <a:xfrm>
            <a:off x="6517546" y="5229694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26E39C0-20AE-770C-476A-EA7C24413A90}"/>
              </a:ext>
            </a:extLst>
          </p:cNvPr>
          <p:cNvSpPr txBox="1"/>
          <p:nvPr/>
        </p:nvSpPr>
        <p:spPr>
          <a:xfrm>
            <a:off x="7205464" y="527252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13C2DD-D006-5DB8-B7DE-F152AFBA5649}"/>
              </a:ext>
            </a:extLst>
          </p:cNvPr>
          <p:cNvSpPr/>
          <p:nvPr/>
        </p:nvSpPr>
        <p:spPr bwMode="auto">
          <a:xfrm>
            <a:off x="6438709" y="4698631"/>
            <a:ext cx="2822036" cy="26845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DE0890-569C-90DF-58BA-09E061CEFFA5}"/>
              </a:ext>
            </a:extLst>
          </p:cNvPr>
          <p:cNvSpPr txBox="1"/>
          <p:nvPr/>
        </p:nvSpPr>
        <p:spPr>
          <a:xfrm>
            <a:off x="6968331" y="467788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AP2 Frame exchanges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6AC6A91-3D90-6367-3656-615762B9A4C3}"/>
              </a:ext>
            </a:extLst>
          </p:cNvPr>
          <p:cNvSpPr/>
          <p:nvPr/>
        </p:nvSpPr>
        <p:spPr bwMode="auto">
          <a:xfrm>
            <a:off x="5371915" y="3119734"/>
            <a:ext cx="761208" cy="66867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96C62F-6467-60E9-1CC5-74285F8CADBA}"/>
              </a:ext>
            </a:extLst>
          </p:cNvPr>
          <p:cNvSpPr txBox="1"/>
          <p:nvPr/>
        </p:nvSpPr>
        <p:spPr>
          <a:xfrm>
            <a:off x="5180666" y="3223236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exchanges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00F259C-68F9-0D7F-25C5-E0379A03A49F}"/>
              </a:ext>
            </a:extLst>
          </p:cNvPr>
          <p:cNvSpPr txBox="1"/>
          <p:nvPr/>
        </p:nvSpPr>
        <p:spPr>
          <a:xfrm>
            <a:off x="2370875" y="4405352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SCH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2EE294-AA16-AEE8-A3F7-BF2C0A255C1B}"/>
              </a:ext>
            </a:extLst>
          </p:cNvPr>
          <p:cNvSpPr/>
          <p:nvPr/>
        </p:nvSpPr>
        <p:spPr bwMode="auto">
          <a:xfrm>
            <a:off x="3497097" y="4706679"/>
            <a:ext cx="513394" cy="26845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B6636A7-F41E-2142-6B2E-EFCC8EE3AA4F}"/>
              </a:ext>
            </a:extLst>
          </p:cNvPr>
          <p:cNvSpPr txBox="1"/>
          <p:nvPr/>
        </p:nvSpPr>
        <p:spPr>
          <a:xfrm>
            <a:off x="3484639" y="4694357"/>
            <a:ext cx="856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16B7EF-CB05-227E-2AD9-AF02D5FBA255}"/>
              </a:ext>
            </a:extLst>
          </p:cNvPr>
          <p:cNvSpPr txBox="1"/>
          <p:nvPr/>
        </p:nvSpPr>
        <p:spPr>
          <a:xfrm>
            <a:off x="3366027" y="4303570"/>
            <a:ext cx="9526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R-TWT SP 1</a:t>
            </a:r>
          </a:p>
          <a:p>
            <a:r>
              <a:rPr lang="en-US" sz="1100" dirty="0">
                <a:solidFill>
                  <a:schemeClr val="tx1"/>
                </a:solidFill>
              </a:rPr>
              <a:t>Bandwidth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0965502-5707-E0B0-B710-EFA4DF6DF23B}"/>
              </a:ext>
            </a:extLst>
          </p:cNvPr>
          <p:cNvSpPr/>
          <p:nvPr/>
        </p:nvSpPr>
        <p:spPr bwMode="auto">
          <a:xfrm>
            <a:off x="6169136" y="3127890"/>
            <a:ext cx="238317" cy="319216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CE09A6D-5FE3-DFE9-5E8D-BFD88296BA3A}"/>
              </a:ext>
            </a:extLst>
          </p:cNvPr>
          <p:cNvSpPr/>
          <p:nvPr/>
        </p:nvSpPr>
        <p:spPr bwMode="auto">
          <a:xfrm>
            <a:off x="6169136" y="3476548"/>
            <a:ext cx="238317" cy="29774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D24446-5487-BF0F-1CEE-23B386AC0C2C}"/>
              </a:ext>
            </a:extLst>
          </p:cNvPr>
          <p:cNvSpPr txBox="1"/>
          <p:nvPr/>
        </p:nvSpPr>
        <p:spPr>
          <a:xfrm rot="16200000">
            <a:off x="5993192" y="3081282"/>
            <a:ext cx="55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ICF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F7B29C7-B4D1-A6EA-00F5-DEC3B5CF666C}"/>
              </a:ext>
            </a:extLst>
          </p:cNvPr>
          <p:cNvSpPr/>
          <p:nvPr/>
        </p:nvSpPr>
        <p:spPr bwMode="auto">
          <a:xfrm>
            <a:off x="6450388" y="3134852"/>
            <a:ext cx="238317" cy="319216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F37CA32-4F12-2D04-F56C-1DA6DC9E0F30}"/>
              </a:ext>
            </a:extLst>
          </p:cNvPr>
          <p:cNvSpPr txBox="1"/>
          <p:nvPr/>
        </p:nvSpPr>
        <p:spPr>
          <a:xfrm rot="16200000">
            <a:off x="5993193" y="3425682"/>
            <a:ext cx="55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ICF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0442C2E-3B3E-E41F-DB88-BCB6BD6BFFC6}"/>
              </a:ext>
            </a:extLst>
          </p:cNvPr>
          <p:cNvSpPr txBox="1"/>
          <p:nvPr/>
        </p:nvSpPr>
        <p:spPr>
          <a:xfrm rot="16200000">
            <a:off x="6276263" y="3088342"/>
            <a:ext cx="55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ICR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F33CC0F-1F5B-E19B-9EBC-D11FA80FD8FC}"/>
              </a:ext>
            </a:extLst>
          </p:cNvPr>
          <p:cNvSpPr/>
          <p:nvPr/>
        </p:nvSpPr>
        <p:spPr bwMode="auto">
          <a:xfrm>
            <a:off x="6748395" y="3129510"/>
            <a:ext cx="1264275" cy="33433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A05638F-60FE-6957-FF17-25271AFA1230}"/>
              </a:ext>
            </a:extLst>
          </p:cNvPr>
          <p:cNvSpPr txBox="1"/>
          <p:nvPr/>
        </p:nvSpPr>
        <p:spPr>
          <a:xfrm>
            <a:off x="6450388" y="3063447"/>
            <a:ext cx="175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exchanges (</a:t>
            </a:r>
            <a:r>
              <a:rPr lang="en-US" sz="1200" dirty="0" err="1">
                <a:solidFill>
                  <a:schemeClr val="tx1"/>
                </a:solidFill>
              </a:rPr>
              <a:t>cont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8612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1319</TotalTime>
  <Words>994</Words>
  <Application>Microsoft Office PowerPoint</Application>
  <PresentationFormat>Widescreen</PresentationFormat>
  <Paragraphs>163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Intel Clear</vt:lpstr>
      <vt:lpstr>Neo Sans Intel</vt:lpstr>
      <vt:lpstr>Arial</vt:lpstr>
      <vt:lpstr>Times New Roman</vt:lpstr>
      <vt:lpstr>Office Theme</vt:lpstr>
      <vt:lpstr>Microsoft Word 97 - 2003 Document</vt:lpstr>
      <vt:lpstr>Non-Primary Channel Access During R-TWT Coordination</vt:lpstr>
      <vt:lpstr>Abstract</vt:lpstr>
      <vt:lpstr>Non Primary Channel Access</vt:lpstr>
      <vt:lpstr>R-TWT SPs</vt:lpstr>
      <vt:lpstr>NPCA at the R-TWT Start Boundary</vt:lpstr>
      <vt:lpstr>Overprotection of R-TWT SP</vt:lpstr>
      <vt:lpstr>Proposal</vt:lpstr>
      <vt:lpstr>Discussion</vt:lpstr>
      <vt:lpstr>DSO at the R-TWT Start Boundary</vt:lpstr>
      <vt:lpstr>Conclusion</vt:lpstr>
      <vt:lpstr>References</vt:lpstr>
      <vt:lpstr>Strawpoll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keywords/>
  <cp:lastModifiedBy>Leonardo Lanante</cp:lastModifiedBy>
  <cp:revision>233</cp:revision>
  <cp:lastPrinted>1601-01-01T00:00:00Z</cp:lastPrinted>
  <dcterms:created xsi:type="dcterms:W3CDTF">2024-02-06T17:29:42Z</dcterms:created>
  <dcterms:modified xsi:type="dcterms:W3CDTF">2024-11-13T21:24:21Z</dcterms:modified>
  <cp:category>Name, Affiliation</cp:category>
</cp:coreProperties>
</file>