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3" r:id="rId2"/>
    <p:sldMasterId id="2147483661" r:id="rId3"/>
  </p:sldMasterIdLst>
  <p:notesMasterIdLst>
    <p:notesMasterId r:id="rId10"/>
  </p:notesMasterIdLst>
  <p:handoutMasterIdLst>
    <p:handoutMasterId r:id="rId11"/>
  </p:handoutMasterIdLst>
  <p:sldIdLst>
    <p:sldId id="269" r:id="rId4"/>
    <p:sldId id="507" r:id="rId5"/>
    <p:sldId id="566" r:id="rId6"/>
    <p:sldId id="563" r:id="rId7"/>
    <p:sldId id="570" r:id="rId8"/>
    <p:sldId id="569"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10/21/2024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10/21/2024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10/21/2024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10/21/2024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10/21/2024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10/21/2024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FF5BB-3C1F-17C8-F668-71D72B683B62}"/>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6D2537-D3D6-17CE-6446-865E9F0D31C4}"/>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06A21B2-0B50-B0EA-7BE3-26A3944ACC11}"/>
              </a:ext>
            </a:extLst>
          </p:cNvPr>
          <p:cNvSpPr>
            <a:spLocks noGrp="1"/>
          </p:cNvSpPr>
          <p:nvPr>
            <p:ph type="dt" sz="half" idx="10"/>
          </p:nvPr>
        </p:nvSpPr>
        <p:spPr/>
        <p:txBody>
          <a:bodyPr/>
          <a:lstStyle/>
          <a:p>
            <a:fld id="{F887CF11-8AA8-49FD-971C-D4AA25CB567D}" type="datetimeFigureOut">
              <a:rPr lang="en-US" smtClean="0"/>
              <a:t>10/21/2024</a:t>
            </a:fld>
            <a:endParaRPr lang="en-US"/>
          </a:p>
        </p:txBody>
      </p:sp>
      <p:sp>
        <p:nvSpPr>
          <p:cNvPr id="5" name="Footer Placeholder 4">
            <a:extLst>
              <a:ext uri="{FF2B5EF4-FFF2-40B4-BE49-F238E27FC236}">
                <a16:creationId xmlns:a16="http://schemas.microsoft.com/office/drawing/2014/main" id="{2853653D-8DA6-0E9F-3A8E-AEBA18403F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AB7F30-A318-7D16-ECEA-9209360A537E}"/>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6667387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2884C-E741-1680-933C-C06FF0BAE2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0570AB-7224-BB2F-FCE8-B918FA834D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86D19F-368A-E094-F1BC-3FCE1A2AA215}"/>
              </a:ext>
            </a:extLst>
          </p:cNvPr>
          <p:cNvSpPr>
            <a:spLocks noGrp="1"/>
          </p:cNvSpPr>
          <p:nvPr>
            <p:ph type="dt" sz="half" idx="10"/>
          </p:nvPr>
        </p:nvSpPr>
        <p:spPr/>
        <p:txBody>
          <a:bodyPr/>
          <a:lstStyle/>
          <a:p>
            <a:fld id="{F887CF11-8AA8-49FD-971C-D4AA25CB567D}" type="datetimeFigureOut">
              <a:rPr lang="en-US" smtClean="0"/>
              <a:t>10/21/2024</a:t>
            </a:fld>
            <a:endParaRPr lang="en-US"/>
          </a:p>
        </p:txBody>
      </p:sp>
      <p:sp>
        <p:nvSpPr>
          <p:cNvPr id="5" name="Footer Placeholder 4">
            <a:extLst>
              <a:ext uri="{FF2B5EF4-FFF2-40B4-BE49-F238E27FC236}">
                <a16:creationId xmlns:a16="http://schemas.microsoft.com/office/drawing/2014/main" id="{66937CFB-4FC4-0CD7-5FEC-A565F4CDE3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ABED99-92BB-6041-6749-A9B9BA44EE86}"/>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530319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CA229-DC3E-6F4E-8D03-81B1AF8E181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030348E-008D-C3D4-340B-FEBD25AB4861}"/>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E0A387-6F2E-328D-F803-2515B2463846}"/>
              </a:ext>
            </a:extLst>
          </p:cNvPr>
          <p:cNvSpPr>
            <a:spLocks noGrp="1"/>
          </p:cNvSpPr>
          <p:nvPr>
            <p:ph type="dt" sz="half" idx="10"/>
          </p:nvPr>
        </p:nvSpPr>
        <p:spPr/>
        <p:txBody>
          <a:bodyPr/>
          <a:lstStyle/>
          <a:p>
            <a:fld id="{F887CF11-8AA8-49FD-971C-D4AA25CB567D}" type="datetimeFigureOut">
              <a:rPr lang="en-US" smtClean="0"/>
              <a:t>10/21/2024</a:t>
            </a:fld>
            <a:endParaRPr lang="en-US"/>
          </a:p>
        </p:txBody>
      </p:sp>
      <p:sp>
        <p:nvSpPr>
          <p:cNvPr id="5" name="Footer Placeholder 4">
            <a:extLst>
              <a:ext uri="{FF2B5EF4-FFF2-40B4-BE49-F238E27FC236}">
                <a16:creationId xmlns:a16="http://schemas.microsoft.com/office/drawing/2014/main" id="{13A25F56-85F1-2A54-D75B-D783BE28EC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F64EF6-F8AC-3AB3-BEBD-502353424AC5}"/>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5901272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74745-DF42-CA0D-60EC-43405979AB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259382-6EC6-6013-6CF5-992DAC876F41}"/>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A35D25-FA49-573C-1D55-C0317D591DBA}"/>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916E72-6A6E-5EEA-5CC0-8BCADBD338B2}"/>
              </a:ext>
            </a:extLst>
          </p:cNvPr>
          <p:cNvSpPr>
            <a:spLocks noGrp="1"/>
          </p:cNvSpPr>
          <p:nvPr>
            <p:ph type="dt" sz="half" idx="10"/>
          </p:nvPr>
        </p:nvSpPr>
        <p:spPr/>
        <p:txBody>
          <a:bodyPr/>
          <a:lstStyle/>
          <a:p>
            <a:fld id="{F887CF11-8AA8-49FD-971C-D4AA25CB567D}" type="datetimeFigureOut">
              <a:rPr lang="en-US" smtClean="0"/>
              <a:t>10/21/2024</a:t>
            </a:fld>
            <a:endParaRPr lang="en-US"/>
          </a:p>
        </p:txBody>
      </p:sp>
      <p:sp>
        <p:nvSpPr>
          <p:cNvPr id="6" name="Footer Placeholder 5">
            <a:extLst>
              <a:ext uri="{FF2B5EF4-FFF2-40B4-BE49-F238E27FC236}">
                <a16:creationId xmlns:a16="http://schemas.microsoft.com/office/drawing/2014/main" id="{477A418E-CF71-A55F-0B9A-CB0282237D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882AF6-CBF6-46CD-7B44-47445926BDE9}"/>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3844340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0E13-B7E1-A05A-1D65-ECE5C79D5F63}"/>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6B35D6-E9D9-F15E-83BD-8BE113CC0F8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90A2DA-584F-5290-8218-1AD2AB119AA0}"/>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664A36-FF45-4EFD-9BA0-0D560A2BAD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A361A9-8F9A-CD57-EB7F-952544C9051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4CAB30-DF82-9376-6A7D-EA679E481A7E}"/>
              </a:ext>
            </a:extLst>
          </p:cNvPr>
          <p:cNvSpPr>
            <a:spLocks noGrp="1"/>
          </p:cNvSpPr>
          <p:nvPr>
            <p:ph type="dt" sz="half" idx="10"/>
          </p:nvPr>
        </p:nvSpPr>
        <p:spPr/>
        <p:txBody>
          <a:bodyPr/>
          <a:lstStyle/>
          <a:p>
            <a:fld id="{F887CF11-8AA8-49FD-971C-D4AA25CB567D}" type="datetimeFigureOut">
              <a:rPr lang="en-US" smtClean="0"/>
              <a:t>10/21/2024</a:t>
            </a:fld>
            <a:endParaRPr lang="en-US"/>
          </a:p>
        </p:txBody>
      </p:sp>
      <p:sp>
        <p:nvSpPr>
          <p:cNvPr id="8" name="Footer Placeholder 7">
            <a:extLst>
              <a:ext uri="{FF2B5EF4-FFF2-40B4-BE49-F238E27FC236}">
                <a16:creationId xmlns:a16="http://schemas.microsoft.com/office/drawing/2014/main" id="{D99D9F40-284E-2DCD-2546-80EEFDA867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1CC619-1436-9B65-977F-89BC99C541A3}"/>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0989504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5182-84D2-B867-9346-08AEAAC171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EDB270-B940-DE34-DDCD-55F1A00574DF}"/>
              </a:ext>
            </a:extLst>
          </p:cNvPr>
          <p:cNvSpPr>
            <a:spLocks noGrp="1"/>
          </p:cNvSpPr>
          <p:nvPr>
            <p:ph type="dt" sz="half" idx="10"/>
          </p:nvPr>
        </p:nvSpPr>
        <p:spPr/>
        <p:txBody>
          <a:bodyPr/>
          <a:lstStyle/>
          <a:p>
            <a:fld id="{F887CF11-8AA8-49FD-971C-D4AA25CB567D}" type="datetimeFigureOut">
              <a:rPr lang="en-US" smtClean="0"/>
              <a:t>10/21/2024</a:t>
            </a:fld>
            <a:endParaRPr lang="en-US"/>
          </a:p>
        </p:txBody>
      </p:sp>
      <p:sp>
        <p:nvSpPr>
          <p:cNvPr id="4" name="Footer Placeholder 3">
            <a:extLst>
              <a:ext uri="{FF2B5EF4-FFF2-40B4-BE49-F238E27FC236}">
                <a16:creationId xmlns:a16="http://schemas.microsoft.com/office/drawing/2014/main" id="{5EB32C24-95DA-D3C7-1940-F4C6E7AE01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5E242AB-DE93-5942-AFC4-B311858616B6}"/>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0408207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CBAE97-DDD2-F537-B056-932FA8E8B590}"/>
              </a:ext>
            </a:extLst>
          </p:cNvPr>
          <p:cNvSpPr>
            <a:spLocks noGrp="1"/>
          </p:cNvSpPr>
          <p:nvPr>
            <p:ph type="dt" sz="half" idx="10"/>
          </p:nvPr>
        </p:nvSpPr>
        <p:spPr/>
        <p:txBody>
          <a:bodyPr/>
          <a:lstStyle/>
          <a:p>
            <a:fld id="{F887CF11-8AA8-49FD-971C-D4AA25CB567D}" type="datetimeFigureOut">
              <a:rPr lang="en-US" smtClean="0"/>
              <a:t>10/21/2024</a:t>
            </a:fld>
            <a:endParaRPr lang="en-US"/>
          </a:p>
        </p:txBody>
      </p:sp>
      <p:sp>
        <p:nvSpPr>
          <p:cNvPr id="3" name="Footer Placeholder 2">
            <a:extLst>
              <a:ext uri="{FF2B5EF4-FFF2-40B4-BE49-F238E27FC236}">
                <a16:creationId xmlns:a16="http://schemas.microsoft.com/office/drawing/2014/main" id="{DAAD2E29-ABCA-252F-E6B1-41C9B5A48B1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3B2C59-BA5B-0DD7-A949-A3445C2E4FAF}"/>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287023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10/21/2024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6602E-1A7A-7C3B-361F-751292CA2F6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B4DDAFC-1692-FD0C-0C8D-86FBAFB5A16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C1EC65-C3DA-36CF-619B-FA535D9373D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021363-B93A-2179-4F4D-30BB5475097D}"/>
              </a:ext>
            </a:extLst>
          </p:cNvPr>
          <p:cNvSpPr>
            <a:spLocks noGrp="1"/>
          </p:cNvSpPr>
          <p:nvPr>
            <p:ph type="dt" sz="half" idx="10"/>
          </p:nvPr>
        </p:nvSpPr>
        <p:spPr/>
        <p:txBody>
          <a:bodyPr/>
          <a:lstStyle/>
          <a:p>
            <a:fld id="{F887CF11-8AA8-49FD-971C-D4AA25CB567D}" type="datetimeFigureOut">
              <a:rPr lang="en-US" smtClean="0"/>
              <a:t>10/21/2024</a:t>
            </a:fld>
            <a:endParaRPr lang="en-US"/>
          </a:p>
        </p:txBody>
      </p:sp>
      <p:sp>
        <p:nvSpPr>
          <p:cNvPr id="6" name="Footer Placeholder 5">
            <a:extLst>
              <a:ext uri="{FF2B5EF4-FFF2-40B4-BE49-F238E27FC236}">
                <a16:creationId xmlns:a16="http://schemas.microsoft.com/office/drawing/2014/main" id="{CD089CE2-1E8C-F212-B1F0-38DAE477E0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48B940-D477-A1EC-958D-EDFA917D51FF}"/>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828581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020DC-953B-A2FE-8006-50EE2498DF8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526328-A699-8083-3516-72F71F5468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945A5F8-DC0D-9B2D-9DE4-8BBF77684CE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0BF8DE-A074-CDA6-A2F9-1DDC4D8B230C}"/>
              </a:ext>
            </a:extLst>
          </p:cNvPr>
          <p:cNvSpPr>
            <a:spLocks noGrp="1"/>
          </p:cNvSpPr>
          <p:nvPr>
            <p:ph type="dt" sz="half" idx="10"/>
          </p:nvPr>
        </p:nvSpPr>
        <p:spPr/>
        <p:txBody>
          <a:bodyPr/>
          <a:lstStyle/>
          <a:p>
            <a:fld id="{F887CF11-8AA8-49FD-971C-D4AA25CB567D}" type="datetimeFigureOut">
              <a:rPr lang="en-US" smtClean="0"/>
              <a:t>10/21/2024</a:t>
            </a:fld>
            <a:endParaRPr lang="en-US"/>
          </a:p>
        </p:txBody>
      </p:sp>
      <p:sp>
        <p:nvSpPr>
          <p:cNvPr id="6" name="Footer Placeholder 5">
            <a:extLst>
              <a:ext uri="{FF2B5EF4-FFF2-40B4-BE49-F238E27FC236}">
                <a16:creationId xmlns:a16="http://schemas.microsoft.com/office/drawing/2014/main" id="{6139811B-EC91-A6F4-BDD2-AA52E7A146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54830F-FE75-C64A-2BC0-43110A728C25}"/>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1582857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30DD4-02E6-CE71-16B1-4024220E7A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767709-4864-4B36-7F4D-1F3AC1D506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18ABED-B625-AE23-E2AF-5E51BA5C8C35}"/>
              </a:ext>
            </a:extLst>
          </p:cNvPr>
          <p:cNvSpPr>
            <a:spLocks noGrp="1"/>
          </p:cNvSpPr>
          <p:nvPr>
            <p:ph type="dt" sz="half" idx="10"/>
          </p:nvPr>
        </p:nvSpPr>
        <p:spPr/>
        <p:txBody>
          <a:bodyPr/>
          <a:lstStyle/>
          <a:p>
            <a:fld id="{F887CF11-8AA8-49FD-971C-D4AA25CB567D}" type="datetimeFigureOut">
              <a:rPr lang="en-US" smtClean="0"/>
              <a:t>10/21/2024</a:t>
            </a:fld>
            <a:endParaRPr lang="en-US"/>
          </a:p>
        </p:txBody>
      </p:sp>
      <p:sp>
        <p:nvSpPr>
          <p:cNvPr id="5" name="Footer Placeholder 4">
            <a:extLst>
              <a:ext uri="{FF2B5EF4-FFF2-40B4-BE49-F238E27FC236}">
                <a16:creationId xmlns:a16="http://schemas.microsoft.com/office/drawing/2014/main" id="{5E156DF8-121A-758B-0A22-D50ABAA75C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41C994-E379-D7E6-2F7E-E4FE9AABD709}"/>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4420753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60D11D-7991-B959-9244-35375A4CD5E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7379FC-3CE4-65A7-2E8A-D8742FF58EB2}"/>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F105B4-0454-2C55-19E6-0F3D3DC07F18}"/>
              </a:ext>
            </a:extLst>
          </p:cNvPr>
          <p:cNvSpPr>
            <a:spLocks noGrp="1"/>
          </p:cNvSpPr>
          <p:nvPr>
            <p:ph type="dt" sz="half" idx="10"/>
          </p:nvPr>
        </p:nvSpPr>
        <p:spPr/>
        <p:txBody>
          <a:bodyPr/>
          <a:lstStyle/>
          <a:p>
            <a:fld id="{F887CF11-8AA8-49FD-971C-D4AA25CB567D}" type="datetimeFigureOut">
              <a:rPr lang="en-US" smtClean="0"/>
              <a:t>10/21/2024</a:t>
            </a:fld>
            <a:endParaRPr lang="en-US"/>
          </a:p>
        </p:txBody>
      </p:sp>
      <p:sp>
        <p:nvSpPr>
          <p:cNvPr id="5" name="Footer Placeholder 4">
            <a:extLst>
              <a:ext uri="{FF2B5EF4-FFF2-40B4-BE49-F238E27FC236}">
                <a16:creationId xmlns:a16="http://schemas.microsoft.com/office/drawing/2014/main" id="{6B84769C-501E-C49B-0915-FC5DD78155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7D8791-77B4-8E91-F9C5-2AC6FD8F0F42}"/>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4439394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10/21/2024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10/21/2024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10/21/2024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10/21/2024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10/21/2024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10/21/2024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10/21/2024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10/21/2024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10/21/2024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10/21/2024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10/21/2024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10/21/2024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10/21/2024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10/21/2024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10/21/2024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10/21/2024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10/21/2024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10/21/2024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10/21/2024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10184" y="3707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802.11-24/1564</a:t>
            </a:r>
            <a:r>
              <a:rPr lang="en-US" altLang="en-US" sz="1800" b="1" kern="1200" dirty="0">
                <a:solidFill>
                  <a:schemeClr val="tx1"/>
                </a:solidFill>
                <a:latin typeface="Times New Roman" pitchFamily="18" charset="0"/>
                <a:ea typeface="+mn-ea"/>
                <a:cs typeface="+mn-cs"/>
              </a:rPr>
              <a:t>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91AE2F-C8F8-8FF6-7793-62EB8D13E23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A25726-D3A7-62A2-6E2E-2F398C0097A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259502-914E-8C72-CC85-2A35555A93C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87CF11-8AA8-49FD-971C-D4AA25CB567D}" type="datetimeFigureOut">
              <a:rPr lang="en-US" smtClean="0"/>
              <a:t>10/21/2024</a:t>
            </a:fld>
            <a:endParaRPr lang="en-US"/>
          </a:p>
        </p:txBody>
      </p:sp>
      <p:sp>
        <p:nvSpPr>
          <p:cNvPr id="5" name="Footer Placeholder 4">
            <a:extLst>
              <a:ext uri="{FF2B5EF4-FFF2-40B4-BE49-F238E27FC236}">
                <a16:creationId xmlns:a16="http://schemas.microsoft.com/office/drawing/2014/main" id="{F7D4957A-507A-C0D7-DBCC-F627A1A061A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B51DE8-AAE5-A2AB-6F8A-ECB8A7425C93}"/>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464A04-1739-4266-A33D-58FEECC8F296}" type="slidenum">
              <a:rPr lang="en-US" smtClean="0"/>
              <a:t>‹#›</a:t>
            </a:fld>
            <a:endParaRPr lang="en-US"/>
          </a:p>
        </p:txBody>
      </p:sp>
    </p:spTree>
    <p:extLst>
      <p:ext uri="{BB962C8B-B14F-4D97-AF65-F5344CB8AC3E}">
        <p14:creationId xmlns:p14="http://schemas.microsoft.com/office/powerpoint/2010/main" val="377651105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10/21/2024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0" y="685800"/>
            <a:ext cx="9144000" cy="1066800"/>
          </a:xfrm>
        </p:spPr>
        <p:txBody>
          <a:bodyPr/>
          <a:lstStyle/>
          <a:p>
            <a:r>
              <a:rPr lang="en-US" sz="2400" dirty="0"/>
              <a:t>DSO Follow Up</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2024-09-08</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09/08/2024</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b="0" dirty="0"/>
              <a:t>Soliciting Control Frame and STA’s Parking Channel </a:t>
            </a:r>
          </a:p>
        </p:txBody>
      </p:sp>
      <p:sp>
        <p:nvSpPr>
          <p:cNvPr id="3" name="Content Placeholder 2"/>
          <p:cNvSpPr>
            <a:spLocks noGrp="1"/>
          </p:cNvSpPr>
          <p:nvPr>
            <p:ph idx="1"/>
          </p:nvPr>
        </p:nvSpPr>
        <p:spPr>
          <a:xfrm>
            <a:off x="19438" y="1108500"/>
            <a:ext cx="9124562" cy="5416898"/>
          </a:xfrm>
        </p:spPr>
        <p:txBody>
          <a:bodyPr/>
          <a:lstStyle/>
          <a:p>
            <a:r>
              <a:rPr lang="en-US" sz="2000" dirty="0">
                <a:latin typeface="Times New Roman" panose="02020603050405020304" pitchFamily="18" charset="0"/>
              </a:rPr>
              <a:t>Each STA that supports DSO  (DSO STA) announces the padding time for STA’s switch from primary channel to the parking channel.</a:t>
            </a:r>
          </a:p>
          <a:p>
            <a:r>
              <a:rPr lang="en-US" sz="2000" dirty="0">
                <a:latin typeface="Times New Roman" panose="02020603050405020304" pitchFamily="18" charset="0"/>
              </a:rPr>
              <a:t>BSRP as the initiating frame is used to solicit DSO STA’s channel switch. </a:t>
            </a:r>
          </a:p>
          <a:p>
            <a:pPr lvl="1"/>
            <a:r>
              <a:rPr lang="en-US" sz="1600" dirty="0">
                <a:latin typeface="Times New Roman" panose="02020603050405020304" pitchFamily="18" charset="0"/>
              </a:rPr>
              <a:t>The BSRP Trigger needs to satisfy the padding requirement of the solicited DSO STA(s). </a:t>
            </a:r>
          </a:p>
          <a:p>
            <a:pPr lvl="1"/>
            <a:r>
              <a:rPr lang="en-US" sz="1600" dirty="0">
                <a:latin typeface="Times New Roman" panose="02020603050405020304" pitchFamily="18" charset="0"/>
              </a:rPr>
              <a:t>It is TBD whether MU-RTS can be used as the initiating frame. </a:t>
            </a:r>
          </a:p>
          <a:p>
            <a:r>
              <a:rPr lang="en-US" sz="2000" dirty="0"/>
              <a:t>The RU (RU) being allocated to a STA in the initiating frame that triggers the STA’s dynamic channel switch decides the STA’s DSO sub-band (parking secondary channels)</a:t>
            </a:r>
            <a:r>
              <a:rPr lang="en-US" sz="2000" dirty="0">
                <a:latin typeface="Times New Roman" panose="02020603050405020304" pitchFamily="18" charset="0"/>
              </a:rPr>
              <a:t>.</a:t>
            </a:r>
          </a:p>
          <a:p>
            <a:pPr lvl="1"/>
            <a:r>
              <a:rPr lang="en-US" sz="1600" dirty="0"/>
              <a:t>Whether there is other indication is TBD. </a:t>
            </a:r>
          </a:p>
          <a:p>
            <a:pPr lvl="1"/>
            <a:endParaRPr lang="en-US" sz="1600" dirty="0"/>
          </a:p>
          <a:p>
            <a:pPr lvl="1"/>
            <a:endParaRPr lang="en-US" sz="1600" dirty="0"/>
          </a:p>
          <a:p>
            <a:endParaRPr lang="en-US" sz="2000" dirty="0">
              <a:latin typeface="Times New Roman" panose="02020603050405020304" pitchFamily="18" charset="0"/>
            </a:endParaRPr>
          </a:p>
          <a:p>
            <a:endParaRPr lang="en-US" sz="2000" dirty="0">
              <a:latin typeface="Times New Roman" panose="02020603050405020304" pitchFamily="18"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dirty="0"/>
              <a:t>Slide </a:t>
            </a:r>
            <a:fld id="{C1789BC7-C074-42CC-ADF8-5107DF6BD1C1}" type="slidenum">
              <a:rPr lang="en-US" smtClean="0"/>
              <a:pPr>
                <a:defRPr/>
              </a:pPr>
              <a:t>2</a:t>
            </a:fld>
            <a:endParaRPr lang="en-US" dirty="0"/>
          </a:p>
        </p:txBody>
      </p:sp>
    </p:spTree>
    <p:extLst>
      <p:ext uri="{BB962C8B-B14F-4D97-AF65-F5344CB8AC3E}">
        <p14:creationId xmlns:p14="http://schemas.microsoft.com/office/powerpoint/2010/main" val="2167604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1"/>
            <a:ext cx="9144000" cy="495670"/>
          </a:xfrm>
        </p:spPr>
        <p:txBody>
          <a:bodyPr/>
          <a:lstStyle/>
          <a:p>
            <a:r>
              <a:rPr lang="en-US" sz="2800" b="0" dirty="0"/>
              <a:t>Channel Puncture (1)</a:t>
            </a:r>
          </a:p>
        </p:txBody>
      </p:sp>
      <p:sp>
        <p:nvSpPr>
          <p:cNvPr id="3" name="Content Placeholder 2"/>
          <p:cNvSpPr>
            <a:spLocks noGrp="1"/>
          </p:cNvSpPr>
          <p:nvPr>
            <p:ph idx="1"/>
          </p:nvPr>
        </p:nvSpPr>
        <p:spPr>
          <a:xfrm>
            <a:off x="76200" y="1066801"/>
            <a:ext cx="8991600" cy="4419599"/>
          </a:xfrm>
        </p:spPr>
        <p:txBody>
          <a:bodyPr/>
          <a:lstStyle/>
          <a:p>
            <a:r>
              <a:rPr lang="en-US" dirty="0"/>
              <a:t>11be’s channel puncture:</a:t>
            </a:r>
          </a:p>
          <a:p>
            <a:pPr lvl="1"/>
            <a:r>
              <a:rPr lang="en-US" sz="2400" dirty="0"/>
              <a:t>Without Trigger frame soliciting the responding frame, a PPDU needs to follow BSS operating channel restricted by the unpunctured channel bitmap if exists for the secondary channels be used.</a:t>
            </a:r>
          </a:p>
          <a:p>
            <a:pPr lvl="1"/>
            <a:r>
              <a:rPr lang="en-US" sz="2400" dirty="0"/>
              <a:t>With Trigger frame soliciting responding frame, a PPDU can puncture any secondary channel being allowed by the BSS operating channel.</a:t>
            </a:r>
          </a:p>
          <a:p>
            <a:pPr lvl="1"/>
            <a:r>
              <a:rPr lang="en-US" sz="2400" dirty="0"/>
              <a:t>The primary channel can’t be punctured. </a:t>
            </a:r>
          </a:p>
          <a:p>
            <a:pPr lvl="1"/>
            <a:r>
              <a:rPr lang="en-US" sz="2400" dirty="0"/>
              <a:t>A STA may not be able to execute frequency domain combination.</a:t>
            </a:r>
          </a:p>
          <a:p>
            <a:endParaRPr lang="en-US" sz="1800" dirty="0"/>
          </a:p>
          <a:p>
            <a:pPr marL="0" indent="0">
              <a:buNone/>
            </a:pPr>
            <a:r>
              <a:rPr lang="en-US" sz="1800" dirty="0"/>
              <a:t>	</a:t>
            </a: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393475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1"/>
            <a:ext cx="9144000" cy="495670"/>
          </a:xfrm>
        </p:spPr>
        <p:txBody>
          <a:bodyPr/>
          <a:lstStyle/>
          <a:p>
            <a:r>
              <a:rPr lang="en-US" sz="2800" b="0" dirty="0"/>
              <a:t>Channel Puncture (2)</a:t>
            </a:r>
          </a:p>
        </p:txBody>
      </p:sp>
      <p:sp>
        <p:nvSpPr>
          <p:cNvPr id="3" name="Content Placeholder 2"/>
          <p:cNvSpPr>
            <a:spLocks noGrp="1"/>
          </p:cNvSpPr>
          <p:nvPr>
            <p:ph idx="1"/>
          </p:nvPr>
        </p:nvSpPr>
        <p:spPr>
          <a:xfrm>
            <a:off x="76200" y="1066802"/>
            <a:ext cx="8991600" cy="2188518"/>
          </a:xfrm>
        </p:spPr>
        <p:txBody>
          <a:bodyPr/>
          <a:lstStyle/>
          <a:p>
            <a:r>
              <a:rPr lang="en-US" sz="1600" dirty="0"/>
              <a:t>Under dynamic channel puncture, any secondary channel that a DSO switch to can be punctured.</a:t>
            </a:r>
          </a:p>
          <a:p>
            <a:pPr lvl="1"/>
            <a:r>
              <a:rPr lang="en-US" sz="1600" dirty="0"/>
              <a:t>The AP and STAs switch DSO channel need to have same view that an unpunctured 20MHz secondary channel on DSO channel is used to start the DL PPDU reception/decoding.</a:t>
            </a:r>
          </a:p>
          <a:p>
            <a:r>
              <a:rPr lang="en-US" sz="1600" dirty="0"/>
              <a:t>DSO channel puncture option: </a:t>
            </a:r>
          </a:p>
          <a:p>
            <a:pPr lvl="1"/>
            <a:r>
              <a:rPr lang="en-US" sz="1600" dirty="0"/>
              <a:t>The dynamic channel puncture is allowed within a TXOP with STÁs switching to DSO channel.</a:t>
            </a:r>
          </a:p>
          <a:p>
            <a:pPr lvl="1"/>
            <a:r>
              <a:rPr lang="en-US" sz="1600" dirty="0"/>
              <a:t>In a TXOP, a secondary channel covered by the DSO channel that is not punctured by the Trigger frame soliciting DSO STA’s channel switch can’t be punctured in the future frame exchanges of the TXOP. </a:t>
            </a:r>
            <a:endParaRPr lang="en-US" sz="20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46" name="Rectangle 45">
            <a:extLst>
              <a:ext uri="{FF2B5EF4-FFF2-40B4-BE49-F238E27FC236}">
                <a16:creationId xmlns:a16="http://schemas.microsoft.com/office/drawing/2014/main" id="{FDC28121-C532-11DA-8D92-40574871990A}"/>
              </a:ext>
            </a:extLst>
          </p:cNvPr>
          <p:cNvSpPr/>
          <p:nvPr/>
        </p:nvSpPr>
        <p:spPr bwMode="auto">
          <a:xfrm>
            <a:off x="3579615" y="3961210"/>
            <a:ext cx="548630" cy="152400"/>
          </a:xfrm>
          <a:prstGeom prst="rect">
            <a:avLst/>
          </a:prstGeom>
          <a:noFill/>
          <a:ln w="12700" cap="flat" cmpd="sng" algn="ctr">
            <a:solidFill>
              <a:schemeClr val="bg1">
                <a:lumMod val="75000"/>
              </a:schemeClr>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2" name="Rectangle 51">
            <a:extLst>
              <a:ext uri="{FF2B5EF4-FFF2-40B4-BE49-F238E27FC236}">
                <a16:creationId xmlns:a16="http://schemas.microsoft.com/office/drawing/2014/main" id="{3E955C24-7829-F369-63D3-47CEAD6BD5D5}"/>
              </a:ext>
            </a:extLst>
          </p:cNvPr>
          <p:cNvSpPr/>
          <p:nvPr/>
        </p:nvSpPr>
        <p:spPr bwMode="auto">
          <a:xfrm>
            <a:off x="3579615" y="4113610"/>
            <a:ext cx="548630" cy="152400"/>
          </a:xfrm>
          <a:prstGeom prst="rect">
            <a:avLst/>
          </a:prstGeom>
          <a:noFill/>
          <a:ln w="12700" cap="flat" cmpd="sng" algn="ctr">
            <a:solidFill>
              <a:schemeClr val="bg1">
                <a:lumMod val="75000"/>
              </a:schemeClr>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5" name="TextBox 54">
            <a:extLst>
              <a:ext uri="{FF2B5EF4-FFF2-40B4-BE49-F238E27FC236}">
                <a16:creationId xmlns:a16="http://schemas.microsoft.com/office/drawing/2014/main" id="{FFD2F67B-14DF-633A-F162-98789D76751A}"/>
              </a:ext>
            </a:extLst>
          </p:cNvPr>
          <p:cNvSpPr txBox="1"/>
          <p:nvPr/>
        </p:nvSpPr>
        <p:spPr>
          <a:xfrm>
            <a:off x="3511233" y="6150294"/>
            <a:ext cx="3982180" cy="215444"/>
          </a:xfrm>
          <a:prstGeom prst="rect">
            <a:avLst/>
          </a:prstGeom>
          <a:noFill/>
        </p:spPr>
        <p:txBody>
          <a:bodyPr wrap="none" rtlCol="0">
            <a:spAutoFit/>
          </a:bodyPr>
          <a:lstStyle/>
          <a:p>
            <a:r>
              <a:rPr lang="en-US" sz="800" dirty="0"/>
              <a:t>20MHz channels being not punctured in TB PPDU where DSO STAs do the channel switch </a:t>
            </a:r>
          </a:p>
        </p:txBody>
      </p:sp>
      <p:sp>
        <p:nvSpPr>
          <p:cNvPr id="48" name="Rectangle 47">
            <a:extLst>
              <a:ext uri="{FF2B5EF4-FFF2-40B4-BE49-F238E27FC236}">
                <a16:creationId xmlns:a16="http://schemas.microsoft.com/office/drawing/2014/main" id="{BD32AF38-E293-6DB9-A037-26C65FAC9305}"/>
              </a:ext>
            </a:extLst>
          </p:cNvPr>
          <p:cNvSpPr/>
          <p:nvPr/>
        </p:nvSpPr>
        <p:spPr bwMode="auto">
          <a:xfrm>
            <a:off x="3581400" y="519195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9" name="Rectangle 48">
            <a:extLst>
              <a:ext uri="{FF2B5EF4-FFF2-40B4-BE49-F238E27FC236}">
                <a16:creationId xmlns:a16="http://schemas.microsoft.com/office/drawing/2014/main" id="{F7226327-591F-C2B6-D763-285AA14C0C7A}"/>
              </a:ext>
            </a:extLst>
          </p:cNvPr>
          <p:cNvSpPr/>
          <p:nvPr/>
        </p:nvSpPr>
        <p:spPr bwMode="auto">
          <a:xfrm>
            <a:off x="3582880" y="365760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0" name="Rectangle 49">
            <a:extLst>
              <a:ext uri="{FF2B5EF4-FFF2-40B4-BE49-F238E27FC236}">
                <a16:creationId xmlns:a16="http://schemas.microsoft.com/office/drawing/2014/main" id="{B14E5A90-C4AF-B8FF-F918-8CA8027ABA98}"/>
              </a:ext>
            </a:extLst>
          </p:cNvPr>
          <p:cNvSpPr/>
          <p:nvPr/>
        </p:nvSpPr>
        <p:spPr bwMode="auto">
          <a:xfrm>
            <a:off x="3582880" y="3810000"/>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7" name="Rectangle 56">
            <a:extLst>
              <a:ext uri="{FF2B5EF4-FFF2-40B4-BE49-F238E27FC236}">
                <a16:creationId xmlns:a16="http://schemas.microsoft.com/office/drawing/2014/main" id="{6BA9D0D8-6D26-D827-0005-348C93375335}"/>
              </a:ext>
            </a:extLst>
          </p:cNvPr>
          <p:cNvSpPr/>
          <p:nvPr/>
        </p:nvSpPr>
        <p:spPr bwMode="auto">
          <a:xfrm>
            <a:off x="3582880" y="4273118"/>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8" name="Rectangle 57">
            <a:extLst>
              <a:ext uri="{FF2B5EF4-FFF2-40B4-BE49-F238E27FC236}">
                <a16:creationId xmlns:a16="http://schemas.microsoft.com/office/drawing/2014/main" id="{B254509D-CE99-0322-32AE-EEEA60FE245B}"/>
              </a:ext>
            </a:extLst>
          </p:cNvPr>
          <p:cNvSpPr/>
          <p:nvPr/>
        </p:nvSpPr>
        <p:spPr bwMode="auto">
          <a:xfrm>
            <a:off x="3582880" y="4425518"/>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9" name="Rectangle 58">
            <a:extLst>
              <a:ext uri="{FF2B5EF4-FFF2-40B4-BE49-F238E27FC236}">
                <a16:creationId xmlns:a16="http://schemas.microsoft.com/office/drawing/2014/main" id="{279CEFB9-CE76-D541-ADDF-32428FEEE34D}"/>
              </a:ext>
            </a:extLst>
          </p:cNvPr>
          <p:cNvSpPr/>
          <p:nvPr/>
        </p:nvSpPr>
        <p:spPr bwMode="auto">
          <a:xfrm>
            <a:off x="3581400" y="4577918"/>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0" name="Rectangle 59">
            <a:extLst>
              <a:ext uri="{FF2B5EF4-FFF2-40B4-BE49-F238E27FC236}">
                <a16:creationId xmlns:a16="http://schemas.microsoft.com/office/drawing/2014/main" id="{51FC11C2-5317-CE22-C268-93037B981123}"/>
              </a:ext>
            </a:extLst>
          </p:cNvPr>
          <p:cNvSpPr/>
          <p:nvPr/>
        </p:nvSpPr>
        <p:spPr bwMode="auto">
          <a:xfrm>
            <a:off x="3581400" y="4730318"/>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1" name="Rectangle 60">
            <a:extLst>
              <a:ext uri="{FF2B5EF4-FFF2-40B4-BE49-F238E27FC236}">
                <a16:creationId xmlns:a16="http://schemas.microsoft.com/office/drawing/2014/main" id="{1FFB06F5-2D08-7D6D-2316-96500F116396}"/>
              </a:ext>
            </a:extLst>
          </p:cNvPr>
          <p:cNvSpPr/>
          <p:nvPr/>
        </p:nvSpPr>
        <p:spPr bwMode="auto">
          <a:xfrm>
            <a:off x="3582880" y="488715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2" name="Rectangle 61">
            <a:extLst>
              <a:ext uri="{FF2B5EF4-FFF2-40B4-BE49-F238E27FC236}">
                <a16:creationId xmlns:a16="http://schemas.microsoft.com/office/drawing/2014/main" id="{1BC19D9E-2A7B-5953-8069-029122BC318D}"/>
              </a:ext>
            </a:extLst>
          </p:cNvPr>
          <p:cNvSpPr/>
          <p:nvPr/>
        </p:nvSpPr>
        <p:spPr bwMode="auto">
          <a:xfrm>
            <a:off x="3582880" y="503955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3" name="Rectangle 62">
            <a:extLst>
              <a:ext uri="{FF2B5EF4-FFF2-40B4-BE49-F238E27FC236}">
                <a16:creationId xmlns:a16="http://schemas.microsoft.com/office/drawing/2014/main" id="{E64CC2D5-2681-D72C-CAA9-879D372C61E3}"/>
              </a:ext>
            </a:extLst>
          </p:cNvPr>
          <p:cNvSpPr/>
          <p:nvPr/>
        </p:nvSpPr>
        <p:spPr bwMode="auto">
          <a:xfrm>
            <a:off x="3581400" y="534435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4" name="Rectangle 63">
            <a:extLst>
              <a:ext uri="{FF2B5EF4-FFF2-40B4-BE49-F238E27FC236}">
                <a16:creationId xmlns:a16="http://schemas.microsoft.com/office/drawing/2014/main" id="{5B0503A6-B9D1-DAEB-9910-B4F5C08E555A}"/>
              </a:ext>
            </a:extLst>
          </p:cNvPr>
          <p:cNvSpPr/>
          <p:nvPr/>
        </p:nvSpPr>
        <p:spPr bwMode="auto">
          <a:xfrm>
            <a:off x="3582880" y="549379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5" name="Rectangle 64">
            <a:extLst>
              <a:ext uri="{FF2B5EF4-FFF2-40B4-BE49-F238E27FC236}">
                <a16:creationId xmlns:a16="http://schemas.microsoft.com/office/drawing/2014/main" id="{57C258D3-5F06-5DF2-8510-15A4D229659A}"/>
              </a:ext>
            </a:extLst>
          </p:cNvPr>
          <p:cNvSpPr/>
          <p:nvPr/>
        </p:nvSpPr>
        <p:spPr bwMode="auto">
          <a:xfrm>
            <a:off x="3582880" y="564619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6" name="Rectangle 65">
            <a:extLst>
              <a:ext uri="{FF2B5EF4-FFF2-40B4-BE49-F238E27FC236}">
                <a16:creationId xmlns:a16="http://schemas.microsoft.com/office/drawing/2014/main" id="{5171F3DD-1254-E60B-58B7-C42FB7FB8D1C}"/>
              </a:ext>
            </a:extLst>
          </p:cNvPr>
          <p:cNvSpPr/>
          <p:nvPr/>
        </p:nvSpPr>
        <p:spPr bwMode="auto">
          <a:xfrm>
            <a:off x="3581400" y="579859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7" name="Rectangle 66">
            <a:extLst>
              <a:ext uri="{FF2B5EF4-FFF2-40B4-BE49-F238E27FC236}">
                <a16:creationId xmlns:a16="http://schemas.microsoft.com/office/drawing/2014/main" id="{D7E08604-FBBC-CB7E-F7BA-14E8A7FC6183}"/>
              </a:ext>
            </a:extLst>
          </p:cNvPr>
          <p:cNvSpPr/>
          <p:nvPr/>
        </p:nvSpPr>
        <p:spPr bwMode="auto">
          <a:xfrm>
            <a:off x="3581400" y="5950997"/>
            <a:ext cx="54863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68" name="Straight Arrow Connector 67">
            <a:extLst>
              <a:ext uri="{FF2B5EF4-FFF2-40B4-BE49-F238E27FC236}">
                <a16:creationId xmlns:a16="http://schemas.microsoft.com/office/drawing/2014/main" id="{D24A042E-802D-FAC3-9E68-861926512737}"/>
              </a:ext>
            </a:extLst>
          </p:cNvPr>
          <p:cNvCxnSpPr>
            <a:cxnSpLocks/>
          </p:cNvCxnSpPr>
          <p:nvPr/>
        </p:nvCxnSpPr>
        <p:spPr bwMode="auto">
          <a:xfrm>
            <a:off x="3369510" y="5894322"/>
            <a:ext cx="21189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9" name="Right Brace 68">
            <a:extLst>
              <a:ext uri="{FF2B5EF4-FFF2-40B4-BE49-F238E27FC236}">
                <a16:creationId xmlns:a16="http://schemas.microsoft.com/office/drawing/2014/main" id="{C06CEE2A-A985-13EA-399B-0CA9E35B3E4F}"/>
              </a:ext>
            </a:extLst>
          </p:cNvPr>
          <p:cNvSpPr/>
          <p:nvPr/>
        </p:nvSpPr>
        <p:spPr bwMode="auto">
          <a:xfrm>
            <a:off x="4283910" y="3653206"/>
            <a:ext cx="152400" cy="1225118"/>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6" name="TextBox 75">
            <a:extLst>
              <a:ext uri="{FF2B5EF4-FFF2-40B4-BE49-F238E27FC236}">
                <a16:creationId xmlns:a16="http://schemas.microsoft.com/office/drawing/2014/main" id="{46C41805-BBBF-C631-826B-A03C86900279}"/>
              </a:ext>
            </a:extLst>
          </p:cNvPr>
          <p:cNvSpPr txBox="1"/>
          <p:nvPr/>
        </p:nvSpPr>
        <p:spPr>
          <a:xfrm>
            <a:off x="4669290" y="4201570"/>
            <a:ext cx="3656770" cy="215444"/>
          </a:xfrm>
          <a:prstGeom prst="rect">
            <a:avLst/>
          </a:prstGeom>
          <a:noFill/>
        </p:spPr>
        <p:txBody>
          <a:bodyPr wrap="none" rtlCol="0">
            <a:spAutoFit/>
          </a:bodyPr>
          <a:lstStyle/>
          <a:p>
            <a:r>
              <a:rPr lang="en-US" sz="800" dirty="0"/>
              <a:t>80 + 40 MHz channel can’t be punctured in the future frame exchanges of the TXOP</a:t>
            </a:r>
          </a:p>
        </p:txBody>
      </p:sp>
    </p:spTree>
    <p:extLst>
      <p:ext uri="{BB962C8B-B14F-4D97-AF65-F5344CB8AC3E}">
        <p14:creationId xmlns:p14="http://schemas.microsoft.com/office/powerpoint/2010/main" val="1011400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1"/>
            <a:ext cx="9144000" cy="495670"/>
          </a:xfrm>
        </p:spPr>
        <p:txBody>
          <a:bodyPr/>
          <a:lstStyle/>
          <a:p>
            <a:r>
              <a:rPr lang="en-US" sz="2800" b="0" dirty="0"/>
              <a:t>Summary</a:t>
            </a:r>
          </a:p>
        </p:txBody>
      </p:sp>
      <p:sp>
        <p:nvSpPr>
          <p:cNvPr id="3" name="Content Placeholder 2"/>
          <p:cNvSpPr>
            <a:spLocks noGrp="1"/>
          </p:cNvSpPr>
          <p:nvPr>
            <p:ph idx="1"/>
          </p:nvPr>
        </p:nvSpPr>
        <p:spPr>
          <a:xfrm>
            <a:off x="76200" y="1066801"/>
            <a:ext cx="8991600" cy="2864839"/>
          </a:xfrm>
        </p:spPr>
        <p:txBody>
          <a:bodyPr/>
          <a:lstStyle/>
          <a:p>
            <a:pPr>
              <a:spcBef>
                <a:spcPts val="0"/>
              </a:spcBef>
              <a:spcAft>
                <a:spcPts val="0"/>
              </a:spcAft>
              <a:tabLst>
                <a:tab pos="457200" algn="l"/>
              </a:tabLst>
            </a:pPr>
            <a:r>
              <a:rPr lang="en-US" sz="2000" dirty="0">
                <a:effectLst/>
                <a:latin typeface="Aptos" panose="020B0004020202020204" pitchFamily="34" charset="0"/>
                <a:ea typeface="Times New Roman" panose="02020603050405020304" pitchFamily="18" charset="0"/>
                <a:cs typeface="Calibri" panose="020F0502020204030204" pitchFamily="34" charset="0"/>
              </a:rPr>
              <a:t>This presentation </a:t>
            </a:r>
            <a:r>
              <a:rPr lang="en-US" sz="2000" dirty="0">
                <a:latin typeface="Aptos" panose="020B0004020202020204" pitchFamily="34" charset="0"/>
                <a:ea typeface="Times New Roman" panose="02020603050405020304" pitchFamily="18" charset="0"/>
                <a:cs typeface="Calibri" panose="020F0502020204030204" pitchFamily="34" charset="0"/>
              </a:rPr>
              <a:t>discusses the following of DSO operation</a:t>
            </a:r>
          </a:p>
          <a:p>
            <a:pPr lvl="1">
              <a:spcBef>
                <a:spcPts val="0"/>
              </a:spcBef>
              <a:spcAft>
                <a:spcPts val="0"/>
              </a:spcAft>
              <a:tabLst>
                <a:tab pos="457200" algn="l"/>
              </a:tabLst>
            </a:pPr>
            <a:r>
              <a:rPr lang="en-US" dirty="0">
                <a:effectLst/>
                <a:latin typeface="Aptos" panose="020B0004020202020204" pitchFamily="34" charset="0"/>
                <a:ea typeface="DengXian" panose="02010600030101010101" pitchFamily="2" charset="-122"/>
                <a:cs typeface="Calibri" panose="020F0502020204030204" pitchFamily="34" charset="0"/>
              </a:rPr>
              <a:t>The method to indicating a STA’s parking DSO </a:t>
            </a:r>
            <a:r>
              <a:rPr lang="en-US" dirty="0">
                <a:latin typeface="Aptos" panose="020B0004020202020204" pitchFamily="34" charset="0"/>
                <a:ea typeface="DengXian" panose="02010600030101010101" pitchFamily="2" charset="-122"/>
                <a:cs typeface="Calibri" panose="020F0502020204030204" pitchFamily="34" charset="0"/>
              </a:rPr>
              <a:t>s</a:t>
            </a:r>
            <a:r>
              <a:rPr lang="en-US" dirty="0">
                <a:effectLst/>
                <a:latin typeface="Aptos" panose="020B0004020202020204" pitchFamily="34" charset="0"/>
                <a:ea typeface="DengXian" panose="02010600030101010101" pitchFamily="2" charset="-122"/>
                <a:cs typeface="Calibri" panose="020F0502020204030204" pitchFamily="34" charset="0"/>
              </a:rPr>
              <a:t>ub-band in soliciting BARP Trigger frame.</a:t>
            </a:r>
          </a:p>
          <a:p>
            <a:pPr lvl="1">
              <a:spcBef>
                <a:spcPts val="0"/>
              </a:spcBef>
              <a:spcAft>
                <a:spcPts val="0"/>
              </a:spcAft>
              <a:tabLst>
                <a:tab pos="457200" algn="l"/>
              </a:tabLst>
            </a:pPr>
            <a:r>
              <a:rPr lang="en-US" dirty="0">
                <a:latin typeface="Aptos" panose="020B0004020202020204" pitchFamily="34" charset="0"/>
                <a:ea typeface="DengXian" panose="02010600030101010101" pitchFamily="2" charset="-122"/>
                <a:cs typeface="Calibri" panose="020F0502020204030204" pitchFamily="34" charset="0"/>
              </a:rPr>
              <a:t>The channel puncture operation</a:t>
            </a:r>
            <a:r>
              <a:rPr lang="en-US" dirty="0">
                <a:effectLst/>
                <a:latin typeface="Aptos" panose="020B0004020202020204" pitchFamily="34" charset="0"/>
                <a:ea typeface="DengXian" panose="02010600030101010101" pitchFamily="2" charset="-122"/>
                <a:cs typeface="Calibri" panose="020F0502020204030204" pitchFamily="34" charset="0"/>
              </a:rPr>
              <a:t>.</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778295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1"/>
            <a:ext cx="9144000" cy="495670"/>
          </a:xfrm>
        </p:spPr>
        <p:txBody>
          <a:bodyPr/>
          <a:lstStyle/>
          <a:p>
            <a:r>
              <a:rPr lang="en-US" sz="2800" b="0" dirty="0"/>
              <a:t>SP 1</a:t>
            </a:r>
          </a:p>
        </p:txBody>
      </p:sp>
      <p:sp>
        <p:nvSpPr>
          <p:cNvPr id="3" name="Content Placeholder 2"/>
          <p:cNvSpPr>
            <a:spLocks noGrp="1"/>
          </p:cNvSpPr>
          <p:nvPr>
            <p:ph idx="1"/>
          </p:nvPr>
        </p:nvSpPr>
        <p:spPr>
          <a:xfrm>
            <a:off x="76200" y="1066801"/>
            <a:ext cx="8991600" cy="2864839"/>
          </a:xfrm>
        </p:spPr>
        <p:txBody>
          <a:bodyPr/>
          <a:lstStyle/>
          <a:p>
            <a:pPr>
              <a:spcBef>
                <a:spcPts val="0"/>
              </a:spcBef>
              <a:spcAft>
                <a:spcPts val="0"/>
              </a:spcAft>
              <a:tabLst>
                <a:tab pos="457200" algn="l"/>
              </a:tabLst>
            </a:pPr>
            <a:r>
              <a:rPr lang="en-US" sz="1800" dirty="0">
                <a:effectLst/>
                <a:latin typeface="Aptos" panose="020B0004020202020204" pitchFamily="34" charset="0"/>
                <a:ea typeface="Times New Roman" panose="02020603050405020304" pitchFamily="18" charset="0"/>
                <a:cs typeface="Calibri" panose="020F0502020204030204" pitchFamily="34" charset="0"/>
              </a:rPr>
              <a:t>Do you agree that to allocate resources to a DSO STA in a DSO sub-band, the AP shall initiate the frame exchange sequence with a DSO initial Control frame (ICF)?</a:t>
            </a:r>
            <a:endParaRPr lang="en-US" sz="1800" dirty="0">
              <a:effectLst/>
              <a:latin typeface="Aptos" panose="020B0004020202020204" pitchFamily="34" charset="0"/>
              <a:ea typeface="DengXian" panose="02010600030101010101" pitchFamily="2" charset="-122"/>
              <a:cs typeface="Calibri" panose="020F0502020204030204" pitchFamily="34" charset="0"/>
            </a:endParaRPr>
          </a:p>
          <a:p>
            <a:pPr lvl="1">
              <a:spcBef>
                <a:spcPts val="0"/>
              </a:spcBef>
              <a:spcAft>
                <a:spcPts val="0"/>
              </a:spcAft>
              <a:tabLst>
                <a:tab pos="914400" algn="l"/>
              </a:tabLst>
            </a:pPr>
            <a:r>
              <a:rPr lang="en-US" sz="1800" dirty="0">
                <a:effectLst/>
                <a:latin typeface="Aptos" panose="020B0004020202020204" pitchFamily="34" charset="0"/>
                <a:ea typeface="Times New Roman" panose="02020603050405020304" pitchFamily="18" charset="0"/>
                <a:cs typeface="Calibri" panose="020F0502020204030204" pitchFamily="34" charset="0"/>
              </a:rPr>
              <a:t>The BSRP Trigger frame shall be a DSO ICF</a:t>
            </a:r>
            <a:endParaRPr lang="en-US" sz="1800" dirty="0">
              <a:effectLst/>
              <a:latin typeface="Aptos" panose="020B0004020202020204" pitchFamily="34" charset="0"/>
              <a:ea typeface="DengXian" panose="02010600030101010101" pitchFamily="2" charset="-122"/>
              <a:cs typeface="Calibri" panose="020F0502020204030204" pitchFamily="34" charset="0"/>
            </a:endParaRPr>
          </a:p>
          <a:p>
            <a:pPr marL="1143000" lvl="2">
              <a:spcBef>
                <a:spcPts val="0"/>
              </a:spcBef>
              <a:spcAft>
                <a:spcPts val="0"/>
              </a:spcAft>
              <a:tabLst>
                <a:tab pos="1371600" algn="l"/>
              </a:tabLst>
            </a:pPr>
            <a:r>
              <a:rPr lang="en-US" dirty="0">
                <a:effectLst/>
                <a:latin typeface="Aptos" panose="020B0004020202020204" pitchFamily="34" charset="0"/>
                <a:ea typeface="DengXian" panose="02010600030101010101" pitchFamily="2" charset="-122"/>
                <a:cs typeface="Calibri" panose="020F0502020204030204" pitchFamily="34" charset="0"/>
              </a:rPr>
              <a:t>Whether MU-RTS TF is a DSO ICF or not is TBD</a:t>
            </a:r>
          </a:p>
          <a:p>
            <a:pPr lvl="1">
              <a:spcBef>
                <a:spcPts val="0"/>
              </a:spcBef>
              <a:spcAft>
                <a:spcPts val="0"/>
              </a:spcAft>
              <a:tabLst>
                <a:tab pos="914400" algn="l"/>
              </a:tabLst>
            </a:pPr>
            <a:r>
              <a:rPr lang="en-US" sz="1800" dirty="0">
                <a:effectLst/>
                <a:latin typeface="Aptos" panose="020B0004020202020204" pitchFamily="34" charset="0"/>
                <a:ea typeface="Times New Roman" panose="02020603050405020304" pitchFamily="18" charset="0"/>
                <a:cs typeface="Calibri" panose="020F0502020204030204" pitchFamily="34" charset="0"/>
              </a:rPr>
              <a:t>the DSO sub-band is indicated with the RU allocation field and whether we have additional signaling indicating that it is DSO </a:t>
            </a:r>
            <a:r>
              <a:rPr lang="en-US" sz="1800" dirty="0" err="1">
                <a:effectLst/>
                <a:latin typeface="Aptos" panose="020B0004020202020204" pitchFamily="34" charset="0"/>
                <a:ea typeface="Times New Roman" panose="02020603050405020304" pitchFamily="18" charset="0"/>
                <a:cs typeface="Calibri" panose="020F0502020204030204" pitchFamily="34" charset="0"/>
              </a:rPr>
              <a:t>TxOP</a:t>
            </a:r>
            <a:r>
              <a:rPr lang="en-US" sz="1800" dirty="0">
                <a:effectLst/>
                <a:latin typeface="Aptos" panose="020B0004020202020204" pitchFamily="34" charset="0"/>
                <a:ea typeface="Times New Roman" panose="02020603050405020304" pitchFamily="18" charset="0"/>
                <a:cs typeface="Calibri" panose="020F0502020204030204" pitchFamily="34" charset="0"/>
              </a:rPr>
              <a:t> or not is TBD</a:t>
            </a:r>
            <a:endParaRPr lang="en-US" sz="1800" dirty="0">
              <a:effectLst/>
              <a:latin typeface="Aptos" panose="020B0004020202020204" pitchFamily="34" charset="0"/>
              <a:ea typeface="DengXian" panose="02010600030101010101" pitchFamily="2" charset="-122"/>
              <a:cs typeface="Calibri" panose="020F0502020204030204" pitchFamily="34"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393499336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553</Words>
  <Application>Microsoft Office PowerPoint</Application>
  <PresentationFormat>On-screen Show (4:3)</PresentationFormat>
  <Paragraphs>74</Paragraphs>
  <Slides>6</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6</vt:i4>
      </vt:variant>
    </vt:vector>
  </HeadingPairs>
  <TitlesOfParts>
    <vt:vector size="15" baseType="lpstr">
      <vt:lpstr>Aptos</vt:lpstr>
      <vt:lpstr>Arial</vt:lpstr>
      <vt:lpstr>Calibri</vt:lpstr>
      <vt:lpstr>Calibri Light</vt:lpstr>
      <vt:lpstr>Times New Roman</vt:lpstr>
      <vt:lpstr>Wingdings</vt:lpstr>
      <vt:lpstr>802-11-Submission</vt:lpstr>
      <vt:lpstr>1_Custom Design</vt:lpstr>
      <vt:lpstr>Custom Design</vt:lpstr>
      <vt:lpstr>DSO Follow Up</vt:lpstr>
      <vt:lpstr>Soliciting Control Frame and STA’s Parking Channel </vt:lpstr>
      <vt:lpstr>Channel Puncture (1)</vt:lpstr>
      <vt:lpstr>Channel Puncture (2)</vt:lpstr>
      <vt:lpstr>Summary</vt:lpstr>
      <vt:lpstr>SP 1</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2148</cp:revision>
  <cp:lastPrinted>1998-02-10T13:28:06Z</cp:lastPrinted>
  <dcterms:created xsi:type="dcterms:W3CDTF">2007-05-21T21:00:37Z</dcterms:created>
  <dcterms:modified xsi:type="dcterms:W3CDTF">2024-10-21T21:33:55Z</dcterms:modified>
  <cp:category>Submission</cp:category>
</cp:coreProperties>
</file>