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1" r:id="rId2"/>
  </p:sldMasterIdLst>
  <p:notesMasterIdLst>
    <p:notesMasterId r:id="rId14"/>
  </p:notesMasterIdLst>
  <p:handoutMasterIdLst>
    <p:handoutMasterId r:id="rId15"/>
  </p:handoutMasterIdLst>
  <p:sldIdLst>
    <p:sldId id="269" r:id="rId3"/>
    <p:sldId id="572" r:id="rId4"/>
    <p:sldId id="555" r:id="rId5"/>
    <p:sldId id="556" r:id="rId6"/>
    <p:sldId id="562" r:id="rId7"/>
    <p:sldId id="564" r:id="rId8"/>
    <p:sldId id="573" r:id="rId9"/>
    <p:sldId id="566" r:id="rId10"/>
    <p:sldId id="574" r:id="rId11"/>
    <p:sldId id="575" r:id="rId12"/>
    <p:sldId id="526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86385" autoAdjust="0"/>
  </p:normalViewPr>
  <p:slideViewPr>
    <p:cSldViewPr>
      <p:cViewPr varScale="1">
        <p:scale>
          <a:sx n="86" d="100"/>
          <a:sy n="86" d="100"/>
        </p:scale>
        <p:origin x="138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78" y="7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8F1622B-DF3E-4A4F-8EC7-948B036F3BDE}" type="datetime1">
              <a:rPr lang="en-US" smtClean="0"/>
              <a:t>10/14/2024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FCB179B-77EE-4E17-8DD6-3C366A76086D}" type="datetime1">
              <a:rPr lang="en-US" smtClean="0"/>
              <a:t>10/14/2024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9D3E45-C71B-405C-86DD-77B348C7B682}" type="datetime1">
              <a:rPr lang="en-US" smtClean="0"/>
              <a:t>10/14/2024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13D12-61F7-4E20-B5DA-9E81662E47AB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5BDF9-8B94-4F21-90DF-D303BDC075A0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E00FA-3959-4373-BC1B-BC6E25140303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061C9-20E2-41C9-98BD-44F06424A9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899AEC-0A77-4F3B-9809-BF562718E4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50FA9D-801D-4584-83BF-F2E9B412C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57FAAA-6112-4EE5-82EB-01DDAD9AE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91010D-7310-496A-A36C-32785071C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2779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49DA8-87EB-4979-B649-7CE334B76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745D0-7D61-4475-A5D5-764EABBAD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2B718-2073-4BA1-9DDD-60DC39C8C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B8D5E-CD0E-4380-AE5E-26E1BA7F1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162D3-832A-482D-8E21-3A24A5790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63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2371A-F671-456F-924C-1CDFDFA6A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C2BCB7-7E20-4E4E-A9FC-847B7102E0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EB49ED-EC6F-45E1-9A0F-4297C3106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FF3763-C212-4C14-AAB8-D298770A1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2B0D79-59CD-4296-A49F-CE14C44D6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3196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15845-A40C-403A-9171-4545FAD04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B2CE5-F9B0-405F-BBA5-33A9A38075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F8F139-2E43-4B69-BFB6-9A090452EE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B24565-6684-4B6B-9346-556A44917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531E93-0BC7-4E8B-AF32-721719464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1A7E52-26CC-407A-A520-8AE9C02F4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8170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59FAA-6795-4E7C-90EE-1246AF125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246EB9-DA66-44CE-B979-D3BF519BFE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1BD353-66A4-440D-81E5-11A70DDE3E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C69172-2F42-45CE-95DD-DC68AFAF6F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9E44B6-D39D-40A5-80F6-BA5EBBC3E4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D68B92-4EA4-4C26-A1B2-73FEC78D2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D975AB-C591-4B70-B89A-8D0EE1C6D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A7E1C6-62D8-4BD3-AC28-E10B992C1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233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F68CF-792E-436F-BAF3-F6DF03E6C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924BA9-0516-4B85-8E59-A4E69F9A1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164A24-56DA-40FD-B805-90DFFCB45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0AC1BA-B4BF-4A8D-997D-524E192C2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316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DC2506-6C28-4B36-82A8-D55C2CE27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4A1336-9015-45AA-A2F8-33278768F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C1C8CB-94E2-4BDD-B9AC-57CB06583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776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E1F34-58E6-4907-84D7-7733C881E2DD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A8B74-6E51-4743-AF3D-7F4A3D60A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7B90F-01E1-4D7F-BCA5-8FCD33182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1A3C22-2730-4FE0-9E50-204F4BE099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7CA936-2721-4744-B38D-84C58854D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9957FC-D4A4-4B5B-9A21-33F4F84EA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B018EE-18CA-4950-B021-AACA8AD95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4092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27E74-180F-4AAE-A169-2FD4B8960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A851E8-3860-4D72-9F13-D4B87430CF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F8325E-0688-488A-87D5-3278E67371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6975DB-C4F2-4C11-B085-333A13832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15E3BB-623A-446E-84FA-2F5E44474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49A82F-B356-461F-B1E4-5422CE1E1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854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B153B-9FA5-4A75-AF96-DDB78735F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6F537C-A146-4764-939A-54EA95F279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807E62-5371-4DBA-856D-2364C3D19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19E373-8B91-4D3E-BF19-5A1B84DB2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BB75B-7272-4153-97AD-0DE4BB4A4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220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DF9B2F-2001-402D-9F8B-239A4F9967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FE7C31-ED82-4A3B-ACD1-20081C669F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DE46B-3605-4C5D-9B92-442907330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D817E-04F3-42F2-837E-FE1A8FDC6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A5E22B-2190-4931-961F-5D7580417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790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222D8-2810-4CF0-A1DA-68C56AB7E42C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67C03-48FC-4471-98D4-3A4BA55C5E50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C868E-A55C-4C15-8123-3DE071ACCE60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EBD04-52DD-4733-9FF2-6FD5AF55358F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F25BF-14C0-45CF-A140-411F0F72F069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B212-F625-4953-B883-66EEC8E5B462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F1E1A-B4DB-4934-88AC-8AD4207B7778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912FE514-08E9-42E2-8DF6-3F8F916FFC03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23289" y="6475413"/>
            <a:ext cx="16206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08597" y="332601"/>
            <a:ext cx="343690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802.11-24/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1563</a:t>
            </a:r>
            <a:r>
              <a:rPr lang="en-US" sz="1800" b="1" dirty="0">
                <a:cs typeface="+mn-cs"/>
              </a:rPr>
              <a:t>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420688" y="6475413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2A5E57-4D48-4EF0-9700-6493F7BF5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22E0C1-167D-425C-AF04-3801F9F3C4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6DF0B-A64D-48D9-A0DC-D0669EAF6A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B6C8A-7081-4445-8B8A-29B369267A1E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CCFABE-F802-49BD-8B14-98CE956857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823AF5-F22F-4871-BDC2-48851E77B6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481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400" dirty="0"/>
              <a:t>NPCA (Secondary Channel Usage) Follow Up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2024-09-08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45977" y="309239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09/08/2024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0436939"/>
              </p:ext>
            </p:extLst>
          </p:nvPr>
        </p:nvGraphicFramePr>
        <p:xfrm>
          <a:off x="685800" y="2824688"/>
          <a:ext cx="7772401" cy="1796998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Liwen Chu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Kiseon Ryu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Huizhao Wang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Hongyuan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Rui Cao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Sudhir Srinivasa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Hui-Ling Lou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NXP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5514" y="601423"/>
            <a:ext cx="9295028" cy="625954"/>
          </a:xfrm>
        </p:spPr>
        <p:txBody>
          <a:bodyPr/>
          <a:lstStyle/>
          <a:p>
            <a:r>
              <a:rPr lang="en-GB" sz="2400" dirty="0">
                <a:solidFill>
                  <a:schemeClr val="tx1"/>
                </a:solidFill>
              </a:rPr>
              <a:t>Backup Slide</a:t>
            </a:r>
            <a:endParaRPr lang="en-US" sz="24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09/08/2024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4248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5514" y="601423"/>
            <a:ext cx="9295028" cy="625954"/>
          </a:xfrm>
        </p:spPr>
        <p:txBody>
          <a:bodyPr/>
          <a:lstStyle/>
          <a:p>
            <a:r>
              <a:rPr lang="en-GB" sz="2400" dirty="0">
                <a:solidFill>
                  <a:schemeClr val="tx1"/>
                </a:solidFill>
              </a:rPr>
              <a:t>Initiating Frame on NPCA Primary Channel</a:t>
            </a:r>
            <a:endParaRPr lang="en-US" sz="24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199" y="1219200"/>
            <a:ext cx="8943513" cy="5181600"/>
          </a:xfrm>
        </p:spPr>
        <p:txBody>
          <a:bodyPr/>
          <a:lstStyle/>
          <a:p>
            <a:r>
              <a:rPr lang="en-US" sz="1600" dirty="0">
                <a:solidFill>
                  <a:schemeClr val="tx1"/>
                </a:solidFill>
                <a:latin typeface="CST Gill Sans"/>
              </a:rPr>
              <a:t>Observation:</a:t>
            </a:r>
          </a:p>
          <a:p>
            <a:pPr lvl="1"/>
            <a:r>
              <a:rPr lang="en-US" sz="1600" dirty="0">
                <a:latin typeface="CST Gill Sans"/>
              </a:rPr>
              <a:t>The TXOP holder in NPCA primary channel needs to decide whether its peer device(s) is/are available or not</a:t>
            </a:r>
            <a:r>
              <a:rPr lang="en-US" sz="1600" dirty="0">
                <a:solidFill>
                  <a:schemeClr val="tx1"/>
                </a:solidFill>
                <a:latin typeface="CST Gill Sans"/>
              </a:rPr>
              <a:t>.</a:t>
            </a:r>
            <a:endParaRPr lang="en-US" sz="1600" dirty="0"/>
          </a:p>
          <a:p>
            <a:r>
              <a:rPr lang="en-US" sz="1600" dirty="0">
                <a:latin typeface="CST Gill Sans"/>
              </a:rPr>
              <a:t>To simplify the implementation and inter-op test, some restriction should be applied to the initiating frame </a:t>
            </a:r>
          </a:p>
          <a:p>
            <a:pPr lvl="1"/>
            <a:r>
              <a:rPr lang="en-US" sz="1600" dirty="0"/>
              <a:t>Option 1:</a:t>
            </a:r>
          </a:p>
          <a:p>
            <a:pPr lvl="2"/>
            <a:r>
              <a:rPr lang="en-US" sz="1600" dirty="0"/>
              <a:t>MU-RTS</a:t>
            </a:r>
          </a:p>
          <a:p>
            <a:pPr lvl="2"/>
            <a:r>
              <a:rPr lang="en-US" sz="1600" dirty="0"/>
              <a:t>BSRP Trigger</a:t>
            </a:r>
          </a:p>
          <a:p>
            <a:pPr lvl="2"/>
            <a:r>
              <a:rPr lang="en-US" sz="1600" dirty="0"/>
              <a:t>RTS</a:t>
            </a:r>
          </a:p>
          <a:p>
            <a:pPr lvl="1"/>
            <a:r>
              <a:rPr lang="en-US" sz="1600" dirty="0"/>
              <a:t>Option 2:</a:t>
            </a:r>
          </a:p>
          <a:p>
            <a:pPr lvl="2"/>
            <a:r>
              <a:rPr lang="en-US" sz="1600" dirty="0"/>
              <a:t>MU-RTS</a:t>
            </a:r>
          </a:p>
          <a:p>
            <a:pPr lvl="2"/>
            <a:r>
              <a:rPr lang="en-US" sz="1600" dirty="0"/>
              <a:t>BSRP Trigger</a:t>
            </a:r>
          </a:p>
          <a:p>
            <a:pPr lvl="1"/>
            <a:r>
              <a:rPr lang="en-US" sz="1600" dirty="0"/>
              <a:t>Option 3:</a:t>
            </a:r>
          </a:p>
          <a:p>
            <a:pPr lvl="2"/>
            <a:r>
              <a:rPr lang="en-US" sz="1600" dirty="0"/>
              <a:t>Any control frame</a:t>
            </a:r>
          </a:p>
          <a:p>
            <a:pPr lvl="1"/>
            <a:r>
              <a:rPr lang="en-US" sz="1600" dirty="0"/>
              <a:t>Option 4:</a:t>
            </a:r>
          </a:p>
          <a:p>
            <a:pPr lvl="2"/>
            <a:r>
              <a:rPr lang="en-US" sz="1600" dirty="0"/>
              <a:t>Any frame.</a:t>
            </a:r>
          </a:p>
          <a:p>
            <a:pPr lvl="2"/>
            <a:endParaRPr lang="en-US" sz="1600" dirty="0"/>
          </a:p>
          <a:p>
            <a:pPr lvl="1"/>
            <a:r>
              <a:rPr lang="en-US" sz="1600" dirty="0"/>
              <a:t>Prefer option 2.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09/08/2024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908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5514" y="601423"/>
            <a:ext cx="9295028" cy="625954"/>
          </a:xfrm>
        </p:spPr>
        <p:txBody>
          <a:bodyPr/>
          <a:lstStyle/>
          <a:p>
            <a:r>
              <a:rPr lang="en-GB" sz="2400" dirty="0">
                <a:solidFill>
                  <a:schemeClr val="tx1"/>
                </a:solidFill>
              </a:rPr>
              <a:t>NPCA Primary Channel Location</a:t>
            </a:r>
            <a:endParaRPr lang="en-US" sz="24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199" y="1219200"/>
            <a:ext cx="8943513" cy="5181600"/>
          </a:xfrm>
        </p:spPr>
        <p:txBody>
          <a:bodyPr/>
          <a:lstStyle/>
          <a:p>
            <a:r>
              <a:rPr lang="en-US" sz="2000" dirty="0"/>
              <a:t>Each 80MHz channel covered by a BSS operating channel can’t have more than one backoff 20MHz channel (a backoff 20MHz channel is either the NPCA backoff 20MHz channel or the primary channel)</a:t>
            </a:r>
          </a:p>
          <a:p>
            <a:pPr lvl="1"/>
            <a:r>
              <a:rPr lang="en-US" dirty="0"/>
              <a:t>NPCA is not allowed in a BSS with &lt;80MHz operating channel</a:t>
            </a:r>
          </a:p>
          <a:p>
            <a:pPr lvl="1"/>
            <a:r>
              <a:rPr lang="en-US" dirty="0"/>
              <a:t>Whether 80MHz BSS allows NPCA operation is TBD</a:t>
            </a:r>
          </a:p>
          <a:p>
            <a:r>
              <a:rPr lang="en-US" sz="2000" dirty="0"/>
              <a:t>In a BSS with N 20MHz channels, one non-primary backoff 20MHz channel (the backoff 20MHz channel that is not primary 20MHz channel) is defined, and the NPCA backoff channel is on non-primary (secondary) (N/2)*20 MHz channel.</a:t>
            </a:r>
          </a:p>
          <a:p>
            <a:pPr lvl="1"/>
            <a:r>
              <a:rPr lang="en-US" dirty="0"/>
              <a:t>In a 160MHz BSS, NPCA primary channel is in secondary 80MHz channel.</a:t>
            </a:r>
          </a:p>
          <a:p>
            <a:pPr lvl="1"/>
            <a:r>
              <a:rPr lang="en-US" dirty="0"/>
              <a:t>In a 320MHz BSS, NPCA primary channel is in secondary 160MHz channel.</a:t>
            </a:r>
          </a:p>
          <a:p>
            <a:pPr lvl="1"/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09/08/2024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590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623501"/>
          </a:xfrm>
        </p:spPr>
        <p:txBody>
          <a:bodyPr/>
          <a:lstStyle/>
          <a:p>
            <a:r>
              <a:rPr lang="en-US" sz="2800" b="0" dirty="0"/>
              <a:t>RU Index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70800"/>
            <a:ext cx="9144000" cy="5153800"/>
          </a:xfrm>
        </p:spPr>
        <p:txBody>
          <a:bodyPr/>
          <a:lstStyle/>
          <a:p>
            <a:r>
              <a:rPr lang="en-US" sz="2000" dirty="0"/>
              <a:t>Observation:</a:t>
            </a:r>
          </a:p>
          <a:p>
            <a:pPr lvl="1"/>
            <a:r>
              <a:rPr lang="en-US" dirty="0"/>
              <a:t>When an AP solicits TB PPDU from STAs after NPCA primary channel’s backoff, the BW of  the soliciting Trigger frame may cover both primary channel and NPCA primary channel.</a:t>
            </a:r>
          </a:p>
          <a:p>
            <a:pPr lvl="1"/>
            <a:r>
              <a:rPr lang="en-US" dirty="0"/>
              <a:t>The RU index for the same 20MHz channels may be different when the different channel being treat as primary channel for RU index coding.</a:t>
            </a:r>
          </a:p>
          <a:p>
            <a:pPr lvl="2"/>
            <a:r>
              <a:rPr lang="en-US" sz="2000" dirty="0"/>
              <a:t>The STAs don’t do the NPCA channel switch since the OBSS activity is missing and the STAs do the NPCA channel switch have the different view of the backoff channel.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09/08/2024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894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623501"/>
          </a:xfrm>
        </p:spPr>
        <p:txBody>
          <a:bodyPr/>
          <a:lstStyle/>
          <a:p>
            <a:r>
              <a:rPr lang="en-US" sz="2800" b="0" dirty="0"/>
              <a:t>RU Index (2)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09/08/2024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99F464C-0DAE-5F8E-C5E6-E8FD7D94A415}"/>
              </a:ext>
            </a:extLst>
          </p:cNvPr>
          <p:cNvSpPr/>
          <p:nvPr/>
        </p:nvSpPr>
        <p:spPr bwMode="auto">
          <a:xfrm>
            <a:off x="5365647" y="3597563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A69A0A1-FB56-FA23-92BD-E91039E23CEF}"/>
              </a:ext>
            </a:extLst>
          </p:cNvPr>
          <p:cNvSpPr/>
          <p:nvPr/>
        </p:nvSpPr>
        <p:spPr bwMode="auto">
          <a:xfrm>
            <a:off x="5367127" y="2063206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02B1B6E-1FF5-0BA2-F70A-D361F0B23D90}"/>
              </a:ext>
            </a:extLst>
          </p:cNvPr>
          <p:cNvSpPr/>
          <p:nvPr/>
        </p:nvSpPr>
        <p:spPr bwMode="auto">
          <a:xfrm>
            <a:off x="5367127" y="2215606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A1CA9D2-31C8-4F97-EB7A-BC415BA8F4FB}"/>
              </a:ext>
            </a:extLst>
          </p:cNvPr>
          <p:cNvSpPr/>
          <p:nvPr/>
        </p:nvSpPr>
        <p:spPr bwMode="auto">
          <a:xfrm>
            <a:off x="5365647" y="2368006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B07B581A-46F0-9F26-5794-4B2D62740873}"/>
              </a:ext>
            </a:extLst>
          </p:cNvPr>
          <p:cNvSpPr/>
          <p:nvPr/>
        </p:nvSpPr>
        <p:spPr bwMode="auto">
          <a:xfrm>
            <a:off x="5365647" y="2520406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659DC01-4157-A944-BF58-F44FBF49FB9F}"/>
              </a:ext>
            </a:extLst>
          </p:cNvPr>
          <p:cNvSpPr/>
          <p:nvPr/>
        </p:nvSpPr>
        <p:spPr bwMode="auto">
          <a:xfrm>
            <a:off x="5367127" y="2678724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7B9F29F8-5B50-6FC9-FB5B-3E4CE2B8DD77}"/>
              </a:ext>
            </a:extLst>
          </p:cNvPr>
          <p:cNvSpPr/>
          <p:nvPr/>
        </p:nvSpPr>
        <p:spPr bwMode="auto">
          <a:xfrm>
            <a:off x="5367127" y="2831124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9FF163C4-A96B-357A-E6AC-28FC45A7FB47}"/>
              </a:ext>
            </a:extLst>
          </p:cNvPr>
          <p:cNvSpPr/>
          <p:nvPr/>
        </p:nvSpPr>
        <p:spPr bwMode="auto">
          <a:xfrm>
            <a:off x="5365647" y="2983524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479EE2C-B478-3397-D56D-171C52292770}"/>
              </a:ext>
            </a:extLst>
          </p:cNvPr>
          <p:cNvSpPr/>
          <p:nvPr/>
        </p:nvSpPr>
        <p:spPr bwMode="auto">
          <a:xfrm>
            <a:off x="5365647" y="3135924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9AC285F-9031-E47B-2D59-3257C2B6B5A0}"/>
              </a:ext>
            </a:extLst>
          </p:cNvPr>
          <p:cNvSpPr/>
          <p:nvPr/>
        </p:nvSpPr>
        <p:spPr bwMode="auto">
          <a:xfrm>
            <a:off x="5367127" y="3292763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1AEF9F4F-5665-4319-7320-69ECE23612E6}"/>
              </a:ext>
            </a:extLst>
          </p:cNvPr>
          <p:cNvSpPr/>
          <p:nvPr/>
        </p:nvSpPr>
        <p:spPr bwMode="auto">
          <a:xfrm>
            <a:off x="5367127" y="3445163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5CAE095-EFCB-2E5E-10BF-9B346A064A00}"/>
              </a:ext>
            </a:extLst>
          </p:cNvPr>
          <p:cNvSpPr/>
          <p:nvPr/>
        </p:nvSpPr>
        <p:spPr bwMode="auto">
          <a:xfrm>
            <a:off x="5365647" y="3749963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1518F7BC-248D-A9DD-2EC7-1998DA285382}"/>
              </a:ext>
            </a:extLst>
          </p:cNvPr>
          <p:cNvSpPr/>
          <p:nvPr/>
        </p:nvSpPr>
        <p:spPr bwMode="auto">
          <a:xfrm>
            <a:off x="5367127" y="3899403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0A706ECB-7F09-A35A-70CC-AD2B32A048AD}"/>
              </a:ext>
            </a:extLst>
          </p:cNvPr>
          <p:cNvSpPr/>
          <p:nvPr/>
        </p:nvSpPr>
        <p:spPr bwMode="auto">
          <a:xfrm>
            <a:off x="5367127" y="4051803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6505D00B-D285-DC05-3694-4585A6A45CDB}"/>
              </a:ext>
            </a:extLst>
          </p:cNvPr>
          <p:cNvSpPr/>
          <p:nvPr/>
        </p:nvSpPr>
        <p:spPr bwMode="auto">
          <a:xfrm>
            <a:off x="5365647" y="4204203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2905B40C-14F5-1B66-83BF-0B56C1F602A5}"/>
              </a:ext>
            </a:extLst>
          </p:cNvPr>
          <p:cNvSpPr/>
          <p:nvPr/>
        </p:nvSpPr>
        <p:spPr bwMode="auto">
          <a:xfrm>
            <a:off x="5365647" y="4356603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FF23B8FA-D6E6-91F0-D343-D5F707F5BFDC}"/>
              </a:ext>
            </a:extLst>
          </p:cNvPr>
          <p:cNvCxnSpPr>
            <a:cxnSpLocks/>
          </p:cNvCxnSpPr>
          <p:nvPr/>
        </p:nvCxnSpPr>
        <p:spPr bwMode="auto">
          <a:xfrm>
            <a:off x="5153757" y="3500382"/>
            <a:ext cx="21189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6E80B7DB-BE35-C67F-2027-54806C7D9472}"/>
              </a:ext>
            </a:extLst>
          </p:cNvPr>
          <p:cNvSpPr txBox="1"/>
          <p:nvPr/>
        </p:nvSpPr>
        <p:spPr>
          <a:xfrm rot="5400000">
            <a:off x="4647977" y="3255407"/>
            <a:ext cx="85792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Primary channel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A09208D6-C6FA-19FE-577A-A5C958885F13}"/>
              </a:ext>
            </a:extLst>
          </p:cNvPr>
          <p:cNvCxnSpPr>
            <a:cxnSpLocks/>
          </p:cNvCxnSpPr>
          <p:nvPr/>
        </p:nvCxnSpPr>
        <p:spPr bwMode="auto">
          <a:xfrm>
            <a:off x="5153757" y="2264628"/>
            <a:ext cx="21189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973F3C26-63F2-5109-FE73-D9C7F53BEE54}"/>
              </a:ext>
            </a:extLst>
          </p:cNvPr>
          <p:cNvSpPr txBox="1"/>
          <p:nvPr/>
        </p:nvSpPr>
        <p:spPr>
          <a:xfrm rot="5400000">
            <a:off x="4690039" y="2102874"/>
            <a:ext cx="8579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NPCA </a:t>
            </a:r>
          </a:p>
          <a:p>
            <a:r>
              <a:rPr lang="en-US" sz="800" dirty="0"/>
              <a:t>Primary channel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F378498-0617-27CC-2B22-9521E98E957C}"/>
              </a:ext>
            </a:extLst>
          </p:cNvPr>
          <p:cNvSpPr txBox="1"/>
          <p:nvPr/>
        </p:nvSpPr>
        <p:spPr>
          <a:xfrm>
            <a:off x="5182886" y="4523221"/>
            <a:ext cx="7585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320MHz BSS</a:t>
            </a:r>
          </a:p>
        </p:txBody>
      </p: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9ED04EB5-DBA9-D030-2D6D-348338FAA839}"/>
              </a:ext>
            </a:extLst>
          </p:cNvPr>
          <p:cNvCxnSpPr>
            <a:cxnSpLocks/>
          </p:cNvCxnSpPr>
          <p:nvPr/>
        </p:nvCxnSpPr>
        <p:spPr bwMode="auto">
          <a:xfrm flipH="1">
            <a:off x="7268948" y="2178742"/>
            <a:ext cx="19865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2AB7B238-4C6A-9051-7FC6-D8AD35E64927}"/>
              </a:ext>
            </a:extLst>
          </p:cNvPr>
          <p:cNvSpPr txBox="1"/>
          <p:nvPr/>
        </p:nvSpPr>
        <p:spPr>
          <a:xfrm>
            <a:off x="7467600" y="2057400"/>
            <a:ext cx="12953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RU index coding per NPCA primary channel:</a:t>
            </a:r>
          </a:p>
          <a:p>
            <a:r>
              <a:rPr lang="en-US" sz="800" dirty="0"/>
              <a:t>PS160 = 0</a:t>
            </a:r>
          </a:p>
          <a:p>
            <a:r>
              <a:rPr lang="en-US" sz="800" dirty="0"/>
              <a:t>B0 of RU Allocation  = 0</a:t>
            </a:r>
          </a:p>
          <a:p>
            <a:endParaRPr lang="en-US" sz="800" dirty="0"/>
          </a:p>
          <a:p>
            <a:r>
              <a:rPr lang="en-US" sz="800" dirty="0"/>
              <a:t>RU index coding per primary channel:</a:t>
            </a:r>
          </a:p>
          <a:p>
            <a:r>
              <a:rPr lang="en-US" sz="800" dirty="0"/>
              <a:t>PS160 = 1</a:t>
            </a:r>
          </a:p>
          <a:p>
            <a:r>
              <a:rPr lang="en-US" sz="800" dirty="0"/>
              <a:t>B0 of RU Allocation = 1 </a:t>
            </a:r>
          </a:p>
        </p:txBody>
      </p:sp>
      <p:sp>
        <p:nvSpPr>
          <p:cNvPr id="67" name="Right Brace 66">
            <a:extLst>
              <a:ext uri="{FF2B5EF4-FFF2-40B4-BE49-F238E27FC236}">
                <a16:creationId xmlns:a16="http://schemas.microsoft.com/office/drawing/2014/main" id="{B9E2F43B-220B-2852-C379-71C588037448}"/>
              </a:ext>
            </a:extLst>
          </p:cNvPr>
          <p:cNvSpPr/>
          <p:nvPr/>
        </p:nvSpPr>
        <p:spPr bwMode="auto">
          <a:xfrm>
            <a:off x="7116548" y="2107663"/>
            <a:ext cx="152400" cy="2286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B58E2361-401C-CDFC-F9ED-A7029C4F4DAE}"/>
              </a:ext>
            </a:extLst>
          </p:cNvPr>
          <p:cNvSpPr txBox="1"/>
          <p:nvPr/>
        </p:nvSpPr>
        <p:spPr>
          <a:xfrm>
            <a:off x="5541344" y="4687928"/>
            <a:ext cx="80502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Low frequency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FBF58A4E-4CC4-188F-C54D-B6F2226542C4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927653" y="4522524"/>
            <a:ext cx="166105" cy="19026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0F2FE031-12D9-81B8-E57C-BD35B898AC72}"/>
              </a:ext>
            </a:extLst>
          </p:cNvPr>
          <p:cNvSpPr txBox="1"/>
          <p:nvPr/>
        </p:nvSpPr>
        <p:spPr>
          <a:xfrm>
            <a:off x="5925615" y="1756557"/>
            <a:ext cx="8226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High frequency</a:t>
            </a: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96E7B471-32AC-33CE-57D9-52E2227166B7}"/>
              </a:ext>
            </a:extLst>
          </p:cNvPr>
          <p:cNvCxnSpPr>
            <a:cxnSpLocks/>
            <a:endCxn id="45" idx="3"/>
          </p:cNvCxnSpPr>
          <p:nvPr/>
        </p:nvCxnSpPr>
        <p:spPr bwMode="auto">
          <a:xfrm flipH="1">
            <a:off x="5915757" y="1928974"/>
            <a:ext cx="186404" cy="2104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2" name="Rectangle 71">
            <a:extLst>
              <a:ext uri="{FF2B5EF4-FFF2-40B4-BE49-F238E27FC236}">
                <a16:creationId xmlns:a16="http://schemas.microsoft.com/office/drawing/2014/main" id="{3499AED7-3336-35D2-30D2-64A4DEDA75AA}"/>
              </a:ext>
            </a:extLst>
          </p:cNvPr>
          <p:cNvSpPr/>
          <p:nvPr/>
        </p:nvSpPr>
        <p:spPr bwMode="auto">
          <a:xfrm>
            <a:off x="6427475" y="3617124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9FD0680-794B-46F2-B7D7-5DA389D8E4B6}"/>
              </a:ext>
            </a:extLst>
          </p:cNvPr>
          <p:cNvSpPr/>
          <p:nvPr/>
        </p:nvSpPr>
        <p:spPr bwMode="auto">
          <a:xfrm>
            <a:off x="6428955" y="2082767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CB59942D-BCE9-E889-E17C-3442DDBAAB59}"/>
              </a:ext>
            </a:extLst>
          </p:cNvPr>
          <p:cNvSpPr/>
          <p:nvPr/>
        </p:nvSpPr>
        <p:spPr bwMode="auto">
          <a:xfrm>
            <a:off x="6428955" y="2235167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1F8B7C17-0345-959D-BBBB-443F1C46F8A9}"/>
              </a:ext>
            </a:extLst>
          </p:cNvPr>
          <p:cNvSpPr/>
          <p:nvPr/>
        </p:nvSpPr>
        <p:spPr bwMode="auto">
          <a:xfrm>
            <a:off x="6427475" y="2387567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4245D1AD-91A5-7DBC-E02F-83A5A6264C72}"/>
              </a:ext>
            </a:extLst>
          </p:cNvPr>
          <p:cNvSpPr/>
          <p:nvPr/>
        </p:nvSpPr>
        <p:spPr bwMode="auto">
          <a:xfrm>
            <a:off x="6427475" y="2539967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F6F9B1F8-40C6-0DFC-17C9-8D5A4E950C64}"/>
              </a:ext>
            </a:extLst>
          </p:cNvPr>
          <p:cNvSpPr/>
          <p:nvPr/>
        </p:nvSpPr>
        <p:spPr bwMode="auto">
          <a:xfrm>
            <a:off x="6428955" y="2698285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39B6C572-5CD1-4D75-56D6-FE30A1EF4CEE}"/>
              </a:ext>
            </a:extLst>
          </p:cNvPr>
          <p:cNvSpPr/>
          <p:nvPr/>
        </p:nvSpPr>
        <p:spPr bwMode="auto">
          <a:xfrm>
            <a:off x="6428955" y="2850685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DD582788-3C96-B842-F1A9-C9A22E8A5B76}"/>
              </a:ext>
            </a:extLst>
          </p:cNvPr>
          <p:cNvSpPr/>
          <p:nvPr/>
        </p:nvSpPr>
        <p:spPr bwMode="auto">
          <a:xfrm>
            <a:off x="6427475" y="3003085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701D8D79-5321-51A4-1111-7E241657D224}"/>
              </a:ext>
            </a:extLst>
          </p:cNvPr>
          <p:cNvSpPr/>
          <p:nvPr/>
        </p:nvSpPr>
        <p:spPr bwMode="auto">
          <a:xfrm>
            <a:off x="6427475" y="3155485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CC0074A7-5702-C2C6-A43F-EEDD3639354A}"/>
              </a:ext>
            </a:extLst>
          </p:cNvPr>
          <p:cNvSpPr/>
          <p:nvPr/>
        </p:nvSpPr>
        <p:spPr bwMode="auto">
          <a:xfrm>
            <a:off x="6427475" y="3769524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5C45F5CE-7A65-9C89-DD73-F010066AFA83}"/>
              </a:ext>
            </a:extLst>
          </p:cNvPr>
          <p:cNvSpPr/>
          <p:nvPr/>
        </p:nvSpPr>
        <p:spPr bwMode="auto">
          <a:xfrm>
            <a:off x="6428955" y="3918964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BD0A7E69-DBD9-50F4-1352-9BDCB781EDBC}"/>
              </a:ext>
            </a:extLst>
          </p:cNvPr>
          <p:cNvSpPr/>
          <p:nvPr/>
        </p:nvSpPr>
        <p:spPr bwMode="auto">
          <a:xfrm>
            <a:off x="6428955" y="4071364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A9E85C51-2119-B9E3-2CB7-9DAD574AA428}"/>
              </a:ext>
            </a:extLst>
          </p:cNvPr>
          <p:cNvSpPr/>
          <p:nvPr/>
        </p:nvSpPr>
        <p:spPr bwMode="auto">
          <a:xfrm>
            <a:off x="6427475" y="4223764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50430EDD-FAE9-7D81-21F4-E0E4BC0521BB}"/>
              </a:ext>
            </a:extLst>
          </p:cNvPr>
          <p:cNvSpPr/>
          <p:nvPr/>
        </p:nvSpPr>
        <p:spPr bwMode="auto">
          <a:xfrm>
            <a:off x="6427475" y="4376164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3A6FAFAB-0963-DA08-FE1E-A15E6BA3503D}"/>
              </a:ext>
            </a:extLst>
          </p:cNvPr>
          <p:cNvSpPr txBox="1"/>
          <p:nvPr/>
        </p:nvSpPr>
        <p:spPr>
          <a:xfrm>
            <a:off x="6325608" y="4516859"/>
            <a:ext cx="7809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Valid channel </a:t>
            </a:r>
          </a:p>
          <a:p>
            <a:r>
              <a:rPr lang="en-US" sz="800" dirty="0"/>
              <a:t>for TB PPDU</a:t>
            </a:r>
          </a:p>
        </p:txBody>
      </p: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10B88711-1934-F523-E68B-DA6290FBFD52}"/>
              </a:ext>
            </a:extLst>
          </p:cNvPr>
          <p:cNvCxnSpPr/>
          <p:nvPr/>
        </p:nvCxnSpPr>
        <p:spPr bwMode="auto">
          <a:xfrm flipH="1" flipV="1">
            <a:off x="7055666" y="3508635"/>
            <a:ext cx="717439" cy="8099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0" name="TextBox 89">
            <a:extLst>
              <a:ext uri="{FF2B5EF4-FFF2-40B4-BE49-F238E27FC236}">
                <a16:creationId xmlns:a16="http://schemas.microsoft.com/office/drawing/2014/main" id="{870F1016-6AED-9246-B899-61230944E73F}"/>
              </a:ext>
            </a:extLst>
          </p:cNvPr>
          <p:cNvSpPr txBox="1"/>
          <p:nvPr/>
        </p:nvSpPr>
        <p:spPr>
          <a:xfrm>
            <a:off x="7440483" y="4349960"/>
            <a:ext cx="10695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40MHz OBSS PPDU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DEA9EDF6-9D5D-E6A0-B3CE-EA70270552FD}"/>
              </a:ext>
            </a:extLst>
          </p:cNvPr>
          <p:cNvSpPr/>
          <p:nvPr/>
        </p:nvSpPr>
        <p:spPr bwMode="auto">
          <a:xfrm>
            <a:off x="771639" y="2426624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6D903D3C-EDA4-E7C0-F965-EA617C602AC2}"/>
              </a:ext>
            </a:extLst>
          </p:cNvPr>
          <p:cNvSpPr/>
          <p:nvPr/>
        </p:nvSpPr>
        <p:spPr bwMode="auto">
          <a:xfrm>
            <a:off x="771639" y="2579024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F6338595-8F37-3FC4-6762-AE481EB06D61}"/>
              </a:ext>
            </a:extLst>
          </p:cNvPr>
          <p:cNvSpPr/>
          <p:nvPr/>
        </p:nvSpPr>
        <p:spPr bwMode="auto">
          <a:xfrm>
            <a:off x="770159" y="2731424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67B55A0F-5739-5A52-EF04-1BBA229B5806}"/>
              </a:ext>
            </a:extLst>
          </p:cNvPr>
          <p:cNvSpPr/>
          <p:nvPr/>
        </p:nvSpPr>
        <p:spPr bwMode="auto">
          <a:xfrm>
            <a:off x="770159" y="2883824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1F57A7E5-A3C7-DF53-B780-4DAD88ADD104}"/>
              </a:ext>
            </a:extLst>
          </p:cNvPr>
          <p:cNvSpPr/>
          <p:nvPr/>
        </p:nvSpPr>
        <p:spPr bwMode="auto">
          <a:xfrm>
            <a:off x="771639" y="3042142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EEFACD0D-42FF-39E4-CFE0-40008245D571}"/>
              </a:ext>
            </a:extLst>
          </p:cNvPr>
          <p:cNvSpPr/>
          <p:nvPr/>
        </p:nvSpPr>
        <p:spPr bwMode="auto">
          <a:xfrm>
            <a:off x="771639" y="3194542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6337C36A-0F5D-6DE8-96DD-6D303F9AD520}"/>
              </a:ext>
            </a:extLst>
          </p:cNvPr>
          <p:cNvSpPr/>
          <p:nvPr/>
        </p:nvSpPr>
        <p:spPr bwMode="auto">
          <a:xfrm>
            <a:off x="770159" y="3346942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9C1DAE3B-820D-7534-8734-C1D7AAD453DA}"/>
              </a:ext>
            </a:extLst>
          </p:cNvPr>
          <p:cNvSpPr/>
          <p:nvPr/>
        </p:nvSpPr>
        <p:spPr bwMode="auto">
          <a:xfrm>
            <a:off x="770159" y="3499342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6950F7BF-5887-0789-EFF6-A61ADFB5B5CE}"/>
              </a:ext>
            </a:extLst>
          </p:cNvPr>
          <p:cNvCxnSpPr>
            <a:cxnSpLocks/>
          </p:cNvCxnSpPr>
          <p:nvPr/>
        </p:nvCxnSpPr>
        <p:spPr bwMode="auto">
          <a:xfrm>
            <a:off x="558269" y="3257729"/>
            <a:ext cx="21189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0" name="TextBox 99">
            <a:extLst>
              <a:ext uri="{FF2B5EF4-FFF2-40B4-BE49-F238E27FC236}">
                <a16:creationId xmlns:a16="http://schemas.microsoft.com/office/drawing/2014/main" id="{DF05C13B-9B74-4A6C-6DDF-7B2F1D5F3FE6}"/>
              </a:ext>
            </a:extLst>
          </p:cNvPr>
          <p:cNvSpPr txBox="1"/>
          <p:nvPr/>
        </p:nvSpPr>
        <p:spPr>
          <a:xfrm rot="5400000">
            <a:off x="50958" y="3369046"/>
            <a:ext cx="85792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Primary channel</a:t>
            </a:r>
          </a:p>
        </p:txBody>
      </p: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1F6EBB64-A6BC-45D5-4B93-8C9AA427F5BC}"/>
              </a:ext>
            </a:extLst>
          </p:cNvPr>
          <p:cNvCxnSpPr>
            <a:cxnSpLocks/>
          </p:cNvCxnSpPr>
          <p:nvPr/>
        </p:nvCxnSpPr>
        <p:spPr bwMode="auto">
          <a:xfrm>
            <a:off x="558269" y="2628046"/>
            <a:ext cx="21189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2" name="TextBox 101">
            <a:extLst>
              <a:ext uri="{FF2B5EF4-FFF2-40B4-BE49-F238E27FC236}">
                <a16:creationId xmlns:a16="http://schemas.microsoft.com/office/drawing/2014/main" id="{0D80CFF5-BF18-6C73-7067-48093DE27AC4}"/>
              </a:ext>
            </a:extLst>
          </p:cNvPr>
          <p:cNvSpPr txBox="1"/>
          <p:nvPr/>
        </p:nvSpPr>
        <p:spPr>
          <a:xfrm rot="5400000">
            <a:off x="138386" y="2477203"/>
            <a:ext cx="8579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NPCA </a:t>
            </a:r>
          </a:p>
          <a:p>
            <a:r>
              <a:rPr lang="en-US" sz="800" dirty="0"/>
              <a:t>Primary channel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16663AEA-B64C-54CE-92BB-561D857F8F7D}"/>
              </a:ext>
            </a:extLst>
          </p:cNvPr>
          <p:cNvSpPr txBox="1"/>
          <p:nvPr/>
        </p:nvSpPr>
        <p:spPr>
          <a:xfrm>
            <a:off x="600182" y="3750880"/>
            <a:ext cx="7585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160MHz BSS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B7EBA5F8-842F-0368-EAF2-6337F51A289F}"/>
              </a:ext>
            </a:extLst>
          </p:cNvPr>
          <p:cNvSpPr/>
          <p:nvPr/>
        </p:nvSpPr>
        <p:spPr bwMode="auto">
          <a:xfrm>
            <a:off x="1713762" y="2426624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A99CB4FC-C1E1-AB92-364F-82FDFCF49FF3}"/>
              </a:ext>
            </a:extLst>
          </p:cNvPr>
          <p:cNvSpPr/>
          <p:nvPr/>
        </p:nvSpPr>
        <p:spPr bwMode="auto">
          <a:xfrm>
            <a:off x="1713762" y="2579024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EB4C0152-AABA-D9AC-AEF8-BB92CF6273E4}"/>
              </a:ext>
            </a:extLst>
          </p:cNvPr>
          <p:cNvSpPr/>
          <p:nvPr/>
        </p:nvSpPr>
        <p:spPr bwMode="auto">
          <a:xfrm>
            <a:off x="1712282" y="2731424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DECD69AE-5840-55B5-FE4C-7435094A9E2D}"/>
              </a:ext>
            </a:extLst>
          </p:cNvPr>
          <p:cNvSpPr/>
          <p:nvPr/>
        </p:nvSpPr>
        <p:spPr bwMode="auto">
          <a:xfrm>
            <a:off x="1712282" y="2883824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A8641B07-5D8C-C07A-B784-FD1991D510AC}"/>
              </a:ext>
            </a:extLst>
          </p:cNvPr>
          <p:cNvSpPr/>
          <p:nvPr/>
        </p:nvSpPr>
        <p:spPr bwMode="auto">
          <a:xfrm>
            <a:off x="1712282" y="3346942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D1DEA8C7-7C26-46C6-F4FF-B69C59D1B271}"/>
              </a:ext>
            </a:extLst>
          </p:cNvPr>
          <p:cNvSpPr/>
          <p:nvPr/>
        </p:nvSpPr>
        <p:spPr bwMode="auto">
          <a:xfrm>
            <a:off x="1712282" y="3499342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227BB494-4742-B164-4D95-7D36CAFDD2E6}"/>
              </a:ext>
            </a:extLst>
          </p:cNvPr>
          <p:cNvSpPr txBox="1"/>
          <p:nvPr/>
        </p:nvSpPr>
        <p:spPr>
          <a:xfrm>
            <a:off x="1577258" y="3695760"/>
            <a:ext cx="7809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Valid channel </a:t>
            </a:r>
          </a:p>
          <a:p>
            <a:r>
              <a:rPr lang="en-US" sz="800" dirty="0"/>
              <a:t>for TB PPDU</a:t>
            </a:r>
          </a:p>
        </p:txBody>
      </p: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074A6B48-F26B-602E-F9FA-DE15B1AC6213}"/>
              </a:ext>
            </a:extLst>
          </p:cNvPr>
          <p:cNvCxnSpPr>
            <a:cxnSpLocks/>
          </p:cNvCxnSpPr>
          <p:nvPr/>
        </p:nvCxnSpPr>
        <p:spPr bwMode="auto">
          <a:xfrm flipH="1">
            <a:off x="2481489" y="2541467"/>
            <a:ext cx="19865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2" name="TextBox 111">
            <a:extLst>
              <a:ext uri="{FF2B5EF4-FFF2-40B4-BE49-F238E27FC236}">
                <a16:creationId xmlns:a16="http://schemas.microsoft.com/office/drawing/2014/main" id="{B9433341-4B26-67EF-1120-A40A66C04F27}"/>
              </a:ext>
            </a:extLst>
          </p:cNvPr>
          <p:cNvSpPr txBox="1"/>
          <p:nvPr/>
        </p:nvSpPr>
        <p:spPr>
          <a:xfrm>
            <a:off x="2680141" y="2420125"/>
            <a:ext cx="12953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RU index coding per NPCA primary channel:</a:t>
            </a:r>
          </a:p>
          <a:p>
            <a:r>
              <a:rPr lang="en-US" sz="800" dirty="0"/>
              <a:t>B0 of RU Allocation  = 0</a:t>
            </a:r>
          </a:p>
          <a:p>
            <a:endParaRPr lang="en-US" sz="800" dirty="0"/>
          </a:p>
          <a:p>
            <a:r>
              <a:rPr lang="en-US" sz="800" dirty="0"/>
              <a:t>RU index coding per  primary channel:</a:t>
            </a:r>
          </a:p>
          <a:p>
            <a:r>
              <a:rPr lang="en-US" sz="800" dirty="0"/>
              <a:t>B0 of RU Allocation = 1 </a:t>
            </a:r>
          </a:p>
        </p:txBody>
      </p:sp>
      <p:sp>
        <p:nvSpPr>
          <p:cNvPr id="113" name="Right Brace 112">
            <a:extLst>
              <a:ext uri="{FF2B5EF4-FFF2-40B4-BE49-F238E27FC236}">
                <a16:creationId xmlns:a16="http://schemas.microsoft.com/office/drawing/2014/main" id="{75FF4AA0-E780-9087-F0AC-F99DED881BEF}"/>
              </a:ext>
            </a:extLst>
          </p:cNvPr>
          <p:cNvSpPr/>
          <p:nvPr/>
        </p:nvSpPr>
        <p:spPr bwMode="auto">
          <a:xfrm>
            <a:off x="2329089" y="2470388"/>
            <a:ext cx="152400" cy="2286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D1103FB3-A01C-BB1E-7F13-7ECD645667D6}"/>
              </a:ext>
            </a:extLst>
          </p:cNvPr>
          <p:cNvSpPr txBox="1"/>
          <p:nvPr/>
        </p:nvSpPr>
        <p:spPr>
          <a:xfrm>
            <a:off x="1099610" y="4016872"/>
            <a:ext cx="80502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Low frequency</a:t>
            </a:r>
          </a:p>
        </p:txBody>
      </p: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60143BC6-F7BA-F042-2F72-60CB55675CAF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330127" y="3695760"/>
            <a:ext cx="171998" cy="4034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6" name="TextBox 115">
            <a:extLst>
              <a:ext uri="{FF2B5EF4-FFF2-40B4-BE49-F238E27FC236}">
                <a16:creationId xmlns:a16="http://schemas.microsoft.com/office/drawing/2014/main" id="{C5374929-5F06-951D-D94F-8C2B04632DEB}"/>
              </a:ext>
            </a:extLst>
          </p:cNvPr>
          <p:cNvSpPr txBox="1"/>
          <p:nvPr/>
        </p:nvSpPr>
        <p:spPr>
          <a:xfrm>
            <a:off x="1330127" y="2119975"/>
            <a:ext cx="8226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High frequency</a:t>
            </a:r>
          </a:p>
        </p:txBody>
      </p: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074C21A7-F562-36F8-E967-A32E306812BE}"/>
              </a:ext>
            </a:extLst>
          </p:cNvPr>
          <p:cNvCxnSpPr>
            <a:cxnSpLocks/>
            <a:endCxn id="91" idx="3"/>
          </p:cNvCxnSpPr>
          <p:nvPr/>
        </p:nvCxnSpPr>
        <p:spPr bwMode="auto">
          <a:xfrm flipH="1">
            <a:off x="1320269" y="2292392"/>
            <a:ext cx="186404" cy="2104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A06AC086-3A21-10FA-E94F-F1309A673207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122769" y="3119030"/>
            <a:ext cx="597306" cy="4740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9" name="TextBox 118">
            <a:extLst>
              <a:ext uri="{FF2B5EF4-FFF2-40B4-BE49-F238E27FC236}">
                <a16:creationId xmlns:a16="http://schemas.microsoft.com/office/drawing/2014/main" id="{50778FAE-5E0B-8B7A-7FD7-9520C6B7E173}"/>
              </a:ext>
            </a:extLst>
          </p:cNvPr>
          <p:cNvSpPr txBox="1"/>
          <p:nvPr/>
        </p:nvSpPr>
        <p:spPr>
          <a:xfrm>
            <a:off x="2526649" y="3618520"/>
            <a:ext cx="10695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40MHz OBSS PPDU</a:t>
            </a:r>
          </a:p>
        </p:txBody>
      </p:sp>
    </p:spTree>
    <p:extLst>
      <p:ext uri="{BB962C8B-B14F-4D97-AF65-F5344CB8AC3E}">
        <p14:creationId xmlns:p14="http://schemas.microsoft.com/office/powerpoint/2010/main" val="590931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623501"/>
          </a:xfrm>
        </p:spPr>
        <p:txBody>
          <a:bodyPr/>
          <a:lstStyle/>
          <a:p>
            <a:r>
              <a:rPr lang="en-US" sz="2800" b="0" dirty="0"/>
              <a:t>RU Index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70800"/>
            <a:ext cx="9144000" cy="5153800"/>
          </a:xfrm>
        </p:spPr>
        <p:txBody>
          <a:bodyPr/>
          <a:lstStyle/>
          <a:p>
            <a:r>
              <a:rPr lang="en-US" sz="2000" dirty="0"/>
              <a:t>Solution:</a:t>
            </a:r>
          </a:p>
          <a:p>
            <a:pPr lvl="1"/>
            <a:r>
              <a:rPr lang="en-US" dirty="0"/>
              <a:t>The Trigger frame indicates whether the NPCA Primary channel is used as the reference for RU index coding.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09/08/2024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107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71130"/>
            <a:ext cx="9144000" cy="623501"/>
          </a:xfrm>
        </p:spPr>
        <p:txBody>
          <a:bodyPr/>
          <a:lstStyle/>
          <a:p>
            <a:r>
              <a:rPr lang="en-US" sz="2800" b="0" dirty="0"/>
              <a:t>RU Index (4)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09/08/2024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C9ABD9C-BAD2-4A50-98AD-17CEB0FE4107}"/>
              </a:ext>
            </a:extLst>
          </p:cNvPr>
          <p:cNvSpPr/>
          <p:nvPr/>
        </p:nvSpPr>
        <p:spPr bwMode="auto">
          <a:xfrm>
            <a:off x="978748" y="5185409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1A23AF6-777B-F38C-9126-0A6B5D6B788C}"/>
              </a:ext>
            </a:extLst>
          </p:cNvPr>
          <p:cNvSpPr/>
          <p:nvPr/>
        </p:nvSpPr>
        <p:spPr bwMode="auto">
          <a:xfrm>
            <a:off x="980228" y="3651052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9B76CD3-9F75-D026-22F3-DE613E0E1875}"/>
              </a:ext>
            </a:extLst>
          </p:cNvPr>
          <p:cNvSpPr/>
          <p:nvPr/>
        </p:nvSpPr>
        <p:spPr bwMode="auto">
          <a:xfrm>
            <a:off x="980228" y="3803452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AA55458-C214-8BE6-557E-66730219A93F}"/>
              </a:ext>
            </a:extLst>
          </p:cNvPr>
          <p:cNvSpPr/>
          <p:nvPr/>
        </p:nvSpPr>
        <p:spPr bwMode="auto">
          <a:xfrm>
            <a:off x="978748" y="3955852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8193E12-7DE8-00EF-CB30-4708B35D3F2E}"/>
              </a:ext>
            </a:extLst>
          </p:cNvPr>
          <p:cNvSpPr/>
          <p:nvPr/>
        </p:nvSpPr>
        <p:spPr bwMode="auto">
          <a:xfrm>
            <a:off x="978748" y="4108252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7EFE0A6-6490-25A0-50F5-863F07E8C188}"/>
              </a:ext>
            </a:extLst>
          </p:cNvPr>
          <p:cNvSpPr/>
          <p:nvPr/>
        </p:nvSpPr>
        <p:spPr bwMode="auto">
          <a:xfrm>
            <a:off x="980228" y="4266570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FD77BC0-CD4F-DE61-93F1-14ECB32AB972}"/>
              </a:ext>
            </a:extLst>
          </p:cNvPr>
          <p:cNvSpPr/>
          <p:nvPr/>
        </p:nvSpPr>
        <p:spPr bwMode="auto">
          <a:xfrm>
            <a:off x="980228" y="4418970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8610E90-523F-0283-02E7-6836AE7F7307}"/>
              </a:ext>
            </a:extLst>
          </p:cNvPr>
          <p:cNvSpPr/>
          <p:nvPr/>
        </p:nvSpPr>
        <p:spPr bwMode="auto">
          <a:xfrm>
            <a:off x="978748" y="4571370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8DA2055-5210-4FE8-9F94-EE630893FE48}"/>
              </a:ext>
            </a:extLst>
          </p:cNvPr>
          <p:cNvSpPr/>
          <p:nvPr/>
        </p:nvSpPr>
        <p:spPr bwMode="auto">
          <a:xfrm>
            <a:off x="978748" y="4723770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54E80D2-C160-310B-4C1B-08862F8B2F58}"/>
              </a:ext>
            </a:extLst>
          </p:cNvPr>
          <p:cNvSpPr/>
          <p:nvPr/>
        </p:nvSpPr>
        <p:spPr bwMode="auto">
          <a:xfrm>
            <a:off x="980228" y="4880609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EC5A93D-C187-502F-58B7-B3E7266FA595}"/>
              </a:ext>
            </a:extLst>
          </p:cNvPr>
          <p:cNvSpPr/>
          <p:nvPr/>
        </p:nvSpPr>
        <p:spPr bwMode="auto">
          <a:xfrm>
            <a:off x="980228" y="5033009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0FC0D2-F65A-4DB3-ADF9-4FCC5256B289}"/>
              </a:ext>
            </a:extLst>
          </p:cNvPr>
          <p:cNvSpPr/>
          <p:nvPr/>
        </p:nvSpPr>
        <p:spPr bwMode="auto">
          <a:xfrm>
            <a:off x="978748" y="5337809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012929B-C275-E301-36C1-E882B742E30B}"/>
              </a:ext>
            </a:extLst>
          </p:cNvPr>
          <p:cNvSpPr/>
          <p:nvPr/>
        </p:nvSpPr>
        <p:spPr bwMode="auto">
          <a:xfrm>
            <a:off x="980228" y="5487249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B65AAD9-F3CC-7229-63C7-F2E9A1732D7A}"/>
              </a:ext>
            </a:extLst>
          </p:cNvPr>
          <p:cNvSpPr/>
          <p:nvPr/>
        </p:nvSpPr>
        <p:spPr bwMode="auto">
          <a:xfrm>
            <a:off x="980228" y="5639649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0C97C4F-C03E-027E-1FDF-755A90CEC8AF}"/>
              </a:ext>
            </a:extLst>
          </p:cNvPr>
          <p:cNvSpPr/>
          <p:nvPr/>
        </p:nvSpPr>
        <p:spPr bwMode="auto">
          <a:xfrm>
            <a:off x="978748" y="5792049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242C3A2-1A97-71B5-C9C1-0CCBFC27D88A}"/>
              </a:ext>
            </a:extLst>
          </p:cNvPr>
          <p:cNvSpPr/>
          <p:nvPr/>
        </p:nvSpPr>
        <p:spPr bwMode="auto">
          <a:xfrm>
            <a:off x="978748" y="5944449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CAF8337-7DB3-E8B4-3BDD-068425091394}"/>
              </a:ext>
            </a:extLst>
          </p:cNvPr>
          <p:cNvCxnSpPr>
            <a:cxnSpLocks/>
          </p:cNvCxnSpPr>
          <p:nvPr/>
        </p:nvCxnSpPr>
        <p:spPr bwMode="auto">
          <a:xfrm>
            <a:off x="766858" y="5088228"/>
            <a:ext cx="21189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592A2F39-81D2-46B7-620E-DA651582C26D}"/>
              </a:ext>
            </a:extLst>
          </p:cNvPr>
          <p:cNvSpPr txBox="1"/>
          <p:nvPr/>
        </p:nvSpPr>
        <p:spPr>
          <a:xfrm rot="5400000">
            <a:off x="261078" y="4843253"/>
            <a:ext cx="85792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Primary channel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8935EECC-A815-1D17-C900-E318735963E3}"/>
              </a:ext>
            </a:extLst>
          </p:cNvPr>
          <p:cNvCxnSpPr>
            <a:cxnSpLocks/>
          </p:cNvCxnSpPr>
          <p:nvPr/>
        </p:nvCxnSpPr>
        <p:spPr bwMode="auto">
          <a:xfrm>
            <a:off x="766858" y="3852474"/>
            <a:ext cx="21189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AAB17B52-C4C2-FC45-5C6C-6B42D1C09015}"/>
              </a:ext>
            </a:extLst>
          </p:cNvPr>
          <p:cNvSpPr txBox="1"/>
          <p:nvPr/>
        </p:nvSpPr>
        <p:spPr>
          <a:xfrm rot="5400000">
            <a:off x="346975" y="3701631"/>
            <a:ext cx="8579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NPCA </a:t>
            </a:r>
          </a:p>
          <a:p>
            <a:r>
              <a:rPr lang="en-US" sz="800" dirty="0"/>
              <a:t>Primary channel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91B1632-9CD3-8B19-52E3-EF33D92781BD}"/>
              </a:ext>
            </a:extLst>
          </p:cNvPr>
          <p:cNvSpPr txBox="1"/>
          <p:nvPr/>
        </p:nvSpPr>
        <p:spPr>
          <a:xfrm>
            <a:off x="795987" y="6111067"/>
            <a:ext cx="7585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320MHz BSS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DBDC8E5-447A-2783-A183-997A3438E1F9}"/>
              </a:ext>
            </a:extLst>
          </p:cNvPr>
          <p:cNvSpPr/>
          <p:nvPr/>
        </p:nvSpPr>
        <p:spPr bwMode="auto">
          <a:xfrm>
            <a:off x="1922351" y="3651052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8603A30-777B-8027-C548-BF9589F3220F}"/>
              </a:ext>
            </a:extLst>
          </p:cNvPr>
          <p:cNvSpPr/>
          <p:nvPr/>
        </p:nvSpPr>
        <p:spPr bwMode="auto">
          <a:xfrm>
            <a:off x="1922351" y="3803452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252FDE9-52DC-F518-8D09-3C755DB1B7A4}"/>
              </a:ext>
            </a:extLst>
          </p:cNvPr>
          <p:cNvSpPr/>
          <p:nvPr/>
        </p:nvSpPr>
        <p:spPr bwMode="auto">
          <a:xfrm>
            <a:off x="1920871" y="3955852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276308F-6F7D-0208-EB95-3834AA271F1F}"/>
              </a:ext>
            </a:extLst>
          </p:cNvPr>
          <p:cNvSpPr/>
          <p:nvPr/>
        </p:nvSpPr>
        <p:spPr bwMode="auto">
          <a:xfrm>
            <a:off x="1920871" y="4108252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AC8F514-6E35-64C5-4F92-DAD0AC1AA67D}"/>
              </a:ext>
            </a:extLst>
          </p:cNvPr>
          <p:cNvSpPr/>
          <p:nvPr/>
        </p:nvSpPr>
        <p:spPr bwMode="auto">
          <a:xfrm>
            <a:off x="1922351" y="4266570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741434B9-7A14-337E-EE27-B818099656D0}"/>
              </a:ext>
            </a:extLst>
          </p:cNvPr>
          <p:cNvSpPr/>
          <p:nvPr/>
        </p:nvSpPr>
        <p:spPr bwMode="auto">
          <a:xfrm>
            <a:off x="1922351" y="4418970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9ED13CA-0DE2-C9D2-660D-2B92E8940023}"/>
              </a:ext>
            </a:extLst>
          </p:cNvPr>
          <p:cNvSpPr/>
          <p:nvPr/>
        </p:nvSpPr>
        <p:spPr bwMode="auto">
          <a:xfrm>
            <a:off x="1920871" y="4571370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F0BEC7C-6EDF-BF2C-C33B-3BB5CE82FF52}"/>
              </a:ext>
            </a:extLst>
          </p:cNvPr>
          <p:cNvSpPr/>
          <p:nvPr/>
        </p:nvSpPr>
        <p:spPr bwMode="auto">
          <a:xfrm>
            <a:off x="1920871" y="4723770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490C583-B84C-38BD-7D73-4D7F5364DAD1}"/>
              </a:ext>
            </a:extLst>
          </p:cNvPr>
          <p:cNvSpPr txBox="1"/>
          <p:nvPr/>
        </p:nvSpPr>
        <p:spPr>
          <a:xfrm>
            <a:off x="1785847" y="4920188"/>
            <a:ext cx="7809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Valid channel </a:t>
            </a:r>
          </a:p>
          <a:p>
            <a:r>
              <a:rPr lang="en-US" sz="800" dirty="0"/>
              <a:t>for TB PPDU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99D0F122-76ED-9409-C0B3-13CBEFB859B5}"/>
              </a:ext>
            </a:extLst>
          </p:cNvPr>
          <p:cNvCxnSpPr>
            <a:cxnSpLocks/>
          </p:cNvCxnSpPr>
          <p:nvPr/>
        </p:nvCxnSpPr>
        <p:spPr bwMode="auto">
          <a:xfrm flipH="1">
            <a:off x="2690078" y="3765895"/>
            <a:ext cx="19865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E471F076-1F57-2F90-38FE-954193B22434}"/>
              </a:ext>
            </a:extLst>
          </p:cNvPr>
          <p:cNvSpPr txBox="1"/>
          <p:nvPr/>
        </p:nvSpPr>
        <p:spPr>
          <a:xfrm>
            <a:off x="2888730" y="3644553"/>
            <a:ext cx="12953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B0 of RU Allocation  = 0</a:t>
            </a:r>
          </a:p>
        </p:txBody>
      </p:sp>
      <p:sp>
        <p:nvSpPr>
          <p:cNvPr id="40" name="Right Brace 39">
            <a:extLst>
              <a:ext uri="{FF2B5EF4-FFF2-40B4-BE49-F238E27FC236}">
                <a16:creationId xmlns:a16="http://schemas.microsoft.com/office/drawing/2014/main" id="{DE809660-F82C-04D2-9387-38E4843171AD}"/>
              </a:ext>
            </a:extLst>
          </p:cNvPr>
          <p:cNvSpPr/>
          <p:nvPr/>
        </p:nvSpPr>
        <p:spPr bwMode="auto">
          <a:xfrm>
            <a:off x="2537678" y="3694816"/>
            <a:ext cx="152400" cy="2286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4110BA8-E890-635E-5EFB-925CE9354F13}"/>
              </a:ext>
            </a:extLst>
          </p:cNvPr>
          <p:cNvSpPr txBox="1"/>
          <p:nvPr/>
        </p:nvSpPr>
        <p:spPr>
          <a:xfrm>
            <a:off x="1790642" y="5944449"/>
            <a:ext cx="80502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Low frequency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8A816A65-2035-70DD-6070-DB5B545E086D}"/>
              </a:ext>
            </a:extLst>
          </p:cNvPr>
          <p:cNvCxnSpPr>
            <a:cxnSpLocks/>
          </p:cNvCxnSpPr>
          <p:nvPr/>
        </p:nvCxnSpPr>
        <p:spPr bwMode="auto">
          <a:xfrm flipH="1">
            <a:off x="1587195" y="6090082"/>
            <a:ext cx="19865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C35F85E5-3E5E-8DD0-D3F0-5AF4C7D3F34E}"/>
              </a:ext>
            </a:extLst>
          </p:cNvPr>
          <p:cNvSpPr txBox="1"/>
          <p:nvPr/>
        </p:nvSpPr>
        <p:spPr>
          <a:xfrm>
            <a:off x="1538716" y="3344403"/>
            <a:ext cx="8226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High frequency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89023FC9-85C5-12D5-B6DD-BF9BBB5F423E}"/>
              </a:ext>
            </a:extLst>
          </p:cNvPr>
          <p:cNvCxnSpPr>
            <a:cxnSpLocks/>
            <a:endCxn id="8" idx="3"/>
          </p:cNvCxnSpPr>
          <p:nvPr/>
        </p:nvCxnSpPr>
        <p:spPr bwMode="auto">
          <a:xfrm flipH="1">
            <a:off x="1528858" y="3516820"/>
            <a:ext cx="186404" cy="2104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CBC5F63F-8300-4449-D2F3-AD960365F75E}"/>
              </a:ext>
            </a:extLst>
          </p:cNvPr>
          <p:cNvSpPr/>
          <p:nvPr/>
        </p:nvSpPr>
        <p:spPr bwMode="auto">
          <a:xfrm>
            <a:off x="5399738" y="5171191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7DFAAD50-C2A9-8D02-012D-31BC2E5F5CBC}"/>
              </a:ext>
            </a:extLst>
          </p:cNvPr>
          <p:cNvSpPr/>
          <p:nvPr/>
        </p:nvSpPr>
        <p:spPr bwMode="auto">
          <a:xfrm>
            <a:off x="5401218" y="3636834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4E1DC5C5-9616-42B8-8127-1869AF85C7F1}"/>
              </a:ext>
            </a:extLst>
          </p:cNvPr>
          <p:cNvSpPr/>
          <p:nvPr/>
        </p:nvSpPr>
        <p:spPr bwMode="auto">
          <a:xfrm>
            <a:off x="5401218" y="3789234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396ECD9-9349-70D7-3006-690DEE2DB720}"/>
              </a:ext>
            </a:extLst>
          </p:cNvPr>
          <p:cNvSpPr/>
          <p:nvPr/>
        </p:nvSpPr>
        <p:spPr bwMode="auto">
          <a:xfrm>
            <a:off x="5399738" y="3941634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BC587C89-4D98-2C63-A863-9A408AA4BD0C}"/>
              </a:ext>
            </a:extLst>
          </p:cNvPr>
          <p:cNvSpPr/>
          <p:nvPr/>
        </p:nvSpPr>
        <p:spPr bwMode="auto">
          <a:xfrm>
            <a:off x="5399738" y="4094034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BA494D2C-55FF-F79B-CDAD-BDB7287AD211}"/>
              </a:ext>
            </a:extLst>
          </p:cNvPr>
          <p:cNvSpPr/>
          <p:nvPr/>
        </p:nvSpPr>
        <p:spPr bwMode="auto">
          <a:xfrm>
            <a:off x="5401218" y="4252352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97858840-8672-0DFE-BDC1-F402A366969E}"/>
              </a:ext>
            </a:extLst>
          </p:cNvPr>
          <p:cNvSpPr/>
          <p:nvPr/>
        </p:nvSpPr>
        <p:spPr bwMode="auto">
          <a:xfrm>
            <a:off x="5401218" y="4404752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626FCBFD-7E49-BB13-896A-A1A26DB81F05}"/>
              </a:ext>
            </a:extLst>
          </p:cNvPr>
          <p:cNvSpPr/>
          <p:nvPr/>
        </p:nvSpPr>
        <p:spPr bwMode="auto">
          <a:xfrm>
            <a:off x="5399738" y="4557152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F610954A-15CF-8F08-9804-31BC380BE894}"/>
              </a:ext>
            </a:extLst>
          </p:cNvPr>
          <p:cNvSpPr/>
          <p:nvPr/>
        </p:nvSpPr>
        <p:spPr bwMode="auto">
          <a:xfrm>
            <a:off x="5399738" y="4709552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F24D0793-22C0-6EF7-0E55-956BE47A44FE}"/>
              </a:ext>
            </a:extLst>
          </p:cNvPr>
          <p:cNvSpPr/>
          <p:nvPr/>
        </p:nvSpPr>
        <p:spPr bwMode="auto">
          <a:xfrm>
            <a:off x="5401218" y="4866391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18437EDC-5574-CC32-F3AC-ABA9145A9EA5}"/>
              </a:ext>
            </a:extLst>
          </p:cNvPr>
          <p:cNvSpPr/>
          <p:nvPr/>
        </p:nvSpPr>
        <p:spPr bwMode="auto">
          <a:xfrm>
            <a:off x="5401218" y="5018791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12A1D601-A77A-E4A2-8A35-8C9A7CC1EC82}"/>
              </a:ext>
            </a:extLst>
          </p:cNvPr>
          <p:cNvSpPr/>
          <p:nvPr/>
        </p:nvSpPr>
        <p:spPr bwMode="auto">
          <a:xfrm>
            <a:off x="5399738" y="5323591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864238CF-0168-ABB5-6ED8-630EFAFA5F3B}"/>
              </a:ext>
            </a:extLst>
          </p:cNvPr>
          <p:cNvSpPr/>
          <p:nvPr/>
        </p:nvSpPr>
        <p:spPr bwMode="auto">
          <a:xfrm>
            <a:off x="5401218" y="5473031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AA44C99B-D4FC-DFB2-1F95-70216CE91119}"/>
              </a:ext>
            </a:extLst>
          </p:cNvPr>
          <p:cNvSpPr/>
          <p:nvPr/>
        </p:nvSpPr>
        <p:spPr bwMode="auto">
          <a:xfrm>
            <a:off x="5401218" y="5625431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6D71DF19-CD61-EC57-6FA2-B67E1DE218FA}"/>
              </a:ext>
            </a:extLst>
          </p:cNvPr>
          <p:cNvSpPr/>
          <p:nvPr/>
        </p:nvSpPr>
        <p:spPr bwMode="auto">
          <a:xfrm>
            <a:off x="5399738" y="5777831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1BA99072-16AD-908B-14B1-0F7CD8F3420A}"/>
              </a:ext>
            </a:extLst>
          </p:cNvPr>
          <p:cNvSpPr/>
          <p:nvPr/>
        </p:nvSpPr>
        <p:spPr bwMode="auto">
          <a:xfrm>
            <a:off x="5399738" y="5930231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07616037-56EA-54B9-C474-93D5302B2252}"/>
              </a:ext>
            </a:extLst>
          </p:cNvPr>
          <p:cNvCxnSpPr>
            <a:cxnSpLocks/>
          </p:cNvCxnSpPr>
          <p:nvPr/>
        </p:nvCxnSpPr>
        <p:spPr bwMode="auto">
          <a:xfrm>
            <a:off x="5187848" y="5074010"/>
            <a:ext cx="21189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C5CBFF2F-4148-2C11-F9BE-F4A7D5F31B82}"/>
              </a:ext>
            </a:extLst>
          </p:cNvPr>
          <p:cNvSpPr txBox="1"/>
          <p:nvPr/>
        </p:nvSpPr>
        <p:spPr>
          <a:xfrm rot="5400000">
            <a:off x="4682068" y="4829035"/>
            <a:ext cx="85792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Primary channel</a:t>
            </a: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25E79A3F-FA11-7F6F-71BD-8B9F052F510D}"/>
              </a:ext>
            </a:extLst>
          </p:cNvPr>
          <p:cNvCxnSpPr>
            <a:cxnSpLocks/>
          </p:cNvCxnSpPr>
          <p:nvPr/>
        </p:nvCxnSpPr>
        <p:spPr bwMode="auto">
          <a:xfrm>
            <a:off x="5187848" y="3838256"/>
            <a:ext cx="21189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53468E61-ED21-A7C7-EF6C-65A79B73F109}"/>
              </a:ext>
            </a:extLst>
          </p:cNvPr>
          <p:cNvSpPr txBox="1"/>
          <p:nvPr/>
        </p:nvSpPr>
        <p:spPr>
          <a:xfrm rot="5400000">
            <a:off x="4724130" y="3676502"/>
            <a:ext cx="8579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NPCA </a:t>
            </a:r>
          </a:p>
          <a:p>
            <a:r>
              <a:rPr lang="en-US" sz="800" dirty="0"/>
              <a:t>Primary channel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DFDC80C2-8367-7284-7FF7-E8A9B2A8D9D4}"/>
              </a:ext>
            </a:extLst>
          </p:cNvPr>
          <p:cNvSpPr txBox="1"/>
          <p:nvPr/>
        </p:nvSpPr>
        <p:spPr>
          <a:xfrm>
            <a:off x="5216977" y="6096849"/>
            <a:ext cx="7585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320MHz BSS</a:t>
            </a: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D82748F5-16D2-4338-2482-DA59D6968180}"/>
              </a:ext>
            </a:extLst>
          </p:cNvPr>
          <p:cNvCxnSpPr>
            <a:cxnSpLocks/>
          </p:cNvCxnSpPr>
          <p:nvPr/>
        </p:nvCxnSpPr>
        <p:spPr bwMode="auto">
          <a:xfrm flipH="1">
            <a:off x="7303039" y="3752370"/>
            <a:ext cx="19865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D9F0EEFF-AA2E-3242-216B-D9DEFC2B35F7}"/>
              </a:ext>
            </a:extLst>
          </p:cNvPr>
          <p:cNvSpPr txBox="1"/>
          <p:nvPr/>
        </p:nvSpPr>
        <p:spPr>
          <a:xfrm>
            <a:off x="7501691" y="3631028"/>
            <a:ext cx="12953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PS160 = 0</a:t>
            </a:r>
          </a:p>
          <a:p>
            <a:r>
              <a:rPr lang="en-US" sz="800" dirty="0"/>
              <a:t>B0 of RU Allocation  = 0</a:t>
            </a:r>
          </a:p>
          <a:p>
            <a:endParaRPr lang="en-US" sz="800" dirty="0"/>
          </a:p>
        </p:txBody>
      </p:sp>
      <p:sp>
        <p:nvSpPr>
          <p:cNvPr id="78" name="Right Brace 77">
            <a:extLst>
              <a:ext uri="{FF2B5EF4-FFF2-40B4-BE49-F238E27FC236}">
                <a16:creationId xmlns:a16="http://schemas.microsoft.com/office/drawing/2014/main" id="{1808AF97-CA39-1F58-1E32-9669E5D636D5}"/>
              </a:ext>
            </a:extLst>
          </p:cNvPr>
          <p:cNvSpPr/>
          <p:nvPr/>
        </p:nvSpPr>
        <p:spPr bwMode="auto">
          <a:xfrm>
            <a:off x="7150639" y="3681291"/>
            <a:ext cx="152400" cy="2286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E6EDBF15-1AB8-F2E2-E7B7-FA09CA271731}"/>
              </a:ext>
            </a:extLst>
          </p:cNvPr>
          <p:cNvSpPr txBox="1"/>
          <p:nvPr/>
        </p:nvSpPr>
        <p:spPr>
          <a:xfrm>
            <a:off x="5575435" y="6261556"/>
            <a:ext cx="80502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Low frequency</a:t>
            </a:r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D4E0722D-AC5B-4CE7-5C16-3786ED15B917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961744" y="6096152"/>
            <a:ext cx="166105" cy="19026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6C991582-987B-9163-8C86-092B0D2FAF36}"/>
              </a:ext>
            </a:extLst>
          </p:cNvPr>
          <p:cNvSpPr txBox="1"/>
          <p:nvPr/>
        </p:nvSpPr>
        <p:spPr>
          <a:xfrm>
            <a:off x="5959706" y="3330185"/>
            <a:ext cx="8226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High frequency</a:t>
            </a: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0D7A3ED3-7160-3725-8820-ACC7FCBEDC58}"/>
              </a:ext>
            </a:extLst>
          </p:cNvPr>
          <p:cNvCxnSpPr>
            <a:cxnSpLocks/>
            <a:endCxn id="43" idx="3"/>
          </p:cNvCxnSpPr>
          <p:nvPr/>
        </p:nvCxnSpPr>
        <p:spPr bwMode="auto">
          <a:xfrm flipH="1">
            <a:off x="5949848" y="3502602"/>
            <a:ext cx="186404" cy="2104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4" name="Rectangle 83">
            <a:extLst>
              <a:ext uri="{FF2B5EF4-FFF2-40B4-BE49-F238E27FC236}">
                <a16:creationId xmlns:a16="http://schemas.microsoft.com/office/drawing/2014/main" id="{2762819B-E984-16A3-AC17-2B3EEC013258}"/>
              </a:ext>
            </a:extLst>
          </p:cNvPr>
          <p:cNvSpPr/>
          <p:nvPr/>
        </p:nvSpPr>
        <p:spPr bwMode="auto">
          <a:xfrm>
            <a:off x="6461566" y="5190752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DFBB6BE2-07DD-2648-D5F6-6F92FA6F5534}"/>
              </a:ext>
            </a:extLst>
          </p:cNvPr>
          <p:cNvSpPr/>
          <p:nvPr/>
        </p:nvSpPr>
        <p:spPr bwMode="auto">
          <a:xfrm>
            <a:off x="6463046" y="3656395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01E7CB1D-9854-91DC-E6F9-FD8287DA24A7}"/>
              </a:ext>
            </a:extLst>
          </p:cNvPr>
          <p:cNvSpPr/>
          <p:nvPr/>
        </p:nvSpPr>
        <p:spPr bwMode="auto">
          <a:xfrm>
            <a:off x="6463046" y="3808795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2243E3E2-88C7-932F-273C-A90F51C15844}"/>
              </a:ext>
            </a:extLst>
          </p:cNvPr>
          <p:cNvSpPr/>
          <p:nvPr/>
        </p:nvSpPr>
        <p:spPr bwMode="auto">
          <a:xfrm>
            <a:off x="6461566" y="3961195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3A4A3CE9-9422-2B75-E7FF-5EC302D33F03}"/>
              </a:ext>
            </a:extLst>
          </p:cNvPr>
          <p:cNvSpPr/>
          <p:nvPr/>
        </p:nvSpPr>
        <p:spPr bwMode="auto">
          <a:xfrm>
            <a:off x="6461566" y="4113595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220782ED-A79D-B66F-2B1F-0020CA6BE6B3}"/>
              </a:ext>
            </a:extLst>
          </p:cNvPr>
          <p:cNvSpPr/>
          <p:nvPr/>
        </p:nvSpPr>
        <p:spPr bwMode="auto">
          <a:xfrm>
            <a:off x="6463046" y="4271913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76071A68-8B81-657C-C88C-EABBAB152C27}"/>
              </a:ext>
            </a:extLst>
          </p:cNvPr>
          <p:cNvSpPr/>
          <p:nvPr/>
        </p:nvSpPr>
        <p:spPr bwMode="auto">
          <a:xfrm>
            <a:off x="6463046" y="4424313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F3038DD7-64EF-4621-42B6-0533A9435915}"/>
              </a:ext>
            </a:extLst>
          </p:cNvPr>
          <p:cNvSpPr/>
          <p:nvPr/>
        </p:nvSpPr>
        <p:spPr bwMode="auto">
          <a:xfrm>
            <a:off x="6461566" y="4576713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F600052F-CE08-23E7-DE06-CEDECFFD5D54}"/>
              </a:ext>
            </a:extLst>
          </p:cNvPr>
          <p:cNvSpPr/>
          <p:nvPr/>
        </p:nvSpPr>
        <p:spPr bwMode="auto">
          <a:xfrm>
            <a:off x="6461566" y="4729113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1719DB43-31C6-59D1-162A-B8C41104E9DF}"/>
              </a:ext>
            </a:extLst>
          </p:cNvPr>
          <p:cNvSpPr/>
          <p:nvPr/>
        </p:nvSpPr>
        <p:spPr bwMode="auto">
          <a:xfrm>
            <a:off x="6461566" y="5343152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E1C30DFC-BEE1-1D34-F0DC-963DAEFEBB99}"/>
              </a:ext>
            </a:extLst>
          </p:cNvPr>
          <p:cNvSpPr/>
          <p:nvPr/>
        </p:nvSpPr>
        <p:spPr bwMode="auto">
          <a:xfrm>
            <a:off x="6463046" y="5492592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86B00216-864D-758F-3D6A-EED6E881D1E7}"/>
              </a:ext>
            </a:extLst>
          </p:cNvPr>
          <p:cNvSpPr/>
          <p:nvPr/>
        </p:nvSpPr>
        <p:spPr bwMode="auto">
          <a:xfrm>
            <a:off x="6463046" y="5644992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4B61FE6F-1C2B-0645-3D0E-C83FB1A7416A}"/>
              </a:ext>
            </a:extLst>
          </p:cNvPr>
          <p:cNvSpPr/>
          <p:nvPr/>
        </p:nvSpPr>
        <p:spPr bwMode="auto">
          <a:xfrm>
            <a:off x="6461566" y="5797392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D7B7E649-BC22-7041-5B5F-CA8D5B6CC99D}"/>
              </a:ext>
            </a:extLst>
          </p:cNvPr>
          <p:cNvSpPr/>
          <p:nvPr/>
        </p:nvSpPr>
        <p:spPr bwMode="auto">
          <a:xfrm>
            <a:off x="6461566" y="5949792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DEDC2B22-3B9C-276D-E6DC-60F4F51BF7ED}"/>
              </a:ext>
            </a:extLst>
          </p:cNvPr>
          <p:cNvSpPr txBox="1"/>
          <p:nvPr/>
        </p:nvSpPr>
        <p:spPr>
          <a:xfrm>
            <a:off x="6359699" y="6090487"/>
            <a:ext cx="7809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Valid channel </a:t>
            </a:r>
          </a:p>
          <a:p>
            <a:r>
              <a:rPr lang="en-US" sz="800" dirty="0"/>
              <a:t>for TB PPDU</a:t>
            </a:r>
          </a:p>
        </p:txBody>
      </p: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923D4DFD-991C-0DD5-BC77-999A816C754D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229061" y="5649769"/>
            <a:ext cx="700327" cy="3989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3" name="TextBox 102">
            <a:extLst>
              <a:ext uri="{FF2B5EF4-FFF2-40B4-BE49-F238E27FC236}">
                <a16:creationId xmlns:a16="http://schemas.microsoft.com/office/drawing/2014/main" id="{8EB2C5B0-05E6-54F0-B839-2F0369F995BD}"/>
              </a:ext>
            </a:extLst>
          </p:cNvPr>
          <p:cNvSpPr txBox="1"/>
          <p:nvPr/>
        </p:nvSpPr>
        <p:spPr>
          <a:xfrm>
            <a:off x="2677154" y="6048724"/>
            <a:ext cx="11208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160MHz OBSS PPDU</a:t>
            </a:r>
          </a:p>
        </p:txBody>
      </p: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41170DE1-E050-DC32-131A-860C4D93E90C}"/>
              </a:ext>
            </a:extLst>
          </p:cNvPr>
          <p:cNvCxnSpPr/>
          <p:nvPr/>
        </p:nvCxnSpPr>
        <p:spPr bwMode="auto">
          <a:xfrm flipH="1" flipV="1">
            <a:off x="7089757" y="5082263"/>
            <a:ext cx="717439" cy="8099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5" name="TextBox 104">
            <a:extLst>
              <a:ext uri="{FF2B5EF4-FFF2-40B4-BE49-F238E27FC236}">
                <a16:creationId xmlns:a16="http://schemas.microsoft.com/office/drawing/2014/main" id="{507759DF-E134-D4EC-98A7-03B02D226076}"/>
              </a:ext>
            </a:extLst>
          </p:cNvPr>
          <p:cNvSpPr txBox="1"/>
          <p:nvPr/>
        </p:nvSpPr>
        <p:spPr>
          <a:xfrm>
            <a:off x="7474574" y="5923588"/>
            <a:ext cx="10695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40MHz OBSS PPDU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8A2B24B-6D33-7010-8389-B475E2D4B3CA}"/>
              </a:ext>
            </a:extLst>
          </p:cNvPr>
          <p:cNvSpPr/>
          <p:nvPr/>
        </p:nvSpPr>
        <p:spPr bwMode="auto">
          <a:xfrm>
            <a:off x="1141087" y="1408322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F3FA79F3-8B41-0B09-71DF-896179585BFD}"/>
              </a:ext>
            </a:extLst>
          </p:cNvPr>
          <p:cNvSpPr/>
          <p:nvPr/>
        </p:nvSpPr>
        <p:spPr bwMode="auto">
          <a:xfrm>
            <a:off x="1141087" y="1560722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DDAC6F9B-F002-86AA-A2F7-3E8C21F38E5B}"/>
              </a:ext>
            </a:extLst>
          </p:cNvPr>
          <p:cNvSpPr/>
          <p:nvPr/>
        </p:nvSpPr>
        <p:spPr bwMode="auto">
          <a:xfrm>
            <a:off x="1139607" y="1713122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809B5911-095C-EAE1-B75B-8445D848C005}"/>
              </a:ext>
            </a:extLst>
          </p:cNvPr>
          <p:cNvSpPr/>
          <p:nvPr/>
        </p:nvSpPr>
        <p:spPr bwMode="auto">
          <a:xfrm>
            <a:off x="1139607" y="1865522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1C7D1109-444D-1D98-F226-004FB584E0EB}"/>
              </a:ext>
            </a:extLst>
          </p:cNvPr>
          <p:cNvSpPr/>
          <p:nvPr/>
        </p:nvSpPr>
        <p:spPr bwMode="auto">
          <a:xfrm>
            <a:off x="1141087" y="2023840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C5DCA981-D45C-C721-F4AC-423DB1A870A8}"/>
              </a:ext>
            </a:extLst>
          </p:cNvPr>
          <p:cNvSpPr/>
          <p:nvPr/>
        </p:nvSpPr>
        <p:spPr bwMode="auto">
          <a:xfrm>
            <a:off x="1141087" y="2176240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C4AC04F1-1DB2-2AE7-C2BD-482DF585FB5C}"/>
              </a:ext>
            </a:extLst>
          </p:cNvPr>
          <p:cNvSpPr/>
          <p:nvPr/>
        </p:nvSpPr>
        <p:spPr bwMode="auto">
          <a:xfrm>
            <a:off x="1139607" y="2328640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E8EE9211-9AF2-46B0-1E59-218102A9EF81}"/>
              </a:ext>
            </a:extLst>
          </p:cNvPr>
          <p:cNvSpPr/>
          <p:nvPr/>
        </p:nvSpPr>
        <p:spPr bwMode="auto">
          <a:xfrm>
            <a:off x="1139607" y="2481040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D5C656C5-658E-E7EC-C92B-494AD5A8D1E2}"/>
              </a:ext>
            </a:extLst>
          </p:cNvPr>
          <p:cNvCxnSpPr>
            <a:cxnSpLocks/>
          </p:cNvCxnSpPr>
          <p:nvPr/>
        </p:nvCxnSpPr>
        <p:spPr bwMode="auto">
          <a:xfrm>
            <a:off x="927717" y="2286000"/>
            <a:ext cx="21189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809C9624-6F58-3CC6-4E0A-2E19A762A176}"/>
              </a:ext>
            </a:extLst>
          </p:cNvPr>
          <p:cNvSpPr txBox="1"/>
          <p:nvPr/>
        </p:nvSpPr>
        <p:spPr>
          <a:xfrm rot="5400000">
            <a:off x="420406" y="2350744"/>
            <a:ext cx="85792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Primary channel</a:t>
            </a: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BC87596D-C75E-7BE7-4476-4AFA968A2E01}"/>
              </a:ext>
            </a:extLst>
          </p:cNvPr>
          <p:cNvCxnSpPr>
            <a:cxnSpLocks/>
          </p:cNvCxnSpPr>
          <p:nvPr/>
        </p:nvCxnSpPr>
        <p:spPr bwMode="auto">
          <a:xfrm>
            <a:off x="927717" y="1609744"/>
            <a:ext cx="21189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F9F8F923-DC80-AD6D-464A-508188128540}"/>
              </a:ext>
            </a:extLst>
          </p:cNvPr>
          <p:cNvSpPr txBox="1"/>
          <p:nvPr/>
        </p:nvSpPr>
        <p:spPr>
          <a:xfrm rot="5400000">
            <a:off x="507834" y="1458901"/>
            <a:ext cx="8579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NPCA </a:t>
            </a:r>
          </a:p>
          <a:p>
            <a:r>
              <a:rPr lang="en-US" sz="800" dirty="0"/>
              <a:t>Primary channel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BF8BDAF8-D6FB-850F-6010-7971424575D5}"/>
              </a:ext>
            </a:extLst>
          </p:cNvPr>
          <p:cNvSpPr txBox="1"/>
          <p:nvPr/>
        </p:nvSpPr>
        <p:spPr>
          <a:xfrm>
            <a:off x="969630" y="2732578"/>
            <a:ext cx="7585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160MHz BSS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C9E2EB73-D7F3-B15A-AF5C-D38538C8CF17}"/>
              </a:ext>
            </a:extLst>
          </p:cNvPr>
          <p:cNvSpPr/>
          <p:nvPr/>
        </p:nvSpPr>
        <p:spPr bwMode="auto">
          <a:xfrm>
            <a:off x="2083210" y="1408322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4E915F4C-1258-6D92-105A-932F07356DFD}"/>
              </a:ext>
            </a:extLst>
          </p:cNvPr>
          <p:cNvSpPr/>
          <p:nvPr/>
        </p:nvSpPr>
        <p:spPr bwMode="auto">
          <a:xfrm>
            <a:off x="2083210" y="1560722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FA00F1B3-4A20-339C-13AD-0FA5F95E1D69}"/>
              </a:ext>
            </a:extLst>
          </p:cNvPr>
          <p:cNvSpPr/>
          <p:nvPr/>
        </p:nvSpPr>
        <p:spPr bwMode="auto">
          <a:xfrm>
            <a:off x="2081730" y="1713122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452A3620-2302-89A7-EA73-B6441A1704DA}"/>
              </a:ext>
            </a:extLst>
          </p:cNvPr>
          <p:cNvSpPr/>
          <p:nvPr/>
        </p:nvSpPr>
        <p:spPr bwMode="auto">
          <a:xfrm>
            <a:off x="2081730" y="1865522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5A6BC4F3-3CDF-9566-ECD9-156E02D6577F}"/>
              </a:ext>
            </a:extLst>
          </p:cNvPr>
          <p:cNvSpPr/>
          <p:nvPr/>
        </p:nvSpPr>
        <p:spPr bwMode="auto">
          <a:xfrm>
            <a:off x="2081730" y="2328640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265234BE-9DBF-14B9-39CA-55F29E6EA06A}"/>
              </a:ext>
            </a:extLst>
          </p:cNvPr>
          <p:cNvSpPr/>
          <p:nvPr/>
        </p:nvSpPr>
        <p:spPr bwMode="auto">
          <a:xfrm>
            <a:off x="2081730" y="2481040"/>
            <a:ext cx="548630" cy="152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6B70BDC9-E610-B3B7-656B-6A802DEB83A9}"/>
              </a:ext>
            </a:extLst>
          </p:cNvPr>
          <p:cNvSpPr txBox="1"/>
          <p:nvPr/>
        </p:nvSpPr>
        <p:spPr>
          <a:xfrm>
            <a:off x="1946706" y="2677458"/>
            <a:ext cx="7809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Valid channel </a:t>
            </a:r>
          </a:p>
          <a:p>
            <a:r>
              <a:rPr lang="en-US" sz="800" dirty="0"/>
              <a:t>for TB PPDU</a:t>
            </a:r>
          </a:p>
        </p:txBody>
      </p: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CBD9BD41-AFF7-5A70-7D32-CB977DE78C8D}"/>
              </a:ext>
            </a:extLst>
          </p:cNvPr>
          <p:cNvCxnSpPr>
            <a:cxnSpLocks/>
          </p:cNvCxnSpPr>
          <p:nvPr/>
        </p:nvCxnSpPr>
        <p:spPr bwMode="auto">
          <a:xfrm flipH="1">
            <a:off x="2850937" y="1523165"/>
            <a:ext cx="19865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3" name="TextBox 112">
            <a:extLst>
              <a:ext uri="{FF2B5EF4-FFF2-40B4-BE49-F238E27FC236}">
                <a16:creationId xmlns:a16="http://schemas.microsoft.com/office/drawing/2014/main" id="{65BACE93-573F-0132-058D-9ADDFA8F2DA2}"/>
              </a:ext>
            </a:extLst>
          </p:cNvPr>
          <p:cNvSpPr txBox="1"/>
          <p:nvPr/>
        </p:nvSpPr>
        <p:spPr>
          <a:xfrm>
            <a:off x="3049589" y="1401823"/>
            <a:ext cx="12953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B0 of RU Allocation  = 0</a:t>
            </a:r>
          </a:p>
        </p:txBody>
      </p:sp>
      <p:sp>
        <p:nvSpPr>
          <p:cNvPr id="114" name="Right Brace 113">
            <a:extLst>
              <a:ext uri="{FF2B5EF4-FFF2-40B4-BE49-F238E27FC236}">
                <a16:creationId xmlns:a16="http://schemas.microsoft.com/office/drawing/2014/main" id="{5189EF16-7C26-B237-C803-1EC835A147F6}"/>
              </a:ext>
            </a:extLst>
          </p:cNvPr>
          <p:cNvSpPr/>
          <p:nvPr/>
        </p:nvSpPr>
        <p:spPr bwMode="auto">
          <a:xfrm>
            <a:off x="2698537" y="1452086"/>
            <a:ext cx="152400" cy="2286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7D4D7660-95FD-DB98-3FAA-4DF2848FFF9C}"/>
              </a:ext>
            </a:extLst>
          </p:cNvPr>
          <p:cNvSpPr txBox="1"/>
          <p:nvPr/>
        </p:nvSpPr>
        <p:spPr>
          <a:xfrm>
            <a:off x="1469058" y="2998570"/>
            <a:ext cx="80502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Low frequency</a:t>
            </a:r>
          </a:p>
        </p:txBody>
      </p: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99049ABB-2330-DCC7-BE50-52E1A7966314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699575" y="2677458"/>
            <a:ext cx="171998" cy="4034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C77671F4-EB50-F465-608D-956301135389}"/>
              </a:ext>
            </a:extLst>
          </p:cNvPr>
          <p:cNvSpPr txBox="1"/>
          <p:nvPr/>
        </p:nvSpPr>
        <p:spPr>
          <a:xfrm>
            <a:off x="1699575" y="1101673"/>
            <a:ext cx="8226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High frequency</a:t>
            </a:r>
          </a:p>
        </p:txBody>
      </p: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23E8C49B-CBDB-D927-B2A3-5E04ABF895C8}"/>
              </a:ext>
            </a:extLst>
          </p:cNvPr>
          <p:cNvCxnSpPr>
            <a:cxnSpLocks/>
            <a:endCxn id="41" idx="3"/>
          </p:cNvCxnSpPr>
          <p:nvPr/>
        </p:nvCxnSpPr>
        <p:spPr bwMode="auto">
          <a:xfrm flipH="1">
            <a:off x="1689717" y="1274090"/>
            <a:ext cx="186404" cy="2104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5BFDACFF-D086-73BE-95A6-C07A21B8B5E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492217" y="2100728"/>
            <a:ext cx="597306" cy="4740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29DCE32F-33D9-474A-6D57-192571476234}"/>
              </a:ext>
            </a:extLst>
          </p:cNvPr>
          <p:cNvSpPr txBox="1"/>
          <p:nvPr/>
        </p:nvSpPr>
        <p:spPr>
          <a:xfrm>
            <a:off x="2896097" y="2600218"/>
            <a:ext cx="10695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40MHz OBSS PPDU</a:t>
            </a:r>
          </a:p>
        </p:txBody>
      </p:sp>
    </p:spTree>
    <p:extLst>
      <p:ext uri="{BB962C8B-B14F-4D97-AF65-F5344CB8AC3E}">
        <p14:creationId xmlns:p14="http://schemas.microsoft.com/office/powerpoint/2010/main" val="1620541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5514" y="601423"/>
            <a:ext cx="9295028" cy="625954"/>
          </a:xfrm>
        </p:spPr>
        <p:txBody>
          <a:bodyPr/>
          <a:lstStyle/>
          <a:p>
            <a:r>
              <a:rPr lang="en-GB" sz="2400" dirty="0">
                <a:solidFill>
                  <a:schemeClr val="tx1"/>
                </a:solidFill>
              </a:rPr>
              <a:t>Summary</a:t>
            </a:r>
            <a:endParaRPr lang="en-US" sz="24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199" y="1219200"/>
            <a:ext cx="8943513" cy="5181600"/>
          </a:xfrm>
        </p:spPr>
        <p:txBody>
          <a:bodyPr/>
          <a:lstStyle/>
          <a:p>
            <a:r>
              <a:rPr lang="en-US" sz="1600" dirty="0">
                <a:solidFill>
                  <a:schemeClr val="tx1"/>
                </a:solidFill>
                <a:latin typeface="CST Gill Sans"/>
              </a:rPr>
              <a:t>This presentation discusses the following of the NPCA: </a:t>
            </a:r>
          </a:p>
          <a:p>
            <a:pPr lvl="1"/>
            <a:r>
              <a:rPr lang="en-US" sz="1600" dirty="0">
                <a:latin typeface="CST Gill Sans"/>
              </a:rPr>
              <a:t>The condition to allow NPCA primary channel in a BSS and the location of the NPCA primary channel</a:t>
            </a:r>
            <a:r>
              <a:rPr lang="en-US" sz="1600" dirty="0">
                <a:solidFill>
                  <a:schemeClr val="tx1"/>
                </a:solidFill>
                <a:latin typeface="CST Gill Sans"/>
              </a:rPr>
              <a:t>.</a:t>
            </a:r>
          </a:p>
          <a:p>
            <a:pPr lvl="1"/>
            <a:r>
              <a:rPr lang="en-US" sz="1600" dirty="0">
                <a:latin typeface="CST Gill Sans"/>
              </a:rPr>
              <a:t>The RU index coding of TB PPDU when switching to NPCA primary channel.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09/08/2024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545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71130"/>
            <a:ext cx="9144000" cy="623501"/>
          </a:xfrm>
        </p:spPr>
        <p:txBody>
          <a:bodyPr/>
          <a:lstStyle/>
          <a:p>
            <a:r>
              <a:rPr lang="en-US" sz="2800" b="0" dirty="0"/>
              <a:t>SP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194631"/>
            <a:ext cx="8991600" cy="5092239"/>
          </a:xfrm>
        </p:spPr>
        <p:txBody>
          <a:bodyPr/>
          <a:lstStyle/>
          <a:p>
            <a:r>
              <a:rPr lang="en-US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 you agree that an AP shall not allow the use of NPCA within its BSS if the BSS operating bandwidth is less than or equal to TBD MHz, where TBD = 40 MHz or 80 MHz?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	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09/02/2024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932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71130"/>
            <a:ext cx="9144000" cy="623501"/>
          </a:xfrm>
        </p:spPr>
        <p:txBody>
          <a:bodyPr/>
          <a:lstStyle/>
          <a:p>
            <a:r>
              <a:rPr lang="en-US" sz="2800" b="0" dirty="0"/>
              <a:t>SP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194631"/>
            <a:ext cx="8991600" cy="5092239"/>
          </a:xfrm>
        </p:spPr>
        <p:txBody>
          <a:bodyPr/>
          <a:lstStyle/>
          <a:p>
            <a:r>
              <a:rPr lang="en-US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 you agree to the following?</a:t>
            </a:r>
          </a:p>
          <a:p>
            <a:pPr lvl="1"/>
            <a:r>
              <a:rPr lang="en-US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 AP shall place the NPCA Primary channel within the Secondary 80 MHz in a 160 MHz BSS</a:t>
            </a:r>
            <a:r>
              <a:rPr lang="en-US" sz="1800" dirty="0"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 lvl="1"/>
            <a:r>
              <a:rPr lang="en-US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 AP shall place the NPCA Primary channel within the Secondary 160 MHz in a 320 MHz BSS.</a:t>
            </a:r>
          </a:p>
          <a:p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09/02/2024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01922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811</Words>
  <Application>Microsoft Office PowerPoint</Application>
  <PresentationFormat>On-screen Show (4:3)</PresentationFormat>
  <Paragraphs>162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CST Gill Sans</vt:lpstr>
      <vt:lpstr>Aptos</vt:lpstr>
      <vt:lpstr>Arial</vt:lpstr>
      <vt:lpstr>Calibri</vt:lpstr>
      <vt:lpstr>Calibri Light</vt:lpstr>
      <vt:lpstr>Times New Roman</vt:lpstr>
      <vt:lpstr>Wingdings</vt:lpstr>
      <vt:lpstr>802-11-Submission</vt:lpstr>
      <vt:lpstr>Custom Design</vt:lpstr>
      <vt:lpstr>NPCA (Secondary Channel Usage) Follow Up</vt:lpstr>
      <vt:lpstr>NPCA Primary Channel Location</vt:lpstr>
      <vt:lpstr>RU Index (1)</vt:lpstr>
      <vt:lpstr>RU Index (2)</vt:lpstr>
      <vt:lpstr>RU Index (3)</vt:lpstr>
      <vt:lpstr>RU Index (4)</vt:lpstr>
      <vt:lpstr>Summary</vt:lpstr>
      <vt:lpstr>SP 1</vt:lpstr>
      <vt:lpstr>SP 2</vt:lpstr>
      <vt:lpstr>Backup Slide</vt:lpstr>
      <vt:lpstr>Initiating Frame on NPCA Primary Channel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Liwen Chu</cp:lastModifiedBy>
  <cp:revision>2142</cp:revision>
  <cp:lastPrinted>1998-02-10T13:28:06Z</cp:lastPrinted>
  <dcterms:created xsi:type="dcterms:W3CDTF">2007-05-21T21:00:37Z</dcterms:created>
  <dcterms:modified xsi:type="dcterms:W3CDTF">2024-10-14T20:04:21Z</dcterms:modified>
  <cp:category>Submission</cp:category>
</cp:coreProperties>
</file>