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3"/>
  </p:notesMasterIdLst>
  <p:handoutMasterIdLst>
    <p:handoutMasterId r:id="rId14"/>
  </p:handoutMasterIdLst>
  <p:sldIdLst>
    <p:sldId id="269" r:id="rId3"/>
    <p:sldId id="572" r:id="rId4"/>
    <p:sldId id="555" r:id="rId5"/>
    <p:sldId id="556" r:id="rId6"/>
    <p:sldId id="562" r:id="rId7"/>
    <p:sldId id="564" r:id="rId8"/>
    <p:sldId id="526" r:id="rId9"/>
    <p:sldId id="573" r:id="rId10"/>
    <p:sldId id="566" r:id="rId11"/>
    <p:sldId id="574"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9/8/2024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9/8/2024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9/8/2024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9/8/2024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9/8/2024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9/8/2024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9/8/2024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9/8/2024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9/8/2024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9/8/2024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9/8/2024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9/8/2024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9/8/2024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9/8/2024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9/8/2024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9/8/2024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9/8/2024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9/8/2024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9/8/2024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9/8/2024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9/8/2024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9/8/2024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9/8/2024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9/8/2024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9/8/2024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9/8/2024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1563</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9/8/2024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NPCA (Secondary Channel Usage)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2024-09-08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545977" y="309239"/>
            <a:ext cx="1051570" cy="276999"/>
          </a:xfrm>
        </p:spPr>
        <p:txBody>
          <a:bodyPr/>
          <a:lstStyle/>
          <a:p>
            <a:pPr>
              <a:defRPr/>
            </a:pPr>
            <a:r>
              <a:rPr lang="en-US" dirty="0"/>
              <a:t>09/08/2024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b="0" dirty="0"/>
              <a:t>SP 2</a:t>
            </a:r>
          </a:p>
        </p:txBody>
      </p:sp>
      <p:sp>
        <p:nvSpPr>
          <p:cNvPr id="3" name="Content Placeholder 2"/>
          <p:cNvSpPr>
            <a:spLocks noGrp="1"/>
          </p:cNvSpPr>
          <p:nvPr>
            <p:ph idx="1"/>
          </p:nvPr>
        </p:nvSpPr>
        <p:spPr>
          <a:xfrm>
            <a:off x="76200" y="1194631"/>
            <a:ext cx="8991600" cy="5092239"/>
          </a:xfrm>
        </p:spPr>
        <p:txBody>
          <a:bodyPr/>
          <a:lstStyle/>
          <a:p>
            <a:r>
              <a:rPr lang="en-US" sz="1800" dirty="0">
                <a:effectLst/>
                <a:latin typeface="Aptos" panose="020B0004020202020204" pitchFamily="34" charset="0"/>
                <a:ea typeface="Times New Roman" panose="02020603050405020304" pitchFamily="18" charset="0"/>
                <a:cs typeface="Calibri" panose="020F0502020204030204" pitchFamily="34" charset="0"/>
              </a:rPr>
              <a:t>Do you agree to the following?</a:t>
            </a:r>
          </a:p>
          <a:p>
            <a:pPr lvl="1"/>
            <a:r>
              <a:rPr lang="en-US" sz="1800" dirty="0">
                <a:effectLst/>
                <a:latin typeface="Aptos" panose="020B0004020202020204" pitchFamily="34" charset="0"/>
                <a:ea typeface="Times New Roman" panose="02020603050405020304" pitchFamily="18" charset="0"/>
                <a:cs typeface="Calibri" panose="020F0502020204030204" pitchFamily="34" charset="0"/>
              </a:rPr>
              <a:t>An AP shall place the NPCA Primary channel within the Secondary 80 MHz in a 160 MHz BSS</a:t>
            </a:r>
            <a:r>
              <a:rPr lang="en-US" sz="1800" dirty="0">
                <a:latin typeface="Aptos" panose="020B0004020202020204" pitchFamily="34" charset="0"/>
                <a:ea typeface="Times New Roman" panose="02020603050405020304" pitchFamily="18" charset="0"/>
                <a:cs typeface="Calibri" panose="020F0502020204030204" pitchFamily="34" charset="0"/>
              </a:rPr>
              <a:t>.</a:t>
            </a:r>
          </a:p>
          <a:p>
            <a:pPr lvl="1"/>
            <a:r>
              <a:rPr lang="en-US" sz="1800" dirty="0">
                <a:effectLst/>
                <a:latin typeface="Aptos" panose="020B0004020202020204" pitchFamily="34" charset="0"/>
                <a:ea typeface="Times New Roman" panose="02020603050405020304" pitchFamily="18" charset="0"/>
                <a:cs typeface="Calibri" panose="020F0502020204030204" pitchFamily="34" charset="0"/>
              </a:rPr>
              <a:t>An AP shall place the NPCA Primary channel within the Secondary 160 MHz in a 320 MHz BSS.</a:t>
            </a:r>
          </a:p>
          <a:p>
            <a:endParaRPr lang="en-US" sz="16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09/02/2024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988019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NPCA Primary Channel Location</a:t>
            </a:r>
            <a:endParaRPr lang="en-US" sz="2400" b="0" dirty="0"/>
          </a:p>
        </p:txBody>
      </p:sp>
      <p:sp>
        <p:nvSpPr>
          <p:cNvPr id="3" name="Content Placeholder 2"/>
          <p:cNvSpPr>
            <a:spLocks noGrp="1"/>
          </p:cNvSpPr>
          <p:nvPr>
            <p:ph idx="1"/>
          </p:nvPr>
        </p:nvSpPr>
        <p:spPr>
          <a:xfrm>
            <a:off x="76199" y="1219200"/>
            <a:ext cx="8943513" cy="5181600"/>
          </a:xfrm>
        </p:spPr>
        <p:txBody>
          <a:bodyPr/>
          <a:lstStyle/>
          <a:p>
            <a:r>
              <a:rPr lang="en-US" sz="2000" dirty="0"/>
              <a:t>Each 80MHz channel covered by a BSS operating channel can’t have more than one backoff 20MHz channel (a backoff 20MHz channel is either the NPCA backoff 20MHz channel or the primary channel)</a:t>
            </a:r>
          </a:p>
          <a:p>
            <a:pPr lvl="1"/>
            <a:r>
              <a:rPr lang="en-US" dirty="0"/>
              <a:t>NPCA is not allowed in a BSS with &lt;80MHz operating channel</a:t>
            </a:r>
          </a:p>
          <a:p>
            <a:pPr lvl="1"/>
            <a:r>
              <a:rPr lang="en-US" dirty="0"/>
              <a:t>Whether 80MHz BSS allows NPCA operation is TBD</a:t>
            </a:r>
          </a:p>
          <a:p>
            <a:r>
              <a:rPr lang="en-US" sz="2000" dirty="0"/>
              <a:t>In a BSS with N 20MHz channels, one non-primary backoff 20MHz channel (the backoff 20MHz channel that is not primary 20MHz channel) is defined, and the NPCA backoff channel is on non-primary (secondary) (N/2)*20 MHz channel.</a:t>
            </a:r>
          </a:p>
          <a:p>
            <a:pPr lvl="1"/>
            <a:r>
              <a:rPr lang="en-US" dirty="0"/>
              <a:t>In a 160MHz BSS, NPCA primary channel is in secondary 80MHz channel.</a:t>
            </a:r>
          </a:p>
          <a:p>
            <a:pPr lvl="1"/>
            <a:r>
              <a:rPr lang="en-US" dirty="0"/>
              <a:t>In a 320MHz BSS, NPCA primary channel is in secondary 160MHz channel.</a:t>
            </a:r>
          </a:p>
          <a:p>
            <a:pPr lvl="1"/>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3704590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b="0" dirty="0"/>
              <a:t>RU Index (1)</a:t>
            </a:r>
          </a:p>
        </p:txBody>
      </p:sp>
      <p:sp>
        <p:nvSpPr>
          <p:cNvPr id="3" name="Content Placeholder 2"/>
          <p:cNvSpPr>
            <a:spLocks noGrp="1"/>
          </p:cNvSpPr>
          <p:nvPr>
            <p:ph idx="1"/>
          </p:nvPr>
        </p:nvSpPr>
        <p:spPr>
          <a:xfrm>
            <a:off x="0" y="1170800"/>
            <a:ext cx="9144000" cy="5153800"/>
          </a:xfrm>
        </p:spPr>
        <p:txBody>
          <a:bodyPr/>
          <a:lstStyle/>
          <a:p>
            <a:r>
              <a:rPr lang="en-US" sz="1600" dirty="0"/>
              <a:t>Observation:</a:t>
            </a:r>
          </a:p>
          <a:p>
            <a:pPr lvl="1"/>
            <a:r>
              <a:rPr lang="en-US" sz="1600" dirty="0"/>
              <a:t>When an AP transmits DL MU PPDU or solicits TB PPDU from STAs after NPCA primary channel’s backoff, the BW of DL MU PPDU and soliciting Trigger frame may cover both primary channel and NPCA primary channel.</a:t>
            </a:r>
          </a:p>
          <a:p>
            <a:pPr lvl="1"/>
            <a:r>
              <a:rPr lang="en-US" sz="1600" dirty="0"/>
              <a:t>The RU index for the same 20MHz channels may be different when the different channel being treat as primary channel for RU index coding.</a:t>
            </a:r>
          </a:p>
          <a:p>
            <a:pPr lvl="2"/>
            <a:r>
              <a:rPr lang="en-US" sz="1600" dirty="0"/>
              <a:t>The STAs don’t do the NPCA channel switch since the OBSS activity is missing and the STAs do the NPCA channel switch have the different view of the backoff channel.</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113894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b="0" dirty="0"/>
              <a:t>RU Index (2)</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44" name="Rectangle 43">
            <a:extLst>
              <a:ext uri="{FF2B5EF4-FFF2-40B4-BE49-F238E27FC236}">
                <a16:creationId xmlns:a16="http://schemas.microsoft.com/office/drawing/2014/main" id="{F99F464C-0DAE-5F8E-C5E6-E8FD7D94A415}"/>
              </a:ext>
            </a:extLst>
          </p:cNvPr>
          <p:cNvSpPr/>
          <p:nvPr/>
        </p:nvSpPr>
        <p:spPr bwMode="auto">
          <a:xfrm>
            <a:off x="5365647" y="359756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Rectangle 44">
            <a:extLst>
              <a:ext uri="{FF2B5EF4-FFF2-40B4-BE49-F238E27FC236}">
                <a16:creationId xmlns:a16="http://schemas.microsoft.com/office/drawing/2014/main" id="{DA69A0A1-FB56-FA23-92BD-E91039E23CEF}"/>
              </a:ext>
            </a:extLst>
          </p:cNvPr>
          <p:cNvSpPr/>
          <p:nvPr/>
        </p:nvSpPr>
        <p:spPr bwMode="auto">
          <a:xfrm>
            <a:off x="5367127" y="2063206"/>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6" name="Rectangle 45">
            <a:extLst>
              <a:ext uri="{FF2B5EF4-FFF2-40B4-BE49-F238E27FC236}">
                <a16:creationId xmlns:a16="http://schemas.microsoft.com/office/drawing/2014/main" id="{702B1B6E-1FF5-0BA2-F70A-D361F0B23D90}"/>
              </a:ext>
            </a:extLst>
          </p:cNvPr>
          <p:cNvSpPr/>
          <p:nvPr/>
        </p:nvSpPr>
        <p:spPr bwMode="auto">
          <a:xfrm>
            <a:off x="5367127" y="2215606"/>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7" name="Rectangle 46">
            <a:extLst>
              <a:ext uri="{FF2B5EF4-FFF2-40B4-BE49-F238E27FC236}">
                <a16:creationId xmlns:a16="http://schemas.microsoft.com/office/drawing/2014/main" id="{3A1CA9D2-31C8-4F97-EB7A-BC415BA8F4FB}"/>
              </a:ext>
            </a:extLst>
          </p:cNvPr>
          <p:cNvSpPr/>
          <p:nvPr/>
        </p:nvSpPr>
        <p:spPr bwMode="auto">
          <a:xfrm>
            <a:off x="5365647" y="2368006"/>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8" name="Rectangle 47">
            <a:extLst>
              <a:ext uri="{FF2B5EF4-FFF2-40B4-BE49-F238E27FC236}">
                <a16:creationId xmlns:a16="http://schemas.microsoft.com/office/drawing/2014/main" id="{B07B581A-46F0-9F26-5794-4B2D62740873}"/>
              </a:ext>
            </a:extLst>
          </p:cNvPr>
          <p:cNvSpPr/>
          <p:nvPr/>
        </p:nvSpPr>
        <p:spPr bwMode="auto">
          <a:xfrm>
            <a:off x="5365647" y="2520406"/>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9" name="Rectangle 48">
            <a:extLst>
              <a:ext uri="{FF2B5EF4-FFF2-40B4-BE49-F238E27FC236}">
                <a16:creationId xmlns:a16="http://schemas.microsoft.com/office/drawing/2014/main" id="{A659DC01-4157-A944-BF58-F44FBF49FB9F}"/>
              </a:ext>
            </a:extLst>
          </p:cNvPr>
          <p:cNvSpPr/>
          <p:nvPr/>
        </p:nvSpPr>
        <p:spPr bwMode="auto">
          <a:xfrm>
            <a:off x="5367127" y="26787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0" name="Rectangle 49">
            <a:extLst>
              <a:ext uri="{FF2B5EF4-FFF2-40B4-BE49-F238E27FC236}">
                <a16:creationId xmlns:a16="http://schemas.microsoft.com/office/drawing/2014/main" id="{7B9F29F8-5B50-6FC9-FB5B-3E4CE2B8DD77}"/>
              </a:ext>
            </a:extLst>
          </p:cNvPr>
          <p:cNvSpPr/>
          <p:nvPr/>
        </p:nvSpPr>
        <p:spPr bwMode="auto">
          <a:xfrm>
            <a:off x="5367127" y="28311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1" name="Rectangle 50">
            <a:extLst>
              <a:ext uri="{FF2B5EF4-FFF2-40B4-BE49-F238E27FC236}">
                <a16:creationId xmlns:a16="http://schemas.microsoft.com/office/drawing/2014/main" id="{9FF163C4-A96B-357A-E6AC-28FC45A7FB47}"/>
              </a:ext>
            </a:extLst>
          </p:cNvPr>
          <p:cNvSpPr/>
          <p:nvPr/>
        </p:nvSpPr>
        <p:spPr bwMode="auto">
          <a:xfrm>
            <a:off x="5365647" y="29835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2" name="Rectangle 51">
            <a:extLst>
              <a:ext uri="{FF2B5EF4-FFF2-40B4-BE49-F238E27FC236}">
                <a16:creationId xmlns:a16="http://schemas.microsoft.com/office/drawing/2014/main" id="{7479EE2C-B478-3397-D56D-171C52292770}"/>
              </a:ext>
            </a:extLst>
          </p:cNvPr>
          <p:cNvSpPr/>
          <p:nvPr/>
        </p:nvSpPr>
        <p:spPr bwMode="auto">
          <a:xfrm>
            <a:off x="5365647" y="31359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3" name="Rectangle 52">
            <a:extLst>
              <a:ext uri="{FF2B5EF4-FFF2-40B4-BE49-F238E27FC236}">
                <a16:creationId xmlns:a16="http://schemas.microsoft.com/office/drawing/2014/main" id="{79AC285F-9031-E47B-2D59-3257C2B6B5A0}"/>
              </a:ext>
            </a:extLst>
          </p:cNvPr>
          <p:cNvSpPr/>
          <p:nvPr/>
        </p:nvSpPr>
        <p:spPr bwMode="auto">
          <a:xfrm>
            <a:off x="5367127" y="329276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4" name="Rectangle 53">
            <a:extLst>
              <a:ext uri="{FF2B5EF4-FFF2-40B4-BE49-F238E27FC236}">
                <a16:creationId xmlns:a16="http://schemas.microsoft.com/office/drawing/2014/main" id="{1AEF9F4F-5665-4319-7320-69ECE23612E6}"/>
              </a:ext>
            </a:extLst>
          </p:cNvPr>
          <p:cNvSpPr/>
          <p:nvPr/>
        </p:nvSpPr>
        <p:spPr bwMode="auto">
          <a:xfrm>
            <a:off x="5367127" y="344516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5" name="Rectangle 54">
            <a:extLst>
              <a:ext uri="{FF2B5EF4-FFF2-40B4-BE49-F238E27FC236}">
                <a16:creationId xmlns:a16="http://schemas.microsoft.com/office/drawing/2014/main" id="{85CAE095-EFCB-2E5E-10BF-9B346A064A00}"/>
              </a:ext>
            </a:extLst>
          </p:cNvPr>
          <p:cNvSpPr/>
          <p:nvPr/>
        </p:nvSpPr>
        <p:spPr bwMode="auto">
          <a:xfrm>
            <a:off x="5365647" y="374996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6" name="Rectangle 55">
            <a:extLst>
              <a:ext uri="{FF2B5EF4-FFF2-40B4-BE49-F238E27FC236}">
                <a16:creationId xmlns:a16="http://schemas.microsoft.com/office/drawing/2014/main" id="{1518F7BC-248D-A9DD-2EC7-1998DA285382}"/>
              </a:ext>
            </a:extLst>
          </p:cNvPr>
          <p:cNvSpPr/>
          <p:nvPr/>
        </p:nvSpPr>
        <p:spPr bwMode="auto">
          <a:xfrm>
            <a:off x="5367127" y="389940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0A706ECB-7F09-A35A-70CC-AD2B32A048AD}"/>
              </a:ext>
            </a:extLst>
          </p:cNvPr>
          <p:cNvSpPr/>
          <p:nvPr/>
        </p:nvSpPr>
        <p:spPr bwMode="auto">
          <a:xfrm>
            <a:off x="5367127" y="405180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8" name="Rectangle 57">
            <a:extLst>
              <a:ext uri="{FF2B5EF4-FFF2-40B4-BE49-F238E27FC236}">
                <a16:creationId xmlns:a16="http://schemas.microsoft.com/office/drawing/2014/main" id="{6505D00B-D285-DC05-3694-4585A6A45CDB}"/>
              </a:ext>
            </a:extLst>
          </p:cNvPr>
          <p:cNvSpPr/>
          <p:nvPr/>
        </p:nvSpPr>
        <p:spPr bwMode="auto">
          <a:xfrm>
            <a:off x="5365647" y="420420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9" name="Rectangle 58">
            <a:extLst>
              <a:ext uri="{FF2B5EF4-FFF2-40B4-BE49-F238E27FC236}">
                <a16:creationId xmlns:a16="http://schemas.microsoft.com/office/drawing/2014/main" id="{2905B40C-14F5-1B66-83BF-0B56C1F602A5}"/>
              </a:ext>
            </a:extLst>
          </p:cNvPr>
          <p:cNvSpPr/>
          <p:nvPr/>
        </p:nvSpPr>
        <p:spPr bwMode="auto">
          <a:xfrm>
            <a:off x="5365647" y="435660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60" name="Straight Arrow Connector 59">
            <a:extLst>
              <a:ext uri="{FF2B5EF4-FFF2-40B4-BE49-F238E27FC236}">
                <a16:creationId xmlns:a16="http://schemas.microsoft.com/office/drawing/2014/main" id="{FF23B8FA-D6E6-91F0-D343-D5F707F5BFDC}"/>
              </a:ext>
            </a:extLst>
          </p:cNvPr>
          <p:cNvCxnSpPr>
            <a:cxnSpLocks/>
          </p:cNvCxnSpPr>
          <p:nvPr/>
        </p:nvCxnSpPr>
        <p:spPr bwMode="auto">
          <a:xfrm>
            <a:off x="5153757" y="3500382"/>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1" name="TextBox 60">
            <a:extLst>
              <a:ext uri="{FF2B5EF4-FFF2-40B4-BE49-F238E27FC236}">
                <a16:creationId xmlns:a16="http://schemas.microsoft.com/office/drawing/2014/main" id="{6E80B7DB-BE35-C67F-2027-54806C7D9472}"/>
              </a:ext>
            </a:extLst>
          </p:cNvPr>
          <p:cNvSpPr txBox="1"/>
          <p:nvPr/>
        </p:nvSpPr>
        <p:spPr>
          <a:xfrm rot="5400000">
            <a:off x="4647977" y="3255407"/>
            <a:ext cx="857927" cy="215444"/>
          </a:xfrm>
          <a:prstGeom prst="rect">
            <a:avLst/>
          </a:prstGeom>
          <a:noFill/>
        </p:spPr>
        <p:txBody>
          <a:bodyPr wrap="none" rtlCol="0">
            <a:spAutoFit/>
          </a:bodyPr>
          <a:lstStyle/>
          <a:p>
            <a:r>
              <a:rPr lang="en-US" sz="800" dirty="0"/>
              <a:t>Primary channel</a:t>
            </a:r>
          </a:p>
        </p:txBody>
      </p:sp>
      <p:cxnSp>
        <p:nvCxnSpPr>
          <p:cNvPr id="62" name="Straight Arrow Connector 61">
            <a:extLst>
              <a:ext uri="{FF2B5EF4-FFF2-40B4-BE49-F238E27FC236}">
                <a16:creationId xmlns:a16="http://schemas.microsoft.com/office/drawing/2014/main" id="{A09208D6-C6FA-19FE-577A-A5C958885F13}"/>
              </a:ext>
            </a:extLst>
          </p:cNvPr>
          <p:cNvCxnSpPr>
            <a:cxnSpLocks/>
          </p:cNvCxnSpPr>
          <p:nvPr/>
        </p:nvCxnSpPr>
        <p:spPr bwMode="auto">
          <a:xfrm>
            <a:off x="5153757" y="2264628"/>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3" name="TextBox 62">
            <a:extLst>
              <a:ext uri="{FF2B5EF4-FFF2-40B4-BE49-F238E27FC236}">
                <a16:creationId xmlns:a16="http://schemas.microsoft.com/office/drawing/2014/main" id="{973F3C26-63F2-5109-FE73-D9C7F53BEE54}"/>
              </a:ext>
            </a:extLst>
          </p:cNvPr>
          <p:cNvSpPr txBox="1"/>
          <p:nvPr/>
        </p:nvSpPr>
        <p:spPr>
          <a:xfrm rot="5400000">
            <a:off x="4690039" y="2102874"/>
            <a:ext cx="857927" cy="338554"/>
          </a:xfrm>
          <a:prstGeom prst="rect">
            <a:avLst/>
          </a:prstGeom>
          <a:noFill/>
        </p:spPr>
        <p:txBody>
          <a:bodyPr wrap="none" rtlCol="0">
            <a:spAutoFit/>
          </a:bodyPr>
          <a:lstStyle/>
          <a:p>
            <a:r>
              <a:rPr lang="en-US" sz="800" dirty="0"/>
              <a:t>NPCA </a:t>
            </a:r>
          </a:p>
          <a:p>
            <a:r>
              <a:rPr lang="en-US" sz="800" dirty="0"/>
              <a:t>Primary channel</a:t>
            </a:r>
          </a:p>
        </p:txBody>
      </p:sp>
      <p:sp>
        <p:nvSpPr>
          <p:cNvPr id="64" name="TextBox 63">
            <a:extLst>
              <a:ext uri="{FF2B5EF4-FFF2-40B4-BE49-F238E27FC236}">
                <a16:creationId xmlns:a16="http://schemas.microsoft.com/office/drawing/2014/main" id="{9F378498-0617-27CC-2B22-9521E98E957C}"/>
              </a:ext>
            </a:extLst>
          </p:cNvPr>
          <p:cNvSpPr txBox="1"/>
          <p:nvPr/>
        </p:nvSpPr>
        <p:spPr>
          <a:xfrm>
            <a:off x="5182886" y="4523221"/>
            <a:ext cx="758541" cy="215444"/>
          </a:xfrm>
          <a:prstGeom prst="rect">
            <a:avLst/>
          </a:prstGeom>
          <a:noFill/>
        </p:spPr>
        <p:txBody>
          <a:bodyPr wrap="none" rtlCol="0">
            <a:spAutoFit/>
          </a:bodyPr>
          <a:lstStyle/>
          <a:p>
            <a:r>
              <a:rPr lang="en-US" sz="800" dirty="0"/>
              <a:t>320MHz BSS</a:t>
            </a:r>
          </a:p>
        </p:txBody>
      </p:sp>
      <p:cxnSp>
        <p:nvCxnSpPr>
          <p:cNvPr id="65" name="Straight Arrow Connector 64">
            <a:extLst>
              <a:ext uri="{FF2B5EF4-FFF2-40B4-BE49-F238E27FC236}">
                <a16:creationId xmlns:a16="http://schemas.microsoft.com/office/drawing/2014/main" id="{9ED04EB5-DBA9-D030-2D6D-348338FAA839}"/>
              </a:ext>
            </a:extLst>
          </p:cNvPr>
          <p:cNvCxnSpPr>
            <a:cxnSpLocks/>
          </p:cNvCxnSpPr>
          <p:nvPr/>
        </p:nvCxnSpPr>
        <p:spPr bwMode="auto">
          <a:xfrm flipH="1">
            <a:off x="7268948" y="2178742"/>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6" name="TextBox 65">
            <a:extLst>
              <a:ext uri="{FF2B5EF4-FFF2-40B4-BE49-F238E27FC236}">
                <a16:creationId xmlns:a16="http://schemas.microsoft.com/office/drawing/2014/main" id="{2AB7B238-4C6A-9051-7FC6-D8AD35E64927}"/>
              </a:ext>
            </a:extLst>
          </p:cNvPr>
          <p:cNvSpPr txBox="1"/>
          <p:nvPr/>
        </p:nvSpPr>
        <p:spPr>
          <a:xfrm>
            <a:off x="7467600" y="2057400"/>
            <a:ext cx="1295399" cy="1200329"/>
          </a:xfrm>
          <a:prstGeom prst="rect">
            <a:avLst/>
          </a:prstGeom>
          <a:noFill/>
        </p:spPr>
        <p:txBody>
          <a:bodyPr wrap="square" rtlCol="0">
            <a:spAutoFit/>
          </a:bodyPr>
          <a:lstStyle/>
          <a:p>
            <a:r>
              <a:rPr lang="en-US" sz="800" dirty="0"/>
              <a:t>RU index coding per NPCA primary channel:</a:t>
            </a:r>
          </a:p>
          <a:p>
            <a:r>
              <a:rPr lang="en-US" sz="800" dirty="0"/>
              <a:t>PS160 = 0</a:t>
            </a:r>
          </a:p>
          <a:p>
            <a:r>
              <a:rPr lang="en-US" sz="800" dirty="0"/>
              <a:t>B0 of RU Allocation  = 0</a:t>
            </a:r>
          </a:p>
          <a:p>
            <a:endParaRPr lang="en-US" sz="800" dirty="0"/>
          </a:p>
          <a:p>
            <a:r>
              <a:rPr lang="en-US" sz="800" dirty="0"/>
              <a:t>RU index coding per primary channel:</a:t>
            </a:r>
          </a:p>
          <a:p>
            <a:r>
              <a:rPr lang="en-US" sz="800" dirty="0"/>
              <a:t>PS160 = 1</a:t>
            </a:r>
          </a:p>
          <a:p>
            <a:r>
              <a:rPr lang="en-US" sz="800" dirty="0"/>
              <a:t>B0 of RU Allocation = 1 </a:t>
            </a:r>
          </a:p>
        </p:txBody>
      </p:sp>
      <p:sp>
        <p:nvSpPr>
          <p:cNvPr id="67" name="Right Brace 66">
            <a:extLst>
              <a:ext uri="{FF2B5EF4-FFF2-40B4-BE49-F238E27FC236}">
                <a16:creationId xmlns:a16="http://schemas.microsoft.com/office/drawing/2014/main" id="{B9E2F43B-220B-2852-C379-71C588037448}"/>
              </a:ext>
            </a:extLst>
          </p:cNvPr>
          <p:cNvSpPr/>
          <p:nvPr/>
        </p:nvSpPr>
        <p:spPr bwMode="auto">
          <a:xfrm>
            <a:off x="7116548" y="2107663"/>
            <a:ext cx="152400" cy="228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8" name="TextBox 67">
            <a:extLst>
              <a:ext uri="{FF2B5EF4-FFF2-40B4-BE49-F238E27FC236}">
                <a16:creationId xmlns:a16="http://schemas.microsoft.com/office/drawing/2014/main" id="{B58E2361-401C-CDFC-F9ED-A7029C4F4DAE}"/>
              </a:ext>
            </a:extLst>
          </p:cNvPr>
          <p:cNvSpPr txBox="1"/>
          <p:nvPr/>
        </p:nvSpPr>
        <p:spPr>
          <a:xfrm>
            <a:off x="5541344" y="4687928"/>
            <a:ext cx="805029" cy="215444"/>
          </a:xfrm>
          <a:prstGeom prst="rect">
            <a:avLst/>
          </a:prstGeom>
          <a:noFill/>
        </p:spPr>
        <p:txBody>
          <a:bodyPr wrap="none" rtlCol="0">
            <a:spAutoFit/>
          </a:bodyPr>
          <a:lstStyle/>
          <a:p>
            <a:r>
              <a:rPr lang="en-US" sz="800" dirty="0"/>
              <a:t>Low frequency</a:t>
            </a:r>
          </a:p>
        </p:txBody>
      </p:sp>
      <p:cxnSp>
        <p:nvCxnSpPr>
          <p:cNvPr id="69" name="Straight Arrow Connector 68">
            <a:extLst>
              <a:ext uri="{FF2B5EF4-FFF2-40B4-BE49-F238E27FC236}">
                <a16:creationId xmlns:a16="http://schemas.microsoft.com/office/drawing/2014/main" id="{FBF58A4E-4CC4-188F-C54D-B6F2226542C4}"/>
              </a:ext>
            </a:extLst>
          </p:cNvPr>
          <p:cNvCxnSpPr>
            <a:cxnSpLocks/>
          </p:cNvCxnSpPr>
          <p:nvPr/>
        </p:nvCxnSpPr>
        <p:spPr bwMode="auto">
          <a:xfrm flipH="1" flipV="1">
            <a:off x="5927653" y="4522524"/>
            <a:ext cx="166105" cy="19026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0" name="TextBox 69">
            <a:extLst>
              <a:ext uri="{FF2B5EF4-FFF2-40B4-BE49-F238E27FC236}">
                <a16:creationId xmlns:a16="http://schemas.microsoft.com/office/drawing/2014/main" id="{0F2FE031-12D9-81B8-E57C-BD35B898AC72}"/>
              </a:ext>
            </a:extLst>
          </p:cNvPr>
          <p:cNvSpPr txBox="1"/>
          <p:nvPr/>
        </p:nvSpPr>
        <p:spPr>
          <a:xfrm>
            <a:off x="5925615" y="1756557"/>
            <a:ext cx="822661" cy="215444"/>
          </a:xfrm>
          <a:prstGeom prst="rect">
            <a:avLst/>
          </a:prstGeom>
          <a:noFill/>
        </p:spPr>
        <p:txBody>
          <a:bodyPr wrap="none" rtlCol="0">
            <a:spAutoFit/>
          </a:bodyPr>
          <a:lstStyle/>
          <a:p>
            <a:r>
              <a:rPr lang="en-US" sz="800" dirty="0"/>
              <a:t>High frequency</a:t>
            </a:r>
          </a:p>
        </p:txBody>
      </p:sp>
      <p:cxnSp>
        <p:nvCxnSpPr>
          <p:cNvPr id="71" name="Straight Arrow Connector 70">
            <a:extLst>
              <a:ext uri="{FF2B5EF4-FFF2-40B4-BE49-F238E27FC236}">
                <a16:creationId xmlns:a16="http://schemas.microsoft.com/office/drawing/2014/main" id="{96E7B471-32AC-33CE-57D9-52E2227166B7}"/>
              </a:ext>
            </a:extLst>
          </p:cNvPr>
          <p:cNvCxnSpPr>
            <a:cxnSpLocks/>
            <a:endCxn id="45" idx="3"/>
          </p:cNvCxnSpPr>
          <p:nvPr/>
        </p:nvCxnSpPr>
        <p:spPr bwMode="auto">
          <a:xfrm flipH="1">
            <a:off x="5915757" y="1928974"/>
            <a:ext cx="186404" cy="2104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2" name="Rectangle 71">
            <a:extLst>
              <a:ext uri="{FF2B5EF4-FFF2-40B4-BE49-F238E27FC236}">
                <a16:creationId xmlns:a16="http://schemas.microsoft.com/office/drawing/2014/main" id="{3499AED7-3336-35D2-30D2-64A4DEDA75AA}"/>
              </a:ext>
            </a:extLst>
          </p:cNvPr>
          <p:cNvSpPr/>
          <p:nvPr/>
        </p:nvSpPr>
        <p:spPr bwMode="auto">
          <a:xfrm>
            <a:off x="6427475" y="36171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3" name="Rectangle 72">
            <a:extLst>
              <a:ext uri="{FF2B5EF4-FFF2-40B4-BE49-F238E27FC236}">
                <a16:creationId xmlns:a16="http://schemas.microsoft.com/office/drawing/2014/main" id="{79FD0680-794B-46F2-B7D7-5DA389D8E4B6}"/>
              </a:ext>
            </a:extLst>
          </p:cNvPr>
          <p:cNvSpPr/>
          <p:nvPr/>
        </p:nvSpPr>
        <p:spPr bwMode="auto">
          <a:xfrm>
            <a:off x="6428955" y="208276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4" name="Rectangle 73">
            <a:extLst>
              <a:ext uri="{FF2B5EF4-FFF2-40B4-BE49-F238E27FC236}">
                <a16:creationId xmlns:a16="http://schemas.microsoft.com/office/drawing/2014/main" id="{CB59942D-BCE9-E889-E17C-3442DDBAAB59}"/>
              </a:ext>
            </a:extLst>
          </p:cNvPr>
          <p:cNvSpPr/>
          <p:nvPr/>
        </p:nvSpPr>
        <p:spPr bwMode="auto">
          <a:xfrm>
            <a:off x="6428955" y="223516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5" name="Rectangle 74">
            <a:extLst>
              <a:ext uri="{FF2B5EF4-FFF2-40B4-BE49-F238E27FC236}">
                <a16:creationId xmlns:a16="http://schemas.microsoft.com/office/drawing/2014/main" id="{1F8B7C17-0345-959D-BBBB-443F1C46F8A9}"/>
              </a:ext>
            </a:extLst>
          </p:cNvPr>
          <p:cNvSpPr/>
          <p:nvPr/>
        </p:nvSpPr>
        <p:spPr bwMode="auto">
          <a:xfrm>
            <a:off x="6427475" y="238756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6" name="Rectangle 75">
            <a:extLst>
              <a:ext uri="{FF2B5EF4-FFF2-40B4-BE49-F238E27FC236}">
                <a16:creationId xmlns:a16="http://schemas.microsoft.com/office/drawing/2014/main" id="{4245D1AD-91A5-7DBC-E02F-83A5A6264C72}"/>
              </a:ext>
            </a:extLst>
          </p:cNvPr>
          <p:cNvSpPr/>
          <p:nvPr/>
        </p:nvSpPr>
        <p:spPr bwMode="auto">
          <a:xfrm>
            <a:off x="6427475" y="253996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7" name="Rectangle 76">
            <a:extLst>
              <a:ext uri="{FF2B5EF4-FFF2-40B4-BE49-F238E27FC236}">
                <a16:creationId xmlns:a16="http://schemas.microsoft.com/office/drawing/2014/main" id="{F6F9B1F8-40C6-0DFC-17C9-8D5A4E950C64}"/>
              </a:ext>
            </a:extLst>
          </p:cNvPr>
          <p:cNvSpPr/>
          <p:nvPr/>
        </p:nvSpPr>
        <p:spPr bwMode="auto">
          <a:xfrm>
            <a:off x="6428955" y="269828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8" name="Rectangle 77">
            <a:extLst>
              <a:ext uri="{FF2B5EF4-FFF2-40B4-BE49-F238E27FC236}">
                <a16:creationId xmlns:a16="http://schemas.microsoft.com/office/drawing/2014/main" id="{39B6C572-5CD1-4D75-56D6-FE30A1EF4CEE}"/>
              </a:ext>
            </a:extLst>
          </p:cNvPr>
          <p:cNvSpPr/>
          <p:nvPr/>
        </p:nvSpPr>
        <p:spPr bwMode="auto">
          <a:xfrm>
            <a:off x="6428955" y="285068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9" name="Rectangle 78">
            <a:extLst>
              <a:ext uri="{FF2B5EF4-FFF2-40B4-BE49-F238E27FC236}">
                <a16:creationId xmlns:a16="http://schemas.microsoft.com/office/drawing/2014/main" id="{DD582788-3C96-B842-F1A9-C9A22E8A5B76}"/>
              </a:ext>
            </a:extLst>
          </p:cNvPr>
          <p:cNvSpPr/>
          <p:nvPr/>
        </p:nvSpPr>
        <p:spPr bwMode="auto">
          <a:xfrm>
            <a:off x="6427475" y="300308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0" name="Rectangle 79">
            <a:extLst>
              <a:ext uri="{FF2B5EF4-FFF2-40B4-BE49-F238E27FC236}">
                <a16:creationId xmlns:a16="http://schemas.microsoft.com/office/drawing/2014/main" id="{701D8D79-5321-51A4-1111-7E241657D224}"/>
              </a:ext>
            </a:extLst>
          </p:cNvPr>
          <p:cNvSpPr/>
          <p:nvPr/>
        </p:nvSpPr>
        <p:spPr bwMode="auto">
          <a:xfrm>
            <a:off x="6427475" y="315548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1" name="Rectangle 80">
            <a:extLst>
              <a:ext uri="{FF2B5EF4-FFF2-40B4-BE49-F238E27FC236}">
                <a16:creationId xmlns:a16="http://schemas.microsoft.com/office/drawing/2014/main" id="{CC0074A7-5702-C2C6-A43F-EEDD3639354A}"/>
              </a:ext>
            </a:extLst>
          </p:cNvPr>
          <p:cNvSpPr/>
          <p:nvPr/>
        </p:nvSpPr>
        <p:spPr bwMode="auto">
          <a:xfrm>
            <a:off x="6427475" y="37695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2" name="Rectangle 81">
            <a:extLst>
              <a:ext uri="{FF2B5EF4-FFF2-40B4-BE49-F238E27FC236}">
                <a16:creationId xmlns:a16="http://schemas.microsoft.com/office/drawing/2014/main" id="{5C45F5CE-7A65-9C89-DD73-F010066AFA83}"/>
              </a:ext>
            </a:extLst>
          </p:cNvPr>
          <p:cNvSpPr/>
          <p:nvPr/>
        </p:nvSpPr>
        <p:spPr bwMode="auto">
          <a:xfrm>
            <a:off x="6428955" y="391896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3" name="Rectangle 82">
            <a:extLst>
              <a:ext uri="{FF2B5EF4-FFF2-40B4-BE49-F238E27FC236}">
                <a16:creationId xmlns:a16="http://schemas.microsoft.com/office/drawing/2014/main" id="{BD0A7E69-DBD9-50F4-1352-9BDCB781EDBC}"/>
              </a:ext>
            </a:extLst>
          </p:cNvPr>
          <p:cNvSpPr/>
          <p:nvPr/>
        </p:nvSpPr>
        <p:spPr bwMode="auto">
          <a:xfrm>
            <a:off x="6428955" y="407136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4" name="Rectangle 83">
            <a:extLst>
              <a:ext uri="{FF2B5EF4-FFF2-40B4-BE49-F238E27FC236}">
                <a16:creationId xmlns:a16="http://schemas.microsoft.com/office/drawing/2014/main" id="{A9E85C51-2119-B9E3-2CB7-9DAD574AA428}"/>
              </a:ext>
            </a:extLst>
          </p:cNvPr>
          <p:cNvSpPr/>
          <p:nvPr/>
        </p:nvSpPr>
        <p:spPr bwMode="auto">
          <a:xfrm>
            <a:off x="6427475" y="422376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5" name="Rectangle 84">
            <a:extLst>
              <a:ext uri="{FF2B5EF4-FFF2-40B4-BE49-F238E27FC236}">
                <a16:creationId xmlns:a16="http://schemas.microsoft.com/office/drawing/2014/main" id="{50430EDD-FAE9-7D81-21F4-E0E4BC0521BB}"/>
              </a:ext>
            </a:extLst>
          </p:cNvPr>
          <p:cNvSpPr/>
          <p:nvPr/>
        </p:nvSpPr>
        <p:spPr bwMode="auto">
          <a:xfrm>
            <a:off x="6427475" y="437616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6" name="TextBox 85">
            <a:extLst>
              <a:ext uri="{FF2B5EF4-FFF2-40B4-BE49-F238E27FC236}">
                <a16:creationId xmlns:a16="http://schemas.microsoft.com/office/drawing/2014/main" id="{3A6FAFAB-0963-DA08-FE1E-A15E6BA3503D}"/>
              </a:ext>
            </a:extLst>
          </p:cNvPr>
          <p:cNvSpPr txBox="1"/>
          <p:nvPr/>
        </p:nvSpPr>
        <p:spPr>
          <a:xfrm>
            <a:off x="6325608" y="4516859"/>
            <a:ext cx="780983" cy="338554"/>
          </a:xfrm>
          <a:prstGeom prst="rect">
            <a:avLst/>
          </a:prstGeom>
          <a:noFill/>
        </p:spPr>
        <p:txBody>
          <a:bodyPr wrap="none" rtlCol="0">
            <a:spAutoFit/>
          </a:bodyPr>
          <a:lstStyle/>
          <a:p>
            <a:r>
              <a:rPr lang="en-US" sz="800" dirty="0"/>
              <a:t>Valid channel </a:t>
            </a:r>
          </a:p>
          <a:p>
            <a:r>
              <a:rPr lang="en-US" sz="800" dirty="0"/>
              <a:t>for TB PPDU</a:t>
            </a:r>
          </a:p>
        </p:txBody>
      </p:sp>
      <p:cxnSp>
        <p:nvCxnSpPr>
          <p:cNvPr id="89" name="Straight Arrow Connector 88">
            <a:extLst>
              <a:ext uri="{FF2B5EF4-FFF2-40B4-BE49-F238E27FC236}">
                <a16:creationId xmlns:a16="http://schemas.microsoft.com/office/drawing/2014/main" id="{10B88711-1934-F523-E68B-DA6290FBFD52}"/>
              </a:ext>
            </a:extLst>
          </p:cNvPr>
          <p:cNvCxnSpPr/>
          <p:nvPr/>
        </p:nvCxnSpPr>
        <p:spPr bwMode="auto">
          <a:xfrm flipH="1" flipV="1">
            <a:off x="7055666" y="3508635"/>
            <a:ext cx="717439" cy="8099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0" name="TextBox 89">
            <a:extLst>
              <a:ext uri="{FF2B5EF4-FFF2-40B4-BE49-F238E27FC236}">
                <a16:creationId xmlns:a16="http://schemas.microsoft.com/office/drawing/2014/main" id="{870F1016-6AED-9246-B899-61230944E73F}"/>
              </a:ext>
            </a:extLst>
          </p:cNvPr>
          <p:cNvSpPr txBox="1"/>
          <p:nvPr/>
        </p:nvSpPr>
        <p:spPr>
          <a:xfrm>
            <a:off x="7440483" y="4349960"/>
            <a:ext cx="1069524" cy="215444"/>
          </a:xfrm>
          <a:prstGeom prst="rect">
            <a:avLst/>
          </a:prstGeom>
          <a:noFill/>
        </p:spPr>
        <p:txBody>
          <a:bodyPr wrap="none" rtlCol="0">
            <a:spAutoFit/>
          </a:bodyPr>
          <a:lstStyle/>
          <a:p>
            <a:r>
              <a:rPr lang="en-US" sz="800" dirty="0"/>
              <a:t>40MHz OBSS PPDU</a:t>
            </a:r>
          </a:p>
        </p:txBody>
      </p:sp>
      <p:sp>
        <p:nvSpPr>
          <p:cNvPr id="91" name="Rectangle 90">
            <a:extLst>
              <a:ext uri="{FF2B5EF4-FFF2-40B4-BE49-F238E27FC236}">
                <a16:creationId xmlns:a16="http://schemas.microsoft.com/office/drawing/2014/main" id="{DEA9EDF6-9D5D-E6A0-B3CE-EA70270552FD}"/>
              </a:ext>
            </a:extLst>
          </p:cNvPr>
          <p:cNvSpPr/>
          <p:nvPr/>
        </p:nvSpPr>
        <p:spPr bwMode="auto">
          <a:xfrm>
            <a:off x="771639" y="24266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2" name="Rectangle 91">
            <a:extLst>
              <a:ext uri="{FF2B5EF4-FFF2-40B4-BE49-F238E27FC236}">
                <a16:creationId xmlns:a16="http://schemas.microsoft.com/office/drawing/2014/main" id="{6D903D3C-EDA4-E7C0-F965-EA617C602AC2}"/>
              </a:ext>
            </a:extLst>
          </p:cNvPr>
          <p:cNvSpPr/>
          <p:nvPr/>
        </p:nvSpPr>
        <p:spPr bwMode="auto">
          <a:xfrm>
            <a:off x="771639" y="25790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3" name="Rectangle 92">
            <a:extLst>
              <a:ext uri="{FF2B5EF4-FFF2-40B4-BE49-F238E27FC236}">
                <a16:creationId xmlns:a16="http://schemas.microsoft.com/office/drawing/2014/main" id="{F6338595-8F37-3FC4-6762-AE481EB06D61}"/>
              </a:ext>
            </a:extLst>
          </p:cNvPr>
          <p:cNvSpPr/>
          <p:nvPr/>
        </p:nvSpPr>
        <p:spPr bwMode="auto">
          <a:xfrm>
            <a:off x="770159" y="27314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4" name="Rectangle 93">
            <a:extLst>
              <a:ext uri="{FF2B5EF4-FFF2-40B4-BE49-F238E27FC236}">
                <a16:creationId xmlns:a16="http://schemas.microsoft.com/office/drawing/2014/main" id="{67B55A0F-5739-5A52-EF04-1BBA229B5806}"/>
              </a:ext>
            </a:extLst>
          </p:cNvPr>
          <p:cNvSpPr/>
          <p:nvPr/>
        </p:nvSpPr>
        <p:spPr bwMode="auto">
          <a:xfrm>
            <a:off x="770159" y="28838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5" name="Rectangle 94">
            <a:extLst>
              <a:ext uri="{FF2B5EF4-FFF2-40B4-BE49-F238E27FC236}">
                <a16:creationId xmlns:a16="http://schemas.microsoft.com/office/drawing/2014/main" id="{1F57A7E5-A3C7-DF53-B780-4DAD88ADD104}"/>
              </a:ext>
            </a:extLst>
          </p:cNvPr>
          <p:cNvSpPr/>
          <p:nvPr/>
        </p:nvSpPr>
        <p:spPr bwMode="auto">
          <a:xfrm>
            <a:off x="771639" y="30421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6" name="Rectangle 95">
            <a:extLst>
              <a:ext uri="{FF2B5EF4-FFF2-40B4-BE49-F238E27FC236}">
                <a16:creationId xmlns:a16="http://schemas.microsoft.com/office/drawing/2014/main" id="{EEFACD0D-42FF-39E4-CFE0-40008245D571}"/>
              </a:ext>
            </a:extLst>
          </p:cNvPr>
          <p:cNvSpPr/>
          <p:nvPr/>
        </p:nvSpPr>
        <p:spPr bwMode="auto">
          <a:xfrm>
            <a:off x="771639" y="31945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7" name="Rectangle 96">
            <a:extLst>
              <a:ext uri="{FF2B5EF4-FFF2-40B4-BE49-F238E27FC236}">
                <a16:creationId xmlns:a16="http://schemas.microsoft.com/office/drawing/2014/main" id="{6337C36A-0F5D-6DE8-96DD-6D303F9AD520}"/>
              </a:ext>
            </a:extLst>
          </p:cNvPr>
          <p:cNvSpPr/>
          <p:nvPr/>
        </p:nvSpPr>
        <p:spPr bwMode="auto">
          <a:xfrm>
            <a:off x="770159" y="33469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8" name="Rectangle 97">
            <a:extLst>
              <a:ext uri="{FF2B5EF4-FFF2-40B4-BE49-F238E27FC236}">
                <a16:creationId xmlns:a16="http://schemas.microsoft.com/office/drawing/2014/main" id="{9C1DAE3B-820D-7534-8734-C1D7AAD453DA}"/>
              </a:ext>
            </a:extLst>
          </p:cNvPr>
          <p:cNvSpPr/>
          <p:nvPr/>
        </p:nvSpPr>
        <p:spPr bwMode="auto">
          <a:xfrm>
            <a:off x="770159" y="34993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99" name="Straight Arrow Connector 98">
            <a:extLst>
              <a:ext uri="{FF2B5EF4-FFF2-40B4-BE49-F238E27FC236}">
                <a16:creationId xmlns:a16="http://schemas.microsoft.com/office/drawing/2014/main" id="{6950F7BF-5887-0789-EFF6-A61ADFB5B5CE}"/>
              </a:ext>
            </a:extLst>
          </p:cNvPr>
          <p:cNvCxnSpPr>
            <a:cxnSpLocks/>
          </p:cNvCxnSpPr>
          <p:nvPr/>
        </p:nvCxnSpPr>
        <p:spPr bwMode="auto">
          <a:xfrm>
            <a:off x="558269" y="3445391"/>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0" name="TextBox 99">
            <a:extLst>
              <a:ext uri="{FF2B5EF4-FFF2-40B4-BE49-F238E27FC236}">
                <a16:creationId xmlns:a16="http://schemas.microsoft.com/office/drawing/2014/main" id="{DF05C13B-9B74-4A6C-6DDF-7B2F1D5F3FE6}"/>
              </a:ext>
            </a:extLst>
          </p:cNvPr>
          <p:cNvSpPr txBox="1"/>
          <p:nvPr/>
        </p:nvSpPr>
        <p:spPr>
          <a:xfrm rot="5400000">
            <a:off x="50958" y="3369046"/>
            <a:ext cx="857927" cy="215444"/>
          </a:xfrm>
          <a:prstGeom prst="rect">
            <a:avLst/>
          </a:prstGeom>
          <a:noFill/>
        </p:spPr>
        <p:txBody>
          <a:bodyPr wrap="none" rtlCol="0">
            <a:spAutoFit/>
          </a:bodyPr>
          <a:lstStyle/>
          <a:p>
            <a:r>
              <a:rPr lang="en-US" sz="800" dirty="0"/>
              <a:t>Primary channel</a:t>
            </a:r>
          </a:p>
        </p:txBody>
      </p:sp>
      <p:cxnSp>
        <p:nvCxnSpPr>
          <p:cNvPr id="101" name="Straight Arrow Connector 100">
            <a:extLst>
              <a:ext uri="{FF2B5EF4-FFF2-40B4-BE49-F238E27FC236}">
                <a16:creationId xmlns:a16="http://schemas.microsoft.com/office/drawing/2014/main" id="{1F6EBB64-A6BC-45D5-4B93-8C9AA427F5BC}"/>
              </a:ext>
            </a:extLst>
          </p:cNvPr>
          <p:cNvCxnSpPr>
            <a:cxnSpLocks/>
          </p:cNvCxnSpPr>
          <p:nvPr/>
        </p:nvCxnSpPr>
        <p:spPr bwMode="auto">
          <a:xfrm>
            <a:off x="558269" y="2628046"/>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2" name="TextBox 101">
            <a:extLst>
              <a:ext uri="{FF2B5EF4-FFF2-40B4-BE49-F238E27FC236}">
                <a16:creationId xmlns:a16="http://schemas.microsoft.com/office/drawing/2014/main" id="{0D80CFF5-BF18-6C73-7067-48093DE27AC4}"/>
              </a:ext>
            </a:extLst>
          </p:cNvPr>
          <p:cNvSpPr txBox="1"/>
          <p:nvPr/>
        </p:nvSpPr>
        <p:spPr>
          <a:xfrm rot="5400000">
            <a:off x="138386" y="2477203"/>
            <a:ext cx="857927" cy="338554"/>
          </a:xfrm>
          <a:prstGeom prst="rect">
            <a:avLst/>
          </a:prstGeom>
          <a:noFill/>
        </p:spPr>
        <p:txBody>
          <a:bodyPr wrap="none" rtlCol="0">
            <a:spAutoFit/>
          </a:bodyPr>
          <a:lstStyle/>
          <a:p>
            <a:r>
              <a:rPr lang="en-US" sz="800" dirty="0"/>
              <a:t>NPCA </a:t>
            </a:r>
          </a:p>
          <a:p>
            <a:r>
              <a:rPr lang="en-US" sz="800" dirty="0"/>
              <a:t>Primary channel</a:t>
            </a:r>
          </a:p>
        </p:txBody>
      </p:sp>
      <p:sp>
        <p:nvSpPr>
          <p:cNvPr id="103" name="TextBox 102">
            <a:extLst>
              <a:ext uri="{FF2B5EF4-FFF2-40B4-BE49-F238E27FC236}">
                <a16:creationId xmlns:a16="http://schemas.microsoft.com/office/drawing/2014/main" id="{16663AEA-B64C-54CE-92BB-561D857F8F7D}"/>
              </a:ext>
            </a:extLst>
          </p:cNvPr>
          <p:cNvSpPr txBox="1"/>
          <p:nvPr/>
        </p:nvSpPr>
        <p:spPr>
          <a:xfrm>
            <a:off x="600182" y="3750880"/>
            <a:ext cx="758541" cy="215444"/>
          </a:xfrm>
          <a:prstGeom prst="rect">
            <a:avLst/>
          </a:prstGeom>
          <a:noFill/>
        </p:spPr>
        <p:txBody>
          <a:bodyPr wrap="none" rtlCol="0">
            <a:spAutoFit/>
          </a:bodyPr>
          <a:lstStyle/>
          <a:p>
            <a:r>
              <a:rPr lang="en-US" sz="800" dirty="0"/>
              <a:t>160MHz BSS</a:t>
            </a:r>
          </a:p>
        </p:txBody>
      </p:sp>
      <p:sp>
        <p:nvSpPr>
          <p:cNvPr id="104" name="Rectangle 103">
            <a:extLst>
              <a:ext uri="{FF2B5EF4-FFF2-40B4-BE49-F238E27FC236}">
                <a16:creationId xmlns:a16="http://schemas.microsoft.com/office/drawing/2014/main" id="{B7EBA5F8-842F-0368-EAF2-6337F51A289F}"/>
              </a:ext>
            </a:extLst>
          </p:cNvPr>
          <p:cNvSpPr/>
          <p:nvPr/>
        </p:nvSpPr>
        <p:spPr bwMode="auto">
          <a:xfrm>
            <a:off x="1713762" y="24266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5" name="Rectangle 104">
            <a:extLst>
              <a:ext uri="{FF2B5EF4-FFF2-40B4-BE49-F238E27FC236}">
                <a16:creationId xmlns:a16="http://schemas.microsoft.com/office/drawing/2014/main" id="{A99CB4FC-C1E1-AB92-364F-82FDFCF49FF3}"/>
              </a:ext>
            </a:extLst>
          </p:cNvPr>
          <p:cNvSpPr/>
          <p:nvPr/>
        </p:nvSpPr>
        <p:spPr bwMode="auto">
          <a:xfrm>
            <a:off x="1713762" y="25790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6" name="Rectangle 105">
            <a:extLst>
              <a:ext uri="{FF2B5EF4-FFF2-40B4-BE49-F238E27FC236}">
                <a16:creationId xmlns:a16="http://schemas.microsoft.com/office/drawing/2014/main" id="{EB4C0152-AABA-D9AC-AEF8-BB92CF6273E4}"/>
              </a:ext>
            </a:extLst>
          </p:cNvPr>
          <p:cNvSpPr/>
          <p:nvPr/>
        </p:nvSpPr>
        <p:spPr bwMode="auto">
          <a:xfrm>
            <a:off x="1712282" y="27314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7" name="Rectangle 106">
            <a:extLst>
              <a:ext uri="{FF2B5EF4-FFF2-40B4-BE49-F238E27FC236}">
                <a16:creationId xmlns:a16="http://schemas.microsoft.com/office/drawing/2014/main" id="{DECD69AE-5840-55B5-FE4C-7435094A9E2D}"/>
              </a:ext>
            </a:extLst>
          </p:cNvPr>
          <p:cNvSpPr/>
          <p:nvPr/>
        </p:nvSpPr>
        <p:spPr bwMode="auto">
          <a:xfrm>
            <a:off x="1712282" y="288382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8" name="Rectangle 107">
            <a:extLst>
              <a:ext uri="{FF2B5EF4-FFF2-40B4-BE49-F238E27FC236}">
                <a16:creationId xmlns:a16="http://schemas.microsoft.com/office/drawing/2014/main" id="{A8641B07-5D8C-C07A-B784-FD1991D510AC}"/>
              </a:ext>
            </a:extLst>
          </p:cNvPr>
          <p:cNvSpPr/>
          <p:nvPr/>
        </p:nvSpPr>
        <p:spPr bwMode="auto">
          <a:xfrm>
            <a:off x="1712282" y="33469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9" name="Rectangle 108">
            <a:extLst>
              <a:ext uri="{FF2B5EF4-FFF2-40B4-BE49-F238E27FC236}">
                <a16:creationId xmlns:a16="http://schemas.microsoft.com/office/drawing/2014/main" id="{D1DEA8C7-7C26-46C6-F4FF-B69C59D1B271}"/>
              </a:ext>
            </a:extLst>
          </p:cNvPr>
          <p:cNvSpPr/>
          <p:nvPr/>
        </p:nvSpPr>
        <p:spPr bwMode="auto">
          <a:xfrm>
            <a:off x="1712282" y="349934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0" name="TextBox 109">
            <a:extLst>
              <a:ext uri="{FF2B5EF4-FFF2-40B4-BE49-F238E27FC236}">
                <a16:creationId xmlns:a16="http://schemas.microsoft.com/office/drawing/2014/main" id="{227BB494-4742-B164-4D95-7D36CAFDD2E6}"/>
              </a:ext>
            </a:extLst>
          </p:cNvPr>
          <p:cNvSpPr txBox="1"/>
          <p:nvPr/>
        </p:nvSpPr>
        <p:spPr>
          <a:xfrm>
            <a:off x="1577258" y="3695760"/>
            <a:ext cx="780983" cy="338554"/>
          </a:xfrm>
          <a:prstGeom prst="rect">
            <a:avLst/>
          </a:prstGeom>
          <a:noFill/>
        </p:spPr>
        <p:txBody>
          <a:bodyPr wrap="none" rtlCol="0">
            <a:spAutoFit/>
          </a:bodyPr>
          <a:lstStyle/>
          <a:p>
            <a:r>
              <a:rPr lang="en-US" sz="800" dirty="0"/>
              <a:t>Valid channel </a:t>
            </a:r>
          </a:p>
          <a:p>
            <a:r>
              <a:rPr lang="en-US" sz="800" dirty="0"/>
              <a:t>for TB PPDU</a:t>
            </a:r>
          </a:p>
        </p:txBody>
      </p:sp>
      <p:cxnSp>
        <p:nvCxnSpPr>
          <p:cNvPr id="111" name="Straight Arrow Connector 110">
            <a:extLst>
              <a:ext uri="{FF2B5EF4-FFF2-40B4-BE49-F238E27FC236}">
                <a16:creationId xmlns:a16="http://schemas.microsoft.com/office/drawing/2014/main" id="{074A6B48-F26B-602E-F9FA-DE15B1AC6213}"/>
              </a:ext>
            </a:extLst>
          </p:cNvPr>
          <p:cNvCxnSpPr>
            <a:cxnSpLocks/>
          </p:cNvCxnSpPr>
          <p:nvPr/>
        </p:nvCxnSpPr>
        <p:spPr bwMode="auto">
          <a:xfrm flipH="1">
            <a:off x="2481489" y="2541467"/>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2" name="TextBox 111">
            <a:extLst>
              <a:ext uri="{FF2B5EF4-FFF2-40B4-BE49-F238E27FC236}">
                <a16:creationId xmlns:a16="http://schemas.microsoft.com/office/drawing/2014/main" id="{B9433341-4B26-67EF-1120-A40A66C04F27}"/>
              </a:ext>
            </a:extLst>
          </p:cNvPr>
          <p:cNvSpPr txBox="1"/>
          <p:nvPr/>
        </p:nvSpPr>
        <p:spPr>
          <a:xfrm>
            <a:off x="2680141" y="2420125"/>
            <a:ext cx="1295399" cy="954107"/>
          </a:xfrm>
          <a:prstGeom prst="rect">
            <a:avLst/>
          </a:prstGeom>
          <a:noFill/>
        </p:spPr>
        <p:txBody>
          <a:bodyPr wrap="square" rtlCol="0">
            <a:spAutoFit/>
          </a:bodyPr>
          <a:lstStyle/>
          <a:p>
            <a:r>
              <a:rPr lang="en-US" sz="800" dirty="0"/>
              <a:t>RU index coding per NPCA primary channel:</a:t>
            </a:r>
          </a:p>
          <a:p>
            <a:r>
              <a:rPr lang="en-US" sz="800" dirty="0"/>
              <a:t>B0 of RU Allocation  = 0</a:t>
            </a:r>
          </a:p>
          <a:p>
            <a:endParaRPr lang="en-US" sz="800" dirty="0"/>
          </a:p>
          <a:p>
            <a:r>
              <a:rPr lang="en-US" sz="800" dirty="0"/>
              <a:t>RU index coding per  primary channel:</a:t>
            </a:r>
          </a:p>
          <a:p>
            <a:r>
              <a:rPr lang="en-US" sz="800" dirty="0"/>
              <a:t>B0 of RU Allocation = 1 </a:t>
            </a:r>
          </a:p>
        </p:txBody>
      </p:sp>
      <p:sp>
        <p:nvSpPr>
          <p:cNvPr id="113" name="Right Brace 112">
            <a:extLst>
              <a:ext uri="{FF2B5EF4-FFF2-40B4-BE49-F238E27FC236}">
                <a16:creationId xmlns:a16="http://schemas.microsoft.com/office/drawing/2014/main" id="{75FF4AA0-E780-9087-F0AC-F99DED881BEF}"/>
              </a:ext>
            </a:extLst>
          </p:cNvPr>
          <p:cNvSpPr/>
          <p:nvPr/>
        </p:nvSpPr>
        <p:spPr bwMode="auto">
          <a:xfrm>
            <a:off x="2329089" y="2470388"/>
            <a:ext cx="152400" cy="228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4" name="TextBox 113">
            <a:extLst>
              <a:ext uri="{FF2B5EF4-FFF2-40B4-BE49-F238E27FC236}">
                <a16:creationId xmlns:a16="http://schemas.microsoft.com/office/drawing/2014/main" id="{D1103FB3-A01C-BB1E-7F13-7ECD645667D6}"/>
              </a:ext>
            </a:extLst>
          </p:cNvPr>
          <p:cNvSpPr txBox="1"/>
          <p:nvPr/>
        </p:nvSpPr>
        <p:spPr>
          <a:xfrm>
            <a:off x="1099610" y="4016872"/>
            <a:ext cx="805029" cy="215444"/>
          </a:xfrm>
          <a:prstGeom prst="rect">
            <a:avLst/>
          </a:prstGeom>
          <a:noFill/>
        </p:spPr>
        <p:txBody>
          <a:bodyPr wrap="none" rtlCol="0">
            <a:spAutoFit/>
          </a:bodyPr>
          <a:lstStyle/>
          <a:p>
            <a:r>
              <a:rPr lang="en-US" sz="800" dirty="0"/>
              <a:t>Low frequency</a:t>
            </a:r>
          </a:p>
        </p:txBody>
      </p:sp>
      <p:cxnSp>
        <p:nvCxnSpPr>
          <p:cNvPr id="115" name="Straight Arrow Connector 114">
            <a:extLst>
              <a:ext uri="{FF2B5EF4-FFF2-40B4-BE49-F238E27FC236}">
                <a16:creationId xmlns:a16="http://schemas.microsoft.com/office/drawing/2014/main" id="{60143BC6-F7BA-F042-2F72-60CB55675CAF}"/>
              </a:ext>
            </a:extLst>
          </p:cNvPr>
          <p:cNvCxnSpPr>
            <a:cxnSpLocks/>
          </p:cNvCxnSpPr>
          <p:nvPr/>
        </p:nvCxnSpPr>
        <p:spPr bwMode="auto">
          <a:xfrm flipH="1" flipV="1">
            <a:off x="1330127" y="3695760"/>
            <a:ext cx="171998" cy="4034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6" name="TextBox 115">
            <a:extLst>
              <a:ext uri="{FF2B5EF4-FFF2-40B4-BE49-F238E27FC236}">
                <a16:creationId xmlns:a16="http://schemas.microsoft.com/office/drawing/2014/main" id="{C5374929-5F06-951D-D94F-8C2B04632DEB}"/>
              </a:ext>
            </a:extLst>
          </p:cNvPr>
          <p:cNvSpPr txBox="1"/>
          <p:nvPr/>
        </p:nvSpPr>
        <p:spPr>
          <a:xfrm>
            <a:off x="1330127" y="2119975"/>
            <a:ext cx="822661" cy="215444"/>
          </a:xfrm>
          <a:prstGeom prst="rect">
            <a:avLst/>
          </a:prstGeom>
          <a:noFill/>
        </p:spPr>
        <p:txBody>
          <a:bodyPr wrap="none" rtlCol="0">
            <a:spAutoFit/>
          </a:bodyPr>
          <a:lstStyle/>
          <a:p>
            <a:r>
              <a:rPr lang="en-US" sz="800" dirty="0"/>
              <a:t>High frequency</a:t>
            </a:r>
          </a:p>
        </p:txBody>
      </p:sp>
      <p:cxnSp>
        <p:nvCxnSpPr>
          <p:cNvPr id="117" name="Straight Arrow Connector 116">
            <a:extLst>
              <a:ext uri="{FF2B5EF4-FFF2-40B4-BE49-F238E27FC236}">
                <a16:creationId xmlns:a16="http://schemas.microsoft.com/office/drawing/2014/main" id="{074C21A7-F562-36F8-E967-A32E306812BE}"/>
              </a:ext>
            </a:extLst>
          </p:cNvPr>
          <p:cNvCxnSpPr>
            <a:cxnSpLocks/>
            <a:endCxn id="91" idx="3"/>
          </p:cNvCxnSpPr>
          <p:nvPr/>
        </p:nvCxnSpPr>
        <p:spPr bwMode="auto">
          <a:xfrm flipH="1">
            <a:off x="1320269" y="2292392"/>
            <a:ext cx="186404" cy="2104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8" name="Straight Arrow Connector 117">
            <a:extLst>
              <a:ext uri="{FF2B5EF4-FFF2-40B4-BE49-F238E27FC236}">
                <a16:creationId xmlns:a16="http://schemas.microsoft.com/office/drawing/2014/main" id="{A06AC086-3A21-10FA-E94F-F1309A673207}"/>
              </a:ext>
            </a:extLst>
          </p:cNvPr>
          <p:cNvCxnSpPr>
            <a:cxnSpLocks/>
          </p:cNvCxnSpPr>
          <p:nvPr/>
        </p:nvCxnSpPr>
        <p:spPr bwMode="auto">
          <a:xfrm flipH="1" flipV="1">
            <a:off x="2122769" y="3119030"/>
            <a:ext cx="597306" cy="4740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9" name="TextBox 118">
            <a:extLst>
              <a:ext uri="{FF2B5EF4-FFF2-40B4-BE49-F238E27FC236}">
                <a16:creationId xmlns:a16="http://schemas.microsoft.com/office/drawing/2014/main" id="{50778FAE-5E0B-8B7A-7FD7-9520C6B7E173}"/>
              </a:ext>
            </a:extLst>
          </p:cNvPr>
          <p:cNvSpPr txBox="1"/>
          <p:nvPr/>
        </p:nvSpPr>
        <p:spPr>
          <a:xfrm>
            <a:off x="2526649" y="3618520"/>
            <a:ext cx="1069524" cy="215444"/>
          </a:xfrm>
          <a:prstGeom prst="rect">
            <a:avLst/>
          </a:prstGeom>
          <a:noFill/>
        </p:spPr>
        <p:txBody>
          <a:bodyPr wrap="none" rtlCol="0">
            <a:spAutoFit/>
          </a:bodyPr>
          <a:lstStyle/>
          <a:p>
            <a:r>
              <a:rPr lang="en-US" sz="800" dirty="0"/>
              <a:t>40MHz OBSS PPDU</a:t>
            </a:r>
          </a:p>
        </p:txBody>
      </p:sp>
    </p:spTree>
    <p:extLst>
      <p:ext uri="{BB962C8B-B14F-4D97-AF65-F5344CB8AC3E}">
        <p14:creationId xmlns:p14="http://schemas.microsoft.com/office/powerpoint/2010/main" val="590931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b="0" dirty="0"/>
              <a:t>RU Index (3)</a:t>
            </a:r>
          </a:p>
        </p:txBody>
      </p:sp>
      <p:sp>
        <p:nvSpPr>
          <p:cNvPr id="3" name="Content Placeholder 2"/>
          <p:cNvSpPr>
            <a:spLocks noGrp="1"/>
          </p:cNvSpPr>
          <p:nvPr>
            <p:ph idx="1"/>
          </p:nvPr>
        </p:nvSpPr>
        <p:spPr>
          <a:xfrm>
            <a:off x="0" y="1170800"/>
            <a:ext cx="9144000" cy="5153800"/>
          </a:xfrm>
        </p:spPr>
        <p:txBody>
          <a:bodyPr/>
          <a:lstStyle/>
          <a:p>
            <a:r>
              <a:rPr lang="en-US" sz="1600" dirty="0"/>
              <a:t>Solution 1:</a:t>
            </a:r>
          </a:p>
          <a:p>
            <a:pPr lvl="1"/>
            <a:r>
              <a:rPr lang="en-US" sz="1600" dirty="0"/>
              <a:t>When both NPCA primary channel and primary channel are covered by a  TB PPDU, the RU index coding will use the primary channel as the reference under the PPDU BW.</a:t>
            </a:r>
          </a:p>
          <a:p>
            <a:pPr lvl="1"/>
            <a:r>
              <a:rPr lang="en-US" sz="1600" dirty="0"/>
              <a:t>When only NPCA primary channel is covered by a  TB PPDU, the RU index coding will use the NPCA primary channel as the reference under the PPDU BW.</a:t>
            </a:r>
          </a:p>
          <a:p>
            <a:r>
              <a:rPr lang="en-US" sz="1600" dirty="0"/>
              <a:t>Solution 2:</a:t>
            </a:r>
          </a:p>
          <a:p>
            <a:pPr lvl="1"/>
            <a:r>
              <a:rPr lang="en-US" sz="1600" dirty="0"/>
              <a:t>the RU index coding of  TB PPDU will use the primary channel as the reference under the BSS operating BW.</a:t>
            </a:r>
          </a:p>
          <a:p>
            <a:pPr lvl="1"/>
            <a:r>
              <a:rPr lang="en-US" sz="1600" dirty="0"/>
              <a:t>The BW of the PPDU is the real PPDU BW instead of the BSS operating BW.</a:t>
            </a:r>
          </a:p>
          <a:p>
            <a:r>
              <a:rPr lang="en-US" sz="1600" dirty="0"/>
              <a:t>Solution 3:</a:t>
            </a:r>
          </a:p>
          <a:p>
            <a:pPr lvl="1"/>
            <a:r>
              <a:rPr lang="en-US" sz="1600" dirty="0"/>
              <a:t>The Trigger frame indicates whether the NPCA Primary channel is used as the reference for RU index coding.</a:t>
            </a:r>
          </a:p>
          <a:p>
            <a:r>
              <a:rPr lang="en-US" sz="2000" dirty="0"/>
              <a:t>Every solution works.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941107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b="0" dirty="0"/>
              <a:t>RU Index (4)</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09/02/2024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7" name="Rectangle 6">
            <a:extLst>
              <a:ext uri="{FF2B5EF4-FFF2-40B4-BE49-F238E27FC236}">
                <a16:creationId xmlns:a16="http://schemas.microsoft.com/office/drawing/2014/main" id="{EC9ABD9C-BAD2-4A50-98AD-17CEB0FE4107}"/>
              </a:ext>
            </a:extLst>
          </p:cNvPr>
          <p:cNvSpPr/>
          <p:nvPr/>
        </p:nvSpPr>
        <p:spPr bwMode="auto">
          <a:xfrm>
            <a:off x="978748" y="518540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31A23AF6-777B-F38C-9126-0A6B5D6B788C}"/>
              </a:ext>
            </a:extLst>
          </p:cNvPr>
          <p:cNvSpPr/>
          <p:nvPr/>
        </p:nvSpPr>
        <p:spPr bwMode="auto">
          <a:xfrm>
            <a:off x="980228" y="36510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E9B76CD3-9F75-D026-22F3-DE613E0E1875}"/>
              </a:ext>
            </a:extLst>
          </p:cNvPr>
          <p:cNvSpPr/>
          <p:nvPr/>
        </p:nvSpPr>
        <p:spPr bwMode="auto">
          <a:xfrm>
            <a:off x="980228" y="38034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CAA55458-C214-8BE6-557E-66730219A93F}"/>
              </a:ext>
            </a:extLst>
          </p:cNvPr>
          <p:cNvSpPr/>
          <p:nvPr/>
        </p:nvSpPr>
        <p:spPr bwMode="auto">
          <a:xfrm>
            <a:off x="978748" y="39558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88193E12-7DE8-00EF-CB30-4708B35D3F2E}"/>
              </a:ext>
            </a:extLst>
          </p:cNvPr>
          <p:cNvSpPr/>
          <p:nvPr/>
        </p:nvSpPr>
        <p:spPr bwMode="auto">
          <a:xfrm>
            <a:off x="978748" y="41082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37EFE0A6-6490-25A0-50F5-863F07E8C188}"/>
              </a:ext>
            </a:extLst>
          </p:cNvPr>
          <p:cNvSpPr/>
          <p:nvPr/>
        </p:nvSpPr>
        <p:spPr bwMode="auto">
          <a:xfrm>
            <a:off x="980228" y="42665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9FD77BC0-CD4F-DE61-93F1-14ECB32AB972}"/>
              </a:ext>
            </a:extLst>
          </p:cNvPr>
          <p:cNvSpPr/>
          <p:nvPr/>
        </p:nvSpPr>
        <p:spPr bwMode="auto">
          <a:xfrm>
            <a:off x="980228" y="44189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88610E90-523F-0283-02E7-6836AE7F7307}"/>
              </a:ext>
            </a:extLst>
          </p:cNvPr>
          <p:cNvSpPr/>
          <p:nvPr/>
        </p:nvSpPr>
        <p:spPr bwMode="auto">
          <a:xfrm>
            <a:off x="978748" y="45713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F8DA2055-5210-4FE8-9F94-EE630893FE48}"/>
              </a:ext>
            </a:extLst>
          </p:cNvPr>
          <p:cNvSpPr/>
          <p:nvPr/>
        </p:nvSpPr>
        <p:spPr bwMode="auto">
          <a:xfrm>
            <a:off x="978748" y="47237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B54E80D2-C160-310B-4C1B-08862F8B2F58}"/>
              </a:ext>
            </a:extLst>
          </p:cNvPr>
          <p:cNvSpPr/>
          <p:nvPr/>
        </p:nvSpPr>
        <p:spPr bwMode="auto">
          <a:xfrm>
            <a:off x="980228" y="488060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Rectangle 16">
            <a:extLst>
              <a:ext uri="{FF2B5EF4-FFF2-40B4-BE49-F238E27FC236}">
                <a16:creationId xmlns:a16="http://schemas.microsoft.com/office/drawing/2014/main" id="{1EC5A93D-C187-502F-58B7-B3E7266FA595}"/>
              </a:ext>
            </a:extLst>
          </p:cNvPr>
          <p:cNvSpPr/>
          <p:nvPr/>
        </p:nvSpPr>
        <p:spPr bwMode="auto">
          <a:xfrm>
            <a:off x="980228" y="503300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080FC0D2-F65A-4DB3-ADF9-4FCC5256B289}"/>
              </a:ext>
            </a:extLst>
          </p:cNvPr>
          <p:cNvSpPr/>
          <p:nvPr/>
        </p:nvSpPr>
        <p:spPr bwMode="auto">
          <a:xfrm>
            <a:off x="978748" y="533780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0012929B-C275-E301-36C1-E882B742E30B}"/>
              </a:ext>
            </a:extLst>
          </p:cNvPr>
          <p:cNvSpPr/>
          <p:nvPr/>
        </p:nvSpPr>
        <p:spPr bwMode="auto">
          <a:xfrm>
            <a:off x="980228" y="548724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DB65AAD9-F3CC-7229-63C7-F2E9A1732D7A}"/>
              </a:ext>
            </a:extLst>
          </p:cNvPr>
          <p:cNvSpPr/>
          <p:nvPr/>
        </p:nvSpPr>
        <p:spPr bwMode="auto">
          <a:xfrm>
            <a:off x="980228" y="563964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Rectangle 20">
            <a:extLst>
              <a:ext uri="{FF2B5EF4-FFF2-40B4-BE49-F238E27FC236}">
                <a16:creationId xmlns:a16="http://schemas.microsoft.com/office/drawing/2014/main" id="{00C97C4F-C03E-027E-1FDF-755A90CEC8AF}"/>
              </a:ext>
            </a:extLst>
          </p:cNvPr>
          <p:cNvSpPr/>
          <p:nvPr/>
        </p:nvSpPr>
        <p:spPr bwMode="auto">
          <a:xfrm>
            <a:off x="978748" y="579204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Rectangle 21">
            <a:extLst>
              <a:ext uri="{FF2B5EF4-FFF2-40B4-BE49-F238E27FC236}">
                <a16:creationId xmlns:a16="http://schemas.microsoft.com/office/drawing/2014/main" id="{F242C3A2-1A97-71B5-C9C1-0CCBFC27D88A}"/>
              </a:ext>
            </a:extLst>
          </p:cNvPr>
          <p:cNvSpPr/>
          <p:nvPr/>
        </p:nvSpPr>
        <p:spPr bwMode="auto">
          <a:xfrm>
            <a:off x="978748" y="5944449"/>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3" name="Straight Arrow Connector 22">
            <a:extLst>
              <a:ext uri="{FF2B5EF4-FFF2-40B4-BE49-F238E27FC236}">
                <a16:creationId xmlns:a16="http://schemas.microsoft.com/office/drawing/2014/main" id="{0CAF8337-7DB3-E8B4-3BDD-068425091394}"/>
              </a:ext>
            </a:extLst>
          </p:cNvPr>
          <p:cNvCxnSpPr>
            <a:cxnSpLocks/>
          </p:cNvCxnSpPr>
          <p:nvPr/>
        </p:nvCxnSpPr>
        <p:spPr bwMode="auto">
          <a:xfrm>
            <a:off x="766858" y="5088228"/>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4" name="TextBox 23">
            <a:extLst>
              <a:ext uri="{FF2B5EF4-FFF2-40B4-BE49-F238E27FC236}">
                <a16:creationId xmlns:a16="http://schemas.microsoft.com/office/drawing/2014/main" id="{592A2F39-81D2-46B7-620E-DA651582C26D}"/>
              </a:ext>
            </a:extLst>
          </p:cNvPr>
          <p:cNvSpPr txBox="1"/>
          <p:nvPr/>
        </p:nvSpPr>
        <p:spPr>
          <a:xfrm rot="5400000">
            <a:off x="261078" y="4843253"/>
            <a:ext cx="857927" cy="215444"/>
          </a:xfrm>
          <a:prstGeom prst="rect">
            <a:avLst/>
          </a:prstGeom>
          <a:noFill/>
        </p:spPr>
        <p:txBody>
          <a:bodyPr wrap="none" rtlCol="0">
            <a:spAutoFit/>
          </a:bodyPr>
          <a:lstStyle/>
          <a:p>
            <a:r>
              <a:rPr lang="en-US" sz="800" dirty="0"/>
              <a:t>Primary channel</a:t>
            </a:r>
          </a:p>
        </p:txBody>
      </p:sp>
      <p:cxnSp>
        <p:nvCxnSpPr>
          <p:cNvPr id="25" name="Straight Arrow Connector 24">
            <a:extLst>
              <a:ext uri="{FF2B5EF4-FFF2-40B4-BE49-F238E27FC236}">
                <a16:creationId xmlns:a16="http://schemas.microsoft.com/office/drawing/2014/main" id="{8935EECC-A815-1D17-C900-E318735963E3}"/>
              </a:ext>
            </a:extLst>
          </p:cNvPr>
          <p:cNvCxnSpPr>
            <a:cxnSpLocks/>
          </p:cNvCxnSpPr>
          <p:nvPr/>
        </p:nvCxnSpPr>
        <p:spPr bwMode="auto">
          <a:xfrm>
            <a:off x="766858" y="3852474"/>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6" name="TextBox 25">
            <a:extLst>
              <a:ext uri="{FF2B5EF4-FFF2-40B4-BE49-F238E27FC236}">
                <a16:creationId xmlns:a16="http://schemas.microsoft.com/office/drawing/2014/main" id="{AAB17B52-C4C2-FC45-5C6C-6B42D1C09015}"/>
              </a:ext>
            </a:extLst>
          </p:cNvPr>
          <p:cNvSpPr txBox="1"/>
          <p:nvPr/>
        </p:nvSpPr>
        <p:spPr>
          <a:xfrm rot="5400000">
            <a:off x="346975" y="3701631"/>
            <a:ext cx="857927" cy="338554"/>
          </a:xfrm>
          <a:prstGeom prst="rect">
            <a:avLst/>
          </a:prstGeom>
          <a:noFill/>
        </p:spPr>
        <p:txBody>
          <a:bodyPr wrap="none" rtlCol="0">
            <a:spAutoFit/>
          </a:bodyPr>
          <a:lstStyle/>
          <a:p>
            <a:r>
              <a:rPr lang="en-US" sz="800" dirty="0"/>
              <a:t>NPCA </a:t>
            </a:r>
          </a:p>
          <a:p>
            <a:r>
              <a:rPr lang="en-US" sz="800" dirty="0"/>
              <a:t>Primary channel</a:t>
            </a:r>
          </a:p>
        </p:txBody>
      </p:sp>
      <p:sp>
        <p:nvSpPr>
          <p:cNvPr id="27" name="TextBox 26">
            <a:extLst>
              <a:ext uri="{FF2B5EF4-FFF2-40B4-BE49-F238E27FC236}">
                <a16:creationId xmlns:a16="http://schemas.microsoft.com/office/drawing/2014/main" id="{A91B1632-9CD3-8B19-52E3-EF33D92781BD}"/>
              </a:ext>
            </a:extLst>
          </p:cNvPr>
          <p:cNvSpPr txBox="1"/>
          <p:nvPr/>
        </p:nvSpPr>
        <p:spPr>
          <a:xfrm>
            <a:off x="795987" y="6111067"/>
            <a:ext cx="758541" cy="215444"/>
          </a:xfrm>
          <a:prstGeom prst="rect">
            <a:avLst/>
          </a:prstGeom>
          <a:noFill/>
        </p:spPr>
        <p:txBody>
          <a:bodyPr wrap="none" rtlCol="0">
            <a:spAutoFit/>
          </a:bodyPr>
          <a:lstStyle/>
          <a:p>
            <a:r>
              <a:rPr lang="en-US" sz="800" dirty="0"/>
              <a:t>320MHz BSS</a:t>
            </a:r>
          </a:p>
        </p:txBody>
      </p:sp>
      <p:sp>
        <p:nvSpPr>
          <p:cNvPr id="28" name="Rectangle 27">
            <a:extLst>
              <a:ext uri="{FF2B5EF4-FFF2-40B4-BE49-F238E27FC236}">
                <a16:creationId xmlns:a16="http://schemas.microsoft.com/office/drawing/2014/main" id="{4DBDC8E5-447A-2783-A183-997A3438E1F9}"/>
              </a:ext>
            </a:extLst>
          </p:cNvPr>
          <p:cNvSpPr/>
          <p:nvPr/>
        </p:nvSpPr>
        <p:spPr bwMode="auto">
          <a:xfrm>
            <a:off x="1922351" y="36510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58603A30-777B-8027-C548-BF9589F3220F}"/>
              </a:ext>
            </a:extLst>
          </p:cNvPr>
          <p:cNvSpPr/>
          <p:nvPr/>
        </p:nvSpPr>
        <p:spPr bwMode="auto">
          <a:xfrm>
            <a:off x="1922351" y="38034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0" name="Rectangle 29">
            <a:extLst>
              <a:ext uri="{FF2B5EF4-FFF2-40B4-BE49-F238E27FC236}">
                <a16:creationId xmlns:a16="http://schemas.microsoft.com/office/drawing/2014/main" id="{5252FDE9-52DC-F518-8D09-3C755DB1B7A4}"/>
              </a:ext>
            </a:extLst>
          </p:cNvPr>
          <p:cNvSpPr/>
          <p:nvPr/>
        </p:nvSpPr>
        <p:spPr bwMode="auto">
          <a:xfrm>
            <a:off x="1920871" y="39558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1" name="Rectangle 30">
            <a:extLst>
              <a:ext uri="{FF2B5EF4-FFF2-40B4-BE49-F238E27FC236}">
                <a16:creationId xmlns:a16="http://schemas.microsoft.com/office/drawing/2014/main" id="{C276308F-6F7D-0208-EB95-3834AA271F1F}"/>
              </a:ext>
            </a:extLst>
          </p:cNvPr>
          <p:cNvSpPr/>
          <p:nvPr/>
        </p:nvSpPr>
        <p:spPr bwMode="auto">
          <a:xfrm>
            <a:off x="1920871" y="41082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2" name="Rectangle 31">
            <a:extLst>
              <a:ext uri="{FF2B5EF4-FFF2-40B4-BE49-F238E27FC236}">
                <a16:creationId xmlns:a16="http://schemas.microsoft.com/office/drawing/2014/main" id="{1AC8F514-6E35-64C5-4F92-DAD0AC1AA67D}"/>
              </a:ext>
            </a:extLst>
          </p:cNvPr>
          <p:cNvSpPr/>
          <p:nvPr/>
        </p:nvSpPr>
        <p:spPr bwMode="auto">
          <a:xfrm>
            <a:off x="1922351" y="42665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3" name="Rectangle 32">
            <a:extLst>
              <a:ext uri="{FF2B5EF4-FFF2-40B4-BE49-F238E27FC236}">
                <a16:creationId xmlns:a16="http://schemas.microsoft.com/office/drawing/2014/main" id="{741434B9-7A14-337E-EE27-B818099656D0}"/>
              </a:ext>
            </a:extLst>
          </p:cNvPr>
          <p:cNvSpPr/>
          <p:nvPr/>
        </p:nvSpPr>
        <p:spPr bwMode="auto">
          <a:xfrm>
            <a:off x="1922351" y="44189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19ED13CA-0DE2-C9D2-660D-2B92E8940023}"/>
              </a:ext>
            </a:extLst>
          </p:cNvPr>
          <p:cNvSpPr/>
          <p:nvPr/>
        </p:nvSpPr>
        <p:spPr bwMode="auto">
          <a:xfrm>
            <a:off x="1920871" y="45713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EF0BEC7C-6EDF-BF2C-C33B-3BB5CE82FF52}"/>
              </a:ext>
            </a:extLst>
          </p:cNvPr>
          <p:cNvSpPr/>
          <p:nvPr/>
        </p:nvSpPr>
        <p:spPr bwMode="auto">
          <a:xfrm>
            <a:off x="1920871" y="472377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6" name="TextBox 35">
            <a:extLst>
              <a:ext uri="{FF2B5EF4-FFF2-40B4-BE49-F238E27FC236}">
                <a16:creationId xmlns:a16="http://schemas.microsoft.com/office/drawing/2014/main" id="{7490C583-B84C-38BD-7D73-4D7F5364DAD1}"/>
              </a:ext>
            </a:extLst>
          </p:cNvPr>
          <p:cNvSpPr txBox="1"/>
          <p:nvPr/>
        </p:nvSpPr>
        <p:spPr>
          <a:xfrm>
            <a:off x="1785847" y="4920188"/>
            <a:ext cx="780983" cy="338554"/>
          </a:xfrm>
          <a:prstGeom prst="rect">
            <a:avLst/>
          </a:prstGeom>
          <a:noFill/>
        </p:spPr>
        <p:txBody>
          <a:bodyPr wrap="none" rtlCol="0">
            <a:spAutoFit/>
          </a:bodyPr>
          <a:lstStyle/>
          <a:p>
            <a:r>
              <a:rPr lang="en-US" sz="800" dirty="0"/>
              <a:t>Valid channel </a:t>
            </a:r>
          </a:p>
          <a:p>
            <a:r>
              <a:rPr lang="en-US" sz="800" dirty="0"/>
              <a:t>for TB PPDU</a:t>
            </a:r>
          </a:p>
        </p:txBody>
      </p:sp>
      <p:cxnSp>
        <p:nvCxnSpPr>
          <p:cNvPr id="38" name="Straight Arrow Connector 37">
            <a:extLst>
              <a:ext uri="{FF2B5EF4-FFF2-40B4-BE49-F238E27FC236}">
                <a16:creationId xmlns:a16="http://schemas.microsoft.com/office/drawing/2014/main" id="{99D0F122-76ED-9409-C0B3-13CBEFB859B5}"/>
              </a:ext>
            </a:extLst>
          </p:cNvPr>
          <p:cNvCxnSpPr>
            <a:cxnSpLocks/>
          </p:cNvCxnSpPr>
          <p:nvPr/>
        </p:nvCxnSpPr>
        <p:spPr bwMode="auto">
          <a:xfrm flipH="1">
            <a:off x="2690078" y="3765895"/>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9" name="TextBox 38">
            <a:extLst>
              <a:ext uri="{FF2B5EF4-FFF2-40B4-BE49-F238E27FC236}">
                <a16:creationId xmlns:a16="http://schemas.microsoft.com/office/drawing/2014/main" id="{E471F076-1F57-2F90-38FE-954193B22434}"/>
              </a:ext>
            </a:extLst>
          </p:cNvPr>
          <p:cNvSpPr txBox="1"/>
          <p:nvPr/>
        </p:nvSpPr>
        <p:spPr>
          <a:xfrm>
            <a:off x="2888730" y="3644553"/>
            <a:ext cx="1295399" cy="707886"/>
          </a:xfrm>
          <a:prstGeom prst="rect">
            <a:avLst/>
          </a:prstGeom>
          <a:noFill/>
        </p:spPr>
        <p:txBody>
          <a:bodyPr wrap="square" rtlCol="0">
            <a:spAutoFit/>
          </a:bodyPr>
          <a:lstStyle/>
          <a:p>
            <a:r>
              <a:rPr lang="en-US" sz="800" dirty="0"/>
              <a:t>Option 1, 3:</a:t>
            </a:r>
          </a:p>
          <a:p>
            <a:r>
              <a:rPr lang="en-US" sz="800" dirty="0"/>
              <a:t>B0 of RU Allocation  = 0</a:t>
            </a:r>
          </a:p>
          <a:p>
            <a:endParaRPr lang="en-US" sz="800" dirty="0"/>
          </a:p>
          <a:p>
            <a:r>
              <a:rPr lang="en-US" sz="800" dirty="0"/>
              <a:t>Option 2:</a:t>
            </a:r>
          </a:p>
          <a:p>
            <a:r>
              <a:rPr lang="en-US" sz="800" dirty="0"/>
              <a:t>B0 of RU Allocation = 1 </a:t>
            </a:r>
          </a:p>
        </p:txBody>
      </p:sp>
      <p:sp>
        <p:nvSpPr>
          <p:cNvPr id="40" name="Right Brace 39">
            <a:extLst>
              <a:ext uri="{FF2B5EF4-FFF2-40B4-BE49-F238E27FC236}">
                <a16:creationId xmlns:a16="http://schemas.microsoft.com/office/drawing/2014/main" id="{DE809660-F82C-04D2-9387-38E4843171AD}"/>
              </a:ext>
            </a:extLst>
          </p:cNvPr>
          <p:cNvSpPr/>
          <p:nvPr/>
        </p:nvSpPr>
        <p:spPr bwMode="auto">
          <a:xfrm>
            <a:off x="2537678" y="3694816"/>
            <a:ext cx="152400" cy="228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4" name="TextBox 43">
            <a:extLst>
              <a:ext uri="{FF2B5EF4-FFF2-40B4-BE49-F238E27FC236}">
                <a16:creationId xmlns:a16="http://schemas.microsoft.com/office/drawing/2014/main" id="{D4110BA8-E890-635E-5EFB-925CE9354F13}"/>
              </a:ext>
            </a:extLst>
          </p:cNvPr>
          <p:cNvSpPr txBox="1"/>
          <p:nvPr/>
        </p:nvSpPr>
        <p:spPr>
          <a:xfrm>
            <a:off x="1790642" y="5944449"/>
            <a:ext cx="805029" cy="215444"/>
          </a:xfrm>
          <a:prstGeom prst="rect">
            <a:avLst/>
          </a:prstGeom>
          <a:noFill/>
        </p:spPr>
        <p:txBody>
          <a:bodyPr wrap="none" rtlCol="0">
            <a:spAutoFit/>
          </a:bodyPr>
          <a:lstStyle/>
          <a:p>
            <a:r>
              <a:rPr lang="en-US" sz="800" dirty="0"/>
              <a:t>Low frequency</a:t>
            </a:r>
          </a:p>
        </p:txBody>
      </p:sp>
      <p:cxnSp>
        <p:nvCxnSpPr>
          <p:cNvPr id="45" name="Straight Arrow Connector 44">
            <a:extLst>
              <a:ext uri="{FF2B5EF4-FFF2-40B4-BE49-F238E27FC236}">
                <a16:creationId xmlns:a16="http://schemas.microsoft.com/office/drawing/2014/main" id="{8A816A65-2035-70DD-6070-DB5B545E086D}"/>
              </a:ext>
            </a:extLst>
          </p:cNvPr>
          <p:cNvCxnSpPr>
            <a:cxnSpLocks/>
          </p:cNvCxnSpPr>
          <p:nvPr/>
        </p:nvCxnSpPr>
        <p:spPr bwMode="auto">
          <a:xfrm flipH="1">
            <a:off x="1587195" y="6090082"/>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6" name="TextBox 45">
            <a:extLst>
              <a:ext uri="{FF2B5EF4-FFF2-40B4-BE49-F238E27FC236}">
                <a16:creationId xmlns:a16="http://schemas.microsoft.com/office/drawing/2014/main" id="{C35F85E5-3E5E-8DD0-D3F0-5AF4C7D3F34E}"/>
              </a:ext>
            </a:extLst>
          </p:cNvPr>
          <p:cNvSpPr txBox="1"/>
          <p:nvPr/>
        </p:nvSpPr>
        <p:spPr>
          <a:xfrm>
            <a:off x="1538716" y="3344403"/>
            <a:ext cx="822661" cy="215444"/>
          </a:xfrm>
          <a:prstGeom prst="rect">
            <a:avLst/>
          </a:prstGeom>
          <a:noFill/>
        </p:spPr>
        <p:txBody>
          <a:bodyPr wrap="none" rtlCol="0">
            <a:spAutoFit/>
          </a:bodyPr>
          <a:lstStyle/>
          <a:p>
            <a:r>
              <a:rPr lang="en-US" sz="800" dirty="0"/>
              <a:t>High frequency</a:t>
            </a:r>
          </a:p>
        </p:txBody>
      </p:sp>
      <p:cxnSp>
        <p:nvCxnSpPr>
          <p:cNvPr id="47" name="Straight Arrow Connector 46">
            <a:extLst>
              <a:ext uri="{FF2B5EF4-FFF2-40B4-BE49-F238E27FC236}">
                <a16:creationId xmlns:a16="http://schemas.microsoft.com/office/drawing/2014/main" id="{89023FC9-85C5-12D5-B6DD-BF9BBB5F423E}"/>
              </a:ext>
            </a:extLst>
          </p:cNvPr>
          <p:cNvCxnSpPr>
            <a:cxnSpLocks/>
            <a:endCxn id="8" idx="3"/>
          </p:cNvCxnSpPr>
          <p:nvPr/>
        </p:nvCxnSpPr>
        <p:spPr bwMode="auto">
          <a:xfrm flipH="1">
            <a:off x="1528858" y="3516820"/>
            <a:ext cx="186404" cy="2104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2" name="Rectangle 41">
            <a:extLst>
              <a:ext uri="{FF2B5EF4-FFF2-40B4-BE49-F238E27FC236}">
                <a16:creationId xmlns:a16="http://schemas.microsoft.com/office/drawing/2014/main" id="{CBC5F63F-8300-4449-D2F3-AD960365F75E}"/>
              </a:ext>
            </a:extLst>
          </p:cNvPr>
          <p:cNvSpPr/>
          <p:nvPr/>
        </p:nvSpPr>
        <p:spPr bwMode="auto">
          <a:xfrm>
            <a:off x="5399738" y="517119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3" name="Rectangle 42">
            <a:extLst>
              <a:ext uri="{FF2B5EF4-FFF2-40B4-BE49-F238E27FC236}">
                <a16:creationId xmlns:a16="http://schemas.microsoft.com/office/drawing/2014/main" id="{7DFAAD50-C2A9-8D02-012D-31BC2E5F5CBC}"/>
              </a:ext>
            </a:extLst>
          </p:cNvPr>
          <p:cNvSpPr/>
          <p:nvPr/>
        </p:nvSpPr>
        <p:spPr bwMode="auto">
          <a:xfrm>
            <a:off x="5401218" y="363683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8" name="Rectangle 47">
            <a:extLst>
              <a:ext uri="{FF2B5EF4-FFF2-40B4-BE49-F238E27FC236}">
                <a16:creationId xmlns:a16="http://schemas.microsoft.com/office/drawing/2014/main" id="{4E1DC5C5-9616-42B8-8127-1869AF85C7F1}"/>
              </a:ext>
            </a:extLst>
          </p:cNvPr>
          <p:cNvSpPr/>
          <p:nvPr/>
        </p:nvSpPr>
        <p:spPr bwMode="auto">
          <a:xfrm>
            <a:off x="5401218" y="378923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9" name="Rectangle 48">
            <a:extLst>
              <a:ext uri="{FF2B5EF4-FFF2-40B4-BE49-F238E27FC236}">
                <a16:creationId xmlns:a16="http://schemas.microsoft.com/office/drawing/2014/main" id="{F396ECD9-9349-70D7-3006-690DEE2DB720}"/>
              </a:ext>
            </a:extLst>
          </p:cNvPr>
          <p:cNvSpPr/>
          <p:nvPr/>
        </p:nvSpPr>
        <p:spPr bwMode="auto">
          <a:xfrm>
            <a:off x="5399738" y="394163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0" name="Rectangle 49">
            <a:extLst>
              <a:ext uri="{FF2B5EF4-FFF2-40B4-BE49-F238E27FC236}">
                <a16:creationId xmlns:a16="http://schemas.microsoft.com/office/drawing/2014/main" id="{BC587C89-4D98-2C63-A863-9A408AA4BD0C}"/>
              </a:ext>
            </a:extLst>
          </p:cNvPr>
          <p:cNvSpPr/>
          <p:nvPr/>
        </p:nvSpPr>
        <p:spPr bwMode="auto">
          <a:xfrm>
            <a:off x="5399738" y="4094034"/>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1" name="Rectangle 50">
            <a:extLst>
              <a:ext uri="{FF2B5EF4-FFF2-40B4-BE49-F238E27FC236}">
                <a16:creationId xmlns:a16="http://schemas.microsoft.com/office/drawing/2014/main" id="{BA494D2C-55FF-F79B-CDAD-BDB7287AD211}"/>
              </a:ext>
            </a:extLst>
          </p:cNvPr>
          <p:cNvSpPr/>
          <p:nvPr/>
        </p:nvSpPr>
        <p:spPr bwMode="auto">
          <a:xfrm>
            <a:off x="5401218" y="42523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2" name="Rectangle 51">
            <a:extLst>
              <a:ext uri="{FF2B5EF4-FFF2-40B4-BE49-F238E27FC236}">
                <a16:creationId xmlns:a16="http://schemas.microsoft.com/office/drawing/2014/main" id="{97858840-8672-0DFE-BDC1-F402A366969E}"/>
              </a:ext>
            </a:extLst>
          </p:cNvPr>
          <p:cNvSpPr/>
          <p:nvPr/>
        </p:nvSpPr>
        <p:spPr bwMode="auto">
          <a:xfrm>
            <a:off x="5401218" y="44047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3" name="Rectangle 52">
            <a:extLst>
              <a:ext uri="{FF2B5EF4-FFF2-40B4-BE49-F238E27FC236}">
                <a16:creationId xmlns:a16="http://schemas.microsoft.com/office/drawing/2014/main" id="{626FCBFD-7E49-BB13-896A-A1A26DB81F05}"/>
              </a:ext>
            </a:extLst>
          </p:cNvPr>
          <p:cNvSpPr/>
          <p:nvPr/>
        </p:nvSpPr>
        <p:spPr bwMode="auto">
          <a:xfrm>
            <a:off x="5399738" y="45571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4" name="Rectangle 53">
            <a:extLst>
              <a:ext uri="{FF2B5EF4-FFF2-40B4-BE49-F238E27FC236}">
                <a16:creationId xmlns:a16="http://schemas.microsoft.com/office/drawing/2014/main" id="{F610954A-15CF-8F08-9804-31BC380BE894}"/>
              </a:ext>
            </a:extLst>
          </p:cNvPr>
          <p:cNvSpPr/>
          <p:nvPr/>
        </p:nvSpPr>
        <p:spPr bwMode="auto">
          <a:xfrm>
            <a:off x="5399738" y="47095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5" name="Rectangle 54">
            <a:extLst>
              <a:ext uri="{FF2B5EF4-FFF2-40B4-BE49-F238E27FC236}">
                <a16:creationId xmlns:a16="http://schemas.microsoft.com/office/drawing/2014/main" id="{F24D0793-22C0-6EF7-0E55-956BE47A44FE}"/>
              </a:ext>
            </a:extLst>
          </p:cNvPr>
          <p:cNvSpPr/>
          <p:nvPr/>
        </p:nvSpPr>
        <p:spPr bwMode="auto">
          <a:xfrm>
            <a:off x="5401218" y="486639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6" name="Rectangle 55">
            <a:extLst>
              <a:ext uri="{FF2B5EF4-FFF2-40B4-BE49-F238E27FC236}">
                <a16:creationId xmlns:a16="http://schemas.microsoft.com/office/drawing/2014/main" id="{18437EDC-5574-CC32-F3AC-ABA9145A9EA5}"/>
              </a:ext>
            </a:extLst>
          </p:cNvPr>
          <p:cNvSpPr/>
          <p:nvPr/>
        </p:nvSpPr>
        <p:spPr bwMode="auto">
          <a:xfrm>
            <a:off x="5401218" y="501879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12A1D601-A77A-E4A2-8A35-8C9A7CC1EC82}"/>
              </a:ext>
            </a:extLst>
          </p:cNvPr>
          <p:cNvSpPr/>
          <p:nvPr/>
        </p:nvSpPr>
        <p:spPr bwMode="auto">
          <a:xfrm>
            <a:off x="5399738" y="532359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8" name="Rectangle 57">
            <a:extLst>
              <a:ext uri="{FF2B5EF4-FFF2-40B4-BE49-F238E27FC236}">
                <a16:creationId xmlns:a16="http://schemas.microsoft.com/office/drawing/2014/main" id="{864238CF-0168-ABB5-6ED8-630EFAFA5F3B}"/>
              </a:ext>
            </a:extLst>
          </p:cNvPr>
          <p:cNvSpPr/>
          <p:nvPr/>
        </p:nvSpPr>
        <p:spPr bwMode="auto">
          <a:xfrm>
            <a:off x="5401218" y="547303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9" name="Rectangle 58">
            <a:extLst>
              <a:ext uri="{FF2B5EF4-FFF2-40B4-BE49-F238E27FC236}">
                <a16:creationId xmlns:a16="http://schemas.microsoft.com/office/drawing/2014/main" id="{AA44C99B-D4FC-DFB2-1F95-70216CE91119}"/>
              </a:ext>
            </a:extLst>
          </p:cNvPr>
          <p:cNvSpPr/>
          <p:nvPr/>
        </p:nvSpPr>
        <p:spPr bwMode="auto">
          <a:xfrm>
            <a:off x="5401218" y="562543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0" name="Rectangle 59">
            <a:extLst>
              <a:ext uri="{FF2B5EF4-FFF2-40B4-BE49-F238E27FC236}">
                <a16:creationId xmlns:a16="http://schemas.microsoft.com/office/drawing/2014/main" id="{6D71DF19-CD61-EC57-6FA2-B67E1DE218FA}"/>
              </a:ext>
            </a:extLst>
          </p:cNvPr>
          <p:cNvSpPr/>
          <p:nvPr/>
        </p:nvSpPr>
        <p:spPr bwMode="auto">
          <a:xfrm>
            <a:off x="5399738" y="577783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1" name="Rectangle 60">
            <a:extLst>
              <a:ext uri="{FF2B5EF4-FFF2-40B4-BE49-F238E27FC236}">
                <a16:creationId xmlns:a16="http://schemas.microsoft.com/office/drawing/2014/main" id="{1BA99072-16AD-908B-14B1-0F7CD8F3420A}"/>
              </a:ext>
            </a:extLst>
          </p:cNvPr>
          <p:cNvSpPr/>
          <p:nvPr/>
        </p:nvSpPr>
        <p:spPr bwMode="auto">
          <a:xfrm>
            <a:off x="5399738" y="5930231"/>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62" name="Straight Arrow Connector 61">
            <a:extLst>
              <a:ext uri="{FF2B5EF4-FFF2-40B4-BE49-F238E27FC236}">
                <a16:creationId xmlns:a16="http://schemas.microsoft.com/office/drawing/2014/main" id="{07616037-56EA-54B9-C474-93D5302B2252}"/>
              </a:ext>
            </a:extLst>
          </p:cNvPr>
          <p:cNvCxnSpPr>
            <a:cxnSpLocks/>
          </p:cNvCxnSpPr>
          <p:nvPr/>
        </p:nvCxnSpPr>
        <p:spPr bwMode="auto">
          <a:xfrm>
            <a:off x="5187848" y="5074010"/>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3" name="TextBox 62">
            <a:extLst>
              <a:ext uri="{FF2B5EF4-FFF2-40B4-BE49-F238E27FC236}">
                <a16:creationId xmlns:a16="http://schemas.microsoft.com/office/drawing/2014/main" id="{C5CBFF2F-4148-2C11-F9BE-F4A7D5F31B82}"/>
              </a:ext>
            </a:extLst>
          </p:cNvPr>
          <p:cNvSpPr txBox="1"/>
          <p:nvPr/>
        </p:nvSpPr>
        <p:spPr>
          <a:xfrm rot="5400000">
            <a:off x="4682068" y="4829035"/>
            <a:ext cx="857927" cy="215444"/>
          </a:xfrm>
          <a:prstGeom prst="rect">
            <a:avLst/>
          </a:prstGeom>
          <a:noFill/>
        </p:spPr>
        <p:txBody>
          <a:bodyPr wrap="none" rtlCol="0">
            <a:spAutoFit/>
          </a:bodyPr>
          <a:lstStyle/>
          <a:p>
            <a:r>
              <a:rPr lang="en-US" sz="800" dirty="0"/>
              <a:t>Primary channel</a:t>
            </a:r>
          </a:p>
        </p:txBody>
      </p:sp>
      <p:cxnSp>
        <p:nvCxnSpPr>
          <p:cNvPr id="64" name="Straight Arrow Connector 63">
            <a:extLst>
              <a:ext uri="{FF2B5EF4-FFF2-40B4-BE49-F238E27FC236}">
                <a16:creationId xmlns:a16="http://schemas.microsoft.com/office/drawing/2014/main" id="{25E79A3F-FA11-7F6F-71BD-8B9F052F510D}"/>
              </a:ext>
            </a:extLst>
          </p:cNvPr>
          <p:cNvCxnSpPr>
            <a:cxnSpLocks/>
          </p:cNvCxnSpPr>
          <p:nvPr/>
        </p:nvCxnSpPr>
        <p:spPr bwMode="auto">
          <a:xfrm>
            <a:off x="5187848" y="3838256"/>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5" name="TextBox 64">
            <a:extLst>
              <a:ext uri="{FF2B5EF4-FFF2-40B4-BE49-F238E27FC236}">
                <a16:creationId xmlns:a16="http://schemas.microsoft.com/office/drawing/2014/main" id="{53468E61-ED21-A7C7-EF6C-65A79B73F109}"/>
              </a:ext>
            </a:extLst>
          </p:cNvPr>
          <p:cNvSpPr txBox="1"/>
          <p:nvPr/>
        </p:nvSpPr>
        <p:spPr>
          <a:xfrm rot="5400000">
            <a:off x="4724130" y="3676502"/>
            <a:ext cx="857927" cy="338554"/>
          </a:xfrm>
          <a:prstGeom prst="rect">
            <a:avLst/>
          </a:prstGeom>
          <a:noFill/>
        </p:spPr>
        <p:txBody>
          <a:bodyPr wrap="none" rtlCol="0">
            <a:spAutoFit/>
          </a:bodyPr>
          <a:lstStyle/>
          <a:p>
            <a:r>
              <a:rPr lang="en-US" sz="800" dirty="0"/>
              <a:t>NPCA </a:t>
            </a:r>
          </a:p>
          <a:p>
            <a:r>
              <a:rPr lang="en-US" sz="800" dirty="0"/>
              <a:t>Primary channel</a:t>
            </a:r>
          </a:p>
        </p:txBody>
      </p:sp>
      <p:sp>
        <p:nvSpPr>
          <p:cNvPr id="66" name="TextBox 65">
            <a:extLst>
              <a:ext uri="{FF2B5EF4-FFF2-40B4-BE49-F238E27FC236}">
                <a16:creationId xmlns:a16="http://schemas.microsoft.com/office/drawing/2014/main" id="{DFDC80C2-8367-7284-7FF7-E8A9B2A8D9D4}"/>
              </a:ext>
            </a:extLst>
          </p:cNvPr>
          <p:cNvSpPr txBox="1"/>
          <p:nvPr/>
        </p:nvSpPr>
        <p:spPr>
          <a:xfrm>
            <a:off x="5216977" y="6096849"/>
            <a:ext cx="758541" cy="215444"/>
          </a:xfrm>
          <a:prstGeom prst="rect">
            <a:avLst/>
          </a:prstGeom>
          <a:noFill/>
        </p:spPr>
        <p:txBody>
          <a:bodyPr wrap="none" rtlCol="0">
            <a:spAutoFit/>
          </a:bodyPr>
          <a:lstStyle/>
          <a:p>
            <a:r>
              <a:rPr lang="en-US" sz="800" dirty="0"/>
              <a:t>320MHz BSS</a:t>
            </a:r>
          </a:p>
        </p:txBody>
      </p:sp>
      <p:cxnSp>
        <p:nvCxnSpPr>
          <p:cNvPr id="76" name="Straight Arrow Connector 75">
            <a:extLst>
              <a:ext uri="{FF2B5EF4-FFF2-40B4-BE49-F238E27FC236}">
                <a16:creationId xmlns:a16="http://schemas.microsoft.com/office/drawing/2014/main" id="{D82748F5-16D2-4338-2482-DA59D6968180}"/>
              </a:ext>
            </a:extLst>
          </p:cNvPr>
          <p:cNvCxnSpPr>
            <a:cxnSpLocks/>
          </p:cNvCxnSpPr>
          <p:nvPr/>
        </p:nvCxnSpPr>
        <p:spPr bwMode="auto">
          <a:xfrm flipH="1">
            <a:off x="7303039" y="3752370"/>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7" name="TextBox 76">
            <a:extLst>
              <a:ext uri="{FF2B5EF4-FFF2-40B4-BE49-F238E27FC236}">
                <a16:creationId xmlns:a16="http://schemas.microsoft.com/office/drawing/2014/main" id="{D9F0EEFF-AA2E-3242-216B-D9DEFC2B35F7}"/>
              </a:ext>
            </a:extLst>
          </p:cNvPr>
          <p:cNvSpPr txBox="1"/>
          <p:nvPr/>
        </p:nvSpPr>
        <p:spPr>
          <a:xfrm>
            <a:off x="7501691" y="3631028"/>
            <a:ext cx="1295399" cy="954107"/>
          </a:xfrm>
          <a:prstGeom prst="rect">
            <a:avLst/>
          </a:prstGeom>
          <a:noFill/>
        </p:spPr>
        <p:txBody>
          <a:bodyPr wrap="square" rtlCol="0">
            <a:spAutoFit/>
          </a:bodyPr>
          <a:lstStyle/>
          <a:p>
            <a:r>
              <a:rPr lang="en-US" sz="800" dirty="0"/>
              <a:t>Option 3:</a:t>
            </a:r>
          </a:p>
          <a:p>
            <a:r>
              <a:rPr lang="en-US" sz="800" dirty="0"/>
              <a:t>PS160 = 0</a:t>
            </a:r>
          </a:p>
          <a:p>
            <a:r>
              <a:rPr lang="en-US" sz="800" dirty="0"/>
              <a:t>B0 of RU Allocation  = 0</a:t>
            </a:r>
          </a:p>
          <a:p>
            <a:endParaRPr lang="en-US" sz="800" dirty="0"/>
          </a:p>
          <a:p>
            <a:r>
              <a:rPr lang="en-US" sz="800" dirty="0"/>
              <a:t>Option 1, 2:</a:t>
            </a:r>
          </a:p>
          <a:p>
            <a:r>
              <a:rPr lang="en-US" sz="800" dirty="0"/>
              <a:t>PS160 = 1</a:t>
            </a:r>
          </a:p>
          <a:p>
            <a:r>
              <a:rPr lang="en-US" sz="800" dirty="0"/>
              <a:t>B0 of RU Allocation = 1 </a:t>
            </a:r>
          </a:p>
        </p:txBody>
      </p:sp>
      <p:sp>
        <p:nvSpPr>
          <p:cNvPr id="78" name="Right Brace 77">
            <a:extLst>
              <a:ext uri="{FF2B5EF4-FFF2-40B4-BE49-F238E27FC236}">
                <a16:creationId xmlns:a16="http://schemas.microsoft.com/office/drawing/2014/main" id="{1808AF97-CA39-1F58-1E32-9669E5D636D5}"/>
              </a:ext>
            </a:extLst>
          </p:cNvPr>
          <p:cNvSpPr/>
          <p:nvPr/>
        </p:nvSpPr>
        <p:spPr bwMode="auto">
          <a:xfrm>
            <a:off x="7150639" y="3681291"/>
            <a:ext cx="152400" cy="228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9" name="TextBox 78">
            <a:extLst>
              <a:ext uri="{FF2B5EF4-FFF2-40B4-BE49-F238E27FC236}">
                <a16:creationId xmlns:a16="http://schemas.microsoft.com/office/drawing/2014/main" id="{E6EDBF15-1AB8-F2E2-E7B7-FA09CA271731}"/>
              </a:ext>
            </a:extLst>
          </p:cNvPr>
          <p:cNvSpPr txBox="1"/>
          <p:nvPr/>
        </p:nvSpPr>
        <p:spPr>
          <a:xfrm>
            <a:off x="5575435" y="6261556"/>
            <a:ext cx="805029" cy="215444"/>
          </a:xfrm>
          <a:prstGeom prst="rect">
            <a:avLst/>
          </a:prstGeom>
          <a:noFill/>
        </p:spPr>
        <p:txBody>
          <a:bodyPr wrap="none" rtlCol="0">
            <a:spAutoFit/>
          </a:bodyPr>
          <a:lstStyle/>
          <a:p>
            <a:r>
              <a:rPr lang="en-US" sz="800" dirty="0"/>
              <a:t>Low frequency</a:t>
            </a:r>
          </a:p>
        </p:txBody>
      </p:sp>
      <p:cxnSp>
        <p:nvCxnSpPr>
          <p:cNvPr id="80" name="Straight Arrow Connector 79">
            <a:extLst>
              <a:ext uri="{FF2B5EF4-FFF2-40B4-BE49-F238E27FC236}">
                <a16:creationId xmlns:a16="http://schemas.microsoft.com/office/drawing/2014/main" id="{D4E0722D-AC5B-4CE7-5C16-3786ED15B917}"/>
              </a:ext>
            </a:extLst>
          </p:cNvPr>
          <p:cNvCxnSpPr>
            <a:cxnSpLocks/>
          </p:cNvCxnSpPr>
          <p:nvPr/>
        </p:nvCxnSpPr>
        <p:spPr bwMode="auto">
          <a:xfrm flipH="1" flipV="1">
            <a:off x="5961744" y="6096152"/>
            <a:ext cx="166105" cy="19026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1" name="TextBox 80">
            <a:extLst>
              <a:ext uri="{FF2B5EF4-FFF2-40B4-BE49-F238E27FC236}">
                <a16:creationId xmlns:a16="http://schemas.microsoft.com/office/drawing/2014/main" id="{6C991582-987B-9163-8C86-092B0D2FAF36}"/>
              </a:ext>
            </a:extLst>
          </p:cNvPr>
          <p:cNvSpPr txBox="1"/>
          <p:nvPr/>
        </p:nvSpPr>
        <p:spPr>
          <a:xfrm>
            <a:off x="5959706" y="3330185"/>
            <a:ext cx="822661" cy="215444"/>
          </a:xfrm>
          <a:prstGeom prst="rect">
            <a:avLst/>
          </a:prstGeom>
          <a:noFill/>
        </p:spPr>
        <p:txBody>
          <a:bodyPr wrap="none" rtlCol="0">
            <a:spAutoFit/>
          </a:bodyPr>
          <a:lstStyle/>
          <a:p>
            <a:r>
              <a:rPr lang="en-US" sz="800" dirty="0"/>
              <a:t>High frequency</a:t>
            </a:r>
          </a:p>
        </p:txBody>
      </p:sp>
      <p:cxnSp>
        <p:nvCxnSpPr>
          <p:cNvPr id="82" name="Straight Arrow Connector 81">
            <a:extLst>
              <a:ext uri="{FF2B5EF4-FFF2-40B4-BE49-F238E27FC236}">
                <a16:creationId xmlns:a16="http://schemas.microsoft.com/office/drawing/2014/main" id="{0D7A3ED3-7160-3725-8820-ACC7FCBEDC58}"/>
              </a:ext>
            </a:extLst>
          </p:cNvPr>
          <p:cNvCxnSpPr>
            <a:cxnSpLocks/>
            <a:endCxn id="43" idx="3"/>
          </p:cNvCxnSpPr>
          <p:nvPr/>
        </p:nvCxnSpPr>
        <p:spPr bwMode="auto">
          <a:xfrm flipH="1">
            <a:off x="5949848" y="3502602"/>
            <a:ext cx="186404" cy="2104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4" name="Rectangle 83">
            <a:extLst>
              <a:ext uri="{FF2B5EF4-FFF2-40B4-BE49-F238E27FC236}">
                <a16:creationId xmlns:a16="http://schemas.microsoft.com/office/drawing/2014/main" id="{2762819B-E984-16A3-AC17-2B3EEC013258}"/>
              </a:ext>
            </a:extLst>
          </p:cNvPr>
          <p:cNvSpPr/>
          <p:nvPr/>
        </p:nvSpPr>
        <p:spPr bwMode="auto">
          <a:xfrm>
            <a:off x="6461566" y="51907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5" name="Rectangle 84">
            <a:extLst>
              <a:ext uri="{FF2B5EF4-FFF2-40B4-BE49-F238E27FC236}">
                <a16:creationId xmlns:a16="http://schemas.microsoft.com/office/drawing/2014/main" id="{DFBB6BE2-07DD-2648-D5F6-6F92FA6F5534}"/>
              </a:ext>
            </a:extLst>
          </p:cNvPr>
          <p:cNvSpPr/>
          <p:nvPr/>
        </p:nvSpPr>
        <p:spPr bwMode="auto">
          <a:xfrm>
            <a:off x="6463046" y="365639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6" name="Rectangle 85">
            <a:extLst>
              <a:ext uri="{FF2B5EF4-FFF2-40B4-BE49-F238E27FC236}">
                <a16:creationId xmlns:a16="http://schemas.microsoft.com/office/drawing/2014/main" id="{01E7CB1D-9854-91DC-E6F9-FD8287DA24A7}"/>
              </a:ext>
            </a:extLst>
          </p:cNvPr>
          <p:cNvSpPr/>
          <p:nvPr/>
        </p:nvSpPr>
        <p:spPr bwMode="auto">
          <a:xfrm>
            <a:off x="6463046" y="380879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7" name="Rectangle 86">
            <a:extLst>
              <a:ext uri="{FF2B5EF4-FFF2-40B4-BE49-F238E27FC236}">
                <a16:creationId xmlns:a16="http://schemas.microsoft.com/office/drawing/2014/main" id="{2243E3E2-88C7-932F-273C-A90F51C15844}"/>
              </a:ext>
            </a:extLst>
          </p:cNvPr>
          <p:cNvSpPr/>
          <p:nvPr/>
        </p:nvSpPr>
        <p:spPr bwMode="auto">
          <a:xfrm>
            <a:off x="6461566" y="396119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8" name="Rectangle 87">
            <a:extLst>
              <a:ext uri="{FF2B5EF4-FFF2-40B4-BE49-F238E27FC236}">
                <a16:creationId xmlns:a16="http://schemas.microsoft.com/office/drawing/2014/main" id="{3A4A3CE9-9422-2B75-E7FF-5EC302D33F03}"/>
              </a:ext>
            </a:extLst>
          </p:cNvPr>
          <p:cNvSpPr/>
          <p:nvPr/>
        </p:nvSpPr>
        <p:spPr bwMode="auto">
          <a:xfrm>
            <a:off x="6461566" y="4113595"/>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9" name="Rectangle 88">
            <a:extLst>
              <a:ext uri="{FF2B5EF4-FFF2-40B4-BE49-F238E27FC236}">
                <a16:creationId xmlns:a16="http://schemas.microsoft.com/office/drawing/2014/main" id="{220782ED-A79D-B66F-2B1F-0020CA6BE6B3}"/>
              </a:ext>
            </a:extLst>
          </p:cNvPr>
          <p:cNvSpPr/>
          <p:nvPr/>
        </p:nvSpPr>
        <p:spPr bwMode="auto">
          <a:xfrm>
            <a:off x="6463046" y="427191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0" name="Rectangle 89">
            <a:extLst>
              <a:ext uri="{FF2B5EF4-FFF2-40B4-BE49-F238E27FC236}">
                <a16:creationId xmlns:a16="http://schemas.microsoft.com/office/drawing/2014/main" id="{76071A68-8B81-657C-C88C-EABBAB152C27}"/>
              </a:ext>
            </a:extLst>
          </p:cNvPr>
          <p:cNvSpPr/>
          <p:nvPr/>
        </p:nvSpPr>
        <p:spPr bwMode="auto">
          <a:xfrm>
            <a:off x="6463046" y="442431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1" name="Rectangle 90">
            <a:extLst>
              <a:ext uri="{FF2B5EF4-FFF2-40B4-BE49-F238E27FC236}">
                <a16:creationId xmlns:a16="http://schemas.microsoft.com/office/drawing/2014/main" id="{F3038DD7-64EF-4621-42B6-0533A9435915}"/>
              </a:ext>
            </a:extLst>
          </p:cNvPr>
          <p:cNvSpPr/>
          <p:nvPr/>
        </p:nvSpPr>
        <p:spPr bwMode="auto">
          <a:xfrm>
            <a:off x="6461566" y="457671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2" name="Rectangle 91">
            <a:extLst>
              <a:ext uri="{FF2B5EF4-FFF2-40B4-BE49-F238E27FC236}">
                <a16:creationId xmlns:a16="http://schemas.microsoft.com/office/drawing/2014/main" id="{F600052F-CE08-23E7-DE06-CEDECFFD5D54}"/>
              </a:ext>
            </a:extLst>
          </p:cNvPr>
          <p:cNvSpPr/>
          <p:nvPr/>
        </p:nvSpPr>
        <p:spPr bwMode="auto">
          <a:xfrm>
            <a:off x="6461566" y="4729113"/>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5" name="Rectangle 94">
            <a:extLst>
              <a:ext uri="{FF2B5EF4-FFF2-40B4-BE49-F238E27FC236}">
                <a16:creationId xmlns:a16="http://schemas.microsoft.com/office/drawing/2014/main" id="{1719DB43-31C6-59D1-162A-B8C41104E9DF}"/>
              </a:ext>
            </a:extLst>
          </p:cNvPr>
          <p:cNvSpPr/>
          <p:nvPr/>
        </p:nvSpPr>
        <p:spPr bwMode="auto">
          <a:xfrm>
            <a:off x="6461566" y="534315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6" name="Rectangle 95">
            <a:extLst>
              <a:ext uri="{FF2B5EF4-FFF2-40B4-BE49-F238E27FC236}">
                <a16:creationId xmlns:a16="http://schemas.microsoft.com/office/drawing/2014/main" id="{E1C30DFC-BEE1-1D34-F0DC-963DAEFEBB99}"/>
              </a:ext>
            </a:extLst>
          </p:cNvPr>
          <p:cNvSpPr/>
          <p:nvPr/>
        </p:nvSpPr>
        <p:spPr bwMode="auto">
          <a:xfrm>
            <a:off x="6463046" y="549259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7" name="Rectangle 96">
            <a:extLst>
              <a:ext uri="{FF2B5EF4-FFF2-40B4-BE49-F238E27FC236}">
                <a16:creationId xmlns:a16="http://schemas.microsoft.com/office/drawing/2014/main" id="{86B00216-864D-758F-3D6A-EED6E881D1E7}"/>
              </a:ext>
            </a:extLst>
          </p:cNvPr>
          <p:cNvSpPr/>
          <p:nvPr/>
        </p:nvSpPr>
        <p:spPr bwMode="auto">
          <a:xfrm>
            <a:off x="6463046" y="564499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8" name="Rectangle 97">
            <a:extLst>
              <a:ext uri="{FF2B5EF4-FFF2-40B4-BE49-F238E27FC236}">
                <a16:creationId xmlns:a16="http://schemas.microsoft.com/office/drawing/2014/main" id="{4B61FE6F-1C2B-0645-3D0E-C83FB1A7416A}"/>
              </a:ext>
            </a:extLst>
          </p:cNvPr>
          <p:cNvSpPr/>
          <p:nvPr/>
        </p:nvSpPr>
        <p:spPr bwMode="auto">
          <a:xfrm>
            <a:off x="6461566" y="579739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9" name="Rectangle 98">
            <a:extLst>
              <a:ext uri="{FF2B5EF4-FFF2-40B4-BE49-F238E27FC236}">
                <a16:creationId xmlns:a16="http://schemas.microsoft.com/office/drawing/2014/main" id="{D7B7E649-BC22-7041-5B5F-CA8D5B6CC99D}"/>
              </a:ext>
            </a:extLst>
          </p:cNvPr>
          <p:cNvSpPr/>
          <p:nvPr/>
        </p:nvSpPr>
        <p:spPr bwMode="auto">
          <a:xfrm>
            <a:off x="6461566" y="594979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0" name="TextBox 99">
            <a:extLst>
              <a:ext uri="{FF2B5EF4-FFF2-40B4-BE49-F238E27FC236}">
                <a16:creationId xmlns:a16="http://schemas.microsoft.com/office/drawing/2014/main" id="{DEDC2B22-3B9C-276D-E6DC-60F4F51BF7ED}"/>
              </a:ext>
            </a:extLst>
          </p:cNvPr>
          <p:cNvSpPr txBox="1"/>
          <p:nvPr/>
        </p:nvSpPr>
        <p:spPr>
          <a:xfrm>
            <a:off x="6359699" y="6090487"/>
            <a:ext cx="780983" cy="338554"/>
          </a:xfrm>
          <a:prstGeom prst="rect">
            <a:avLst/>
          </a:prstGeom>
          <a:noFill/>
        </p:spPr>
        <p:txBody>
          <a:bodyPr wrap="none" rtlCol="0">
            <a:spAutoFit/>
          </a:bodyPr>
          <a:lstStyle/>
          <a:p>
            <a:r>
              <a:rPr lang="en-US" sz="800" dirty="0"/>
              <a:t>Valid channel </a:t>
            </a:r>
          </a:p>
          <a:p>
            <a:r>
              <a:rPr lang="en-US" sz="800" dirty="0"/>
              <a:t>for TB PPDU</a:t>
            </a:r>
          </a:p>
        </p:txBody>
      </p:sp>
      <p:cxnSp>
        <p:nvCxnSpPr>
          <p:cNvPr id="102" name="Straight Arrow Connector 101">
            <a:extLst>
              <a:ext uri="{FF2B5EF4-FFF2-40B4-BE49-F238E27FC236}">
                <a16:creationId xmlns:a16="http://schemas.microsoft.com/office/drawing/2014/main" id="{923D4DFD-991C-0DD5-BC77-999A816C754D}"/>
              </a:ext>
            </a:extLst>
          </p:cNvPr>
          <p:cNvCxnSpPr>
            <a:cxnSpLocks/>
          </p:cNvCxnSpPr>
          <p:nvPr/>
        </p:nvCxnSpPr>
        <p:spPr bwMode="auto">
          <a:xfrm flipH="1" flipV="1">
            <a:off x="2229061" y="5649769"/>
            <a:ext cx="700327" cy="39895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3" name="TextBox 102">
            <a:extLst>
              <a:ext uri="{FF2B5EF4-FFF2-40B4-BE49-F238E27FC236}">
                <a16:creationId xmlns:a16="http://schemas.microsoft.com/office/drawing/2014/main" id="{8EB2C5B0-05E6-54F0-B839-2F0369F995BD}"/>
              </a:ext>
            </a:extLst>
          </p:cNvPr>
          <p:cNvSpPr txBox="1"/>
          <p:nvPr/>
        </p:nvSpPr>
        <p:spPr>
          <a:xfrm>
            <a:off x="2677154" y="6048724"/>
            <a:ext cx="1120820" cy="215444"/>
          </a:xfrm>
          <a:prstGeom prst="rect">
            <a:avLst/>
          </a:prstGeom>
          <a:noFill/>
        </p:spPr>
        <p:txBody>
          <a:bodyPr wrap="none" rtlCol="0">
            <a:spAutoFit/>
          </a:bodyPr>
          <a:lstStyle/>
          <a:p>
            <a:r>
              <a:rPr lang="en-US" sz="800" dirty="0"/>
              <a:t>160MHz OBSS PPDU</a:t>
            </a:r>
          </a:p>
        </p:txBody>
      </p:sp>
      <p:cxnSp>
        <p:nvCxnSpPr>
          <p:cNvPr id="104" name="Straight Arrow Connector 103">
            <a:extLst>
              <a:ext uri="{FF2B5EF4-FFF2-40B4-BE49-F238E27FC236}">
                <a16:creationId xmlns:a16="http://schemas.microsoft.com/office/drawing/2014/main" id="{41170DE1-E050-DC32-131A-860C4D93E90C}"/>
              </a:ext>
            </a:extLst>
          </p:cNvPr>
          <p:cNvCxnSpPr/>
          <p:nvPr/>
        </p:nvCxnSpPr>
        <p:spPr bwMode="auto">
          <a:xfrm flipH="1" flipV="1">
            <a:off x="7089757" y="5082263"/>
            <a:ext cx="717439" cy="8099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5" name="TextBox 104">
            <a:extLst>
              <a:ext uri="{FF2B5EF4-FFF2-40B4-BE49-F238E27FC236}">
                <a16:creationId xmlns:a16="http://schemas.microsoft.com/office/drawing/2014/main" id="{507759DF-E134-D4EC-98A7-03B02D226076}"/>
              </a:ext>
            </a:extLst>
          </p:cNvPr>
          <p:cNvSpPr txBox="1"/>
          <p:nvPr/>
        </p:nvSpPr>
        <p:spPr>
          <a:xfrm>
            <a:off x="7474574" y="5923588"/>
            <a:ext cx="1069524" cy="215444"/>
          </a:xfrm>
          <a:prstGeom prst="rect">
            <a:avLst/>
          </a:prstGeom>
          <a:noFill/>
        </p:spPr>
        <p:txBody>
          <a:bodyPr wrap="none" rtlCol="0">
            <a:spAutoFit/>
          </a:bodyPr>
          <a:lstStyle/>
          <a:p>
            <a:r>
              <a:rPr lang="en-US" sz="800" dirty="0"/>
              <a:t>40MHz OBSS PPDU</a:t>
            </a:r>
          </a:p>
        </p:txBody>
      </p:sp>
      <p:sp>
        <p:nvSpPr>
          <p:cNvPr id="41" name="Rectangle 40">
            <a:extLst>
              <a:ext uri="{FF2B5EF4-FFF2-40B4-BE49-F238E27FC236}">
                <a16:creationId xmlns:a16="http://schemas.microsoft.com/office/drawing/2014/main" id="{38A2B24B-6D33-7010-8389-B475E2D4B3CA}"/>
              </a:ext>
            </a:extLst>
          </p:cNvPr>
          <p:cNvSpPr/>
          <p:nvPr/>
        </p:nvSpPr>
        <p:spPr bwMode="auto">
          <a:xfrm>
            <a:off x="1141087" y="14083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7" name="Rectangle 66">
            <a:extLst>
              <a:ext uri="{FF2B5EF4-FFF2-40B4-BE49-F238E27FC236}">
                <a16:creationId xmlns:a16="http://schemas.microsoft.com/office/drawing/2014/main" id="{F3FA79F3-8B41-0B09-71DF-896179585BFD}"/>
              </a:ext>
            </a:extLst>
          </p:cNvPr>
          <p:cNvSpPr/>
          <p:nvPr/>
        </p:nvSpPr>
        <p:spPr bwMode="auto">
          <a:xfrm>
            <a:off x="1141087" y="15607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8" name="Rectangle 67">
            <a:extLst>
              <a:ext uri="{FF2B5EF4-FFF2-40B4-BE49-F238E27FC236}">
                <a16:creationId xmlns:a16="http://schemas.microsoft.com/office/drawing/2014/main" id="{DDAC6F9B-F002-86AA-A2F7-3E8C21F38E5B}"/>
              </a:ext>
            </a:extLst>
          </p:cNvPr>
          <p:cNvSpPr/>
          <p:nvPr/>
        </p:nvSpPr>
        <p:spPr bwMode="auto">
          <a:xfrm>
            <a:off x="1139607" y="17131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9" name="Rectangle 68">
            <a:extLst>
              <a:ext uri="{FF2B5EF4-FFF2-40B4-BE49-F238E27FC236}">
                <a16:creationId xmlns:a16="http://schemas.microsoft.com/office/drawing/2014/main" id="{809B5911-095C-EAE1-B75B-8445D848C005}"/>
              </a:ext>
            </a:extLst>
          </p:cNvPr>
          <p:cNvSpPr/>
          <p:nvPr/>
        </p:nvSpPr>
        <p:spPr bwMode="auto">
          <a:xfrm>
            <a:off x="1139607" y="18655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0" name="Rectangle 69">
            <a:extLst>
              <a:ext uri="{FF2B5EF4-FFF2-40B4-BE49-F238E27FC236}">
                <a16:creationId xmlns:a16="http://schemas.microsoft.com/office/drawing/2014/main" id="{1C7D1109-444D-1D98-F226-004FB584E0EB}"/>
              </a:ext>
            </a:extLst>
          </p:cNvPr>
          <p:cNvSpPr/>
          <p:nvPr/>
        </p:nvSpPr>
        <p:spPr bwMode="auto">
          <a:xfrm>
            <a:off x="1141087" y="20238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1" name="Rectangle 70">
            <a:extLst>
              <a:ext uri="{FF2B5EF4-FFF2-40B4-BE49-F238E27FC236}">
                <a16:creationId xmlns:a16="http://schemas.microsoft.com/office/drawing/2014/main" id="{C5DCA981-D45C-C721-F4AC-423DB1A870A8}"/>
              </a:ext>
            </a:extLst>
          </p:cNvPr>
          <p:cNvSpPr/>
          <p:nvPr/>
        </p:nvSpPr>
        <p:spPr bwMode="auto">
          <a:xfrm>
            <a:off x="1141087" y="21762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2" name="Rectangle 71">
            <a:extLst>
              <a:ext uri="{FF2B5EF4-FFF2-40B4-BE49-F238E27FC236}">
                <a16:creationId xmlns:a16="http://schemas.microsoft.com/office/drawing/2014/main" id="{C4AC04F1-1DB2-2AE7-C2BD-482DF585FB5C}"/>
              </a:ext>
            </a:extLst>
          </p:cNvPr>
          <p:cNvSpPr/>
          <p:nvPr/>
        </p:nvSpPr>
        <p:spPr bwMode="auto">
          <a:xfrm>
            <a:off x="1139607" y="23286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3" name="Rectangle 72">
            <a:extLst>
              <a:ext uri="{FF2B5EF4-FFF2-40B4-BE49-F238E27FC236}">
                <a16:creationId xmlns:a16="http://schemas.microsoft.com/office/drawing/2014/main" id="{E8EE9211-9AF2-46B0-1E59-218102A9EF81}"/>
              </a:ext>
            </a:extLst>
          </p:cNvPr>
          <p:cNvSpPr/>
          <p:nvPr/>
        </p:nvSpPr>
        <p:spPr bwMode="auto">
          <a:xfrm>
            <a:off x="1139607" y="24810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74" name="Straight Arrow Connector 73">
            <a:extLst>
              <a:ext uri="{FF2B5EF4-FFF2-40B4-BE49-F238E27FC236}">
                <a16:creationId xmlns:a16="http://schemas.microsoft.com/office/drawing/2014/main" id="{D5C656C5-658E-E7EC-C92B-494AD5A8D1E2}"/>
              </a:ext>
            </a:extLst>
          </p:cNvPr>
          <p:cNvCxnSpPr>
            <a:cxnSpLocks/>
          </p:cNvCxnSpPr>
          <p:nvPr/>
        </p:nvCxnSpPr>
        <p:spPr bwMode="auto">
          <a:xfrm>
            <a:off x="927717" y="2427089"/>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5" name="TextBox 74">
            <a:extLst>
              <a:ext uri="{FF2B5EF4-FFF2-40B4-BE49-F238E27FC236}">
                <a16:creationId xmlns:a16="http://schemas.microsoft.com/office/drawing/2014/main" id="{809C9624-6F58-3CC6-4E0A-2E19A762A176}"/>
              </a:ext>
            </a:extLst>
          </p:cNvPr>
          <p:cNvSpPr txBox="1"/>
          <p:nvPr/>
        </p:nvSpPr>
        <p:spPr>
          <a:xfrm rot="5400000">
            <a:off x="420406" y="2350744"/>
            <a:ext cx="857927" cy="215444"/>
          </a:xfrm>
          <a:prstGeom prst="rect">
            <a:avLst/>
          </a:prstGeom>
          <a:noFill/>
        </p:spPr>
        <p:txBody>
          <a:bodyPr wrap="none" rtlCol="0">
            <a:spAutoFit/>
          </a:bodyPr>
          <a:lstStyle/>
          <a:p>
            <a:r>
              <a:rPr lang="en-US" sz="800" dirty="0"/>
              <a:t>Primary channel</a:t>
            </a:r>
          </a:p>
        </p:txBody>
      </p:sp>
      <p:cxnSp>
        <p:nvCxnSpPr>
          <p:cNvPr id="83" name="Straight Arrow Connector 82">
            <a:extLst>
              <a:ext uri="{FF2B5EF4-FFF2-40B4-BE49-F238E27FC236}">
                <a16:creationId xmlns:a16="http://schemas.microsoft.com/office/drawing/2014/main" id="{BC87596D-C75E-7BE7-4476-4AFA968A2E01}"/>
              </a:ext>
            </a:extLst>
          </p:cNvPr>
          <p:cNvCxnSpPr>
            <a:cxnSpLocks/>
          </p:cNvCxnSpPr>
          <p:nvPr/>
        </p:nvCxnSpPr>
        <p:spPr bwMode="auto">
          <a:xfrm>
            <a:off x="927717" y="1609744"/>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3" name="TextBox 92">
            <a:extLst>
              <a:ext uri="{FF2B5EF4-FFF2-40B4-BE49-F238E27FC236}">
                <a16:creationId xmlns:a16="http://schemas.microsoft.com/office/drawing/2014/main" id="{F9F8F923-DC80-AD6D-464A-508188128540}"/>
              </a:ext>
            </a:extLst>
          </p:cNvPr>
          <p:cNvSpPr txBox="1"/>
          <p:nvPr/>
        </p:nvSpPr>
        <p:spPr>
          <a:xfrm rot="5400000">
            <a:off x="507834" y="1458901"/>
            <a:ext cx="857927" cy="338554"/>
          </a:xfrm>
          <a:prstGeom prst="rect">
            <a:avLst/>
          </a:prstGeom>
          <a:noFill/>
        </p:spPr>
        <p:txBody>
          <a:bodyPr wrap="none" rtlCol="0">
            <a:spAutoFit/>
          </a:bodyPr>
          <a:lstStyle/>
          <a:p>
            <a:r>
              <a:rPr lang="en-US" sz="800" dirty="0"/>
              <a:t>NPCA </a:t>
            </a:r>
          </a:p>
          <a:p>
            <a:r>
              <a:rPr lang="en-US" sz="800" dirty="0"/>
              <a:t>Primary channel</a:t>
            </a:r>
          </a:p>
        </p:txBody>
      </p:sp>
      <p:sp>
        <p:nvSpPr>
          <p:cNvPr id="94" name="TextBox 93">
            <a:extLst>
              <a:ext uri="{FF2B5EF4-FFF2-40B4-BE49-F238E27FC236}">
                <a16:creationId xmlns:a16="http://schemas.microsoft.com/office/drawing/2014/main" id="{BF8BDAF8-D6FB-850F-6010-7971424575D5}"/>
              </a:ext>
            </a:extLst>
          </p:cNvPr>
          <p:cNvSpPr txBox="1"/>
          <p:nvPr/>
        </p:nvSpPr>
        <p:spPr>
          <a:xfrm>
            <a:off x="969630" y="2732578"/>
            <a:ext cx="758541" cy="215444"/>
          </a:xfrm>
          <a:prstGeom prst="rect">
            <a:avLst/>
          </a:prstGeom>
          <a:noFill/>
        </p:spPr>
        <p:txBody>
          <a:bodyPr wrap="none" rtlCol="0">
            <a:spAutoFit/>
          </a:bodyPr>
          <a:lstStyle/>
          <a:p>
            <a:r>
              <a:rPr lang="en-US" sz="800" dirty="0"/>
              <a:t>160MHz BSS</a:t>
            </a:r>
          </a:p>
        </p:txBody>
      </p:sp>
      <p:sp>
        <p:nvSpPr>
          <p:cNvPr id="101" name="Rectangle 100">
            <a:extLst>
              <a:ext uri="{FF2B5EF4-FFF2-40B4-BE49-F238E27FC236}">
                <a16:creationId xmlns:a16="http://schemas.microsoft.com/office/drawing/2014/main" id="{C9E2EB73-D7F3-B15A-AF5C-D38538C8CF17}"/>
              </a:ext>
            </a:extLst>
          </p:cNvPr>
          <p:cNvSpPr/>
          <p:nvPr/>
        </p:nvSpPr>
        <p:spPr bwMode="auto">
          <a:xfrm>
            <a:off x="2083210" y="14083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6" name="Rectangle 105">
            <a:extLst>
              <a:ext uri="{FF2B5EF4-FFF2-40B4-BE49-F238E27FC236}">
                <a16:creationId xmlns:a16="http://schemas.microsoft.com/office/drawing/2014/main" id="{4E915F4C-1258-6D92-105A-932F07356DFD}"/>
              </a:ext>
            </a:extLst>
          </p:cNvPr>
          <p:cNvSpPr/>
          <p:nvPr/>
        </p:nvSpPr>
        <p:spPr bwMode="auto">
          <a:xfrm>
            <a:off x="2083210" y="15607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7" name="Rectangle 106">
            <a:extLst>
              <a:ext uri="{FF2B5EF4-FFF2-40B4-BE49-F238E27FC236}">
                <a16:creationId xmlns:a16="http://schemas.microsoft.com/office/drawing/2014/main" id="{FA00F1B3-4A20-339C-13AD-0FA5F95E1D69}"/>
              </a:ext>
            </a:extLst>
          </p:cNvPr>
          <p:cNvSpPr/>
          <p:nvPr/>
        </p:nvSpPr>
        <p:spPr bwMode="auto">
          <a:xfrm>
            <a:off x="2081730" y="17131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8" name="Rectangle 107">
            <a:extLst>
              <a:ext uri="{FF2B5EF4-FFF2-40B4-BE49-F238E27FC236}">
                <a16:creationId xmlns:a16="http://schemas.microsoft.com/office/drawing/2014/main" id="{452A3620-2302-89A7-EA73-B6441A1704DA}"/>
              </a:ext>
            </a:extLst>
          </p:cNvPr>
          <p:cNvSpPr/>
          <p:nvPr/>
        </p:nvSpPr>
        <p:spPr bwMode="auto">
          <a:xfrm>
            <a:off x="2081730" y="1865522"/>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9" name="Rectangle 108">
            <a:extLst>
              <a:ext uri="{FF2B5EF4-FFF2-40B4-BE49-F238E27FC236}">
                <a16:creationId xmlns:a16="http://schemas.microsoft.com/office/drawing/2014/main" id="{5A6BC4F3-3CDF-9566-ECD9-156E02D6577F}"/>
              </a:ext>
            </a:extLst>
          </p:cNvPr>
          <p:cNvSpPr/>
          <p:nvPr/>
        </p:nvSpPr>
        <p:spPr bwMode="auto">
          <a:xfrm>
            <a:off x="2081730" y="23286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0" name="Rectangle 109">
            <a:extLst>
              <a:ext uri="{FF2B5EF4-FFF2-40B4-BE49-F238E27FC236}">
                <a16:creationId xmlns:a16="http://schemas.microsoft.com/office/drawing/2014/main" id="{265234BE-9DBF-14B9-39CA-55F29E6EA06A}"/>
              </a:ext>
            </a:extLst>
          </p:cNvPr>
          <p:cNvSpPr/>
          <p:nvPr/>
        </p:nvSpPr>
        <p:spPr bwMode="auto">
          <a:xfrm>
            <a:off x="2081730" y="248104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1" name="TextBox 110">
            <a:extLst>
              <a:ext uri="{FF2B5EF4-FFF2-40B4-BE49-F238E27FC236}">
                <a16:creationId xmlns:a16="http://schemas.microsoft.com/office/drawing/2014/main" id="{6B70BDC9-E610-B3B7-656B-6A802DEB83A9}"/>
              </a:ext>
            </a:extLst>
          </p:cNvPr>
          <p:cNvSpPr txBox="1"/>
          <p:nvPr/>
        </p:nvSpPr>
        <p:spPr>
          <a:xfrm>
            <a:off x="1946706" y="2677458"/>
            <a:ext cx="780983" cy="338554"/>
          </a:xfrm>
          <a:prstGeom prst="rect">
            <a:avLst/>
          </a:prstGeom>
          <a:noFill/>
        </p:spPr>
        <p:txBody>
          <a:bodyPr wrap="none" rtlCol="0">
            <a:spAutoFit/>
          </a:bodyPr>
          <a:lstStyle/>
          <a:p>
            <a:r>
              <a:rPr lang="en-US" sz="800" dirty="0"/>
              <a:t>Valid channel </a:t>
            </a:r>
          </a:p>
          <a:p>
            <a:r>
              <a:rPr lang="en-US" sz="800" dirty="0"/>
              <a:t>for TB PPDU</a:t>
            </a:r>
          </a:p>
        </p:txBody>
      </p:sp>
      <p:cxnSp>
        <p:nvCxnSpPr>
          <p:cNvPr id="112" name="Straight Arrow Connector 111">
            <a:extLst>
              <a:ext uri="{FF2B5EF4-FFF2-40B4-BE49-F238E27FC236}">
                <a16:creationId xmlns:a16="http://schemas.microsoft.com/office/drawing/2014/main" id="{CBD9BD41-AFF7-5A70-7D32-CB977DE78C8D}"/>
              </a:ext>
            </a:extLst>
          </p:cNvPr>
          <p:cNvCxnSpPr>
            <a:cxnSpLocks/>
          </p:cNvCxnSpPr>
          <p:nvPr/>
        </p:nvCxnSpPr>
        <p:spPr bwMode="auto">
          <a:xfrm flipH="1">
            <a:off x="2850937" y="1523165"/>
            <a:ext cx="19865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3" name="TextBox 112">
            <a:extLst>
              <a:ext uri="{FF2B5EF4-FFF2-40B4-BE49-F238E27FC236}">
                <a16:creationId xmlns:a16="http://schemas.microsoft.com/office/drawing/2014/main" id="{65BACE93-573F-0132-058D-9ADDFA8F2DA2}"/>
              </a:ext>
            </a:extLst>
          </p:cNvPr>
          <p:cNvSpPr txBox="1"/>
          <p:nvPr/>
        </p:nvSpPr>
        <p:spPr>
          <a:xfrm>
            <a:off x="3049589" y="1401823"/>
            <a:ext cx="1295399" cy="707886"/>
          </a:xfrm>
          <a:prstGeom prst="rect">
            <a:avLst/>
          </a:prstGeom>
          <a:noFill/>
        </p:spPr>
        <p:txBody>
          <a:bodyPr wrap="square" rtlCol="0">
            <a:spAutoFit/>
          </a:bodyPr>
          <a:lstStyle/>
          <a:p>
            <a:r>
              <a:rPr lang="en-US" sz="800" dirty="0"/>
              <a:t>Option 3:</a:t>
            </a:r>
          </a:p>
          <a:p>
            <a:r>
              <a:rPr lang="en-US" sz="800" dirty="0"/>
              <a:t>B0 of RU Allocation  = 0</a:t>
            </a:r>
          </a:p>
          <a:p>
            <a:endParaRPr lang="en-US" sz="800" dirty="0"/>
          </a:p>
          <a:p>
            <a:r>
              <a:rPr lang="en-US" sz="800" dirty="0"/>
              <a:t>Option 1, 2:</a:t>
            </a:r>
          </a:p>
          <a:p>
            <a:r>
              <a:rPr lang="en-US" sz="800" dirty="0"/>
              <a:t>B0 of RU Allocation = 1 </a:t>
            </a:r>
          </a:p>
        </p:txBody>
      </p:sp>
      <p:sp>
        <p:nvSpPr>
          <p:cNvPr id="114" name="Right Brace 113">
            <a:extLst>
              <a:ext uri="{FF2B5EF4-FFF2-40B4-BE49-F238E27FC236}">
                <a16:creationId xmlns:a16="http://schemas.microsoft.com/office/drawing/2014/main" id="{5189EF16-7C26-B237-C803-1EC835A147F6}"/>
              </a:ext>
            </a:extLst>
          </p:cNvPr>
          <p:cNvSpPr/>
          <p:nvPr/>
        </p:nvSpPr>
        <p:spPr bwMode="auto">
          <a:xfrm>
            <a:off x="2698537" y="1452086"/>
            <a:ext cx="152400" cy="2286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5" name="TextBox 114">
            <a:extLst>
              <a:ext uri="{FF2B5EF4-FFF2-40B4-BE49-F238E27FC236}">
                <a16:creationId xmlns:a16="http://schemas.microsoft.com/office/drawing/2014/main" id="{7D4D7660-95FD-DB98-3FAA-4DF2848FFF9C}"/>
              </a:ext>
            </a:extLst>
          </p:cNvPr>
          <p:cNvSpPr txBox="1"/>
          <p:nvPr/>
        </p:nvSpPr>
        <p:spPr>
          <a:xfrm>
            <a:off x="1469058" y="2998570"/>
            <a:ext cx="805029" cy="215444"/>
          </a:xfrm>
          <a:prstGeom prst="rect">
            <a:avLst/>
          </a:prstGeom>
          <a:noFill/>
        </p:spPr>
        <p:txBody>
          <a:bodyPr wrap="none" rtlCol="0">
            <a:spAutoFit/>
          </a:bodyPr>
          <a:lstStyle/>
          <a:p>
            <a:r>
              <a:rPr lang="en-US" sz="800" dirty="0"/>
              <a:t>Low frequency</a:t>
            </a:r>
          </a:p>
        </p:txBody>
      </p:sp>
      <p:cxnSp>
        <p:nvCxnSpPr>
          <p:cNvPr id="116" name="Straight Arrow Connector 115">
            <a:extLst>
              <a:ext uri="{FF2B5EF4-FFF2-40B4-BE49-F238E27FC236}">
                <a16:creationId xmlns:a16="http://schemas.microsoft.com/office/drawing/2014/main" id="{99049ABB-2330-DCC7-BE50-52E1A7966314}"/>
              </a:ext>
            </a:extLst>
          </p:cNvPr>
          <p:cNvCxnSpPr>
            <a:cxnSpLocks/>
          </p:cNvCxnSpPr>
          <p:nvPr/>
        </p:nvCxnSpPr>
        <p:spPr bwMode="auto">
          <a:xfrm flipH="1" flipV="1">
            <a:off x="1699575" y="2677458"/>
            <a:ext cx="171998" cy="4034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7" name="TextBox 116">
            <a:extLst>
              <a:ext uri="{FF2B5EF4-FFF2-40B4-BE49-F238E27FC236}">
                <a16:creationId xmlns:a16="http://schemas.microsoft.com/office/drawing/2014/main" id="{C77671F4-EB50-F465-608D-956301135389}"/>
              </a:ext>
            </a:extLst>
          </p:cNvPr>
          <p:cNvSpPr txBox="1"/>
          <p:nvPr/>
        </p:nvSpPr>
        <p:spPr>
          <a:xfrm>
            <a:off x="1699575" y="1101673"/>
            <a:ext cx="822661" cy="215444"/>
          </a:xfrm>
          <a:prstGeom prst="rect">
            <a:avLst/>
          </a:prstGeom>
          <a:noFill/>
        </p:spPr>
        <p:txBody>
          <a:bodyPr wrap="none" rtlCol="0">
            <a:spAutoFit/>
          </a:bodyPr>
          <a:lstStyle/>
          <a:p>
            <a:r>
              <a:rPr lang="en-US" sz="800" dirty="0"/>
              <a:t>High frequency</a:t>
            </a:r>
          </a:p>
        </p:txBody>
      </p:sp>
      <p:cxnSp>
        <p:nvCxnSpPr>
          <p:cNvPr id="118" name="Straight Arrow Connector 117">
            <a:extLst>
              <a:ext uri="{FF2B5EF4-FFF2-40B4-BE49-F238E27FC236}">
                <a16:creationId xmlns:a16="http://schemas.microsoft.com/office/drawing/2014/main" id="{23E8C49B-CBDB-D927-B2A3-5E04ABF895C8}"/>
              </a:ext>
            </a:extLst>
          </p:cNvPr>
          <p:cNvCxnSpPr>
            <a:cxnSpLocks/>
            <a:endCxn id="41" idx="3"/>
          </p:cNvCxnSpPr>
          <p:nvPr/>
        </p:nvCxnSpPr>
        <p:spPr bwMode="auto">
          <a:xfrm flipH="1">
            <a:off x="1689717" y="1274090"/>
            <a:ext cx="186404" cy="2104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9" name="Straight Arrow Connector 118">
            <a:extLst>
              <a:ext uri="{FF2B5EF4-FFF2-40B4-BE49-F238E27FC236}">
                <a16:creationId xmlns:a16="http://schemas.microsoft.com/office/drawing/2014/main" id="{5BFDACFF-D086-73BE-95A6-C07A21B8B5EC}"/>
              </a:ext>
            </a:extLst>
          </p:cNvPr>
          <p:cNvCxnSpPr>
            <a:cxnSpLocks/>
          </p:cNvCxnSpPr>
          <p:nvPr/>
        </p:nvCxnSpPr>
        <p:spPr bwMode="auto">
          <a:xfrm flipH="1" flipV="1">
            <a:off x="2492217" y="2100728"/>
            <a:ext cx="597306" cy="4740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0" name="TextBox 119">
            <a:extLst>
              <a:ext uri="{FF2B5EF4-FFF2-40B4-BE49-F238E27FC236}">
                <a16:creationId xmlns:a16="http://schemas.microsoft.com/office/drawing/2014/main" id="{29DCE32F-33D9-474A-6D57-192571476234}"/>
              </a:ext>
            </a:extLst>
          </p:cNvPr>
          <p:cNvSpPr txBox="1"/>
          <p:nvPr/>
        </p:nvSpPr>
        <p:spPr>
          <a:xfrm>
            <a:off x="2896097" y="2600218"/>
            <a:ext cx="1069524" cy="215444"/>
          </a:xfrm>
          <a:prstGeom prst="rect">
            <a:avLst/>
          </a:prstGeom>
          <a:noFill/>
        </p:spPr>
        <p:txBody>
          <a:bodyPr wrap="none" rtlCol="0">
            <a:spAutoFit/>
          </a:bodyPr>
          <a:lstStyle/>
          <a:p>
            <a:r>
              <a:rPr lang="en-US" sz="800" dirty="0"/>
              <a:t>40MHz OBSS PPDU</a:t>
            </a:r>
          </a:p>
        </p:txBody>
      </p:sp>
    </p:spTree>
    <p:extLst>
      <p:ext uri="{BB962C8B-B14F-4D97-AF65-F5344CB8AC3E}">
        <p14:creationId xmlns:p14="http://schemas.microsoft.com/office/powerpoint/2010/main" val="1620541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Initiating Frame on NPCA Primary Channel</a:t>
            </a:r>
            <a:endParaRPr lang="en-US" sz="2400" b="0" dirty="0"/>
          </a:p>
        </p:txBody>
      </p:sp>
      <p:sp>
        <p:nvSpPr>
          <p:cNvPr id="3" name="Content Placeholder 2"/>
          <p:cNvSpPr>
            <a:spLocks noGrp="1"/>
          </p:cNvSpPr>
          <p:nvPr>
            <p:ph idx="1"/>
          </p:nvPr>
        </p:nvSpPr>
        <p:spPr>
          <a:xfrm>
            <a:off x="76199" y="1219200"/>
            <a:ext cx="8943513" cy="5181600"/>
          </a:xfrm>
        </p:spPr>
        <p:txBody>
          <a:bodyPr/>
          <a:lstStyle/>
          <a:p>
            <a:r>
              <a:rPr lang="en-US" sz="1600" dirty="0">
                <a:solidFill>
                  <a:schemeClr val="tx1"/>
                </a:solidFill>
                <a:latin typeface="CST Gill Sans"/>
              </a:rPr>
              <a:t>Observation:</a:t>
            </a:r>
          </a:p>
          <a:p>
            <a:pPr lvl="1"/>
            <a:r>
              <a:rPr lang="en-US" sz="1600" dirty="0">
                <a:latin typeface="CST Gill Sans"/>
              </a:rPr>
              <a:t>The TXOP holder in NPCA primary channel needs to decide whether its peer device(s) is/are available or not</a:t>
            </a:r>
            <a:r>
              <a:rPr lang="en-US" sz="1600" dirty="0">
                <a:solidFill>
                  <a:schemeClr val="tx1"/>
                </a:solidFill>
                <a:latin typeface="CST Gill Sans"/>
              </a:rPr>
              <a:t>.</a:t>
            </a:r>
            <a:endParaRPr lang="en-US" sz="1600" dirty="0"/>
          </a:p>
          <a:p>
            <a:r>
              <a:rPr lang="en-US" sz="1600" dirty="0">
                <a:latin typeface="CST Gill Sans"/>
              </a:rPr>
              <a:t>To simplify the implementation and inter-op test, some restriction should be applied to the initiating frame </a:t>
            </a:r>
          </a:p>
          <a:p>
            <a:pPr lvl="1"/>
            <a:r>
              <a:rPr lang="en-US" sz="1600" dirty="0"/>
              <a:t>Option 1:</a:t>
            </a:r>
          </a:p>
          <a:p>
            <a:pPr lvl="2"/>
            <a:r>
              <a:rPr lang="en-US" sz="1600" dirty="0"/>
              <a:t>MU-RTS</a:t>
            </a:r>
          </a:p>
          <a:p>
            <a:pPr lvl="2"/>
            <a:r>
              <a:rPr lang="en-US" sz="1600" dirty="0"/>
              <a:t>BSRP Trigger</a:t>
            </a:r>
          </a:p>
          <a:p>
            <a:pPr lvl="2"/>
            <a:r>
              <a:rPr lang="en-US" sz="1600" dirty="0"/>
              <a:t>RTS</a:t>
            </a:r>
          </a:p>
          <a:p>
            <a:pPr lvl="1"/>
            <a:r>
              <a:rPr lang="en-US" sz="1600" dirty="0"/>
              <a:t>Option 2:</a:t>
            </a:r>
          </a:p>
          <a:p>
            <a:pPr lvl="2"/>
            <a:r>
              <a:rPr lang="en-US" sz="1600" dirty="0"/>
              <a:t>MU-RTS</a:t>
            </a:r>
          </a:p>
          <a:p>
            <a:pPr lvl="2"/>
            <a:r>
              <a:rPr lang="en-US" sz="1600" dirty="0"/>
              <a:t>BSRP Trigger</a:t>
            </a:r>
          </a:p>
          <a:p>
            <a:pPr lvl="1"/>
            <a:r>
              <a:rPr lang="en-US" sz="1600" dirty="0"/>
              <a:t>Option 3:</a:t>
            </a:r>
          </a:p>
          <a:p>
            <a:pPr lvl="2"/>
            <a:r>
              <a:rPr lang="en-US" sz="1600" dirty="0"/>
              <a:t>Any control frame</a:t>
            </a:r>
          </a:p>
          <a:p>
            <a:pPr lvl="1"/>
            <a:r>
              <a:rPr lang="en-US" sz="1600" dirty="0"/>
              <a:t>Option 4:</a:t>
            </a:r>
          </a:p>
          <a:p>
            <a:pPr lvl="2"/>
            <a:r>
              <a:rPr lang="en-US" sz="1600" dirty="0"/>
              <a:t>Any frame.</a:t>
            </a:r>
          </a:p>
          <a:p>
            <a:pPr lvl="2"/>
            <a:endParaRPr lang="en-US" sz="1600" dirty="0"/>
          </a:p>
          <a:p>
            <a:pPr lvl="1"/>
            <a:r>
              <a:rPr lang="en-US" sz="1600" dirty="0"/>
              <a:t>Prefer option 1.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994908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Summary</a:t>
            </a:r>
            <a:endParaRPr lang="en-US" sz="2400" b="0" dirty="0"/>
          </a:p>
        </p:txBody>
      </p:sp>
      <p:sp>
        <p:nvSpPr>
          <p:cNvPr id="3" name="Content Placeholder 2"/>
          <p:cNvSpPr>
            <a:spLocks noGrp="1"/>
          </p:cNvSpPr>
          <p:nvPr>
            <p:ph idx="1"/>
          </p:nvPr>
        </p:nvSpPr>
        <p:spPr>
          <a:xfrm>
            <a:off x="76199" y="1219200"/>
            <a:ext cx="8943513" cy="5181600"/>
          </a:xfrm>
        </p:spPr>
        <p:txBody>
          <a:bodyPr/>
          <a:lstStyle/>
          <a:p>
            <a:r>
              <a:rPr lang="en-US" sz="1600" dirty="0">
                <a:solidFill>
                  <a:schemeClr val="tx1"/>
                </a:solidFill>
                <a:latin typeface="CST Gill Sans"/>
              </a:rPr>
              <a:t>This presentation discusses the following of the NPCA: </a:t>
            </a:r>
          </a:p>
          <a:p>
            <a:pPr lvl="1"/>
            <a:r>
              <a:rPr lang="en-US" sz="1600" dirty="0">
                <a:latin typeface="CST Gill Sans"/>
              </a:rPr>
              <a:t>The condition to allow NPCA primary channel in a BSS and the location of the NPCA primary channel</a:t>
            </a:r>
            <a:r>
              <a:rPr lang="en-US" sz="1600" dirty="0">
                <a:solidFill>
                  <a:schemeClr val="tx1"/>
                </a:solidFill>
                <a:latin typeface="CST Gill Sans"/>
              </a:rPr>
              <a:t>.</a:t>
            </a:r>
          </a:p>
          <a:p>
            <a:pPr lvl="1"/>
            <a:r>
              <a:rPr lang="en-US" sz="1600" dirty="0">
                <a:latin typeface="CST Gill Sans"/>
              </a:rPr>
              <a:t>The RU index coding of TB PPDU when switching to NPCA primary channel. </a:t>
            </a:r>
          </a:p>
          <a:p>
            <a:pPr lvl="1"/>
            <a:r>
              <a:rPr lang="en-US" sz="1600" dirty="0">
                <a:latin typeface="CST Gill Sans"/>
              </a:rPr>
              <a:t>The initiating control frame on NPCA primary channel. </a:t>
            </a:r>
            <a:endParaRPr lang="en-US" sz="16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2766545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b="0" dirty="0"/>
              <a:t>SP 1</a:t>
            </a:r>
          </a:p>
        </p:txBody>
      </p:sp>
      <p:sp>
        <p:nvSpPr>
          <p:cNvPr id="3" name="Content Placeholder 2"/>
          <p:cNvSpPr>
            <a:spLocks noGrp="1"/>
          </p:cNvSpPr>
          <p:nvPr>
            <p:ph idx="1"/>
          </p:nvPr>
        </p:nvSpPr>
        <p:spPr>
          <a:xfrm>
            <a:off x="76200" y="1194631"/>
            <a:ext cx="8991600" cy="5092239"/>
          </a:xfrm>
        </p:spPr>
        <p:txBody>
          <a:bodyPr/>
          <a:lstStyle/>
          <a:p>
            <a:r>
              <a:rPr lang="en-US" sz="1800" dirty="0">
                <a:effectLst/>
                <a:latin typeface="Aptos" panose="020B0004020202020204" pitchFamily="34" charset="0"/>
                <a:ea typeface="Times New Roman" panose="02020603050405020304" pitchFamily="18" charset="0"/>
                <a:cs typeface="Calibri" panose="020F0502020204030204" pitchFamily="34" charset="0"/>
              </a:rPr>
              <a:t>Do you agree that an AP shall not allow the use of NPCA within its BSS if the BSS operating bandwidth is less than or equal to TBD MHz, where TBD = 40 MHz or 80 MHz?</a:t>
            </a:r>
            <a:endParaRPr lang="en-US" sz="1600" dirty="0"/>
          </a:p>
          <a:p>
            <a:pPr marL="0" indent="0">
              <a:buNone/>
            </a:pPr>
            <a:r>
              <a:rPr lang="en-US" sz="1600" dirty="0"/>
              <a:t>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09/02/2024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9789320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972</Words>
  <Application>Microsoft Office PowerPoint</Application>
  <PresentationFormat>On-screen Show (4:3)</PresentationFormat>
  <Paragraphs>179</Paragraphs>
  <Slides>10</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10</vt:i4>
      </vt:variant>
    </vt:vector>
  </HeadingPairs>
  <TitlesOfParts>
    <vt:vector size="19" baseType="lpstr">
      <vt:lpstr>CST Gill Sans</vt:lpstr>
      <vt:lpstr>Aptos</vt:lpstr>
      <vt:lpstr>Arial</vt:lpstr>
      <vt:lpstr>Calibri</vt:lpstr>
      <vt:lpstr>Calibri Light</vt:lpstr>
      <vt:lpstr>Times New Roman</vt:lpstr>
      <vt:lpstr>Wingdings</vt:lpstr>
      <vt:lpstr>802-11-Submission</vt:lpstr>
      <vt:lpstr>Custom Design</vt:lpstr>
      <vt:lpstr>NPCA (Secondary Channel Usage) Follow Up</vt:lpstr>
      <vt:lpstr>NPCA Primary Channel Location</vt:lpstr>
      <vt:lpstr>RU Index (1)</vt:lpstr>
      <vt:lpstr>RU Index (2)</vt:lpstr>
      <vt:lpstr>RU Index (3)</vt:lpstr>
      <vt:lpstr>RU Index (4)</vt:lpstr>
      <vt:lpstr>Initiating Frame on NPCA Primary Channel</vt:lpstr>
      <vt:lpstr>Summary</vt:lpstr>
      <vt:lpstr>SP 1</vt:lpstr>
      <vt:lpstr>SP 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2136</cp:revision>
  <cp:lastPrinted>1998-02-10T13:28:06Z</cp:lastPrinted>
  <dcterms:created xsi:type="dcterms:W3CDTF">2007-05-21T21:00:37Z</dcterms:created>
  <dcterms:modified xsi:type="dcterms:W3CDTF">2024-09-09T00:27:33Z</dcterms:modified>
  <cp:category>Submission</cp:category>
</cp:coreProperties>
</file>