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
  </p:notesMasterIdLst>
  <p:handoutMasterIdLst>
    <p:handoutMasterId r:id="rId24"/>
  </p:handoutMasterIdLst>
  <p:sldIdLst>
    <p:sldId id="330" r:id="rId2"/>
    <p:sldId id="275" r:id="rId3"/>
    <p:sldId id="372" r:id="rId4"/>
    <p:sldId id="391" r:id="rId5"/>
    <p:sldId id="400" r:id="rId6"/>
    <p:sldId id="401" r:id="rId7"/>
    <p:sldId id="395" r:id="rId8"/>
    <p:sldId id="402" r:id="rId9"/>
    <p:sldId id="399" r:id="rId10"/>
    <p:sldId id="373" r:id="rId11"/>
    <p:sldId id="389" r:id="rId12"/>
    <p:sldId id="404" r:id="rId13"/>
    <p:sldId id="405" r:id="rId14"/>
    <p:sldId id="413" r:id="rId15"/>
    <p:sldId id="414" r:id="rId16"/>
    <p:sldId id="415" r:id="rId17"/>
    <p:sldId id="407" r:id="rId18"/>
    <p:sldId id="380" r:id="rId19"/>
    <p:sldId id="406" r:id="rId20"/>
    <p:sldId id="403" r:id="rId21"/>
    <p:sldId id="379" r:id="rId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1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10/3/2024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2355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28782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41722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241661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en-GB"/>
              <a:t>Mahmoud Kamel, InterDigital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Mahmoud Kamel, InterDigital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en-GB"/>
              <a:t>Mahmoud Kamel, InterDigital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en-GB"/>
              <a:t>Mahmoud Kamel, InterDigital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802.11-24/1552r1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UHR-LTF Design for DRU – Further Results </a:t>
            </a:r>
            <a:endParaRPr lang="en-GB" dirty="0"/>
          </a:p>
        </p:txBody>
      </p:sp>
      <p:sp>
        <p:nvSpPr>
          <p:cNvPr id="3074" name="Rectangle 2"/>
          <p:cNvSpPr>
            <a:spLocks noGrp="1" noChangeArrowheads="1"/>
          </p:cNvSpPr>
          <p:nvPr>
            <p:ph type="subTitle" idx="1"/>
          </p:nvPr>
        </p:nvSpPr>
        <p:spPr>
          <a:xfrm>
            <a:off x="1828800" y="17335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2024-09-06</a:t>
            </a:r>
          </a:p>
        </p:txBody>
      </p:sp>
      <p:sp>
        <p:nvSpPr>
          <p:cNvPr id="6" name="Date Placeholder 3"/>
          <p:cNvSpPr>
            <a:spLocks noGrp="1"/>
          </p:cNvSpPr>
          <p:nvPr>
            <p:ph type="dt" idx="10"/>
          </p:nvPr>
        </p:nvSpPr>
        <p:spPr/>
        <p:txBody>
          <a:bodyPr/>
          <a:lstStyle/>
          <a:p>
            <a:r>
              <a:rPr lang="en-US" dirty="0"/>
              <a:t>September 2024</a:t>
            </a:r>
            <a:endParaRPr lang="en-GB" dirty="0"/>
          </a:p>
        </p:txBody>
      </p:sp>
      <p:sp>
        <p:nvSpPr>
          <p:cNvPr id="7" name="Footer Placeholder 4"/>
          <p:cNvSpPr>
            <a:spLocks noGrp="1"/>
          </p:cNvSpPr>
          <p:nvPr>
            <p:ph type="ftr" idx="11"/>
          </p:nvPr>
        </p:nvSpPr>
        <p:spPr/>
        <p:txBody>
          <a:bodyPr/>
          <a:lstStyle/>
          <a:p>
            <a:r>
              <a:rPr lang="en-GB"/>
              <a:t>Mahmoud Kamel, InterDigital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2" name="Object 3">
            <a:extLst>
              <a:ext uri="{FF2B5EF4-FFF2-40B4-BE49-F238E27FC236}">
                <a16:creationId xmlns:a16="http://schemas.microsoft.com/office/drawing/2014/main" id="{CE171C61-179C-539A-AEDC-4FA3AE014984}"/>
              </a:ext>
            </a:extLst>
          </p:cNvPr>
          <p:cNvGraphicFramePr>
            <a:graphicFrameLocks noChangeAspect="1"/>
          </p:cNvGraphicFramePr>
          <p:nvPr>
            <p:extLst>
              <p:ext uri="{D42A27DB-BD31-4B8C-83A1-F6EECF244321}">
                <p14:modId xmlns:p14="http://schemas.microsoft.com/office/powerpoint/2010/main" val="495011234"/>
              </p:ext>
            </p:extLst>
          </p:nvPr>
        </p:nvGraphicFramePr>
        <p:xfrm>
          <a:off x="984250" y="2414588"/>
          <a:ext cx="10625138" cy="2822575"/>
        </p:xfrm>
        <a:graphic>
          <a:graphicData uri="http://schemas.openxmlformats.org/presentationml/2006/ole">
            <mc:AlternateContent xmlns:mc="http://schemas.openxmlformats.org/markup-compatibility/2006">
              <mc:Choice xmlns:v="urn:schemas-microsoft-com:vml" Requires="v">
                <p:oleObj name="Document" r:id="rId3" imgW="10439485" imgH="2786790" progId="Word.Document.8">
                  <p:embed/>
                </p:oleObj>
              </mc:Choice>
              <mc:Fallback>
                <p:oleObj name="Document" r:id="rId3" imgW="10439485" imgH="2786790" progId="Word.Document.8">
                  <p:embed/>
                  <p:pic>
                    <p:nvPicPr>
                      <p:cNvPr id="2" name="Object 3">
                        <a:extLst>
                          <a:ext uri="{FF2B5EF4-FFF2-40B4-BE49-F238E27FC236}">
                            <a16:creationId xmlns:a16="http://schemas.microsoft.com/office/drawing/2014/main" id="{CE171C61-179C-539A-AEDC-4FA3AE014984}"/>
                          </a:ext>
                        </a:extLst>
                      </p:cNvPr>
                      <p:cNvPicPr>
                        <a:picLocks noChangeAspect="1" noChangeArrowheads="1"/>
                      </p:cNvPicPr>
                      <p:nvPr/>
                    </p:nvPicPr>
                    <p:blipFill>
                      <a:blip r:embed="rId4"/>
                      <a:srcRect/>
                      <a:stretch>
                        <a:fillRect/>
                      </a:stretch>
                    </p:blipFill>
                    <p:spPr bwMode="auto">
                      <a:xfrm>
                        <a:off x="984250" y="2414588"/>
                        <a:ext cx="10625138" cy="2822575"/>
                      </a:xfrm>
                      <a:prstGeom prst="rect">
                        <a:avLst/>
                      </a:prstGeom>
                      <a:noFill/>
                    </p:spPr>
                  </p:pic>
                </p:oleObj>
              </mc:Fallback>
            </mc:AlternateContent>
          </a:graphicData>
        </a:graphic>
      </p:graphicFrame>
    </p:spTree>
    <p:extLst>
      <p:ext uri="{BB962C8B-B14F-4D97-AF65-F5344CB8AC3E}">
        <p14:creationId xmlns:p14="http://schemas.microsoft.com/office/powerpoint/2010/main" val="3130004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414C-65A9-F3F0-853C-B42B1C88C06C}"/>
              </a:ext>
            </a:extLst>
          </p:cNvPr>
          <p:cNvSpPr>
            <a:spLocks noGrp="1"/>
          </p:cNvSpPr>
          <p:nvPr>
            <p:ph type="title"/>
          </p:nvPr>
        </p:nvSpPr>
        <p:spPr/>
        <p:txBody>
          <a:bodyPr/>
          <a:lstStyle/>
          <a:p>
            <a:r>
              <a:rPr lang="en-US"/>
              <a:t>Simulation Parameters</a:t>
            </a:r>
          </a:p>
        </p:txBody>
      </p:sp>
      <p:sp>
        <p:nvSpPr>
          <p:cNvPr id="3" name="Content Placeholder 2">
            <a:extLst>
              <a:ext uri="{FF2B5EF4-FFF2-40B4-BE49-F238E27FC236}">
                <a16:creationId xmlns:a16="http://schemas.microsoft.com/office/drawing/2014/main" id="{4D6A4D3E-4957-7D93-E496-E5267DF24288}"/>
              </a:ext>
            </a:extLst>
          </p:cNvPr>
          <p:cNvSpPr>
            <a:spLocks noGrp="1"/>
          </p:cNvSpPr>
          <p:nvPr>
            <p:ph idx="1"/>
          </p:nvPr>
        </p:nvSpPr>
        <p:spPr/>
        <p:txBody>
          <a:bodyPr/>
          <a:lstStyle/>
          <a:p>
            <a:pPr>
              <a:buFont typeface="Arial" panose="020B0604020202020204" pitchFamily="34" charset="0"/>
              <a:buChar char="•"/>
            </a:pPr>
            <a:r>
              <a:rPr lang="en-US" sz="2000" dirty="0"/>
              <a:t>Tone Plan: The tone plans proposed in [2], [3] and [4]</a:t>
            </a:r>
            <a:endParaRPr lang="en-US" sz="2000" dirty="0">
              <a:highlight>
                <a:srgbClr val="FFFF00"/>
              </a:highlight>
            </a:endParaRPr>
          </a:p>
          <a:p>
            <a:pPr>
              <a:buFont typeface="Arial" panose="020B0604020202020204" pitchFamily="34" charset="0"/>
              <a:buChar char="•"/>
            </a:pPr>
            <a:r>
              <a:rPr lang="en-US" sz="2000" dirty="0"/>
              <a:t>Distribution bandwidth (DBW) = 20 MHz, 40 MHz, and 80 MHz</a:t>
            </a:r>
          </a:p>
          <a:p>
            <a:pPr>
              <a:buFont typeface="Arial" panose="020B0604020202020204" pitchFamily="34" charset="0"/>
              <a:buChar char="•"/>
            </a:pPr>
            <a:r>
              <a:rPr lang="en-US" sz="2000" dirty="0"/>
              <a:t>Channel Model D</a:t>
            </a:r>
          </a:p>
          <a:p>
            <a:pPr>
              <a:buFont typeface="Arial" panose="020B0604020202020204" pitchFamily="34" charset="0"/>
              <a:buChar char="•"/>
            </a:pPr>
            <a:r>
              <a:rPr lang="en-US" sz="2000" dirty="0"/>
              <a:t>MCS 9</a:t>
            </a:r>
          </a:p>
          <a:p>
            <a:pPr>
              <a:buFont typeface="Arial" panose="020B0604020202020204" pitchFamily="34" charset="0"/>
              <a:buChar char="•"/>
            </a:pPr>
            <a:r>
              <a:rPr lang="en-US" sz="2000" dirty="0"/>
              <a:t>Oversampling factor (OSF) = 8</a:t>
            </a:r>
          </a:p>
          <a:p>
            <a:pPr>
              <a:buFont typeface="Arial" panose="020B0604020202020204" pitchFamily="34" charset="0"/>
              <a:buChar char="•"/>
            </a:pPr>
            <a:r>
              <a:rPr lang="en-US" sz="2000" dirty="0"/>
              <a:t>Nonlinear PA (RAPP model with p = 3) </a:t>
            </a:r>
          </a:p>
          <a:p>
            <a:pPr>
              <a:buFont typeface="Arial" panose="020B0604020202020204" pitchFamily="34" charset="0"/>
              <a:buChar char="•"/>
            </a:pPr>
            <a:r>
              <a:rPr lang="en-US" sz="2000" dirty="0"/>
              <a:t>Power Back off (BO = 8 dB)</a:t>
            </a:r>
          </a:p>
          <a:p>
            <a:pPr>
              <a:buFont typeface="Arial" panose="020B0604020202020204" pitchFamily="34" charset="0"/>
              <a:buChar char="•"/>
            </a:pPr>
            <a:r>
              <a:rPr lang="en-US" sz="2000" dirty="0"/>
              <a:t>All DRUs for the corresponding distribution bandwidth are considered</a:t>
            </a:r>
          </a:p>
          <a:p>
            <a:pPr>
              <a:buFont typeface="Arial" panose="020B0604020202020204" pitchFamily="34" charset="0"/>
              <a:buChar char="•"/>
            </a:pPr>
            <a:r>
              <a:rPr lang="en-US" sz="2000" dirty="0"/>
              <a:t>LTF Mode: 4xLTF</a:t>
            </a:r>
          </a:p>
          <a:p>
            <a:pPr>
              <a:buFont typeface="Arial" panose="020B0604020202020204" pitchFamily="34" charset="0"/>
              <a:buChar char="•"/>
            </a:pPr>
            <a:r>
              <a:rPr lang="en-US" sz="2000" dirty="0"/>
              <a:t>Simulation length: 1000 packets</a:t>
            </a:r>
          </a:p>
          <a:p>
            <a:pPr>
              <a:buFont typeface="Arial" panose="020B0604020202020204" pitchFamily="34" charset="0"/>
              <a:buChar char="•"/>
            </a:pPr>
            <a:r>
              <a:rPr lang="en-US" sz="2000" dirty="0"/>
              <a:t>APEP length: 100 Bytes  </a:t>
            </a:r>
          </a:p>
        </p:txBody>
      </p:sp>
      <p:sp>
        <p:nvSpPr>
          <p:cNvPr id="4" name="Slide Number Placeholder 3">
            <a:extLst>
              <a:ext uri="{FF2B5EF4-FFF2-40B4-BE49-F238E27FC236}">
                <a16:creationId xmlns:a16="http://schemas.microsoft.com/office/drawing/2014/main" id="{877DF123-543F-0AC2-B281-18CE94846B81}"/>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34E8219F-517C-9EF8-3B3B-6F75EE0C480C}"/>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F697B6FD-99E9-230A-DDC1-4319D2B293F4}"/>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385648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cs typeface="Times New Roman"/>
              </a:rPr>
              <a:t>PAPR Performance of DRU (</a:t>
            </a:r>
            <a:r>
              <a:rPr lang="en-US" sz="3200"/>
              <a:t>DBW = </a:t>
            </a:r>
            <a:r>
              <a:rPr lang="en-US">
                <a:cs typeface="Times New Roman"/>
              </a:rPr>
              <a:t>20 MHz)</a:t>
            </a:r>
            <a:endParaRPr lang="en-US"/>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11</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r>
              <a:rPr lang="en-US" sz="1800" dirty="0"/>
              <a:t>Applying method 2 shows a significant improvement to the PAPR performance for all DRU sizes in DBW = 20 MHz</a:t>
            </a:r>
          </a:p>
          <a:p>
            <a:pPr lvl="1">
              <a:buFont typeface="Arial" panose="020B0604020202020204" pitchFamily="34" charset="0"/>
              <a:buChar char="•"/>
            </a:pPr>
            <a:r>
              <a:rPr lang="en-US" sz="1400" dirty="0"/>
              <a:t>Some DRUs perform better than others achieving PAPR values similar to RRUs</a:t>
            </a:r>
          </a:p>
          <a:p>
            <a:pPr>
              <a:buFont typeface="Arial" panose="020B0604020202020204" pitchFamily="34" charset="0"/>
              <a:buChar char="•"/>
            </a:pPr>
            <a:r>
              <a:rPr lang="en-US" sz="1800" dirty="0"/>
              <a:t>Some tone plans performs better than others</a:t>
            </a:r>
          </a:p>
          <a:p>
            <a:pPr lvl="1">
              <a:buFont typeface="Arial" panose="020B0604020202020204" pitchFamily="34" charset="0"/>
              <a:buChar char="•"/>
            </a:pPr>
            <a:r>
              <a:rPr lang="en-US" sz="1600" dirty="0"/>
              <a:t>Tone plan [4] shows a better PAPR performance for 26DRU20 and 52DRU20 while for 106DRU20 tone plan [2] performs better.  </a:t>
            </a:r>
          </a:p>
          <a:p>
            <a:pPr>
              <a:buFont typeface="Arial" panose="020B0604020202020204" pitchFamily="34" charset="0"/>
              <a:buChar char="•"/>
            </a:pPr>
            <a:endParaRPr lang="en-US" sz="2000" dirty="0"/>
          </a:p>
          <a:p>
            <a:endParaRPr lang="en-US" dirty="0"/>
          </a:p>
        </p:txBody>
      </p:sp>
      <p:pic>
        <p:nvPicPr>
          <p:cNvPr id="8" name="Picture 7">
            <a:extLst>
              <a:ext uri="{FF2B5EF4-FFF2-40B4-BE49-F238E27FC236}">
                <a16:creationId xmlns:a16="http://schemas.microsoft.com/office/drawing/2014/main" id="{633B4EF0-7430-C3A2-7124-C025C8892EC7}"/>
              </a:ext>
            </a:extLst>
          </p:cNvPr>
          <p:cNvPicPr>
            <a:picLocks noChangeAspect="1"/>
          </p:cNvPicPr>
          <p:nvPr/>
        </p:nvPicPr>
        <p:blipFill>
          <a:blip r:embed="rId2"/>
          <a:stretch>
            <a:fillRect/>
          </a:stretch>
        </p:blipFill>
        <p:spPr>
          <a:xfrm>
            <a:off x="0" y="1623060"/>
            <a:ext cx="4059936" cy="3044952"/>
          </a:xfrm>
          <a:prstGeom prst="rect">
            <a:avLst/>
          </a:prstGeom>
        </p:spPr>
      </p:pic>
      <p:pic>
        <p:nvPicPr>
          <p:cNvPr id="9" name="Picture 8">
            <a:extLst>
              <a:ext uri="{FF2B5EF4-FFF2-40B4-BE49-F238E27FC236}">
                <a16:creationId xmlns:a16="http://schemas.microsoft.com/office/drawing/2014/main" id="{5BD98BCA-1330-71C3-5087-CB6301337CF8}"/>
              </a:ext>
            </a:extLst>
          </p:cNvPr>
          <p:cNvPicPr>
            <a:picLocks noChangeAspect="1"/>
          </p:cNvPicPr>
          <p:nvPr/>
        </p:nvPicPr>
        <p:blipFill>
          <a:blip r:embed="rId3"/>
          <a:stretch>
            <a:fillRect/>
          </a:stretch>
        </p:blipFill>
        <p:spPr>
          <a:xfrm>
            <a:off x="4060312" y="1623060"/>
            <a:ext cx="4059936" cy="3044952"/>
          </a:xfrm>
          <a:prstGeom prst="rect">
            <a:avLst/>
          </a:prstGeom>
        </p:spPr>
      </p:pic>
      <p:pic>
        <p:nvPicPr>
          <p:cNvPr id="10" name="Picture 9">
            <a:extLst>
              <a:ext uri="{FF2B5EF4-FFF2-40B4-BE49-F238E27FC236}">
                <a16:creationId xmlns:a16="http://schemas.microsoft.com/office/drawing/2014/main" id="{275E2291-449B-AEFB-B39C-8BBEDC1861F1}"/>
              </a:ext>
            </a:extLst>
          </p:cNvPr>
          <p:cNvPicPr>
            <a:picLocks noChangeAspect="1"/>
          </p:cNvPicPr>
          <p:nvPr/>
        </p:nvPicPr>
        <p:blipFill>
          <a:blip r:embed="rId4"/>
          <a:stretch>
            <a:fillRect/>
          </a:stretch>
        </p:blipFill>
        <p:spPr>
          <a:xfrm>
            <a:off x="8120248" y="1623060"/>
            <a:ext cx="4059936" cy="3044952"/>
          </a:xfrm>
          <a:prstGeom prst="rect">
            <a:avLst/>
          </a:prstGeom>
        </p:spPr>
      </p:pic>
    </p:spTree>
    <p:extLst>
      <p:ext uri="{BB962C8B-B14F-4D97-AF65-F5344CB8AC3E}">
        <p14:creationId xmlns:p14="http://schemas.microsoft.com/office/powerpoint/2010/main" val="75065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cs typeface="Times New Roman"/>
              </a:rPr>
              <a:t>PAPR Performance of DRU (</a:t>
            </a:r>
            <a:r>
              <a:rPr lang="en-US" sz="3200"/>
              <a:t>DBW = </a:t>
            </a:r>
            <a:r>
              <a:rPr lang="en-US">
                <a:cs typeface="Times New Roman"/>
              </a:rPr>
              <a:t>40 MHz)</a:t>
            </a:r>
            <a:endParaRPr lang="en-US"/>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12</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r>
              <a:rPr lang="en-US" sz="1800" dirty="0"/>
              <a:t>In DBW = 40 MHz, method 2 shows a PAPR performance for 26DRU40 and 52DRU40 that is similar to the PAPR performance of the RRU.</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endParaRPr lang="en-US" dirty="0"/>
          </a:p>
        </p:txBody>
      </p:sp>
      <p:pic>
        <p:nvPicPr>
          <p:cNvPr id="10" name="Picture 9">
            <a:extLst>
              <a:ext uri="{FF2B5EF4-FFF2-40B4-BE49-F238E27FC236}">
                <a16:creationId xmlns:a16="http://schemas.microsoft.com/office/drawing/2014/main" id="{279C28BB-858E-4003-CD68-E63380D3957D}"/>
              </a:ext>
            </a:extLst>
          </p:cNvPr>
          <p:cNvPicPr>
            <a:picLocks noChangeAspect="1"/>
          </p:cNvPicPr>
          <p:nvPr/>
        </p:nvPicPr>
        <p:blipFill>
          <a:blip r:embed="rId2"/>
          <a:stretch>
            <a:fillRect/>
          </a:stretch>
        </p:blipFill>
        <p:spPr>
          <a:xfrm>
            <a:off x="0" y="1623060"/>
            <a:ext cx="4059936" cy="3044952"/>
          </a:xfrm>
          <a:prstGeom prst="rect">
            <a:avLst/>
          </a:prstGeom>
        </p:spPr>
      </p:pic>
      <p:pic>
        <p:nvPicPr>
          <p:cNvPr id="11" name="Picture 10">
            <a:extLst>
              <a:ext uri="{FF2B5EF4-FFF2-40B4-BE49-F238E27FC236}">
                <a16:creationId xmlns:a16="http://schemas.microsoft.com/office/drawing/2014/main" id="{6D7E216B-CCAA-54B4-7768-DF11A5635D26}"/>
              </a:ext>
            </a:extLst>
          </p:cNvPr>
          <p:cNvPicPr>
            <a:picLocks noChangeAspect="1"/>
          </p:cNvPicPr>
          <p:nvPr/>
        </p:nvPicPr>
        <p:blipFill>
          <a:blip r:embed="rId3"/>
          <a:stretch>
            <a:fillRect/>
          </a:stretch>
        </p:blipFill>
        <p:spPr>
          <a:xfrm>
            <a:off x="4059935" y="1623060"/>
            <a:ext cx="4059936" cy="3044952"/>
          </a:xfrm>
          <a:prstGeom prst="rect">
            <a:avLst/>
          </a:prstGeom>
        </p:spPr>
      </p:pic>
      <p:pic>
        <p:nvPicPr>
          <p:cNvPr id="12" name="Picture 11">
            <a:extLst>
              <a:ext uri="{FF2B5EF4-FFF2-40B4-BE49-F238E27FC236}">
                <a16:creationId xmlns:a16="http://schemas.microsoft.com/office/drawing/2014/main" id="{B37B98BC-179B-2734-6A90-4CECCD6C7333}"/>
              </a:ext>
            </a:extLst>
          </p:cNvPr>
          <p:cNvPicPr>
            <a:picLocks noChangeAspect="1"/>
          </p:cNvPicPr>
          <p:nvPr/>
        </p:nvPicPr>
        <p:blipFill>
          <a:blip r:embed="rId4"/>
          <a:stretch>
            <a:fillRect/>
          </a:stretch>
        </p:blipFill>
        <p:spPr>
          <a:xfrm>
            <a:off x="8119871" y="1623060"/>
            <a:ext cx="4059936" cy="3044952"/>
          </a:xfrm>
          <a:prstGeom prst="rect">
            <a:avLst/>
          </a:prstGeom>
        </p:spPr>
      </p:pic>
    </p:spTree>
    <p:extLst>
      <p:ext uri="{BB962C8B-B14F-4D97-AF65-F5344CB8AC3E}">
        <p14:creationId xmlns:p14="http://schemas.microsoft.com/office/powerpoint/2010/main" val="349940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cs typeface="Times New Roman"/>
              </a:rPr>
              <a:t>PAPR Performance of DRU (</a:t>
            </a:r>
            <a:r>
              <a:rPr lang="en-US" sz="3200"/>
              <a:t>DBW = </a:t>
            </a:r>
            <a:r>
              <a:rPr lang="en-US">
                <a:cs typeface="Times New Roman"/>
              </a:rPr>
              <a:t>80 MHz)</a:t>
            </a:r>
            <a:endParaRPr lang="en-US"/>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13</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r>
              <a:rPr lang="en-US" sz="1800"/>
              <a:t>Similar behavior for DBW = 80 MHz </a:t>
            </a:r>
          </a:p>
          <a:p>
            <a:pPr lvl="1">
              <a:buFont typeface="Arial" panose="020B0604020202020204" pitchFamily="34" charset="0"/>
              <a:buChar char="•"/>
            </a:pPr>
            <a:r>
              <a:rPr lang="en-US" sz="1400"/>
              <a:t>Method 2 outperforms method 1 </a:t>
            </a:r>
          </a:p>
          <a:p>
            <a:pPr lvl="1">
              <a:buFont typeface="Arial" panose="020B0604020202020204" pitchFamily="34" charset="0"/>
              <a:buChar char="•"/>
            </a:pPr>
            <a:r>
              <a:rPr lang="en-US" sz="1400"/>
              <a:t>Tone plan [2] shows a better PAPR performance for both 52DRU80 and 106DRU80 than [3].</a:t>
            </a:r>
          </a:p>
          <a:p>
            <a:pPr>
              <a:buFont typeface="Arial" panose="020B0604020202020204" pitchFamily="34" charset="0"/>
              <a:buChar char="•"/>
            </a:pPr>
            <a:endParaRPr lang="en-US" sz="2000"/>
          </a:p>
          <a:p>
            <a:pPr>
              <a:buFont typeface="Arial" panose="020B0604020202020204" pitchFamily="34" charset="0"/>
              <a:buChar char="•"/>
            </a:pPr>
            <a:endParaRPr lang="en-US" sz="2000"/>
          </a:p>
          <a:p>
            <a:endParaRPr lang="en-US"/>
          </a:p>
        </p:txBody>
      </p:sp>
      <p:pic>
        <p:nvPicPr>
          <p:cNvPr id="7" name="Picture 6">
            <a:extLst>
              <a:ext uri="{FF2B5EF4-FFF2-40B4-BE49-F238E27FC236}">
                <a16:creationId xmlns:a16="http://schemas.microsoft.com/office/drawing/2014/main" id="{B7C03629-8A7A-2136-03BB-4305D348F09D}"/>
              </a:ext>
            </a:extLst>
          </p:cNvPr>
          <p:cNvPicPr>
            <a:picLocks noChangeAspect="1"/>
          </p:cNvPicPr>
          <p:nvPr/>
        </p:nvPicPr>
        <p:blipFill>
          <a:blip r:embed="rId2"/>
          <a:stretch>
            <a:fillRect/>
          </a:stretch>
        </p:blipFill>
        <p:spPr>
          <a:xfrm>
            <a:off x="4072128" y="1623060"/>
            <a:ext cx="4059936" cy="3044952"/>
          </a:xfrm>
          <a:prstGeom prst="rect">
            <a:avLst/>
          </a:prstGeom>
        </p:spPr>
      </p:pic>
      <p:pic>
        <p:nvPicPr>
          <p:cNvPr id="8" name="Picture 7">
            <a:extLst>
              <a:ext uri="{FF2B5EF4-FFF2-40B4-BE49-F238E27FC236}">
                <a16:creationId xmlns:a16="http://schemas.microsoft.com/office/drawing/2014/main" id="{EBCEC2D8-319A-3C7A-1758-A6D00F5B6DAD}"/>
              </a:ext>
            </a:extLst>
          </p:cNvPr>
          <p:cNvPicPr>
            <a:picLocks noChangeAspect="1"/>
          </p:cNvPicPr>
          <p:nvPr/>
        </p:nvPicPr>
        <p:blipFill>
          <a:blip r:embed="rId3"/>
          <a:stretch>
            <a:fillRect/>
          </a:stretch>
        </p:blipFill>
        <p:spPr>
          <a:xfrm>
            <a:off x="8132064" y="1623060"/>
            <a:ext cx="4059936" cy="3044952"/>
          </a:xfrm>
          <a:prstGeom prst="rect">
            <a:avLst/>
          </a:prstGeom>
        </p:spPr>
      </p:pic>
    </p:spTree>
    <p:extLst>
      <p:ext uri="{BB962C8B-B14F-4D97-AF65-F5344CB8AC3E}">
        <p14:creationId xmlns:p14="http://schemas.microsoft.com/office/powerpoint/2010/main" val="53472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t>PER Performance of DRU (DBW = 20 MHz)</a:t>
            </a:r>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14</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endParaRPr lang="en-US" sz="2000"/>
          </a:p>
          <a:p>
            <a:endParaRPr lang="en-US"/>
          </a:p>
        </p:txBody>
      </p:sp>
      <p:sp>
        <p:nvSpPr>
          <p:cNvPr id="7" name="Content Placeholder 2">
            <a:extLst>
              <a:ext uri="{FF2B5EF4-FFF2-40B4-BE49-F238E27FC236}">
                <a16:creationId xmlns:a16="http://schemas.microsoft.com/office/drawing/2014/main" id="{6A29DDC4-A5DA-0F02-E386-0528F92BEC0C}"/>
              </a:ext>
            </a:extLst>
          </p:cNvPr>
          <p:cNvSpPr txBox="1">
            <a:spLocks/>
          </p:cNvSpPr>
          <p:nvPr/>
        </p:nvSpPr>
        <p:spPr bwMode="auto">
          <a:xfrm>
            <a:off x="646176" y="4884420"/>
            <a:ext cx="11347704" cy="17053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a:t>The PER results confirm the same conclusions drawn from the PAPR results where method 2 outperforms method 1 for all tone plans</a:t>
            </a:r>
          </a:p>
          <a:p>
            <a:pPr>
              <a:buFont typeface="Arial" panose="020B0604020202020204" pitchFamily="34" charset="0"/>
              <a:buChar char="•"/>
            </a:pPr>
            <a:r>
              <a:rPr lang="en-US" sz="2000" kern="0"/>
              <a:t>Some tone plans (e.g., [2]) performs better than others considering method 1, but the performance gap between the tone plans converges by applying method 2 </a:t>
            </a:r>
          </a:p>
          <a:p>
            <a:endParaRPr lang="en-US" kern="0"/>
          </a:p>
        </p:txBody>
      </p:sp>
      <p:pic>
        <p:nvPicPr>
          <p:cNvPr id="9" name="Picture 8">
            <a:extLst>
              <a:ext uri="{FF2B5EF4-FFF2-40B4-BE49-F238E27FC236}">
                <a16:creationId xmlns:a16="http://schemas.microsoft.com/office/drawing/2014/main" id="{72F36ED7-F3C6-87C0-B221-7FC23901248C}"/>
              </a:ext>
            </a:extLst>
          </p:cNvPr>
          <p:cNvPicPr>
            <a:picLocks noChangeAspect="1"/>
          </p:cNvPicPr>
          <p:nvPr/>
        </p:nvPicPr>
        <p:blipFill>
          <a:blip r:embed="rId2"/>
          <a:stretch>
            <a:fillRect/>
          </a:stretch>
        </p:blipFill>
        <p:spPr>
          <a:xfrm>
            <a:off x="0" y="1623060"/>
            <a:ext cx="4059936" cy="3044952"/>
          </a:xfrm>
          <a:prstGeom prst="rect">
            <a:avLst/>
          </a:prstGeom>
        </p:spPr>
      </p:pic>
      <p:pic>
        <p:nvPicPr>
          <p:cNvPr id="11" name="Picture 10">
            <a:extLst>
              <a:ext uri="{FF2B5EF4-FFF2-40B4-BE49-F238E27FC236}">
                <a16:creationId xmlns:a16="http://schemas.microsoft.com/office/drawing/2014/main" id="{46ED34CE-9B24-200C-52CB-938AFABAE74C}"/>
              </a:ext>
            </a:extLst>
          </p:cNvPr>
          <p:cNvPicPr>
            <a:picLocks noChangeAspect="1"/>
          </p:cNvPicPr>
          <p:nvPr/>
        </p:nvPicPr>
        <p:blipFill>
          <a:blip r:embed="rId3"/>
          <a:stretch>
            <a:fillRect/>
          </a:stretch>
        </p:blipFill>
        <p:spPr>
          <a:xfrm>
            <a:off x="4059936" y="1623060"/>
            <a:ext cx="4059936" cy="3044952"/>
          </a:xfrm>
          <a:prstGeom prst="rect">
            <a:avLst/>
          </a:prstGeom>
        </p:spPr>
      </p:pic>
      <p:pic>
        <p:nvPicPr>
          <p:cNvPr id="13" name="Picture 12">
            <a:extLst>
              <a:ext uri="{FF2B5EF4-FFF2-40B4-BE49-F238E27FC236}">
                <a16:creationId xmlns:a16="http://schemas.microsoft.com/office/drawing/2014/main" id="{D6AD790E-6F5F-C7DA-5551-CE20F8EA6146}"/>
              </a:ext>
            </a:extLst>
          </p:cNvPr>
          <p:cNvPicPr>
            <a:picLocks noChangeAspect="1"/>
          </p:cNvPicPr>
          <p:nvPr/>
        </p:nvPicPr>
        <p:blipFill>
          <a:blip r:embed="rId4"/>
          <a:stretch>
            <a:fillRect/>
          </a:stretch>
        </p:blipFill>
        <p:spPr>
          <a:xfrm>
            <a:off x="8119872" y="1620455"/>
            <a:ext cx="4059936" cy="3044952"/>
          </a:xfrm>
          <a:prstGeom prst="rect">
            <a:avLst/>
          </a:prstGeom>
        </p:spPr>
      </p:pic>
    </p:spTree>
    <p:extLst>
      <p:ext uri="{BB962C8B-B14F-4D97-AF65-F5344CB8AC3E}">
        <p14:creationId xmlns:p14="http://schemas.microsoft.com/office/powerpoint/2010/main" val="44593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dirty="0"/>
              <a:t>PER Performance of DRU (DBW = 40 MHz)</a:t>
            </a:r>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15</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endParaRPr lang="en-US" sz="2000"/>
          </a:p>
          <a:p>
            <a:endParaRPr lang="en-US"/>
          </a:p>
        </p:txBody>
      </p:sp>
      <p:sp>
        <p:nvSpPr>
          <p:cNvPr id="7" name="Content Placeholder 2">
            <a:extLst>
              <a:ext uri="{FF2B5EF4-FFF2-40B4-BE49-F238E27FC236}">
                <a16:creationId xmlns:a16="http://schemas.microsoft.com/office/drawing/2014/main" id="{9E472B07-1779-5A0E-C792-FA0C2A1ED881}"/>
              </a:ext>
            </a:extLst>
          </p:cNvPr>
          <p:cNvSpPr txBox="1">
            <a:spLocks/>
          </p:cNvSpPr>
          <p:nvPr/>
        </p:nvSpPr>
        <p:spPr bwMode="auto">
          <a:xfrm>
            <a:off x="646176" y="4884420"/>
            <a:ext cx="11347704" cy="17053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a:t>For DBW = 40 MHz, method 2 shows impressive improvement over method 1 and still confirms the same conclusions for the PAPR performance. </a:t>
            </a:r>
          </a:p>
          <a:p>
            <a:pPr>
              <a:buFont typeface="Arial" panose="020B0604020202020204" pitchFamily="34" charset="0"/>
              <a:buChar char="•"/>
            </a:pPr>
            <a:r>
              <a:rPr lang="en-US" sz="2000" kern="0"/>
              <a:t>The results are only presented for the 40 MHz tone plan that is publicly available </a:t>
            </a:r>
          </a:p>
          <a:p>
            <a:pPr>
              <a:buFont typeface="Arial" panose="020B0604020202020204" pitchFamily="34" charset="0"/>
              <a:buChar char="•"/>
            </a:pPr>
            <a:endParaRPr lang="en-US" kern="0"/>
          </a:p>
        </p:txBody>
      </p:sp>
      <p:pic>
        <p:nvPicPr>
          <p:cNvPr id="11" name="Picture 10">
            <a:extLst>
              <a:ext uri="{FF2B5EF4-FFF2-40B4-BE49-F238E27FC236}">
                <a16:creationId xmlns:a16="http://schemas.microsoft.com/office/drawing/2014/main" id="{FBF529C5-44E4-EF9D-DD6C-2A0D05E5EFF2}"/>
              </a:ext>
            </a:extLst>
          </p:cNvPr>
          <p:cNvPicPr>
            <a:picLocks noChangeAspect="1"/>
          </p:cNvPicPr>
          <p:nvPr/>
        </p:nvPicPr>
        <p:blipFill>
          <a:blip r:embed="rId2"/>
          <a:stretch>
            <a:fillRect/>
          </a:stretch>
        </p:blipFill>
        <p:spPr>
          <a:xfrm>
            <a:off x="0" y="1623060"/>
            <a:ext cx="4059936" cy="3044952"/>
          </a:xfrm>
          <a:prstGeom prst="rect">
            <a:avLst/>
          </a:prstGeom>
        </p:spPr>
      </p:pic>
      <p:pic>
        <p:nvPicPr>
          <p:cNvPr id="14" name="Picture 13">
            <a:extLst>
              <a:ext uri="{FF2B5EF4-FFF2-40B4-BE49-F238E27FC236}">
                <a16:creationId xmlns:a16="http://schemas.microsoft.com/office/drawing/2014/main" id="{6D0A0932-BFBD-43B9-C6A0-BFFE8BA77CA1}"/>
              </a:ext>
            </a:extLst>
          </p:cNvPr>
          <p:cNvPicPr>
            <a:picLocks noChangeAspect="1"/>
          </p:cNvPicPr>
          <p:nvPr/>
        </p:nvPicPr>
        <p:blipFill>
          <a:blip r:embed="rId3"/>
          <a:stretch>
            <a:fillRect/>
          </a:stretch>
        </p:blipFill>
        <p:spPr>
          <a:xfrm>
            <a:off x="4059936" y="1623060"/>
            <a:ext cx="4059936" cy="3044952"/>
          </a:xfrm>
          <a:prstGeom prst="rect">
            <a:avLst/>
          </a:prstGeom>
        </p:spPr>
      </p:pic>
      <p:pic>
        <p:nvPicPr>
          <p:cNvPr id="16" name="Picture 15">
            <a:extLst>
              <a:ext uri="{FF2B5EF4-FFF2-40B4-BE49-F238E27FC236}">
                <a16:creationId xmlns:a16="http://schemas.microsoft.com/office/drawing/2014/main" id="{580E245B-4091-D53E-29C7-316D34A0138F}"/>
              </a:ext>
            </a:extLst>
          </p:cNvPr>
          <p:cNvPicPr>
            <a:picLocks noChangeAspect="1"/>
          </p:cNvPicPr>
          <p:nvPr/>
        </p:nvPicPr>
        <p:blipFill>
          <a:blip r:embed="rId4"/>
          <a:stretch>
            <a:fillRect/>
          </a:stretch>
        </p:blipFill>
        <p:spPr>
          <a:xfrm>
            <a:off x="8119872" y="1623060"/>
            <a:ext cx="4059936" cy="3044952"/>
          </a:xfrm>
          <a:prstGeom prst="rect">
            <a:avLst/>
          </a:prstGeom>
        </p:spPr>
      </p:pic>
    </p:spTree>
    <p:extLst>
      <p:ext uri="{BB962C8B-B14F-4D97-AF65-F5344CB8AC3E}">
        <p14:creationId xmlns:p14="http://schemas.microsoft.com/office/powerpoint/2010/main" val="267541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dirty="0"/>
              <a:t>PER Performance of DRU (DBW = 80 MHz)</a:t>
            </a:r>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16</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endParaRPr lang="en-US" sz="2000"/>
          </a:p>
          <a:p>
            <a:endParaRPr lang="en-US"/>
          </a:p>
        </p:txBody>
      </p:sp>
      <p:sp>
        <p:nvSpPr>
          <p:cNvPr id="8" name="Content Placeholder 2">
            <a:extLst>
              <a:ext uri="{FF2B5EF4-FFF2-40B4-BE49-F238E27FC236}">
                <a16:creationId xmlns:a16="http://schemas.microsoft.com/office/drawing/2014/main" id="{2FBCEC77-6992-FEB2-822A-943A5E12948E}"/>
              </a:ext>
            </a:extLst>
          </p:cNvPr>
          <p:cNvSpPr txBox="1">
            <a:spLocks/>
          </p:cNvSpPr>
          <p:nvPr/>
        </p:nvSpPr>
        <p:spPr bwMode="auto">
          <a:xfrm>
            <a:off x="646176" y="4884420"/>
            <a:ext cx="11347704" cy="17053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a:t>For DBW = 80 MHz, method 2 shows a much better PER performance than method 1. </a:t>
            </a:r>
          </a:p>
          <a:p>
            <a:pPr>
              <a:buFont typeface="Arial" panose="020B0604020202020204" pitchFamily="34" charset="0"/>
              <a:buChar char="•"/>
            </a:pPr>
            <a:r>
              <a:rPr lang="en-US" sz="2000" kern="0"/>
              <a:t>Further, tone plan [2] outperforms tone plan [3] for this DBW considering method 2.  </a:t>
            </a:r>
            <a:endParaRPr lang="en-US" kern="0"/>
          </a:p>
        </p:txBody>
      </p:sp>
      <p:pic>
        <p:nvPicPr>
          <p:cNvPr id="10" name="Picture 9">
            <a:extLst>
              <a:ext uri="{FF2B5EF4-FFF2-40B4-BE49-F238E27FC236}">
                <a16:creationId xmlns:a16="http://schemas.microsoft.com/office/drawing/2014/main" id="{C9BE3D0E-7CD8-F1C1-73E8-5301B65744A1}"/>
              </a:ext>
            </a:extLst>
          </p:cNvPr>
          <p:cNvPicPr>
            <a:picLocks noChangeAspect="1"/>
          </p:cNvPicPr>
          <p:nvPr/>
        </p:nvPicPr>
        <p:blipFill>
          <a:blip r:embed="rId2"/>
          <a:stretch>
            <a:fillRect/>
          </a:stretch>
        </p:blipFill>
        <p:spPr>
          <a:xfrm>
            <a:off x="4059936" y="1623818"/>
            <a:ext cx="4059936" cy="3044952"/>
          </a:xfrm>
          <a:prstGeom prst="rect">
            <a:avLst/>
          </a:prstGeom>
        </p:spPr>
      </p:pic>
      <p:pic>
        <p:nvPicPr>
          <p:cNvPr id="13" name="Picture 12">
            <a:extLst>
              <a:ext uri="{FF2B5EF4-FFF2-40B4-BE49-F238E27FC236}">
                <a16:creationId xmlns:a16="http://schemas.microsoft.com/office/drawing/2014/main" id="{AE34B471-EBAC-7DC6-544F-D35C8C7479AC}"/>
              </a:ext>
            </a:extLst>
          </p:cNvPr>
          <p:cNvPicPr>
            <a:picLocks noChangeAspect="1"/>
          </p:cNvPicPr>
          <p:nvPr/>
        </p:nvPicPr>
        <p:blipFill>
          <a:blip r:embed="rId3"/>
          <a:stretch>
            <a:fillRect/>
          </a:stretch>
        </p:blipFill>
        <p:spPr>
          <a:xfrm>
            <a:off x="8119872" y="1623818"/>
            <a:ext cx="4059936" cy="3044952"/>
          </a:xfrm>
          <a:prstGeom prst="rect">
            <a:avLst/>
          </a:prstGeom>
        </p:spPr>
      </p:pic>
    </p:spTree>
    <p:extLst>
      <p:ext uri="{BB962C8B-B14F-4D97-AF65-F5344CB8AC3E}">
        <p14:creationId xmlns:p14="http://schemas.microsoft.com/office/powerpoint/2010/main" val="340261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B46D-4203-F50F-2C11-1B9977809B7F}"/>
              </a:ext>
            </a:extLst>
          </p:cNvPr>
          <p:cNvSpPr>
            <a:spLocks noGrp="1"/>
          </p:cNvSpPr>
          <p:nvPr>
            <p:ph type="title"/>
          </p:nvPr>
        </p:nvSpPr>
        <p:spPr/>
        <p:txBody>
          <a:bodyPr/>
          <a:lstStyle/>
          <a:p>
            <a:r>
              <a:rPr lang="en-US"/>
              <a:t>Discussion on PAPR and PER Performance</a:t>
            </a:r>
          </a:p>
        </p:txBody>
      </p:sp>
      <p:sp>
        <p:nvSpPr>
          <p:cNvPr id="3" name="Content Placeholder 2">
            <a:extLst>
              <a:ext uri="{FF2B5EF4-FFF2-40B4-BE49-F238E27FC236}">
                <a16:creationId xmlns:a16="http://schemas.microsoft.com/office/drawing/2014/main" id="{1BA08EE1-E664-C32E-AB9B-9CAB2D51A1F3}"/>
              </a:ext>
            </a:extLst>
          </p:cNvPr>
          <p:cNvSpPr>
            <a:spLocks noGrp="1"/>
          </p:cNvSpPr>
          <p:nvPr>
            <p:ph idx="1"/>
          </p:nvPr>
        </p:nvSpPr>
        <p:spPr/>
        <p:txBody>
          <a:bodyPr/>
          <a:lstStyle/>
          <a:p>
            <a:pPr>
              <a:buFont typeface="Arial" panose="020B0604020202020204" pitchFamily="34" charset="0"/>
              <a:buChar char="•"/>
            </a:pPr>
            <a:r>
              <a:rPr lang="en-US" sz="2000" dirty="0"/>
              <a:t>Method 2 shows a significantly better performance than method 1 in terms of both PAPR PER</a:t>
            </a:r>
          </a:p>
          <a:p>
            <a:pPr lvl="1">
              <a:buFont typeface="Arial" panose="020B0604020202020204" pitchFamily="34" charset="0"/>
              <a:buChar char="•"/>
            </a:pPr>
            <a:r>
              <a:rPr lang="en-US" sz="1800" dirty="0"/>
              <a:t>There is a positive correlation between PAPR performance and PER performance</a:t>
            </a:r>
          </a:p>
          <a:p>
            <a:pPr lvl="1">
              <a:buFont typeface="Arial" panose="020B0604020202020204" pitchFamily="34" charset="0"/>
              <a:buChar char="•"/>
            </a:pPr>
            <a:r>
              <a:rPr lang="en-US" sz="1800" dirty="0"/>
              <a:t>Smaller PAPR values of the LTF allows for more accurate channel estimation which in turn translates into better PER performance, hence the choice of LTF sequence that improves the PAPR will improve the PER.</a:t>
            </a:r>
          </a:p>
          <a:p>
            <a:pPr lvl="1">
              <a:buFont typeface="Arial" panose="020B0604020202020204" pitchFamily="34" charset="0"/>
              <a:buChar char="•"/>
            </a:pPr>
            <a:r>
              <a:rPr lang="en-US" sz="1800" dirty="0"/>
              <a:t>Reusing the EHT-LTF sequence for both RRU and DRU may simplify the implementation as the same sequence will be stored and used for both types of RU. </a:t>
            </a:r>
          </a:p>
          <a:p>
            <a:pPr lvl="1">
              <a:buFont typeface="Arial" panose="020B0604020202020204" pitchFamily="34" charset="0"/>
              <a:buChar char="•"/>
            </a:pPr>
            <a:r>
              <a:rPr lang="en-US" sz="1800" dirty="0"/>
              <a:t>The LTF sequence of the bandwidth containing the RRU may be used for the DRUs in the corresponding DBW </a:t>
            </a:r>
          </a:p>
          <a:p>
            <a:pPr lvl="2">
              <a:buFont typeface="Arial" panose="020B0604020202020204" pitchFamily="34" charset="0"/>
              <a:buChar char="•"/>
            </a:pPr>
            <a:r>
              <a:rPr lang="en-US" sz="1600" dirty="0"/>
              <a:t>The LTF sequence of the RRU in bandwidth 20 MHz may be used for the DRUs in DBW = 20 </a:t>
            </a:r>
            <a:r>
              <a:rPr lang="en-US" sz="1600" dirty="0" err="1"/>
              <a:t>MHz.</a:t>
            </a:r>
            <a:r>
              <a:rPr lang="en-US" sz="1600" dirty="0"/>
              <a:t> and so on and so forth. </a:t>
            </a:r>
          </a:p>
          <a:p>
            <a:pPr>
              <a:buFont typeface="Arial" panose="020B0604020202020204" pitchFamily="34" charset="0"/>
              <a:buChar char="•"/>
            </a:pPr>
            <a:r>
              <a:rPr lang="en-US" sz="2000" dirty="0"/>
              <a:t>New LTF sequences for DRU may need to get optimized separately for different DBW. </a:t>
            </a:r>
          </a:p>
          <a:p>
            <a:pPr lvl="1">
              <a:buFont typeface="Arial" panose="020B0604020202020204" pitchFamily="34" charset="0"/>
              <a:buChar char="•"/>
            </a:pPr>
            <a:r>
              <a:rPr lang="en-US" sz="1600" dirty="0"/>
              <a:t>It is not recommended to define new LTF sequences for DRU which may complicate the implementation.  </a:t>
            </a:r>
          </a:p>
        </p:txBody>
      </p:sp>
      <p:sp>
        <p:nvSpPr>
          <p:cNvPr id="4" name="Slide Number Placeholder 3">
            <a:extLst>
              <a:ext uri="{FF2B5EF4-FFF2-40B4-BE49-F238E27FC236}">
                <a16:creationId xmlns:a16="http://schemas.microsoft.com/office/drawing/2014/main" id="{7FFFE4C2-E283-556A-32DD-D913A0F67A85}"/>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
        <p:nvSpPr>
          <p:cNvPr id="5" name="Footer Placeholder 4">
            <a:extLst>
              <a:ext uri="{FF2B5EF4-FFF2-40B4-BE49-F238E27FC236}">
                <a16:creationId xmlns:a16="http://schemas.microsoft.com/office/drawing/2014/main" id="{1F2BAC29-6A9D-83EE-E29E-E62A2DFD1401}"/>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BE6082A8-CD13-6979-4580-FFA4E873329B}"/>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41857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FC8-2FDE-D7D5-0CD5-5A0ED824386A}"/>
              </a:ext>
            </a:extLst>
          </p:cNvPr>
          <p:cNvSpPr>
            <a:spLocks noGrp="1"/>
          </p:cNvSpPr>
          <p:nvPr>
            <p:ph type="title"/>
          </p:nvPr>
        </p:nvSpPr>
        <p:spPr/>
        <p:txBody>
          <a:bodyPr/>
          <a:lstStyle/>
          <a:p>
            <a:r>
              <a:rPr lang="en-US"/>
              <a:t>Conclusions and Way Forward</a:t>
            </a:r>
          </a:p>
        </p:txBody>
      </p:sp>
      <p:sp>
        <p:nvSpPr>
          <p:cNvPr id="4" name="Slide Number Placeholder 3">
            <a:extLst>
              <a:ext uri="{FF2B5EF4-FFF2-40B4-BE49-F238E27FC236}">
                <a16:creationId xmlns:a16="http://schemas.microsoft.com/office/drawing/2014/main" id="{A9527D4B-C8D6-10B6-B1E5-27A063BFD26C}"/>
              </a:ext>
            </a:extLst>
          </p:cNvPr>
          <p:cNvSpPr>
            <a:spLocks noGrp="1"/>
          </p:cNvSpPr>
          <p:nvPr>
            <p:ph type="sldNum" idx="12"/>
          </p:nvPr>
        </p:nvSpPr>
        <p:spPr/>
        <p:txBody>
          <a:bodyPr/>
          <a:lstStyle/>
          <a:p>
            <a:r>
              <a:rPr lang="en-GB"/>
              <a:t>Slide </a:t>
            </a:r>
            <a:fld id="{440F5867-744E-4AA6-B0ED-4C44D2DFBB7B}" type="slidenum">
              <a:rPr lang="en-GB" smtClean="0"/>
              <a:pPr/>
              <a:t>18</a:t>
            </a:fld>
            <a:endParaRPr lang="en-GB"/>
          </a:p>
        </p:txBody>
      </p:sp>
      <p:sp>
        <p:nvSpPr>
          <p:cNvPr id="5" name="Footer Placeholder 4">
            <a:extLst>
              <a:ext uri="{FF2B5EF4-FFF2-40B4-BE49-F238E27FC236}">
                <a16:creationId xmlns:a16="http://schemas.microsoft.com/office/drawing/2014/main" id="{58D5BE99-E3F5-81BA-B641-2D6DB472698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6AD18CB6-9A6D-89AE-6321-9CE1F3E7808A}"/>
              </a:ext>
            </a:extLst>
          </p:cNvPr>
          <p:cNvSpPr>
            <a:spLocks noGrp="1"/>
          </p:cNvSpPr>
          <p:nvPr>
            <p:ph type="dt" idx="15"/>
          </p:nvPr>
        </p:nvSpPr>
        <p:spPr/>
        <p:txBody>
          <a:bodyPr/>
          <a:lstStyle/>
          <a:p>
            <a:r>
              <a:rPr lang="en-US"/>
              <a:t>September 2024</a:t>
            </a:r>
            <a:endParaRPr lang="en-GB"/>
          </a:p>
        </p:txBody>
      </p:sp>
      <p:sp>
        <p:nvSpPr>
          <p:cNvPr id="9" name="Content Placeholder 2">
            <a:extLst>
              <a:ext uri="{FF2B5EF4-FFF2-40B4-BE49-F238E27FC236}">
                <a16:creationId xmlns:a16="http://schemas.microsoft.com/office/drawing/2014/main" id="{C1B6C7D0-1DDD-CB3A-D2D9-774273AF0CA8}"/>
              </a:ext>
            </a:extLst>
          </p:cNvPr>
          <p:cNvSpPr txBox="1">
            <a:spLocks/>
          </p:cNvSpPr>
          <p:nvPr/>
        </p:nvSpPr>
        <p:spPr bwMode="auto">
          <a:xfrm>
            <a:off x="1066801" y="21336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kern="0" dirty="0"/>
              <a:t>More results are generated for the selection methods of the LTF sequences for DRU considering different tone plans</a:t>
            </a:r>
            <a:r>
              <a:rPr lang="en-US" sz="1800" kern="0" dirty="0"/>
              <a:t>. </a:t>
            </a:r>
          </a:p>
          <a:p>
            <a:pPr>
              <a:buFont typeface="Arial" panose="020B0604020202020204" pitchFamily="34" charset="0"/>
              <a:buChar char="•"/>
            </a:pPr>
            <a:endParaRPr lang="en-US" sz="1800" kern="0" dirty="0"/>
          </a:p>
          <a:p>
            <a:pPr>
              <a:buFont typeface="Arial" panose="020B0604020202020204" pitchFamily="34" charset="0"/>
              <a:buChar char="•"/>
            </a:pPr>
            <a:r>
              <a:rPr lang="en-US" kern="0" dirty="0"/>
              <a:t>Method 2 shows a significant performance improvement over method 1 for both PAPR and PER.</a:t>
            </a:r>
          </a:p>
          <a:p>
            <a:pPr>
              <a:buFont typeface="Arial" panose="020B0604020202020204" pitchFamily="34" charset="0"/>
              <a:buChar char="•"/>
            </a:pPr>
            <a:endParaRPr lang="en-US" kern="0" dirty="0"/>
          </a:p>
          <a:p>
            <a:pPr>
              <a:buFont typeface="Arial" panose="020B0604020202020204" pitchFamily="34" charset="0"/>
              <a:buChar char="•"/>
            </a:pPr>
            <a:r>
              <a:rPr lang="en-US" kern="0" dirty="0"/>
              <a:t>Tone plan [2] shows the best PAPR and PER performance for method 2 considering different DBWs and DRU sizes</a:t>
            </a:r>
          </a:p>
          <a:p>
            <a:pPr>
              <a:buFont typeface="Arial" panose="020B0604020202020204" pitchFamily="34" charset="0"/>
              <a:buChar char="•"/>
            </a:pPr>
            <a:endParaRPr lang="en-US" kern="0" dirty="0"/>
          </a:p>
          <a:p>
            <a:pPr>
              <a:buFont typeface="Arial" panose="020B0604020202020204" pitchFamily="34" charset="0"/>
              <a:buChar char="•"/>
            </a:pPr>
            <a:r>
              <a:rPr lang="en-US" kern="0" dirty="0"/>
              <a:t>We recommend to reuse the 4x EHT-LTF of RRU for DRU.</a:t>
            </a:r>
          </a:p>
          <a:p>
            <a:pPr marL="0" indent="0"/>
            <a:r>
              <a:rPr lang="en-US" kern="0" dirty="0"/>
              <a:t> </a:t>
            </a:r>
          </a:p>
          <a:p>
            <a:pPr>
              <a:buFont typeface="Arial" panose="020B0604020202020204" pitchFamily="34" charset="0"/>
              <a:buChar char="•"/>
            </a:pPr>
            <a:endParaRPr lang="en-US" sz="2000" kern="0" dirty="0"/>
          </a:p>
        </p:txBody>
      </p:sp>
    </p:spTree>
    <p:extLst>
      <p:ext uri="{BB962C8B-B14F-4D97-AF65-F5344CB8AC3E}">
        <p14:creationId xmlns:p14="http://schemas.microsoft.com/office/powerpoint/2010/main" val="233821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74A-A7C2-942A-5648-9E23E487D697}"/>
              </a:ext>
            </a:extLst>
          </p:cNvPr>
          <p:cNvSpPr>
            <a:spLocks noGrp="1"/>
          </p:cNvSpPr>
          <p:nvPr>
            <p:ph type="title"/>
          </p:nvPr>
        </p:nvSpPr>
        <p:spPr/>
        <p:txBody>
          <a:bodyPr/>
          <a:lstStyle/>
          <a:p>
            <a:r>
              <a:rPr lang="en-US" dirty="0"/>
              <a:t>SP 1</a:t>
            </a:r>
          </a:p>
        </p:txBody>
      </p:sp>
      <p:sp>
        <p:nvSpPr>
          <p:cNvPr id="3" name="Content Placeholder 2">
            <a:extLst>
              <a:ext uri="{FF2B5EF4-FFF2-40B4-BE49-F238E27FC236}">
                <a16:creationId xmlns:a16="http://schemas.microsoft.com/office/drawing/2014/main" id="{D4585096-C7BB-A2FD-19CD-F5BAFC2B8F4B}"/>
              </a:ext>
            </a:extLst>
          </p:cNvPr>
          <p:cNvSpPr>
            <a:spLocks noGrp="1"/>
          </p:cNvSpPr>
          <p:nvPr>
            <p:ph idx="1"/>
          </p:nvPr>
        </p:nvSpPr>
        <p:spPr/>
        <p:txBody>
          <a:bodyPr/>
          <a:lstStyle/>
          <a:p>
            <a:r>
              <a:rPr lang="en-US" dirty="0"/>
              <a:t>Do you agree to add the following to 11bn SFD:</a:t>
            </a:r>
          </a:p>
          <a:p>
            <a:r>
              <a:rPr lang="en-US" dirty="0"/>
              <a:t>The LTF type that 11bn supports for DRU in TB PPDU is 4xLTF, i.e., each tone of every DRU in 11bn will have a nonzero value in the DRU LTF sequence.</a:t>
            </a:r>
          </a:p>
          <a:p>
            <a:r>
              <a:rPr lang="en-US" dirty="0"/>
              <a:t>		- </a:t>
            </a:r>
            <a:r>
              <a:rPr lang="en-US" b="0" dirty="0"/>
              <a:t>1xLTF and 2xLTF are TBD</a:t>
            </a:r>
          </a:p>
          <a:p>
            <a:r>
              <a:rPr lang="en-US" sz="2000" dirty="0"/>
              <a:t>	</a:t>
            </a:r>
            <a:endParaRPr lang="en-US" b="0" dirty="0"/>
          </a:p>
          <a:p>
            <a:endParaRPr lang="en-US" dirty="0"/>
          </a:p>
        </p:txBody>
      </p:sp>
      <p:sp>
        <p:nvSpPr>
          <p:cNvPr id="4" name="Slide Number Placeholder 3">
            <a:extLst>
              <a:ext uri="{FF2B5EF4-FFF2-40B4-BE49-F238E27FC236}">
                <a16:creationId xmlns:a16="http://schemas.microsoft.com/office/drawing/2014/main" id="{905E7651-ACDC-F9FB-E0DD-68CBEAFF1F4E}"/>
              </a:ext>
            </a:extLst>
          </p:cNvPr>
          <p:cNvSpPr>
            <a:spLocks noGrp="1"/>
          </p:cNvSpPr>
          <p:nvPr>
            <p:ph type="sldNum" idx="12"/>
          </p:nvPr>
        </p:nvSpPr>
        <p:spPr/>
        <p:txBody>
          <a:bodyPr/>
          <a:lstStyle/>
          <a:p>
            <a:r>
              <a:rPr lang="en-GB"/>
              <a:t>Slide </a:t>
            </a:r>
            <a:fld id="{440F5867-744E-4AA6-B0ED-4C44D2DFBB7B}" type="slidenum">
              <a:rPr lang="en-GB" smtClean="0"/>
              <a:pPr/>
              <a:t>19</a:t>
            </a:fld>
            <a:endParaRPr lang="en-GB"/>
          </a:p>
        </p:txBody>
      </p:sp>
      <p:sp>
        <p:nvSpPr>
          <p:cNvPr id="5" name="Footer Placeholder 4">
            <a:extLst>
              <a:ext uri="{FF2B5EF4-FFF2-40B4-BE49-F238E27FC236}">
                <a16:creationId xmlns:a16="http://schemas.microsoft.com/office/drawing/2014/main" id="{7555D52D-87FB-16F4-17B8-FBF3068996F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C62272-6615-5E85-2681-CB1EA487625C}"/>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32309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3589-F7E8-EE2A-3799-33CC7FED6308}"/>
              </a:ext>
            </a:extLst>
          </p:cNvPr>
          <p:cNvSpPr>
            <a:spLocks noGrp="1"/>
          </p:cNvSpPr>
          <p:nvPr>
            <p:ph type="title"/>
          </p:nvPr>
        </p:nvSpPr>
        <p:spPr/>
        <p:txBody>
          <a:bodyPr/>
          <a:lstStyle/>
          <a:p>
            <a:r>
              <a:rPr lang="en-US"/>
              <a:t>Abstract</a:t>
            </a:r>
          </a:p>
        </p:txBody>
      </p:sp>
      <p:sp>
        <p:nvSpPr>
          <p:cNvPr id="3" name="Content Placeholder 2">
            <a:extLst>
              <a:ext uri="{FF2B5EF4-FFF2-40B4-BE49-F238E27FC236}">
                <a16:creationId xmlns:a16="http://schemas.microsoft.com/office/drawing/2014/main" id="{9629AEAD-0F43-8081-17EC-A03CDA579E10}"/>
              </a:ext>
            </a:extLst>
          </p:cNvPr>
          <p:cNvSpPr>
            <a:spLocks noGrp="1"/>
          </p:cNvSpPr>
          <p:nvPr>
            <p:ph idx="1"/>
          </p:nvPr>
        </p:nvSpPr>
        <p:spPr>
          <a:xfrm>
            <a:off x="914401" y="1971676"/>
            <a:ext cx="10361084" cy="4113213"/>
          </a:xfrm>
        </p:spPr>
        <p:txBody>
          <a:bodyPr/>
          <a:lstStyle/>
          <a:p>
            <a:pPr>
              <a:buFont typeface="Arial" panose="020B0604020202020204" pitchFamily="34" charset="0"/>
              <a:buChar char="•"/>
            </a:pPr>
            <a:r>
              <a:rPr lang="en-US" dirty="0"/>
              <a:t>In this contribution, we follow up on our proposal in [1] to reuse the EHT-LTF of RRU for DRU, specifically,  we share:</a:t>
            </a:r>
          </a:p>
          <a:p>
            <a:pPr lvl="1">
              <a:buFont typeface="Arial" panose="020B0604020202020204" pitchFamily="34" charset="0"/>
              <a:buChar char="•"/>
            </a:pPr>
            <a:r>
              <a:rPr lang="en-US" dirty="0"/>
              <a:t>The PAPR performance results of two LTF selection methods applied to different tone plans. </a:t>
            </a:r>
          </a:p>
          <a:p>
            <a:pPr lvl="1">
              <a:buFont typeface="Arial" panose="020B0604020202020204" pitchFamily="34" charset="0"/>
              <a:buChar char="•"/>
            </a:pPr>
            <a:r>
              <a:rPr lang="en-US" dirty="0"/>
              <a:t>The PER performance results of the two LTF selection methods considering nonlinear power amplifier (PA) and power backoff of the transmitted signal.   </a:t>
            </a:r>
          </a:p>
          <a:p>
            <a:pPr>
              <a:buFont typeface="Arial" panose="020B0604020202020204" pitchFamily="34" charset="0"/>
              <a:buChar char="•"/>
            </a:pP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2A3B674E-3CA2-CB0A-423B-82A3856BD7FE}"/>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CA94EB20-7AD0-0711-120E-34B60E6C5F4A}"/>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AB671459-E5FD-37E2-87E0-F213DD82D698}"/>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234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B574-A423-7663-A8EB-CF3564DC59F9}"/>
              </a:ext>
            </a:extLst>
          </p:cNvPr>
          <p:cNvSpPr>
            <a:spLocks noGrp="1"/>
          </p:cNvSpPr>
          <p:nvPr>
            <p:ph type="title"/>
          </p:nvPr>
        </p:nvSpPr>
        <p:spPr/>
        <p:txBody>
          <a:bodyPr/>
          <a:lstStyle/>
          <a:p>
            <a:r>
              <a:rPr lang="en-US" dirty="0"/>
              <a:t>SP 2</a:t>
            </a:r>
          </a:p>
        </p:txBody>
      </p:sp>
      <p:sp>
        <p:nvSpPr>
          <p:cNvPr id="3" name="Content Placeholder 2">
            <a:extLst>
              <a:ext uri="{FF2B5EF4-FFF2-40B4-BE49-F238E27FC236}">
                <a16:creationId xmlns:a16="http://schemas.microsoft.com/office/drawing/2014/main" id="{029F1505-E8C5-26E2-8119-2502EBE2B815}"/>
              </a:ext>
            </a:extLst>
          </p:cNvPr>
          <p:cNvSpPr>
            <a:spLocks noGrp="1"/>
          </p:cNvSpPr>
          <p:nvPr>
            <p:ph idx="1"/>
          </p:nvPr>
        </p:nvSpPr>
        <p:spPr/>
        <p:txBody>
          <a:bodyPr/>
          <a:lstStyle/>
          <a:p>
            <a:r>
              <a:rPr lang="en-US" dirty="0"/>
              <a:t>Do you agree to add the following to 11bn SFD:</a:t>
            </a:r>
          </a:p>
          <a:p>
            <a:r>
              <a:rPr lang="en-US" dirty="0"/>
              <a:t>11bn supports to reuse the EHT-LTF sequences of RRU for DRU in TB PPDU, i.e., the elements of the LTF sequence for each DRU tone is selected from the  EHT-LTF sequence of the corresponding DBW</a:t>
            </a:r>
          </a:p>
          <a:p>
            <a:r>
              <a:rPr lang="en-US" sz="2000" dirty="0"/>
              <a:t>	- </a:t>
            </a:r>
            <a:r>
              <a:rPr lang="en-US" sz="2000" b="0" dirty="0"/>
              <a:t>The LTF sequence selection method is TBD</a:t>
            </a:r>
          </a:p>
          <a:p>
            <a:endParaRPr lang="en-US" sz="2000" b="0" dirty="0"/>
          </a:p>
          <a:p>
            <a:pPr marL="0" indent="0"/>
            <a:endParaRPr lang="en-US" dirty="0"/>
          </a:p>
        </p:txBody>
      </p:sp>
      <p:sp>
        <p:nvSpPr>
          <p:cNvPr id="4" name="Slide Number Placeholder 3">
            <a:extLst>
              <a:ext uri="{FF2B5EF4-FFF2-40B4-BE49-F238E27FC236}">
                <a16:creationId xmlns:a16="http://schemas.microsoft.com/office/drawing/2014/main" id="{E274012C-9C0B-794A-0994-F7FB68A03781}"/>
              </a:ext>
            </a:extLst>
          </p:cNvPr>
          <p:cNvSpPr>
            <a:spLocks noGrp="1"/>
          </p:cNvSpPr>
          <p:nvPr>
            <p:ph type="sldNum" idx="12"/>
          </p:nvPr>
        </p:nvSpPr>
        <p:spPr/>
        <p:txBody>
          <a:bodyPr/>
          <a:lstStyle/>
          <a:p>
            <a:r>
              <a:rPr lang="en-GB"/>
              <a:t>Slide </a:t>
            </a:r>
            <a:fld id="{440F5867-744E-4AA6-B0ED-4C44D2DFBB7B}" type="slidenum">
              <a:rPr lang="en-GB" smtClean="0"/>
              <a:pPr/>
              <a:t>20</a:t>
            </a:fld>
            <a:endParaRPr lang="en-GB"/>
          </a:p>
        </p:txBody>
      </p:sp>
      <p:sp>
        <p:nvSpPr>
          <p:cNvPr id="5" name="Footer Placeholder 4">
            <a:extLst>
              <a:ext uri="{FF2B5EF4-FFF2-40B4-BE49-F238E27FC236}">
                <a16:creationId xmlns:a16="http://schemas.microsoft.com/office/drawing/2014/main" id="{C2D5869A-A6B5-08E2-0E6A-7B325B6837F9}"/>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8B5EBB2B-EC16-C979-AA72-7546EF9AD463}"/>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411130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74A-A7C2-942A-5648-9E23E487D697}"/>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4585096-C7BB-A2FD-19CD-F5BAFC2B8F4B}"/>
              </a:ext>
            </a:extLst>
          </p:cNvPr>
          <p:cNvSpPr>
            <a:spLocks noGrp="1"/>
          </p:cNvSpPr>
          <p:nvPr>
            <p:ph idx="1"/>
          </p:nvPr>
        </p:nvSpPr>
        <p:spPr>
          <a:xfrm>
            <a:off x="914401" y="1981201"/>
            <a:ext cx="10925174" cy="4113213"/>
          </a:xfrm>
        </p:spPr>
        <p:txBody>
          <a:bodyPr/>
          <a:lstStyle/>
          <a:p>
            <a:r>
              <a:rPr lang="en-US" sz="1800" dirty="0"/>
              <a:t>[1] 11/24-1114r0 UHR-LTF Design for DRU </a:t>
            </a:r>
          </a:p>
          <a:p>
            <a:r>
              <a:rPr lang="en-US" sz="1800" dirty="0"/>
              <a:t>[2] 11/24-0468r2 DRU Tone Plan for 11bn, Mediatek</a:t>
            </a:r>
          </a:p>
          <a:p>
            <a:r>
              <a:rPr lang="en-US" sz="1800" dirty="0"/>
              <a:t>[3] 11/24-0799r0 DRU Tone Plan from the perspective of PAPR, Huawei</a:t>
            </a:r>
          </a:p>
          <a:p>
            <a:r>
              <a:rPr lang="en-US" sz="1800" dirty="0"/>
              <a:t>[4] 11/24-1096r0 Mirror Symmetric 20 MHz DRU Tone Plan within 242 RRU Boundary, LGE</a:t>
            </a:r>
          </a:p>
          <a:p>
            <a:r>
              <a:rPr lang="en-US" sz="1800" dirty="0"/>
              <a:t>[5] 11/09-0451r16 </a:t>
            </a:r>
            <a:r>
              <a:rPr lang="en-US" sz="1800" dirty="0" err="1"/>
              <a:t>TGac</a:t>
            </a:r>
            <a:r>
              <a:rPr lang="en-US" sz="1800" dirty="0"/>
              <a:t> Functional Requirements and Evaluation Methodology </a:t>
            </a:r>
          </a:p>
          <a:p>
            <a:r>
              <a:rPr lang="en-US" sz="1800" dirty="0"/>
              <a:t>[6] 11/00-0294r0 Suggested PA Model for 802.11 </a:t>
            </a:r>
            <a:r>
              <a:rPr lang="en-US" sz="1800" dirty="0" err="1"/>
              <a:t>HRb</a:t>
            </a:r>
            <a:endParaRPr lang="en-US" sz="1800" dirty="0"/>
          </a:p>
          <a:p>
            <a:endParaRPr lang="en-US" sz="1800" dirty="0"/>
          </a:p>
          <a:p>
            <a:r>
              <a:rPr lang="en-US" sz="1800" dirty="0"/>
              <a:t> </a:t>
            </a:r>
          </a:p>
        </p:txBody>
      </p:sp>
      <p:sp>
        <p:nvSpPr>
          <p:cNvPr id="4" name="Slide Number Placeholder 3">
            <a:extLst>
              <a:ext uri="{FF2B5EF4-FFF2-40B4-BE49-F238E27FC236}">
                <a16:creationId xmlns:a16="http://schemas.microsoft.com/office/drawing/2014/main" id="{905E7651-ACDC-F9FB-E0DD-68CBEAFF1F4E}"/>
              </a:ext>
            </a:extLst>
          </p:cNvPr>
          <p:cNvSpPr>
            <a:spLocks noGrp="1"/>
          </p:cNvSpPr>
          <p:nvPr>
            <p:ph type="sldNum" idx="12"/>
          </p:nvPr>
        </p:nvSpPr>
        <p:spPr/>
        <p:txBody>
          <a:bodyPr/>
          <a:lstStyle/>
          <a:p>
            <a:r>
              <a:rPr lang="en-GB"/>
              <a:t>Slide </a:t>
            </a:r>
            <a:fld id="{440F5867-744E-4AA6-B0ED-4C44D2DFBB7B}" type="slidenum">
              <a:rPr lang="en-GB" smtClean="0"/>
              <a:pPr/>
              <a:t>21</a:t>
            </a:fld>
            <a:endParaRPr lang="en-GB"/>
          </a:p>
        </p:txBody>
      </p:sp>
      <p:sp>
        <p:nvSpPr>
          <p:cNvPr id="5" name="Footer Placeholder 4">
            <a:extLst>
              <a:ext uri="{FF2B5EF4-FFF2-40B4-BE49-F238E27FC236}">
                <a16:creationId xmlns:a16="http://schemas.microsoft.com/office/drawing/2014/main" id="{7555D52D-87FB-16F4-17B8-FBF3068996F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C62272-6615-5E85-2681-CB1EA487625C}"/>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240925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4A5F629-DC6D-939D-B647-52DA93FE6B40}"/>
                  </a:ext>
                </a:extLst>
              </p:cNvPr>
              <p:cNvSpPr txBox="1"/>
              <p:nvPr/>
            </p:nvSpPr>
            <p:spPr>
              <a:xfrm>
                <a:off x="1124309" y="1915567"/>
                <a:ext cx="9943381" cy="22589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𝐸𝐻𝑇𝐿𝑇</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𝐹</m:t>
                          </m:r>
                        </m:e>
                        <m:sub>
                          <m:r>
                            <a:rPr lang="en-US" sz="1800" b="0" i="1" smtClean="0">
                              <a:solidFill>
                                <a:schemeClr val="tx1"/>
                              </a:solidFill>
                              <a:latin typeface="Cambria Math" panose="02040503050406030204" pitchFamily="18" charset="0"/>
                            </a:rPr>
                            <m:t>−122,122</m:t>
                          </m:r>
                        </m:sub>
                      </m:sSub>
                      <m:r>
                        <a:rPr lang="en-US" sz="1800" b="0" i="1" smtClean="0">
                          <a:solidFill>
                            <a:schemeClr val="tx1"/>
                          </a:solidFill>
                          <a:latin typeface="Cambria Math" panose="02040503050406030204" pitchFamily="18" charset="0"/>
                        </a:rPr>
                        <m:t>=</m:t>
                      </m:r>
                    </m:oMath>
                  </m:oMathPara>
                </a14:m>
                <a:endParaRPr lang="en-US" sz="1800" b="0">
                  <a:solidFill>
                    <a:schemeClr val="tx1"/>
                  </a:solidFill>
                </a:endParaRPr>
              </a:p>
              <a:p>
                <a:pPr algn="l"/>
                <a14:m>
                  <m:oMath xmlns:m="http://schemas.openxmlformats.org/officeDocument/2006/math">
                    <m:r>
                      <a:rPr lang="en-US" sz="1600" b="0" i="1" u="none" strike="noStrike" baseline="0" dirty="0" smtClean="0">
                        <a:solidFill>
                          <a:schemeClr val="tx1"/>
                        </a:solidFill>
                        <a:latin typeface="Cambria Math" panose="02040503050406030204" pitchFamily="18" charset="0"/>
                      </a:rPr>
                      <m:t>{</m:t>
                    </m:r>
                  </m:oMath>
                </a14:m>
                <a:r>
                  <a:rPr lang="en-US" sz="1600" b="0" i="0" u="none" strike="noStrike" baseline="0">
                    <a:solidFill>
                      <a:schemeClr val="tx1"/>
                    </a:solidFill>
                    <a:latin typeface="TimesNewRoman"/>
                  </a:rPr>
                  <a:t>-1, –1, +1, –1, +1, –1, +1, +1, +1, –1, +1, +1, +1, –1, –1, +1, –1, –1, –1, –1, –1, +1, +1, –1, –1, –1, –1, +1, +1, –1, +1, –1, +1, +1, +1, +1, –1, +1, –1, –1, +1, +1, –1, +1, +1, +1, +1, –1, –1, +1, –1, –1, –1, +1, +1, +1, +1, –1, +1, +1, –1, –1, –1, –1, +1, –1, –1, +1, +1, –1, +1, –1, –1, –1, –1, +1, –1, +1, –1, –1, –1, –1, –1, –1, +1, +1, –1, –1, –1, –1, –1, +1, –1, –1, +1, +1, +1, –1, +1, +1, +1, –1, +1, –1, +1, –1, –1, –1, –1, –1, +1, +1, +1, –1, –1, –1, +1, –1, +1, +1, +1, 0, 0, 0, –1, +1, –1, +1, –1, +1, +1, –1, +1, +1, +1, –1, –1, +1, –1, –1, +1, –1, +1, –1, +1, +1, +1, –1, +1, +1, +1, –1, –1, +1, –1, –1, –1, –1, –1, +1, +1, –1, –1, –1, –1, –1, –1, +1, –1, +1, –1, –1, –1, –1, +1, –1, +1, +1, –1, –1, +1, –1, –1, –1, –1, +1, +1, –1, +1, +1, +1, +1, +1, +1, +1, –1, +1, +1, –1, –1, –1, –1, +1, –1, –1, +1, +1, –1, +1, –1, –1, –1, –1, +1, –1, +1, –1, –1, +1, +1, +1, +1, –1, –1, +1, +1, +1, +1, +1, –1, +1, +1, –1, –1, –1, +1, –1, –1, –1, +1, –1, +1, –1, +1, +1</a:t>
                </a:r>
                <a14:m>
                  <m:oMath xmlns:m="http://schemas.openxmlformats.org/officeDocument/2006/math">
                    <m:r>
                      <a:rPr lang="en-US" sz="1600" b="0" i="1" u="none" strike="noStrike" baseline="0" dirty="0" smtClean="0">
                        <a:solidFill>
                          <a:schemeClr val="tx1"/>
                        </a:solidFill>
                        <a:latin typeface="Cambria Math" panose="02040503050406030204" pitchFamily="18" charset="0"/>
                      </a:rPr>
                      <m:t>}</m:t>
                    </m:r>
                  </m:oMath>
                </a14:m>
                <a:r>
                  <a:rPr lang="en-US" sz="1600" b="0" i="0" u="none" strike="noStrike" baseline="0">
                    <a:solidFill>
                      <a:schemeClr val="tx1"/>
                    </a:solidFill>
                    <a:latin typeface="TimesNewRoman"/>
                  </a:rPr>
                  <a:t> </a:t>
                </a:r>
                <a:endParaRPr lang="en-US">
                  <a:solidFill>
                    <a:schemeClr val="tx1"/>
                  </a:solidFill>
                </a:endParaRPr>
              </a:p>
            </p:txBody>
          </p:sp>
        </mc:Choice>
        <mc:Fallback xmlns="">
          <p:sp>
            <p:nvSpPr>
              <p:cNvPr id="40" name="TextBox 39">
                <a:extLst>
                  <a:ext uri="{FF2B5EF4-FFF2-40B4-BE49-F238E27FC236}">
                    <a16:creationId xmlns:a16="http://schemas.microsoft.com/office/drawing/2014/main" id="{64A5F629-DC6D-939D-B647-52DA93FE6B40}"/>
                  </a:ext>
                </a:extLst>
              </p:cNvPr>
              <p:cNvSpPr txBox="1">
                <a:spLocks noRot="1" noChangeAspect="1" noMove="1" noResize="1" noEditPoints="1" noAdjustHandles="1" noChangeArrowheads="1" noChangeShapeType="1" noTextEdit="1"/>
              </p:cNvSpPr>
              <p:nvPr/>
            </p:nvSpPr>
            <p:spPr>
              <a:xfrm>
                <a:off x="1124309" y="1915567"/>
                <a:ext cx="9943381" cy="2258952"/>
              </a:xfrm>
              <a:prstGeom prst="rect">
                <a:avLst/>
              </a:prstGeom>
              <a:blipFill>
                <a:blip r:embed="rId2"/>
                <a:stretch>
                  <a:fillRect l="-1225" r="-1654" b="-458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6186509-D2AE-7188-62EF-0F58F83812C9}"/>
              </a:ext>
            </a:extLst>
          </p:cNvPr>
          <p:cNvSpPr>
            <a:spLocks noGrp="1"/>
          </p:cNvSpPr>
          <p:nvPr>
            <p:ph type="title"/>
          </p:nvPr>
        </p:nvSpPr>
        <p:spPr/>
        <p:txBody>
          <a:bodyPr/>
          <a:lstStyle/>
          <a:p>
            <a:r>
              <a:rPr lang="en-US"/>
              <a:t>Recap of Reusing EHT-LTF for DRU</a:t>
            </a:r>
          </a:p>
        </p:txBody>
      </p:sp>
      <p:sp>
        <p:nvSpPr>
          <p:cNvPr id="4" name="Slide Number Placeholder 3">
            <a:extLst>
              <a:ext uri="{FF2B5EF4-FFF2-40B4-BE49-F238E27FC236}">
                <a16:creationId xmlns:a16="http://schemas.microsoft.com/office/drawing/2014/main" id="{2F0AEDB3-C83D-1CF8-5B32-442939F4E95C}"/>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A49BC105-FFDC-830D-F051-AE04AC9ABEC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63DF5702-6A92-142D-20EB-5026C6A14F10}"/>
              </a:ext>
            </a:extLst>
          </p:cNvPr>
          <p:cNvSpPr>
            <a:spLocks noGrp="1"/>
          </p:cNvSpPr>
          <p:nvPr>
            <p:ph type="dt" idx="15"/>
          </p:nvPr>
        </p:nvSpPr>
        <p:spPr/>
        <p:txBody>
          <a:bodyPr/>
          <a:lstStyle/>
          <a:p>
            <a:r>
              <a:rPr lang="en-US"/>
              <a:t>September 2024</a:t>
            </a:r>
            <a:endParaRPr lang="en-GB"/>
          </a:p>
        </p:txBody>
      </p:sp>
      <p:sp>
        <p:nvSpPr>
          <p:cNvPr id="8" name="Rectangle 7">
            <a:extLst>
              <a:ext uri="{FF2B5EF4-FFF2-40B4-BE49-F238E27FC236}">
                <a16:creationId xmlns:a16="http://schemas.microsoft.com/office/drawing/2014/main" id="{B281B768-0A87-3818-13F8-986FD5461D79}"/>
              </a:ext>
            </a:extLst>
          </p:cNvPr>
          <p:cNvSpPr/>
          <p:nvPr/>
        </p:nvSpPr>
        <p:spPr bwMode="auto">
          <a:xfrm>
            <a:off x="1411357" y="2206009"/>
            <a:ext cx="8080514" cy="246228"/>
          </a:xfrm>
          <a:prstGeom prst="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608C5D88-7088-E888-F03D-883AB60F439A}"/>
              </a:ext>
            </a:extLst>
          </p:cNvPr>
          <p:cNvSpPr/>
          <p:nvPr/>
        </p:nvSpPr>
        <p:spPr bwMode="auto">
          <a:xfrm>
            <a:off x="8574371" y="2458508"/>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319BD54-4A99-251A-55FF-152E91253244}"/>
              </a:ext>
            </a:extLst>
          </p:cNvPr>
          <p:cNvSpPr/>
          <p:nvPr/>
        </p:nvSpPr>
        <p:spPr bwMode="auto">
          <a:xfrm>
            <a:off x="1428544"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8CAB7A98-CCF4-CB78-86B4-739580274EA2}"/>
              </a:ext>
            </a:extLst>
          </p:cNvPr>
          <p:cNvSpPr/>
          <p:nvPr/>
        </p:nvSpPr>
        <p:spPr bwMode="auto">
          <a:xfrm>
            <a:off x="2656183" y="2463185"/>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Rectangle 12">
            <a:extLst>
              <a:ext uri="{FF2B5EF4-FFF2-40B4-BE49-F238E27FC236}">
                <a16:creationId xmlns:a16="http://schemas.microsoft.com/office/drawing/2014/main" id="{470E3389-B909-DF6A-CF94-D0066A5570F3}"/>
              </a:ext>
            </a:extLst>
          </p:cNvPr>
          <p:cNvSpPr/>
          <p:nvPr/>
        </p:nvSpPr>
        <p:spPr bwMode="auto">
          <a:xfrm>
            <a:off x="7022258"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5FF8FFD-709B-392A-C5F0-BDA13066E7D0}"/>
              </a:ext>
            </a:extLst>
          </p:cNvPr>
          <p:cNvSpPr/>
          <p:nvPr/>
        </p:nvSpPr>
        <p:spPr bwMode="auto">
          <a:xfrm>
            <a:off x="4243093"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Rectangle 16">
            <a:extLst>
              <a:ext uri="{FF2B5EF4-FFF2-40B4-BE49-F238E27FC236}">
                <a16:creationId xmlns:a16="http://schemas.microsoft.com/office/drawing/2014/main" id="{1A28FFC2-6DF5-3CDF-C7B0-0B3CE160C6BB}"/>
              </a:ext>
            </a:extLst>
          </p:cNvPr>
          <p:cNvSpPr/>
          <p:nvPr/>
        </p:nvSpPr>
        <p:spPr bwMode="auto">
          <a:xfrm>
            <a:off x="5488125" y="2445966"/>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Content Placeholder 9">
            <a:extLst>
              <a:ext uri="{FF2B5EF4-FFF2-40B4-BE49-F238E27FC236}">
                <a16:creationId xmlns:a16="http://schemas.microsoft.com/office/drawing/2014/main" id="{07DE70B8-4C0B-45CC-4A68-759CC7A10844}"/>
              </a:ext>
            </a:extLst>
          </p:cNvPr>
          <p:cNvSpPr txBox="1">
            <a:spLocks/>
          </p:cNvSpPr>
          <p:nvPr/>
        </p:nvSpPr>
        <p:spPr bwMode="auto">
          <a:xfrm>
            <a:off x="6398682" y="4475801"/>
            <a:ext cx="5218668" cy="19414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sz="2000" kern="0">
                <a:solidFill>
                  <a:srgbClr val="FF0000"/>
                </a:solidFill>
                <a:latin typeface="Calibri" panose="020F0502020204030204" pitchFamily="34" charset="0"/>
                <a:ea typeface="Calibri" panose="020F0502020204030204" pitchFamily="34" charset="0"/>
                <a:cs typeface="Calibri" panose="020F0502020204030204" pitchFamily="34" charset="0"/>
              </a:rPr>
              <a:t>Method 2</a:t>
            </a:r>
          </a:p>
          <a:p>
            <a:pPr marL="0" indent="0" algn="just"/>
            <a:r>
              <a:rPr lang="en-US" sz="1600" b="0" kern="0">
                <a:solidFill>
                  <a:srgbClr val="FF0000"/>
                </a:solidFill>
              </a:rPr>
              <a:t>The UHR-LTF sequence of a DRU is the EHT-LTF sequence of a corresponding RRU. Specifically, the EHT-LTF sequence of the first RRU is used as the UHR-LTF sequence for the first DRU, the EHT-LTF sequence of the second RRU is used as the UHR-LTF sequence for the second DRU and so on and so forth</a:t>
            </a:r>
            <a:endParaRPr lang="en-US" sz="1600" kern="0">
              <a:solidFill>
                <a:srgbClr val="FF0000"/>
              </a:solidFill>
            </a:endParaRPr>
          </a:p>
        </p:txBody>
      </p:sp>
      <p:cxnSp>
        <p:nvCxnSpPr>
          <p:cNvPr id="22" name="Straight Arrow Connector 21">
            <a:extLst>
              <a:ext uri="{FF2B5EF4-FFF2-40B4-BE49-F238E27FC236}">
                <a16:creationId xmlns:a16="http://schemas.microsoft.com/office/drawing/2014/main" id="{70870308-1E63-F35A-B9F5-03AF6ABA34D2}"/>
              </a:ext>
            </a:extLst>
          </p:cNvPr>
          <p:cNvCxnSpPr>
            <a:cxnSpLocks/>
            <a:stCxn id="11" idx="2"/>
            <a:endCxn id="29" idx="0"/>
          </p:cNvCxnSpPr>
          <p:nvPr/>
        </p:nvCxnSpPr>
        <p:spPr bwMode="auto">
          <a:xfrm>
            <a:off x="1564739" y="2431014"/>
            <a:ext cx="1619245" cy="2045459"/>
          </a:xfrm>
          <a:prstGeom prst="straightConnector1">
            <a:avLst/>
          </a:prstGeom>
          <a:ln w="19050">
            <a:solidFill>
              <a:schemeClr val="accent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71D5DB-4A99-E615-98FC-87A945B8A221}"/>
              </a:ext>
            </a:extLst>
          </p:cNvPr>
          <p:cNvCxnSpPr>
            <a:cxnSpLocks/>
            <a:endCxn id="20" idx="0"/>
          </p:cNvCxnSpPr>
          <p:nvPr/>
        </p:nvCxnSpPr>
        <p:spPr bwMode="auto">
          <a:xfrm>
            <a:off x="6096000" y="2458508"/>
            <a:ext cx="2912016" cy="2017293"/>
          </a:xfrm>
          <a:prstGeom prst="straightConnector1">
            <a:avLst/>
          </a:prstGeom>
          <a:solidFill>
            <a:srgbClr val="00B8FF"/>
          </a:solidFill>
          <a:ln w="19050" cap="flat" cmpd="sng" algn="ctr">
            <a:solidFill>
              <a:srgbClr val="FF0000"/>
            </a:solidFill>
            <a:prstDash val="dash"/>
            <a:round/>
            <a:headEnd type="none" w="med" len="med"/>
            <a:tailEnd type="triangle"/>
          </a:ln>
          <a:effectLst/>
        </p:spPr>
      </p:cxnSp>
      <p:sp>
        <p:nvSpPr>
          <p:cNvPr id="29" name="Content Placeholder 9">
            <a:extLst>
              <a:ext uri="{FF2B5EF4-FFF2-40B4-BE49-F238E27FC236}">
                <a16:creationId xmlns:a16="http://schemas.microsoft.com/office/drawing/2014/main" id="{BF7460A8-6762-A268-045E-2B20F21D6E1F}"/>
              </a:ext>
            </a:extLst>
          </p:cNvPr>
          <p:cNvSpPr txBox="1">
            <a:spLocks/>
          </p:cNvSpPr>
          <p:nvPr/>
        </p:nvSpPr>
        <p:spPr bwMode="auto">
          <a:xfrm>
            <a:off x="574650" y="4476473"/>
            <a:ext cx="5218668" cy="19414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sz="2000" kern="0">
                <a:solidFill>
                  <a:schemeClr val="accent6"/>
                </a:solidFill>
                <a:latin typeface="Calibri" panose="020F0502020204030204" pitchFamily="34" charset="0"/>
                <a:ea typeface="Calibri" panose="020F0502020204030204" pitchFamily="34" charset="0"/>
                <a:cs typeface="Calibri" panose="020F0502020204030204" pitchFamily="34" charset="0"/>
              </a:rPr>
              <a:t>Method 1</a:t>
            </a:r>
            <a:endParaRPr lang="en-US" sz="1600" kern="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0" indent="0" algn="just"/>
            <a:r>
              <a:rPr lang="en-US" sz="1600" b="0" kern="0">
                <a:solidFill>
                  <a:schemeClr val="accent6"/>
                </a:solidFill>
              </a:rPr>
              <a:t>The 	UHR-LTF sequence of a DRU is picked from the EHT-LTF sequence corresponding to the data/pilot subcarrier indices of the DRU </a:t>
            </a:r>
          </a:p>
          <a:p>
            <a:pPr marL="0" indent="0" algn="just"/>
            <a:endParaRPr lang="en-US" sz="1600" b="0" kern="0">
              <a:solidFill>
                <a:schemeClr val="accent6"/>
              </a:solidFill>
            </a:endParaRPr>
          </a:p>
          <a:p>
            <a:pPr marL="0" indent="0" algn="just"/>
            <a:r>
              <a:rPr lang="en-US" sz="1200" kern="0">
                <a:solidFill>
                  <a:schemeClr val="accent6"/>
                </a:solidFill>
              </a:rPr>
              <a:t>Note: </a:t>
            </a:r>
            <a:r>
              <a:rPr lang="en-US" sz="1200" b="0" kern="0">
                <a:solidFill>
                  <a:schemeClr val="accent6"/>
                </a:solidFill>
              </a:rPr>
              <a:t>The set of 7 elements of the selected LTF sequence in the blue boxes is a subset of the 26-elements LTF sequence corresponding to a 26-tone DRU   </a:t>
            </a:r>
          </a:p>
        </p:txBody>
      </p:sp>
      <p:sp>
        <p:nvSpPr>
          <p:cNvPr id="18" name="Rectangle 17">
            <a:extLst>
              <a:ext uri="{FF2B5EF4-FFF2-40B4-BE49-F238E27FC236}">
                <a16:creationId xmlns:a16="http://schemas.microsoft.com/office/drawing/2014/main" id="{047535EB-FAF3-1FD1-00D1-DFA3F2FE0441}"/>
              </a:ext>
            </a:extLst>
          </p:cNvPr>
          <p:cNvSpPr/>
          <p:nvPr/>
        </p:nvSpPr>
        <p:spPr bwMode="auto">
          <a:xfrm>
            <a:off x="9784831"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TextBox 14">
            <a:extLst>
              <a:ext uri="{FF2B5EF4-FFF2-40B4-BE49-F238E27FC236}">
                <a16:creationId xmlns:a16="http://schemas.microsoft.com/office/drawing/2014/main" id="{4C6217A4-C0B1-1214-903C-2BB136C16286}"/>
              </a:ext>
            </a:extLst>
          </p:cNvPr>
          <p:cNvSpPr txBox="1"/>
          <p:nvPr/>
        </p:nvSpPr>
        <p:spPr>
          <a:xfrm>
            <a:off x="659951" y="1587231"/>
            <a:ext cx="10266734" cy="400110"/>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chemeClr val="tx1"/>
                </a:solidFill>
              </a:rPr>
              <a:t>Example of a 4xLTF for  26DRU20</a:t>
            </a:r>
          </a:p>
        </p:txBody>
      </p:sp>
    </p:spTree>
    <p:extLst>
      <p:ext uri="{BB962C8B-B14F-4D97-AF65-F5344CB8AC3E}">
        <p14:creationId xmlns:p14="http://schemas.microsoft.com/office/powerpoint/2010/main" val="83584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(1/5)</a:t>
            </a:r>
          </a:p>
        </p:txBody>
      </p:sp>
      <p:sp>
        <p:nvSpPr>
          <p:cNvPr id="3" name="Content Placeholder 2">
            <a:extLst>
              <a:ext uri="{FF2B5EF4-FFF2-40B4-BE49-F238E27FC236}">
                <a16:creationId xmlns:a16="http://schemas.microsoft.com/office/drawing/2014/main" id="{1E25EBBA-83A7-FC7B-41D4-F18B6FEFC4FA}"/>
              </a:ext>
            </a:extLst>
          </p:cNvPr>
          <p:cNvSpPr>
            <a:spLocks noGrp="1"/>
          </p:cNvSpPr>
          <p:nvPr>
            <p:ph idx="1"/>
          </p:nvPr>
        </p:nvSpPr>
        <p:spPr/>
        <p:txBody>
          <a:bodyPr/>
          <a:lstStyle/>
          <a:p>
            <a:pPr>
              <a:buFont typeface="Arial" panose="020B0604020202020204" pitchFamily="34" charset="0"/>
              <a:buChar char="•"/>
            </a:pPr>
            <a:r>
              <a:rPr lang="en-US"/>
              <a:t>Several DRU tone plans have been proposed</a:t>
            </a:r>
          </a:p>
          <a:p>
            <a:pPr>
              <a:buFont typeface="Arial" panose="020B0604020202020204" pitchFamily="34" charset="0"/>
              <a:buChar char="•"/>
            </a:pPr>
            <a:r>
              <a:rPr lang="en-US"/>
              <a:t>In [2], the authors proposed tone plans for DBW 20/40/80 MHz</a:t>
            </a:r>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7" name="Table 6">
            <a:extLst>
              <a:ext uri="{FF2B5EF4-FFF2-40B4-BE49-F238E27FC236}">
                <a16:creationId xmlns:a16="http://schemas.microsoft.com/office/drawing/2014/main" id="{31B5ECA9-8617-5CE1-DAD3-87E3EBF5B0BC}"/>
              </a:ext>
            </a:extLst>
          </p:cNvPr>
          <p:cNvGraphicFramePr>
            <a:graphicFrameLocks noGrp="1"/>
          </p:cNvGraphicFramePr>
          <p:nvPr>
            <p:extLst>
              <p:ext uri="{D42A27DB-BD31-4B8C-83A1-F6EECF244321}">
                <p14:modId xmlns:p14="http://schemas.microsoft.com/office/powerpoint/2010/main" val="3256071052"/>
              </p:ext>
            </p:extLst>
          </p:nvPr>
        </p:nvGraphicFramePr>
        <p:xfrm>
          <a:off x="1023699" y="2949214"/>
          <a:ext cx="10144602" cy="3305884"/>
        </p:xfrm>
        <a:graphic>
          <a:graphicData uri="http://schemas.openxmlformats.org/drawingml/2006/table">
            <a:tbl>
              <a:tblPr firstRow="1" bandRow="1">
                <a:tableStyleId>{5C22544A-7EE6-4342-B048-85BDC9FD1C3A}</a:tableStyleId>
              </a:tblPr>
              <a:tblGrid>
                <a:gridCol w="1690767">
                  <a:extLst>
                    <a:ext uri="{9D8B030D-6E8A-4147-A177-3AD203B41FA5}">
                      <a16:colId xmlns:a16="http://schemas.microsoft.com/office/drawing/2014/main" val="2519517983"/>
                    </a:ext>
                  </a:extLst>
                </a:gridCol>
                <a:gridCol w="1690767">
                  <a:extLst>
                    <a:ext uri="{9D8B030D-6E8A-4147-A177-3AD203B41FA5}">
                      <a16:colId xmlns:a16="http://schemas.microsoft.com/office/drawing/2014/main" val="4263345161"/>
                    </a:ext>
                  </a:extLst>
                </a:gridCol>
                <a:gridCol w="1690767">
                  <a:extLst>
                    <a:ext uri="{9D8B030D-6E8A-4147-A177-3AD203B41FA5}">
                      <a16:colId xmlns:a16="http://schemas.microsoft.com/office/drawing/2014/main" val="1168672210"/>
                    </a:ext>
                  </a:extLst>
                </a:gridCol>
                <a:gridCol w="1690767">
                  <a:extLst>
                    <a:ext uri="{9D8B030D-6E8A-4147-A177-3AD203B41FA5}">
                      <a16:colId xmlns:a16="http://schemas.microsoft.com/office/drawing/2014/main" val="3413567295"/>
                    </a:ext>
                  </a:extLst>
                </a:gridCol>
                <a:gridCol w="1690767">
                  <a:extLst>
                    <a:ext uri="{9D8B030D-6E8A-4147-A177-3AD203B41FA5}">
                      <a16:colId xmlns:a16="http://schemas.microsoft.com/office/drawing/2014/main" val="3184424505"/>
                    </a:ext>
                  </a:extLst>
                </a:gridCol>
                <a:gridCol w="1690767">
                  <a:extLst>
                    <a:ext uri="{9D8B030D-6E8A-4147-A177-3AD203B41FA5}">
                      <a16:colId xmlns:a16="http://schemas.microsoft.com/office/drawing/2014/main" val="2386956459"/>
                    </a:ext>
                  </a:extLst>
                </a:gridCol>
              </a:tblGrid>
              <a:tr h="319851">
                <a:tc gridSpan="6">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 20 MHz UHR TB PPDU [2]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6491822"/>
                  </a:ext>
                </a:extLst>
              </a:tr>
              <a:tr h="293197">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5">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7812459"/>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26DRU20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1:9</a:t>
                      </a:r>
                    </a:p>
                  </a:txBody>
                  <a:tcPr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DRU1</a:t>
                      </a:r>
                      <a:br>
                        <a:rPr lang="en-US" sz="1400" b="0" i="0" u="none" strike="noStrike">
                          <a:solidFill>
                            <a:schemeClr val="tx1"/>
                          </a:solidFill>
                          <a:latin typeface="Calibri"/>
                        </a:rPr>
                      </a:br>
                      <a:r>
                        <a:rPr lang="en-US" sz="1400" b="0" i="0" u="none" strike="noStrike">
                          <a:solidFill>
                            <a:schemeClr val="tx1"/>
                          </a:solidFill>
                          <a:latin typeface="Calibri"/>
                        </a:rPr>
                        <a:t>[-120:9:-12, 6:9:114]</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DRU2</a:t>
                      </a:r>
                      <a:br>
                        <a:rPr lang="en-US" sz="1400" b="0" i="0" u="none" strike="noStrike">
                          <a:solidFill>
                            <a:schemeClr val="tx1"/>
                          </a:solidFill>
                          <a:latin typeface="Calibri"/>
                        </a:rPr>
                      </a:br>
                      <a:r>
                        <a:rPr lang="en-US" sz="1400" b="0" i="0" u="none" strike="noStrike">
                          <a:solidFill>
                            <a:schemeClr val="tx1"/>
                          </a:solidFill>
                          <a:latin typeface="Calibri"/>
                        </a:rPr>
                        <a:t>[-116:9:-8, 10:9:118]</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DRU3</a:t>
                      </a:r>
                      <a:br>
                        <a:rPr lang="en-US" sz="1400" b="0" i="0" u="none" strike="noStrike">
                          <a:solidFill>
                            <a:schemeClr val="tx1"/>
                          </a:solidFill>
                          <a:latin typeface="Calibri"/>
                        </a:rPr>
                      </a:br>
                      <a:r>
                        <a:rPr lang="en-US" sz="1400" b="0" i="0" u="none" strike="noStrike">
                          <a:solidFill>
                            <a:schemeClr val="tx1"/>
                          </a:solidFill>
                          <a:latin typeface="Calibri"/>
                        </a:rPr>
                        <a:t>[-118:9:-10, 8:9:116]</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DRU4</a:t>
                      </a:r>
                      <a:br>
                        <a:rPr lang="en-US" sz="1400" b="0" i="0" u="none" strike="noStrike">
                          <a:solidFill>
                            <a:schemeClr val="tx1"/>
                          </a:solidFill>
                          <a:latin typeface="Calibri"/>
                        </a:rPr>
                      </a:br>
                      <a:r>
                        <a:rPr lang="en-US" sz="1400" b="0" i="0" u="none" strike="noStrike">
                          <a:solidFill>
                            <a:schemeClr val="tx1"/>
                          </a:solidFill>
                          <a:latin typeface="Calibri"/>
                        </a:rPr>
                        <a:t>[-114:9:-6, 12:9:120]</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DRU5</a:t>
                      </a:r>
                      <a:br>
                        <a:rPr lang="en-US" sz="1400" b="0" i="0" u="none" strike="noStrike">
                          <a:solidFill>
                            <a:schemeClr val="tx1"/>
                          </a:solidFill>
                          <a:latin typeface="Calibri"/>
                        </a:rPr>
                      </a:br>
                      <a:r>
                        <a:rPr lang="en-US" sz="1400" b="0" i="0" u="none" strike="noStrike">
                          <a:solidFill>
                            <a:schemeClr val="tx1"/>
                          </a:solidFill>
                          <a:latin typeface="Calibri"/>
                        </a:rPr>
                        <a:t>[-112:9:-4, 5:9:113]</a:t>
                      </a:r>
                    </a:p>
                  </a:txBody>
                  <a:tcPr marL="0" marR="0" marT="0" marB="0" anchor="ctr">
                    <a:solidFill>
                      <a:schemeClr val="accent1">
                        <a:lumMod val="20000"/>
                        <a:lumOff val="80000"/>
                      </a:schemeClr>
                    </a:solidFill>
                  </a:tcPr>
                </a:tc>
                <a:extLst>
                  <a:ext uri="{0D108BD9-81ED-4DB2-BD59-A6C34878D82A}">
                    <a16:rowId xmlns:a16="http://schemas.microsoft.com/office/drawing/2014/main" val="3551909256"/>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fontAlgn="ctr"/>
                      <a:r>
                        <a:rPr lang="en-US" sz="1400" b="0" i="0" u="none" strike="noStrike">
                          <a:solidFill>
                            <a:schemeClr val="tx1"/>
                          </a:solidFill>
                          <a:latin typeface="Calibri"/>
                        </a:rPr>
                        <a:t>DRU6</a:t>
                      </a:r>
                      <a:br>
                        <a:rPr lang="en-US" sz="1400" b="0" i="0" u="none" strike="noStrike">
                          <a:solidFill>
                            <a:schemeClr val="tx1"/>
                          </a:solidFill>
                          <a:latin typeface="Calibri"/>
                        </a:rPr>
                      </a:br>
                      <a:r>
                        <a:rPr lang="en-US" sz="1400" b="0" i="0" u="none" strike="noStrike">
                          <a:solidFill>
                            <a:schemeClr val="tx1"/>
                          </a:solidFill>
                          <a:latin typeface="Calibri"/>
                        </a:rPr>
                        <a:t>[-119:9:-11, 7:9:115]</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DRU7</a:t>
                      </a:r>
                      <a:br>
                        <a:rPr lang="en-US" sz="1400" b="0" i="0" u="none" strike="noStrike">
                          <a:solidFill>
                            <a:schemeClr val="tx1"/>
                          </a:solidFill>
                          <a:latin typeface="Calibri"/>
                        </a:rPr>
                      </a:br>
                      <a:r>
                        <a:rPr lang="en-US" sz="1400" b="0" i="0" u="none" strike="noStrike">
                          <a:solidFill>
                            <a:schemeClr val="tx1"/>
                          </a:solidFill>
                          <a:latin typeface="Calibri"/>
                        </a:rPr>
                        <a:t>[-115:9:-7, 11:9:119]</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DRU8</a:t>
                      </a:r>
                      <a:br>
                        <a:rPr lang="en-US" sz="1400" b="0" i="0" u="none" strike="noStrike">
                          <a:solidFill>
                            <a:schemeClr val="tx1"/>
                          </a:solidFill>
                          <a:latin typeface="Calibri"/>
                        </a:rPr>
                      </a:br>
                      <a:r>
                        <a:rPr lang="en-US" sz="1400" b="0" i="0" u="none" strike="noStrike">
                          <a:solidFill>
                            <a:schemeClr val="tx1"/>
                          </a:solidFill>
                          <a:latin typeface="Calibri"/>
                        </a:rPr>
                        <a:t>[-117:9:-9, 9:9:117]</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DRU9</a:t>
                      </a:r>
                      <a:br>
                        <a:rPr lang="en-US" sz="1400" b="0" i="0" u="none" strike="noStrike">
                          <a:solidFill>
                            <a:schemeClr val="tx1"/>
                          </a:solidFill>
                          <a:latin typeface="Calibri"/>
                        </a:rPr>
                      </a:br>
                      <a:r>
                        <a:rPr lang="en-US" sz="1400" b="0" i="0" u="none" strike="noStrike">
                          <a:solidFill>
                            <a:schemeClr val="tx1"/>
                          </a:solidFill>
                          <a:latin typeface="Calibri"/>
                        </a:rPr>
                        <a:t>[-113:9:-5, 4:9:112]</a:t>
                      </a:r>
                    </a:p>
                  </a:txBody>
                  <a:tcPr marL="0" marR="0" marT="0" marB="0" anchor="ctr">
                    <a:solidFill>
                      <a:schemeClr val="accent1">
                        <a:lumMod val="20000"/>
                        <a:lumOff val="80000"/>
                      </a:schemeClr>
                    </a:solidFill>
                  </a:tcPr>
                </a:tc>
                <a:tc rowSpan="4">
                  <a:txBody>
                    <a:bodyPr/>
                    <a:lstStyle/>
                    <a:p>
                      <a:pPr algn="ctr" fontAlgn="ctr"/>
                      <a:r>
                        <a:rPr lang="en-US" sz="1400" b="0" i="0" u="none" strike="noStrike">
                          <a:solidFill>
                            <a:schemeClr val="tx1"/>
                          </a:solidFill>
                          <a:latin typeface="Calibri"/>
                        </a:rPr>
                        <a:t> </a:t>
                      </a:r>
                    </a:p>
                  </a:txBody>
                  <a:tcPr marL="0" marR="0" marT="0" marB="0" anchor="ctr">
                    <a:solidFill>
                      <a:schemeClr val="accent5">
                        <a:lumMod val="40000"/>
                        <a:lumOff val="60000"/>
                      </a:schemeClr>
                    </a:solidFill>
                  </a:tcPr>
                </a:tc>
                <a:extLst>
                  <a:ext uri="{0D108BD9-81ED-4DB2-BD59-A6C34878D82A}">
                    <a16:rowId xmlns:a16="http://schemas.microsoft.com/office/drawing/2014/main" val="1996838931"/>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40000"/>
                        <a:lumOff val="60000"/>
                      </a:schemeClr>
                    </a:solidFill>
                  </a:tcPr>
                </a:tc>
                <a:tc gridSpan="2">
                  <a:txBody>
                    <a:bodyPr/>
                    <a:lstStyle/>
                    <a:p>
                      <a:pPr algn="ctr" fontAlgn="ctr"/>
                      <a:r>
                        <a:rPr lang="en-US" sz="1400" b="0" i="0" u="none" strike="noStrike" kern="1200">
                          <a:solidFill>
                            <a:schemeClr val="tx1"/>
                          </a:solidFill>
                          <a:latin typeface="Calibri"/>
                          <a:ea typeface="+mn-ea"/>
                          <a:cs typeface="+mn-cs"/>
                        </a:rPr>
                        <a:t>DRU1</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[DRU1, DRU2]</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kern="1200">
                          <a:solidFill>
                            <a:schemeClr val="tx1"/>
                          </a:solidFill>
                          <a:latin typeface="Calibri"/>
                          <a:ea typeface="+mn-ea"/>
                          <a:cs typeface="+mn-cs"/>
                        </a:rPr>
                        <a:t>DRU2</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[DRU3, DRU4]</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450781420"/>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fontAlgn="ctr"/>
                      <a:r>
                        <a:rPr lang="en-US" sz="1400" b="0" i="0" u="none" strike="noStrike" kern="1200">
                          <a:solidFill>
                            <a:schemeClr val="tx1"/>
                          </a:solidFill>
                          <a:latin typeface="Calibri"/>
                          <a:ea typeface="+mn-ea"/>
                          <a:cs typeface="+mn-cs"/>
                        </a:rPr>
                        <a:t>DRU3</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[DRU6, DRU7]</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kern="1200">
                          <a:solidFill>
                            <a:schemeClr val="tx1"/>
                          </a:solidFill>
                          <a:latin typeface="Calibri"/>
                          <a:ea typeface="+mn-ea"/>
                          <a:cs typeface="+mn-cs"/>
                        </a:rPr>
                        <a:t>DRU4</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[DRU8, DRU9]</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87209747"/>
                  </a:ext>
                </a:extLst>
              </a:tr>
              <a:tr h="506431">
                <a:tc>
                  <a:txBody>
                    <a:bodyPr/>
                    <a:lstStyle/>
                    <a:p>
                      <a:pPr algn="ct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106DRU20</a:t>
                      </a:r>
                    </a:p>
                    <a:p>
                      <a:pPr algn="ctr"/>
                      <a:r>
                        <a:rPr lang="en-US" sz="16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 1:2</a:t>
                      </a:r>
                    </a:p>
                  </a:txBody>
                  <a:tcPr anchor="ctr">
                    <a:solidFill>
                      <a:schemeClr val="accent1">
                        <a:lumMod val="60000"/>
                        <a:lumOff val="40000"/>
                      </a:schemeClr>
                    </a:solidFill>
                  </a:tcPr>
                </a:tc>
                <a:tc gridSpan="2">
                  <a:txBody>
                    <a:bodyPr/>
                    <a:lstStyle/>
                    <a:p>
                      <a:pPr algn="ctr" fontAlgn="ctr"/>
                      <a:r>
                        <a:rPr lang="en-US" sz="1400" b="0" i="0" u="none" strike="noStrike" kern="1200">
                          <a:solidFill>
                            <a:schemeClr val="tx1"/>
                          </a:solidFill>
                          <a:latin typeface="Calibri"/>
                          <a:ea typeface="+mn-ea"/>
                          <a:cs typeface="+mn-cs"/>
                        </a:rPr>
                        <a:t>D</a:t>
                      </a:r>
                      <a:r>
                        <a:rPr lang="pl-PL" sz="1400" b="0" i="0" u="none" strike="noStrike" kern="1200">
                          <a:solidFill>
                            <a:schemeClr val="tx1"/>
                          </a:solidFill>
                          <a:latin typeface="Calibri"/>
                          <a:ea typeface="+mn-ea"/>
                          <a:cs typeface="+mn-cs"/>
                        </a:rPr>
                        <a:t>RU1</a:t>
                      </a:r>
                      <a:br>
                        <a:rPr lang="pl-PL"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a:t>
                      </a:r>
                      <a:r>
                        <a:rPr lang="pl-PL" sz="1400" b="0" i="0" u="none" strike="noStrike" kern="1200">
                          <a:solidFill>
                            <a:schemeClr val="tx1"/>
                          </a:solidFill>
                          <a:latin typeface="Calibri"/>
                          <a:ea typeface="+mn-ea"/>
                          <a:cs typeface="+mn-cs"/>
                        </a:rPr>
                        <a:t> [</a:t>
                      </a:r>
                      <a:r>
                        <a:rPr lang="en-US" sz="1400" b="0" i="0" u="none" strike="noStrike" kern="1200">
                          <a:solidFill>
                            <a:schemeClr val="tx1"/>
                          </a:solidFill>
                          <a:latin typeface="Calibri"/>
                          <a:ea typeface="+mn-ea"/>
                          <a:cs typeface="+mn-cs"/>
                        </a:rPr>
                        <a:t>D</a:t>
                      </a:r>
                      <a:r>
                        <a:rPr lang="pl-PL" sz="1400" b="0" i="0" u="none" strike="noStrike" kern="1200">
                          <a:solidFill>
                            <a:schemeClr val="tx1"/>
                          </a:solidFill>
                          <a:latin typeface="Calibri"/>
                          <a:ea typeface="+mn-ea"/>
                          <a:cs typeface="+mn-cs"/>
                        </a:rPr>
                        <a:t>RU1~4], [-3, 3]</a:t>
                      </a:r>
                    </a:p>
                  </a:txBody>
                  <a:tcPr marL="0" marR="0" marT="0"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400" b="0" i="0" u="none" strike="noStrike" kern="1200" dirty="0">
                          <a:solidFill>
                            <a:schemeClr val="tx1"/>
                          </a:solidFill>
                          <a:latin typeface="Calibri"/>
                          <a:ea typeface="+mn-ea"/>
                          <a:cs typeface="+mn-cs"/>
                        </a:rPr>
                        <a:t>D</a:t>
                      </a:r>
                      <a:r>
                        <a:rPr lang="pl-PL" sz="1400" b="0" i="0" u="none" strike="noStrike" kern="1200" dirty="0">
                          <a:solidFill>
                            <a:schemeClr val="tx1"/>
                          </a:solidFill>
                          <a:latin typeface="Calibri"/>
                          <a:ea typeface="+mn-ea"/>
                          <a:cs typeface="+mn-cs"/>
                        </a:rPr>
                        <a:t>RU2</a:t>
                      </a:r>
                      <a:br>
                        <a:rPr lang="pl-PL" sz="1400" b="0" i="0" u="none" strike="noStrike" kern="1200" dirty="0">
                          <a:solidFill>
                            <a:schemeClr val="tx1"/>
                          </a:solidFill>
                          <a:latin typeface="Calibri"/>
                          <a:ea typeface="+mn-ea"/>
                          <a:cs typeface="+mn-cs"/>
                        </a:rPr>
                      </a:br>
                      <a:r>
                        <a:rPr lang="en-US" sz="1400" b="0" i="0" u="none" strike="noStrike" kern="1200" dirty="0">
                          <a:solidFill>
                            <a:schemeClr val="tx1"/>
                          </a:solidFill>
                          <a:latin typeface="Calibri"/>
                          <a:ea typeface="+mn-ea"/>
                          <a:cs typeface="+mn-cs"/>
                        </a:rPr>
                        <a:t>26DRU20</a:t>
                      </a:r>
                      <a:r>
                        <a:rPr lang="pl-PL" sz="1400" b="0" i="0" u="none" strike="noStrike" kern="1200" dirty="0">
                          <a:solidFill>
                            <a:schemeClr val="tx1"/>
                          </a:solidFill>
                          <a:latin typeface="Calibri"/>
                          <a:ea typeface="+mn-ea"/>
                          <a:cs typeface="+mn-cs"/>
                        </a:rPr>
                        <a:t> [</a:t>
                      </a:r>
                      <a:r>
                        <a:rPr lang="en-US" sz="1400" b="0" i="0" u="none" strike="noStrike" kern="1200" dirty="0">
                          <a:solidFill>
                            <a:schemeClr val="tx1"/>
                          </a:solidFill>
                          <a:latin typeface="Calibri"/>
                          <a:ea typeface="+mn-ea"/>
                          <a:cs typeface="+mn-cs"/>
                        </a:rPr>
                        <a:t>D</a:t>
                      </a:r>
                      <a:r>
                        <a:rPr lang="pl-PL" sz="1400" b="0" i="0" u="none" strike="noStrike" kern="1200" dirty="0">
                          <a:solidFill>
                            <a:schemeClr val="tx1"/>
                          </a:solidFill>
                          <a:latin typeface="Calibri"/>
                          <a:ea typeface="+mn-ea"/>
                          <a:cs typeface="+mn-cs"/>
                        </a:rPr>
                        <a:t>RU6~9], [-2, 2]</a:t>
                      </a:r>
                    </a:p>
                  </a:txBody>
                  <a:tcPr marL="0" marR="0" marT="0" marB="0" anchor="ctr">
                    <a:solidFill>
                      <a:schemeClr val="accent1">
                        <a:lumMod val="60000"/>
                        <a:lumOff val="4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43718022"/>
                  </a:ext>
                </a:extLst>
              </a:tr>
            </a:tbl>
          </a:graphicData>
        </a:graphic>
      </p:graphicFrame>
    </p:spTree>
    <p:extLst>
      <p:ext uri="{BB962C8B-B14F-4D97-AF65-F5344CB8AC3E}">
        <p14:creationId xmlns:p14="http://schemas.microsoft.com/office/powerpoint/2010/main" val="31356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(2/5)</a:t>
            </a:r>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8" name="Table 7">
            <a:extLst>
              <a:ext uri="{FF2B5EF4-FFF2-40B4-BE49-F238E27FC236}">
                <a16:creationId xmlns:a16="http://schemas.microsoft.com/office/drawing/2014/main" id="{AFAC08BC-83E5-0BB9-2F0E-25C0BC5A5D89}"/>
              </a:ext>
            </a:extLst>
          </p:cNvPr>
          <p:cNvGraphicFramePr>
            <a:graphicFrameLocks noGrp="1"/>
          </p:cNvGraphicFramePr>
          <p:nvPr>
            <p:extLst>
              <p:ext uri="{D42A27DB-BD31-4B8C-83A1-F6EECF244321}">
                <p14:modId xmlns:p14="http://schemas.microsoft.com/office/powerpoint/2010/main" val="4250874298"/>
              </p:ext>
            </p:extLst>
          </p:nvPr>
        </p:nvGraphicFramePr>
        <p:xfrm>
          <a:off x="504445" y="1590486"/>
          <a:ext cx="11183109" cy="4844070"/>
        </p:xfrm>
        <a:graphic>
          <a:graphicData uri="http://schemas.openxmlformats.org/drawingml/2006/table">
            <a:tbl>
              <a:tblPr firstRow="1" bandRow="1">
                <a:tableStyleId>{5C22544A-7EE6-4342-B048-85BDC9FD1C3A}</a:tableStyleId>
              </a:tblPr>
              <a:tblGrid>
                <a:gridCol w="1597587">
                  <a:extLst>
                    <a:ext uri="{9D8B030D-6E8A-4147-A177-3AD203B41FA5}">
                      <a16:colId xmlns:a16="http://schemas.microsoft.com/office/drawing/2014/main" val="1171584137"/>
                    </a:ext>
                  </a:extLst>
                </a:gridCol>
                <a:gridCol w="1597587">
                  <a:extLst>
                    <a:ext uri="{9D8B030D-6E8A-4147-A177-3AD203B41FA5}">
                      <a16:colId xmlns:a16="http://schemas.microsoft.com/office/drawing/2014/main" val="3785352794"/>
                    </a:ext>
                  </a:extLst>
                </a:gridCol>
                <a:gridCol w="1597587">
                  <a:extLst>
                    <a:ext uri="{9D8B030D-6E8A-4147-A177-3AD203B41FA5}">
                      <a16:colId xmlns:a16="http://schemas.microsoft.com/office/drawing/2014/main" val="188369467"/>
                    </a:ext>
                  </a:extLst>
                </a:gridCol>
                <a:gridCol w="1597587">
                  <a:extLst>
                    <a:ext uri="{9D8B030D-6E8A-4147-A177-3AD203B41FA5}">
                      <a16:colId xmlns:a16="http://schemas.microsoft.com/office/drawing/2014/main" val="4251961831"/>
                    </a:ext>
                  </a:extLst>
                </a:gridCol>
                <a:gridCol w="1597587">
                  <a:extLst>
                    <a:ext uri="{9D8B030D-6E8A-4147-A177-3AD203B41FA5}">
                      <a16:colId xmlns:a16="http://schemas.microsoft.com/office/drawing/2014/main" val="2543932478"/>
                    </a:ext>
                  </a:extLst>
                </a:gridCol>
                <a:gridCol w="1597587">
                  <a:extLst>
                    <a:ext uri="{9D8B030D-6E8A-4147-A177-3AD203B41FA5}">
                      <a16:colId xmlns:a16="http://schemas.microsoft.com/office/drawing/2014/main" val="3466945109"/>
                    </a:ext>
                  </a:extLst>
                </a:gridCol>
                <a:gridCol w="1597587">
                  <a:extLst>
                    <a:ext uri="{9D8B030D-6E8A-4147-A177-3AD203B41FA5}">
                      <a16:colId xmlns:a16="http://schemas.microsoft.com/office/drawing/2014/main" val="3138935655"/>
                    </a:ext>
                  </a:extLst>
                </a:gridCol>
              </a:tblGrid>
              <a:tr h="42649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 40 MHz UHR TB PPDU [2]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188048"/>
                  </a:ext>
                </a:extLst>
              </a:tr>
              <a:tr h="4264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68977"/>
                  </a:ext>
                </a:extLst>
              </a:tr>
              <a:tr h="426495">
                <a:tc rowSpan="3">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26DRU40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1:18</a:t>
                      </a:r>
                    </a:p>
                  </a:txBody>
                  <a:tcPr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a:t>
                      </a:r>
                      <a:br>
                        <a:rPr lang="en-US" sz="1200" b="0" i="0" u="none" strike="noStrike">
                          <a:solidFill>
                            <a:schemeClr val="tx1"/>
                          </a:solidFill>
                          <a:latin typeface="Calibri"/>
                        </a:rPr>
                      </a:br>
                      <a:r>
                        <a:rPr lang="en-US" sz="1200" b="0" i="0" u="none" strike="noStrike">
                          <a:solidFill>
                            <a:schemeClr val="tx1"/>
                          </a:solidFill>
                          <a:latin typeface="Calibri"/>
                        </a:rPr>
                        <a:t>[-242:18:-26, 10:18:226]</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DRU2</a:t>
                      </a:r>
                      <a:br>
                        <a:rPr lang="en-US" sz="1200" b="0" i="0" u="none" strike="noStrike">
                          <a:solidFill>
                            <a:schemeClr val="tx1"/>
                          </a:solidFill>
                          <a:latin typeface="Calibri"/>
                        </a:rPr>
                      </a:br>
                      <a:r>
                        <a:rPr lang="en-US" sz="1200" b="0" i="0" u="none" strike="noStrike">
                          <a:solidFill>
                            <a:schemeClr val="tx1"/>
                          </a:solidFill>
                          <a:latin typeface="Calibri"/>
                        </a:rPr>
                        <a:t>[-233:18:-17, 19:18:235]</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DRU3</a:t>
                      </a:r>
                      <a:br>
                        <a:rPr lang="en-US" sz="1200" b="0" i="0" u="none" strike="noStrike">
                          <a:solidFill>
                            <a:schemeClr val="tx1"/>
                          </a:solidFill>
                          <a:latin typeface="Calibri"/>
                        </a:rPr>
                      </a:br>
                      <a:r>
                        <a:rPr lang="en-US" sz="1200" b="0" i="0" u="none" strike="noStrike">
                          <a:solidFill>
                            <a:schemeClr val="tx1"/>
                          </a:solidFill>
                          <a:latin typeface="Calibri"/>
                        </a:rPr>
                        <a:t>[-238:18:-22, 14:18:230]</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DRU4</a:t>
                      </a:r>
                      <a:br>
                        <a:rPr lang="en-US" sz="1200" b="0" i="0" u="none" strike="noStrike">
                          <a:solidFill>
                            <a:schemeClr val="tx1"/>
                          </a:solidFill>
                          <a:latin typeface="Calibri"/>
                        </a:rPr>
                      </a:br>
                      <a:r>
                        <a:rPr lang="en-US" sz="1200" b="0" i="0" u="none" strike="noStrike">
                          <a:solidFill>
                            <a:schemeClr val="tx1"/>
                          </a:solidFill>
                          <a:latin typeface="Calibri"/>
                        </a:rPr>
                        <a:t>[-229:18:-13, 23:18:239]</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DRU5</a:t>
                      </a:r>
                      <a:br>
                        <a:rPr lang="en-US" sz="1200" b="0" i="0" u="none" strike="noStrike">
                          <a:solidFill>
                            <a:schemeClr val="tx1"/>
                          </a:solidFill>
                          <a:latin typeface="Calibri"/>
                        </a:rPr>
                      </a:br>
                      <a:r>
                        <a:rPr lang="en-US" sz="1200" b="0" i="0" u="none" strike="noStrike">
                          <a:solidFill>
                            <a:schemeClr val="tx1"/>
                          </a:solidFill>
                          <a:latin typeface="Calibri"/>
                        </a:rPr>
                        <a:t>[-225:18:-9, 27:18:243]</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DRU6</a:t>
                      </a:r>
                      <a:br>
                        <a:rPr lang="en-US" sz="1200" b="0" i="0" u="none" strike="noStrike">
                          <a:solidFill>
                            <a:schemeClr val="tx1"/>
                          </a:solidFill>
                          <a:latin typeface="Calibri"/>
                        </a:rPr>
                      </a:br>
                      <a:r>
                        <a:rPr lang="en-US" sz="1200" b="0" i="0" u="none" strike="noStrike">
                          <a:solidFill>
                            <a:schemeClr val="tx1"/>
                          </a:solidFill>
                          <a:latin typeface="Calibri"/>
                        </a:rPr>
                        <a:t>[-240:18:-24, 12:18:228]</a:t>
                      </a:r>
                    </a:p>
                  </a:txBody>
                  <a:tcPr marL="7552" marR="7552" marT="5664" marB="0" anchor="ctr">
                    <a:solidFill>
                      <a:schemeClr val="accent1">
                        <a:lumMod val="20000"/>
                        <a:lumOff val="80000"/>
                      </a:schemeClr>
                    </a:solidFill>
                  </a:tcPr>
                </a:tc>
                <a:extLst>
                  <a:ext uri="{0D108BD9-81ED-4DB2-BD59-A6C34878D82A}">
                    <a16:rowId xmlns:a16="http://schemas.microsoft.com/office/drawing/2014/main" val="2017601406"/>
                  </a:ext>
                </a:extLst>
              </a:tr>
              <a:tr h="426495">
                <a:tc vMerge="1">
                  <a:txBody>
                    <a:bodyPr/>
                    <a:lstStyle/>
                    <a:p>
                      <a:endParaRPr lang="en-US"/>
                    </a:p>
                  </a:txBody>
                  <a:tcPr/>
                </a:tc>
                <a:tc>
                  <a:txBody>
                    <a:bodyPr/>
                    <a:lstStyle/>
                    <a:p>
                      <a:pPr algn="ctr" fontAlgn="ctr"/>
                      <a:r>
                        <a:rPr lang="en-US" sz="1200" b="0" i="0" u="none" strike="noStrike">
                          <a:solidFill>
                            <a:schemeClr val="tx1"/>
                          </a:solidFill>
                          <a:latin typeface="Calibri"/>
                        </a:rPr>
                        <a:t>DRU7</a:t>
                      </a:r>
                      <a:br>
                        <a:rPr lang="en-US" sz="1200" b="0" i="0" u="none" strike="noStrike">
                          <a:solidFill>
                            <a:schemeClr val="tx1"/>
                          </a:solidFill>
                          <a:latin typeface="Calibri"/>
                        </a:rPr>
                      </a:br>
                      <a:r>
                        <a:rPr lang="en-US" sz="1200" b="0" i="0" u="none" strike="noStrike">
                          <a:solidFill>
                            <a:schemeClr val="tx1"/>
                          </a:solidFill>
                          <a:latin typeface="Calibri"/>
                        </a:rPr>
                        <a:t>[-231:18:-15, 21:18:237]</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DRU8</a:t>
                      </a:r>
                      <a:br>
                        <a:rPr lang="en-US" sz="1200" b="0" i="0" u="none" strike="noStrike">
                          <a:solidFill>
                            <a:schemeClr val="tx1"/>
                          </a:solidFill>
                          <a:latin typeface="Calibri"/>
                        </a:rPr>
                      </a:br>
                      <a:r>
                        <a:rPr lang="en-US" sz="1200" b="0" i="0" u="none" strike="noStrike">
                          <a:solidFill>
                            <a:schemeClr val="tx1"/>
                          </a:solidFill>
                          <a:latin typeface="Calibri"/>
                        </a:rPr>
                        <a:t>[-236:18:-20, 16:18:232]</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DRU9</a:t>
                      </a:r>
                      <a:br>
                        <a:rPr lang="en-US" sz="1200" b="0" i="0" u="none" strike="noStrike">
                          <a:solidFill>
                            <a:schemeClr val="tx1"/>
                          </a:solidFill>
                          <a:latin typeface="Calibri"/>
                        </a:rPr>
                      </a:br>
                      <a:r>
                        <a:rPr lang="en-US" sz="1200" b="0" i="0" u="none" strike="noStrike">
                          <a:solidFill>
                            <a:schemeClr val="tx1"/>
                          </a:solidFill>
                          <a:latin typeface="Calibri"/>
                        </a:rPr>
                        <a:t>[-227:18:-11, 25:18:241]</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DRU10</a:t>
                      </a:r>
                      <a:br>
                        <a:rPr lang="en-US" sz="1200" b="0" i="0" u="none" strike="noStrike">
                          <a:solidFill>
                            <a:schemeClr val="tx1"/>
                          </a:solidFill>
                          <a:latin typeface="Calibri"/>
                        </a:rPr>
                      </a:br>
                      <a:r>
                        <a:rPr lang="en-US" sz="1200" b="0" i="0" u="none" strike="noStrike">
                          <a:solidFill>
                            <a:schemeClr val="tx1"/>
                          </a:solidFill>
                          <a:latin typeface="Calibri"/>
                        </a:rPr>
                        <a:t>[-241:18:-25, 11:18:227]</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DRU11</a:t>
                      </a:r>
                      <a:br>
                        <a:rPr lang="en-US" sz="1200" b="0" i="0" u="none" strike="noStrike">
                          <a:solidFill>
                            <a:schemeClr val="tx1"/>
                          </a:solidFill>
                          <a:latin typeface="Calibri"/>
                        </a:rPr>
                      </a:br>
                      <a:r>
                        <a:rPr lang="en-US" sz="1200" b="0" i="0" u="none" strike="noStrike">
                          <a:solidFill>
                            <a:schemeClr val="tx1"/>
                          </a:solidFill>
                          <a:latin typeface="Calibri"/>
                        </a:rPr>
                        <a:t>[-232:18:-16, 20:18:236]</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DRU12</a:t>
                      </a:r>
                      <a:br>
                        <a:rPr lang="en-US" sz="1200" b="0" i="0" u="none" strike="noStrike">
                          <a:solidFill>
                            <a:schemeClr val="tx1"/>
                          </a:solidFill>
                          <a:latin typeface="Calibri"/>
                        </a:rPr>
                      </a:br>
                      <a:r>
                        <a:rPr lang="en-US" sz="1200" b="0" i="0" u="none" strike="noStrike">
                          <a:solidFill>
                            <a:schemeClr val="tx1"/>
                          </a:solidFill>
                          <a:latin typeface="Calibri"/>
                        </a:rPr>
                        <a:t>[-237:18:-21, 15:18:231]</a:t>
                      </a:r>
                    </a:p>
                  </a:txBody>
                  <a:tcPr marL="7552" marR="7552" marT="5664" marB="0" anchor="ctr">
                    <a:solidFill>
                      <a:schemeClr val="accent1">
                        <a:lumMod val="20000"/>
                        <a:lumOff val="80000"/>
                      </a:schemeClr>
                    </a:solidFill>
                  </a:tcPr>
                </a:tc>
                <a:extLst>
                  <a:ext uri="{0D108BD9-81ED-4DB2-BD59-A6C34878D82A}">
                    <a16:rowId xmlns:a16="http://schemas.microsoft.com/office/drawing/2014/main" val="3503678049"/>
                  </a:ext>
                </a:extLst>
              </a:tr>
              <a:tr h="426495">
                <a:tc vMerge="1">
                  <a:txBody>
                    <a:bodyPr/>
                    <a:lstStyle/>
                    <a:p>
                      <a:endParaRPr lang="en-US"/>
                    </a:p>
                  </a:txBody>
                  <a:tcPr/>
                </a:tc>
                <a:tc>
                  <a:txBody>
                    <a:bodyPr/>
                    <a:lstStyle/>
                    <a:p>
                      <a:pPr algn="ctr" fontAlgn="ctr"/>
                      <a:r>
                        <a:rPr lang="en-US" sz="1200" b="0" i="0" u="none" strike="noStrike">
                          <a:solidFill>
                            <a:schemeClr val="tx1"/>
                          </a:solidFill>
                          <a:latin typeface="Calibri"/>
                        </a:rPr>
                        <a:t>DRU13</a:t>
                      </a:r>
                      <a:br>
                        <a:rPr lang="en-US" sz="1200" b="0" i="0" u="none" strike="noStrike">
                          <a:solidFill>
                            <a:schemeClr val="tx1"/>
                          </a:solidFill>
                          <a:latin typeface="Calibri"/>
                        </a:rPr>
                      </a:br>
                      <a:r>
                        <a:rPr lang="en-US" sz="1200" b="0" i="0" u="none" strike="noStrike">
                          <a:solidFill>
                            <a:schemeClr val="tx1"/>
                          </a:solidFill>
                          <a:latin typeface="Calibri"/>
                        </a:rPr>
                        <a:t>[-228:18:-12, 24:18:240]</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DRU14</a:t>
                      </a:r>
                      <a:br>
                        <a:rPr lang="en-US" sz="1200" b="0" i="0" u="none" strike="noStrike">
                          <a:solidFill>
                            <a:schemeClr val="tx1"/>
                          </a:solidFill>
                          <a:latin typeface="Calibri"/>
                        </a:rPr>
                      </a:br>
                      <a:r>
                        <a:rPr lang="en-US" sz="1200" b="0" i="0" u="none" strike="noStrike">
                          <a:solidFill>
                            <a:schemeClr val="tx1"/>
                          </a:solidFill>
                          <a:latin typeface="Calibri"/>
                        </a:rPr>
                        <a:t>[-234:18:-18, 18:18:234]</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DRU15</a:t>
                      </a:r>
                      <a:br>
                        <a:rPr lang="en-US" sz="1200" b="0" i="0" u="none" strike="noStrike">
                          <a:solidFill>
                            <a:schemeClr val="tx1"/>
                          </a:solidFill>
                          <a:latin typeface="Calibri"/>
                        </a:rPr>
                      </a:br>
                      <a:r>
                        <a:rPr lang="en-US" sz="1200" b="0" i="0" u="none" strike="noStrike">
                          <a:solidFill>
                            <a:schemeClr val="tx1"/>
                          </a:solidFill>
                          <a:latin typeface="Calibri"/>
                        </a:rPr>
                        <a:t>[-239:18:-23, 13:18:229]</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DRU16</a:t>
                      </a:r>
                      <a:br>
                        <a:rPr lang="en-US" sz="1200" b="0" i="0" u="none" strike="noStrike">
                          <a:solidFill>
                            <a:schemeClr val="tx1"/>
                          </a:solidFill>
                          <a:latin typeface="Calibri"/>
                        </a:rPr>
                      </a:br>
                      <a:r>
                        <a:rPr lang="en-US" sz="1200" b="0" i="0" u="none" strike="noStrike">
                          <a:solidFill>
                            <a:schemeClr val="tx1"/>
                          </a:solidFill>
                          <a:latin typeface="Calibri"/>
                        </a:rPr>
                        <a:t>[-230:18:-14, 22:18:238]</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DRU17</a:t>
                      </a:r>
                      <a:br>
                        <a:rPr lang="en-US" sz="1200" b="0" i="0" u="none" strike="noStrike">
                          <a:solidFill>
                            <a:schemeClr val="tx1"/>
                          </a:solidFill>
                          <a:latin typeface="Calibri"/>
                        </a:rPr>
                      </a:br>
                      <a:r>
                        <a:rPr lang="en-US" sz="1200" b="0" i="0" u="none" strike="noStrike">
                          <a:solidFill>
                            <a:schemeClr val="tx1"/>
                          </a:solidFill>
                          <a:latin typeface="Calibri"/>
                        </a:rPr>
                        <a:t>[-235:18:-19, 17:18:233]</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DRU18</a:t>
                      </a:r>
                      <a:br>
                        <a:rPr lang="en-US" sz="1200" b="0" i="0" u="none" strike="noStrike">
                          <a:solidFill>
                            <a:schemeClr val="tx1"/>
                          </a:solidFill>
                          <a:latin typeface="Calibri"/>
                        </a:rPr>
                      </a:br>
                      <a:r>
                        <a:rPr lang="en-US" sz="1200" b="0" i="0" u="none" strike="noStrike">
                          <a:solidFill>
                            <a:schemeClr val="tx1"/>
                          </a:solidFill>
                          <a:latin typeface="Calibri"/>
                        </a:rPr>
                        <a:t>[-226:18:-10, 26:18:242]</a:t>
                      </a:r>
                    </a:p>
                  </a:txBody>
                  <a:tcPr marL="7552" marR="7552" marT="5664" marB="0" anchor="ctr">
                    <a:solidFill>
                      <a:schemeClr val="accent1">
                        <a:lumMod val="20000"/>
                        <a:lumOff val="80000"/>
                      </a:schemeClr>
                    </a:solidFill>
                  </a:tcPr>
                </a:tc>
                <a:extLst>
                  <a:ext uri="{0D108BD9-81ED-4DB2-BD59-A6C34878D82A}">
                    <a16:rowId xmlns:a16="http://schemas.microsoft.com/office/drawing/2014/main" val="127870342"/>
                  </a:ext>
                </a:extLst>
              </a:tr>
              <a:tr h="426495">
                <a:tc rowSpan="3">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1:8</a:t>
                      </a:r>
                    </a:p>
                  </a:txBody>
                  <a:tcPr anchor="ctr">
                    <a:solidFill>
                      <a:schemeClr val="accent1">
                        <a:lumMod val="40000"/>
                        <a:lumOff val="60000"/>
                      </a:schemeClr>
                    </a:solidFill>
                  </a:tcPr>
                </a:tc>
                <a:tc gridSpan="2">
                  <a:txBody>
                    <a:bodyPr/>
                    <a:lstStyle/>
                    <a:p>
                      <a:pPr algn="ctr" fontAlgn="ctr"/>
                      <a:r>
                        <a:rPr lang="en-US" sz="1200" b="0" i="0" u="none" strike="noStrike" kern="1200">
                          <a:solidFill>
                            <a:schemeClr val="tx1"/>
                          </a:solidFill>
                          <a:latin typeface="Calibri"/>
                          <a:ea typeface="+mn-ea"/>
                          <a:cs typeface="+mn-cs"/>
                        </a:rPr>
                        <a:t>DRU1</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[-242:9:-17, 10:9:235]</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DRU2</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[-238:9:-13, 14:9:239]</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DRU3</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[-240:9:-15, 12:9:237]</a:t>
                      </a:r>
                    </a:p>
                  </a:txBody>
                  <a:tcPr marL="7552" marR="7552" marT="5664"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4150949846"/>
                  </a:ext>
                </a:extLst>
              </a:tr>
              <a:tr h="426495">
                <a:tc v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DRU4</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[-236:9:-11, 16:9:241]</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DRU5</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[-241:9:-16, 11:9:236]</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DRU6</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[-237:9:-12, 15:9:240]</a:t>
                      </a:r>
                    </a:p>
                  </a:txBody>
                  <a:tcPr marL="7552" marR="7552" marT="5664"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436497358"/>
                  </a:ext>
                </a:extLst>
              </a:tr>
              <a:tr h="426495">
                <a:tc v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DRU7</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[-239:9:-14, 13:9:238]</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DRU8</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[-235:9:-10, 17:9:242]</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 </a:t>
                      </a:r>
                    </a:p>
                  </a:txBody>
                  <a:tcPr marL="7552" marR="7552" marT="5664"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241345923"/>
                  </a:ext>
                </a:extLst>
              </a:tr>
              <a:tr h="426495">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106DRU40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60000"/>
                        <a:lumOff val="40000"/>
                      </a:schemeClr>
                    </a:solidFill>
                  </a:tcPr>
                </a:tc>
                <a:tc gridSpan="2">
                  <a:txBody>
                    <a:bodyPr/>
                    <a:lstStyle/>
                    <a:p>
                      <a:pPr algn="ctr" fontAlgn="ctr"/>
                      <a:r>
                        <a:rPr lang="en-US" sz="1200" b="0" i="0" u="none" strike="noStrike">
                          <a:solidFill>
                            <a:schemeClr val="tx1"/>
                          </a:solidFill>
                          <a:latin typeface="Calibri"/>
                        </a:rPr>
                        <a:t>DRU1</a:t>
                      </a:r>
                      <a:br>
                        <a:rPr lang="en-US" sz="1200" b="0" i="0" u="none" strike="noStrike">
                          <a:solidFill>
                            <a:schemeClr val="tx1"/>
                          </a:solidFill>
                          <a:latin typeface="Calibri"/>
                        </a:rPr>
                      </a:br>
                      <a:r>
                        <a:rPr lang="en-US" sz="1200" b="0" i="0" u="none" strike="noStrike">
                          <a:solidFill>
                            <a:schemeClr val="tx1"/>
                          </a:solidFill>
                          <a:latin typeface="Calibri"/>
                        </a:rPr>
                        <a:t>26DRU40 [DRU1~4], [-8,5]</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DRU2</a:t>
                      </a:r>
                      <a:br>
                        <a:rPr lang="en-US" sz="1200" b="0" i="0" u="none" strike="noStrike">
                          <a:solidFill>
                            <a:schemeClr val="tx1"/>
                          </a:solidFill>
                          <a:latin typeface="Calibri"/>
                        </a:rPr>
                      </a:br>
                      <a:r>
                        <a:rPr lang="en-US" sz="1200" b="0" i="0" u="none" strike="noStrike">
                          <a:solidFill>
                            <a:schemeClr val="tx1"/>
                          </a:solidFill>
                          <a:latin typeface="Calibri"/>
                        </a:rPr>
                        <a:t>26DRU40 [DRU6~9], [-6,7]</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DRU3</a:t>
                      </a:r>
                      <a:br>
                        <a:rPr lang="en-US" sz="1200" b="0" i="0" u="none" strike="noStrike">
                          <a:solidFill>
                            <a:schemeClr val="tx1"/>
                          </a:solidFill>
                          <a:latin typeface="Calibri"/>
                        </a:rPr>
                      </a:br>
                      <a:r>
                        <a:rPr lang="en-US" sz="1200" b="0" i="0" u="none" strike="noStrike">
                          <a:solidFill>
                            <a:schemeClr val="tx1"/>
                          </a:solidFill>
                          <a:latin typeface="Calibri"/>
                        </a:rPr>
                        <a:t>26DRU40 [DRU10~13], [-7,6]</a:t>
                      </a:r>
                    </a:p>
                  </a:txBody>
                  <a:tcPr marL="7552" marR="7552" marT="5664"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790327993"/>
                  </a:ext>
                </a:extLst>
              </a:tr>
              <a:tr h="426495">
                <a:tc vMerge="1">
                  <a:txBody>
                    <a:bodyPr/>
                    <a:lstStyle/>
                    <a:p>
                      <a:endParaRPr lang="en-US"/>
                    </a:p>
                  </a:txBody>
                  <a:tcPr/>
                </a:tc>
                <a:tc gridSpan="2">
                  <a:txBody>
                    <a:bodyPr/>
                    <a:lstStyle/>
                    <a:p>
                      <a:pPr algn="ctr" fontAlgn="ctr"/>
                      <a:r>
                        <a:rPr lang="en-US" sz="1200" b="0" i="0" u="none" strike="noStrike">
                          <a:solidFill>
                            <a:schemeClr val="tx1"/>
                          </a:solidFill>
                          <a:latin typeface="Calibri"/>
                        </a:rPr>
                        <a:t>DRU4</a:t>
                      </a:r>
                      <a:br>
                        <a:rPr lang="en-US" sz="1200" b="0" i="0" u="none" strike="noStrike">
                          <a:solidFill>
                            <a:schemeClr val="tx1"/>
                          </a:solidFill>
                          <a:latin typeface="Calibri"/>
                        </a:rPr>
                      </a:br>
                      <a:r>
                        <a:rPr lang="en-US" sz="1200" b="0" i="0" u="none" strike="noStrike">
                          <a:solidFill>
                            <a:schemeClr val="tx1"/>
                          </a:solidFill>
                          <a:latin typeface="Calibri"/>
                        </a:rPr>
                        <a:t>26DRU40 [DRU15~18], [-5,8]</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 </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 </a:t>
                      </a:r>
                    </a:p>
                  </a:txBody>
                  <a:tcPr marL="7552" marR="7552" marT="5664"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456810306"/>
                  </a:ext>
                </a:extLst>
              </a:tr>
              <a:tr h="426495">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242DRU40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75000"/>
                      </a:schemeClr>
                    </a:solidFill>
                  </a:tcPr>
                </a:tc>
                <a:tc gridSpan="2">
                  <a:txBody>
                    <a:bodyPr/>
                    <a:lstStyle/>
                    <a:p>
                      <a:pPr algn="ctr" fontAlgn="ctr"/>
                      <a:r>
                        <a:rPr lang="en-US" sz="1200" b="0" i="0" u="none" strike="noStrike" kern="1200">
                          <a:solidFill>
                            <a:schemeClr val="tx1"/>
                          </a:solidFill>
                          <a:latin typeface="Calibri"/>
                          <a:ea typeface="+mn-ea"/>
                          <a:cs typeface="+mn-cs"/>
                        </a:rPr>
                        <a:t>DRU1</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106DRU40 [DRU1~2], 26DRU40 DRU5, </a:t>
                      </a:r>
                    </a:p>
                    <a:p>
                      <a:pPr algn="ctr" fontAlgn="ctr"/>
                      <a:r>
                        <a:rPr lang="en-US" sz="1200" b="0" i="0" u="none" strike="noStrike" kern="1200">
                          <a:solidFill>
                            <a:schemeClr val="tx1"/>
                          </a:solidFill>
                          <a:latin typeface="Calibri"/>
                          <a:ea typeface="+mn-ea"/>
                          <a:cs typeface="+mn-cs"/>
                        </a:rPr>
                        <a:t>[-244,-4,3,9]</a:t>
                      </a:r>
                    </a:p>
                  </a:txBody>
                  <a:tcPr marL="7552" marR="7552" marT="5664" marB="0" anchor="ctr">
                    <a:solidFill>
                      <a:schemeClr val="accent1">
                        <a:lumMod val="75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DRU2</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106DRU40  [DRU3~4], 26DRU40 DRU14, </a:t>
                      </a:r>
                    </a:p>
                    <a:p>
                      <a:pPr algn="ctr" fontAlgn="ctr"/>
                      <a:r>
                        <a:rPr lang="en-US" sz="1200" b="0" i="0" u="none" strike="noStrike" kern="1200">
                          <a:solidFill>
                            <a:schemeClr val="tx1"/>
                          </a:solidFill>
                          <a:latin typeface="Calibri"/>
                          <a:ea typeface="+mn-ea"/>
                          <a:cs typeface="+mn-cs"/>
                        </a:rPr>
                        <a:t>[-243,-3,4,244]</a:t>
                      </a:r>
                    </a:p>
                  </a:txBody>
                  <a:tcPr marL="7552" marR="7552" marT="5664" marB="0" anchor="ctr">
                    <a:solidFill>
                      <a:schemeClr val="accent1">
                        <a:lumMod val="75000"/>
                      </a:schemeClr>
                    </a:solidFill>
                  </a:tcPr>
                </a:tc>
                <a:tc hMerge="1">
                  <a:txBody>
                    <a:bodyPr/>
                    <a:lstStyle/>
                    <a:p>
                      <a:endParaRPr lang="en-US"/>
                    </a:p>
                  </a:txBody>
                  <a:tcPr/>
                </a:tc>
                <a:tc gridSpan="2">
                  <a:txBody>
                    <a:bodyPr/>
                    <a:lstStyle/>
                    <a:p>
                      <a:pPr algn="ctr" fontAlgn="ctr"/>
                      <a:endParaRPr lang="en-US" sz="1200" b="0" i="0" u="none" strike="noStrike" kern="1200" dirty="0">
                        <a:solidFill>
                          <a:schemeClr val="tx1"/>
                        </a:solidFill>
                        <a:latin typeface="Calibri"/>
                        <a:ea typeface="+mn-ea"/>
                        <a:cs typeface="+mn-cs"/>
                      </a:endParaRPr>
                    </a:p>
                  </a:txBody>
                  <a:tcPr marL="7552" marR="7552" marT="5664"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575433046"/>
                  </a:ext>
                </a:extLst>
              </a:tr>
            </a:tbl>
          </a:graphicData>
        </a:graphic>
      </p:graphicFrame>
    </p:spTree>
    <p:extLst>
      <p:ext uri="{BB962C8B-B14F-4D97-AF65-F5344CB8AC3E}">
        <p14:creationId xmlns:p14="http://schemas.microsoft.com/office/powerpoint/2010/main" val="266742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(3/5)</a:t>
            </a:r>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3" name="Table 2">
            <a:extLst>
              <a:ext uri="{FF2B5EF4-FFF2-40B4-BE49-F238E27FC236}">
                <a16:creationId xmlns:a16="http://schemas.microsoft.com/office/drawing/2014/main" id="{055BB492-E402-E7A1-FAA3-837EF5229631}"/>
              </a:ext>
            </a:extLst>
          </p:cNvPr>
          <p:cNvGraphicFramePr>
            <a:graphicFrameLocks noGrp="1"/>
          </p:cNvGraphicFramePr>
          <p:nvPr>
            <p:extLst>
              <p:ext uri="{D42A27DB-BD31-4B8C-83A1-F6EECF244321}">
                <p14:modId xmlns:p14="http://schemas.microsoft.com/office/powerpoint/2010/main" val="261369914"/>
              </p:ext>
            </p:extLst>
          </p:nvPr>
        </p:nvGraphicFramePr>
        <p:xfrm>
          <a:off x="653330" y="1718502"/>
          <a:ext cx="10885340" cy="4627434"/>
        </p:xfrm>
        <a:graphic>
          <a:graphicData uri="http://schemas.openxmlformats.org/drawingml/2006/table">
            <a:tbl>
              <a:tblPr firstRow="1" bandRow="1">
                <a:tableStyleId>{5C22544A-7EE6-4342-B048-85BDC9FD1C3A}</a:tableStyleId>
              </a:tblPr>
              <a:tblGrid>
                <a:gridCol w="2177068">
                  <a:extLst>
                    <a:ext uri="{9D8B030D-6E8A-4147-A177-3AD203B41FA5}">
                      <a16:colId xmlns:a16="http://schemas.microsoft.com/office/drawing/2014/main" val="1171584137"/>
                    </a:ext>
                  </a:extLst>
                </a:gridCol>
                <a:gridCol w="2177068">
                  <a:extLst>
                    <a:ext uri="{9D8B030D-6E8A-4147-A177-3AD203B41FA5}">
                      <a16:colId xmlns:a16="http://schemas.microsoft.com/office/drawing/2014/main" val="3785352794"/>
                    </a:ext>
                  </a:extLst>
                </a:gridCol>
                <a:gridCol w="2177068">
                  <a:extLst>
                    <a:ext uri="{9D8B030D-6E8A-4147-A177-3AD203B41FA5}">
                      <a16:colId xmlns:a16="http://schemas.microsoft.com/office/drawing/2014/main" val="188369467"/>
                    </a:ext>
                  </a:extLst>
                </a:gridCol>
                <a:gridCol w="2177068">
                  <a:extLst>
                    <a:ext uri="{9D8B030D-6E8A-4147-A177-3AD203B41FA5}">
                      <a16:colId xmlns:a16="http://schemas.microsoft.com/office/drawing/2014/main" val="4251961831"/>
                    </a:ext>
                  </a:extLst>
                </a:gridCol>
                <a:gridCol w="2177068">
                  <a:extLst>
                    <a:ext uri="{9D8B030D-6E8A-4147-A177-3AD203B41FA5}">
                      <a16:colId xmlns:a16="http://schemas.microsoft.com/office/drawing/2014/main" val="2543932478"/>
                    </a:ext>
                  </a:extLst>
                </a:gridCol>
              </a:tblGrid>
              <a:tr h="31258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an 80 MHz UHR TB PPDU [2]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188048"/>
                  </a:ext>
                </a:extLst>
              </a:tr>
              <a:tr h="3125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68977"/>
                  </a:ext>
                </a:extLst>
              </a:tr>
              <a:tr h="518044">
                <a:tc rowSpan="4">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1:16</a:t>
                      </a:r>
                    </a:p>
                  </a:txBody>
                  <a:tcPr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a:t>
                      </a:r>
                      <a:br>
                        <a:rPr lang="pl-PL" sz="1100" b="0" i="0" u="none" strike="noStrike">
                          <a:solidFill>
                            <a:schemeClr val="tx1"/>
                          </a:solidFill>
                          <a:latin typeface="Calibri"/>
                        </a:rPr>
                      </a:br>
                      <a:r>
                        <a:rPr lang="pl-PL" sz="1100" b="0" i="0" u="none" strike="noStrike">
                          <a:solidFill>
                            <a:schemeClr val="tx1"/>
                          </a:solidFill>
                          <a:latin typeface="Calibri"/>
                        </a:rPr>
                        <a:t>[-483:36:-51, 17:36:449],</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[-467:36:-35, 33:36:465]</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DRU2</a:t>
                      </a:r>
                      <a:br>
                        <a:rPr lang="pl-PL" sz="1100" b="0" i="0" u="none" strike="noStrike">
                          <a:solidFill>
                            <a:schemeClr val="tx1"/>
                          </a:solidFill>
                          <a:latin typeface="Calibri"/>
                        </a:rPr>
                      </a:br>
                      <a:r>
                        <a:rPr lang="pl-PL" sz="1100" b="0" i="0" u="none" strike="noStrike">
                          <a:solidFill>
                            <a:schemeClr val="tx1"/>
                          </a:solidFill>
                          <a:latin typeface="Calibri"/>
                        </a:rPr>
                        <a:t>[-475:36:-43, 25:36:457],</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[-459:36:-27, 41:36:473]</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DRU3</a:t>
                      </a:r>
                      <a:br>
                        <a:rPr lang="pl-PL" sz="1100" b="0" i="0" u="none" strike="noStrike">
                          <a:solidFill>
                            <a:schemeClr val="tx1"/>
                          </a:solidFill>
                          <a:latin typeface="Calibri"/>
                        </a:rPr>
                      </a:br>
                      <a:r>
                        <a:rPr lang="pl-PL" sz="1100" b="0" i="0" u="none" strike="noStrike">
                          <a:solidFill>
                            <a:schemeClr val="tx1"/>
                          </a:solidFill>
                          <a:latin typeface="Calibri"/>
                        </a:rPr>
                        <a:t>[-479:36:-47, 21:36:453],</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[-463:36:-31, 37:36:469]</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DRU4</a:t>
                      </a:r>
                      <a:br>
                        <a:rPr lang="pl-PL" sz="1100" b="0" i="0" u="none" strike="noStrike">
                          <a:solidFill>
                            <a:schemeClr val="tx1"/>
                          </a:solidFill>
                          <a:latin typeface="Calibri"/>
                        </a:rPr>
                      </a:br>
                      <a:r>
                        <a:rPr lang="pl-PL" sz="1100" b="0" i="0" u="none" strike="noStrike">
                          <a:solidFill>
                            <a:schemeClr val="tx1"/>
                          </a:solidFill>
                          <a:latin typeface="Calibri"/>
                        </a:rPr>
                        <a:t>[-471:36:-39, 29:36:461],</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[-455:36:-23, 45:36:477]</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017601406"/>
                  </a:ext>
                </a:extLst>
              </a:tr>
              <a:tr h="518044">
                <a:tc vMerge="1">
                  <a:txBody>
                    <a:bodyPr/>
                    <a:lstStyle/>
                    <a:p>
                      <a:endParaRPr lang="en-US"/>
                    </a:p>
                  </a:txBody>
                  <a:tcPr/>
                </a:tc>
                <a:tc>
                  <a:txBody>
                    <a:bodyPr/>
                    <a:lstStyle/>
                    <a:p>
                      <a:pPr algn="ctr" fontAlgn="ctr"/>
                      <a:r>
                        <a:rPr lang="pl-PL" sz="1100" b="0" i="0" u="none" strike="noStrike">
                          <a:solidFill>
                            <a:schemeClr val="tx1"/>
                          </a:solidFill>
                          <a:latin typeface="Calibri"/>
                        </a:rPr>
                        <a:t>DRU5</a:t>
                      </a:r>
                      <a:br>
                        <a:rPr lang="pl-PL" sz="1100" b="0" i="0" u="none" strike="noStrike">
                          <a:solidFill>
                            <a:schemeClr val="tx1"/>
                          </a:solidFill>
                          <a:latin typeface="Calibri"/>
                        </a:rPr>
                      </a:br>
                      <a:r>
                        <a:rPr lang="pl-PL" sz="1100" b="0" i="0" u="none" strike="noStrike">
                          <a:solidFill>
                            <a:schemeClr val="tx1"/>
                          </a:solidFill>
                          <a:latin typeface="Calibri"/>
                        </a:rPr>
                        <a:t>[-477:36:-45, 23:36:455],</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[-461:36:-29, 39:36:471]</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DRU6</a:t>
                      </a:r>
                      <a:br>
                        <a:rPr lang="pl-PL" sz="1100" b="0" i="0" u="none" strike="noStrike">
                          <a:solidFill>
                            <a:schemeClr val="tx1"/>
                          </a:solidFill>
                          <a:latin typeface="Calibri"/>
                        </a:rPr>
                      </a:br>
                      <a:r>
                        <a:rPr lang="pl-PL" sz="1100" b="0" i="0" u="none" strike="noStrike">
                          <a:solidFill>
                            <a:schemeClr val="tx1"/>
                          </a:solidFill>
                          <a:latin typeface="Calibri"/>
                        </a:rPr>
                        <a:t>[-469:36:-37, 31:36:463],</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[-453:36:-21, 47:36:479]</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DRU7</a:t>
                      </a:r>
                      <a:br>
                        <a:rPr lang="pl-PL" sz="1100" b="0" i="0" u="none" strike="noStrike">
                          <a:solidFill>
                            <a:schemeClr val="tx1"/>
                          </a:solidFill>
                          <a:latin typeface="Calibri"/>
                        </a:rPr>
                      </a:br>
                      <a:r>
                        <a:rPr lang="pl-PL" sz="1100" b="0" i="0" u="none" strike="noStrike">
                          <a:solidFill>
                            <a:schemeClr val="tx1"/>
                          </a:solidFill>
                          <a:latin typeface="Calibri"/>
                        </a:rPr>
                        <a:t>[-481:36:-49, 19:36:451],</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[-465:36:-33, 35:36:467]</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DRU8</a:t>
                      </a:r>
                      <a:br>
                        <a:rPr lang="pl-PL" sz="1100" b="0" i="0" u="none" strike="noStrike">
                          <a:solidFill>
                            <a:schemeClr val="tx1"/>
                          </a:solidFill>
                          <a:latin typeface="Calibri"/>
                        </a:rPr>
                      </a:br>
                      <a:r>
                        <a:rPr lang="pl-PL" sz="1100" b="0" i="0" u="none" strike="noStrike">
                          <a:solidFill>
                            <a:schemeClr val="tx1"/>
                          </a:solidFill>
                          <a:latin typeface="Calibri"/>
                        </a:rPr>
                        <a:t>[-473:36:-41, 27:36:459],</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[-457:36:-25, 43:36:475]</a:t>
                      </a:r>
                    </a:p>
                  </a:txBody>
                  <a:tcPr marL="9356" marR="9356" marT="7017" marB="0" anchor="ctr">
                    <a:solidFill>
                      <a:schemeClr val="accent1">
                        <a:lumMod val="20000"/>
                        <a:lumOff val="80000"/>
                      </a:schemeClr>
                    </a:solidFill>
                  </a:tcPr>
                </a:tc>
                <a:extLst>
                  <a:ext uri="{0D108BD9-81ED-4DB2-BD59-A6C34878D82A}">
                    <a16:rowId xmlns:a16="http://schemas.microsoft.com/office/drawing/2014/main" val="3503678049"/>
                  </a:ext>
                </a:extLst>
              </a:tr>
              <a:tr h="518044">
                <a:tc vMerge="1">
                  <a:txBody>
                    <a:bodyPr/>
                    <a:lstStyle/>
                    <a:p>
                      <a:endParaRPr lang="en-US"/>
                    </a:p>
                  </a:txBody>
                  <a:tcPr/>
                </a:tc>
                <a:tc>
                  <a:txBody>
                    <a:bodyPr/>
                    <a:lstStyle/>
                    <a:p>
                      <a:pPr algn="ctr" fontAlgn="ctr"/>
                      <a:r>
                        <a:rPr lang="pl-PL" sz="1100" b="0" i="0" u="none" strike="noStrike">
                          <a:solidFill>
                            <a:schemeClr val="tx1"/>
                          </a:solidFill>
                          <a:latin typeface="Calibri"/>
                        </a:rPr>
                        <a:t>DRU9</a:t>
                      </a:r>
                      <a:br>
                        <a:rPr lang="pl-PL" sz="1100" b="0" i="0" u="none" strike="noStrike">
                          <a:solidFill>
                            <a:schemeClr val="tx1"/>
                          </a:solidFill>
                          <a:latin typeface="Calibri"/>
                        </a:rPr>
                      </a:br>
                      <a:r>
                        <a:rPr lang="pl-PL" sz="1100" b="0" i="0" u="none" strike="noStrike">
                          <a:solidFill>
                            <a:schemeClr val="tx1"/>
                          </a:solidFill>
                          <a:latin typeface="Calibri"/>
                        </a:rPr>
                        <a:t>[-482:36:-50, 18:36:450],</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[-466:36:-34, 34:36:466]</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DRU10</a:t>
                      </a:r>
                      <a:br>
                        <a:rPr lang="pl-PL" sz="1100" b="0" i="0" u="none" strike="noStrike">
                          <a:solidFill>
                            <a:schemeClr val="tx1"/>
                          </a:solidFill>
                          <a:latin typeface="Calibri"/>
                        </a:rPr>
                      </a:br>
                      <a:r>
                        <a:rPr lang="pl-PL" sz="1100" b="0" i="0" u="none" strike="noStrike">
                          <a:solidFill>
                            <a:schemeClr val="tx1"/>
                          </a:solidFill>
                          <a:latin typeface="Calibri"/>
                        </a:rPr>
                        <a:t>[-474:36:-42, 26:36:458],</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[-458:36:-26, 42:36:474]</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DRU11</a:t>
                      </a:r>
                      <a:br>
                        <a:rPr lang="pl-PL" sz="1100" b="0" i="0" u="none" strike="noStrike">
                          <a:solidFill>
                            <a:schemeClr val="tx1"/>
                          </a:solidFill>
                          <a:latin typeface="Calibri"/>
                        </a:rPr>
                      </a:br>
                      <a:r>
                        <a:rPr lang="pl-PL" sz="1100" b="0" i="0" u="none" strike="noStrike">
                          <a:solidFill>
                            <a:schemeClr val="tx1"/>
                          </a:solidFill>
                          <a:latin typeface="Calibri"/>
                        </a:rPr>
                        <a:t>[-478:36:-46, 22:36:454],</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[-462:36:-30, 38:36:470]</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DRU12</a:t>
                      </a:r>
                      <a:br>
                        <a:rPr lang="pl-PL" sz="1100" b="0" i="0" u="none" strike="noStrike">
                          <a:solidFill>
                            <a:schemeClr val="tx1"/>
                          </a:solidFill>
                          <a:latin typeface="Calibri"/>
                        </a:rPr>
                      </a:br>
                      <a:r>
                        <a:rPr lang="pl-PL" sz="1100" b="0" i="0" u="none" strike="noStrike">
                          <a:solidFill>
                            <a:schemeClr val="tx1"/>
                          </a:solidFill>
                          <a:latin typeface="Calibri"/>
                        </a:rPr>
                        <a:t>[-470:36:-38, 30:36:462],</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[-454:36:-22, 46:36:478]</a:t>
                      </a:r>
                    </a:p>
                  </a:txBody>
                  <a:tcPr marL="9356" marR="9356" marT="7017" marB="0" anchor="ctr">
                    <a:solidFill>
                      <a:schemeClr val="accent1">
                        <a:lumMod val="20000"/>
                        <a:lumOff val="80000"/>
                      </a:schemeClr>
                    </a:solidFill>
                  </a:tcPr>
                </a:tc>
                <a:extLst>
                  <a:ext uri="{0D108BD9-81ED-4DB2-BD59-A6C34878D82A}">
                    <a16:rowId xmlns:a16="http://schemas.microsoft.com/office/drawing/2014/main" val="127870342"/>
                  </a:ext>
                </a:extLst>
              </a:tr>
              <a:tr h="518044">
                <a:tc vMerge="1">
                  <a:txBody>
                    <a:bodyPr/>
                    <a:lstStyle/>
                    <a:p>
                      <a:pPr algn="ctr"/>
                      <a:endPar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DRU13</a:t>
                      </a:r>
                      <a:br>
                        <a:rPr lang="pl-PL" sz="1100" b="0" i="0" u="none" strike="noStrike">
                          <a:solidFill>
                            <a:schemeClr val="tx1"/>
                          </a:solidFill>
                          <a:latin typeface="Calibri"/>
                        </a:rPr>
                      </a:br>
                      <a:r>
                        <a:rPr lang="pl-PL" sz="1100" b="0" i="0" u="none" strike="noStrike">
                          <a:solidFill>
                            <a:schemeClr val="tx1"/>
                          </a:solidFill>
                          <a:latin typeface="Calibri"/>
                        </a:rPr>
                        <a:t>[-476:36:-44, 24:36:456],</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[-460:36:-28, 40:36:472]</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DRU14</a:t>
                      </a:r>
                      <a:br>
                        <a:rPr lang="pl-PL" sz="1100" b="0" i="0" u="none" strike="noStrike">
                          <a:solidFill>
                            <a:schemeClr val="tx1"/>
                          </a:solidFill>
                          <a:latin typeface="Calibri"/>
                        </a:rPr>
                      </a:br>
                      <a:r>
                        <a:rPr lang="pl-PL" sz="1100" b="0" i="0" u="none" strike="noStrike">
                          <a:solidFill>
                            <a:schemeClr val="tx1"/>
                          </a:solidFill>
                          <a:latin typeface="Calibri"/>
                        </a:rPr>
                        <a:t>[-468:36:-36, 32:36:464],</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[-452:36:-20,48:36:480]</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DRU15</a:t>
                      </a:r>
                      <a:br>
                        <a:rPr lang="pl-PL" sz="1100" b="0" i="0" u="none" strike="noStrike">
                          <a:solidFill>
                            <a:schemeClr val="tx1"/>
                          </a:solidFill>
                          <a:latin typeface="Calibri"/>
                        </a:rPr>
                      </a:br>
                      <a:r>
                        <a:rPr lang="pl-PL" sz="1100" b="0" i="0" u="none" strike="noStrike">
                          <a:solidFill>
                            <a:schemeClr val="tx1"/>
                          </a:solidFill>
                          <a:latin typeface="Calibri"/>
                        </a:rPr>
                        <a:t>[-480:36:-48, 20:36:452],</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[-464:36:-32, 36:36:468]</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DRU16</a:t>
                      </a:r>
                      <a:br>
                        <a:rPr lang="pl-PL" sz="1100" b="0" i="0" u="none" strike="noStrike">
                          <a:solidFill>
                            <a:schemeClr val="tx1"/>
                          </a:solidFill>
                          <a:latin typeface="Calibri"/>
                        </a:rPr>
                      </a:br>
                      <a:r>
                        <a:rPr lang="pl-PL" sz="1100" b="0" i="0" u="none" strike="noStrike">
                          <a:solidFill>
                            <a:schemeClr val="tx1"/>
                          </a:solidFill>
                          <a:latin typeface="Calibri"/>
                        </a:rPr>
                        <a:t>[-472:36:-40, 28:36:460],</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[-456:36:-24, 44:36:476]</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180294124"/>
                  </a:ext>
                </a:extLst>
              </a:tr>
              <a:tr h="347543">
                <a:tc rowSpan="2">
                  <a:txBody>
                    <a:bodyPr/>
                    <a:lstStyle/>
                    <a:p>
                      <a:pPr algn="ct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106DRU80</a:t>
                      </a:r>
                    </a:p>
                    <a:p>
                      <a:pPr algn="ctr"/>
                      <a:r>
                        <a:rPr lang="en-US" sz="1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 1:8</a:t>
                      </a:r>
                    </a:p>
                  </a:txBody>
                  <a:tcPr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DRU1</a:t>
                      </a:r>
                      <a:br>
                        <a:rPr lang="pl-PL" sz="1100" b="0" i="0" u="none" strike="noStrike">
                          <a:solidFill>
                            <a:schemeClr val="tx1"/>
                          </a:solidFill>
                          <a:latin typeface="Calibri"/>
                        </a:rPr>
                      </a:br>
                      <a:r>
                        <a:rPr lang="en-US" sz="1100" b="0" i="0" u="none" strike="noStrike">
                          <a:solidFill>
                            <a:schemeClr val="tx1"/>
                          </a:solidFill>
                          <a:latin typeface="Calibri"/>
                        </a:rPr>
                        <a:t>52DRU80</a:t>
                      </a:r>
                      <a:r>
                        <a:rPr lang="pl-PL" sz="1100" b="0" i="0" u="none" strike="noStrike">
                          <a:solidFill>
                            <a:schemeClr val="tx1"/>
                          </a:solidFill>
                          <a:latin typeface="Calibri"/>
                        </a:rPr>
                        <a:t> [DRU1~2],  [-495, 485]</a:t>
                      </a:r>
                    </a:p>
                  </a:txBody>
                  <a:tcPr marL="9356" marR="9356" marT="7017" marB="0"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DRU2</a:t>
                      </a:r>
                      <a:br>
                        <a:rPr lang="pl-PL" sz="1100" b="0" i="0" u="none" strike="noStrike">
                          <a:solidFill>
                            <a:schemeClr val="tx1"/>
                          </a:solidFill>
                          <a:latin typeface="Calibri"/>
                        </a:rPr>
                      </a:br>
                      <a:r>
                        <a:rPr lang="pl-PL" sz="1100" b="0" i="0" u="none" strike="noStrike">
                          <a:solidFill>
                            <a:schemeClr val="tx1"/>
                          </a:solidFill>
                          <a:latin typeface="Calibri"/>
                        </a:rPr>
                        <a:t>52DRU80 [DRU3~4],[-491, 489]</a:t>
                      </a:r>
                    </a:p>
                  </a:txBody>
                  <a:tcPr marL="9356" marR="9356" marT="7017" marB="0"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DRU3</a:t>
                      </a:r>
                      <a:br>
                        <a:rPr lang="pl-PL" sz="1100" b="0" i="0" u="none" strike="noStrike">
                          <a:solidFill>
                            <a:schemeClr val="tx1"/>
                          </a:solidFill>
                          <a:latin typeface="Calibri"/>
                        </a:rPr>
                      </a:br>
                      <a:r>
                        <a:rPr lang="pl-PL" sz="1100" b="0" i="0" u="none" strike="noStrike">
                          <a:solidFill>
                            <a:schemeClr val="tx1"/>
                          </a:solidFill>
                          <a:latin typeface="Calibri"/>
                        </a:rPr>
                        <a:t>52DRU80 [DRU5~6],[-489, 491]</a:t>
                      </a:r>
                    </a:p>
                  </a:txBody>
                  <a:tcPr marL="9356" marR="9356" marT="7017" marB="0"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DRU4</a:t>
                      </a:r>
                      <a:br>
                        <a:rPr lang="pl-PL" sz="1100" b="0" i="0" u="none" strike="noStrike">
                          <a:solidFill>
                            <a:schemeClr val="tx1"/>
                          </a:solidFill>
                          <a:latin typeface="Calibri"/>
                        </a:rPr>
                      </a:br>
                      <a:r>
                        <a:rPr lang="pl-PL" sz="1100" b="0" i="0" u="none" strike="noStrike">
                          <a:solidFill>
                            <a:schemeClr val="tx1"/>
                          </a:solidFill>
                          <a:latin typeface="Calibri"/>
                        </a:rPr>
                        <a:t>52DRU80 [DRU7~8],[-493, 487]</a:t>
                      </a:r>
                    </a:p>
                  </a:txBody>
                  <a:tcPr marL="9356" marR="9356" marT="7017" marB="0" anchor="ctr">
                    <a:solidFill>
                      <a:schemeClr val="accent1">
                        <a:lumMod val="40000"/>
                        <a:lumOff val="60000"/>
                      </a:schemeClr>
                    </a:solidFill>
                  </a:tcPr>
                </a:tc>
                <a:extLst>
                  <a:ext uri="{0D108BD9-81ED-4DB2-BD59-A6C34878D82A}">
                    <a16:rowId xmlns:a16="http://schemas.microsoft.com/office/drawing/2014/main" val="4150949846"/>
                  </a:ext>
                </a:extLst>
              </a:tr>
              <a:tr h="347543">
                <a:tc vMerge="1">
                  <a:txBody>
                    <a:bodyPr/>
                    <a:lstStyle/>
                    <a:p>
                      <a:endParaRPr lang="en-US"/>
                    </a:p>
                  </a:txBody>
                  <a:tcPr/>
                </a:tc>
                <a:tc>
                  <a:txBody>
                    <a:bodyPr/>
                    <a:lstStyle/>
                    <a:p>
                      <a:pPr algn="ctr" fontAlgn="ctr"/>
                      <a:r>
                        <a:rPr lang="pl-PL" sz="1100" b="0" i="0" u="none" strike="noStrike">
                          <a:solidFill>
                            <a:schemeClr val="tx1"/>
                          </a:solidFill>
                          <a:latin typeface="Calibri"/>
                        </a:rPr>
                        <a:t>DRU5</a:t>
                      </a:r>
                      <a:br>
                        <a:rPr lang="pl-PL" sz="1100" b="0" i="0" u="none" strike="noStrike">
                          <a:solidFill>
                            <a:schemeClr val="tx1"/>
                          </a:solidFill>
                          <a:latin typeface="Calibri"/>
                        </a:rPr>
                      </a:br>
                      <a:r>
                        <a:rPr lang="pl-PL" sz="1100" b="0" i="0" u="none" strike="noStrike">
                          <a:solidFill>
                            <a:schemeClr val="tx1"/>
                          </a:solidFill>
                          <a:latin typeface="Calibri"/>
                        </a:rPr>
                        <a:t>52DRU80 [DRU9~10],[-494, 486]</a:t>
                      </a:r>
                    </a:p>
                  </a:txBody>
                  <a:tcPr marL="9356" marR="9356" marT="7017" marB="0" anchor="ctr">
                    <a:solidFill>
                      <a:schemeClr val="accent1">
                        <a:lumMod val="40000"/>
                        <a:lumOff val="60000"/>
                      </a:schemeClr>
                    </a:solidFill>
                  </a:tcPr>
                </a:tc>
                <a:tc>
                  <a:txBody>
                    <a:bodyPr/>
                    <a:lstStyle/>
                    <a:p>
                      <a:pPr algn="ctr" fontAlgn="ctr"/>
                      <a:r>
                        <a:rPr lang="en-US" sz="1100" b="0" i="0" u="none" strike="noStrike">
                          <a:solidFill>
                            <a:schemeClr val="tx1"/>
                          </a:solidFill>
                          <a:latin typeface="Calibri"/>
                        </a:rPr>
                        <a:t>DRU6</a:t>
                      </a:r>
                      <a:br>
                        <a:rPr lang="en-US" sz="1100" b="0" i="0" u="none" strike="noStrike">
                          <a:solidFill>
                            <a:schemeClr val="tx1"/>
                          </a:solidFill>
                          <a:latin typeface="Calibri"/>
                        </a:rPr>
                      </a:br>
                      <a:r>
                        <a:rPr lang="en-US" sz="1100" b="0" i="0" u="none" strike="noStrike">
                          <a:solidFill>
                            <a:schemeClr val="tx1"/>
                          </a:solidFill>
                          <a:latin typeface="Calibri"/>
                        </a:rPr>
                        <a:t>52DRU80 [DRU11~12],[-490,490]</a:t>
                      </a:r>
                    </a:p>
                  </a:txBody>
                  <a:tcPr marL="9356" marR="9356" marT="7017" marB="0" anchor="ctr">
                    <a:solidFill>
                      <a:schemeClr val="accent1">
                        <a:lumMod val="40000"/>
                        <a:lumOff val="60000"/>
                      </a:schemeClr>
                    </a:solidFill>
                  </a:tcPr>
                </a:tc>
                <a:tc>
                  <a:txBody>
                    <a:bodyPr/>
                    <a:lstStyle/>
                    <a:p>
                      <a:pPr algn="ctr" fontAlgn="ctr"/>
                      <a:r>
                        <a:rPr lang="en-US" sz="1100" b="0" i="0" u="none" strike="noStrike">
                          <a:solidFill>
                            <a:schemeClr val="tx1"/>
                          </a:solidFill>
                          <a:latin typeface="Calibri"/>
                        </a:rPr>
                        <a:t>DRU7</a:t>
                      </a:r>
                      <a:br>
                        <a:rPr lang="en-US" sz="1100" b="0" i="0" u="none" strike="noStrike">
                          <a:solidFill>
                            <a:schemeClr val="tx1"/>
                          </a:solidFill>
                          <a:latin typeface="Calibri"/>
                        </a:rPr>
                      </a:br>
                      <a:r>
                        <a:rPr lang="en-US" sz="1100" b="0" i="0" u="none" strike="noStrike">
                          <a:solidFill>
                            <a:schemeClr val="tx1"/>
                          </a:solidFill>
                          <a:latin typeface="Calibri"/>
                        </a:rPr>
                        <a:t>52DRU80 [DRU13~14],[-488,492]</a:t>
                      </a:r>
                    </a:p>
                  </a:txBody>
                  <a:tcPr marL="9356" marR="9356" marT="7017" marB="0" anchor="ctr">
                    <a:solidFill>
                      <a:schemeClr val="accent1">
                        <a:lumMod val="40000"/>
                        <a:lumOff val="60000"/>
                      </a:schemeClr>
                    </a:solidFill>
                  </a:tcPr>
                </a:tc>
                <a:tc>
                  <a:txBody>
                    <a:bodyPr/>
                    <a:lstStyle/>
                    <a:p>
                      <a:pPr algn="ctr" fontAlgn="ctr"/>
                      <a:r>
                        <a:rPr lang="en-US" sz="1100" b="0" i="0" u="none" strike="noStrike">
                          <a:solidFill>
                            <a:schemeClr val="tx1"/>
                          </a:solidFill>
                          <a:latin typeface="Calibri"/>
                        </a:rPr>
                        <a:t>DRU8</a:t>
                      </a:r>
                      <a:br>
                        <a:rPr lang="en-US" sz="1100" b="0" i="0" u="none" strike="noStrike">
                          <a:solidFill>
                            <a:schemeClr val="tx1"/>
                          </a:solidFill>
                          <a:latin typeface="Calibri"/>
                        </a:rPr>
                      </a:br>
                      <a:r>
                        <a:rPr lang="en-US" sz="1100" b="0" i="0" u="none" strike="noStrike">
                          <a:solidFill>
                            <a:schemeClr val="tx1"/>
                          </a:solidFill>
                          <a:latin typeface="Calibri"/>
                        </a:rPr>
                        <a:t>52DRU80 [DRU15~16],[-492,488]</a:t>
                      </a:r>
                    </a:p>
                  </a:txBody>
                  <a:tcPr marL="9356" marR="9356" marT="7017" marB="0" anchor="ctr">
                    <a:solidFill>
                      <a:schemeClr val="accent1">
                        <a:lumMod val="40000"/>
                        <a:lumOff val="60000"/>
                      </a:schemeClr>
                    </a:solidFill>
                  </a:tcPr>
                </a:tc>
                <a:extLst>
                  <a:ext uri="{0D108BD9-81ED-4DB2-BD59-A6C34878D82A}">
                    <a16:rowId xmlns:a16="http://schemas.microsoft.com/office/drawing/2014/main" val="3436497358"/>
                  </a:ext>
                </a:extLst>
              </a:tr>
              <a:tr h="347543">
                <a:tc rowSpan="2">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242DRU80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60000"/>
                        <a:lumOff val="40000"/>
                      </a:schemeClr>
                    </a:solidFill>
                  </a:tcPr>
                </a:tc>
                <a:tc gridSpan="2">
                  <a:txBody>
                    <a:bodyPr/>
                    <a:lstStyle/>
                    <a:p>
                      <a:pPr algn="ctr" fontAlgn="ctr"/>
                      <a:r>
                        <a:rPr lang="en-US" sz="1100" b="0" i="0" u="none" strike="noStrike">
                          <a:solidFill>
                            <a:schemeClr val="tx1"/>
                          </a:solidFill>
                          <a:latin typeface="Calibri"/>
                        </a:rPr>
                        <a:t>DRU1</a:t>
                      </a:r>
                      <a:br>
                        <a:rPr lang="en-US" sz="1100" b="0" i="0" u="none" strike="noStrike">
                          <a:solidFill>
                            <a:schemeClr val="tx1"/>
                          </a:solidFill>
                          <a:latin typeface="Calibri"/>
                        </a:rPr>
                      </a:br>
                      <a:r>
                        <a:rPr lang="en-US" sz="1100" b="0" i="0" u="none" strike="noStrike">
                          <a:solidFill>
                            <a:schemeClr val="tx1"/>
                          </a:solidFill>
                          <a:latin typeface="Calibri"/>
                        </a:rPr>
                        <a:t>[-499:4:-19, 17:4:497]</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100" b="0" i="0" u="none" strike="noStrike">
                          <a:solidFill>
                            <a:schemeClr val="tx1"/>
                          </a:solidFill>
                          <a:latin typeface="Calibri"/>
                        </a:rPr>
                        <a:t>DRU2</a:t>
                      </a:r>
                      <a:br>
                        <a:rPr lang="en-US" sz="1100" b="0" i="0" u="none" strike="noStrike">
                          <a:solidFill>
                            <a:schemeClr val="tx1"/>
                          </a:solidFill>
                          <a:latin typeface="Calibri"/>
                        </a:rPr>
                      </a:br>
                      <a:r>
                        <a:rPr lang="en-US" sz="1100" b="0" i="0" u="none" strike="noStrike">
                          <a:solidFill>
                            <a:schemeClr val="tx1"/>
                          </a:solidFill>
                          <a:latin typeface="Calibri"/>
                        </a:rPr>
                        <a:t>[-497:4:-17, 19:4:499]</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790327993"/>
                  </a:ext>
                </a:extLst>
              </a:tr>
              <a:tr h="347543">
                <a:tc vMerge="1">
                  <a:txBody>
                    <a:bodyPr/>
                    <a:lstStyle/>
                    <a:p>
                      <a:endParaRPr lang="en-US"/>
                    </a:p>
                  </a:txBody>
                  <a:tcPr/>
                </a:tc>
                <a:tc gridSpan="2">
                  <a:txBody>
                    <a:bodyPr/>
                    <a:lstStyle/>
                    <a:p>
                      <a:pPr algn="ctr" fontAlgn="ctr"/>
                      <a:r>
                        <a:rPr lang="en-US" sz="1100" b="0" i="0" u="none" strike="noStrike">
                          <a:solidFill>
                            <a:schemeClr val="tx1"/>
                          </a:solidFill>
                          <a:latin typeface="Calibri"/>
                        </a:rPr>
                        <a:t>DRU3</a:t>
                      </a:r>
                      <a:br>
                        <a:rPr lang="en-US" sz="1100" b="0" i="0" u="none" strike="noStrike">
                          <a:solidFill>
                            <a:schemeClr val="tx1"/>
                          </a:solidFill>
                          <a:latin typeface="Calibri"/>
                        </a:rPr>
                      </a:br>
                      <a:r>
                        <a:rPr lang="en-US" sz="1100" b="0" i="0" u="none" strike="noStrike">
                          <a:solidFill>
                            <a:schemeClr val="tx1"/>
                          </a:solidFill>
                          <a:latin typeface="Calibri"/>
                        </a:rPr>
                        <a:t>[-498:4:-18, 18:4:498]</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100" b="0" i="0" u="none" strike="noStrike">
                          <a:solidFill>
                            <a:schemeClr val="tx1"/>
                          </a:solidFill>
                          <a:latin typeface="Calibri"/>
                        </a:rPr>
                        <a:t>DRU4</a:t>
                      </a:r>
                      <a:br>
                        <a:rPr lang="en-US" sz="1100" b="0" i="0" u="none" strike="noStrike">
                          <a:solidFill>
                            <a:schemeClr val="tx1"/>
                          </a:solidFill>
                          <a:latin typeface="Calibri"/>
                        </a:rPr>
                      </a:br>
                      <a:r>
                        <a:rPr lang="en-US" sz="1100" b="0" i="0" u="none" strike="noStrike">
                          <a:solidFill>
                            <a:schemeClr val="tx1"/>
                          </a:solidFill>
                          <a:latin typeface="Calibri"/>
                        </a:rPr>
                        <a:t>[-496:4:-16, 20:4:500]</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456810306"/>
                  </a:ext>
                </a:extLst>
              </a:tr>
              <a:tr h="539918">
                <a:tc>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484DRU80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75000"/>
                      </a:schemeClr>
                    </a:solidFill>
                  </a:tcPr>
                </a:tc>
                <a:tc gridSpan="2">
                  <a:txBody>
                    <a:bodyPr/>
                    <a:lstStyle/>
                    <a:p>
                      <a:pPr algn="ctr" fontAlgn="ctr"/>
                      <a:r>
                        <a:rPr lang="en-US" sz="1100" b="0" i="0" u="none" strike="noStrike">
                          <a:solidFill>
                            <a:schemeClr val="tx1"/>
                          </a:solidFill>
                          <a:latin typeface="Calibri"/>
                        </a:rPr>
                        <a:t>DRU1</a:t>
                      </a:r>
                      <a:br>
                        <a:rPr lang="en-US" sz="1100" b="0" i="0" u="none" strike="noStrike">
                          <a:solidFill>
                            <a:schemeClr val="tx1"/>
                          </a:solidFill>
                          <a:latin typeface="Calibri"/>
                        </a:rPr>
                      </a:br>
                      <a:r>
                        <a:rPr lang="en-US" sz="1100" b="0" i="0" u="none" strike="noStrike">
                          <a:solidFill>
                            <a:schemeClr val="tx1"/>
                          </a:solidFill>
                          <a:latin typeface="Calibri"/>
                        </a:rPr>
                        <a:t>[-499:2:-17, 17:2:499]</a:t>
                      </a:r>
                    </a:p>
                  </a:txBody>
                  <a:tcPr marL="9356" marR="9356" marT="7017" marB="0" anchor="ctr">
                    <a:solidFill>
                      <a:schemeClr val="accent1">
                        <a:lumMod val="75000"/>
                      </a:schemeClr>
                    </a:solidFill>
                  </a:tcPr>
                </a:tc>
                <a:tc hMerge="1">
                  <a:txBody>
                    <a:bodyPr/>
                    <a:lstStyle/>
                    <a:p>
                      <a:endParaRPr lang="en-US"/>
                    </a:p>
                  </a:txBody>
                  <a:tcPr/>
                </a:tc>
                <a:tc gridSpan="2">
                  <a:txBody>
                    <a:bodyPr/>
                    <a:lstStyle/>
                    <a:p>
                      <a:pPr algn="ctr" fontAlgn="ctr"/>
                      <a:r>
                        <a:rPr lang="en-US" sz="1100" b="0" i="0" u="none" strike="noStrike" dirty="0">
                          <a:solidFill>
                            <a:schemeClr val="tx1"/>
                          </a:solidFill>
                          <a:latin typeface="Calibri"/>
                        </a:rPr>
                        <a:t>DRU2</a:t>
                      </a:r>
                      <a:br>
                        <a:rPr lang="en-US" sz="1100" b="0" i="0" u="none" strike="noStrike" dirty="0">
                          <a:solidFill>
                            <a:schemeClr val="tx1"/>
                          </a:solidFill>
                          <a:latin typeface="Calibri"/>
                        </a:rPr>
                      </a:br>
                      <a:r>
                        <a:rPr lang="en-US" sz="1100" b="0" i="0" u="none" strike="noStrike" dirty="0">
                          <a:solidFill>
                            <a:schemeClr val="tx1"/>
                          </a:solidFill>
                          <a:latin typeface="Calibri"/>
                        </a:rPr>
                        <a:t>[-498:2:-16, 18:2:500]</a:t>
                      </a:r>
                    </a:p>
                  </a:txBody>
                  <a:tcPr marL="9356" marR="9356" marT="7017"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575433046"/>
                  </a:ext>
                </a:extLst>
              </a:tr>
            </a:tbl>
          </a:graphicData>
        </a:graphic>
      </p:graphicFrame>
    </p:spTree>
    <p:extLst>
      <p:ext uri="{BB962C8B-B14F-4D97-AF65-F5344CB8AC3E}">
        <p14:creationId xmlns:p14="http://schemas.microsoft.com/office/powerpoint/2010/main" val="271260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(4/5)</a:t>
            </a:r>
          </a:p>
        </p:txBody>
      </p:sp>
      <p:sp>
        <p:nvSpPr>
          <p:cNvPr id="3" name="Content Placeholder 2">
            <a:extLst>
              <a:ext uri="{FF2B5EF4-FFF2-40B4-BE49-F238E27FC236}">
                <a16:creationId xmlns:a16="http://schemas.microsoft.com/office/drawing/2014/main" id="{1E25EBBA-83A7-FC7B-41D4-F18B6FEFC4FA}"/>
              </a:ext>
            </a:extLst>
          </p:cNvPr>
          <p:cNvSpPr>
            <a:spLocks noGrp="1"/>
          </p:cNvSpPr>
          <p:nvPr>
            <p:ph idx="1"/>
          </p:nvPr>
        </p:nvSpPr>
        <p:spPr>
          <a:xfrm>
            <a:off x="914401" y="1624585"/>
            <a:ext cx="10361084" cy="4113213"/>
          </a:xfrm>
        </p:spPr>
        <p:txBody>
          <a:bodyPr/>
          <a:lstStyle/>
          <a:p>
            <a:pPr>
              <a:buFont typeface="Arial" panose="020B0604020202020204" pitchFamily="34" charset="0"/>
              <a:buChar char="•"/>
            </a:pPr>
            <a:r>
              <a:rPr lang="en-US"/>
              <a:t>In [3], the authors proposed a tone plan for DBW 80 MHz</a:t>
            </a:r>
          </a:p>
          <a:p>
            <a:endParaRPr lang="en-US"/>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7" name="Table 6">
            <a:extLst>
              <a:ext uri="{FF2B5EF4-FFF2-40B4-BE49-F238E27FC236}">
                <a16:creationId xmlns:a16="http://schemas.microsoft.com/office/drawing/2014/main" id="{8558F763-E7AF-CA4D-3AB4-010DC0041591}"/>
              </a:ext>
            </a:extLst>
          </p:cNvPr>
          <p:cNvGraphicFramePr>
            <a:graphicFrameLocks noGrp="1"/>
          </p:cNvGraphicFramePr>
          <p:nvPr>
            <p:extLst>
              <p:ext uri="{D42A27DB-BD31-4B8C-83A1-F6EECF244321}">
                <p14:modId xmlns:p14="http://schemas.microsoft.com/office/powerpoint/2010/main" val="1956466931"/>
              </p:ext>
            </p:extLst>
          </p:nvPr>
        </p:nvGraphicFramePr>
        <p:xfrm>
          <a:off x="653330" y="2163633"/>
          <a:ext cx="10885340" cy="4536696"/>
        </p:xfrm>
        <a:graphic>
          <a:graphicData uri="http://schemas.openxmlformats.org/drawingml/2006/table">
            <a:tbl>
              <a:tblPr firstRow="1" bandRow="1">
                <a:tableStyleId>{5C22544A-7EE6-4342-B048-85BDC9FD1C3A}</a:tableStyleId>
              </a:tblPr>
              <a:tblGrid>
                <a:gridCol w="2177068">
                  <a:extLst>
                    <a:ext uri="{9D8B030D-6E8A-4147-A177-3AD203B41FA5}">
                      <a16:colId xmlns:a16="http://schemas.microsoft.com/office/drawing/2014/main" val="1171584137"/>
                    </a:ext>
                  </a:extLst>
                </a:gridCol>
                <a:gridCol w="2177068">
                  <a:extLst>
                    <a:ext uri="{9D8B030D-6E8A-4147-A177-3AD203B41FA5}">
                      <a16:colId xmlns:a16="http://schemas.microsoft.com/office/drawing/2014/main" val="3785352794"/>
                    </a:ext>
                  </a:extLst>
                </a:gridCol>
                <a:gridCol w="2177068">
                  <a:extLst>
                    <a:ext uri="{9D8B030D-6E8A-4147-A177-3AD203B41FA5}">
                      <a16:colId xmlns:a16="http://schemas.microsoft.com/office/drawing/2014/main" val="188369467"/>
                    </a:ext>
                  </a:extLst>
                </a:gridCol>
                <a:gridCol w="2177068">
                  <a:extLst>
                    <a:ext uri="{9D8B030D-6E8A-4147-A177-3AD203B41FA5}">
                      <a16:colId xmlns:a16="http://schemas.microsoft.com/office/drawing/2014/main" val="4251961831"/>
                    </a:ext>
                  </a:extLst>
                </a:gridCol>
                <a:gridCol w="2177068">
                  <a:extLst>
                    <a:ext uri="{9D8B030D-6E8A-4147-A177-3AD203B41FA5}">
                      <a16:colId xmlns:a16="http://schemas.microsoft.com/office/drawing/2014/main" val="2543932478"/>
                    </a:ext>
                  </a:extLst>
                </a:gridCol>
              </a:tblGrid>
              <a:tr h="27177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an 80 MHz UHR TB PPDU [3]</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188048"/>
                  </a:ext>
                </a:extLst>
              </a:tr>
              <a:tr h="27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68977"/>
                  </a:ext>
                </a:extLst>
              </a:tr>
              <a:tr h="450418">
                <a:tc rowSpan="4">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52DRU80</a:t>
                      </a:r>
                    </a:p>
                    <a:p>
                      <a:pPr algn="ctr"/>
                      <a:r>
                        <a:rPr lang="en-US" sz="1400" b="1" kern="120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 = 1:16</a:t>
                      </a:r>
                    </a:p>
                  </a:txBody>
                  <a:tcPr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[-471:16:-391, -367:16:-159, -135:16:-55, 41:16:121, 145:16:353, 377:16:457]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[-463:16:-383, -359:16:-151, -127:16:-47, 49:16:129, 153:16:361, 385:16:465]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[-467:16:-387, -363:16:-155, -131:16:-51, 45:16:125, 149:16:357, 381:16:461]</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[-459:16:-379, -355:16:-147, -123:16:-43, 53:16:133, 157:16:365, 389:16:469]</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017601406"/>
                  </a:ext>
                </a:extLst>
              </a:tr>
              <a:tr h="450418">
                <a:tc vMerge="1">
                  <a:txBody>
                    <a:bodyPr/>
                    <a:lstStyle/>
                    <a:p>
                      <a:endParaRPr lang="en-US"/>
                    </a:p>
                  </a:txBody>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DRU5</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[-465:16:-385, -361:16:-153, -129:16:-49, 47:16:127, 151:16:359, 383:16:463]</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DRU6</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[-457:16:-377, -353:16:-145, -121:16:-41, 55:16:135, 159:16:367, 391:16:471]</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DRU7</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[-469:16:-389, -365:16:-157, -133:16:-53, 43:16:123, 147:16:355, 379:16:459]</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DRU8</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[-461:16:-381, -357:16:-149, -125:16:-45, 51:16:131, 155:16:363, 387:16:467] </a:t>
                      </a:r>
                    </a:p>
                  </a:txBody>
                  <a:tcPr marL="9356" marR="9356" marT="7017" marB="0" anchor="ctr">
                    <a:solidFill>
                      <a:schemeClr val="accent1">
                        <a:lumMod val="20000"/>
                        <a:lumOff val="80000"/>
                      </a:schemeClr>
                    </a:solidFill>
                  </a:tcPr>
                </a:tc>
                <a:extLst>
                  <a:ext uri="{0D108BD9-81ED-4DB2-BD59-A6C34878D82A}">
                    <a16:rowId xmlns:a16="http://schemas.microsoft.com/office/drawing/2014/main" val="3503678049"/>
                  </a:ext>
                </a:extLst>
              </a:tr>
              <a:tr h="450418">
                <a:tc vMerge="1">
                  <a:txBody>
                    <a:bodyPr/>
                    <a:lstStyle/>
                    <a:p>
                      <a:endParaRPr lang="en-US"/>
                    </a:p>
                  </a:txBody>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DRU9</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[-470:16:-390, -366:16:-158, -134:16:-54, 42:16:122, 146:16:354, 378:16:458]</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DRU10</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[-462:16:-382, -358:16:-150, -126:16:-46, 50:16:130, 154:16:362, 386:16:466]</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DRU11</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[-466:16:-386, -362:16:-154, -130:16:-50, 46:16:126, 150:16:358, 382:16:462]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DRU12</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[-458:16:-378, -354:16:-146, -122:16:-42, 54:16:134, 158:16:366, 390:16:470]</a:t>
                      </a:r>
                    </a:p>
                  </a:txBody>
                  <a:tcPr marL="9356" marR="9356" marT="7017" marB="0" anchor="ctr">
                    <a:solidFill>
                      <a:schemeClr val="accent1">
                        <a:lumMod val="20000"/>
                        <a:lumOff val="80000"/>
                      </a:schemeClr>
                    </a:solidFill>
                  </a:tcPr>
                </a:tc>
                <a:extLst>
                  <a:ext uri="{0D108BD9-81ED-4DB2-BD59-A6C34878D82A}">
                    <a16:rowId xmlns:a16="http://schemas.microsoft.com/office/drawing/2014/main" val="127870342"/>
                  </a:ext>
                </a:extLst>
              </a:tr>
              <a:tr h="450418">
                <a:tc vMerge="1">
                  <a:txBody>
                    <a:bodyPr/>
                    <a:lstStyle/>
                    <a:p>
                      <a:pPr algn="ctr"/>
                      <a:endPar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DRU13</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[-464:16:-384, -360:16:-152, -128:16:-48, 48:16:128, 152:16:360, 384:16:464]</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DRU14</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[-456:16:-376, -352:16:-144, -120:16:-40, 56:16:136, 160:16:368, 392:16:472]</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DRU15</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[-468:16:-388, -364:16:-156, -132:16:-52, 44:16:124, 148:16:356, 380:16:460]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DRU16</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[-460:16:-380, -356:16:-148, -124:16:-44, 52:16:132, 156:16:364, 388:16:468] </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180294124"/>
                  </a:ext>
                </a:extLst>
              </a:tr>
              <a:tr h="302174">
                <a:tc rowSpan="2">
                  <a:txBody>
                    <a:bodyPr/>
                    <a:lstStyle/>
                    <a:p>
                      <a:pPr algn="ct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106DRU80</a:t>
                      </a:r>
                    </a:p>
                    <a:p>
                      <a:pPr algn="ctr"/>
                      <a:r>
                        <a:rPr lang="en-US" sz="1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 1:8</a:t>
                      </a:r>
                    </a:p>
                  </a:txBody>
                  <a:tcPr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[-471:8:-383, -367:8:-47, 41:8:361, 377:8:465] </a:t>
                      </a:r>
                    </a:p>
                  </a:txBody>
                  <a:tcPr marL="9356" marR="9356" marT="7017" marB="0"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[-467:8:-379, -363:8:-43, 45:8:365, 381:8:469]</a:t>
                      </a:r>
                    </a:p>
                  </a:txBody>
                  <a:tcPr marL="9356" marR="9356" marT="7017" marB="0"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[-465:8:-377, -361:8:-41, 47:8:367, 383:8:471]</a:t>
                      </a:r>
                    </a:p>
                  </a:txBody>
                  <a:tcPr marL="9356" marR="9356" marT="7017" marB="0"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[-469:8:-381, -365:8:-45, 43:8:363, 379:8:467]</a:t>
                      </a:r>
                    </a:p>
                  </a:txBody>
                  <a:tcPr marL="9356" marR="9356" marT="7017" marB="0" anchor="ctr">
                    <a:solidFill>
                      <a:schemeClr val="accent1">
                        <a:lumMod val="40000"/>
                        <a:lumOff val="60000"/>
                      </a:schemeClr>
                    </a:solidFill>
                  </a:tcPr>
                </a:tc>
                <a:extLst>
                  <a:ext uri="{0D108BD9-81ED-4DB2-BD59-A6C34878D82A}">
                    <a16:rowId xmlns:a16="http://schemas.microsoft.com/office/drawing/2014/main" val="4150949846"/>
                  </a:ext>
                </a:extLst>
              </a:tr>
              <a:tr h="302174">
                <a:tc vMerge="1">
                  <a:txBody>
                    <a:bodyPr/>
                    <a:lstStyle/>
                    <a:p>
                      <a:endParaRPr lang="en-US"/>
                    </a:p>
                  </a:txBody>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DRU5</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[-470:8:-382, -366:8:-46, 42:8:362, 378:8:466] </a:t>
                      </a:r>
                    </a:p>
                  </a:txBody>
                  <a:tcPr marL="9356" marR="9356" marT="7017" marB="0" anchor="ctr">
                    <a:solidFill>
                      <a:schemeClr val="accent1">
                        <a:lumMod val="40000"/>
                        <a:lumOff val="60000"/>
                      </a:schemeClr>
                    </a:solidFill>
                  </a:tcPr>
                </a:tc>
                <a:tc>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DRU6</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[-466:8:-378, -362:8:-42, 46:8:366, 382:8:470] </a:t>
                      </a:r>
                    </a:p>
                  </a:txBody>
                  <a:tcPr marL="9356" marR="9356" marT="7017" marB="0" anchor="ctr">
                    <a:solidFill>
                      <a:schemeClr val="accent1">
                        <a:lumMod val="40000"/>
                        <a:lumOff val="60000"/>
                      </a:schemeClr>
                    </a:solidFill>
                  </a:tcPr>
                </a:tc>
                <a:tc>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DRU7</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[-464:8:-376, -360:8:-40, 48:8:368, 384:8:472]</a:t>
                      </a:r>
                    </a:p>
                  </a:txBody>
                  <a:tcPr marL="9356" marR="9356" marT="7017" marB="0" anchor="ctr">
                    <a:solidFill>
                      <a:schemeClr val="accent1">
                        <a:lumMod val="40000"/>
                        <a:lumOff val="60000"/>
                      </a:schemeClr>
                    </a:solidFill>
                  </a:tcPr>
                </a:tc>
                <a:tc>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DRU8</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[-468:8:-380, -364:8:-44, 44:8:364, 380:8:468]</a:t>
                      </a:r>
                    </a:p>
                  </a:txBody>
                  <a:tcPr marL="9356" marR="9356" marT="7017" marB="0" anchor="ctr">
                    <a:solidFill>
                      <a:schemeClr val="accent1">
                        <a:lumMod val="40000"/>
                        <a:lumOff val="60000"/>
                      </a:schemeClr>
                    </a:solidFill>
                  </a:tcPr>
                </a:tc>
                <a:extLst>
                  <a:ext uri="{0D108BD9-81ED-4DB2-BD59-A6C34878D82A}">
                    <a16:rowId xmlns:a16="http://schemas.microsoft.com/office/drawing/2014/main" val="3436497358"/>
                  </a:ext>
                </a:extLst>
              </a:tr>
              <a:tr h="302174">
                <a:tc rowSpan="2">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242DRU80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60000"/>
                        <a:lumOff val="40000"/>
                      </a:schemeClr>
                    </a:solidFill>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[-499:4:-19, 17:4:497]</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[-497:4:-17, 19:4:499]</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790327993"/>
                  </a:ext>
                </a:extLst>
              </a:tr>
              <a:tr h="302174">
                <a:tc vMerge="1">
                  <a:txBody>
                    <a:bodyPr/>
                    <a:lstStyle/>
                    <a:p>
                      <a:endParaRPr lang="en-US"/>
                    </a:p>
                  </a:txBody>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[-498:4:-18, 18:4:498]</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[-496:4:-16, 20:4:500]</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456810306"/>
                  </a:ext>
                </a:extLst>
              </a:tr>
              <a:tr h="469436">
                <a:tc>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484DRU80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75000"/>
                      </a:schemeClr>
                    </a:solidFill>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p>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[-499:2:-17, 17:2:499]</a:t>
                      </a:r>
                    </a:p>
                  </a:txBody>
                  <a:tcPr marL="9356" marR="9356" marT="7017" marB="0" anchor="ctr">
                    <a:solidFill>
                      <a:schemeClr val="accent1">
                        <a:lumMod val="75000"/>
                      </a:schemeClr>
                    </a:solidFill>
                  </a:tcPr>
                </a:tc>
                <a:tc hMerge="1">
                  <a:txBody>
                    <a:bodyPr/>
                    <a:lstStyle/>
                    <a:p>
                      <a:endParaRPr lang="en-US"/>
                    </a:p>
                  </a:txBody>
                  <a:tcPr/>
                </a:tc>
                <a:tc gridSpan="2">
                  <a:txBody>
                    <a:bodyPr/>
                    <a:lstStyle/>
                    <a:p>
                      <a:pPr algn="ctr" fontAlgn="ctr"/>
                      <a:r>
                        <a:rPr lang="en-US" sz="10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DRU2</a:t>
                      </a:r>
                    </a:p>
                    <a:p>
                      <a:pPr algn="ctr" fontAlgn="ctr"/>
                      <a:r>
                        <a:rPr lang="en-US" sz="10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[-498:2:-16, 18:2:500]</a:t>
                      </a:r>
                    </a:p>
                  </a:txBody>
                  <a:tcPr marL="9356" marR="9356" marT="7017"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575433046"/>
                  </a:ext>
                </a:extLst>
              </a:tr>
            </a:tbl>
          </a:graphicData>
        </a:graphic>
      </p:graphicFrame>
    </p:spTree>
    <p:extLst>
      <p:ext uri="{BB962C8B-B14F-4D97-AF65-F5344CB8AC3E}">
        <p14:creationId xmlns:p14="http://schemas.microsoft.com/office/powerpoint/2010/main" val="381064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(5/5)</a:t>
            </a:r>
          </a:p>
        </p:txBody>
      </p:sp>
      <p:sp>
        <p:nvSpPr>
          <p:cNvPr id="3" name="Content Placeholder 2">
            <a:extLst>
              <a:ext uri="{FF2B5EF4-FFF2-40B4-BE49-F238E27FC236}">
                <a16:creationId xmlns:a16="http://schemas.microsoft.com/office/drawing/2014/main" id="{1E25EBBA-83A7-FC7B-41D4-F18B6FEFC4FA}"/>
              </a:ext>
            </a:extLst>
          </p:cNvPr>
          <p:cNvSpPr>
            <a:spLocks noGrp="1"/>
          </p:cNvSpPr>
          <p:nvPr>
            <p:ph idx="1"/>
          </p:nvPr>
        </p:nvSpPr>
        <p:spPr/>
        <p:txBody>
          <a:bodyPr/>
          <a:lstStyle/>
          <a:p>
            <a:pPr>
              <a:buFont typeface="Arial" panose="020B0604020202020204" pitchFamily="34" charset="0"/>
              <a:buChar char="•"/>
            </a:pPr>
            <a:r>
              <a:rPr lang="en-US"/>
              <a:t>In [4], the authors proposed a tone plan for DBW 20 MHz</a:t>
            </a:r>
          </a:p>
          <a:p>
            <a:endParaRPr lang="en-US"/>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7" name="Table 6">
            <a:extLst>
              <a:ext uri="{FF2B5EF4-FFF2-40B4-BE49-F238E27FC236}">
                <a16:creationId xmlns:a16="http://schemas.microsoft.com/office/drawing/2014/main" id="{5B1C7118-0B27-37A5-725A-4197C6FB9BF8}"/>
              </a:ext>
            </a:extLst>
          </p:cNvPr>
          <p:cNvGraphicFramePr>
            <a:graphicFrameLocks noGrp="1"/>
          </p:cNvGraphicFramePr>
          <p:nvPr>
            <p:extLst>
              <p:ext uri="{D42A27DB-BD31-4B8C-83A1-F6EECF244321}">
                <p14:modId xmlns:p14="http://schemas.microsoft.com/office/powerpoint/2010/main" val="546362114"/>
              </p:ext>
            </p:extLst>
          </p:nvPr>
        </p:nvGraphicFramePr>
        <p:xfrm>
          <a:off x="1023699" y="2720614"/>
          <a:ext cx="10144602" cy="3305884"/>
        </p:xfrm>
        <a:graphic>
          <a:graphicData uri="http://schemas.openxmlformats.org/drawingml/2006/table">
            <a:tbl>
              <a:tblPr firstRow="1" bandRow="1">
                <a:tableStyleId>{5C22544A-7EE6-4342-B048-85BDC9FD1C3A}</a:tableStyleId>
              </a:tblPr>
              <a:tblGrid>
                <a:gridCol w="1690767">
                  <a:extLst>
                    <a:ext uri="{9D8B030D-6E8A-4147-A177-3AD203B41FA5}">
                      <a16:colId xmlns:a16="http://schemas.microsoft.com/office/drawing/2014/main" val="2519517983"/>
                    </a:ext>
                  </a:extLst>
                </a:gridCol>
                <a:gridCol w="1690767">
                  <a:extLst>
                    <a:ext uri="{9D8B030D-6E8A-4147-A177-3AD203B41FA5}">
                      <a16:colId xmlns:a16="http://schemas.microsoft.com/office/drawing/2014/main" val="4263345161"/>
                    </a:ext>
                  </a:extLst>
                </a:gridCol>
                <a:gridCol w="1690767">
                  <a:extLst>
                    <a:ext uri="{9D8B030D-6E8A-4147-A177-3AD203B41FA5}">
                      <a16:colId xmlns:a16="http://schemas.microsoft.com/office/drawing/2014/main" val="1168672210"/>
                    </a:ext>
                  </a:extLst>
                </a:gridCol>
                <a:gridCol w="1690767">
                  <a:extLst>
                    <a:ext uri="{9D8B030D-6E8A-4147-A177-3AD203B41FA5}">
                      <a16:colId xmlns:a16="http://schemas.microsoft.com/office/drawing/2014/main" val="3413567295"/>
                    </a:ext>
                  </a:extLst>
                </a:gridCol>
                <a:gridCol w="1690767">
                  <a:extLst>
                    <a:ext uri="{9D8B030D-6E8A-4147-A177-3AD203B41FA5}">
                      <a16:colId xmlns:a16="http://schemas.microsoft.com/office/drawing/2014/main" val="3184424505"/>
                    </a:ext>
                  </a:extLst>
                </a:gridCol>
                <a:gridCol w="1690767">
                  <a:extLst>
                    <a:ext uri="{9D8B030D-6E8A-4147-A177-3AD203B41FA5}">
                      <a16:colId xmlns:a16="http://schemas.microsoft.com/office/drawing/2014/main" val="2386956459"/>
                    </a:ext>
                  </a:extLst>
                </a:gridCol>
              </a:tblGrid>
              <a:tr h="319851">
                <a:tc gridSpan="6">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 20 MHz UHR TB PPDU [4]</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6491822"/>
                  </a:ext>
                </a:extLst>
              </a:tr>
              <a:tr h="293197">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5">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7812459"/>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26DRU20</a:t>
                      </a:r>
                    </a:p>
                    <a:p>
                      <a:pPr algn="ctr"/>
                      <a:r>
                        <a:rPr lang="en-US" sz="1600" b="1" kern="120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 = 1:9</a:t>
                      </a:r>
                    </a:p>
                  </a:txBody>
                  <a:tcPr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a:t>
                      </a:r>
                      <a:r>
                        <a:rPr lang="en-US" altLang="ko-KR" sz="1400">
                          <a:latin typeface="Calibri" panose="020F0502020204030204" pitchFamily="34" charset="0"/>
                          <a:ea typeface="Calibri" panose="020F0502020204030204" pitchFamily="34" charset="0"/>
                          <a:cs typeface="Calibri" panose="020F0502020204030204" pitchFamily="34" charset="0"/>
                        </a:rPr>
                        <a:t>20</a:t>
                      </a:r>
                      <a:r>
                        <a:rPr lang="pl-PL" altLang="ko-KR" sz="1400">
                          <a:latin typeface="Calibri" panose="020F0502020204030204" pitchFamily="34" charset="0"/>
                          <a:ea typeface="Calibri" panose="020F0502020204030204" pitchFamily="34" charset="0"/>
                          <a:cs typeface="Calibri" panose="020F0502020204030204" pitchFamily="34" charset="0"/>
                        </a:rPr>
                        <a:t>:9:-1</a:t>
                      </a:r>
                      <a:r>
                        <a:rPr lang="en-US" altLang="ko-KR" sz="1400">
                          <a:latin typeface="Calibri" panose="020F0502020204030204" pitchFamily="34" charset="0"/>
                          <a:ea typeface="Calibri" panose="020F0502020204030204" pitchFamily="34" charset="0"/>
                          <a:cs typeface="Calibri" panose="020F0502020204030204" pitchFamily="34" charset="0"/>
                        </a:rPr>
                        <a:t>2</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4</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a:t>
                      </a:r>
                      <a:r>
                        <a:rPr lang="en-US" altLang="ko-KR" sz="1400">
                          <a:latin typeface="Calibri" panose="020F0502020204030204" pitchFamily="34" charset="0"/>
                          <a:ea typeface="Calibri" panose="020F0502020204030204" pitchFamily="34" charset="0"/>
                          <a:cs typeface="Calibri" panose="020F0502020204030204" pitchFamily="34" charset="0"/>
                        </a:rPr>
                        <a:t>15</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11</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10</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3</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5</a:t>
                      </a:r>
                      <a:r>
                        <a:rPr lang="pl-PL" altLang="ko-KR" sz="1400">
                          <a:latin typeface="Calibri" panose="020F0502020204030204" pitchFamily="34" charset="0"/>
                          <a:ea typeface="Calibri" panose="020F0502020204030204" pitchFamily="34" charset="0"/>
                          <a:cs typeface="Calibri" panose="020F0502020204030204" pitchFamily="34" charset="0"/>
                        </a:rPr>
                        <a:t>,</a:t>
                      </a:r>
                      <a:r>
                        <a:rPr lang="en-US" altLang="ko-KR" sz="1400">
                          <a:latin typeface="Calibri" panose="020F0502020204030204" pitchFamily="34" charset="0"/>
                          <a:ea typeface="Calibri" panose="020F0502020204030204" pitchFamily="34" charset="0"/>
                          <a:cs typeface="Calibri" panose="020F0502020204030204" pitchFamily="34" charset="0"/>
                        </a:rPr>
                        <a:t> 4</a:t>
                      </a:r>
                      <a:r>
                        <a:rPr lang="pl-PL" altLang="ko-KR" sz="1400">
                          <a:latin typeface="Calibri" panose="020F0502020204030204" pitchFamily="34" charset="0"/>
                          <a:ea typeface="Calibri" panose="020F0502020204030204" pitchFamily="34" charset="0"/>
                          <a:cs typeface="Calibri" panose="020F0502020204030204" pitchFamily="34" charset="0"/>
                        </a:rPr>
                        <a:t>:9:1</a:t>
                      </a:r>
                      <a:r>
                        <a:rPr lang="en-US" altLang="ko-KR" sz="1400">
                          <a:latin typeface="Calibri" panose="020F0502020204030204" pitchFamily="34" charset="0"/>
                          <a:ea typeface="Calibri" panose="020F0502020204030204" pitchFamily="34" charset="0"/>
                          <a:cs typeface="Calibri" panose="020F0502020204030204" pitchFamily="34" charset="0"/>
                        </a:rPr>
                        <a:t>12</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DRU5</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extLst>
                  <a:ext uri="{0D108BD9-81ED-4DB2-BD59-A6C34878D82A}">
                    <a16:rowId xmlns:a16="http://schemas.microsoft.com/office/drawing/2014/main" val="3551909256"/>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DRU6</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a:t>
                      </a:r>
                      <a:r>
                        <a:rPr lang="en-US" altLang="ko-KR" sz="1400">
                          <a:latin typeface="Calibri" panose="020F0502020204030204" pitchFamily="34" charset="0"/>
                          <a:ea typeface="Calibri" panose="020F0502020204030204" pitchFamily="34" charset="0"/>
                          <a:cs typeface="Calibri" panose="020F0502020204030204" pitchFamily="34" charset="0"/>
                        </a:rPr>
                        <a:t>12</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4</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5</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3</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DRU7</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10</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DRU8</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11</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5</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DRU9</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4</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12</a:t>
                      </a:r>
                      <a:r>
                        <a:rPr lang="pl-PL" altLang="ko-KR" sz="1400">
                          <a:latin typeface="Calibri" panose="020F0502020204030204" pitchFamily="34" charset="0"/>
                          <a:ea typeface="Calibri" panose="020F0502020204030204" pitchFamily="34" charset="0"/>
                          <a:cs typeface="Calibri" panose="020F0502020204030204" pitchFamily="34" charset="0"/>
                        </a:rPr>
                        <a:t>:9:1</a:t>
                      </a:r>
                      <a:r>
                        <a:rPr lang="en-US" altLang="ko-KR" sz="1400">
                          <a:latin typeface="Calibri" panose="020F0502020204030204" pitchFamily="34" charset="0"/>
                          <a:ea typeface="Calibri" panose="020F0502020204030204" pitchFamily="34" charset="0"/>
                          <a:cs typeface="Calibri" panose="020F0502020204030204" pitchFamily="34" charset="0"/>
                        </a:rPr>
                        <a:t>20</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rowSpan="4">
                  <a:txBody>
                    <a:bodyPr/>
                    <a:lstStyle/>
                    <a:p>
                      <a:pPr algn="ctr" fontAlgn="ctr"/>
                      <a:r>
                        <a:rPr lang="en-US" sz="1400" b="0" i="0" u="none" strike="noStrike">
                          <a:solidFill>
                            <a:schemeClr val="tx1"/>
                          </a:solidFill>
                          <a:latin typeface="Calibri"/>
                        </a:rPr>
                        <a:t> </a:t>
                      </a:r>
                    </a:p>
                  </a:txBody>
                  <a:tcPr marL="0" marR="0" marT="0" marB="0" anchor="ctr">
                    <a:solidFill>
                      <a:schemeClr val="accent5">
                        <a:lumMod val="40000"/>
                        <a:lumOff val="60000"/>
                      </a:schemeClr>
                    </a:solidFill>
                  </a:tcPr>
                </a:tc>
                <a:extLst>
                  <a:ext uri="{0D108BD9-81ED-4DB2-BD59-A6C34878D82A}">
                    <a16:rowId xmlns:a16="http://schemas.microsoft.com/office/drawing/2014/main" val="1996838931"/>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40000"/>
                        <a:lumOff val="60000"/>
                      </a:schemeClr>
                    </a:solidFill>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[DRU1, DRU2]</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[DRU3, DRU4]</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450781420"/>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[DRU6, DRU7]</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[DRU8, DRU9]</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87209747"/>
                  </a:ext>
                </a:extLst>
              </a:tr>
              <a:tr h="506431">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106DRU20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60000"/>
                        <a:lumOff val="40000"/>
                      </a:schemeClr>
                    </a:solidFill>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RU1</a:t>
                      </a:r>
                      <a:b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RU1~4], [-3, </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RU2</a:t>
                      </a:r>
                      <a:b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26-tone [</a:t>
                      </a:r>
                      <a:r>
                        <a:rPr lang="en-US"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RU6~9], [-2, </a:t>
                      </a:r>
                      <a:r>
                        <a:rPr lang="en-US"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60000"/>
                        <a:lumOff val="4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43718022"/>
                  </a:ext>
                </a:extLst>
              </a:tr>
            </a:tbl>
          </a:graphicData>
        </a:graphic>
      </p:graphicFrame>
    </p:spTree>
    <p:extLst>
      <p:ext uri="{BB962C8B-B14F-4D97-AF65-F5344CB8AC3E}">
        <p14:creationId xmlns:p14="http://schemas.microsoft.com/office/powerpoint/2010/main" val="182308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EF09-054C-719C-D536-4F446AB077A8}"/>
              </a:ext>
            </a:extLst>
          </p:cNvPr>
          <p:cNvSpPr>
            <a:spLocks noGrp="1"/>
          </p:cNvSpPr>
          <p:nvPr>
            <p:ph type="title"/>
          </p:nvPr>
        </p:nvSpPr>
        <p:spPr/>
        <p:txBody>
          <a:bodyPr/>
          <a:lstStyle/>
          <a:p>
            <a:r>
              <a:rPr lang="en-US"/>
              <a:t>Nonlinearity of the PA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7D7567-3B16-F98C-A645-434015A1DBCC}"/>
                  </a:ext>
                </a:extLst>
              </p:cNvPr>
              <p:cNvSpPr>
                <a:spLocks noGrp="1"/>
              </p:cNvSpPr>
              <p:nvPr>
                <p:ph idx="1"/>
              </p:nvPr>
            </p:nvSpPr>
            <p:spPr>
              <a:xfrm>
                <a:off x="914400" y="1661161"/>
                <a:ext cx="10590027" cy="4511038"/>
              </a:xfrm>
            </p:spPr>
            <p:txBody>
              <a:bodyPr/>
              <a:lstStyle/>
              <a:p>
                <a:pPr>
                  <a:buFont typeface="Arial" panose="020B0604020202020204" pitchFamily="34" charset="0"/>
                  <a:buChar char="•"/>
                </a:pPr>
                <a:r>
                  <a:rPr lang="en-US" sz="2000" dirty="0"/>
                  <a:t>To account for the nonlinearity of the PA, RAPP model is applied to the transmit signal [5][6].</a:t>
                </a:r>
              </a:p>
              <a:p>
                <a:pPr lvl="1">
                  <a:buFont typeface="Arial" panose="020B0604020202020204" pitchFamily="34" charset="0"/>
                  <a:buChar char="•"/>
                </a:pPr>
                <a:r>
                  <a:rPr lang="en-US" sz="1600" dirty="0"/>
                  <a:t>a smoothing factor </a:t>
                </a:r>
                <a14:m>
                  <m:oMath xmlns:m="http://schemas.openxmlformats.org/officeDocument/2006/math">
                    <m:r>
                      <a:rPr lang="en-US" sz="1600" i="1" dirty="0" smtClean="0">
                        <a:latin typeface="Cambria Math" panose="02040503050406030204" pitchFamily="18" charset="0"/>
                      </a:rPr>
                      <m:t>𝑝</m:t>
                    </m:r>
                    <m:r>
                      <a:rPr lang="en-US" sz="1600" i="1" dirty="0" smtClean="0">
                        <a:latin typeface="Cambria Math" panose="02040503050406030204" pitchFamily="18" charset="0"/>
                      </a:rPr>
                      <m:t> = 3</m:t>
                    </m:r>
                  </m:oMath>
                </a14:m>
                <a:r>
                  <a:rPr lang="en-US" sz="1600" dirty="0"/>
                  <a:t> is used.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sz="2000" dirty="0"/>
              </a:p>
              <a:p>
                <a:pPr marL="0" indent="0"/>
                <a:endParaRPr lang="en-US" sz="2000" dirty="0"/>
              </a:p>
              <a:p>
                <a:pPr>
                  <a:buFont typeface="Arial" panose="020B0604020202020204" pitchFamily="34" charset="0"/>
                  <a:buChar char="•"/>
                </a:pPr>
                <a:r>
                  <a:rPr lang="en-US" sz="2000" dirty="0"/>
                  <a:t>A power backoff of 8 dB is then applied to the transmit signal before applying the channel. </a:t>
                </a:r>
              </a:p>
            </p:txBody>
          </p:sp>
        </mc:Choice>
        <mc:Fallback xmlns="">
          <p:sp>
            <p:nvSpPr>
              <p:cNvPr id="3" name="Content Placeholder 2">
                <a:extLst>
                  <a:ext uri="{FF2B5EF4-FFF2-40B4-BE49-F238E27FC236}">
                    <a16:creationId xmlns:a16="http://schemas.microsoft.com/office/drawing/2014/main" id="{E47D7567-3B16-F98C-A645-434015A1DBCC}"/>
                  </a:ext>
                </a:extLst>
              </p:cNvPr>
              <p:cNvSpPr>
                <a:spLocks noGrp="1" noRot="1" noChangeAspect="1" noMove="1" noResize="1" noEditPoints="1" noAdjustHandles="1" noChangeArrowheads="1" noChangeShapeType="1" noTextEdit="1"/>
              </p:cNvSpPr>
              <p:nvPr>
                <p:ph idx="1"/>
              </p:nvPr>
            </p:nvSpPr>
            <p:spPr>
              <a:xfrm>
                <a:off x="914400" y="1661161"/>
                <a:ext cx="10590027" cy="4511038"/>
              </a:xfrm>
              <a:blipFill>
                <a:blip r:embed="rId2"/>
                <a:stretch>
                  <a:fillRect l="-518" t="-8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AE1824-812C-4EA7-D2D9-C3EC67BA8448}"/>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57CB829F-F2F9-B230-8BCD-142432882FA4}"/>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2F29CDB1-84CA-BA3D-C4FD-E586A22E6548}"/>
              </a:ext>
            </a:extLst>
          </p:cNvPr>
          <p:cNvSpPr>
            <a:spLocks noGrp="1"/>
          </p:cNvSpPr>
          <p:nvPr>
            <p:ph type="dt" idx="15"/>
          </p:nvPr>
        </p:nvSpPr>
        <p:spPr/>
        <p:txBody>
          <a:bodyPr/>
          <a:lstStyle/>
          <a:p>
            <a:r>
              <a:rPr lang="en-US"/>
              <a:t>September 2024</a:t>
            </a:r>
            <a:endParaRPr lang="en-GB"/>
          </a:p>
        </p:txBody>
      </p:sp>
      <p:pic>
        <p:nvPicPr>
          <p:cNvPr id="7" name="Picture 119">
            <a:extLst>
              <a:ext uri="{FF2B5EF4-FFF2-40B4-BE49-F238E27FC236}">
                <a16:creationId xmlns:a16="http://schemas.microsoft.com/office/drawing/2014/main" id="{82C54B89-FD14-3252-F98F-D7D8115CE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536" y="2367972"/>
            <a:ext cx="4116691" cy="296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125">
            <a:extLst>
              <a:ext uri="{FF2B5EF4-FFF2-40B4-BE49-F238E27FC236}">
                <a16:creationId xmlns:a16="http://schemas.microsoft.com/office/drawing/2014/main" id="{91351101-6C21-EB2E-8ADD-A51E35693A26}"/>
              </a:ext>
            </a:extLst>
          </p:cNvPr>
          <p:cNvGraphicFramePr>
            <a:graphicFrameLocks noChangeAspect="1"/>
          </p:cNvGraphicFramePr>
          <p:nvPr>
            <p:extLst>
              <p:ext uri="{D42A27DB-BD31-4B8C-83A1-F6EECF244321}">
                <p14:modId xmlns:p14="http://schemas.microsoft.com/office/powerpoint/2010/main" val="4237395985"/>
              </p:ext>
            </p:extLst>
          </p:nvPr>
        </p:nvGraphicFramePr>
        <p:xfrm>
          <a:off x="1920774" y="3278594"/>
          <a:ext cx="2312988" cy="1141413"/>
        </p:xfrm>
        <a:graphic>
          <a:graphicData uri="http://schemas.openxmlformats.org/presentationml/2006/ole">
            <mc:AlternateContent xmlns:mc="http://schemas.openxmlformats.org/markup-compatibility/2006">
              <mc:Choice xmlns:v="urn:schemas-microsoft-com:vml" Requires="v">
                <p:oleObj name="Equation" r:id="rId4" imgW="1180800" imgH="583920" progId="Equation.DSMT4">
                  <p:embed/>
                </p:oleObj>
              </mc:Choice>
              <mc:Fallback>
                <p:oleObj name="Equation" r:id="rId4" imgW="1180800" imgH="583920" progId="Equation.DSMT4">
                  <p:embed/>
                  <p:pic>
                    <p:nvPicPr>
                      <p:cNvPr id="8" name="Object 125">
                        <a:extLst>
                          <a:ext uri="{FF2B5EF4-FFF2-40B4-BE49-F238E27FC236}">
                            <a16:creationId xmlns:a16="http://schemas.microsoft.com/office/drawing/2014/main" id="{91351101-6C21-EB2E-8ADD-A51E35693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774" y="3278594"/>
                        <a:ext cx="2312988"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968070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3931</Words>
  <Application>Microsoft Office PowerPoint</Application>
  <PresentationFormat>Widescreen</PresentationFormat>
  <Paragraphs>384</Paragraphs>
  <Slides>21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Arial Unicode MS</vt:lpstr>
      <vt:lpstr>Calibri</vt:lpstr>
      <vt:lpstr>Cambria Math</vt:lpstr>
      <vt:lpstr>Times New Roman</vt:lpstr>
      <vt:lpstr>TimesNewRoman</vt:lpstr>
      <vt:lpstr>Office Theme</vt:lpstr>
      <vt:lpstr>Document</vt:lpstr>
      <vt:lpstr>Equation</vt:lpstr>
      <vt:lpstr>UHR-LTF Design for DRU – Further Results </vt:lpstr>
      <vt:lpstr>Abstract</vt:lpstr>
      <vt:lpstr>Recap of Reusing EHT-LTF for DRU</vt:lpstr>
      <vt:lpstr>Proposed Tone Plans for DRU (1/5)</vt:lpstr>
      <vt:lpstr>Proposed Tone Plans for DRU (2/5)</vt:lpstr>
      <vt:lpstr>Proposed Tone Plans for DRU (3/5)</vt:lpstr>
      <vt:lpstr>Proposed Tone Plans for DRU (4/5)</vt:lpstr>
      <vt:lpstr>Proposed Tone Plans for DRU (5/5)</vt:lpstr>
      <vt:lpstr>Nonlinearity of the PA</vt:lpstr>
      <vt:lpstr>Simulation Parameters</vt:lpstr>
      <vt:lpstr>PAPR Performance of DRU (DBW = 20 MHz)</vt:lpstr>
      <vt:lpstr>PAPR Performance of DRU (DBW = 40 MHz)</vt:lpstr>
      <vt:lpstr>PAPR Performance of DRU (DBW = 80 MHz)</vt:lpstr>
      <vt:lpstr>PER Performance of DRU (DBW = 20 MHz)</vt:lpstr>
      <vt:lpstr>PER Performance of DRU (DBW = 40 MHz)</vt:lpstr>
      <vt:lpstr>PER Performance of DRU (DBW = 80 MHz)</vt:lpstr>
      <vt:lpstr>Discussion on PAPR and PER Performance</vt:lpstr>
      <vt:lpstr>Conclusions and Way Forward</vt:lpstr>
      <vt:lpstr>SP 1</vt:lpstr>
      <vt:lpstr>SP 2</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2024-09-06T21:38:29Z</dcterms:created>
  <dcterms:modified xsi:type="dcterms:W3CDTF">2024-10-03T18:30:46Z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f26ed8-713a-4e6c-8a04-66607341a11c_Enabled">
    <vt:lpwstr>true</vt:lpwstr>
  </property>
  <property fmtid="{D5CDD505-2E9C-101B-9397-08002B2CF9AE}" pid="3" name="MSIP_Label_bcf26ed8-713a-4e6c-8a04-66607341a11c_SetDate">
    <vt:lpwstr>2024-09-06T21:48:02Z</vt:lpwstr>
  </property>
  <property fmtid="{D5CDD505-2E9C-101B-9397-08002B2CF9AE}" pid="4" name="MSIP_Label_bcf26ed8-713a-4e6c-8a04-66607341a11c_Method">
    <vt:lpwstr>Privileged</vt:lpwstr>
  </property>
  <property fmtid="{D5CDD505-2E9C-101B-9397-08002B2CF9AE}" pid="5" name="MSIP_Label_bcf26ed8-713a-4e6c-8a04-66607341a11c_Name">
    <vt:lpwstr>Public</vt:lpwstr>
  </property>
  <property fmtid="{D5CDD505-2E9C-101B-9397-08002B2CF9AE}" pid="6" name="MSIP_Label_bcf26ed8-713a-4e6c-8a04-66607341a11c_SiteId">
    <vt:lpwstr>e351b779-f6d5-4e50-8568-80e922d180ae</vt:lpwstr>
  </property>
  <property fmtid="{D5CDD505-2E9C-101B-9397-08002B2CF9AE}" pid="7" name="MSIP_Label_bcf26ed8-713a-4e6c-8a04-66607341a11c_ActionId">
    <vt:lpwstr>1cd594ab-783b-4152-963b-81e3a88a2c71</vt:lpwstr>
  </property>
  <property fmtid="{D5CDD505-2E9C-101B-9397-08002B2CF9AE}" pid="8" name="MSIP_Label_bcf26ed8-713a-4e6c-8a04-66607341a11c_ContentBits">
    <vt:lpwstr>0</vt:lpwstr>
  </property>
</Properties>
</file>