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3"/>
  </p:notesMasterIdLst>
  <p:sldIdLst>
    <p:sldId id="363" r:id="rId2"/>
    <p:sldId id="2453" r:id="rId3"/>
    <p:sldId id="2469" r:id="rId4"/>
    <p:sldId id="2459" r:id="rId5"/>
    <p:sldId id="2466" r:id="rId6"/>
    <p:sldId id="2470" r:id="rId7"/>
    <p:sldId id="2471" r:id="rId8"/>
    <p:sldId id="2473" r:id="rId9"/>
    <p:sldId id="2472" r:id="rId10"/>
    <p:sldId id="2467" r:id="rId11"/>
    <p:sldId id="2460" r:id="rId12"/>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0" d="100"/>
          <a:sy n="120" d="100"/>
        </p:scale>
        <p:origin x="480" y="11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802.11-24/1548r2</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77885623"/>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Shuqiao Chen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2209800" y="615636"/>
            <a:ext cx="77724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Thoughts on security for AMP</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6 September 2024</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369606"/>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text to </a:t>
            </a:r>
            <a:r>
              <a:rPr lang="en-US" sz="2400" dirty="0" err="1">
                <a:solidFill>
                  <a:srgbClr val="000000"/>
                </a:solidFill>
                <a:latin typeface="Arial"/>
                <a:ea typeface="ＭＳ Ｐゴシック"/>
              </a:rPr>
              <a:t>TGbp</a:t>
            </a:r>
            <a:r>
              <a:rPr lang="en-US" sz="2400" dirty="0">
                <a:solidFill>
                  <a:srgbClr val="000000"/>
                </a:solidFill>
                <a:latin typeface="Arial"/>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kumimoji="0" lang="en-US" sz="2400" b="0" i="0" u="none" strike="noStrike" kern="1200" cap="none" spc="0" normalizeH="0" baseline="0" noProof="0" dirty="0">
                <a:ln>
                  <a:noFill/>
                </a:ln>
                <a:solidFill>
                  <a:srgbClr val="000000"/>
                </a:solidFill>
                <a:effectLst/>
                <a:uLnTx/>
                <a:uFillTx/>
                <a:latin typeface="Arial"/>
                <a:ea typeface="ＭＳ Ｐゴシック"/>
              </a:rPr>
              <a:t>802.11bp STAs may support secure communication.</a:t>
            </a: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80021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[1] IEEE 802.11-24/178r0, Security considerations in ambient power communications, Hui Luo</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[2] IEEE 802.11-24/1203r0, Authentication and Security transaction for AMP, </a:t>
            </a:r>
            <a:r>
              <a:rPr lang="en-US" sz="2000" dirty="0" err="1">
                <a:solidFill>
                  <a:srgbClr val="000000"/>
                </a:solidFill>
                <a:latin typeface="Arial"/>
                <a:ea typeface="ＭＳ Ｐゴシック"/>
              </a:rPr>
              <a:t>Chuanfeng</a:t>
            </a:r>
            <a:r>
              <a:rPr lang="en-US" sz="2000" dirty="0">
                <a:solidFill>
                  <a:srgbClr val="000000"/>
                </a:solidFill>
                <a:latin typeface="Arial"/>
                <a:ea typeface="ＭＳ Ｐゴシック"/>
              </a:rPr>
              <a:t> He</a:t>
            </a: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Abstract</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628800"/>
            <a:ext cx="11809312" cy="646331"/>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n-lt"/>
                <a:ea typeface="+mn-ea"/>
              </a:rPr>
              <a:t>In this contribution we discuss the Authentication of AMP STAs and security key generation for AMP communication.</a:t>
            </a:r>
            <a:endParaRPr lang="en-US" sz="2200" dirty="0">
              <a:solidFill>
                <a:schemeClr val="tx1"/>
              </a:solidFill>
              <a:latin typeface="+mn-lt"/>
              <a:ea typeface="+mn-ea"/>
            </a:endParaRPr>
          </a:p>
        </p:txBody>
      </p:sp>
    </p:spTree>
    <p:extLst>
      <p:ext uri="{BB962C8B-B14F-4D97-AF65-F5344CB8AC3E}">
        <p14:creationId xmlns:p14="http://schemas.microsoft.com/office/powerpoint/2010/main" val="381265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2">
            <a:extLst>
              <a:ext uri="{FF2B5EF4-FFF2-40B4-BE49-F238E27FC236}">
                <a16:creationId xmlns:a16="http://schemas.microsoft.com/office/drawing/2014/main" id="{9AAFB276-BA85-456C-A94F-D47EB14AA4D7}"/>
              </a:ext>
            </a:extLst>
          </p:cNvPr>
          <p:cNvPicPr>
            <a:picLocks noChangeAspect="1"/>
          </p:cNvPicPr>
          <p:nvPr/>
        </p:nvPicPr>
        <p:blipFill>
          <a:blip r:embed="rId2"/>
          <a:stretch>
            <a:fillRect/>
          </a:stretch>
        </p:blipFill>
        <p:spPr>
          <a:xfrm>
            <a:off x="6744072" y="2255162"/>
            <a:ext cx="4001274" cy="4198174"/>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47953" y="1101300"/>
            <a:ext cx="11809312" cy="36933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n-lt"/>
                <a:ea typeface="+mn-ea"/>
              </a:rPr>
              <a:t>Authentication and Key generation for AMP STAs have been discussed in [1] and [2].</a:t>
            </a:r>
            <a:endParaRPr lang="en-US" sz="2200" dirty="0">
              <a:solidFill>
                <a:schemeClr val="tx1"/>
              </a:solidFill>
              <a:latin typeface="+mn-lt"/>
              <a:ea typeface="+mn-ea"/>
            </a:endParaRPr>
          </a:p>
        </p:txBody>
      </p:sp>
      <p:pic>
        <p:nvPicPr>
          <p:cNvPr id="9" name="Picture 8">
            <a:extLst>
              <a:ext uri="{FF2B5EF4-FFF2-40B4-BE49-F238E27FC236}">
                <a16:creationId xmlns:a16="http://schemas.microsoft.com/office/drawing/2014/main" id="{D118212F-7D55-4551-BDAF-BCC4FD703A6C}"/>
              </a:ext>
            </a:extLst>
          </p:cNvPr>
          <p:cNvPicPr>
            <a:picLocks noChangeAspect="1"/>
          </p:cNvPicPr>
          <p:nvPr/>
        </p:nvPicPr>
        <p:blipFill>
          <a:blip r:embed="rId3"/>
          <a:stretch>
            <a:fillRect/>
          </a:stretch>
        </p:blipFill>
        <p:spPr>
          <a:xfrm>
            <a:off x="551384" y="2348880"/>
            <a:ext cx="4407910" cy="4038599"/>
          </a:xfrm>
          <a:prstGeom prst="rect">
            <a:avLst/>
          </a:prstGeom>
        </p:spPr>
      </p:pic>
      <p:sp>
        <p:nvSpPr>
          <p:cNvPr id="10" name="TextBox 9">
            <a:extLst>
              <a:ext uri="{FF2B5EF4-FFF2-40B4-BE49-F238E27FC236}">
                <a16:creationId xmlns:a16="http://schemas.microsoft.com/office/drawing/2014/main" id="{79CF1281-1B32-4E67-9470-A06698389101}"/>
              </a:ext>
            </a:extLst>
          </p:cNvPr>
          <p:cNvSpPr txBox="1"/>
          <p:nvPr/>
        </p:nvSpPr>
        <p:spPr>
          <a:xfrm>
            <a:off x="251680" y="1514964"/>
            <a:ext cx="5007318" cy="757130"/>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mn-lt"/>
                <a:ea typeface="+mn-ea"/>
              </a:rPr>
              <a:t>[1] proposes using the SAE during AMP message exchanges to generate the security keys to be used in AMP communication.</a:t>
            </a:r>
          </a:p>
        </p:txBody>
      </p:sp>
      <p:sp>
        <p:nvSpPr>
          <p:cNvPr id="11" name="TextBox 10">
            <a:extLst>
              <a:ext uri="{FF2B5EF4-FFF2-40B4-BE49-F238E27FC236}">
                <a16:creationId xmlns:a16="http://schemas.microsoft.com/office/drawing/2014/main" id="{0DDC5821-10D3-40CE-98C3-E171CCE76ADA}"/>
              </a:ext>
            </a:extLst>
          </p:cNvPr>
          <p:cNvSpPr txBox="1"/>
          <p:nvPr/>
        </p:nvSpPr>
        <p:spPr>
          <a:xfrm>
            <a:off x="6352735" y="1514964"/>
            <a:ext cx="5007318" cy="535531"/>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mn-lt"/>
                <a:ea typeface="+mn-ea"/>
              </a:rPr>
              <a:t>[2] proposes to generate the security keys to be used in AMP communications using pre-shared keys.</a:t>
            </a:r>
          </a:p>
        </p:txBody>
      </p:sp>
    </p:spTree>
    <p:extLst>
      <p:ext uri="{BB962C8B-B14F-4D97-AF65-F5344CB8AC3E}">
        <p14:creationId xmlns:p14="http://schemas.microsoft.com/office/powerpoint/2010/main" val="110713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479376" y="620688"/>
            <a:ext cx="1088067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Background: IEEE 802.11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124744"/>
            <a:ext cx="12097344" cy="4801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Pairwise Master Key (PMK) is generated during Authentication (e.g., using SAE) and a Pairwise Transient Key (PTK) is derived from the PMK during the 4-way handshake.</a:t>
            </a:r>
          </a:p>
        </p:txBody>
      </p:sp>
      <p:pic>
        <p:nvPicPr>
          <p:cNvPr id="7" name="Picture 6">
            <a:extLst>
              <a:ext uri="{FF2B5EF4-FFF2-40B4-BE49-F238E27FC236}">
                <a16:creationId xmlns:a16="http://schemas.microsoft.com/office/drawing/2014/main" id="{04F42BF2-3F2A-49CD-8A5D-2C6F9A77BAA1}"/>
              </a:ext>
            </a:extLst>
          </p:cNvPr>
          <p:cNvPicPr>
            <a:picLocks noChangeAspect="1"/>
          </p:cNvPicPr>
          <p:nvPr/>
        </p:nvPicPr>
        <p:blipFill>
          <a:blip r:embed="rId2"/>
          <a:stretch>
            <a:fillRect/>
          </a:stretch>
        </p:blipFill>
        <p:spPr>
          <a:xfrm>
            <a:off x="5591944" y="2070952"/>
            <a:ext cx="6076950" cy="3162300"/>
          </a:xfrm>
          <a:prstGeom prst="rect">
            <a:avLst/>
          </a:prstGeom>
        </p:spPr>
      </p:pic>
      <p:pic>
        <p:nvPicPr>
          <p:cNvPr id="8" name="pic">
            <a:extLst>
              <a:ext uri="{FF2B5EF4-FFF2-40B4-BE49-F238E27FC236}">
                <a16:creationId xmlns:a16="http://schemas.microsoft.com/office/drawing/2014/main" id="{7D62A787-EEC2-43E0-A3C0-84C8A78D6C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59484" y="1594283"/>
            <a:ext cx="5014216" cy="4859053"/>
          </a:xfrm>
          <a:prstGeom prst="rect">
            <a:avLst/>
          </a:prstGeom>
        </p:spPr>
      </p:pic>
      <p:sp>
        <p:nvSpPr>
          <p:cNvPr id="4" name="Rectangle 3">
            <a:extLst>
              <a:ext uri="{FF2B5EF4-FFF2-40B4-BE49-F238E27FC236}">
                <a16:creationId xmlns:a16="http://schemas.microsoft.com/office/drawing/2014/main" id="{5E2E3449-10B0-4322-A0FF-7A6A1E6AB4BA}"/>
              </a:ext>
            </a:extLst>
          </p:cNvPr>
          <p:cNvSpPr/>
          <p:nvPr/>
        </p:nvSpPr>
        <p:spPr bwMode="auto">
          <a:xfrm>
            <a:off x="8040216" y="4023809"/>
            <a:ext cx="2016224" cy="701335"/>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TextBox 9">
            <a:extLst>
              <a:ext uri="{FF2B5EF4-FFF2-40B4-BE49-F238E27FC236}">
                <a16:creationId xmlns:a16="http://schemas.microsoft.com/office/drawing/2014/main" id="{6A0B3C18-091B-47A0-9F18-96E0F8769E85}"/>
              </a:ext>
            </a:extLst>
          </p:cNvPr>
          <p:cNvSpPr txBox="1"/>
          <p:nvPr/>
        </p:nvSpPr>
        <p:spPr>
          <a:xfrm>
            <a:off x="5728977" y="5372649"/>
            <a:ext cx="6160418" cy="4801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The Temporal Key (TK) portion of the PTK is used for protected communication (e.g., using CCMP).</a:t>
            </a:r>
          </a:p>
        </p:txBody>
      </p:sp>
    </p:spTree>
    <p:extLst>
      <p:ext uri="{BB962C8B-B14F-4D97-AF65-F5344CB8AC3E}">
        <p14:creationId xmlns:p14="http://schemas.microsoft.com/office/powerpoint/2010/main" val="87526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276998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While we support the general direction proposed in [1] and [2] to simply the Authentication and Key Generation procedure for AMP, we have following thoughts:</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rgbClr val="000000"/>
                </a:solidFill>
                <a:latin typeface="Arial"/>
                <a:ea typeface="ＭＳ Ｐゴシック"/>
              </a:rPr>
              <a:t>Authentication and Key Generation procedure for AMP should be an optional feature since not all AMP STAs may have the capability to support security. Key generation shall be initiated only with/by AMP STAs that support security.</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kumimoji="0" lang="en-US" sz="2000" b="0" i="0" u="none" strike="noStrike" kern="1200" cap="none" spc="0" normalizeH="0" baseline="0" noProof="0" dirty="0">
                <a:ln>
                  <a:noFill/>
                </a:ln>
                <a:solidFill>
                  <a:srgbClr val="000000"/>
                </a:solidFill>
                <a:effectLst/>
                <a:uLnTx/>
                <a:uFillTx/>
                <a:latin typeface="Arial"/>
                <a:ea typeface="ＭＳ Ｐゴシック"/>
              </a:rPr>
              <a:t>Direct generation of </a:t>
            </a:r>
            <a:r>
              <a:rPr lang="en-US" sz="2000" dirty="0">
                <a:solidFill>
                  <a:srgbClr val="000000"/>
                </a:solidFill>
                <a:latin typeface="Arial"/>
                <a:ea typeface="ＭＳ Ｐゴシック"/>
              </a:rPr>
              <a:t>PTK from pre-shared key is not preferred but instead a more robust key generation method such as SAE is preferred.</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rgbClr val="000000"/>
                </a:solidFill>
                <a:latin typeface="Arial"/>
                <a:ea typeface="ＭＳ Ｐゴシック"/>
              </a:rPr>
              <a:t>Baseline 802.11 procedures shall be followed as much as possible.</a:t>
            </a: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p:txBody>
      </p:sp>
      <p:sp>
        <p:nvSpPr>
          <p:cNvPr id="7" name="TextBox 6">
            <a:extLst>
              <a:ext uri="{FF2B5EF4-FFF2-40B4-BE49-F238E27FC236}">
                <a16:creationId xmlns:a16="http://schemas.microsoft.com/office/drawing/2014/main" id="{D507FE0A-9E93-4E6D-BFC3-69A1FCCE3C84}"/>
              </a:ext>
            </a:extLst>
          </p:cNvPr>
          <p:cNvSpPr txBox="1"/>
          <p:nvPr/>
        </p:nvSpPr>
        <p:spPr>
          <a:xfrm>
            <a:off x="26826" y="4252459"/>
            <a:ext cx="5213285" cy="1381917"/>
          </a:xfrm>
          <a:prstGeom prst="rect">
            <a:avLst/>
          </a:prstGeom>
          <a:noFill/>
        </p:spPr>
        <p:txBody>
          <a:bodyPr vert="horz" wrap="square" rtlCol="0">
            <a:spAutoFit/>
          </a:bodyPr>
          <a:lstStyle/>
          <a:p>
            <a:pPr marL="457200" lvl="0" indent="-457200" defTabSz="1187323" eaLnBrk="1" fontAlgn="auto" hangingPunct="1">
              <a:lnSpc>
                <a:spcPct val="90000"/>
              </a:lnSpc>
              <a:spcBef>
                <a:spcPts val="1200"/>
              </a:spcBef>
              <a:spcAft>
                <a:spcPts val="0"/>
              </a:spcAft>
              <a:buFont typeface="+mj-lt"/>
              <a:buAutoNum type="arabicPeriod" startAt="4"/>
              <a:tabLst>
                <a:tab pos="1207937" algn="ctr"/>
              </a:tabLst>
            </a:pPr>
            <a:r>
              <a:rPr lang="en-US" sz="2000" dirty="0">
                <a:solidFill>
                  <a:srgbClr val="000000"/>
                </a:solidFill>
                <a:latin typeface="Arial"/>
                <a:ea typeface="ＭＳ Ｐゴシック"/>
              </a:rPr>
              <a:t>SAE is known to be computationally costly, so frequent key generation shall be avoided/minimized.</a:t>
            </a:r>
          </a:p>
          <a:p>
            <a:pPr marL="457200" lvl="0" indent="-457200" defTabSz="1187323" eaLnBrk="1" fontAlgn="auto" hangingPunct="1">
              <a:lnSpc>
                <a:spcPct val="90000"/>
              </a:lnSpc>
              <a:spcBef>
                <a:spcPts val="1200"/>
              </a:spcBef>
              <a:spcAft>
                <a:spcPts val="0"/>
              </a:spcAft>
              <a:buFont typeface="+mj-lt"/>
              <a:buAutoNum type="arabicPeriod" startAt="3"/>
              <a:tabLst>
                <a:tab pos="1207937" algn="ctr"/>
              </a:tabLst>
            </a:pP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p:txBody>
      </p:sp>
      <p:grpSp>
        <p:nvGrpSpPr>
          <p:cNvPr id="4" name="Group 3">
            <a:extLst>
              <a:ext uri="{FF2B5EF4-FFF2-40B4-BE49-F238E27FC236}">
                <a16:creationId xmlns:a16="http://schemas.microsoft.com/office/drawing/2014/main" id="{C7691707-F941-4533-8131-309EE24F1E88}"/>
              </a:ext>
            </a:extLst>
          </p:cNvPr>
          <p:cNvGrpSpPr/>
          <p:nvPr/>
        </p:nvGrpSpPr>
        <p:grpSpPr>
          <a:xfrm>
            <a:off x="5240112" y="4149080"/>
            <a:ext cx="6760544" cy="2207109"/>
            <a:chOff x="5096096" y="4258263"/>
            <a:chExt cx="6760544" cy="2207109"/>
          </a:xfrm>
        </p:grpSpPr>
        <p:pic>
          <p:nvPicPr>
            <p:cNvPr id="6" name="Picture 5">
              <a:extLst>
                <a:ext uri="{FF2B5EF4-FFF2-40B4-BE49-F238E27FC236}">
                  <a16:creationId xmlns:a16="http://schemas.microsoft.com/office/drawing/2014/main" id="{6AAF12F3-645C-4770-BFC5-EF66295D0C60}"/>
                </a:ext>
              </a:extLst>
            </p:cNvPr>
            <p:cNvPicPr>
              <a:picLocks noChangeAspect="1"/>
            </p:cNvPicPr>
            <p:nvPr/>
          </p:nvPicPr>
          <p:blipFill>
            <a:blip r:embed="rId2"/>
            <a:stretch>
              <a:fillRect/>
            </a:stretch>
          </p:blipFill>
          <p:spPr>
            <a:xfrm>
              <a:off x="5159896" y="4605166"/>
              <a:ext cx="6696744" cy="1860206"/>
            </a:xfrm>
            <a:prstGeom prst="rect">
              <a:avLst/>
            </a:prstGeom>
          </p:spPr>
        </p:pic>
        <p:sp>
          <p:nvSpPr>
            <p:cNvPr id="3" name="Rectangle 2">
              <a:extLst>
                <a:ext uri="{FF2B5EF4-FFF2-40B4-BE49-F238E27FC236}">
                  <a16:creationId xmlns:a16="http://schemas.microsoft.com/office/drawing/2014/main" id="{295D58E6-1A58-410E-A4D8-DFC4D3A0A018}"/>
                </a:ext>
              </a:extLst>
            </p:cNvPr>
            <p:cNvSpPr/>
            <p:nvPr/>
          </p:nvSpPr>
          <p:spPr>
            <a:xfrm>
              <a:off x="5096096" y="4258263"/>
              <a:ext cx="1402948"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sng" strike="noStrike" kern="0" cap="none" spc="0" normalizeH="0" baseline="0" noProof="0" dirty="0">
                  <a:ln>
                    <a:noFill/>
                  </a:ln>
                  <a:solidFill>
                    <a:srgbClr val="1D1D1A"/>
                  </a:solidFill>
                  <a:effectLst/>
                  <a:uLnTx/>
                  <a:uFillTx/>
                  <a:latin typeface="Arial" panose="020B0604020202020204" pitchFamily="34" charset="0"/>
                  <a:ea typeface="Microsoft YaHei" panose="020B0503020204020204" pitchFamily="34" charset="-122"/>
                  <a:cs typeface="Arial" panose="020B0604020202020204" pitchFamily="34" charset="0"/>
                </a:rPr>
                <a:t>REVme_D5</a:t>
              </a:r>
              <a:endParaRPr kumimoji="0" lang="en-SG" b="0" i="0" u="sng" strike="noStrike" kern="0" cap="none" spc="0" normalizeH="0" baseline="0" noProof="0" dirty="0">
                <a:ln>
                  <a:noFill/>
                </a:ln>
                <a:solidFill>
                  <a:sysClr val="windowText" lastClr="000000"/>
                </a:solidFill>
                <a:effectLst/>
                <a:uLnTx/>
                <a:uFillTx/>
              </a:endParaRPr>
            </a:p>
          </p:txBody>
        </p:sp>
      </p:grpSp>
    </p:spTree>
    <p:extLst>
      <p:ext uri="{BB962C8B-B14F-4D97-AF65-F5344CB8AC3E}">
        <p14:creationId xmlns:p14="http://schemas.microsoft.com/office/powerpoint/2010/main" val="329946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94656" y="1052736"/>
            <a:ext cx="12097344" cy="729430"/>
          </a:xfrm>
          <a:prstGeom prst="rect">
            <a:avLst/>
          </a:prstGeom>
          <a:noFill/>
        </p:spPr>
        <p:txBody>
          <a:bodyPr vert="horz" wrap="square" rtlCol="0">
            <a:spAutoFit/>
          </a:bodyPr>
          <a:lstStyle/>
          <a:p>
            <a:pPr marL="342900" lvl="0" indent="-342900" defTabSz="1187323" eaLnBrk="1" fontAlgn="auto" hangingPunct="1">
              <a:lnSpc>
                <a:spcPct val="90000"/>
              </a:lnSpc>
              <a:spcBef>
                <a:spcPts val="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PMK is never directly used, rather PTK is derived from the PMK and used for actual protection.</a:t>
            </a:r>
          </a:p>
          <a:p>
            <a:pPr marL="342900" lvl="0" indent="-342900" defTabSz="1187323" eaLnBrk="1" fontAlgn="auto" hangingPunct="1">
              <a:lnSpc>
                <a:spcPct val="90000"/>
              </a:lnSpc>
              <a:spcBef>
                <a:spcPts val="0"/>
              </a:spcBef>
              <a:spcAft>
                <a:spcPts val="0"/>
              </a:spcAft>
              <a:buFont typeface="Wingdings" panose="05000000000000000000" pitchFamily="2" charset="2"/>
              <a:buChar char="q"/>
              <a:tabLst>
                <a:tab pos="1207937" algn="ctr"/>
              </a:tabLst>
            </a:pPr>
            <a:r>
              <a:rPr kumimoji="0" lang="en-US" sz="1400" b="0" i="0" u="none" strike="noStrike" kern="1200" cap="none" spc="0" normalizeH="0" baseline="0" noProof="0" dirty="0">
                <a:ln>
                  <a:noFill/>
                </a:ln>
                <a:solidFill>
                  <a:srgbClr val="000000"/>
                </a:solidFill>
                <a:effectLst/>
                <a:uLnTx/>
                <a:uFillTx/>
                <a:latin typeface="Arial"/>
                <a:ea typeface="ＭＳ Ｐゴシック"/>
              </a:rPr>
              <a:t>PMK is </a:t>
            </a:r>
            <a:r>
              <a:rPr lang="en-US" sz="1400" dirty="0">
                <a:solidFill>
                  <a:srgbClr val="000000"/>
                </a:solidFill>
                <a:latin typeface="Arial"/>
                <a:ea typeface="ＭＳ Ｐゴシック"/>
              </a:rPr>
              <a:t>stored in non-volatile memory and retained even when the AMP STA loses power.</a:t>
            </a:r>
            <a:endParaRPr kumimoji="0" lang="en-US" sz="1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0"/>
              </a:spcBef>
              <a:spcAft>
                <a:spcPts val="0"/>
              </a:spcAft>
              <a:buClrTx/>
              <a:buSzTx/>
              <a:buFont typeface="Wingdings" panose="05000000000000000000" pitchFamily="2" charset="2"/>
              <a:buChar char="§"/>
              <a:tabLst>
                <a:tab pos="1207937" algn="ctr"/>
              </a:tabLst>
              <a:defRPr/>
            </a:pPr>
            <a:endParaRPr kumimoji="0" lang="en-US" sz="1800" b="0" i="0" u="none" strike="noStrike" kern="1200" cap="none" spc="0" normalizeH="0" baseline="0" noProof="0" dirty="0">
              <a:ln>
                <a:noFill/>
              </a:ln>
              <a:solidFill>
                <a:srgbClr val="000000"/>
              </a:solidFill>
              <a:effectLst/>
              <a:uLnTx/>
              <a:uFillTx/>
              <a:latin typeface="Arial"/>
              <a:ea typeface="ＭＳ Ｐゴシック"/>
            </a:endParaRPr>
          </a:p>
        </p:txBody>
      </p:sp>
      <p:pic>
        <p:nvPicPr>
          <p:cNvPr id="6" name="pic">
            <a:extLst>
              <a:ext uri="{FF2B5EF4-FFF2-40B4-BE49-F238E27FC236}">
                <a16:creationId xmlns:a16="http://schemas.microsoft.com/office/drawing/2014/main" id="{CCD8C303-B61C-4D53-8697-2E4D89D200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839416" y="1441390"/>
            <a:ext cx="9940480" cy="5155961"/>
          </a:xfrm>
          <a:prstGeom prst="rect">
            <a:avLst/>
          </a:prstGeom>
        </p:spPr>
      </p:pic>
    </p:spTree>
    <p:extLst>
      <p:ext uri="{BB962C8B-B14F-4D97-AF65-F5344CB8AC3E}">
        <p14:creationId xmlns:p14="http://schemas.microsoft.com/office/powerpoint/2010/main" val="1758457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4680520" cy="2545312"/>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During the initial access, the PMK generation and the PTK generation can be combined in the same message exchanges for more efficient key generation.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pic>
        <p:nvPicPr>
          <p:cNvPr id="6" name="pic">
            <a:extLst>
              <a:ext uri="{FF2B5EF4-FFF2-40B4-BE49-F238E27FC236}">
                <a16:creationId xmlns:a16="http://schemas.microsoft.com/office/drawing/2014/main" id="{CF710F23-D08A-43FD-A605-5CAAF7E83C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871864" y="1162244"/>
            <a:ext cx="5593232" cy="5202264"/>
          </a:xfrm>
          <a:prstGeom prst="rect">
            <a:avLst/>
          </a:prstGeom>
        </p:spPr>
      </p:pic>
    </p:spTree>
    <p:extLst>
      <p:ext uri="{BB962C8B-B14F-4D97-AF65-F5344CB8AC3E}">
        <p14:creationId xmlns:p14="http://schemas.microsoft.com/office/powerpoint/2010/main" val="1946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00AACC-CE61-41E6-A9BB-C14568794579}"/>
              </a:ext>
            </a:extLst>
          </p:cNvPr>
          <p:cNvPicPr>
            <a:picLocks noChangeAspect="1"/>
          </p:cNvPicPr>
          <p:nvPr/>
        </p:nvPicPr>
        <p:blipFill>
          <a:blip r:embed="rId2"/>
          <a:stretch>
            <a:fillRect/>
          </a:stretch>
        </p:blipFill>
        <p:spPr>
          <a:xfrm>
            <a:off x="4655840" y="1052736"/>
            <a:ext cx="5195661" cy="5342772"/>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Authentication and Key Generation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4680520" cy="1215717"/>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Example using SAE for Key generation.</a:t>
            </a: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10506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Conclusion</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49073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In this contribution we shared our thoughts regarding Authentication of AMP STAs and security key generation for AMP communication.</a:t>
            </a:r>
          </a:p>
          <a:p>
            <a:pPr lvl="0"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Authentication and Key Generation procedure for AMP should be an optional feature since not all AMP STAs may have the capability to support security. Key generation shall be initiated only with/by AMP STAs that support security.</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PMK is never directly used, rather PTK is derived from the PMK and used for actual protection. PMK is retained for future PTK generations.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The PMK generation and the PTK generation can be combined in the same message exchanges for more efficient key generation.</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rgbClr val="000000"/>
              </a:solidFill>
              <a:latin typeface="Arial"/>
              <a:ea typeface="ＭＳ Ｐゴシック"/>
            </a:endParaRPr>
          </a:p>
        </p:txBody>
      </p:sp>
    </p:spTree>
    <p:extLst>
      <p:ext uri="{BB962C8B-B14F-4D97-AF65-F5344CB8AC3E}">
        <p14:creationId xmlns:p14="http://schemas.microsoft.com/office/powerpoint/2010/main" val="38948746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112729</TotalTime>
  <Words>584</Words>
  <Application>Microsoft Office PowerPoint</Application>
  <PresentationFormat>Widescreen</PresentationFormat>
  <Paragraphs>65</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 Unicode MS</vt:lpstr>
      <vt:lpstr>Microsoft YaHei</vt:lpstr>
      <vt:lpstr>MS PGothic</vt:lpstr>
      <vt:lpstr>MS PGothic</vt:lpstr>
      <vt:lpstr>Arial</vt:lpstr>
      <vt:lpstr>Times New Roman</vt:lpstr>
      <vt:lpstr>Wingdings</vt:lpstr>
      <vt:lpstr>Office Theme</vt:lpstr>
      <vt:lpstr>PowerPoint Presentation</vt:lpstr>
      <vt:lpstr>Abstract</vt:lpstr>
      <vt:lpstr>Recap</vt:lpstr>
      <vt:lpstr>Background: IEEE 802.11 Authentication and Key Generation</vt:lpstr>
      <vt:lpstr>AMP Authentication and Key Generation</vt:lpstr>
      <vt:lpstr>AMP Authentication and Key Generation</vt:lpstr>
      <vt:lpstr>AMP Authentication and Key Generation</vt:lpstr>
      <vt:lpstr>AMP Authentication and Key Generation</vt:lpstr>
      <vt:lpstr>Conclusion</vt:lpstr>
      <vt:lpstr>SP 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649</cp:revision>
  <cp:lastPrinted>2000-03-07T00:55:37Z</cp:lastPrinted>
  <dcterms:created xsi:type="dcterms:W3CDTF">2016-01-17T22:48:36Z</dcterms:created>
  <dcterms:modified xsi:type="dcterms:W3CDTF">2024-11-05T01:34:45Z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(3)f1RkGljuyLaf3V9GPw+/9bl06JE9K99grNztGkt0uWUfIKsUdRD8s9LcAjX2IRuF8aNVhQx0
h4TvHNkqbg49O6oTYCQ5E6Ln2RDWUWAcaKI9999Z8XCE1LgY8jG5C4CufiFO1i1jZLk2S1HD
FrM2hGfdxIfapvbzQaKswOa1GN55c9E7Yk81J86ROQqypx77iIQlYognEvsjD4worgw1Ey6i
OLYgDBftFh0OPETR5p</vt:lpwstr>
  </property>
  <property fmtid="{D5CDD505-2E9C-101B-9397-08002B2CF9AE}" pid="3" name="_2015_ms_pID_7253431">
    <vt:lpwstr>gPoIxaQ5Z37S71HmNH1jfcriaJ3mYrOQgmxtU7T4JSUfuQKty3cRjU
llIm5Z6MwU0hqhVr+k423E+mMVzTLBdTpqB2aT0guA2jvxIJRAIqE5Z2RDmg3fowXOjqPFnk
mMlfVb1+5cp5nhlU5bjmzHGTYXcvWxEmESmvIVuSvf3yz6vSzf4RTSytloKQnRgA/E73hy0Q
CCNYBWZ9RFW6paJESbmbk+2WZ6odioZQJUpr</vt:lpwstr>
  </property>
  <property fmtid="{D5CDD505-2E9C-101B-9397-08002B2CF9AE}" pid="4" name="_2015_ms_pID_7253432">
    <vt:lpwstr>4A==</vt:lpwstr>
  </property>
</Properties>
</file>