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9" r:id="rId2"/>
    <p:sldId id="415" r:id="rId3"/>
    <p:sldId id="2147470809" r:id="rId4"/>
    <p:sldId id="2147470798" r:id="rId5"/>
    <p:sldId id="2147470829" r:id="rId6"/>
    <p:sldId id="2147470830" r:id="rId7"/>
    <p:sldId id="2147470795" r:id="rId8"/>
    <p:sldId id="2147470817" r:id="rId9"/>
    <p:sldId id="2147470820" r:id="rId10"/>
    <p:sldId id="2147470824" r:id="rId11"/>
    <p:sldId id="2147470826" r:id="rId12"/>
    <p:sldId id="2147470827" r:id="rId13"/>
    <p:sldId id="2147470777" r:id="rId14"/>
    <p:sldId id="395" r:id="rId15"/>
    <p:sldId id="2147470828" r:id="rId16"/>
    <p:sldId id="2147470818" r:id="rId17"/>
    <p:sldId id="2147470801" r:id="rId18"/>
    <p:sldId id="2147470832" r:id="rId19"/>
  </p:sldIdLst>
  <p:sldSz cx="12192000" cy="6858000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" id="{3489D3CE-4235-1147-A45F-3B7329AB2B5D}">
          <p14:sldIdLst>
            <p14:sldId id="269"/>
            <p14:sldId id="415"/>
            <p14:sldId id="2147470809"/>
            <p14:sldId id="2147470798"/>
            <p14:sldId id="2147470829"/>
            <p14:sldId id="2147470830"/>
            <p14:sldId id="2147470795"/>
            <p14:sldId id="2147470817"/>
            <p14:sldId id="2147470820"/>
            <p14:sldId id="2147470824"/>
            <p14:sldId id="2147470826"/>
            <p14:sldId id="2147470827"/>
            <p14:sldId id="2147470777"/>
            <p14:sldId id="395"/>
            <p14:sldId id="2147470828"/>
            <p14:sldId id="2147470818"/>
            <p14:sldId id="2147470801"/>
            <p14:sldId id="21474708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00FFFF"/>
    <a:srgbClr val="9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0"/>
    <p:restoredTop sz="96287"/>
  </p:normalViewPr>
  <p:slideViewPr>
    <p:cSldViewPr snapToGrid="0">
      <p:cViewPr>
        <p:scale>
          <a:sx n="130" d="100"/>
          <a:sy n="130" d="100"/>
        </p:scale>
        <p:origin x="69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753DC19-8812-4792-945A-01465674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/>
              <a:t>Submission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40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/>
              <a:t>Submission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36284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802.11-10/0903r0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68BAF402-F008-4966-9D92-CECD4570A3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HE TB PPDU = High Efficiency Trigger Based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physical layer (PHY) protocol data unit </a:t>
            </a:r>
            <a:r>
              <a:rPr lang="en-US" dirty="0"/>
              <a:t>(PPDU)</a:t>
            </a:r>
          </a:p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* 11.7.5 Specification of regulatory and local maximum transmit power levels (Document: “Draft P802.11REVme_D7.0.pdf”)</a:t>
            </a:r>
          </a:p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A78DB-0F69-2093-E230-4BCDF4400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3260F8-FADA-EF44-1E89-7C7206A4E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AF32B-7DD3-EF6E-FAF8-1151C17B1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99A99AA-80ED-6290-24CD-57FD49266A6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6AC69-2BDE-58EC-6A8E-8A4B50683C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3B62D-30C8-3913-342E-A2827466A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C9BD8-0FBF-0366-C2ED-A4F42BF8B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5A203-7F24-456A-4A97-D66090A34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1DEBE-DEC8-6211-7D75-FFB6FE932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302BC-3FB9-BC5A-D72C-A618AD221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CC70E52-7724-E375-16C1-58F701A862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13128-FA8A-8E54-526D-B1FA545592A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98A27-6107-D0EA-5C27-77C5B7C1CB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8EC65-DEEB-E7C5-1A9C-350206EB3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Access network query protocol (ANQP)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4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D875-561B-7312-7BF0-D1EC24DB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37701-E63F-807B-B0A6-C0993CE4F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C447C-3BDA-7D6E-868D-558F91E39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D8D04F4-A6DA-7441-FC48-0F0B0C0A53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5FA25-CD0B-6101-9D06-821D97E8452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057C6-8A42-90B3-B977-E48B00B784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A506C-6747-2029-2DBC-6414100C0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7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5EDB8-F9E4-48B7-4AE2-5957BBF127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1"/>
            <a:endParaRPr lang="en-US" noProof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1466" y="6475413"/>
            <a:ext cx="5706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27A80772-3626-4457-B273-75FCAA2B6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07688" y="364865"/>
            <a:ext cx="3152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itchFamily="34" charset="0"/>
              </a:rPr>
              <a:t>doc.: IEEE 802.11-24/1545r1</a:t>
            </a:r>
          </a:p>
          <a:p>
            <a:pPr marL="457200" lvl="4" algn="r" eaLnBrk="0" hangingPunct="0"/>
            <a:endParaRPr lang="en-US" sz="1600" b="1" dirty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914401" y="380843"/>
            <a:ext cx="86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Jan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3009B-DC3D-C532-46E6-09D8DADDFB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779260"/>
            <a:ext cx="6350" cy="152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mohamed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rianh@cisc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912096"/>
            <a:ext cx="8559800" cy="1046711"/>
          </a:xfrm>
        </p:spPr>
        <p:txBody>
          <a:bodyPr/>
          <a:lstStyle/>
          <a:p>
            <a:pPr algn="ctr"/>
            <a:r>
              <a:rPr lang="en-US" dirty="0"/>
              <a:t>Providing Granular Transmit PSD Limits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Jan 2025</a:t>
            </a:r>
            <a:endParaRPr lang="en-US" dirty="0"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12762" y="6475413"/>
            <a:ext cx="468077" cy="184666"/>
          </a:xfrm>
        </p:spPr>
        <p:txBody>
          <a:bodyPr/>
          <a:lstStyle/>
          <a:p>
            <a:r>
              <a:rPr lang="en-US"/>
              <a:t>Slide </a:t>
            </a:r>
            <a:fld id="{C074D50F-3BCA-4A6B-9986-C459617B2FC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057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29323"/>
              </p:ext>
            </p:extLst>
          </p:nvPr>
        </p:nvGraphicFramePr>
        <p:xfrm>
          <a:off x="1981200" y="3404937"/>
          <a:ext cx="8229600" cy="25947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  <a:latin typeface="+mn-lt"/>
                        </a:rPr>
                        <a:t>Name</a:t>
                      </a:r>
                      <a:endParaRPr lang="en-AU" sz="1400" b="1" ker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  <a:ea typeface="Times New Roman"/>
                        </a:rPr>
                        <a:t>Affiliation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Phone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email</a:t>
                      </a:r>
                      <a:endParaRPr lang="en-A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Pelin Salem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hlinkClick r:id="rId3"/>
                        </a:rPr>
                        <a:t>pmohamed@cisco.com</a:t>
                      </a:r>
                      <a:r>
                        <a:rPr lang="en-A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27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</a:rPr>
                        <a:t>Brian Hart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  <a:latin typeface="+mn-lt"/>
                          <a:hlinkClick r:id="rId4"/>
                        </a:rPr>
                        <a:t>brianh@cisco.com</a:t>
                      </a: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Malcolm Smith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023358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Juan Carlos Zuniga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174686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Stephen Orr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247365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Jerome Henry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ts val="1418"/>
                        </a:lnSpc>
                        <a:buNone/>
                      </a:pPr>
                      <a:r>
                        <a:rPr lang="en-AU" sz="14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Cisco Systems</a:t>
                      </a:r>
                      <a:endParaRPr lang="en-AU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7864" marR="57864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21590" lvl="0" indent="-2159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071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AU" sz="14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46462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668871" y="6479104"/>
            <a:ext cx="2759015" cy="180975"/>
          </a:xfrm>
        </p:spPr>
        <p:txBody>
          <a:bodyPr/>
          <a:lstStyle/>
          <a:p>
            <a:r>
              <a:rPr lang="da-DK"/>
              <a:t>Salem </a:t>
            </a:r>
            <a:r>
              <a:rPr lang="da-DK" i="1"/>
              <a:t>et al</a:t>
            </a:r>
            <a:r>
              <a:rPr lang="da-DK"/>
              <a:t> (Cisco Systems)</a:t>
            </a:r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8"/>
            <a:ext cx="9620656" cy="3876473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change versus frequency?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An array of values at 1 MHz resolution for a 320 MHz bandwidth (or more, for the skirts, or for the whole 1200 MHz band) has hundreds and hundreds of values – too much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From earlier slides, we see that the frequency response tends to be constant for a frequency range: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Suggests considerable compression is available using run-length encoding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See RHS snippet from the AFC message to the proxy / AP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Sending the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lowFrequency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and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highFrequency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is duplicative; can be optimized away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Recommendation: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Define or send an initial frequency (e.g., define to be 5925 MHz; or send as 2 octets)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:</a:t>
            </a:r>
          </a:p>
          <a:p>
            <a:pPr lvl="4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Frequency range (8 or 10 or 11bits)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Value (</a:t>
            </a:r>
            <a:r>
              <a:rPr lang="en-US" u="sng" dirty="0">
                <a:solidFill>
                  <a:srgbClr val="3F3F3F"/>
                </a:solidFill>
                <a:latin typeface="Helvetica" pitchFamily="2" charset="0"/>
              </a:rPr>
              <a:t>6 or 8 bits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If the response is constant for &gt;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maxInt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MHz, send multiple </a:t>
            </a:r>
            <a:r>
              <a:rPr lang="en-US" dirty="0" err="1">
                <a:solidFill>
                  <a:srgbClr val="3F3F3F"/>
                </a:solidFill>
                <a:latin typeface="Helvetica" pitchFamily="2" charset="0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 </a:t>
            </a:r>
          </a:p>
          <a:p>
            <a:pPr lvl="3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1 octet requires a minimum of 5 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duples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 to span 1200 MHz but 10 bits span 1024</a:t>
            </a:r>
            <a:r>
              <a:rPr lang="en-US" b="1" dirty="0">
                <a:solidFill>
                  <a:srgbClr val="3F3F3F"/>
                </a:solidFill>
                <a:latin typeface="Helvetica"/>
                <a:cs typeface="Helvetica"/>
              </a:rPr>
              <a:t>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4EF64-AEA8-36CF-DDEE-06BBEF5CD285}"/>
              </a:ext>
            </a:extLst>
          </p:cNvPr>
          <p:cNvSpPr txBox="1"/>
          <p:nvPr/>
        </p:nvSpPr>
        <p:spPr>
          <a:xfrm>
            <a:off x="9889881" y="2381456"/>
            <a:ext cx="2107469" cy="1754326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/>
              <a:t>…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"</a:t>
            </a:r>
            <a:r>
              <a:rPr lang="en-US" dirty="0" err="1"/>
              <a:t>frequencyRange</a:t>
            </a:r>
            <a:r>
              <a:rPr lang="en-US" dirty="0"/>
              <a:t>": {</a:t>
            </a:r>
          </a:p>
          <a:p>
            <a:r>
              <a:rPr lang="en-US" dirty="0"/>
              <a:t>        "</a:t>
            </a:r>
            <a:r>
              <a:rPr lang="en-US" dirty="0" err="1"/>
              <a:t>highFrequency</a:t>
            </a:r>
            <a:r>
              <a:rPr lang="en-US" dirty="0"/>
              <a:t>": 5931,</a:t>
            </a:r>
          </a:p>
          <a:p>
            <a:r>
              <a:rPr lang="en-US" dirty="0"/>
              <a:t>        "</a:t>
            </a:r>
            <a:r>
              <a:rPr lang="en-US" dirty="0" err="1"/>
              <a:t>lowFrequency</a:t>
            </a:r>
            <a:r>
              <a:rPr lang="en-US" dirty="0"/>
              <a:t>": 5930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"</a:t>
            </a:r>
            <a:r>
              <a:rPr lang="en-US" dirty="0" err="1"/>
              <a:t>maxPsd</a:t>
            </a:r>
            <a:r>
              <a:rPr lang="en-US" dirty="0"/>
              <a:t>": 7.3426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…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A35348-89F3-9D27-9E48-3A3B74289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80974"/>
              </p:ext>
            </p:extLst>
          </p:nvPr>
        </p:nvGraphicFramePr>
        <p:xfrm>
          <a:off x="303179" y="5134292"/>
          <a:ext cx="1158564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045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576637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575881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812258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882304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1014106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448205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Number of </a:t>
                      </a:r>
                      <a:r>
                        <a:rPr lang="en-US" sz="1400" err="1"/>
                        <a:t>duples</a:t>
                      </a:r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/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e.g.. 10</a:t>
                      </a:r>
                      <a:endParaRPr lang="en-US" sz="1400" baseline="30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 dirty="0"/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930724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/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/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99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0" y="1228929"/>
            <a:ext cx="9620656" cy="1661756"/>
          </a:xfrm>
        </p:spPr>
        <p:txBody>
          <a:bodyPr/>
          <a:lstStyle/>
          <a:p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How to represent the frequency resolution?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 previous slide implicitly assumed 1 MHz resolution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There are arguments for something different (e.g., 2 MHz or 5 MHz (or 0.5 MHz))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Either fixed or signaled as a further parameter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Helvetica" pitchFamily="2" charset="0"/>
              </a:rPr>
              <a:t>1 MHz seems like a reasonable choice; so other resolutions are for discussion / further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82EB9E6-79ED-164F-3C3D-2F6BE93FA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30238"/>
              </p:ext>
            </p:extLst>
          </p:nvPr>
        </p:nvGraphicFramePr>
        <p:xfrm>
          <a:off x="303179" y="2992229"/>
          <a:ext cx="11585642" cy="2926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9166">
                  <a:extLst>
                    <a:ext uri="{9D8B030D-6E8A-4147-A177-3AD203B41FA5}">
                      <a16:colId xmlns:a16="http://schemas.microsoft.com/office/drawing/2014/main" val="2191543822"/>
                    </a:ext>
                  </a:extLst>
                </a:gridCol>
                <a:gridCol w="1387860">
                  <a:extLst>
                    <a:ext uri="{9D8B030D-6E8A-4147-A177-3AD203B41FA5}">
                      <a16:colId xmlns:a16="http://schemas.microsoft.com/office/drawing/2014/main" val="3548873609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840570774"/>
                    </a:ext>
                  </a:extLst>
                </a:gridCol>
                <a:gridCol w="1387195">
                  <a:extLst>
                    <a:ext uri="{9D8B030D-6E8A-4147-A177-3AD203B41FA5}">
                      <a16:colId xmlns:a16="http://schemas.microsoft.com/office/drawing/2014/main" val="2534183093"/>
                    </a:ext>
                  </a:extLst>
                </a:gridCol>
                <a:gridCol w="715003">
                  <a:extLst>
                    <a:ext uri="{9D8B030D-6E8A-4147-A177-3AD203B41FA5}">
                      <a16:colId xmlns:a16="http://schemas.microsoft.com/office/drawing/2014/main" val="3149673687"/>
                    </a:ext>
                  </a:extLst>
                </a:gridCol>
                <a:gridCol w="1656928">
                  <a:extLst>
                    <a:ext uri="{9D8B030D-6E8A-4147-A177-3AD203B41FA5}">
                      <a16:colId xmlns:a16="http://schemas.microsoft.com/office/drawing/2014/main" val="1139646425"/>
                    </a:ext>
                  </a:extLst>
                </a:gridCol>
                <a:gridCol w="892683">
                  <a:extLst>
                    <a:ext uri="{9D8B030D-6E8A-4147-A177-3AD203B41FA5}">
                      <a16:colId xmlns:a16="http://schemas.microsoft.com/office/drawing/2014/main" val="244260917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828417975"/>
                    </a:ext>
                  </a:extLst>
                </a:gridCol>
                <a:gridCol w="1274806">
                  <a:extLst>
                    <a:ext uri="{9D8B030D-6E8A-4147-A177-3AD203B41FA5}">
                      <a16:colId xmlns:a16="http://schemas.microsoft.com/office/drawing/2014/main" val="633483707"/>
                    </a:ext>
                  </a:extLst>
                </a:gridCol>
              </a:tblGrid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(Starting frequency)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Frequency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Number of duples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First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Second duple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83045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Value (and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(5925)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 MHz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E.g.:</a:t>
                      </a:r>
                    </a:p>
                    <a:p>
                      <a:r>
                        <a:rPr lang="en-US" sz="1400" baseline="0" dirty="0"/>
                        <a:t>0 = 0.5 MHz</a:t>
                      </a:r>
                    </a:p>
                    <a:p>
                      <a:r>
                        <a:rPr lang="en-US" sz="1400" baseline="0" dirty="0"/>
                        <a:t>1 = 1 MHz</a:t>
                      </a:r>
                    </a:p>
                    <a:p>
                      <a:r>
                        <a:rPr lang="en-US" sz="1400" baseline="0" dirty="0"/>
                        <a:t>2 = 2 MHz</a:t>
                      </a:r>
                    </a:p>
                    <a:p>
                      <a:r>
                        <a:rPr lang="en-US" sz="1400" baseline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e.g.. 10</a:t>
                      </a:r>
                      <a:endParaRPr lang="en-US" sz="1400" baseline="300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23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 dBm/MHz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189519"/>
                  </a:ext>
                </a:extLst>
              </a:tr>
              <a:tr h="19235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Octets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023672"/>
                  </a:ext>
                </a:extLst>
              </a:tr>
              <a:tr h="32699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Interpretation at receiver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5925 to 5925+5=5930 at 23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5930 to 5930+1=5931 MHz at 7 dBm/MHz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85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1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332F466B-DF93-4C19-2881-F71B6A4C7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14" y="3474930"/>
            <a:ext cx="4414686" cy="79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23C7BE-C74D-0CE9-FF59-094C3EA0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signal this information?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B63-441B-844D-A0DB-25BD3DA9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84020"/>
            <a:ext cx="8404698" cy="4114800"/>
          </a:xfrm>
        </p:spPr>
        <p:txBody>
          <a:bodyPr/>
          <a:lstStyle/>
          <a:p>
            <a:r>
              <a:rPr lang="en-US" dirty="0"/>
              <a:t>See examples in backup, we have example of this being upwards of 72 octets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Too large for the beacon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must be individually solicited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Also, it doesn’t change often (e.g., once per day)</a:t>
            </a:r>
            <a:endParaRPr lang="en-US" dirty="0">
              <a:cs typeface="Arial"/>
            </a:endParaRPr>
          </a:p>
          <a:p>
            <a:r>
              <a:rPr lang="en-US" dirty="0"/>
              <a:t>Need a container: e.g.,</a:t>
            </a:r>
            <a:endParaRPr lang="en-US" dirty="0">
              <a:cs typeface="Arial"/>
            </a:endParaRPr>
          </a:p>
          <a:p>
            <a:pPr lvl="1"/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Probe Request +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Probe </a:t>
            </a:r>
            <a:r>
              <a:rPr lang="en-US" sz="1600" dirty="0">
                <a:solidFill>
                  <a:srgbClr val="3F3F3F"/>
                </a:solidFill>
                <a:latin typeface="Helvetica"/>
                <a:cs typeface="Helvetica"/>
              </a:rPr>
              <a:t>Response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Define new Granular TPE Info element with Information field defined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as the information in the previous slides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A non-AP STA sends a Probe Request with the </a:t>
            </a: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Extended Request </a:t>
            </a:r>
            <a:br>
              <a:rPr lang="en-US" sz="1600" dirty="0">
                <a:effectLst/>
                <a:latin typeface="Helvetica" pitchFamily="2" charset="0"/>
                <a:cs typeface="Helvetica"/>
              </a:rPr>
            </a:br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element soliciting the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 element </a:t>
            </a:r>
          </a:p>
          <a:p>
            <a:pPr lvl="2"/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The AP responds with a Probe Response containing the Granular </a:t>
            </a:r>
            <a:br>
              <a:rPr lang="en-US" dirty="0">
                <a:latin typeface="Helvetica" pitchFamily="2" charset="0"/>
                <a:cs typeface="Helvetica"/>
              </a:rPr>
            </a:b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TPE Info element (</a:t>
            </a:r>
            <a:r>
              <a:rPr lang="en-US" dirty="0" err="1">
                <a:solidFill>
                  <a:srgbClr val="3F3F3F"/>
                </a:solidFill>
                <a:latin typeface="Helvetica"/>
                <a:cs typeface="Helvetica"/>
              </a:rPr>
              <a:t>etc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)</a:t>
            </a:r>
          </a:p>
          <a:p>
            <a:pPr lvl="1"/>
            <a:r>
              <a:rPr lang="en-US" sz="16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ANQP query</a:t>
            </a:r>
          </a:p>
          <a:p>
            <a:pPr lvl="2"/>
            <a:r>
              <a:rPr lang="en-US" dirty="0"/>
              <a:t>Similar but define a </a:t>
            </a:r>
            <a:r>
              <a:rPr lang="en-US" dirty="0">
                <a:solidFill>
                  <a:srgbClr val="3F3F3F"/>
                </a:solidFill>
                <a:latin typeface="Helvetica"/>
                <a:cs typeface="Helvetica"/>
              </a:rPr>
              <a:t>Granular TPE Info</a:t>
            </a:r>
            <a:r>
              <a:rPr lang="en-US" dirty="0"/>
              <a:t> ANQP-element and use the </a:t>
            </a:r>
            <a:br>
              <a:rPr lang="en-US" dirty="0">
                <a:ea typeface="+mn-lt"/>
                <a:cs typeface="+mn-lt"/>
              </a:rPr>
            </a:br>
            <a:r>
              <a:rPr lang="en-US" dirty="0"/>
              <a:t>ANQP protocol instead</a:t>
            </a:r>
            <a:endParaRPr lang="en-US" dirty="0">
              <a:cs typeface="Arial"/>
            </a:endParaRPr>
          </a:p>
          <a:p>
            <a:r>
              <a:rPr lang="en-US" dirty="0"/>
              <a:t>Also need a way to alert recipients if the information has changed</a:t>
            </a:r>
            <a:endParaRPr lang="en-US" dirty="0">
              <a:cs typeface="Arial"/>
            </a:endParaRPr>
          </a:p>
          <a:p>
            <a:pPr lvl="1"/>
            <a:r>
              <a:rPr lang="en-US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E.g., Use the critical update flag + a 2-3-4 bit counter in the UHR Operation element</a:t>
            </a:r>
            <a:endParaRPr lang="en-US" dirty="0">
              <a:latin typeface="Helvetica"/>
              <a:cs typeface="Helvetica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B873F-2FBB-A561-034F-BCA0D4EBBF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6BBF6-C582-EE41-A08D-382F38039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9" name="Picture 8" descr="A black rectangular object with text&#10;&#10;Description automatically generated">
            <a:extLst>
              <a:ext uri="{FF2B5EF4-FFF2-40B4-BE49-F238E27FC236}">
                <a16:creationId xmlns:a16="http://schemas.microsoft.com/office/drawing/2014/main" id="{B22DA615-DABB-A258-E1AE-E2BC982BF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16" y="4752357"/>
            <a:ext cx="4185912" cy="827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891836-D156-92EB-6023-7F29D748F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753" y="2875696"/>
            <a:ext cx="4312804" cy="5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724400"/>
          </a:xfrm>
        </p:spPr>
        <p:txBody>
          <a:bodyPr/>
          <a:lstStyle/>
          <a:p>
            <a:r>
              <a:rPr lang="en-US" sz="2000" dirty="0">
                <a:latin typeface="Arial"/>
                <a:cs typeface="Arial"/>
              </a:rPr>
              <a:t>In case of UL OFDMA, although AFC reports PSD in 1 MHz resolution to the AP,  AP reports TX PSD to the STA in &gt; 20MHz resolution and STA operates at sub-optimal power levels and is not able to make full use of the available PSD limits. </a:t>
            </a:r>
          </a:p>
          <a:p>
            <a:r>
              <a:rPr lang="en-US" sz="2000" dirty="0">
                <a:latin typeface="Arial"/>
                <a:cs typeface="Arial"/>
              </a:rPr>
              <a:t>802.11 baseline + amendments currently do not define a way to communicate the PSD levels at more granular level.</a:t>
            </a:r>
          </a:p>
          <a:p>
            <a:r>
              <a:rPr lang="en-US" sz="2000" dirty="0"/>
              <a:t>We illustrate the problem using the AFC responses for US-based FS19 and FS50 test vectors. </a:t>
            </a:r>
            <a:endParaRPr lang="en-US" sz="2000" dirty="0">
              <a:cs typeface="Arial"/>
            </a:endParaRPr>
          </a:p>
          <a:p>
            <a:r>
              <a:rPr lang="en-US" sz="2000" dirty="0"/>
              <a:t>We then propose a framework to detail how to deal with this issue: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>
                <a:latin typeface="Arial"/>
                <a:cs typeface="Arial"/>
              </a:rPr>
              <a:t>Different bit lengths (4b / 6b / 8b) can be used based on the power ranges.</a:t>
            </a:r>
          </a:p>
          <a:p>
            <a:pPr lvl="1"/>
            <a:r>
              <a:rPr lang="en-US" sz="2000" dirty="0">
                <a:latin typeface="Arial"/>
                <a:cs typeface="Arial"/>
              </a:rPr>
              <a:t>The large amount of data can be encoded using run-length encoding (RLE) algorithm.</a:t>
            </a:r>
            <a:endParaRPr lang="en-US" sz="2000" dirty="0"/>
          </a:p>
          <a:p>
            <a:pPr lvl="1"/>
            <a:r>
              <a:rPr lang="en-US" sz="2000" dirty="0"/>
              <a:t>Different frequency resolutions can be accommodated as signaled in the Granular TPE Info element we propose. </a:t>
            </a:r>
            <a:endParaRPr lang="en-US" sz="2000" dirty="0">
              <a:cs typeface="Arial"/>
            </a:endParaRPr>
          </a:p>
          <a:p>
            <a:pPr lvl="1"/>
            <a:r>
              <a:rPr lang="en-US" sz="2000" dirty="0"/>
              <a:t>The Granular TPE Info element can be signaled as a response to the Probe Request or in the ANQP-element.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318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Strawpoll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you agree to add the following text to the 11bn SFD:</a:t>
            </a:r>
          </a:p>
          <a:p>
            <a:pPr lvl="1"/>
            <a:r>
              <a:rPr lang="en-US"/>
              <a:t>11bn shall define a mechanism for a non-AP STA to obtain granular regulatory transmit power limits? </a:t>
            </a:r>
          </a:p>
          <a:p>
            <a:pPr lvl="1"/>
            <a:endParaRPr lang="en-US"/>
          </a:p>
          <a:p>
            <a:pPr marL="182880" lvl="1" indent="0">
              <a:buNone/>
            </a:pPr>
            <a:r>
              <a:rPr lang="en-US"/>
              <a:t>Y / N /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99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E2AA1-05E0-78F3-E39E-F83D779E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629" y="2895600"/>
            <a:ext cx="4285673" cy="1066800"/>
          </a:xfrm>
        </p:spPr>
        <p:txBody>
          <a:bodyPr/>
          <a:lstStyle/>
          <a:p>
            <a:pPr algn="ctr"/>
            <a:r>
              <a:rPr lang="en-US" sz="6000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181D2-71FA-D0B0-E5B1-1D0A7B53B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881E9-54E1-7FC8-7CA7-4F7FBD9D8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24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CEB8-33AB-B0BA-0FBF-2E17E3AD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A5D74-731E-AA5B-73EA-19D818E4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/>
              <a:t>Transmit Spectral Mask and Resolution Needs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ED873-182C-2AE7-1274-55045B0CC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D0033-FFC4-3DB6-9D95-5C334380B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6" name="Picture 5" descr="A diagram of a mask&#10;&#10;Description automatically generated">
            <a:extLst>
              <a:ext uri="{FF2B5EF4-FFF2-40B4-BE49-F238E27FC236}">
                <a16:creationId xmlns:a16="http://schemas.microsoft.com/office/drawing/2014/main" id="{7810C9ED-BA15-81B4-4928-98271075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1373886"/>
            <a:ext cx="4185731" cy="2219706"/>
          </a:xfrm>
          <a:prstGeom prst="rect">
            <a:avLst/>
          </a:prstGeom>
        </p:spPr>
      </p:pic>
      <p:pic>
        <p:nvPicPr>
          <p:cNvPr id="9" name="Picture 8" descr="A diagram of a radio frequency mask&#10;&#10;Description automatically generated">
            <a:extLst>
              <a:ext uri="{FF2B5EF4-FFF2-40B4-BE49-F238E27FC236}">
                <a16:creationId xmlns:a16="http://schemas.microsoft.com/office/drawing/2014/main" id="{EBCAA102-B42D-4DA9-8065-E8C225060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" y="4069334"/>
            <a:ext cx="4185731" cy="2331019"/>
          </a:xfrm>
          <a:prstGeom prst="rect">
            <a:avLst/>
          </a:prstGeom>
        </p:spPr>
      </p:pic>
      <p:pic>
        <p:nvPicPr>
          <p:cNvPr id="17" name="Picture 16" descr="A diagram of a mask&#10;&#10;Description automatically generated">
            <a:extLst>
              <a:ext uri="{FF2B5EF4-FFF2-40B4-BE49-F238E27FC236}">
                <a16:creationId xmlns:a16="http://schemas.microsoft.com/office/drawing/2014/main" id="{EF61BAA4-3308-C2C1-A6E0-C41E0C4A1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39" y="1373886"/>
            <a:ext cx="4008407" cy="2271431"/>
          </a:xfrm>
          <a:prstGeom prst="rect">
            <a:avLst/>
          </a:prstGeom>
        </p:spPr>
      </p:pic>
      <p:pic>
        <p:nvPicPr>
          <p:cNvPr id="20" name="Picture 19" descr="A diagram of a radio frequency&#10;&#10;Description automatically generated">
            <a:extLst>
              <a:ext uri="{FF2B5EF4-FFF2-40B4-BE49-F238E27FC236}">
                <a16:creationId xmlns:a16="http://schemas.microsoft.com/office/drawing/2014/main" id="{2A6BFF50-F7D2-0400-36FB-8626AD350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934" y="4203982"/>
            <a:ext cx="4037330" cy="22714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3B38CA-8AD5-E524-0C4B-B861404DB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45" y="3173567"/>
            <a:ext cx="3636041" cy="2057654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C75B19C-213F-3C7E-50F0-54FBA117AB08}"/>
              </a:ext>
            </a:extLst>
          </p:cNvPr>
          <p:cNvSpPr/>
          <p:nvPr/>
        </p:nvSpPr>
        <p:spPr bwMode="auto">
          <a:xfrm>
            <a:off x="1709928" y="1545336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95CEA0F-FC2C-5096-A4FD-3DAF72B6857B}"/>
              </a:ext>
            </a:extLst>
          </p:cNvPr>
          <p:cNvSpPr/>
          <p:nvPr/>
        </p:nvSpPr>
        <p:spPr bwMode="auto">
          <a:xfrm>
            <a:off x="649225" y="2176757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C383213-DB33-C429-6A38-0D00B64638CB}"/>
              </a:ext>
            </a:extLst>
          </p:cNvPr>
          <p:cNvSpPr/>
          <p:nvPr/>
        </p:nvSpPr>
        <p:spPr bwMode="auto">
          <a:xfrm>
            <a:off x="1666781" y="4294632"/>
            <a:ext cx="87782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8C17DA-A811-C612-C780-AEBA48BEEDC4}"/>
              </a:ext>
            </a:extLst>
          </p:cNvPr>
          <p:cNvSpPr/>
          <p:nvPr/>
        </p:nvSpPr>
        <p:spPr bwMode="auto">
          <a:xfrm>
            <a:off x="606078" y="4926053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7AD16A-145E-E6BB-C33F-3DD834F67FBD}"/>
              </a:ext>
            </a:extLst>
          </p:cNvPr>
          <p:cNvSpPr/>
          <p:nvPr/>
        </p:nvSpPr>
        <p:spPr bwMode="auto">
          <a:xfrm>
            <a:off x="9043416" y="1495961"/>
            <a:ext cx="899520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1BBC8B7-9612-FA6A-E932-E011A8AE717F}"/>
              </a:ext>
            </a:extLst>
          </p:cNvPr>
          <p:cNvSpPr/>
          <p:nvPr/>
        </p:nvSpPr>
        <p:spPr bwMode="auto">
          <a:xfrm>
            <a:off x="8004409" y="2127382"/>
            <a:ext cx="2990088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4A96736-FF2F-C767-2662-1DD9642191E9}"/>
              </a:ext>
            </a:extLst>
          </p:cNvPr>
          <p:cNvSpPr/>
          <p:nvPr/>
        </p:nvSpPr>
        <p:spPr bwMode="auto">
          <a:xfrm>
            <a:off x="9190042" y="4408575"/>
            <a:ext cx="904934" cy="1628231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E2A86B1-31B2-57CE-EBFC-78215B4577E8}"/>
              </a:ext>
            </a:extLst>
          </p:cNvPr>
          <p:cNvSpPr/>
          <p:nvPr/>
        </p:nvSpPr>
        <p:spPr bwMode="auto">
          <a:xfrm>
            <a:off x="8183455" y="5039996"/>
            <a:ext cx="2899395" cy="9322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13ABBD7-B755-843A-F6F2-EAE94BFA0286}"/>
              </a:ext>
            </a:extLst>
          </p:cNvPr>
          <p:cNvSpPr/>
          <p:nvPr/>
        </p:nvSpPr>
        <p:spPr bwMode="auto">
          <a:xfrm>
            <a:off x="5268416" y="3393283"/>
            <a:ext cx="903783" cy="141646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CED8215-39EB-7962-14FE-4DC2CD0DF425}"/>
              </a:ext>
            </a:extLst>
          </p:cNvPr>
          <p:cNvSpPr/>
          <p:nvPr/>
        </p:nvSpPr>
        <p:spPr bwMode="auto">
          <a:xfrm>
            <a:off x="4317442" y="3986785"/>
            <a:ext cx="2796811" cy="74980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00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DB9A7-D4BA-B281-FA9A-C15A69965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D52A-224F-0CCA-9A10-7B5D06185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FC553-5DBC-6A9A-3E30-840FD7DA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677D-97F8-D2C3-DB67-EEA3619A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3"/>
          <a:stretch/>
        </p:blipFill>
        <p:spPr>
          <a:xfrm>
            <a:off x="1785470" y="1170870"/>
            <a:ext cx="8722659" cy="45162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88A194-9F2A-E6F0-51DF-6B7B8A5B4F83}"/>
              </a:ext>
            </a:extLst>
          </p:cNvPr>
          <p:cNvSpPr txBox="1">
            <a:spLocks/>
          </p:cNvSpPr>
          <p:nvPr/>
        </p:nvSpPr>
        <p:spPr bwMode="auto">
          <a:xfrm>
            <a:off x="812799" y="685800"/>
            <a:ext cx="973512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AU" kern="0" dirty="0"/>
              <a:t>Example of the Frequency Response from a US-based test vector</a:t>
            </a:r>
            <a:endParaRPr lang="en-AU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139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C77C-2877-E58A-4E94-53F9CD4C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itle 1">
            <a:extLst>
              <a:ext uri="{FF2B5EF4-FFF2-40B4-BE49-F238E27FC236}">
                <a16:creationId xmlns:a16="http://schemas.microsoft.com/office/drawing/2014/main" id="{68E9A55A-C585-2F2E-2ACD-70B8250E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 wrap="square" anchor="t">
            <a:normAutofit/>
          </a:bodyPr>
          <a:lstStyle/>
          <a:p>
            <a:r>
              <a:rPr lang="en-AU" kern="0" dirty="0"/>
              <a:t>Example of </a:t>
            </a:r>
            <a:r>
              <a:rPr lang="en-US"/>
              <a:t>encoding octets</a:t>
            </a:r>
            <a:r>
              <a:rPr lang="en-AU" kern="0" dirty="0"/>
              <a:t> for the US-based test vector (F50)</a:t>
            </a:r>
            <a:endParaRPr lang="en-AU" kern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71C89E-865A-F955-28B8-49E2B077D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1524000"/>
            <a:ext cx="5461000" cy="4536542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dirty="0"/>
              <a:t>Focusing on  U-NII-5 band (5.925-6.425 GHz) and the U-NII-7 band (6.525-6.875 GHz):</a:t>
            </a:r>
          </a:p>
          <a:p>
            <a:r>
              <a:rPr lang="en-US" b="0" dirty="0"/>
              <a:t>Number of transitions: 35</a:t>
            </a:r>
          </a:p>
          <a:p>
            <a:r>
              <a:rPr lang="en-US" b="0" dirty="0"/>
              <a:t>Number of unique values: 14 (-18, 1, 8, 9, 10, 11, 13, 15, 16, 18, 19, 21, 22, and 23)</a:t>
            </a:r>
          </a:p>
          <a:p>
            <a:r>
              <a:rPr lang="en-US" b="0" dirty="0"/>
              <a:t>Total of 72 octets are needed to cover the entire UNII-5 and 7 bands for this test vector.</a:t>
            </a:r>
          </a:p>
          <a:p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(*) Number of octets differ based on the number of unique values and transitions in the test vector. Each transition is expected to require 2 octets, one for frequency and one for EIRP/PSD reporting.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C9DCD3-DD21-9096-5A33-E7C5DA04E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spcAft>
                  <a:spcPts val="600"/>
                </a:spcAft>
                <a:defRPr/>
              </a:pPr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95FE2-DDAF-45DE-E5FF-D98940BE5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600"/>
              <a:t>Salem</a:t>
            </a:r>
            <a:r>
              <a:rPr lang="da-DK" sz="600" i="1"/>
              <a:t> et al</a:t>
            </a:r>
            <a:r>
              <a:rPr lang="da-DK" sz="600"/>
              <a:t> (Cisco Systems)</a:t>
            </a:r>
            <a:endParaRPr lang="en-AU" sz="600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FE2735B-A3D9-C4DF-A845-E5B0BD0F0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59951"/>
              </p:ext>
            </p:extLst>
          </p:nvPr>
        </p:nvGraphicFramePr>
        <p:xfrm>
          <a:off x="6172200" y="1524000"/>
          <a:ext cx="5613399" cy="453654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03487">
                  <a:extLst>
                    <a:ext uri="{9D8B030D-6E8A-4147-A177-3AD203B41FA5}">
                      <a16:colId xmlns:a16="http://schemas.microsoft.com/office/drawing/2014/main" val="4290426785"/>
                    </a:ext>
                  </a:extLst>
                </a:gridCol>
                <a:gridCol w="565392">
                  <a:extLst>
                    <a:ext uri="{9D8B030D-6E8A-4147-A177-3AD203B41FA5}">
                      <a16:colId xmlns:a16="http://schemas.microsoft.com/office/drawing/2014/main" val="3534927960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56908868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2124295386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1483751521"/>
                    </a:ext>
                  </a:extLst>
                </a:gridCol>
                <a:gridCol w="725724">
                  <a:extLst>
                    <a:ext uri="{9D8B030D-6E8A-4147-A177-3AD203B41FA5}">
                      <a16:colId xmlns:a16="http://schemas.microsoft.com/office/drawing/2014/main" val="260402901"/>
                    </a:ext>
                  </a:extLst>
                </a:gridCol>
                <a:gridCol w="687630">
                  <a:extLst>
                    <a:ext uri="{9D8B030D-6E8A-4147-A177-3AD203B41FA5}">
                      <a16:colId xmlns:a16="http://schemas.microsoft.com/office/drawing/2014/main" val="4166516366"/>
                    </a:ext>
                  </a:extLst>
                </a:gridCol>
                <a:gridCol w="434178">
                  <a:extLst>
                    <a:ext uri="{9D8B030D-6E8A-4147-A177-3AD203B41FA5}">
                      <a16:colId xmlns:a16="http://schemas.microsoft.com/office/drawing/2014/main" val="2300218868"/>
                    </a:ext>
                  </a:extLst>
                </a:gridCol>
                <a:gridCol w="664158">
                  <a:extLst>
                    <a:ext uri="{9D8B030D-6E8A-4147-A177-3AD203B41FA5}">
                      <a16:colId xmlns:a16="http://schemas.microsoft.com/office/drawing/2014/main" val="3704936889"/>
                    </a:ext>
                  </a:extLst>
                </a:gridCol>
                <a:gridCol w="417247">
                  <a:extLst>
                    <a:ext uri="{9D8B030D-6E8A-4147-A177-3AD203B41FA5}">
                      <a16:colId xmlns:a16="http://schemas.microsoft.com/office/drawing/2014/main" val="547847966"/>
                    </a:ext>
                  </a:extLst>
                </a:gridCol>
              </a:tblGrid>
              <a:tr h="31570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U-NII-5 band (5.925-6.425 GHz)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U-NII-7 band (6.525-6.875 GHz)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264594859"/>
                  </a:ext>
                </a:extLst>
              </a:tr>
              <a:tr h="31570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Start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End Freq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Range (MHz)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maxPSD (dBm/MHz)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Octets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ctr"/>
                </a:tc>
                <a:extLst>
                  <a:ext uri="{0D108BD9-81ED-4DB2-BD59-A6C34878D82A}">
                    <a16:rowId xmlns:a16="http://schemas.microsoft.com/office/drawing/2014/main" val="151962460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29036863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4292449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6590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9084505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5959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-18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9354207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293869173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6137839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6079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2724010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71306540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080047111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6192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6670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215876040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7535304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52364611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6271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89777887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6750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62585925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6331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6425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94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6770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5841662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6780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70242876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6790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495324398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2562868734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813660879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1383148042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6830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6875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45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453884135"/>
                  </a:ext>
                </a:extLst>
              </a:tr>
              <a:tr h="17750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800" b="0" i="0" u="none" strike="noStrike">
                        <a:solidFill>
                          <a:srgbClr val="3F3F3F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131295" marR="5471" marT="54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471" marR="5471" marT="5471" marB="0" anchor="b"/>
                </a:tc>
                <a:extLst>
                  <a:ext uri="{0D108BD9-81ED-4DB2-BD59-A6C34878D82A}">
                    <a16:rowId xmlns:a16="http://schemas.microsoft.com/office/drawing/2014/main" val="337947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6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Executive Summary</a:t>
            </a:r>
            <a:endParaRPr lang="en-US" sz="1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1449387"/>
            <a:ext cx="9939529" cy="502602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Situation</a:t>
            </a:r>
          </a:p>
          <a:p>
            <a:r>
              <a:rPr lang="en-US" b="0"/>
              <a:t>AFC reports PSD/EIRP to AP at 1 MHz resolution </a:t>
            </a:r>
          </a:p>
          <a:p>
            <a:pPr marL="0" indent="0">
              <a:buNone/>
            </a:pPr>
            <a:r>
              <a:rPr lang="en-US" b="0"/>
              <a:t>… then …</a:t>
            </a:r>
          </a:p>
          <a:p>
            <a:r>
              <a:rPr lang="en-US" b="0"/>
              <a:t>AP reports PSD/EIRP to STAs at a 20 MHz resolution, and/or</a:t>
            </a:r>
          </a:p>
          <a:p>
            <a:r>
              <a:rPr lang="en-US" b="0"/>
              <a:t>AP reports PSD/EIRP to STAs at the PPDU BW resolution &gt; 20 MHz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Problem</a:t>
            </a:r>
          </a:p>
          <a:p>
            <a:r>
              <a:rPr lang="en-US" b="0"/>
              <a:t>The AP cannot signal the regulatory PSD to STAs at a resolution below 20MHz.</a:t>
            </a:r>
          </a:p>
          <a:p>
            <a:r>
              <a:rPr lang="en-US" b="0"/>
              <a:t>When AFC is uneven within 20 MHz (higher and lower PSD/EIRP segments present), AP reports the lowest value to STA, hence the client suffers when it transmits on a higher segment.</a:t>
            </a:r>
          </a:p>
          <a:p>
            <a:pPr marL="0" indent="0">
              <a:buNone/>
            </a:pPr>
            <a:endParaRPr lang="en-US" b="0"/>
          </a:p>
          <a:p>
            <a:pPr marL="0" indent="0">
              <a:buNone/>
            </a:pPr>
            <a:r>
              <a:rPr lang="en-US"/>
              <a:t>Solution</a:t>
            </a:r>
          </a:p>
          <a:p>
            <a:r>
              <a:rPr lang="en-US" b="0"/>
              <a:t>Enable the PSD/EIRP to be reported to the client at a higher resolution</a:t>
            </a:r>
            <a:endParaRPr lang="en-US" b="0">
              <a:solidFill>
                <a:srgbClr val="3F3F3F"/>
              </a:solidFill>
              <a:effectLst/>
              <a:latin typeface="Helvetica" pitchFamily="2" charset="0"/>
            </a:endParaRPr>
          </a:p>
          <a:p>
            <a:endParaRPr lang="en-US" b="0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99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9033-37C8-139B-1008-3876217E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320EE-C759-8484-C360-9383DA3CE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AF567-407D-E604-0C23-E38AFA923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19A88AF-21AE-B984-35EE-AD9E29D0FE97}"/>
              </a:ext>
            </a:extLst>
          </p:cNvPr>
          <p:cNvGrpSpPr>
            <a:grpSpLocks noChangeAspect="1"/>
          </p:cNvGrpSpPr>
          <p:nvPr/>
        </p:nvGrpSpPr>
        <p:grpSpPr>
          <a:xfrm>
            <a:off x="4140055" y="1135144"/>
            <a:ext cx="4555733" cy="5217680"/>
            <a:chOff x="3502730" y="783629"/>
            <a:chExt cx="4979349" cy="5702844"/>
          </a:xfrm>
        </p:grpSpPr>
        <p:pic>
          <p:nvPicPr>
            <p:cNvPr id="7" name="Graphic 6" descr="Database outline">
              <a:extLst>
                <a:ext uri="{FF2B5EF4-FFF2-40B4-BE49-F238E27FC236}">
                  <a16:creationId xmlns:a16="http://schemas.microsoft.com/office/drawing/2014/main" id="{796EEB46-F206-0C69-385B-92E1DA724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50946" y="123119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Database with solid fill">
              <a:extLst>
                <a:ext uri="{FF2B5EF4-FFF2-40B4-BE49-F238E27FC236}">
                  <a16:creationId xmlns:a16="http://schemas.microsoft.com/office/drawing/2014/main" id="{CA38F191-911D-4570-E562-7DF2F2F8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95764" y="1231194"/>
              <a:ext cx="914400" cy="9144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0FEEF7-0F66-0719-CEF4-BB05BD48A894}"/>
                </a:ext>
              </a:extLst>
            </p:cNvPr>
            <p:cNvSpPr/>
            <p:nvPr/>
          </p:nvSpPr>
          <p:spPr bwMode="auto">
            <a:xfrm>
              <a:off x="3502730" y="1190476"/>
              <a:ext cx="1744009" cy="955118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C2C450-B9FF-9540-5D11-1EAECEBD754E}"/>
                </a:ext>
              </a:extLst>
            </p:cNvPr>
            <p:cNvSpPr txBox="1"/>
            <p:nvPr/>
          </p:nvSpPr>
          <p:spPr>
            <a:xfrm>
              <a:off x="3527088" y="789259"/>
              <a:ext cx="871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Regulatory Databases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CA5F634-8341-40AA-B1D7-494FA4513338}"/>
                </a:ext>
              </a:extLst>
            </p:cNvPr>
            <p:cNvSpPr txBox="1"/>
            <p:nvPr/>
          </p:nvSpPr>
          <p:spPr>
            <a:xfrm>
              <a:off x="4328893" y="783629"/>
              <a:ext cx="1057782" cy="437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Land Cover Databases</a:t>
              </a:r>
            </a:p>
          </p:txBody>
        </p:sp>
        <p:pic>
          <p:nvPicPr>
            <p:cNvPr id="16" name="Graphic 15" descr="Internet with solid fill">
              <a:extLst>
                <a:ext uri="{FF2B5EF4-FFF2-40B4-BE49-F238E27FC236}">
                  <a16:creationId xmlns:a16="http://schemas.microsoft.com/office/drawing/2014/main" id="{5CE05951-BECB-BA4D-EAED-83B6862F7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81461" y="2071078"/>
              <a:ext cx="1286672" cy="12866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B84877-887A-43A8-37F0-457835FE93CD}"/>
                </a:ext>
              </a:extLst>
            </p:cNvPr>
            <p:cNvSpPr txBox="1"/>
            <p:nvPr/>
          </p:nvSpPr>
          <p:spPr>
            <a:xfrm>
              <a:off x="5878558" y="2001118"/>
              <a:ext cx="1025480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Server</a:t>
              </a:r>
            </a:p>
          </p:txBody>
        </p:sp>
        <p:pic>
          <p:nvPicPr>
            <p:cNvPr id="19" name="Graphic 18" descr="Cloud outline">
              <a:extLst>
                <a:ext uri="{FF2B5EF4-FFF2-40B4-BE49-F238E27FC236}">
                  <a16:creationId xmlns:a16="http://schemas.microsoft.com/office/drawing/2014/main" id="{9C6DC2B3-756D-CAD5-7FD0-0992E0CD2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80036" y="3067891"/>
              <a:ext cx="2507106" cy="1033872"/>
            </a:xfrm>
            <a:prstGeom prst="rect">
              <a:avLst/>
            </a:prstGeom>
          </p:spPr>
        </p:pic>
        <p:pic>
          <p:nvPicPr>
            <p:cNvPr id="21" name="Graphic 20" descr="Cloud outline">
              <a:extLst>
                <a:ext uri="{FF2B5EF4-FFF2-40B4-BE49-F238E27FC236}">
                  <a16:creationId xmlns:a16="http://schemas.microsoft.com/office/drawing/2014/main" id="{A5A57292-26DB-51C4-F1CE-CE4C766C8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79836" y="2809046"/>
              <a:ext cx="1502243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32EAD2-9088-DBEE-6B91-4C2AB5CA682D}"/>
                </a:ext>
              </a:extLst>
            </p:cNvPr>
            <p:cNvSpPr txBox="1"/>
            <p:nvPr/>
          </p:nvSpPr>
          <p:spPr>
            <a:xfrm>
              <a:off x="7383240" y="3164679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Internet</a:t>
              </a:r>
            </a:p>
          </p:txBody>
        </p:sp>
        <p:pic>
          <p:nvPicPr>
            <p:cNvPr id="30" name="Graphic 29" descr="Wireless router outline">
              <a:extLst>
                <a:ext uri="{FF2B5EF4-FFF2-40B4-BE49-F238E27FC236}">
                  <a16:creationId xmlns:a16="http://schemas.microsoft.com/office/drawing/2014/main" id="{FAB89A10-F973-3949-0C26-8EDBC4CEC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13143" y="4701426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Wireless router with solid fill">
              <a:extLst>
                <a:ext uri="{FF2B5EF4-FFF2-40B4-BE49-F238E27FC236}">
                  <a16:creationId xmlns:a16="http://schemas.microsoft.com/office/drawing/2014/main" id="{2AA33718-9EFC-53A1-54AC-11351F803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077349" y="4755668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Sort outline">
              <a:extLst>
                <a:ext uri="{FF2B5EF4-FFF2-40B4-BE49-F238E27FC236}">
                  <a16:creationId xmlns:a16="http://schemas.microsoft.com/office/drawing/2014/main" id="{4B0D63DC-88DE-7DB5-CA9B-EDF4BFAC9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18664240">
              <a:off x="5087916" y="1984355"/>
              <a:ext cx="674971" cy="674971"/>
            </a:xfrm>
            <a:prstGeom prst="rect">
              <a:avLst/>
            </a:prstGeom>
          </p:spPr>
        </p:pic>
        <p:sp>
          <p:nvSpPr>
            <p:cNvPr id="81" name="Graphic 41" descr="Fork In Road with solid fill">
              <a:extLst>
                <a:ext uri="{FF2B5EF4-FFF2-40B4-BE49-F238E27FC236}">
                  <a16:creationId xmlns:a16="http://schemas.microsoft.com/office/drawing/2014/main" id="{8A5EC8F3-9B6B-E037-BC90-27CB9E17A34F}"/>
                </a:ext>
              </a:extLst>
            </p:cNvPr>
            <p:cNvSpPr/>
            <p:nvPr/>
          </p:nvSpPr>
          <p:spPr>
            <a:xfrm rot="10800000">
              <a:off x="5400058" y="3160856"/>
              <a:ext cx="1824227" cy="2552951"/>
            </a:xfrm>
            <a:custGeom>
              <a:avLst/>
              <a:gdLst>
                <a:gd name="connsiteX0" fmla="*/ 1824227 w 1824227"/>
                <a:gd name="connsiteY0" fmla="*/ 542934 h 2552951"/>
                <a:gd name="connsiteX1" fmla="*/ 1795626 w 1824227"/>
                <a:gd name="connsiteY1" fmla="*/ 463745 h 2552951"/>
                <a:gd name="connsiteX2" fmla="*/ 1498929 w 1824227"/>
                <a:gd name="connsiteY2" fmla="*/ 28529 h 2552951"/>
                <a:gd name="connsiteX3" fmla="*/ 1406794 w 1824227"/>
                <a:gd name="connsiteY3" fmla="*/ 27544 h 2552951"/>
                <a:gd name="connsiteX4" fmla="*/ 1406123 w 1824227"/>
                <a:gd name="connsiteY4" fmla="*/ 162903 h 2552951"/>
                <a:gd name="connsiteX5" fmla="*/ 1406870 w 1824227"/>
                <a:gd name="connsiteY5" fmla="*/ 163997 h 2552951"/>
                <a:gd name="connsiteX6" fmla="*/ 1600021 w 1824227"/>
                <a:gd name="connsiteY6" fmla="*/ 447219 h 2552951"/>
                <a:gd name="connsiteX7" fmla="*/ 1476755 w 1824227"/>
                <a:gd name="connsiteY7" fmla="*/ 447219 h 2552951"/>
                <a:gd name="connsiteX8" fmla="*/ 912114 w 1824227"/>
                <a:gd name="connsiteY8" fmla="*/ 963251 h 2552951"/>
                <a:gd name="connsiteX9" fmla="*/ 347472 w 1824227"/>
                <a:gd name="connsiteY9" fmla="*/ 447219 h 2552951"/>
                <a:gd name="connsiteX10" fmla="*/ 224337 w 1824227"/>
                <a:gd name="connsiteY10" fmla="*/ 447219 h 2552951"/>
                <a:gd name="connsiteX11" fmla="*/ 417487 w 1824227"/>
                <a:gd name="connsiteY11" fmla="*/ 163997 h 2552951"/>
                <a:gd name="connsiteX12" fmla="*/ 418311 w 1824227"/>
                <a:gd name="connsiteY12" fmla="*/ 28641 h 2552951"/>
                <a:gd name="connsiteX13" fmla="*/ 326176 w 1824227"/>
                <a:gd name="connsiteY13" fmla="*/ 27433 h 2552951"/>
                <a:gd name="connsiteX14" fmla="*/ 325429 w 1824227"/>
                <a:gd name="connsiteY14" fmla="*/ 28529 h 2552951"/>
                <a:gd name="connsiteX15" fmla="*/ 28645 w 1824227"/>
                <a:gd name="connsiteY15" fmla="*/ 463745 h 2552951"/>
                <a:gd name="connsiteX16" fmla="*/ 0 w 1824227"/>
                <a:gd name="connsiteY16" fmla="*/ 542934 h 2552951"/>
                <a:gd name="connsiteX17" fmla="*/ 0 w 1824227"/>
                <a:gd name="connsiteY17" fmla="*/ 544114 h 2552951"/>
                <a:gd name="connsiteX18" fmla="*/ 0 w 1824227"/>
                <a:gd name="connsiteY18" fmla="*/ 545295 h 2552951"/>
                <a:gd name="connsiteX19" fmla="*/ 19133 w 1824227"/>
                <a:gd name="connsiteY19" fmla="*/ 613125 h 2552951"/>
                <a:gd name="connsiteX20" fmla="*/ 322367 w 1824227"/>
                <a:gd name="connsiteY20" fmla="*/ 1058487 h 2552951"/>
                <a:gd name="connsiteX21" fmla="*/ 414501 w 1824227"/>
                <a:gd name="connsiteY21" fmla="*/ 1057402 h 2552951"/>
                <a:gd name="connsiteX22" fmla="*/ 414512 w 1824227"/>
                <a:gd name="connsiteY22" fmla="*/ 923146 h 2552951"/>
                <a:gd name="connsiteX23" fmla="*/ 220862 w 1824227"/>
                <a:gd name="connsiteY23" fmla="*/ 638649 h 2552951"/>
                <a:gd name="connsiteX24" fmla="*/ 347472 w 1824227"/>
                <a:gd name="connsiteY24" fmla="*/ 638649 h 2552951"/>
                <a:gd name="connsiteX25" fmla="*/ 846963 w 1824227"/>
                <a:gd name="connsiteY25" fmla="*/ 1372465 h 2552951"/>
                <a:gd name="connsiteX26" fmla="*/ 846963 w 1824227"/>
                <a:gd name="connsiteY26" fmla="*/ 2457236 h 2552951"/>
                <a:gd name="connsiteX27" fmla="*/ 912114 w 1824227"/>
                <a:gd name="connsiteY27" fmla="*/ 2552951 h 2552951"/>
                <a:gd name="connsiteX28" fmla="*/ 912114 w 1824227"/>
                <a:gd name="connsiteY28" fmla="*/ 2552951 h 2552951"/>
                <a:gd name="connsiteX29" fmla="*/ 977265 w 1824227"/>
                <a:gd name="connsiteY29" fmla="*/ 2457236 h 2552951"/>
                <a:gd name="connsiteX30" fmla="*/ 977265 w 1824227"/>
                <a:gd name="connsiteY30" fmla="*/ 1372465 h 2552951"/>
                <a:gd name="connsiteX31" fmla="*/ 1476755 w 1824227"/>
                <a:gd name="connsiteY31" fmla="*/ 638649 h 2552951"/>
                <a:gd name="connsiteX32" fmla="*/ 1603409 w 1824227"/>
                <a:gd name="connsiteY32" fmla="*/ 638649 h 2552951"/>
                <a:gd name="connsiteX33" fmla="*/ 1409867 w 1824227"/>
                <a:gd name="connsiteY33" fmla="*/ 923146 h 2552951"/>
                <a:gd name="connsiteX34" fmla="*/ 1409127 w 1824227"/>
                <a:gd name="connsiteY34" fmla="*/ 1058503 h 2552951"/>
                <a:gd name="connsiteX35" fmla="*/ 1501261 w 1824227"/>
                <a:gd name="connsiteY35" fmla="*/ 1059591 h 2552951"/>
                <a:gd name="connsiteX36" fmla="*/ 1502012 w 1824227"/>
                <a:gd name="connsiteY36" fmla="*/ 1058487 h 2552951"/>
                <a:gd name="connsiteX37" fmla="*/ 1805225 w 1824227"/>
                <a:gd name="connsiteY37" fmla="*/ 613125 h 2552951"/>
                <a:gd name="connsiteX38" fmla="*/ 1824227 w 1824227"/>
                <a:gd name="connsiteY38" fmla="*/ 545295 h 2552951"/>
                <a:gd name="connsiteX39" fmla="*/ 1824227 w 1824227"/>
                <a:gd name="connsiteY39" fmla="*/ 544114 h 2552951"/>
                <a:gd name="connsiteX40" fmla="*/ 1824227 w 1824227"/>
                <a:gd name="connsiteY40" fmla="*/ 542934 h 255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24227" h="2552951">
                  <a:moveTo>
                    <a:pt x="1824227" y="542934"/>
                  </a:moveTo>
                  <a:cubicBezTo>
                    <a:pt x="1824216" y="511204"/>
                    <a:pt x="1813503" y="481545"/>
                    <a:pt x="1795626" y="463745"/>
                  </a:cubicBezTo>
                  <a:lnTo>
                    <a:pt x="1498929" y="28529"/>
                  </a:lnTo>
                  <a:cubicBezTo>
                    <a:pt x="1473672" y="-9122"/>
                    <a:pt x="1432420" y="-9562"/>
                    <a:pt x="1406794" y="27544"/>
                  </a:cubicBezTo>
                  <a:cubicBezTo>
                    <a:pt x="1381166" y="64648"/>
                    <a:pt x="1380866" y="125252"/>
                    <a:pt x="1406123" y="162903"/>
                  </a:cubicBezTo>
                  <a:cubicBezTo>
                    <a:pt x="1406371" y="163270"/>
                    <a:pt x="1406618" y="163634"/>
                    <a:pt x="1406870" y="163997"/>
                  </a:cubicBezTo>
                  <a:lnTo>
                    <a:pt x="1600021" y="447219"/>
                  </a:lnTo>
                  <a:lnTo>
                    <a:pt x="1476755" y="447219"/>
                  </a:lnTo>
                  <a:cubicBezTo>
                    <a:pt x="1237076" y="447566"/>
                    <a:pt x="1018260" y="647544"/>
                    <a:pt x="912114" y="963251"/>
                  </a:cubicBezTo>
                  <a:cubicBezTo>
                    <a:pt x="805970" y="647541"/>
                    <a:pt x="587154" y="447560"/>
                    <a:pt x="347472" y="447219"/>
                  </a:cubicBezTo>
                  <a:lnTo>
                    <a:pt x="224337" y="447219"/>
                  </a:lnTo>
                  <a:lnTo>
                    <a:pt x="417487" y="163997"/>
                  </a:lnTo>
                  <a:cubicBezTo>
                    <a:pt x="443157" y="126953"/>
                    <a:pt x="443524" y="66352"/>
                    <a:pt x="418311" y="28641"/>
                  </a:cubicBezTo>
                  <a:cubicBezTo>
                    <a:pt x="393095" y="-9070"/>
                    <a:pt x="351846" y="-9611"/>
                    <a:pt x="326176" y="27433"/>
                  </a:cubicBezTo>
                  <a:cubicBezTo>
                    <a:pt x="325924" y="27795"/>
                    <a:pt x="325677" y="28160"/>
                    <a:pt x="325429" y="28529"/>
                  </a:cubicBezTo>
                  <a:lnTo>
                    <a:pt x="28645" y="463745"/>
                  </a:lnTo>
                  <a:cubicBezTo>
                    <a:pt x="10732" y="481507"/>
                    <a:pt x="-3" y="511185"/>
                    <a:pt x="0" y="542934"/>
                  </a:cubicBezTo>
                  <a:cubicBezTo>
                    <a:pt x="0" y="543348"/>
                    <a:pt x="0" y="543699"/>
                    <a:pt x="0" y="544114"/>
                  </a:cubicBezTo>
                  <a:cubicBezTo>
                    <a:pt x="0" y="544529"/>
                    <a:pt x="0" y="544912"/>
                    <a:pt x="0" y="545295"/>
                  </a:cubicBezTo>
                  <a:cubicBezTo>
                    <a:pt x="-14" y="570742"/>
                    <a:pt x="6871" y="595149"/>
                    <a:pt x="19133" y="613125"/>
                  </a:cubicBezTo>
                  <a:lnTo>
                    <a:pt x="322367" y="1058487"/>
                  </a:lnTo>
                  <a:cubicBezTo>
                    <a:pt x="348013" y="1095564"/>
                    <a:pt x="389264" y="1095079"/>
                    <a:pt x="414501" y="1057402"/>
                  </a:cubicBezTo>
                  <a:cubicBezTo>
                    <a:pt x="439450" y="1020157"/>
                    <a:pt x="439454" y="960398"/>
                    <a:pt x="414512" y="923146"/>
                  </a:cubicBezTo>
                  <a:lnTo>
                    <a:pt x="220862" y="638649"/>
                  </a:lnTo>
                  <a:lnTo>
                    <a:pt x="347472" y="638649"/>
                  </a:lnTo>
                  <a:cubicBezTo>
                    <a:pt x="623204" y="639105"/>
                    <a:pt x="846652" y="967379"/>
                    <a:pt x="846963" y="1372465"/>
                  </a:cubicBezTo>
                  <a:lnTo>
                    <a:pt x="846963" y="2457236"/>
                  </a:lnTo>
                  <a:cubicBezTo>
                    <a:pt x="846963" y="2510100"/>
                    <a:pt x="876131" y="2552951"/>
                    <a:pt x="912114" y="2552951"/>
                  </a:cubicBezTo>
                  <a:lnTo>
                    <a:pt x="912114" y="2552951"/>
                  </a:lnTo>
                  <a:cubicBezTo>
                    <a:pt x="948096" y="2552951"/>
                    <a:pt x="977265" y="2510100"/>
                    <a:pt x="977265" y="2457236"/>
                  </a:cubicBezTo>
                  <a:lnTo>
                    <a:pt x="977265" y="1372465"/>
                  </a:lnTo>
                  <a:cubicBezTo>
                    <a:pt x="977564" y="967373"/>
                    <a:pt x="1201019" y="639089"/>
                    <a:pt x="1476755" y="638649"/>
                  </a:cubicBezTo>
                  <a:lnTo>
                    <a:pt x="1603409" y="638649"/>
                  </a:lnTo>
                  <a:lnTo>
                    <a:pt x="1409867" y="923146"/>
                  </a:lnTo>
                  <a:cubicBezTo>
                    <a:pt x="1384221" y="960223"/>
                    <a:pt x="1383889" y="1020827"/>
                    <a:pt x="1409127" y="1058503"/>
                  </a:cubicBezTo>
                  <a:cubicBezTo>
                    <a:pt x="1434366" y="1096180"/>
                    <a:pt x="1475615" y="1096668"/>
                    <a:pt x="1501261" y="1059591"/>
                  </a:cubicBezTo>
                  <a:cubicBezTo>
                    <a:pt x="1501515" y="1059224"/>
                    <a:pt x="1501765" y="1058857"/>
                    <a:pt x="1502012" y="1058487"/>
                  </a:cubicBezTo>
                  <a:lnTo>
                    <a:pt x="1805225" y="613125"/>
                  </a:lnTo>
                  <a:cubicBezTo>
                    <a:pt x="1817438" y="595118"/>
                    <a:pt x="1824275" y="570713"/>
                    <a:pt x="1824227" y="545295"/>
                  </a:cubicBezTo>
                  <a:cubicBezTo>
                    <a:pt x="1824227" y="544912"/>
                    <a:pt x="1824227" y="544497"/>
                    <a:pt x="1824227" y="544114"/>
                  </a:cubicBezTo>
                  <a:cubicBezTo>
                    <a:pt x="1824227" y="543731"/>
                    <a:pt x="1824227" y="543348"/>
                    <a:pt x="1824227" y="542934"/>
                  </a:cubicBezTo>
                  <a:close/>
                </a:path>
              </a:pathLst>
            </a:custGeom>
            <a:gradFill>
              <a:gsLst>
                <a:gs pos="0">
                  <a:srgbClr val="92D050">
                    <a:alpha val="67000"/>
                  </a:srgb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16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1D0D25-4422-C4EF-E89E-EBE0443FCA14}"/>
                </a:ext>
              </a:extLst>
            </p:cNvPr>
            <p:cNvSpPr txBox="1"/>
            <p:nvPr/>
          </p:nvSpPr>
          <p:spPr>
            <a:xfrm>
              <a:off x="4343305" y="4078925"/>
              <a:ext cx="1346363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>
                  <a:latin typeface="Arial" panose="020B0604020202020204" pitchFamily="34" charset="0"/>
                </a:rPr>
                <a:t>Proxy, if present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6DBFE2-1063-B92B-209C-EFF709F3BE59}"/>
                </a:ext>
              </a:extLst>
            </p:cNvPr>
            <p:cNvSpPr txBox="1"/>
            <p:nvPr/>
          </p:nvSpPr>
          <p:spPr>
            <a:xfrm>
              <a:off x="5514699" y="3522199"/>
              <a:ext cx="15600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AFC Request/Response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9AD21CD-8C20-25E6-8C07-65D420E6A534}"/>
                </a:ext>
              </a:extLst>
            </p:cNvPr>
            <p:cNvSpPr txBox="1"/>
            <p:nvPr/>
          </p:nvSpPr>
          <p:spPr>
            <a:xfrm>
              <a:off x="4857785" y="5465283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BEA13E-C0F7-37E6-A57E-3F8D2F027971}"/>
                </a:ext>
              </a:extLst>
            </p:cNvPr>
            <p:cNvSpPr txBox="1"/>
            <p:nvPr/>
          </p:nvSpPr>
          <p:spPr>
            <a:xfrm>
              <a:off x="7305842" y="5504974"/>
              <a:ext cx="4251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AP2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7553454-DA36-C614-98D4-B9CEAD703A1D}"/>
                </a:ext>
              </a:extLst>
            </p:cNvPr>
            <p:cNvSpPr txBox="1"/>
            <p:nvPr/>
          </p:nvSpPr>
          <p:spPr>
            <a:xfrm>
              <a:off x="5977852" y="5301884"/>
              <a:ext cx="681901" cy="269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SP APs</a:t>
              </a:r>
            </a:p>
          </p:txBody>
        </p:sp>
        <p:pic>
          <p:nvPicPr>
            <p:cNvPr id="50" name="Graphic 49" descr="Smart Phone with solid fill">
              <a:extLst>
                <a:ext uri="{FF2B5EF4-FFF2-40B4-BE49-F238E27FC236}">
                  <a16:creationId xmlns:a16="http://schemas.microsoft.com/office/drawing/2014/main" id="{E17B0A1A-4BAC-E8B7-CD2B-F831EE8E5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85068" y="5834170"/>
              <a:ext cx="590302" cy="590302"/>
            </a:xfrm>
            <a:prstGeom prst="rect">
              <a:avLst/>
            </a:prstGeom>
          </p:spPr>
        </p:pic>
        <p:pic>
          <p:nvPicPr>
            <p:cNvPr id="52" name="Graphic 51" descr="Smart Phone outline">
              <a:extLst>
                <a:ext uri="{FF2B5EF4-FFF2-40B4-BE49-F238E27FC236}">
                  <a16:creationId xmlns:a16="http://schemas.microsoft.com/office/drawing/2014/main" id="{7854C824-F478-3409-BB9B-A4361039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432767" y="5835625"/>
              <a:ext cx="590302" cy="59030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4BCB2F-B64E-1454-118E-61F9A882947F}"/>
                </a:ext>
              </a:extLst>
            </p:cNvPr>
            <p:cNvSpPr txBox="1"/>
            <p:nvPr/>
          </p:nvSpPr>
          <p:spPr>
            <a:xfrm>
              <a:off x="5087848" y="5985604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7CE84E-1764-87E3-B8BE-C855A0F7031B}"/>
                </a:ext>
              </a:extLst>
            </p:cNvPr>
            <p:cNvSpPr txBox="1"/>
            <p:nvPr/>
          </p:nvSpPr>
          <p:spPr>
            <a:xfrm>
              <a:off x="6993893" y="6010040"/>
              <a:ext cx="50366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Arial" panose="020B0604020202020204" pitchFamily="34" charset="0"/>
                </a:rPr>
                <a:t>STA2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DA2BF17-4794-D982-447B-AB7C4B7F7FC0}"/>
                </a:ext>
              </a:extLst>
            </p:cNvPr>
            <p:cNvSpPr/>
            <p:nvPr/>
          </p:nvSpPr>
          <p:spPr bwMode="auto">
            <a:xfrm>
              <a:off x="6455326" y="3319272"/>
              <a:ext cx="1409419" cy="3167201"/>
            </a:xfrm>
            <a:custGeom>
              <a:avLst/>
              <a:gdLst>
                <a:gd name="connsiteX0" fmla="*/ 1006178 w 1409419"/>
                <a:gd name="connsiteY0" fmla="*/ 0 h 3167201"/>
                <a:gd name="connsiteX1" fmla="*/ 1362794 w 1409419"/>
                <a:gd name="connsiteY1" fmla="*/ 658368 h 3167201"/>
                <a:gd name="connsiteX2" fmla="*/ 82634 w 1409419"/>
                <a:gd name="connsiteY2" fmla="*/ 868680 h 3167201"/>
                <a:gd name="connsiteX3" fmla="*/ 1335362 w 1409419"/>
                <a:gd name="connsiteY3" fmla="*/ 2249424 h 3167201"/>
                <a:gd name="connsiteX4" fmla="*/ 402674 w 1409419"/>
                <a:gd name="connsiteY4" fmla="*/ 2898648 h 3167201"/>
                <a:gd name="connsiteX5" fmla="*/ 27770 w 1409419"/>
                <a:gd name="connsiteY5" fmla="*/ 3145536 h 3167201"/>
                <a:gd name="connsiteX6" fmla="*/ 27770 w 1409419"/>
                <a:gd name="connsiteY6" fmla="*/ 3154680 h 316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419" h="3167201">
                  <a:moveTo>
                    <a:pt x="1006178" y="0"/>
                  </a:moveTo>
                  <a:cubicBezTo>
                    <a:pt x="1261448" y="256794"/>
                    <a:pt x="1516718" y="513588"/>
                    <a:pt x="1362794" y="658368"/>
                  </a:cubicBezTo>
                  <a:cubicBezTo>
                    <a:pt x="1208870" y="803148"/>
                    <a:pt x="87206" y="603504"/>
                    <a:pt x="82634" y="868680"/>
                  </a:cubicBezTo>
                  <a:cubicBezTo>
                    <a:pt x="78062" y="1133856"/>
                    <a:pt x="1282022" y="1911096"/>
                    <a:pt x="1335362" y="2249424"/>
                  </a:cubicBezTo>
                  <a:cubicBezTo>
                    <a:pt x="1388702" y="2587752"/>
                    <a:pt x="620606" y="2749296"/>
                    <a:pt x="402674" y="2898648"/>
                  </a:cubicBezTo>
                  <a:cubicBezTo>
                    <a:pt x="184742" y="3048000"/>
                    <a:pt x="27770" y="3145536"/>
                    <a:pt x="27770" y="3145536"/>
                  </a:cubicBezTo>
                  <a:cubicBezTo>
                    <a:pt x="-34714" y="3188208"/>
                    <a:pt x="27770" y="3154680"/>
                    <a:pt x="27770" y="3154680"/>
                  </a:cubicBezTo>
                </a:path>
              </a:pathLst>
            </a:custGeom>
            <a:noFill/>
            <a:ln w="38100" cap="flat" cmpd="sng" algn="ctr">
              <a:solidFill>
                <a:srgbClr val="FFC000">
                  <a:alpha val="67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256BD91-BBBE-F2D6-C277-5E1F1555387E}"/>
                </a:ext>
              </a:extLst>
            </p:cNvPr>
            <p:cNvSpPr txBox="1"/>
            <p:nvPr/>
          </p:nvSpPr>
          <p:spPr>
            <a:xfrm>
              <a:off x="5837992" y="6014555"/>
              <a:ext cx="975489" cy="26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Arial" panose="020B0604020202020204" pitchFamily="34" charset="0"/>
                </a:rPr>
                <a:t>SP STAs</a:t>
              </a:r>
            </a:p>
          </p:txBody>
        </p:sp>
        <p:cxnSp>
          <p:nvCxnSpPr>
            <p:cNvPr id="70" name="Curved Connector 69">
              <a:extLst>
                <a:ext uri="{FF2B5EF4-FFF2-40B4-BE49-F238E27FC236}">
                  <a16:creationId xmlns:a16="http://schemas.microsoft.com/office/drawing/2014/main" id="{508CD30F-9680-C90B-B6AC-7B5942FF5CD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37202" y="4338680"/>
              <a:ext cx="620003" cy="492702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5" name="Curved Connector 74">
              <a:extLst>
                <a:ext uri="{FF2B5EF4-FFF2-40B4-BE49-F238E27FC236}">
                  <a16:creationId xmlns:a16="http://schemas.microsoft.com/office/drawing/2014/main" id="{D3952195-C657-9181-4DD7-A1B49288E44D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6966948" y="4349920"/>
              <a:ext cx="523793" cy="52031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pic>
          <p:nvPicPr>
            <p:cNvPr id="24" name="Graphic 23" descr="DVD player outline">
              <a:extLst>
                <a:ext uri="{FF2B5EF4-FFF2-40B4-BE49-F238E27FC236}">
                  <a16:creationId xmlns:a16="http://schemas.microsoft.com/office/drawing/2014/main" id="{1712D30B-21F8-E33D-68FB-D02D949A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91512" y="3588480"/>
              <a:ext cx="1464344" cy="1242902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8CAC9AA-E04F-B36C-D584-FD673A4E3A61}"/>
              </a:ext>
            </a:extLst>
          </p:cNvPr>
          <p:cNvSpPr txBox="1"/>
          <p:nvPr/>
        </p:nvSpPr>
        <p:spPr>
          <a:xfrm>
            <a:off x="9578247" y="3374867"/>
            <a:ext cx="260857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AFC reports PSD to AP at </a:t>
            </a:r>
            <a:r>
              <a:rPr lang="en-US" sz="1800" b="1" u="sng">
                <a:solidFill>
                  <a:srgbClr val="00B050"/>
                </a:solidFill>
                <a:latin typeface="Arial"/>
                <a:cs typeface="Arial"/>
              </a:rPr>
              <a:t>1 MHz </a:t>
            </a:r>
            <a:r>
              <a:rPr lang="en-US" sz="1800">
                <a:solidFill>
                  <a:srgbClr val="00B050"/>
                </a:solidFill>
                <a:latin typeface="Arial"/>
                <a:cs typeface="Arial"/>
              </a:rPr>
              <a:t>resolution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CD6695-44CC-03EA-0CC5-F6B7008D539D}"/>
              </a:ext>
            </a:extLst>
          </p:cNvPr>
          <p:cNvSpPr txBox="1"/>
          <p:nvPr/>
        </p:nvSpPr>
        <p:spPr>
          <a:xfrm>
            <a:off x="9578247" y="4773117"/>
            <a:ext cx="261375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AP reports PSD to STA </a:t>
            </a:r>
          </a:p>
          <a:p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lang="en-US" sz="1800" b="1" u="sng">
                <a:solidFill>
                  <a:srgbClr val="C00000"/>
                </a:solidFill>
                <a:latin typeface="Arial"/>
                <a:cs typeface="Arial"/>
              </a:rPr>
              <a:t>≥ 20 MHz</a:t>
            </a:r>
            <a:r>
              <a:rPr lang="en-US" sz="1800">
                <a:solidFill>
                  <a:srgbClr val="C00000"/>
                </a:solidFill>
                <a:latin typeface="Arial"/>
                <a:cs typeface="Arial"/>
              </a:rPr>
              <a:t> resolution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81C98AE-D541-BDC3-BB2E-152803F4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697234"/>
            <a:ext cx="11548872" cy="598165"/>
          </a:xfrm>
        </p:spPr>
        <p:txBody>
          <a:bodyPr/>
          <a:lstStyle/>
          <a:p>
            <a:pPr algn="ctr"/>
            <a:r>
              <a:rPr lang="en-AU"/>
              <a:t>Situation – AFC Architecture Overview: AFC System </a:t>
            </a:r>
            <a:r>
              <a:rPr lang="en-AU">
                <a:sym typeface="Wingdings" panose="05000000000000000000" pitchFamily="2" charset="2"/>
              </a:rPr>
              <a:t> </a:t>
            </a:r>
            <a:r>
              <a:rPr lang="en-AU"/>
              <a:t>[Proxy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] AP </a:t>
            </a:r>
            <a:r>
              <a:rPr lang="en-AU">
                <a:sym typeface="Wingdings" panose="05000000000000000000" pitchFamily="2" charset="2"/>
              </a:rPr>
              <a:t></a:t>
            </a:r>
            <a:r>
              <a:rPr lang="en-AU"/>
              <a:t> STA</a:t>
            </a:r>
            <a:endParaRPr lang="en-AU">
              <a:cs typeface="Arial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BC70972-2DA9-EC1C-807E-69E8FC6055C0}"/>
              </a:ext>
            </a:extLst>
          </p:cNvPr>
          <p:cNvSpPr txBox="1"/>
          <p:nvPr/>
        </p:nvSpPr>
        <p:spPr>
          <a:xfrm>
            <a:off x="3706210" y="5150110"/>
            <a:ext cx="159564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7CB0218-2374-9624-1875-1A4A1C4EFC45}"/>
              </a:ext>
            </a:extLst>
          </p:cNvPr>
          <p:cNvSpPr txBox="1"/>
          <p:nvPr/>
        </p:nvSpPr>
        <p:spPr>
          <a:xfrm>
            <a:off x="8086547" y="5422512"/>
            <a:ext cx="1374441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>
                <a:solidFill>
                  <a:srgbClr val="0070C0"/>
                </a:solidFill>
                <a:latin typeface="Arial"/>
                <a:cs typeface="Arial"/>
              </a:rPr>
              <a:t>Beacon containing TPE elements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A8872B-C4C6-7015-6746-2F91E8104F2F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6428"/>
          <a:stretch/>
        </p:blipFill>
        <p:spPr>
          <a:xfrm>
            <a:off x="0" y="3192734"/>
            <a:ext cx="3024480" cy="89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3C380F-EC7B-85F3-5CAD-F537D2689D42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 l="3112"/>
          <a:stretch/>
        </p:blipFill>
        <p:spPr>
          <a:xfrm>
            <a:off x="32677" y="4609856"/>
            <a:ext cx="3829827" cy="921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5395-D734-192F-F893-5D9A3EE3B2ED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 l="4368"/>
          <a:stretch/>
        </p:blipFill>
        <p:spPr>
          <a:xfrm>
            <a:off x="53645" y="5515235"/>
            <a:ext cx="3316616" cy="862447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6A09D76-8C8D-7BD6-0028-C920F2305261}"/>
              </a:ext>
            </a:extLst>
          </p:cNvPr>
          <p:cNvCxnSpPr>
            <a:cxnSpLocks/>
            <a:stCxn id="85" idx="0"/>
          </p:cNvCxnSpPr>
          <p:nvPr/>
        </p:nvCxnSpPr>
        <p:spPr bwMode="auto">
          <a:xfrm flipH="1" flipV="1">
            <a:off x="2612421" y="3455071"/>
            <a:ext cx="1891609" cy="1695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FD3933-1A02-C491-8350-024F0A37A087}"/>
              </a:ext>
            </a:extLst>
          </p:cNvPr>
          <p:cNvCxnSpPr>
            <a:cxnSpLocks/>
          </p:cNvCxnSpPr>
          <p:nvPr/>
        </p:nvCxnSpPr>
        <p:spPr bwMode="auto">
          <a:xfrm flipH="1">
            <a:off x="1132871" y="3640733"/>
            <a:ext cx="960142" cy="9953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008417-24E7-3D3C-A28D-91425A704544}"/>
              </a:ext>
            </a:extLst>
          </p:cNvPr>
          <p:cNvCxnSpPr>
            <a:cxnSpLocks/>
          </p:cNvCxnSpPr>
          <p:nvPr/>
        </p:nvCxnSpPr>
        <p:spPr bwMode="auto">
          <a:xfrm flipH="1">
            <a:off x="999460" y="3640733"/>
            <a:ext cx="1093553" cy="19651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>
                <a:alpha val="5005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3457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E6E91-E605-EEA9-B251-1AB39399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753350" cy="4572000"/>
          </a:xfrm>
        </p:spPr>
        <p:txBody>
          <a:bodyPr/>
          <a:lstStyle/>
          <a:p>
            <a:r>
              <a:rPr lang="en-US" dirty="0"/>
              <a:t>APs influence client transmission power in TB PPDUs via two fields in the </a:t>
            </a:r>
            <a:br>
              <a:rPr lang="en-US" dirty="0"/>
            </a:br>
            <a:r>
              <a:rPr lang="en-US" dirty="0"/>
              <a:t>Trigger frame:</a:t>
            </a:r>
          </a:p>
          <a:p>
            <a:pPr lvl="1"/>
            <a:r>
              <a:rPr lang="en-US" dirty="0"/>
              <a:t>AP Tx Power field </a:t>
            </a:r>
          </a:p>
          <a:p>
            <a:pPr lvl="2"/>
            <a:r>
              <a:rPr lang="en-US" dirty="0"/>
              <a:t>From which clients can determine pathloss</a:t>
            </a:r>
          </a:p>
          <a:p>
            <a:pPr lvl="1"/>
            <a:r>
              <a:rPr lang="en-US" dirty="0"/>
              <a:t>UL Target Receive Power field </a:t>
            </a:r>
          </a:p>
          <a:p>
            <a:pPr lvl="2"/>
            <a:r>
              <a:rPr lang="en-US" dirty="0"/>
              <a:t>Given this and the pathloss, a client can determine its TX power</a:t>
            </a:r>
          </a:p>
          <a:p>
            <a:r>
              <a:rPr lang="en-US" dirty="0"/>
              <a:t>The client has minimum and maximum power limits for a given transmission: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The transmit power of the HE TB PPDU is further subject to a STA’s minimum and maximum transmit power limit due to hardware capability, </a:t>
            </a:r>
            <a:r>
              <a:rPr lang="en-US" b="1" i="1" dirty="0"/>
              <a:t>regulatory requirements</a:t>
            </a:r>
            <a:r>
              <a:rPr lang="en-US" i="1" dirty="0"/>
              <a:t>, and local maximum transmit power levels (see 11.7.5 (Specification of regulatory and local maximum transmit power levels)) as well as non-IEEE-802.11 in-device coexistence requirements</a:t>
            </a:r>
            <a:r>
              <a:rPr lang="en-US" dirty="0"/>
              <a:t>” (Page 4389, Section 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27.3.15.2 Power precorrection, Draft P802.11REVme_D7.0)</a:t>
            </a:r>
            <a:endParaRPr lang="en-US" dirty="0"/>
          </a:p>
          <a:p>
            <a:r>
              <a:rPr lang="en-US" dirty="0"/>
              <a:t>For an SP or Dual client in 6 GHz, the client obtains the regulatory requirements from its AP via Transmit Power Envelope (TPE) elements (see previous slide)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1816B-88C8-7BFC-2C5F-C6A4A263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Situation – AP triggers a client at an implied transmit power level, but the client might believe that power level is disallowed</a:t>
            </a:r>
            <a:endParaRPr lang="en-US" sz="1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8E5FF-DB97-47E4-619C-D476D0042A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AFF06-A380-F229-25FB-6EC28C57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598BAD-EA59-E3A3-0088-4C9609494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699" y="1947021"/>
            <a:ext cx="2722097" cy="216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0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45B94-F000-C9D3-9BBC-9B516E114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B87CA-29A0-8D9F-B897-D9DB9167D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71307-200D-EB74-5656-302EE8D2B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9A5C5F5-F555-7C51-C61F-A2619BD0E98E}"/>
              </a:ext>
            </a:extLst>
          </p:cNvPr>
          <p:cNvSpPr txBox="1"/>
          <p:nvPr/>
        </p:nvSpPr>
        <p:spPr>
          <a:xfrm>
            <a:off x="504459" y="3904652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FDEC55E8-ADCB-41AA-5B82-3AF34EB3671B}"/>
              </a:ext>
            </a:extLst>
          </p:cNvPr>
          <p:cNvGrpSpPr/>
          <p:nvPr/>
        </p:nvGrpSpPr>
        <p:grpSpPr>
          <a:xfrm>
            <a:off x="848396" y="3458462"/>
            <a:ext cx="9801619" cy="2770062"/>
            <a:chOff x="966042" y="3284886"/>
            <a:chExt cx="9981358" cy="2976812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F19AA06C-BE6A-76FA-02CE-4A3308865B02}"/>
                </a:ext>
              </a:extLst>
            </p:cNvPr>
            <p:cNvGrpSpPr/>
            <p:nvPr/>
          </p:nvGrpSpPr>
          <p:grpSpPr>
            <a:xfrm>
              <a:off x="966042" y="3284886"/>
              <a:ext cx="9981358" cy="2976812"/>
              <a:chOff x="966042" y="3284886"/>
              <a:chExt cx="9981358" cy="297681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DB589AA-58AE-4455-26A9-5E9A44E7EED0}"/>
                  </a:ext>
                </a:extLst>
              </p:cNvPr>
              <p:cNvGrpSpPr/>
              <p:nvPr/>
            </p:nvGrpSpPr>
            <p:grpSpPr>
              <a:xfrm>
                <a:off x="2229473" y="3284886"/>
                <a:ext cx="5311406" cy="245374"/>
                <a:chOff x="2771134" y="3867690"/>
                <a:chExt cx="5311406" cy="245374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8DBCB57-1D33-82A8-EC53-FF8CDEF8FB87}"/>
                    </a:ext>
                  </a:extLst>
                </p:cNvPr>
                <p:cNvSpPr txBox="1"/>
                <p:nvPr/>
              </p:nvSpPr>
              <p:spPr>
                <a:xfrm>
                  <a:off x="2771134" y="3867690"/>
                  <a:ext cx="493311" cy="21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30 | 30 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DE05A3D-75C1-C539-92F9-F2F03881D485}"/>
                    </a:ext>
                  </a:extLst>
                </p:cNvPr>
                <p:cNvSpPr txBox="1"/>
                <p:nvPr/>
              </p:nvSpPr>
              <p:spPr>
                <a:xfrm>
                  <a:off x="5579776" y="3890263"/>
                  <a:ext cx="289261" cy="2149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30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3138483-F03A-A65F-0473-FF2087C62D8D}"/>
                    </a:ext>
                  </a:extLst>
                </p:cNvPr>
                <p:cNvSpPr txBox="1"/>
                <p:nvPr/>
              </p:nvSpPr>
              <p:spPr>
                <a:xfrm>
                  <a:off x="6420932" y="3897507"/>
                  <a:ext cx="519430" cy="2149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2.5 | 10 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8E98545-A545-6C64-1497-9FC3AC58C491}"/>
                    </a:ext>
                  </a:extLst>
                </p:cNvPr>
                <p:cNvSpPr txBox="1"/>
                <p:nvPr/>
              </p:nvSpPr>
              <p:spPr>
                <a:xfrm>
                  <a:off x="6903412" y="3895861"/>
                  <a:ext cx="337061" cy="214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10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BC22B7F-7CFA-2FA2-C2B4-9C8020FD78B3}"/>
                    </a:ext>
                  </a:extLst>
                </p:cNvPr>
                <p:cNvSpPr txBox="1"/>
                <p:nvPr/>
              </p:nvSpPr>
              <p:spPr>
                <a:xfrm>
                  <a:off x="7311970" y="3898077"/>
                  <a:ext cx="770570" cy="2149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700" kern="0">
                      <a:solidFill>
                        <a:schemeClr val="accent2"/>
                      </a:solidFill>
                      <a:latin typeface="+mj-lt"/>
                      <a:ea typeface="+mj-ea"/>
                      <a:cs typeface="+mj-cs"/>
                    </a:rPr>
                    <a:t>10 | 10  | 10</a:t>
                  </a:r>
                </a:p>
              </p:txBody>
            </p: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83DB07F-DE05-7F24-58EA-9FFBB1BF07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07253" y="3579332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718037D-236D-7EF0-2CE9-69D7F711CB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01781" y="3861214"/>
                <a:ext cx="0" cy="2297524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0E2F04B-3278-0D21-9CEE-EBB0CBC255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45721" y="3861214"/>
                <a:ext cx="9886" cy="2297524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65C3A15-566D-8DF5-E99D-E006F0E25F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17631" y="3592662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3D0590A-F12E-CCA3-F431-EECD15E8D7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930580" y="3579331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14A4778-3B70-AC9B-E8B0-20D31EE5659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43530" y="357933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9B5D396-1118-266D-3614-719B5C00AC74}"/>
                  </a:ext>
                </a:extLst>
              </p:cNvPr>
              <p:cNvCxnSpPr>
                <a:cxnSpLocks/>
                <a:stCxn id="245" idx="2"/>
                <a:endCxn id="113" idx="1"/>
              </p:cNvCxnSpPr>
              <p:nvPr/>
            </p:nvCxnSpPr>
            <p:spPr bwMode="auto">
              <a:xfrm>
                <a:off x="5192629" y="3971280"/>
                <a:ext cx="12120" cy="217043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31ABF48-6AB6-A121-81B2-DD64D4D784B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59381" y="357933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2C98D71-D854-976B-DDF3-2442F7C555D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353909" y="3592661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21C4A4-9120-E99A-43B9-A41FDA0EB6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97849" y="3861214"/>
                <a:ext cx="0" cy="229752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5CD98DA-F3A5-FFCB-F095-236E8BE34DD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569759" y="3592660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AA9C7E0-F132-9662-B9BE-8429947863D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182708" y="3579329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C526B1A-1221-4FFD-FCEA-3526DCB925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795658" y="3861214"/>
                <a:ext cx="0" cy="2284189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1BF620-1B96-8248-3A50-6C6918F546F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9421012" y="3861214"/>
                <a:ext cx="8588" cy="2284188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5B41800-8C88-0218-7B2B-DE33FC096F4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983038" y="3579326"/>
                <a:ext cx="0" cy="2566075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62B5545-2283-3947-7B76-E4652B704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92112" y="4052393"/>
                <a:ext cx="0" cy="160693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>
                <a:extLst>
                  <a:ext uri="{FF2B5EF4-FFF2-40B4-BE49-F238E27FC236}">
                    <a16:creationId xmlns:a16="http://schemas.microsoft.com/office/drawing/2014/main" id="{7D29F303-F0CE-8212-EF89-FB017A2848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685279" y="4052393"/>
                <a:ext cx="683276" cy="457200"/>
              </a:xfrm>
              <a:prstGeom prst="bentConnector3">
                <a:avLst>
                  <a:gd name="adj1" fmla="val 73043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1342EBA-4C2F-8C3B-302B-D3C0F5D070F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56443" y="4052393"/>
                <a:ext cx="0" cy="46325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5" name="Elbow Connector 84">
                <a:extLst>
                  <a:ext uri="{FF2B5EF4-FFF2-40B4-BE49-F238E27FC236}">
                    <a16:creationId xmlns:a16="http://schemas.microsoft.com/office/drawing/2014/main" id="{8DED5553-7967-F588-AF35-75394CBD83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36052" y="4052393"/>
                <a:ext cx="1270806" cy="228600"/>
              </a:xfrm>
              <a:prstGeom prst="bentConnector3">
                <a:avLst>
                  <a:gd name="adj1" fmla="val 83833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3DA60C5-542E-C1C2-B927-3E3DDE48CCC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06858" y="4052393"/>
                <a:ext cx="0" cy="241384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4" name="Elbow Connector 93">
                <a:extLst>
                  <a:ext uri="{FF2B5EF4-FFF2-40B4-BE49-F238E27FC236}">
                    <a16:creationId xmlns:a16="http://schemas.microsoft.com/office/drawing/2014/main" id="{A123FA70-89AF-A720-4EC3-7EDF4B17271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90608" y="4052392"/>
                <a:ext cx="731520" cy="1400583"/>
              </a:xfrm>
              <a:prstGeom prst="bentConnector3">
                <a:avLst>
                  <a:gd name="adj1" fmla="val 6324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F9E856-6FBC-1473-A671-C726CDC4ED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0999" y="4052393"/>
                <a:ext cx="9571951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E839926-0EBB-5B1F-5AAB-1228891BC09D}"/>
                  </a:ext>
                </a:extLst>
              </p:cNvPr>
              <p:cNvSpPr txBox="1"/>
              <p:nvPr/>
            </p:nvSpPr>
            <p:spPr>
              <a:xfrm>
                <a:off x="1021313" y="3933021"/>
                <a:ext cx="289261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23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1AD2945-0249-9B0E-088D-7DE243C9E5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8106" y="4280993"/>
                <a:ext cx="956484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BDD7B607-99C5-EA35-30A7-6FBDDB4EC17B}"/>
                  </a:ext>
                </a:extLst>
              </p:cNvPr>
              <p:cNvSpPr txBox="1"/>
              <p:nvPr/>
            </p:nvSpPr>
            <p:spPr>
              <a:xfrm>
                <a:off x="986027" y="4161621"/>
                <a:ext cx="365985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15.6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D0CA155-6BFC-7B61-8089-66B5F27175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2004" y="4507578"/>
                <a:ext cx="9570946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3FD6D61C-F3CE-E66E-67D2-1450D1CC8618}"/>
                  </a:ext>
                </a:extLst>
              </p:cNvPr>
              <p:cNvSpPr txBox="1"/>
              <p:nvPr/>
            </p:nvSpPr>
            <p:spPr>
              <a:xfrm>
                <a:off x="1022318" y="4388206"/>
                <a:ext cx="31537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9.4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3552A799-FE48-B35D-2BB7-9D1E9926378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42800" y="5663196"/>
                <a:ext cx="9604600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FBC4235-F2C1-E5EB-1515-EC06A4F5A2E6}"/>
                  </a:ext>
                </a:extLst>
              </p:cNvPr>
              <p:cNvSpPr txBox="1"/>
              <p:nvPr/>
            </p:nvSpPr>
            <p:spPr>
              <a:xfrm>
                <a:off x="966042" y="5531712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-39.2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51FF2D5-ED94-2825-50C5-00723CA0AE8C}"/>
                  </a:ext>
                </a:extLst>
              </p:cNvPr>
              <p:cNvSpPr txBox="1"/>
              <p:nvPr/>
            </p:nvSpPr>
            <p:spPr>
              <a:xfrm>
                <a:off x="1571204" y="6045372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4282111-F01D-BD15-4843-70E7414BE48D}"/>
                  </a:ext>
                </a:extLst>
              </p:cNvPr>
              <p:cNvSpPr txBox="1"/>
              <p:nvPr/>
            </p:nvSpPr>
            <p:spPr>
              <a:xfrm>
                <a:off x="2178475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AD8AD561-C897-591E-946B-6EDBB9DC20E1}"/>
                  </a:ext>
                </a:extLst>
              </p:cNvPr>
              <p:cNvSpPr txBox="1"/>
              <p:nvPr/>
            </p:nvSpPr>
            <p:spPr>
              <a:xfrm>
                <a:off x="2784774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FAE1FFB-9F53-CE95-F134-3C8836BAFE00}"/>
                  </a:ext>
                </a:extLst>
              </p:cNvPr>
              <p:cNvSpPr txBox="1"/>
              <p:nvPr/>
            </p:nvSpPr>
            <p:spPr>
              <a:xfrm>
                <a:off x="3357276" y="6058707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5E3DEC7-EA68-77CF-864B-A4B0ABF3EF8C}"/>
                  </a:ext>
                </a:extLst>
              </p:cNvPr>
              <p:cNvSpPr txBox="1"/>
              <p:nvPr/>
            </p:nvSpPr>
            <p:spPr>
              <a:xfrm>
                <a:off x="4011290" y="6058706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2686B64-3A4F-F3AA-E19A-F474A01270C0}"/>
                  </a:ext>
                </a:extLst>
              </p:cNvPr>
              <p:cNvSpPr txBox="1"/>
              <p:nvPr/>
            </p:nvSpPr>
            <p:spPr>
              <a:xfrm>
                <a:off x="4630441" y="6058705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F462D871-9E30-EE1D-0B87-9AC64FC7AD43}"/>
                  </a:ext>
                </a:extLst>
              </p:cNvPr>
              <p:cNvSpPr txBox="1"/>
              <p:nvPr/>
            </p:nvSpPr>
            <p:spPr>
              <a:xfrm>
                <a:off x="5204749" y="6041685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CE68411-A074-2C21-2399-BF38EB8E0F8B}"/>
                  </a:ext>
                </a:extLst>
              </p:cNvPr>
              <p:cNvSpPr txBox="1"/>
              <p:nvPr/>
            </p:nvSpPr>
            <p:spPr>
              <a:xfrm>
                <a:off x="5858763" y="604168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47825C2-0586-CD98-1F61-94E6392DED8B}"/>
                  </a:ext>
                </a:extLst>
              </p:cNvPr>
              <p:cNvSpPr txBox="1"/>
              <p:nvPr/>
            </p:nvSpPr>
            <p:spPr>
              <a:xfrm>
                <a:off x="6477914" y="6041683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F76DFF10-D2DF-5EB6-7029-16BC26E7D0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8106" y="5458470"/>
                <a:ext cx="9609294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8EEE173-92DF-7CA2-65CA-4AADC336F7D2}"/>
                  </a:ext>
                </a:extLst>
              </p:cNvPr>
              <p:cNvSpPr txBox="1"/>
              <p:nvPr/>
            </p:nvSpPr>
            <p:spPr>
              <a:xfrm>
                <a:off x="970665" y="5339098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-33.4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CC7B098-70B0-BB43-EEF1-6C6062076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49738" y="5726084"/>
                <a:ext cx="9597662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C3170C-68A8-524C-3765-1DD6C939D6EF}"/>
                  </a:ext>
                </a:extLst>
              </p:cNvPr>
              <p:cNvSpPr txBox="1"/>
              <p:nvPr/>
            </p:nvSpPr>
            <p:spPr>
              <a:xfrm>
                <a:off x="998213" y="5646941"/>
                <a:ext cx="351698" cy="223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-40</a:t>
                </a: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ED0614B8-2CF8-28BF-95EF-B93618D6A6EC}"/>
                  </a:ext>
                </a:extLst>
              </p:cNvPr>
              <p:cNvCxnSpPr/>
              <p:nvPr/>
            </p:nvCxnSpPr>
            <p:spPr bwMode="auto">
              <a:xfrm>
                <a:off x="1506953" y="4046337"/>
                <a:ext cx="72252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8D8A77E-80B6-5E0F-893C-603C2D80026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9473" y="4034224"/>
                <a:ext cx="0" cy="164592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7C971E46-D37A-9608-2018-5578A411F0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9473" y="5659323"/>
                <a:ext cx="462639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91BB3AB-1CFA-143D-2FD0-05BF8389EF5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322128" y="4034224"/>
                <a:ext cx="0" cy="1435081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4521589-52A7-532E-1C73-4F51853B95C4}"/>
                  </a:ext>
                </a:extLst>
              </p:cNvPr>
              <p:cNvCxnSpPr/>
              <p:nvPr/>
            </p:nvCxnSpPr>
            <p:spPr bwMode="auto">
              <a:xfrm>
                <a:off x="5322128" y="4046337"/>
                <a:ext cx="64008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2B95076-179D-065E-AD7F-E1FA83A47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965920" y="4034224"/>
                <a:ext cx="0" cy="1545336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C609F44A-81BE-1ABF-2065-2861C35A14A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331688" y="5567313"/>
                <a:ext cx="9615712" cy="0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BB5FC6A-6BCB-C13B-EF28-C4245E3C6E1E}"/>
                  </a:ext>
                </a:extLst>
              </p:cNvPr>
              <p:cNvSpPr txBox="1"/>
              <p:nvPr/>
            </p:nvSpPr>
            <p:spPr>
              <a:xfrm>
                <a:off x="973554" y="5435829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-36.7</a:t>
                </a:r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438BB86-BDEE-1317-71F1-CCFE878E303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5959865" y="5567313"/>
                <a:ext cx="73152" cy="2185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5135A76-858A-FB10-D0C5-E662932D12D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7455" y="4028168"/>
                <a:ext cx="0" cy="155512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CA127D0-6735-936B-670F-788C42A66BE1}"/>
                  </a:ext>
                </a:extLst>
              </p:cNvPr>
              <p:cNvCxnSpPr/>
              <p:nvPr/>
            </p:nvCxnSpPr>
            <p:spPr bwMode="auto">
              <a:xfrm>
                <a:off x="6032769" y="4042467"/>
                <a:ext cx="1371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501C5D2-DC74-1245-D47F-EDBC124164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339119" y="5147916"/>
                <a:ext cx="9608281" cy="2712"/>
              </a:xfrm>
              <a:prstGeom prst="line">
                <a:avLst/>
              </a:prstGeom>
              <a:ln w="19050" cap="flat" cmpd="sng" algn="ctr">
                <a:solidFill>
                  <a:schemeClr val="accent2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4062894-27E5-8296-4B0B-C256CB53F120}"/>
                  </a:ext>
                </a:extLst>
              </p:cNvPr>
              <p:cNvSpPr txBox="1"/>
              <p:nvPr/>
            </p:nvSpPr>
            <p:spPr>
              <a:xfrm>
                <a:off x="980985" y="5031256"/>
                <a:ext cx="396999" cy="214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-24.2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1B754485-23EC-AFF3-5AB7-28C6DDA301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69929" y="4028168"/>
                <a:ext cx="0" cy="112471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C7376C6-8215-9981-8235-32806186D8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163066" y="5147916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C496C33-DD9C-8790-2481-BDD8ADCBEC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263650" y="4028168"/>
                <a:ext cx="0" cy="112471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53E351BB-6F8D-9B12-69B5-2D689E533BBA}"/>
                  </a:ext>
                </a:extLst>
              </p:cNvPr>
              <p:cNvCxnSpPr/>
              <p:nvPr/>
            </p:nvCxnSpPr>
            <p:spPr bwMode="auto">
              <a:xfrm>
                <a:off x="6257840" y="4043475"/>
                <a:ext cx="22860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33CF2BC0-F66F-82DE-28F4-A7EA5F713D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77914" y="4028168"/>
                <a:ext cx="0" cy="149047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8ABC01D0-39A5-CB66-7BD1-6DE4D60E03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66857" y="5513676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EEE980B7-B790-C09B-EB76-7FB98D530D0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567441" y="4030581"/>
                <a:ext cx="0" cy="1490472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2D2B2298-AA71-C94D-B381-334AFDE31E79}"/>
                  </a:ext>
                </a:extLst>
              </p:cNvPr>
              <p:cNvCxnSpPr/>
              <p:nvPr/>
            </p:nvCxnSpPr>
            <p:spPr bwMode="auto">
              <a:xfrm>
                <a:off x="6567441" y="4052392"/>
                <a:ext cx="32004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EAB164F6-D0AD-1ED7-D3AF-5BA18AA767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87481" y="4042467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5BDABA61-D250-6EA1-F278-956FD0A581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85153" y="5718707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866FD88E-378B-427B-DD59-06022D05DF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71960" y="4042467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5E4BD8C-4795-B5ED-6226-8892A0E0C559}"/>
                  </a:ext>
                </a:extLst>
              </p:cNvPr>
              <p:cNvCxnSpPr/>
              <p:nvPr/>
            </p:nvCxnSpPr>
            <p:spPr bwMode="auto">
              <a:xfrm>
                <a:off x="6965904" y="4056758"/>
                <a:ext cx="9144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56B51C31-E5EE-0750-1B3A-32F15B7781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9120" y="4034444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8C7AA1B-912F-A236-EB5C-F7B72A7F368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66792" y="5710684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80ED8096-FBF0-1666-9402-09446A1647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53599" y="4034444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60A1C94-E330-A565-1910-9284D70BEAE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8164" y="4037418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CC2F7C50-DC1E-E753-C508-BE1D7BD8FB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85836" y="5713658"/>
                <a:ext cx="100584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BF971AE0-B68C-4D6D-FC0E-8C42AFE403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72643" y="4037418"/>
                <a:ext cx="0" cy="169164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6E534C9-3D4F-8700-7254-777A7013F2C9}"/>
                  </a:ext>
                </a:extLst>
              </p:cNvPr>
              <p:cNvCxnSpPr/>
              <p:nvPr/>
            </p:nvCxnSpPr>
            <p:spPr bwMode="auto">
              <a:xfrm>
                <a:off x="7148676" y="4052393"/>
                <a:ext cx="137160" cy="0"/>
              </a:xfrm>
              <a:prstGeom prst="line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410BD2E8-D422-9993-0A59-5DECDCE5EE54}"/>
                  </a:ext>
                </a:extLst>
              </p:cNvPr>
              <p:cNvSpPr txBox="1"/>
              <p:nvPr/>
            </p:nvSpPr>
            <p:spPr>
              <a:xfrm>
                <a:off x="7051622" y="6041339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9595C75-2D41-703C-7D45-87BC840CCBDB}"/>
                  </a:ext>
                </a:extLst>
              </p:cNvPr>
              <p:cNvSpPr txBox="1"/>
              <p:nvPr/>
            </p:nvSpPr>
            <p:spPr>
              <a:xfrm>
                <a:off x="7658893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39F6997-71F5-0314-2CAA-9CFD5B64E044}"/>
                  </a:ext>
                </a:extLst>
              </p:cNvPr>
              <p:cNvSpPr txBox="1"/>
              <p:nvPr/>
            </p:nvSpPr>
            <p:spPr>
              <a:xfrm>
                <a:off x="8265192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DFFC0963-3BB1-CF9D-3E82-74BF28EE3D07}"/>
                  </a:ext>
                </a:extLst>
              </p:cNvPr>
              <p:cNvSpPr txBox="1"/>
              <p:nvPr/>
            </p:nvSpPr>
            <p:spPr>
              <a:xfrm>
                <a:off x="8837694" y="6054674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  <p:cxnSp>
            <p:nvCxnSpPr>
              <p:cNvPr id="199" name="Elbow Connector 198">
                <a:extLst>
                  <a:ext uri="{FF2B5EF4-FFF2-40B4-BE49-F238E27FC236}">
                    <a16:creationId xmlns:a16="http://schemas.microsoft.com/office/drawing/2014/main" id="{4854960A-8B00-5049-96CB-99199DF2834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351776" y="4059430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2" name="Elbow Connector 211">
                <a:extLst>
                  <a:ext uri="{FF2B5EF4-FFF2-40B4-BE49-F238E27FC236}">
                    <a16:creationId xmlns:a16="http://schemas.microsoft.com/office/drawing/2014/main" id="{F87DF5B6-19BF-3066-9B3E-8C3184F016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7881929" y="405626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4" name="Elbow Connector 213">
                <a:extLst>
                  <a:ext uri="{FF2B5EF4-FFF2-40B4-BE49-F238E27FC236}">
                    <a16:creationId xmlns:a16="http://schemas.microsoft.com/office/drawing/2014/main" id="{9AAE00E8-331B-06B9-24E9-ADCEC33AF9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05099" y="4064819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7" name="Elbow Connector 216">
                <a:extLst>
                  <a:ext uri="{FF2B5EF4-FFF2-40B4-BE49-F238E27FC236}">
                    <a16:creationId xmlns:a16="http://schemas.microsoft.com/office/drawing/2014/main" id="{A8CA0F29-41DC-AF85-8456-62E21214C0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158092" y="4063712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8" name="Elbow Connector 217">
                <a:extLst>
                  <a:ext uri="{FF2B5EF4-FFF2-40B4-BE49-F238E27FC236}">
                    <a16:creationId xmlns:a16="http://schemas.microsoft.com/office/drawing/2014/main" id="{B7C46347-29AD-22A4-A1BB-90DF44B9C2C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237154" y="4061804"/>
                <a:ext cx="182880" cy="223502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2" name="Elbow Connector 221">
                <a:extLst>
                  <a:ext uri="{FF2B5EF4-FFF2-40B4-BE49-F238E27FC236}">
                    <a16:creationId xmlns:a16="http://schemas.microsoft.com/office/drawing/2014/main" id="{65D303BD-50B0-709A-617A-C7A824B788D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318353" y="406362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5" name="Elbow Connector 224">
                <a:extLst>
                  <a:ext uri="{FF2B5EF4-FFF2-40B4-BE49-F238E27FC236}">
                    <a16:creationId xmlns:a16="http://schemas.microsoft.com/office/drawing/2014/main" id="{1E7FFD52-06AA-828F-F35D-E4C651669EF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464654" y="4056929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6" name="Elbow Connector 225">
                <a:extLst>
                  <a:ext uri="{FF2B5EF4-FFF2-40B4-BE49-F238E27FC236}">
                    <a16:creationId xmlns:a16="http://schemas.microsoft.com/office/drawing/2014/main" id="{297C12FF-A637-08C2-DCD5-EEF5FFE472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117977" y="4062318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7" name="Elbow Connector 226">
                <a:extLst>
                  <a:ext uri="{FF2B5EF4-FFF2-40B4-BE49-F238E27FC236}">
                    <a16:creationId xmlns:a16="http://schemas.microsoft.com/office/drawing/2014/main" id="{7CECDD7A-7FCD-69A7-B938-4E927A998F8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350032" y="4059303"/>
                <a:ext cx="182880" cy="223502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227">
                <a:extLst>
                  <a:ext uri="{FF2B5EF4-FFF2-40B4-BE49-F238E27FC236}">
                    <a16:creationId xmlns:a16="http://schemas.microsoft.com/office/drawing/2014/main" id="{F0B9D04C-8DF6-8A15-F228-7FECD50A34A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9431231" y="4061125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9" name="Elbow Connector 228">
                <a:extLst>
                  <a:ext uri="{FF2B5EF4-FFF2-40B4-BE49-F238E27FC236}">
                    <a16:creationId xmlns:a16="http://schemas.microsoft.com/office/drawing/2014/main" id="{A8E37956-934B-7B0E-E9DA-FAE8C15B27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8986238" y="4062511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0" name="Elbow Connector 229">
                <a:extLst>
                  <a:ext uri="{FF2B5EF4-FFF2-40B4-BE49-F238E27FC236}">
                    <a16:creationId xmlns:a16="http://schemas.microsoft.com/office/drawing/2014/main" id="{FE70CCDD-642D-2088-7818-C281B769D09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9283296" y="4051537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1" name="Elbow Connector 230">
                <a:extLst>
                  <a:ext uri="{FF2B5EF4-FFF2-40B4-BE49-F238E27FC236}">
                    <a16:creationId xmlns:a16="http://schemas.microsoft.com/office/drawing/2014/main" id="{98DC8345-73DE-116E-99DC-0A0FFBDE682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532708" y="4054754"/>
                <a:ext cx="640080" cy="228600"/>
              </a:xfrm>
              <a:prstGeom prst="bentConnector3">
                <a:avLst>
                  <a:gd name="adj1" fmla="val 79865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2" name="Elbow Connector 231">
                <a:extLst>
                  <a:ext uri="{FF2B5EF4-FFF2-40B4-BE49-F238E27FC236}">
                    <a16:creationId xmlns:a16="http://schemas.microsoft.com/office/drawing/2014/main" id="{9D2BFF5D-E065-96DF-FE96-68FC2780AE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0186031" y="4060143"/>
                <a:ext cx="245964" cy="3200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5" name="Elbow Connector 234">
                <a:extLst>
                  <a:ext uri="{FF2B5EF4-FFF2-40B4-BE49-F238E27FC236}">
                    <a16:creationId xmlns:a16="http://schemas.microsoft.com/office/drawing/2014/main" id="{BA7A8507-0526-9AFC-66DB-AD8F531A13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10054292" y="4060336"/>
                <a:ext cx="234066" cy="230340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6" name="Elbow Connector 235">
                <a:extLst>
                  <a:ext uri="{FF2B5EF4-FFF2-40B4-BE49-F238E27FC236}">
                    <a16:creationId xmlns:a16="http://schemas.microsoft.com/office/drawing/2014/main" id="{7E2BB799-95C7-47F9-D269-8DEDCC4397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10351350" y="4049362"/>
                <a:ext cx="146304" cy="329184"/>
              </a:xfrm>
              <a:prstGeom prst="bentConnector3">
                <a:avLst>
                  <a:gd name="adj1" fmla="val 50000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F01B76C9-2D1B-AE31-6F00-24A951CE3055}"/>
                  </a:ext>
                </a:extLst>
              </p:cNvPr>
              <p:cNvSpPr txBox="1"/>
              <p:nvPr/>
            </p:nvSpPr>
            <p:spPr>
              <a:xfrm>
                <a:off x="9503420" y="6061643"/>
                <a:ext cx="494046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kern="0">
                    <a:solidFill>
                      <a:schemeClr val="accent2"/>
                    </a:solidFill>
                    <a:latin typeface="+mj-lt"/>
                    <a:ea typeface="+mj-ea"/>
                    <a:cs typeface="+mj-cs"/>
                  </a:rPr>
                  <a:t>80 MHz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CCCDC32E-DF28-F4EC-7BE7-628E4C5A8CED}"/>
                </a:ext>
              </a:extLst>
            </p:cNvPr>
            <p:cNvGrpSpPr/>
            <p:nvPr/>
          </p:nvGrpSpPr>
          <p:grpSpPr>
            <a:xfrm>
              <a:off x="2051211" y="3553542"/>
              <a:ext cx="8573795" cy="2301184"/>
              <a:chOff x="2051211" y="3553542"/>
              <a:chExt cx="8573795" cy="2301184"/>
            </a:xfrm>
          </p:grpSpPr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91E6AD8D-D338-6637-FD05-E26EF7B8E351}"/>
                  </a:ext>
                </a:extLst>
              </p:cNvPr>
              <p:cNvSpPr/>
              <p:nvPr/>
            </p:nvSpPr>
            <p:spPr bwMode="auto">
              <a:xfrm>
                <a:off x="2100150" y="3933021"/>
                <a:ext cx="655457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20AF37CE-593B-861B-7A6E-E81626C2E62F}"/>
                  </a:ext>
                </a:extLst>
              </p:cNvPr>
              <p:cNvSpPr txBox="1"/>
              <p:nvPr/>
            </p:nvSpPr>
            <p:spPr>
              <a:xfrm>
                <a:off x="2051211" y="3606073"/>
                <a:ext cx="812302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-39.2 instead of 23</a:t>
                </a:r>
              </a:p>
            </p:txBody>
          </p:sp>
          <p:sp>
            <p:nvSpPr>
              <p:cNvPr id="244" name="Rounded Rectangle 243">
                <a:extLst>
                  <a:ext uri="{FF2B5EF4-FFF2-40B4-BE49-F238E27FC236}">
                    <a16:creationId xmlns:a16="http://schemas.microsoft.com/office/drawing/2014/main" id="{464430D3-AFA7-D8B0-5E0F-8A71F7271BDF}"/>
                  </a:ext>
                </a:extLst>
              </p:cNvPr>
              <p:cNvSpPr/>
              <p:nvPr/>
            </p:nvSpPr>
            <p:spPr bwMode="auto">
              <a:xfrm>
                <a:off x="4993657" y="3945872"/>
                <a:ext cx="390931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5" name="TextBox 244">
                <a:extLst>
                  <a:ext uri="{FF2B5EF4-FFF2-40B4-BE49-F238E27FC236}">
                    <a16:creationId xmlns:a16="http://schemas.microsoft.com/office/drawing/2014/main" id="{B7747AAC-17A7-AD88-51FF-92AA84B4689E}"/>
                  </a:ext>
                </a:extLst>
              </p:cNvPr>
              <p:cNvSpPr txBox="1"/>
              <p:nvPr/>
            </p:nvSpPr>
            <p:spPr>
              <a:xfrm>
                <a:off x="4793423" y="3607458"/>
                <a:ext cx="798412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-33.4 instead of 23</a:t>
                </a:r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3E88FD55-119E-B1D1-729B-18B26D9D17BE}"/>
                  </a:ext>
                </a:extLst>
              </p:cNvPr>
              <p:cNvSpPr/>
              <p:nvPr/>
            </p:nvSpPr>
            <p:spPr bwMode="auto">
              <a:xfrm>
                <a:off x="7584257" y="3956156"/>
                <a:ext cx="3040749" cy="6443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FBE78E20-56B9-0147-44A5-2DC96796C15C}"/>
                  </a:ext>
                </a:extLst>
              </p:cNvPr>
              <p:cNvSpPr txBox="1"/>
              <p:nvPr/>
            </p:nvSpPr>
            <p:spPr>
              <a:xfrm>
                <a:off x="8569158" y="3553542"/>
                <a:ext cx="1068226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Often 13 dBm instead of 23 dBm</a:t>
                </a:r>
              </a:p>
            </p:txBody>
          </p:sp>
          <p:sp>
            <p:nvSpPr>
              <p:cNvPr id="252" name="Rounded Rectangle 251">
                <a:extLst>
                  <a:ext uri="{FF2B5EF4-FFF2-40B4-BE49-F238E27FC236}">
                    <a16:creationId xmlns:a16="http://schemas.microsoft.com/office/drawing/2014/main" id="{A71818F4-D4C5-49BF-7889-3221E0161DCC}"/>
                  </a:ext>
                </a:extLst>
              </p:cNvPr>
              <p:cNvSpPr/>
              <p:nvPr/>
            </p:nvSpPr>
            <p:spPr bwMode="auto">
              <a:xfrm>
                <a:off x="5882553" y="3945872"/>
                <a:ext cx="207821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A7ED0910-378A-940F-4498-89C0EAD04AE4}"/>
                  </a:ext>
                </a:extLst>
              </p:cNvPr>
              <p:cNvSpPr txBox="1"/>
              <p:nvPr/>
            </p:nvSpPr>
            <p:spPr>
              <a:xfrm>
                <a:off x="5729822" y="3577807"/>
                <a:ext cx="793545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-36.7 instead of 23</a:t>
                </a:r>
              </a:p>
            </p:txBody>
          </p:sp>
          <p:sp>
            <p:nvSpPr>
              <p:cNvPr id="254" name="Rounded Rectangle 253">
                <a:extLst>
                  <a:ext uri="{FF2B5EF4-FFF2-40B4-BE49-F238E27FC236}">
                    <a16:creationId xmlns:a16="http://schemas.microsoft.com/office/drawing/2014/main" id="{E42B765B-8348-AA6B-0EFA-F64735C5F2A8}"/>
                  </a:ext>
                </a:extLst>
              </p:cNvPr>
              <p:cNvSpPr/>
              <p:nvPr/>
            </p:nvSpPr>
            <p:spPr bwMode="auto">
              <a:xfrm>
                <a:off x="6782876" y="3950700"/>
                <a:ext cx="658043" cy="1904026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EA1EB759-E99B-3721-999B-728899E672CF}"/>
                  </a:ext>
                </a:extLst>
              </p:cNvPr>
              <p:cNvSpPr txBox="1"/>
              <p:nvPr/>
            </p:nvSpPr>
            <p:spPr>
              <a:xfrm>
                <a:off x="6675717" y="3590561"/>
                <a:ext cx="876810" cy="36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kern="0">
                    <a:solidFill>
                      <a:srgbClr val="FF0000"/>
                    </a:solidFill>
                    <a:latin typeface="+mj-lt"/>
                    <a:ea typeface="+mj-ea"/>
                    <a:cs typeface="+mj-cs"/>
                  </a:rPr>
                  <a:t>-35.4 instead of 23</a:t>
                </a:r>
              </a:p>
            </p:txBody>
          </p:sp>
        </p:grp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FE3FBED-A588-B52E-6C27-E07E33598B1F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BFE8A554-6EF6-6B4A-D5B1-1D27433BE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A9318559-826A-932A-2D8F-745B59E559FB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3E4538FC-6A99-3759-A1E4-A11A45F24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8ECD2B7-2D37-FD54-7536-9FE8C1734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3E84ACF-DC82-BE9E-8DB5-F0284B06CD82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A08FFB7F-438E-8074-3A29-1994F1ED5FDF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E04BF90-BC1F-B241-E1E8-DD9A03656EDC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DC94619B-BC60-CAEA-95C2-A5684BEDACFB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768BA37E-BC33-AC43-AF71-C2AE2D1B124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A506A1E8-168B-F4BB-8AD1-AE36EF1C2FA1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A390AD41-D5F9-1F9F-AD88-BF4E48C14693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4B106EC7-6B73-68FE-BD0D-C6BAF2FB7DA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EB309182-5260-0B24-1070-260E00239C7E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DF05A3A5-B6C1-2BD6-8CCB-4D0F3D2ABDB9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78FBF57-08C2-2C00-6550-D674096F4033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8FEBB01C-4079-6698-500E-17529E7FE1C4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FDB3A870-3A03-B1A2-A57B-836273C5BA88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BFFC2A4-5BA5-3A68-25A4-A99D85553B4E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3D7055B4-CEE0-26A2-5C1C-A7FA920E244D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2F8A9C9-35CE-3DB3-2D75-252E2985DFCC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474ED851-F890-99AC-7434-71EDF536640E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4F9AF617-9BBE-6490-EA68-A11DC40D0E7A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D720314D-84C6-69C8-84E0-A31C05D17837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BF6111E6-9F11-A13F-EADD-E155D2E3A9E3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ACB949CB-92DA-5B1C-CFF6-7F175E4346EF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4CAF3DD6-1F54-70D0-8B0D-A8FF96DAA351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0472B96F-D5C0-2EE4-7021-F2104EE0F1A4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77EF7A55-9CE7-5BAE-7E0B-A3210FDE8400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28A846A-2C25-62B2-0BA5-EAA6234A3158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8AF61DE9-932B-20D1-B2D6-7BFB8A34EB8F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DBECC412-1701-8F64-D8B9-3C566BE188FF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A0F7F027-4E90-789F-99CE-EB7B8433BD31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E2EBD38D-C5FA-113D-15A2-7C4C70AB1AA7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54E05E13-FE9B-B51A-DB62-2344A93C9658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DF63E6C1-8FE8-42FB-366E-6FA3B29300B4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5B05C237-BA63-6075-1444-2AC684C2D074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C096978F-5ECC-3F50-07C0-494CF125B20F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B5CC3CDE-3F4F-45E1-591D-451CB5C50EF2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F794A578-27A5-1181-F1D9-2425F68D8308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60B87A4F-D54E-C6DC-73C1-8A417EBE676A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41EED875-4A7D-2B66-0ECE-AAA1A515E3BE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581868A2-AA21-7948-BD0E-EC0E0974BF3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7EC1780E-DAFE-FD4D-E032-683C80C4BA1A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9B07BB85-E5B4-CBAB-BD13-1FEA559A5F59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0DF9B22-C7C2-077D-97D7-64015BFC3655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70240116-C84E-5C42-1F37-DB94286CB4DC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7E46FEB7-A1EA-3E17-06EA-CA190CFA15C2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FB521B50-D7F5-97BA-DDBB-63ABAF64FAED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71D42C50-27A1-C09D-C2B0-B9A778B602B0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3FBEABC9-427D-E911-2958-DC205957800C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CEB41A7A-3FE8-6684-CFA6-0004A7E47892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341481B2-411C-3FD5-49B2-4B35AE66C7AD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31FFE11F-87CB-1AD9-ADA6-7C4B3B85C544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DA8FC996-8553-D9D6-3C05-5447FCE380F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DED26A98-264C-60FD-6C1A-58E701E3E15C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E6E2A3D2-584A-C1C3-818C-6168D45DAF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121EBCC6-A36A-2707-8B6D-4C8B62620203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222B6241-33BD-59A7-627A-8013A1275EF1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34222861-7791-4556-C150-D44ADF5A34F6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625D84DA-00B8-E697-C8AF-FF625371465D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C685BDB3-AC83-826C-0AF1-615F28FDEA64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2E184037-0641-A958-81F5-54B8C4890A42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83DD02F7-854F-11C3-6E5B-5663CA5B8142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5694AE75-2420-1D0C-D00F-F9B018D05637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F40CEC6E-18B6-47F3-0668-0742BC908008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F6356344-1992-2567-13DD-2D2B513A4914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EC895345-B6E6-6D75-BC97-FEB1B070D397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C3B0D3BD-4922-FA4C-F3B9-49BA5A4F2ABC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4705B295-DCCF-1553-B46D-653182B04FE5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92CD2E1E-A7DD-4061-70DC-9310AE13819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828E4DF9-A9B7-910F-4FBC-27017616FB3F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C4B73E90-B623-9B36-D44C-5EF286A75223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DDB42084-7D0A-8594-BA52-6EADA9C6AE3E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6185AB2-A64A-5D27-D2FF-70B26F638F48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77F938D9-9FE2-8464-A1C4-3E9ADFA27E1D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F789AA51-9785-8022-21E2-23D2E0CBD394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AC9CA2DC-DEC7-226A-C555-B9289EF4BC5B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4B5DC54C-2960-79AE-FFE4-F92F8CE63BE8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8F8E2F68-48A5-864E-89A2-E906D0F58BEA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ABECE536-59E8-1710-6029-CF032C4F4C13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4E40E8FA-0780-FF47-7525-1DCCAB4A02F8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E209BC84-E1EC-F5FA-41E7-3C3E0B6CB68A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6B0E1D31-CE7F-3B48-7D14-CA097CF60195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60E30E32-B938-F568-93F1-EDD7B6D00069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ED810C57-9316-B5B1-F649-5F8073EDCE25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AF01463F-B7DD-7AFC-754C-6D0624E75472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4C9148F8-0C23-53A0-0D5C-2C330B5BCCA3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A7412A2-DD0D-AB88-EFCF-90FCEC83064C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AA309527-D3FA-309C-6A8A-EE5E92E42465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7B3D9899-6BBD-D01A-296F-6D13848FEEB4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DC0CC15B-9766-DFD8-7A72-FBBDA6A45A93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8DDE38BE-2AA9-6BB0-C62F-4F1D69BE1FCA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96F1BDCD-C027-C3FB-0B43-3F966976A39F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91D2DF0C-96BB-BD97-E23C-C71798F0BB51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9F26ACD-AB13-44AF-1DDA-A190CC57D2AA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9C24AF69-A785-9F71-7A99-365434E55182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DAA22BD4-4728-BA37-6C99-01877EEDE194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02480012-13A2-2F6E-8FAD-E77EBC0331B9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6A8E15D7-94F5-1CD7-98D5-96F06E9E620C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CEB3B2EE-7569-19F4-3B87-5C288055F5AA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A3291AAA-30EA-B825-3DC1-5F8388FEDA0E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FA0442D7-7655-0139-9037-7F5AC0E5A2B0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9CD29D3C-B187-7D20-C80F-F1777ABE353E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078E9F3A-E124-0A3E-68C3-D5CA2478C695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81548129-6257-5F90-6C98-5814155B0ABC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6ACC20F6-8350-487F-CA0B-2295CA0A59D5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7D082987-C03E-128A-D8F9-A89E65AA8291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AB9D1520-50B1-8972-5C44-45C6F23F7289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AD7DEB3E-64BC-FF45-2163-AA79E5BEB6F6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D4FFB8D8-E03C-7632-3160-806E3847744E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CFBD60B-69F3-B8B7-2797-A1FB782608CF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EE012E2A-8819-7408-6C4B-972C3C0E7A2E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84B4E802-5A73-EC3B-8881-7F4DC1B420DA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6C00F00B-D09B-A48D-DFC4-C2F8CB1FD9D2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95B66BAF-1945-C854-7515-5EE9063589B5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BB2EFCAD-DA97-8EA5-F04F-E9BD5CDBE510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AFD47A0C-1878-68E2-9691-43294018E3F8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DAE60426-2896-3223-8C8E-E7B55132A407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A48F1499-66A4-A1AA-123B-E257C3D1A574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CADC18D3-C27A-53B3-E658-9A62C56A662E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7C2C9B80-FFEA-6C97-FA34-BCCD3A2F5B75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D7EDE5A0-FD31-7F2E-6ACE-16C4C8F3FDF6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ACF305E7-04EC-F27D-33A5-E7F81DA04C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D0572994-A430-45D3-2603-B1E472DD8EE9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61EFADD-4166-5A4F-0FAB-C3D62F53BFF9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4CFE6F76-4A9C-9F9D-E124-25847D6BD8BC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6FCE45BF-5147-0C38-D940-2E2F13A80581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41C63B6D-4B67-B46F-4EB6-F447CABE9CE6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26AAEDFF-447D-A635-DEB7-AE8ED3079D50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717A1158-A5B5-1922-88D8-7A667251A041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4CA60D85-8D5E-F4DE-B427-13AC13116C76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5BE3D1A4-AE3F-86AD-A8E3-F8745CDE299C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6D5AAC2-7750-75D5-9A9F-5A9B9D793BCB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222B9C0E-11B4-70EA-FB1C-C1EC50F06740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0E214CD-8810-E2FA-31F0-845AB854463D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97D98785-BC48-08B5-E5C4-C9F9D09A9525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62F1062D-9A7E-1A85-38B3-6AC36C93C6A6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3A65227F-A48C-9D0D-7C9A-C9B18A85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/>
              <a:t>Example of the Frequency Response from a US-based test vector (FS19)</a:t>
            </a:r>
            <a:endParaRPr lang="en-AU" kern="0">
              <a:cs typeface="Arial"/>
            </a:endParaRP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C150899B-5C71-91CE-5CDE-A049F3180F88}"/>
              </a:ext>
            </a:extLst>
          </p:cNvPr>
          <p:cNvSpPr txBox="1"/>
          <p:nvPr/>
        </p:nvSpPr>
        <p:spPr>
          <a:xfrm>
            <a:off x="-47130" y="3462112"/>
            <a:ext cx="1422989" cy="2000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Incumbent bandwidth (MHz)</a:t>
            </a:r>
            <a:endParaRPr lang="en-US">
              <a:solidFill>
                <a:schemeClr val="accent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76F8-0EE3-85D5-BC68-B2FC45213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80D3-BC20-D7D3-EC88-429CBF0DB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5A28B-2147-7A3F-6983-7AE71FBAA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E20F084-BDFE-C218-FEB5-E9914C59E581}"/>
              </a:ext>
            </a:extLst>
          </p:cNvPr>
          <p:cNvGrpSpPr/>
          <p:nvPr/>
        </p:nvGrpSpPr>
        <p:grpSpPr>
          <a:xfrm>
            <a:off x="285136" y="1633070"/>
            <a:ext cx="10237059" cy="1724526"/>
            <a:chOff x="-24909" y="1544791"/>
            <a:chExt cx="11986144" cy="2222801"/>
          </a:xfrm>
        </p:grpSpPr>
        <p:sp>
          <p:nvSpPr>
            <p:cNvPr id="263" name="TextBox 266">
              <a:extLst>
                <a:ext uri="{FF2B5EF4-FFF2-40B4-BE49-F238E27FC236}">
                  <a16:creationId xmlns:a16="http://schemas.microsoft.com/office/drawing/2014/main" id="{D143B7D9-F07F-669A-5712-96ED6A59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47" y="1798412"/>
              <a:ext cx="1027954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5945 MHz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50AC14E3-2D77-4EFC-0EAB-4FB4921CD2C1}"/>
                </a:ext>
              </a:extLst>
            </p:cNvPr>
            <p:cNvSpPr txBox="1"/>
            <p:nvPr/>
          </p:nvSpPr>
          <p:spPr>
            <a:xfrm>
              <a:off x="8972561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6875 MHz</a:t>
              </a:r>
            </a:p>
          </p:txBody>
        </p:sp>
        <p:sp>
          <p:nvSpPr>
            <p:cNvPr id="265" name="TextBox 266">
              <a:extLst>
                <a:ext uri="{FF2B5EF4-FFF2-40B4-BE49-F238E27FC236}">
                  <a16:creationId xmlns:a16="http://schemas.microsoft.com/office/drawing/2014/main" id="{19876B07-FE0C-1435-759F-68229EBF4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7833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6425 MHz</a:t>
              </a:r>
            </a:p>
          </p:txBody>
        </p:sp>
        <p:sp>
          <p:nvSpPr>
            <p:cNvPr id="266" name="TextBox 266">
              <a:extLst>
                <a:ext uri="{FF2B5EF4-FFF2-40B4-BE49-F238E27FC236}">
                  <a16:creationId xmlns:a16="http://schemas.microsoft.com/office/drawing/2014/main" id="{2C388375-F42D-09FD-0929-24455663F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048" y="1798412"/>
              <a:ext cx="856512" cy="29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6525 MHz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DED9884-C085-687E-5F94-F7001CF7632B}"/>
                </a:ext>
              </a:extLst>
            </p:cNvPr>
            <p:cNvSpPr txBox="1"/>
            <p:nvPr/>
          </p:nvSpPr>
          <p:spPr>
            <a:xfrm>
              <a:off x="11157418" y="1798410"/>
              <a:ext cx="803817" cy="2975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7125 MHz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35123E67-955A-153C-C70A-6423202C4FB1}"/>
                </a:ext>
              </a:extLst>
            </p:cNvPr>
            <p:cNvSpPr/>
            <p:nvPr/>
          </p:nvSpPr>
          <p:spPr>
            <a:xfrm>
              <a:off x="1245073" y="1544791"/>
              <a:ext cx="4195026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UNII-5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8D79D4B8-093C-7124-CE50-8E74C8E17A35}"/>
                </a:ext>
              </a:extLst>
            </p:cNvPr>
            <p:cNvSpPr/>
            <p:nvPr/>
          </p:nvSpPr>
          <p:spPr>
            <a:xfrm>
              <a:off x="5440099" y="1544791"/>
              <a:ext cx="874712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UNII-6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F0CAE84B-92E0-C249-F169-2F440FC35906}"/>
                </a:ext>
              </a:extLst>
            </p:cNvPr>
            <p:cNvSpPr/>
            <p:nvPr/>
          </p:nvSpPr>
          <p:spPr>
            <a:xfrm>
              <a:off x="6314810" y="1544791"/>
              <a:ext cx="3063105" cy="262393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UNII-7</a:t>
              </a: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A956B3A-D148-F824-0CAC-B4B5B2046CF9}"/>
                </a:ext>
              </a:extLst>
            </p:cNvPr>
            <p:cNvSpPr/>
            <p:nvPr/>
          </p:nvSpPr>
          <p:spPr>
            <a:xfrm>
              <a:off x="9377915" y="1544791"/>
              <a:ext cx="2181028" cy="262393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UNII-8</a:t>
              </a:r>
            </a:p>
          </p:txBody>
        </p:sp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3F1ADA38-6FBB-8BE4-1D10-E9F6C3F42E3B}"/>
                </a:ext>
              </a:extLst>
            </p:cNvPr>
            <p:cNvSpPr/>
            <p:nvPr/>
          </p:nvSpPr>
          <p:spPr bwMode="auto">
            <a:xfrm>
              <a:off x="125111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	</a:t>
              </a:r>
            </a:p>
          </p:txBody>
        </p:sp>
        <p:sp>
          <p:nvSpPr>
            <p:cNvPr id="273" name="Trapezoid 272">
              <a:extLst>
                <a:ext uri="{FF2B5EF4-FFF2-40B4-BE49-F238E27FC236}">
                  <a16:creationId xmlns:a16="http://schemas.microsoft.com/office/drawing/2014/main" id="{6B984155-8750-6567-52A2-53A09D3F1E6F}"/>
                </a:ext>
              </a:extLst>
            </p:cNvPr>
            <p:cNvSpPr/>
            <p:nvPr/>
          </p:nvSpPr>
          <p:spPr bwMode="auto">
            <a:xfrm>
              <a:off x="160112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4" name="Trapezoid 273">
              <a:extLst>
                <a:ext uri="{FF2B5EF4-FFF2-40B4-BE49-F238E27FC236}">
                  <a16:creationId xmlns:a16="http://schemas.microsoft.com/office/drawing/2014/main" id="{35370F35-7C97-A4F6-0B96-0FB50A75DA83}"/>
                </a:ext>
              </a:extLst>
            </p:cNvPr>
            <p:cNvSpPr/>
            <p:nvPr/>
          </p:nvSpPr>
          <p:spPr bwMode="auto">
            <a:xfrm>
              <a:off x="195113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5" name="Trapezoid 274">
              <a:extLst>
                <a:ext uri="{FF2B5EF4-FFF2-40B4-BE49-F238E27FC236}">
                  <a16:creationId xmlns:a16="http://schemas.microsoft.com/office/drawing/2014/main" id="{60F2C9DA-E262-F0B5-A385-26BE3A1BE6B7}"/>
                </a:ext>
              </a:extLst>
            </p:cNvPr>
            <p:cNvSpPr/>
            <p:nvPr/>
          </p:nvSpPr>
          <p:spPr bwMode="auto">
            <a:xfrm>
              <a:off x="2651152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B3581ECC-6670-5722-180F-8C1C32186934}"/>
                </a:ext>
              </a:extLst>
            </p:cNvPr>
            <p:cNvSpPr/>
            <p:nvPr/>
          </p:nvSpPr>
          <p:spPr bwMode="auto">
            <a:xfrm>
              <a:off x="510121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7" name="Trapezoid 276">
              <a:extLst>
                <a:ext uri="{FF2B5EF4-FFF2-40B4-BE49-F238E27FC236}">
                  <a16:creationId xmlns:a16="http://schemas.microsoft.com/office/drawing/2014/main" id="{535280C7-AF78-A706-3442-7CDA0EABF786}"/>
                </a:ext>
              </a:extLst>
            </p:cNvPr>
            <p:cNvSpPr/>
            <p:nvPr/>
          </p:nvSpPr>
          <p:spPr bwMode="auto">
            <a:xfrm>
              <a:off x="5451224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8" name="Trapezoid 277">
              <a:extLst>
                <a:ext uri="{FF2B5EF4-FFF2-40B4-BE49-F238E27FC236}">
                  <a16:creationId xmlns:a16="http://schemas.microsoft.com/office/drawing/2014/main" id="{F9860E74-B988-4B83-4D06-58EEE80B4150}"/>
                </a:ext>
              </a:extLst>
            </p:cNvPr>
            <p:cNvSpPr/>
            <p:nvPr/>
          </p:nvSpPr>
          <p:spPr bwMode="auto">
            <a:xfrm>
              <a:off x="6151242" y="2671788"/>
              <a:ext cx="338328" cy="176212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79" name="Trapezoid 278">
              <a:extLst>
                <a:ext uri="{FF2B5EF4-FFF2-40B4-BE49-F238E27FC236}">
                  <a16:creationId xmlns:a16="http://schemas.microsoft.com/office/drawing/2014/main" id="{54AA2DFD-9DE9-8DA3-06A9-79510779D46D}"/>
                </a:ext>
              </a:extLst>
            </p:cNvPr>
            <p:cNvSpPr/>
            <p:nvPr/>
          </p:nvSpPr>
          <p:spPr bwMode="auto">
            <a:xfrm>
              <a:off x="685126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DF4D1149-CF4D-782B-098A-68FDD466E431}"/>
                </a:ext>
              </a:extLst>
            </p:cNvPr>
            <p:cNvSpPr/>
            <p:nvPr/>
          </p:nvSpPr>
          <p:spPr bwMode="auto">
            <a:xfrm>
              <a:off x="720126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1" name="Trapezoid 280">
              <a:extLst>
                <a:ext uri="{FF2B5EF4-FFF2-40B4-BE49-F238E27FC236}">
                  <a16:creationId xmlns:a16="http://schemas.microsoft.com/office/drawing/2014/main" id="{B766A824-9925-CA00-8715-2D2EBD4644F3}"/>
                </a:ext>
              </a:extLst>
            </p:cNvPr>
            <p:cNvSpPr/>
            <p:nvPr/>
          </p:nvSpPr>
          <p:spPr bwMode="auto">
            <a:xfrm>
              <a:off x="123678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2" name="Trapezoid 281">
              <a:extLst>
                <a:ext uri="{FF2B5EF4-FFF2-40B4-BE49-F238E27FC236}">
                  <a16:creationId xmlns:a16="http://schemas.microsoft.com/office/drawing/2014/main" id="{08258F35-204B-51C9-41A5-7C9D1E0B078F}"/>
                </a:ext>
              </a:extLst>
            </p:cNvPr>
            <p:cNvSpPr/>
            <p:nvPr/>
          </p:nvSpPr>
          <p:spPr bwMode="auto">
            <a:xfrm>
              <a:off x="193767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3" name="Trapezoid 282">
              <a:extLst>
                <a:ext uri="{FF2B5EF4-FFF2-40B4-BE49-F238E27FC236}">
                  <a16:creationId xmlns:a16="http://schemas.microsoft.com/office/drawing/2014/main" id="{F61DBEB6-BE08-B05A-1F0D-A90CA5BE901B}"/>
                </a:ext>
              </a:extLst>
            </p:cNvPr>
            <p:cNvSpPr/>
            <p:nvPr/>
          </p:nvSpPr>
          <p:spPr bwMode="auto">
            <a:xfrm>
              <a:off x="404032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EEDBEDF4-DA2F-1E31-3C75-56BAFA88C1AF}"/>
                </a:ext>
              </a:extLst>
            </p:cNvPr>
            <p:cNvSpPr/>
            <p:nvPr/>
          </p:nvSpPr>
          <p:spPr bwMode="auto">
            <a:xfrm>
              <a:off x="474121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5" name="Trapezoid 284">
              <a:extLst>
                <a:ext uri="{FF2B5EF4-FFF2-40B4-BE49-F238E27FC236}">
                  <a16:creationId xmlns:a16="http://schemas.microsoft.com/office/drawing/2014/main" id="{617F11B4-33F1-B19D-0E65-2D1EB6763E36}"/>
                </a:ext>
              </a:extLst>
            </p:cNvPr>
            <p:cNvSpPr/>
            <p:nvPr/>
          </p:nvSpPr>
          <p:spPr bwMode="auto">
            <a:xfrm>
              <a:off x="755127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6" name="Trapezoid 285">
              <a:extLst>
                <a:ext uri="{FF2B5EF4-FFF2-40B4-BE49-F238E27FC236}">
                  <a16:creationId xmlns:a16="http://schemas.microsoft.com/office/drawing/2014/main" id="{F2343A0E-FDF9-6D67-54EE-82244598ED3E}"/>
                </a:ext>
              </a:extLst>
            </p:cNvPr>
            <p:cNvSpPr/>
            <p:nvPr/>
          </p:nvSpPr>
          <p:spPr bwMode="auto">
            <a:xfrm>
              <a:off x="544209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87" name="Trapezoid 286">
              <a:extLst>
                <a:ext uri="{FF2B5EF4-FFF2-40B4-BE49-F238E27FC236}">
                  <a16:creationId xmlns:a16="http://schemas.microsoft.com/office/drawing/2014/main" id="{6FC469EB-D067-3980-D210-6181CB7ECA35}"/>
                </a:ext>
              </a:extLst>
            </p:cNvPr>
            <p:cNvSpPr/>
            <p:nvPr/>
          </p:nvSpPr>
          <p:spPr bwMode="auto">
            <a:xfrm>
              <a:off x="4065796" y="3122612"/>
              <a:ext cx="1376301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88" name="Trapezoid 287">
              <a:extLst>
                <a:ext uri="{FF2B5EF4-FFF2-40B4-BE49-F238E27FC236}">
                  <a16:creationId xmlns:a16="http://schemas.microsoft.com/office/drawing/2014/main" id="{AACAB7F9-F593-C778-6E24-6A61953CB82A}"/>
                </a:ext>
              </a:extLst>
            </p:cNvPr>
            <p:cNvSpPr/>
            <p:nvPr/>
          </p:nvSpPr>
          <p:spPr bwMode="auto">
            <a:xfrm>
              <a:off x="3351170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89" name="Trapezoid 288">
              <a:extLst>
                <a:ext uri="{FF2B5EF4-FFF2-40B4-BE49-F238E27FC236}">
                  <a16:creationId xmlns:a16="http://schemas.microsoft.com/office/drawing/2014/main" id="{1A06FB9C-AFFB-9A47-994A-EEAE51EBEA47}"/>
                </a:ext>
              </a:extLst>
            </p:cNvPr>
            <p:cNvSpPr/>
            <p:nvPr/>
          </p:nvSpPr>
          <p:spPr bwMode="auto">
            <a:xfrm>
              <a:off x="3701179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0" name="Trapezoid 289">
              <a:extLst>
                <a:ext uri="{FF2B5EF4-FFF2-40B4-BE49-F238E27FC236}">
                  <a16:creationId xmlns:a16="http://schemas.microsoft.com/office/drawing/2014/main" id="{A92FA3E2-1036-5AE4-E7B3-DADAA0C9EC19}"/>
                </a:ext>
              </a:extLst>
            </p:cNvPr>
            <p:cNvSpPr/>
            <p:nvPr/>
          </p:nvSpPr>
          <p:spPr bwMode="auto">
            <a:xfrm>
              <a:off x="440119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1" name="Trapezoid 290">
              <a:extLst>
                <a:ext uri="{FF2B5EF4-FFF2-40B4-BE49-F238E27FC236}">
                  <a16:creationId xmlns:a16="http://schemas.microsoft.com/office/drawing/2014/main" id="{813CC615-6D41-9B0A-B2B1-DC8D6D39F902}"/>
                </a:ext>
              </a:extLst>
            </p:cNvPr>
            <p:cNvSpPr/>
            <p:nvPr/>
          </p:nvSpPr>
          <p:spPr bwMode="auto">
            <a:xfrm>
              <a:off x="475120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292" name="Trapezoid 291">
              <a:extLst>
                <a:ext uri="{FF2B5EF4-FFF2-40B4-BE49-F238E27FC236}">
                  <a16:creationId xmlns:a16="http://schemas.microsoft.com/office/drawing/2014/main" id="{66CBC91C-CE3C-272E-5C61-C5DDBB279884}"/>
                </a:ext>
              </a:extLst>
            </p:cNvPr>
            <p:cNvSpPr/>
            <p:nvPr/>
          </p:nvSpPr>
          <p:spPr bwMode="auto">
            <a:xfrm>
              <a:off x="263855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3" name="Trapezoid 292">
              <a:extLst>
                <a:ext uri="{FF2B5EF4-FFF2-40B4-BE49-F238E27FC236}">
                  <a16:creationId xmlns:a16="http://schemas.microsoft.com/office/drawing/2014/main" id="{B8D8E831-236E-3CD0-AF0D-52E8F09F0F13}"/>
                </a:ext>
              </a:extLst>
            </p:cNvPr>
            <p:cNvSpPr/>
            <p:nvPr/>
          </p:nvSpPr>
          <p:spPr bwMode="auto">
            <a:xfrm>
              <a:off x="333944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4" name="Trapezoid 293">
              <a:extLst>
                <a:ext uri="{FF2B5EF4-FFF2-40B4-BE49-F238E27FC236}">
                  <a16:creationId xmlns:a16="http://schemas.microsoft.com/office/drawing/2014/main" id="{DF2C3D5A-94E8-3D71-3D32-67A8E7D8573B}"/>
                </a:ext>
              </a:extLst>
            </p:cNvPr>
            <p:cNvSpPr/>
            <p:nvPr/>
          </p:nvSpPr>
          <p:spPr bwMode="auto">
            <a:xfrm>
              <a:off x="2652472" y="3122612"/>
              <a:ext cx="138927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5" name="Trapezoid 294">
              <a:extLst>
                <a:ext uri="{FF2B5EF4-FFF2-40B4-BE49-F238E27FC236}">
                  <a16:creationId xmlns:a16="http://schemas.microsoft.com/office/drawing/2014/main" id="{0CB051C6-8568-A2B7-4B35-138F7EC6627F}"/>
                </a:ext>
              </a:extLst>
            </p:cNvPr>
            <p:cNvSpPr/>
            <p:nvPr/>
          </p:nvSpPr>
          <p:spPr bwMode="auto">
            <a:xfrm>
              <a:off x="5448449" y="3122612"/>
              <a:ext cx="1376613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6" name="Trapezoid 295">
              <a:extLst>
                <a:ext uri="{FF2B5EF4-FFF2-40B4-BE49-F238E27FC236}">
                  <a16:creationId xmlns:a16="http://schemas.microsoft.com/office/drawing/2014/main" id="{E94A61AE-CD50-33EC-4A4D-B89A7CECB995}"/>
                </a:ext>
              </a:extLst>
            </p:cNvPr>
            <p:cNvSpPr/>
            <p:nvPr/>
          </p:nvSpPr>
          <p:spPr bwMode="auto">
            <a:xfrm>
              <a:off x="1244738" y="3122612"/>
              <a:ext cx="1383684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7" name="Trapezoid 296">
              <a:extLst>
                <a:ext uri="{FF2B5EF4-FFF2-40B4-BE49-F238E27FC236}">
                  <a16:creationId xmlns:a16="http://schemas.microsoft.com/office/drawing/2014/main" id="{F62A302D-333B-A7A7-CB4A-27A1B2ED2046}"/>
                </a:ext>
              </a:extLst>
            </p:cNvPr>
            <p:cNvSpPr/>
            <p:nvPr/>
          </p:nvSpPr>
          <p:spPr bwMode="auto">
            <a:xfrm>
              <a:off x="6839493" y="3122612"/>
              <a:ext cx="1404123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298" name="Trapezoid 297">
              <a:extLst>
                <a:ext uri="{FF2B5EF4-FFF2-40B4-BE49-F238E27FC236}">
                  <a16:creationId xmlns:a16="http://schemas.microsoft.com/office/drawing/2014/main" id="{8B510A42-40D6-9F2A-9B9A-1234BD874D4F}"/>
                </a:ext>
              </a:extLst>
            </p:cNvPr>
            <p:cNvSpPr/>
            <p:nvPr/>
          </p:nvSpPr>
          <p:spPr bwMode="auto">
            <a:xfrm>
              <a:off x="614298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299" name="Trapezoid 298">
              <a:extLst>
                <a:ext uri="{FF2B5EF4-FFF2-40B4-BE49-F238E27FC236}">
                  <a16:creationId xmlns:a16="http://schemas.microsoft.com/office/drawing/2014/main" id="{20993F36-9553-6461-68C0-48E8ABCA5D89}"/>
                </a:ext>
              </a:extLst>
            </p:cNvPr>
            <p:cNvSpPr/>
            <p:nvPr/>
          </p:nvSpPr>
          <p:spPr bwMode="auto">
            <a:xfrm>
              <a:off x="7544752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53CF495B-2DB6-B076-0AAC-9423A113D391}"/>
                </a:ext>
              </a:extLst>
            </p:cNvPr>
            <p:cNvSpPr/>
            <p:nvPr/>
          </p:nvSpPr>
          <p:spPr bwMode="auto">
            <a:xfrm>
              <a:off x="684386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01" name="Trapezoid 300">
              <a:extLst>
                <a:ext uri="{FF2B5EF4-FFF2-40B4-BE49-F238E27FC236}">
                  <a16:creationId xmlns:a16="http://schemas.microsoft.com/office/drawing/2014/main" id="{9CAE219A-888F-03B5-29D7-53B794A1526C}"/>
                </a:ext>
              </a:extLst>
            </p:cNvPr>
            <p:cNvSpPr/>
            <p:nvPr/>
          </p:nvSpPr>
          <p:spPr bwMode="auto">
            <a:xfrm>
              <a:off x="2301143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2" name="Trapezoid 301">
              <a:extLst>
                <a:ext uri="{FF2B5EF4-FFF2-40B4-BE49-F238E27FC236}">
                  <a16:creationId xmlns:a16="http://schemas.microsoft.com/office/drawing/2014/main" id="{7C5C64E8-16CF-12EA-E49E-316C76A52D19}"/>
                </a:ext>
              </a:extLst>
            </p:cNvPr>
            <p:cNvSpPr/>
            <p:nvPr/>
          </p:nvSpPr>
          <p:spPr bwMode="auto">
            <a:xfrm>
              <a:off x="300116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3" name="Trapezoid 302">
              <a:extLst>
                <a:ext uri="{FF2B5EF4-FFF2-40B4-BE49-F238E27FC236}">
                  <a16:creationId xmlns:a16="http://schemas.microsoft.com/office/drawing/2014/main" id="{EB8E6E1C-9ACA-9287-8468-72F8587CF0EA}"/>
                </a:ext>
              </a:extLst>
            </p:cNvPr>
            <p:cNvSpPr/>
            <p:nvPr/>
          </p:nvSpPr>
          <p:spPr bwMode="auto">
            <a:xfrm>
              <a:off x="4051188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4" name="Trapezoid 303">
              <a:extLst>
                <a:ext uri="{FF2B5EF4-FFF2-40B4-BE49-F238E27FC236}">
                  <a16:creationId xmlns:a16="http://schemas.microsoft.com/office/drawing/2014/main" id="{EF03FDC8-A24B-61B2-1CE5-7160CE2467C4}"/>
                </a:ext>
              </a:extLst>
            </p:cNvPr>
            <p:cNvSpPr/>
            <p:nvPr/>
          </p:nvSpPr>
          <p:spPr bwMode="auto">
            <a:xfrm>
              <a:off x="580123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88F26E57-2C05-DEF3-E864-B102AA36ACA0}"/>
                </a:ext>
              </a:extLst>
            </p:cNvPr>
            <p:cNvSpPr/>
            <p:nvPr/>
          </p:nvSpPr>
          <p:spPr bwMode="auto">
            <a:xfrm>
              <a:off x="6501251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6" name="Trapezoid 305">
              <a:extLst>
                <a:ext uri="{FF2B5EF4-FFF2-40B4-BE49-F238E27FC236}">
                  <a16:creationId xmlns:a16="http://schemas.microsoft.com/office/drawing/2014/main" id="{D9298612-67B5-CBA9-BC81-8046A3147C67}"/>
                </a:ext>
              </a:extLst>
            </p:cNvPr>
            <p:cNvSpPr/>
            <p:nvPr/>
          </p:nvSpPr>
          <p:spPr bwMode="auto">
            <a:xfrm>
              <a:off x="7901287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07" name="Trapezoid 306">
              <a:extLst>
                <a:ext uri="{FF2B5EF4-FFF2-40B4-BE49-F238E27FC236}">
                  <a16:creationId xmlns:a16="http://schemas.microsoft.com/office/drawing/2014/main" id="{E5EC310F-B9C4-2DBF-3A8E-8EED49B31AD4}"/>
                </a:ext>
              </a:extLst>
            </p:cNvPr>
            <p:cNvSpPr/>
            <p:nvPr/>
          </p:nvSpPr>
          <p:spPr bwMode="auto">
            <a:xfrm>
              <a:off x="125318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8" name="Trapezoid 307">
              <a:extLst>
                <a:ext uri="{FF2B5EF4-FFF2-40B4-BE49-F238E27FC236}">
                  <a16:creationId xmlns:a16="http://schemas.microsoft.com/office/drawing/2014/main" id="{1E1FC824-B06B-2607-4936-ED5A572C19CB}"/>
                </a:ext>
              </a:extLst>
            </p:cNvPr>
            <p:cNvSpPr/>
            <p:nvPr/>
          </p:nvSpPr>
          <p:spPr bwMode="auto">
            <a:xfrm>
              <a:off x="142808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09" name="Trapezoid 308">
              <a:extLst>
                <a:ext uri="{FF2B5EF4-FFF2-40B4-BE49-F238E27FC236}">
                  <a16:creationId xmlns:a16="http://schemas.microsoft.com/office/drawing/2014/main" id="{F41DAFDA-0444-CC4A-51B4-BA90F3CD1097}"/>
                </a:ext>
              </a:extLst>
            </p:cNvPr>
            <p:cNvSpPr/>
            <p:nvPr/>
          </p:nvSpPr>
          <p:spPr bwMode="auto">
            <a:xfrm>
              <a:off x="177786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0" name="Trapezoid 309">
              <a:extLst>
                <a:ext uri="{FF2B5EF4-FFF2-40B4-BE49-F238E27FC236}">
                  <a16:creationId xmlns:a16="http://schemas.microsoft.com/office/drawing/2014/main" id="{A45C9A49-BB51-0961-0A39-093D8FACAB78}"/>
                </a:ext>
              </a:extLst>
            </p:cNvPr>
            <p:cNvSpPr/>
            <p:nvPr/>
          </p:nvSpPr>
          <p:spPr bwMode="auto">
            <a:xfrm>
              <a:off x="195276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1" name="Trapezoid 310">
              <a:extLst>
                <a:ext uri="{FF2B5EF4-FFF2-40B4-BE49-F238E27FC236}">
                  <a16:creationId xmlns:a16="http://schemas.microsoft.com/office/drawing/2014/main" id="{FBB077B7-897C-D9B2-1754-EFCA5475D098}"/>
                </a:ext>
              </a:extLst>
            </p:cNvPr>
            <p:cNvSpPr/>
            <p:nvPr/>
          </p:nvSpPr>
          <p:spPr bwMode="auto">
            <a:xfrm>
              <a:off x="212765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2" name="Trapezoid 311">
              <a:extLst>
                <a:ext uri="{FF2B5EF4-FFF2-40B4-BE49-F238E27FC236}">
                  <a16:creationId xmlns:a16="http://schemas.microsoft.com/office/drawing/2014/main" id="{59C4842C-4F2A-02E7-1B1F-FAC17A2CE9A7}"/>
                </a:ext>
              </a:extLst>
            </p:cNvPr>
            <p:cNvSpPr/>
            <p:nvPr/>
          </p:nvSpPr>
          <p:spPr bwMode="auto">
            <a:xfrm>
              <a:off x="230255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3" name="Trapezoid 312">
              <a:extLst>
                <a:ext uri="{FF2B5EF4-FFF2-40B4-BE49-F238E27FC236}">
                  <a16:creationId xmlns:a16="http://schemas.microsoft.com/office/drawing/2014/main" id="{97DEF2CE-33A3-47E9-2931-E454978AA725}"/>
                </a:ext>
              </a:extLst>
            </p:cNvPr>
            <p:cNvSpPr/>
            <p:nvPr/>
          </p:nvSpPr>
          <p:spPr bwMode="auto">
            <a:xfrm>
              <a:off x="247744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4" name="Trapezoid 313">
              <a:extLst>
                <a:ext uri="{FF2B5EF4-FFF2-40B4-BE49-F238E27FC236}">
                  <a16:creationId xmlns:a16="http://schemas.microsoft.com/office/drawing/2014/main" id="{53B03A90-257A-B79E-3882-497FCA7F018C}"/>
                </a:ext>
              </a:extLst>
            </p:cNvPr>
            <p:cNvSpPr/>
            <p:nvPr/>
          </p:nvSpPr>
          <p:spPr bwMode="auto">
            <a:xfrm>
              <a:off x="160297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5" name="Trapezoid 314">
              <a:extLst>
                <a:ext uri="{FF2B5EF4-FFF2-40B4-BE49-F238E27FC236}">
                  <a16:creationId xmlns:a16="http://schemas.microsoft.com/office/drawing/2014/main" id="{D32D3597-B700-C148-EDD4-718CC1BBC373}"/>
                </a:ext>
              </a:extLst>
            </p:cNvPr>
            <p:cNvSpPr/>
            <p:nvPr/>
          </p:nvSpPr>
          <p:spPr bwMode="auto">
            <a:xfrm>
              <a:off x="265233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6" name="Trapezoid 315">
              <a:extLst>
                <a:ext uri="{FF2B5EF4-FFF2-40B4-BE49-F238E27FC236}">
                  <a16:creationId xmlns:a16="http://schemas.microsoft.com/office/drawing/2014/main" id="{27FC44B3-217B-7667-AE99-1EE907DCA34C}"/>
                </a:ext>
              </a:extLst>
            </p:cNvPr>
            <p:cNvSpPr/>
            <p:nvPr/>
          </p:nvSpPr>
          <p:spPr bwMode="auto">
            <a:xfrm>
              <a:off x="282723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7" name="Trapezoid 316">
              <a:extLst>
                <a:ext uri="{FF2B5EF4-FFF2-40B4-BE49-F238E27FC236}">
                  <a16:creationId xmlns:a16="http://schemas.microsoft.com/office/drawing/2014/main" id="{51641F14-DD70-79F2-1615-C9FDB7F31BCB}"/>
                </a:ext>
              </a:extLst>
            </p:cNvPr>
            <p:cNvSpPr/>
            <p:nvPr/>
          </p:nvSpPr>
          <p:spPr bwMode="auto">
            <a:xfrm>
              <a:off x="317702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18" name="Trapezoid 317">
              <a:extLst>
                <a:ext uri="{FF2B5EF4-FFF2-40B4-BE49-F238E27FC236}">
                  <a16:creationId xmlns:a16="http://schemas.microsoft.com/office/drawing/2014/main" id="{9D4C64B3-0D29-4A8D-05F5-C65D6655AA3A}"/>
                </a:ext>
              </a:extLst>
            </p:cNvPr>
            <p:cNvSpPr/>
            <p:nvPr/>
          </p:nvSpPr>
          <p:spPr bwMode="auto">
            <a:xfrm>
              <a:off x="335191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19" name="Trapezoid 318">
              <a:extLst>
                <a:ext uri="{FF2B5EF4-FFF2-40B4-BE49-F238E27FC236}">
                  <a16:creationId xmlns:a16="http://schemas.microsoft.com/office/drawing/2014/main" id="{460A2F12-75A6-25DA-C926-66AFB6800D8E}"/>
                </a:ext>
              </a:extLst>
            </p:cNvPr>
            <p:cNvSpPr/>
            <p:nvPr/>
          </p:nvSpPr>
          <p:spPr bwMode="auto">
            <a:xfrm>
              <a:off x="352680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0" name="Trapezoid 319">
              <a:extLst>
                <a:ext uri="{FF2B5EF4-FFF2-40B4-BE49-F238E27FC236}">
                  <a16:creationId xmlns:a16="http://schemas.microsoft.com/office/drawing/2014/main" id="{9F301DDD-2634-D405-6C5B-655B89A1CBEB}"/>
                </a:ext>
              </a:extLst>
            </p:cNvPr>
            <p:cNvSpPr/>
            <p:nvPr/>
          </p:nvSpPr>
          <p:spPr bwMode="auto">
            <a:xfrm>
              <a:off x="370170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1" name="Trapezoid 320">
              <a:extLst>
                <a:ext uri="{FF2B5EF4-FFF2-40B4-BE49-F238E27FC236}">
                  <a16:creationId xmlns:a16="http://schemas.microsoft.com/office/drawing/2014/main" id="{F920F7E6-B8F7-C7CA-5486-F2F9EB57DB3B}"/>
                </a:ext>
              </a:extLst>
            </p:cNvPr>
            <p:cNvSpPr/>
            <p:nvPr/>
          </p:nvSpPr>
          <p:spPr bwMode="auto">
            <a:xfrm>
              <a:off x="387659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2" name="Trapezoid 321">
              <a:extLst>
                <a:ext uri="{FF2B5EF4-FFF2-40B4-BE49-F238E27FC236}">
                  <a16:creationId xmlns:a16="http://schemas.microsoft.com/office/drawing/2014/main" id="{F375012C-567C-601C-B737-9F7E4EBC5241}"/>
                </a:ext>
              </a:extLst>
            </p:cNvPr>
            <p:cNvSpPr/>
            <p:nvPr/>
          </p:nvSpPr>
          <p:spPr bwMode="auto">
            <a:xfrm>
              <a:off x="300212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3" name="Trapezoid 322">
              <a:extLst>
                <a:ext uri="{FF2B5EF4-FFF2-40B4-BE49-F238E27FC236}">
                  <a16:creationId xmlns:a16="http://schemas.microsoft.com/office/drawing/2014/main" id="{0932969C-0BA9-9B2F-7A44-7CCD3DB78701}"/>
                </a:ext>
              </a:extLst>
            </p:cNvPr>
            <p:cNvSpPr/>
            <p:nvPr/>
          </p:nvSpPr>
          <p:spPr bwMode="auto">
            <a:xfrm>
              <a:off x="405149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4" name="Trapezoid 323">
              <a:extLst>
                <a:ext uri="{FF2B5EF4-FFF2-40B4-BE49-F238E27FC236}">
                  <a16:creationId xmlns:a16="http://schemas.microsoft.com/office/drawing/2014/main" id="{394D620F-1C71-441B-1E0D-D790F6D536A1}"/>
                </a:ext>
              </a:extLst>
            </p:cNvPr>
            <p:cNvSpPr/>
            <p:nvPr/>
          </p:nvSpPr>
          <p:spPr bwMode="auto">
            <a:xfrm>
              <a:off x="422638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5" name="Trapezoid 324">
              <a:extLst>
                <a:ext uri="{FF2B5EF4-FFF2-40B4-BE49-F238E27FC236}">
                  <a16:creationId xmlns:a16="http://schemas.microsoft.com/office/drawing/2014/main" id="{93040375-41FB-A995-09B2-817353DB8DD9}"/>
                </a:ext>
              </a:extLst>
            </p:cNvPr>
            <p:cNvSpPr/>
            <p:nvPr/>
          </p:nvSpPr>
          <p:spPr bwMode="auto">
            <a:xfrm>
              <a:off x="457617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26" name="Trapezoid 325">
              <a:extLst>
                <a:ext uri="{FF2B5EF4-FFF2-40B4-BE49-F238E27FC236}">
                  <a16:creationId xmlns:a16="http://schemas.microsoft.com/office/drawing/2014/main" id="{060EFE76-FE8C-D798-33B9-58300060B949}"/>
                </a:ext>
              </a:extLst>
            </p:cNvPr>
            <p:cNvSpPr/>
            <p:nvPr/>
          </p:nvSpPr>
          <p:spPr bwMode="auto">
            <a:xfrm>
              <a:off x="475106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7" name="Trapezoid 326">
              <a:extLst>
                <a:ext uri="{FF2B5EF4-FFF2-40B4-BE49-F238E27FC236}">
                  <a16:creationId xmlns:a16="http://schemas.microsoft.com/office/drawing/2014/main" id="{2ABEB3E1-4CB9-16F7-B04B-C48871CF2281}"/>
                </a:ext>
              </a:extLst>
            </p:cNvPr>
            <p:cNvSpPr/>
            <p:nvPr/>
          </p:nvSpPr>
          <p:spPr bwMode="auto">
            <a:xfrm>
              <a:off x="492596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8" name="Trapezoid 327">
              <a:extLst>
                <a:ext uri="{FF2B5EF4-FFF2-40B4-BE49-F238E27FC236}">
                  <a16:creationId xmlns:a16="http://schemas.microsoft.com/office/drawing/2014/main" id="{EC4D6844-4E33-F2AF-9B63-78E3D7A3F75F}"/>
                </a:ext>
              </a:extLst>
            </p:cNvPr>
            <p:cNvSpPr/>
            <p:nvPr/>
          </p:nvSpPr>
          <p:spPr bwMode="auto">
            <a:xfrm>
              <a:off x="510085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29" name="Trapezoid 328">
              <a:extLst>
                <a:ext uri="{FF2B5EF4-FFF2-40B4-BE49-F238E27FC236}">
                  <a16:creationId xmlns:a16="http://schemas.microsoft.com/office/drawing/2014/main" id="{88DC4DF9-4EA7-ABEA-71A0-5AED0A6B1E0B}"/>
                </a:ext>
              </a:extLst>
            </p:cNvPr>
            <p:cNvSpPr/>
            <p:nvPr/>
          </p:nvSpPr>
          <p:spPr bwMode="auto">
            <a:xfrm>
              <a:off x="527574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0" name="Trapezoid 329">
              <a:extLst>
                <a:ext uri="{FF2B5EF4-FFF2-40B4-BE49-F238E27FC236}">
                  <a16:creationId xmlns:a16="http://schemas.microsoft.com/office/drawing/2014/main" id="{65847C76-9A2C-ACB8-5F89-F74AB00A3EA2}"/>
                </a:ext>
              </a:extLst>
            </p:cNvPr>
            <p:cNvSpPr/>
            <p:nvPr/>
          </p:nvSpPr>
          <p:spPr bwMode="auto">
            <a:xfrm>
              <a:off x="440127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1" name="Trapezoid 330">
              <a:extLst>
                <a:ext uri="{FF2B5EF4-FFF2-40B4-BE49-F238E27FC236}">
                  <a16:creationId xmlns:a16="http://schemas.microsoft.com/office/drawing/2014/main" id="{72629986-1AC8-A405-2053-A7548F0EAA10}"/>
                </a:ext>
              </a:extLst>
            </p:cNvPr>
            <p:cNvSpPr/>
            <p:nvPr/>
          </p:nvSpPr>
          <p:spPr bwMode="auto">
            <a:xfrm>
              <a:off x="545064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2" name="Trapezoid 331">
              <a:extLst>
                <a:ext uri="{FF2B5EF4-FFF2-40B4-BE49-F238E27FC236}">
                  <a16:creationId xmlns:a16="http://schemas.microsoft.com/office/drawing/2014/main" id="{E5232FA0-D320-0F9C-13FB-1AD773E6618D}"/>
                </a:ext>
              </a:extLst>
            </p:cNvPr>
            <p:cNvSpPr/>
            <p:nvPr/>
          </p:nvSpPr>
          <p:spPr bwMode="auto">
            <a:xfrm>
              <a:off x="562553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3" name="Trapezoid 332">
              <a:extLst>
                <a:ext uri="{FF2B5EF4-FFF2-40B4-BE49-F238E27FC236}">
                  <a16:creationId xmlns:a16="http://schemas.microsoft.com/office/drawing/2014/main" id="{FB87F46D-C2E3-38D7-6384-8AB23825EEF8}"/>
                </a:ext>
              </a:extLst>
            </p:cNvPr>
            <p:cNvSpPr/>
            <p:nvPr/>
          </p:nvSpPr>
          <p:spPr bwMode="auto">
            <a:xfrm>
              <a:off x="597532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4" name="Trapezoid 333">
              <a:extLst>
                <a:ext uri="{FF2B5EF4-FFF2-40B4-BE49-F238E27FC236}">
                  <a16:creationId xmlns:a16="http://schemas.microsoft.com/office/drawing/2014/main" id="{5198199C-FE46-12DD-E2FD-CFA2A0423712}"/>
                </a:ext>
              </a:extLst>
            </p:cNvPr>
            <p:cNvSpPr/>
            <p:nvPr/>
          </p:nvSpPr>
          <p:spPr bwMode="auto">
            <a:xfrm>
              <a:off x="615021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5" name="Trapezoid 334">
              <a:extLst>
                <a:ext uri="{FF2B5EF4-FFF2-40B4-BE49-F238E27FC236}">
                  <a16:creationId xmlns:a16="http://schemas.microsoft.com/office/drawing/2014/main" id="{A3F1E3AF-CE45-9F73-F2AB-AA1C4B2BFB64}"/>
                </a:ext>
              </a:extLst>
            </p:cNvPr>
            <p:cNvSpPr/>
            <p:nvPr/>
          </p:nvSpPr>
          <p:spPr bwMode="auto">
            <a:xfrm>
              <a:off x="632511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6" name="Trapezoid 335">
              <a:extLst>
                <a:ext uri="{FF2B5EF4-FFF2-40B4-BE49-F238E27FC236}">
                  <a16:creationId xmlns:a16="http://schemas.microsoft.com/office/drawing/2014/main" id="{BDB3325D-9EC4-5B5C-9533-7AA897F9EB8D}"/>
                </a:ext>
              </a:extLst>
            </p:cNvPr>
            <p:cNvSpPr/>
            <p:nvPr/>
          </p:nvSpPr>
          <p:spPr bwMode="auto">
            <a:xfrm>
              <a:off x="650000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7" name="Trapezoid 336">
              <a:extLst>
                <a:ext uri="{FF2B5EF4-FFF2-40B4-BE49-F238E27FC236}">
                  <a16:creationId xmlns:a16="http://schemas.microsoft.com/office/drawing/2014/main" id="{F637FC83-C187-862A-8888-2000AC913BEF}"/>
                </a:ext>
              </a:extLst>
            </p:cNvPr>
            <p:cNvSpPr/>
            <p:nvPr/>
          </p:nvSpPr>
          <p:spPr bwMode="auto">
            <a:xfrm>
              <a:off x="667490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38" name="Trapezoid 337">
              <a:extLst>
                <a:ext uri="{FF2B5EF4-FFF2-40B4-BE49-F238E27FC236}">
                  <a16:creationId xmlns:a16="http://schemas.microsoft.com/office/drawing/2014/main" id="{CA3C3142-D718-1BA6-7C62-475AF77B9E90}"/>
                </a:ext>
              </a:extLst>
            </p:cNvPr>
            <p:cNvSpPr/>
            <p:nvPr/>
          </p:nvSpPr>
          <p:spPr bwMode="auto">
            <a:xfrm>
              <a:off x="580043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39" name="Trapezoid 338">
              <a:extLst>
                <a:ext uri="{FF2B5EF4-FFF2-40B4-BE49-F238E27FC236}">
                  <a16:creationId xmlns:a16="http://schemas.microsoft.com/office/drawing/2014/main" id="{E9664FBA-D674-1F31-44F7-42F194CCE895}"/>
                </a:ext>
              </a:extLst>
            </p:cNvPr>
            <p:cNvSpPr/>
            <p:nvPr/>
          </p:nvSpPr>
          <p:spPr bwMode="auto">
            <a:xfrm>
              <a:off x="684979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0" name="Trapezoid 339">
              <a:extLst>
                <a:ext uri="{FF2B5EF4-FFF2-40B4-BE49-F238E27FC236}">
                  <a16:creationId xmlns:a16="http://schemas.microsoft.com/office/drawing/2014/main" id="{CD7186C3-062F-AD1B-BA6E-B22DA3152A79}"/>
                </a:ext>
              </a:extLst>
            </p:cNvPr>
            <p:cNvSpPr/>
            <p:nvPr/>
          </p:nvSpPr>
          <p:spPr bwMode="auto">
            <a:xfrm>
              <a:off x="702468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1" name="Trapezoid 340">
              <a:extLst>
                <a:ext uri="{FF2B5EF4-FFF2-40B4-BE49-F238E27FC236}">
                  <a16:creationId xmlns:a16="http://schemas.microsoft.com/office/drawing/2014/main" id="{E7E843A5-F766-6C4E-17AC-6E77BC24DCB5}"/>
                </a:ext>
              </a:extLst>
            </p:cNvPr>
            <p:cNvSpPr/>
            <p:nvPr/>
          </p:nvSpPr>
          <p:spPr bwMode="auto">
            <a:xfrm>
              <a:off x="737447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2" name="Trapezoid 341">
              <a:extLst>
                <a:ext uri="{FF2B5EF4-FFF2-40B4-BE49-F238E27FC236}">
                  <a16:creationId xmlns:a16="http://schemas.microsoft.com/office/drawing/2014/main" id="{79782D07-5D45-2E2A-0575-7693879D91E1}"/>
                </a:ext>
              </a:extLst>
            </p:cNvPr>
            <p:cNvSpPr/>
            <p:nvPr/>
          </p:nvSpPr>
          <p:spPr bwMode="auto">
            <a:xfrm>
              <a:off x="754937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3" name="Trapezoid 342">
              <a:extLst>
                <a:ext uri="{FF2B5EF4-FFF2-40B4-BE49-F238E27FC236}">
                  <a16:creationId xmlns:a16="http://schemas.microsoft.com/office/drawing/2014/main" id="{0FBF3613-3D37-959D-C971-5F2D2460CBF3}"/>
                </a:ext>
              </a:extLst>
            </p:cNvPr>
            <p:cNvSpPr/>
            <p:nvPr/>
          </p:nvSpPr>
          <p:spPr bwMode="auto">
            <a:xfrm>
              <a:off x="772426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B0A5D7F7-D3FE-2006-BF57-37B92A4CF025}"/>
                </a:ext>
              </a:extLst>
            </p:cNvPr>
            <p:cNvSpPr/>
            <p:nvPr/>
          </p:nvSpPr>
          <p:spPr bwMode="auto">
            <a:xfrm>
              <a:off x="789915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5" name="Trapezoid 344">
              <a:extLst>
                <a:ext uri="{FF2B5EF4-FFF2-40B4-BE49-F238E27FC236}">
                  <a16:creationId xmlns:a16="http://schemas.microsoft.com/office/drawing/2014/main" id="{CA02EB6B-83FC-5B42-9E61-7002FEE86C8F}"/>
                </a:ext>
              </a:extLst>
            </p:cNvPr>
            <p:cNvSpPr/>
            <p:nvPr/>
          </p:nvSpPr>
          <p:spPr bwMode="auto">
            <a:xfrm>
              <a:off x="807405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46" name="Trapezoid 345">
              <a:extLst>
                <a:ext uri="{FF2B5EF4-FFF2-40B4-BE49-F238E27FC236}">
                  <a16:creationId xmlns:a16="http://schemas.microsoft.com/office/drawing/2014/main" id="{9CA10F8B-E685-CCDC-A55D-096DC2810103}"/>
                </a:ext>
              </a:extLst>
            </p:cNvPr>
            <p:cNvSpPr/>
            <p:nvPr/>
          </p:nvSpPr>
          <p:spPr bwMode="auto">
            <a:xfrm>
              <a:off x="719958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8BCB2C77-65B1-224F-5253-238E6DEFF2E4}"/>
                </a:ext>
              </a:extLst>
            </p:cNvPr>
            <p:cNvSpPr txBox="1"/>
            <p:nvPr/>
          </p:nvSpPr>
          <p:spPr>
            <a:xfrm>
              <a:off x="-24909" y="2123057"/>
              <a:ext cx="1232604" cy="476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59 x 20 MHz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(Beacon channels)</a:t>
              </a: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0BD9051A-E929-415E-BD7C-A079A652FFE0}"/>
                </a:ext>
              </a:extLst>
            </p:cNvPr>
            <p:cNvSpPr txBox="1"/>
            <p:nvPr/>
          </p:nvSpPr>
          <p:spPr>
            <a:xfrm>
              <a:off x="301948" y="2650792"/>
              <a:ext cx="905747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29 x 40 MHz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BEAC3B5A-3D7F-02D2-B4F5-5160BF34D302}"/>
                </a:ext>
              </a:extLst>
            </p:cNvPr>
            <p:cNvSpPr txBox="1"/>
            <p:nvPr/>
          </p:nvSpPr>
          <p:spPr>
            <a:xfrm>
              <a:off x="315126" y="2855863"/>
              <a:ext cx="8925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14 x 80 MHz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7B71A71E-44B2-9630-19E0-C23FA8F8EBF1}"/>
                </a:ext>
              </a:extLst>
            </p:cNvPr>
            <p:cNvSpPr txBox="1"/>
            <p:nvPr/>
          </p:nvSpPr>
          <p:spPr>
            <a:xfrm>
              <a:off x="304226" y="3067430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7 x 160 MHz</a:t>
              </a:r>
            </a:p>
          </p:txBody>
        </p:sp>
        <p:sp>
          <p:nvSpPr>
            <p:cNvPr id="351" name="Trapezoid 350">
              <a:extLst>
                <a:ext uri="{FF2B5EF4-FFF2-40B4-BE49-F238E27FC236}">
                  <a16:creationId xmlns:a16="http://schemas.microsoft.com/office/drawing/2014/main" id="{11836995-9521-033F-17DF-4B341F612A19}"/>
                </a:ext>
              </a:extLst>
            </p:cNvPr>
            <p:cNvSpPr/>
            <p:nvPr/>
          </p:nvSpPr>
          <p:spPr bwMode="auto">
            <a:xfrm>
              <a:off x="8251296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2" name="Trapezoid 351">
              <a:extLst>
                <a:ext uri="{FF2B5EF4-FFF2-40B4-BE49-F238E27FC236}">
                  <a16:creationId xmlns:a16="http://schemas.microsoft.com/office/drawing/2014/main" id="{0EBFEABD-BEBC-FF81-7423-77CCDDEA2278}"/>
                </a:ext>
              </a:extLst>
            </p:cNvPr>
            <p:cNvSpPr/>
            <p:nvPr/>
          </p:nvSpPr>
          <p:spPr bwMode="auto">
            <a:xfrm>
              <a:off x="8951314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3" name="Trapezoid 352">
              <a:extLst>
                <a:ext uri="{FF2B5EF4-FFF2-40B4-BE49-F238E27FC236}">
                  <a16:creationId xmlns:a16="http://schemas.microsoft.com/office/drawing/2014/main" id="{FF38E8AC-2DA2-98A9-5BF0-8E9CB685DDAA}"/>
                </a:ext>
              </a:extLst>
            </p:cNvPr>
            <p:cNvSpPr/>
            <p:nvPr/>
          </p:nvSpPr>
          <p:spPr bwMode="auto">
            <a:xfrm>
              <a:off x="9651332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4" name="Trapezoid 353">
              <a:extLst>
                <a:ext uri="{FF2B5EF4-FFF2-40B4-BE49-F238E27FC236}">
                  <a16:creationId xmlns:a16="http://schemas.microsoft.com/office/drawing/2014/main" id="{74EFB758-8E4C-F484-3E88-5102A04EE0EE}"/>
                </a:ext>
              </a:extLst>
            </p:cNvPr>
            <p:cNvSpPr/>
            <p:nvPr/>
          </p:nvSpPr>
          <p:spPr bwMode="auto">
            <a:xfrm>
              <a:off x="10001341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5" name="Trapezoid 354">
              <a:extLst>
                <a:ext uri="{FF2B5EF4-FFF2-40B4-BE49-F238E27FC236}">
                  <a16:creationId xmlns:a16="http://schemas.microsoft.com/office/drawing/2014/main" id="{1ECCE55D-F4CD-02B3-9F55-AE30F1372ECC}"/>
                </a:ext>
              </a:extLst>
            </p:cNvPr>
            <p:cNvSpPr/>
            <p:nvPr/>
          </p:nvSpPr>
          <p:spPr bwMode="auto">
            <a:xfrm>
              <a:off x="1035135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56" name="Trapezoid 355">
              <a:extLst>
                <a:ext uri="{FF2B5EF4-FFF2-40B4-BE49-F238E27FC236}">
                  <a16:creationId xmlns:a16="http://schemas.microsoft.com/office/drawing/2014/main" id="{848BA6FF-D741-18E7-CA29-2BA9D71FC67E}"/>
                </a:ext>
              </a:extLst>
            </p:cNvPr>
            <p:cNvSpPr/>
            <p:nvPr/>
          </p:nvSpPr>
          <p:spPr bwMode="auto">
            <a:xfrm>
              <a:off x="8245637" y="2892603"/>
              <a:ext cx="685800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57" name="Trapezoid 356">
              <a:extLst>
                <a:ext uri="{FF2B5EF4-FFF2-40B4-BE49-F238E27FC236}">
                  <a16:creationId xmlns:a16="http://schemas.microsoft.com/office/drawing/2014/main" id="{6038A635-2D15-C989-D0A7-B467271C612D}"/>
                </a:ext>
              </a:extLst>
            </p:cNvPr>
            <p:cNvSpPr/>
            <p:nvPr/>
          </p:nvSpPr>
          <p:spPr bwMode="auto">
            <a:xfrm>
              <a:off x="8243617" y="3122612"/>
              <a:ext cx="138870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8" name="Trapezoid 357">
              <a:extLst>
                <a:ext uri="{FF2B5EF4-FFF2-40B4-BE49-F238E27FC236}">
                  <a16:creationId xmlns:a16="http://schemas.microsoft.com/office/drawing/2014/main" id="{CF6666DB-B1A9-F2E9-76B9-7D1FEBCC6BA3}"/>
                </a:ext>
              </a:extLst>
            </p:cNvPr>
            <p:cNvSpPr/>
            <p:nvPr/>
          </p:nvSpPr>
          <p:spPr bwMode="auto">
            <a:xfrm>
              <a:off x="9639523" y="3122612"/>
              <a:ext cx="1397719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160</a:t>
              </a:r>
            </a:p>
          </p:txBody>
        </p:sp>
        <p:sp>
          <p:nvSpPr>
            <p:cNvPr id="359" name="Trapezoid 358">
              <a:extLst>
                <a:ext uri="{FF2B5EF4-FFF2-40B4-BE49-F238E27FC236}">
                  <a16:creationId xmlns:a16="http://schemas.microsoft.com/office/drawing/2014/main" id="{59B65EF2-6163-9B01-CB0D-6102E7334D23}"/>
                </a:ext>
              </a:extLst>
            </p:cNvPr>
            <p:cNvSpPr/>
            <p:nvPr/>
          </p:nvSpPr>
          <p:spPr bwMode="auto">
            <a:xfrm>
              <a:off x="8946522" y="2892603"/>
              <a:ext cx="685800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0" name="Trapezoid 359">
              <a:extLst>
                <a:ext uri="{FF2B5EF4-FFF2-40B4-BE49-F238E27FC236}">
                  <a16:creationId xmlns:a16="http://schemas.microsoft.com/office/drawing/2014/main" id="{9A9D2076-C1BA-EA02-0042-CCF6C7CB1B82}"/>
                </a:ext>
              </a:extLst>
            </p:cNvPr>
            <p:cNvSpPr/>
            <p:nvPr/>
          </p:nvSpPr>
          <p:spPr bwMode="auto">
            <a:xfrm>
              <a:off x="10348294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1" name="Trapezoid 360">
              <a:extLst>
                <a:ext uri="{FF2B5EF4-FFF2-40B4-BE49-F238E27FC236}">
                  <a16:creationId xmlns:a16="http://schemas.microsoft.com/office/drawing/2014/main" id="{CB0B1CF5-A1A9-6243-D2D0-CE9866A18EBF}"/>
                </a:ext>
              </a:extLst>
            </p:cNvPr>
            <p:cNvSpPr/>
            <p:nvPr/>
          </p:nvSpPr>
          <p:spPr bwMode="auto">
            <a:xfrm>
              <a:off x="9647407" y="2892603"/>
              <a:ext cx="685800" cy="174625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80</a:t>
              </a:r>
            </a:p>
          </p:txBody>
        </p:sp>
        <p:sp>
          <p:nvSpPr>
            <p:cNvPr id="362" name="Trapezoid 361">
              <a:extLst>
                <a:ext uri="{FF2B5EF4-FFF2-40B4-BE49-F238E27FC236}">
                  <a16:creationId xmlns:a16="http://schemas.microsoft.com/office/drawing/2014/main" id="{107EF9F6-A612-9F79-D1C1-5B28659039C8}"/>
                </a:ext>
              </a:extLst>
            </p:cNvPr>
            <p:cNvSpPr/>
            <p:nvPr/>
          </p:nvSpPr>
          <p:spPr bwMode="auto">
            <a:xfrm>
              <a:off x="8601305" y="2671788"/>
              <a:ext cx="338328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3" name="Trapezoid 362">
              <a:extLst>
                <a:ext uri="{FF2B5EF4-FFF2-40B4-BE49-F238E27FC236}">
                  <a16:creationId xmlns:a16="http://schemas.microsoft.com/office/drawing/2014/main" id="{CD3DD534-1069-6A75-6C25-F4EA9F5B80F5}"/>
                </a:ext>
              </a:extLst>
            </p:cNvPr>
            <p:cNvSpPr/>
            <p:nvPr/>
          </p:nvSpPr>
          <p:spPr bwMode="auto">
            <a:xfrm>
              <a:off x="9301323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4" name="Trapezoid 363">
              <a:extLst>
                <a:ext uri="{FF2B5EF4-FFF2-40B4-BE49-F238E27FC236}">
                  <a16:creationId xmlns:a16="http://schemas.microsoft.com/office/drawing/2014/main" id="{71270342-EA12-7529-7192-FED584D3D027}"/>
                </a:ext>
              </a:extLst>
            </p:cNvPr>
            <p:cNvSpPr/>
            <p:nvPr/>
          </p:nvSpPr>
          <p:spPr bwMode="auto">
            <a:xfrm>
              <a:off x="10701359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65" name="Trapezoid 364">
              <a:extLst>
                <a:ext uri="{FF2B5EF4-FFF2-40B4-BE49-F238E27FC236}">
                  <a16:creationId xmlns:a16="http://schemas.microsoft.com/office/drawing/2014/main" id="{0C4E88F7-F422-6467-DEEE-D95A72AEE982}"/>
                </a:ext>
              </a:extLst>
            </p:cNvPr>
            <p:cNvSpPr/>
            <p:nvPr/>
          </p:nvSpPr>
          <p:spPr bwMode="auto">
            <a:xfrm>
              <a:off x="824894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6" name="Trapezoid 365">
              <a:extLst>
                <a:ext uri="{FF2B5EF4-FFF2-40B4-BE49-F238E27FC236}">
                  <a16:creationId xmlns:a16="http://schemas.microsoft.com/office/drawing/2014/main" id="{CF3BB2F0-2CE3-9D1B-EF8C-D12EEBAEB304}"/>
                </a:ext>
              </a:extLst>
            </p:cNvPr>
            <p:cNvSpPr/>
            <p:nvPr/>
          </p:nvSpPr>
          <p:spPr bwMode="auto">
            <a:xfrm>
              <a:off x="8423841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7" name="Trapezoid 366">
              <a:extLst>
                <a:ext uri="{FF2B5EF4-FFF2-40B4-BE49-F238E27FC236}">
                  <a16:creationId xmlns:a16="http://schemas.microsoft.com/office/drawing/2014/main" id="{A93C912D-690A-B33B-FEA8-4B35FEF7E85D}"/>
                </a:ext>
              </a:extLst>
            </p:cNvPr>
            <p:cNvSpPr/>
            <p:nvPr/>
          </p:nvSpPr>
          <p:spPr bwMode="auto">
            <a:xfrm>
              <a:off x="8773629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68" name="Trapezoid 367">
              <a:extLst>
                <a:ext uri="{FF2B5EF4-FFF2-40B4-BE49-F238E27FC236}">
                  <a16:creationId xmlns:a16="http://schemas.microsoft.com/office/drawing/2014/main" id="{D7218617-604C-31A1-2926-FA9DCDB45A4F}"/>
                </a:ext>
              </a:extLst>
            </p:cNvPr>
            <p:cNvSpPr/>
            <p:nvPr/>
          </p:nvSpPr>
          <p:spPr bwMode="auto">
            <a:xfrm>
              <a:off x="8948523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69" name="Trapezoid 368">
              <a:extLst>
                <a:ext uri="{FF2B5EF4-FFF2-40B4-BE49-F238E27FC236}">
                  <a16:creationId xmlns:a16="http://schemas.microsoft.com/office/drawing/2014/main" id="{0767F6AA-8260-BC76-D09C-872D975138EE}"/>
                </a:ext>
              </a:extLst>
            </p:cNvPr>
            <p:cNvSpPr/>
            <p:nvPr/>
          </p:nvSpPr>
          <p:spPr bwMode="auto">
            <a:xfrm>
              <a:off x="9123417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0" name="Trapezoid 369">
              <a:extLst>
                <a:ext uri="{FF2B5EF4-FFF2-40B4-BE49-F238E27FC236}">
                  <a16:creationId xmlns:a16="http://schemas.microsoft.com/office/drawing/2014/main" id="{170AB879-D5AC-0E83-DA67-A86004A2D38C}"/>
                </a:ext>
              </a:extLst>
            </p:cNvPr>
            <p:cNvSpPr/>
            <p:nvPr/>
          </p:nvSpPr>
          <p:spPr bwMode="auto">
            <a:xfrm>
              <a:off x="929831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1" name="Trapezoid 370">
              <a:extLst>
                <a:ext uri="{FF2B5EF4-FFF2-40B4-BE49-F238E27FC236}">
                  <a16:creationId xmlns:a16="http://schemas.microsoft.com/office/drawing/2014/main" id="{C634B9F0-7981-BC9A-BC00-F755FB2BB1D7}"/>
                </a:ext>
              </a:extLst>
            </p:cNvPr>
            <p:cNvSpPr/>
            <p:nvPr/>
          </p:nvSpPr>
          <p:spPr bwMode="auto">
            <a:xfrm>
              <a:off x="947320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2" name="Trapezoid 371">
              <a:extLst>
                <a:ext uri="{FF2B5EF4-FFF2-40B4-BE49-F238E27FC236}">
                  <a16:creationId xmlns:a16="http://schemas.microsoft.com/office/drawing/2014/main" id="{B2DB6D08-2F9F-D6A7-FBDE-0483F37976D5}"/>
                </a:ext>
              </a:extLst>
            </p:cNvPr>
            <p:cNvSpPr/>
            <p:nvPr/>
          </p:nvSpPr>
          <p:spPr bwMode="auto">
            <a:xfrm>
              <a:off x="8598735" y="2154836"/>
              <a:ext cx="164592" cy="176212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3" name="Trapezoid 372">
              <a:extLst>
                <a:ext uri="{FF2B5EF4-FFF2-40B4-BE49-F238E27FC236}">
                  <a16:creationId xmlns:a16="http://schemas.microsoft.com/office/drawing/2014/main" id="{2287B933-EB40-8593-CD96-5E99D64550C8}"/>
                </a:ext>
              </a:extLst>
            </p:cNvPr>
            <p:cNvSpPr/>
            <p:nvPr/>
          </p:nvSpPr>
          <p:spPr bwMode="auto">
            <a:xfrm>
              <a:off x="964809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C5F7D8FF-9847-0958-6458-FBF38D06C5D1}"/>
                </a:ext>
              </a:extLst>
            </p:cNvPr>
            <p:cNvSpPr/>
            <p:nvPr/>
          </p:nvSpPr>
          <p:spPr bwMode="auto">
            <a:xfrm>
              <a:off x="982299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5" name="Trapezoid 374">
              <a:extLst>
                <a:ext uri="{FF2B5EF4-FFF2-40B4-BE49-F238E27FC236}">
                  <a16:creationId xmlns:a16="http://schemas.microsoft.com/office/drawing/2014/main" id="{C3E5FB2B-C37F-49F7-7DAD-A2C154A95BB0}"/>
                </a:ext>
              </a:extLst>
            </p:cNvPr>
            <p:cNvSpPr/>
            <p:nvPr/>
          </p:nvSpPr>
          <p:spPr bwMode="auto">
            <a:xfrm>
              <a:off x="1017278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0A81AB75-44A1-830A-3258-0C76D4219463}"/>
                </a:ext>
              </a:extLst>
            </p:cNvPr>
            <p:cNvSpPr/>
            <p:nvPr/>
          </p:nvSpPr>
          <p:spPr bwMode="auto">
            <a:xfrm>
              <a:off x="1034767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DAAA7A89-1C0F-A1E0-D559-E47ABFE34F1B}"/>
                </a:ext>
              </a:extLst>
            </p:cNvPr>
            <p:cNvSpPr/>
            <p:nvPr/>
          </p:nvSpPr>
          <p:spPr bwMode="auto">
            <a:xfrm>
              <a:off x="10522569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8" name="Trapezoid 377">
              <a:extLst>
                <a:ext uri="{FF2B5EF4-FFF2-40B4-BE49-F238E27FC236}">
                  <a16:creationId xmlns:a16="http://schemas.microsoft.com/office/drawing/2014/main" id="{974B1EE6-7656-F31C-6450-2C6AA4EE7EEB}"/>
                </a:ext>
              </a:extLst>
            </p:cNvPr>
            <p:cNvSpPr/>
            <p:nvPr/>
          </p:nvSpPr>
          <p:spPr bwMode="auto">
            <a:xfrm>
              <a:off x="10697463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830BFB69-B2CE-1DF5-6690-96D1ADE8F1C4}"/>
                </a:ext>
              </a:extLst>
            </p:cNvPr>
            <p:cNvSpPr/>
            <p:nvPr/>
          </p:nvSpPr>
          <p:spPr bwMode="auto">
            <a:xfrm>
              <a:off x="1087235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3C50C314-F7B8-4982-AA9B-E635A0FDCB5C}"/>
                </a:ext>
              </a:extLst>
            </p:cNvPr>
            <p:cNvSpPr/>
            <p:nvPr/>
          </p:nvSpPr>
          <p:spPr bwMode="auto">
            <a:xfrm>
              <a:off x="9997887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	20</a:t>
              </a:r>
            </a:p>
          </p:txBody>
        </p:sp>
        <p:sp>
          <p:nvSpPr>
            <p:cNvPr id="381" name="Trapezoid 380">
              <a:extLst>
                <a:ext uri="{FF2B5EF4-FFF2-40B4-BE49-F238E27FC236}">
                  <a16:creationId xmlns:a16="http://schemas.microsoft.com/office/drawing/2014/main" id="{129B4C89-23BC-B4C1-5B81-EBDB8479DE9D}"/>
                </a:ext>
              </a:extLst>
            </p:cNvPr>
            <p:cNvSpPr/>
            <p:nvPr/>
          </p:nvSpPr>
          <p:spPr bwMode="auto">
            <a:xfrm>
              <a:off x="11051360" y="2671788"/>
              <a:ext cx="338328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40</a:t>
              </a:r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136FB531-6109-C8C0-81E1-06F99892B376}"/>
                </a:ext>
              </a:extLst>
            </p:cNvPr>
            <p:cNvSpPr/>
            <p:nvPr/>
          </p:nvSpPr>
          <p:spPr bwMode="auto">
            <a:xfrm>
              <a:off x="11047251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3" name="Trapezoid 382">
              <a:extLst>
                <a:ext uri="{FF2B5EF4-FFF2-40B4-BE49-F238E27FC236}">
                  <a16:creationId xmlns:a16="http://schemas.microsoft.com/office/drawing/2014/main" id="{54A8AC2E-B22B-5874-2BE5-6D72599D8F86}"/>
                </a:ext>
              </a:extLst>
            </p:cNvPr>
            <p:cNvSpPr/>
            <p:nvPr/>
          </p:nvSpPr>
          <p:spPr bwMode="auto">
            <a:xfrm>
              <a:off x="11222145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4" name="Trapezoid 383">
              <a:extLst>
                <a:ext uri="{FF2B5EF4-FFF2-40B4-BE49-F238E27FC236}">
                  <a16:creationId xmlns:a16="http://schemas.microsoft.com/office/drawing/2014/main" id="{59CE30D4-72BF-3ADD-9A93-0FC8534973CE}"/>
                </a:ext>
              </a:extLst>
            </p:cNvPr>
            <p:cNvSpPr/>
            <p:nvPr/>
          </p:nvSpPr>
          <p:spPr bwMode="auto">
            <a:xfrm>
              <a:off x="11397060" y="2154836"/>
              <a:ext cx="164592" cy="176212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20</a:t>
              </a:r>
            </a:p>
          </p:txBody>
        </p:sp>
        <p:sp>
          <p:nvSpPr>
            <p:cNvPr id="385" name="Trapezoid 384">
              <a:extLst>
                <a:ext uri="{FF2B5EF4-FFF2-40B4-BE49-F238E27FC236}">
                  <a16:creationId xmlns:a16="http://schemas.microsoft.com/office/drawing/2014/main" id="{E1B86E81-1362-D5DD-0036-C8FC0853689D}"/>
                </a:ext>
              </a:extLst>
            </p:cNvPr>
            <p:cNvSpPr/>
            <p:nvPr/>
          </p:nvSpPr>
          <p:spPr bwMode="auto">
            <a:xfrm>
              <a:off x="1244910" y="3353698"/>
              <a:ext cx="2790798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6" name="Trapezoid 385">
              <a:extLst>
                <a:ext uri="{FF2B5EF4-FFF2-40B4-BE49-F238E27FC236}">
                  <a16:creationId xmlns:a16="http://schemas.microsoft.com/office/drawing/2014/main" id="{941616F9-544F-5736-05F2-8EE9D0CF6927}"/>
                </a:ext>
              </a:extLst>
            </p:cNvPr>
            <p:cNvSpPr/>
            <p:nvPr/>
          </p:nvSpPr>
          <p:spPr bwMode="auto">
            <a:xfrm>
              <a:off x="4039507" y="3353699"/>
              <a:ext cx="2789276" cy="174624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7" name="Trapezoid 386">
              <a:extLst>
                <a:ext uri="{FF2B5EF4-FFF2-40B4-BE49-F238E27FC236}">
                  <a16:creationId xmlns:a16="http://schemas.microsoft.com/office/drawing/2014/main" id="{208A80F5-A2D2-6C61-B11C-59762430C100}"/>
                </a:ext>
              </a:extLst>
            </p:cNvPr>
            <p:cNvSpPr/>
            <p:nvPr/>
          </p:nvSpPr>
          <p:spPr bwMode="auto">
            <a:xfrm>
              <a:off x="6843000" y="3353700"/>
              <a:ext cx="2796524" cy="174623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8" name="Trapezoid 387">
              <a:extLst>
                <a:ext uri="{FF2B5EF4-FFF2-40B4-BE49-F238E27FC236}">
                  <a16:creationId xmlns:a16="http://schemas.microsoft.com/office/drawing/2014/main" id="{394614AA-FD1B-2536-AEA1-6936DA7859F3}"/>
                </a:ext>
              </a:extLst>
            </p:cNvPr>
            <p:cNvSpPr/>
            <p:nvPr/>
          </p:nvSpPr>
          <p:spPr bwMode="auto">
            <a:xfrm>
              <a:off x="2647589" y="3592967"/>
              <a:ext cx="2800859" cy="174625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89" name="Trapezoid 388">
              <a:extLst>
                <a:ext uri="{FF2B5EF4-FFF2-40B4-BE49-F238E27FC236}">
                  <a16:creationId xmlns:a16="http://schemas.microsoft.com/office/drawing/2014/main" id="{7990BEAC-3A99-5F14-75BD-632D4091346F}"/>
                </a:ext>
              </a:extLst>
            </p:cNvPr>
            <p:cNvSpPr/>
            <p:nvPr/>
          </p:nvSpPr>
          <p:spPr bwMode="auto">
            <a:xfrm>
              <a:off x="5439543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0" name="Trapezoid 389">
              <a:extLst>
                <a:ext uri="{FF2B5EF4-FFF2-40B4-BE49-F238E27FC236}">
                  <a16:creationId xmlns:a16="http://schemas.microsoft.com/office/drawing/2014/main" id="{92D1C3DB-DBD2-6CB2-C349-F360ED05C8D8}"/>
                </a:ext>
              </a:extLst>
            </p:cNvPr>
            <p:cNvSpPr/>
            <p:nvPr/>
          </p:nvSpPr>
          <p:spPr bwMode="auto">
            <a:xfrm>
              <a:off x="8242818" y="3592967"/>
              <a:ext cx="2789276" cy="174625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320*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E9255A69-CFAD-1B75-E19A-43443743E696}"/>
                </a:ext>
              </a:extLst>
            </p:cNvPr>
            <p:cNvSpPr txBox="1"/>
            <p:nvPr/>
          </p:nvSpPr>
          <p:spPr>
            <a:xfrm>
              <a:off x="304226" y="3418669"/>
              <a:ext cx="903469" cy="29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3 x 320 MHz</a:t>
              </a:r>
            </a:p>
          </p:txBody>
        </p:sp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EDE81D2A-CFEA-219B-A544-24903D3276D8}"/>
              </a:ext>
            </a:extLst>
          </p:cNvPr>
          <p:cNvGrpSpPr/>
          <p:nvPr/>
        </p:nvGrpSpPr>
        <p:grpSpPr>
          <a:xfrm rot="16200000">
            <a:off x="9813493" y="1566126"/>
            <a:ext cx="3595353" cy="944684"/>
            <a:chOff x="10932316" y="3066721"/>
            <a:chExt cx="4820855" cy="944684"/>
          </a:xfrm>
        </p:grpSpPr>
        <p:sp>
          <p:nvSpPr>
            <p:cNvPr id="399" name="Trapezoid 398">
              <a:extLst>
                <a:ext uri="{FF2B5EF4-FFF2-40B4-BE49-F238E27FC236}">
                  <a16:creationId xmlns:a16="http://schemas.microsoft.com/office/drawing/2014/main" id="{6F00097E-7881-8C8C-D01E-FC1627B9513C}"/>
                </a:ext>
              </a:extLst>
            </p:cNvPr>
            <p:cNvSpPr/>
            <p:nvPr/>
          </p:nvSpPr>
          <p:spPr bwMode="auto">
            <a:xfrm>
              <a:off x="10944510" y="3525149"/>
              <a:ext cx="620053" cy="135480"/>
            </a:xfrm>
            <a:prstGeom prst="trapezoid">
              <a:avLst/>
            </a:prstGeom>
            <a:solidFill>
              <a:srgbClr val="70AD47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0" name="Trapezoid 399">
              <a:extLst>
                <a:ext uri="{FF2B5EF4-FFF2-40B4-BE49-F238E27FC236}">
                  <a16:creationId xmlns:a16="http://schemas.microsoft.com/office/drawing/2014/main" id="{24795C78-8B4C-12C5-735F-2200D4BB944B}"/>
                </a:ext>
              </a:extLst>
            </p:cNvPr>
            <p:cNvSpPr/>
            <p:nvPr/>
          </p:nvSpPr>
          <p:spPr bwMode="auto">
            <a:xfrm>
              <a:off x="10944510" y="3319074"/>
              <a:ext cx="620053" cy="135480"/>
            </a:xfrm>
            <a:prstGeom prst="trapezoid">
              <a:avLst/>
            </a:prstGeom>
            <a:solidFill>
              <a:srgbClr val="FFC000">
                <a:lumMod val="20000"/>
                <a:lumOff val="8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1" name="Trapezoid 400">
              <a:extLst>
                <a:ext uri="{FF2B5EF4-FFF2-40B4-BE49-F238E27FC236}">
                  <a16:creationId xmlns:a16="http://schemas.microsoft.com/office/drawing/2014/main" id="{E723A0D3-25D3-CDFE-85C2-8A200953D813}"/>
                </a:ext>
              </a:extLst>
            </p:cNvPr>
            <p:cNvSpPr/>
            <p:nvPr/>
          </p:nvSpPr>
          <p:spPr bwMode="auto">
            <a:xfrm>
              <a:off x="10944510" y="3836091"/>
              <a:ext cx="620053" cy="135480"/>
            </a:xfrm>
            <a:prstGeom prst="trapezoid">
              <a:avLst/>
            </a:prstGeom>
            <a:solidFill>
              <a:srgbClr val="5B9BD5">
                <a:lumMod val="40000"/>
                <a:lumOff val="6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C9BB9DA1-60FF-2524-2002-DD8123342D31}"/>
                </a:ext>
              </a:extLst>
            </p:cNvPr>
            <p:cNvSpPr txBox="1"/>
            <p:nvPr/>
          </p:nvSpPr>
          <p:spPr>
            <a:xfrm>
              <a:off x="10932316" y="3066721"/>
              <a:ext cx="8168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Key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A5DC56A9-5ADC-4B5C-3DBA-8B72850FEE6C}"/>
                </a:ext>
              </a:extLst>
            </p:cNvPr>
            <p:cNvSpPr txBox="1"/>
            <p:nvPr/>
          </p:nvSpPr>
          <p:spPr>
            <a:xfrm>
              <a:off x="11611336" y="3258215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34938B02-8D8D-BCD3-3DEF-41ECB538DDA7}"/>
                </a:ext>
              </a:extLst>
            </p:cNvPr>
            <p:cNvSpPr txBox="1"/>
            <p:nvPr/>
          </p:nvSpPr>
          <p:spPr>
            <a:xfrm>
              <a:off x="11611336" y="3457706"/>
              <a:ext cx="327248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LPI or SP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322EC0D-4E14-0853-0E5A-30C1CB544D7F}"/>
                </a:ext>
              </a:extLst>
            </p:cNvPr>
            <p:cNvSpPr txBox="1"/>
            <p:nvPr/>
          </p:nvSpPr>
          <p:spPr>
            <a:xfrm>
              <a:off x="11611336" y="3780573"/>
              <a:ext cx="4141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rPr>
                <a:t>Straddles LPI and LPI/SP spectrum</a:t>
              </a:r>
            </a:p>
          </p:txBody>
        </p:sp>
      </p:grpSp>
      <p:sp>
        <p:nvSpPr>
          <p:cNvPr id="407" name="Title 1">
            <a:extLst>
              <a:ext uri="{FF2B5EF4-FFF2-40B4-BE49-F238E27FC236}">
                <a16:creationId xmlns:a16="http://schemas.microsoft.com/office/drawing/2014/main" id="{5363EC89-4D77-C2A6-A633-E7E101BA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42" y="695000"/>
            <a:ext cx="10747592" cy="585506"/>
          </a:xfrm>
        </p:spPr>
        <p:txBody>
          <a:bodyPr/>
          <a:lstStyle/>
          <a:p>
            <a:pPr algn="ctr"/>
            <a:r>
              <a:rPr lang="en-AU" kern="0" dirty="0"/>
              <a:t>Example of the Frequency Response from a US-based test vector (F50)</a:t>
            </a:r>
            <a:endParaRPr lang="en-AU" kern="0" dirty="0">
              <a:cs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3C7D81-E2DA-76F0-FD7B-B0D95C906BB6}"/>
              </a:ext>
            </a:extLst>
          </p:cNvPr>
          <p:cNvGrpSpPr/>
          <p:nvPr/>
        </p:nvGrpSpPr>
        <p:grpSpPr>
          <a:xfrm>
            <a:off x="6746549" y="1830264"/>
            <a:ext cx="1196229" cy="2912804"/>
            <a:chOff x="6746549" y="1830264"/>
            <a:chExt cx="1196229" cy="43098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78C9FA-55D0-F599-043C-8CC66A53ACB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465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D7795A-BA6A-EEE6-3BBE-F33250DE71A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42778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9E2DAF-4434-0E4D-3D93-95A371B5BEB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8949" y="1842456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1536959-61D4-A777-6B55-8ADEB32DB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0452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BC6615E-A1C7-FEBA-361C-35386E6E1C9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070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DADA20-AC8C-9EC0-7BB8-ACAEC7EAB0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47005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A040AA-74FE-2998-9CB1-2EAC999269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02453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41EA14-E787-3883-8259-6C5E74AB3D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48757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33A361D-FA57-CF7A-CC0C-5F9DA4670D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95061" y="1830264"/>
              <a:ext cx="0" cy="42976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A8FFE0-B1BD-0B3E-63A8-629863C81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4" t="14389" r="9401" b="5595"/>
          <a:stretch/>
        </p:blipFill>
        <p:spPr>
          <a:xfrm>
            <a:off x="936172" y="3659856"/>
            <a:ext cx="9250244" cy="2690144"/>
          </a:xfrm>
          <a:prstGeom prst="rect">
            <a:avLst/>
          </a:prstGeom>
        </p:spPr>
      </p:pic>
      <p:sp>
        <p:nvSpPr>
          <p:cNvPr id="262" name="TextBox 261">
            <a:extLst>
              <a:ext uri="{FF2B5EF4-FFF2-40B4-BE49-F238E27FC236}">
                <a16:creationId xmlns:a16="http://schemas.microsoft.com/office/drawing/2014/main" id="{D2D9498A-0852-DAD1-4128-2DDA459E8AB3}"/>
              </a:ext>
            </a:extLst>
          </p:cNvPr>
          <p:cNvSpPr txBox="1"/>
          <p:nvPr/>
        </p:nvSpPr>
        <p:spPr>
          <a:xfrm>
            <a:off x="577611" y="3459801"/>
            <a:ext cx="8483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PSD (dBm/MHz)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3746E57-BC3D-6040-661A-8587228A733A}"/>
              </a:ext>
            </a:extLst>
          </p:cNvPr>
          <p:cNvSpPr/>
          <p:nvPr/>
        </p:nvSpPr>
        <p:spPr bwMode="auto">
          <a:xfrm>
            <a:off x="6728261" y="3740972"/>
            <a:ext cx="1214517" cy="14990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C963D9-3ED4-5F52-FD0D-B07D7035BB4C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525018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E38CC0-EB51-64CF-0824-C0D6D0692E05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1581" y="4382292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DEA3E7-DDAC-7673-1D46-0C0365075C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7677" y="4211074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AB40A6-18EE-09B4-71AE-5E288994F100}"/>
              </a:ext>
            </a:extLst>
          </p:cNvPr>
          <p:cNvCxnSpPr>
            <a:cxnSpLocks/>
          </p:cNvCxnSpPr>
          <p:nvPr/>
        </p:nvCxnSpPr>
        <p:spPr bwMode="auto">
          <a:xfrm flipV="1">
            <a:off x="1360245" y="4019050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9362D6F-FEF8-6036-9EE9-9720A55502CD}"/>
              </a:ext>
            </a:extLst>
          </p:cNvPr>
          <p:cNvCxnSpPr>
            <a:cxnSpLocks/>
          </p:cNvCxnSpPr>
          <p:nvPr/>
        </p:nvCxnSpPr>
        <p:spPr bwMode="auto">
          <a:xfrm flipV="1">
            <a:off x="1378533" y="3872746"/>
            <a:ext cx="8778240" cy="252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D85ED9-BA52-4BEB-27BD-14C8D233070B}"/>
              </a:ext>
            </a:extLst>
          </p:cNvPr>
          <p:cNvSpPr txBox="1"/>
          <p:nvPr/>
        </p:nvSpPr>
        <p:spPr>
          <a:xfrm>
            <a:off x="10117130" y="3763428"/>
            <a:ext cx="4891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758BE50-4E8B-E561-E94C-201760287E2A}"/>
              </a:ext>
            </a:extLst>
          </p:cNvPr>
          <p:cNvSpPr/>
          <p:nvPr/>
        </p:nvSpPr>
        <p:spPr bwMode="auto">
          <a:xfrm>
            <a:off x="7641026" y="3686496"/>
            <a:ext cx="135294" cy="1049484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4C35A154-4350-0408-6649-7589D5392E06}"/>
              </a:ext>
            </a:extLst>
          </p:cNvPr>
          <p:cNvSpPr/>
          <p:nvPr/>
        </p:nvSpPr>
        <p:spPr bwMode="auto">
          <a:xfrm>
            <a:off x="7346205" y="3670524"/>
            <a:ext cx="151601" cy="1063012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29BBFD8E-54DD-7EE3-17D8-C19DCC87E05E}"/>
              </a:ext>
            </a:extLst>
          </p:cNvPr>
          <p:cNvSpPr/>
          <p:nvPr/>
        </p:nvSpPr>
        <p:spPr bwMode="auto">
          <a:xfrm>
            <a:off x="7052763" y="3665160"/>
            <a:ext cx="117840" cy="1070703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9FF7F71-3956-EDC0-F106-EFE000866F9D}"/>
              </a:ext>
            </a:extLst>
          </p:cNvPr>
          <p:cNvSpPr/>
          <p:nvPr/>
        </p:nvSpPr>
        <p:spPr bwMode="auto">
          <a:xfrm>
            <a:off x="6741866" y="3665160"/>
            <a:ext cx="143225" cy="1077908"/>
          </a:xfrm>
          <a:prstGeom prst="roundRect">
            <a:avLst/>
          </a:prstGeom>
          <a:solidFill>
            <a:srgbClr val="FFFF00">
              <a:alpha val="3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C8AEF8-7432-4FAA-1355-99DF2F9D48D7}"/>
              </a:ext>
            </a:extLst>
          </p:cNvPr>
          <p:cNvSpPr txBox="1"/>
          <p:nvPr/>
        </p:nvSpPr>
        <p:spPr>
          <a:xfrm>
            <a:off x="6669604" y="472919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-10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885622-DAFB-52EE-5A43-131194A606F5}"/>
              </a:ext>
            </a:extLst>
          </p:cNvPr>
          <p:cNvSpPr txBox="1"/>
          <p:nvPr/>
        </p:nvSpPr>
        <p:spPr>
          <a:xfrm>
            <a:off x="6986595" y="4725483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-3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B5A5BF2-1906-7D81-E409-21D87D2679D8}"/>
              </a:ext>
            </a:extLst>
          </p:cNvPr>
          <p:cNvSpPr txBox="1"/>
          <p:nvPr/>
        </p:nvSpPr>
        <p:spPr>
          <a:xfrm>
            <a:off x="7294133" y="4734519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-7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AE7D9A-C252-4885-85DF-346A45EE56E7}"/>
              </a:ext>
            </a:extLst>
          </p:cNvPr>
          <p:cNvSpPr txBox="1"/>
          <p:nvPr/>
        </p:nvSpPr>
        <p:spPr>
          <a:xfrm>
            <a:off x="7571412" y="4726284"/>
            <a:ext cx="368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-11</a:t>
            </a:r>
          </a:p>
          <a:p>
            <a:r>
              <a:rPr lang="en-US" sz="7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774E2-EAE8-6947-027A-F8E717C3B6B2}"/>
              </a:ext>
            </a:extLst>
          </p:cNvPr>
          <p:cNvSpPr txBox="1"/>
          <p:nvPr/>
        </p:nvSpPr>
        <p:spPr>
          <a:xfrm>
            <a:off x="10117130" y="3624837"/>
            <a:ext cx="405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FDEE15-A9E8-4680-91C3-AF6CA7D956C1}"/>
              </a:ext>
            </a:extLst>
          </p:cNvPr>
          <p:cNvCxnSpPr>
            <a:cxnSpLocks/>
          </p:cNvCxnSpPr>
          <p:nvPr/>
        </p:nvCxnSpPr>
        <p:spPr bwMode="auto">
          <a:xfrm>
            <a:off x="1378532" y="381884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2473C76-E26D-B4E9-0429-E591A720A601}"/>
              </a:ext>
            </a:extLst>
          </p:cNvPr>
          <p:cNvCxnSpPr>
            <a:cxnSpLocks/>
          </p:cNvCxnSpPr>
          <p:nvPr/>
        </p:nvCxnSpPr>
        <p:spPr bwMode="auto">
          <a:xfrm>
            <a:off x="1556413" y="3818846"/>
            <a:ext cx="69187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0F33106-CCA9-CB8E-3226-7EC82542D909}"/>
              </a:ext>
            </a:extLst>
          </p:cNvPr>
          <p:cNvCxnSpPr>
            <a:cxnSpLocks/>
          </p:cNvCxnSpPr>
          <p:nvPr/>
        </p:nvCxnSpPr>
        <p:spPr bwMode="auto">
          <a:xfrm>
            <a:off x="1484144" y="3806146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1D06CB0-E827-3B53-5422-78399FE9CAC3}"/>
              </a:ext>
            </a:extLst>
          </p:cNvPr>
          <p:cNvCxnSpPr>
            <a:cxnSpLocks/>
          </p:cNvCxnSpPr>
          <p:nvPr/>
        </p:nvCxnSpPr>
        <p:spPr bwMode="auto">
          <a:xfrm>
            <a:off x="1471279" y="4543306"/>
            <a:ext cx="11020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AC99F2FB-C73F-0CB0-614F-BDC310F0A8D7}"/>
              </a:ext>
            </a:extLst>
          </p:cNvPr>
          <p:cNvCxnSpPr>
            <a:cxnSpLocks/>
          </p:cNvCxnSpPr>
          <p:nvPr/>
        </p:nvCxnSpPr>
        <p:spPr bwMode="auto">
          <a:xfrm>
            <a:off x="1569113" y="3809321"/>
            <a:ext cx="0" cy="7346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0C85C732-6803-07F9-3F1E-42449F4B4545}"/>
              </a:ext>
            </a:extLst>
          </p:cNvPr>
          <p:cNvCxnSpPr>
            <a:cxnSpLocks/>
          </p:cNvCxnSpPr>
          <p:nvPr/>
        </p:nvCxnSpPr>
        <p:spPr bwMode="auto">
          <a:xfrm>
            <a:off x="1625600" y="3806146"/>
            <a:ext cx="0" cy="22771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C8E3F1D-87C7-8CB2-D1EE-5A0B9102B9FD}"/>
              </a:ext>
            </a:extLst>
          </p:cNvPr>
          <p:cNvCxnSpPr>
            <a:cxnSpLocks/>
          </p:cNvCxnSpPr>
          <p:nvPr/>
        </p:nvCxnSpPr>
        <p:spPr bwMode="auto">
          <a:xfrm>
            <a:off x="2071519" y="4631646"/>
            <a:ext cx="0" cy="145165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1D1DCBB4-9AAA-6F45-398D-3E097C523A65}"/>
              </a:ext>
            </a:extLst>
          </p:cNvPr>
          <p:cNvCxnSpPr>
            <a:cxnSpLocks/>
          </p:cNvCxnSpPr>
          <p:nvPr/>
        </p:nvCxnSpPr>
        <p:spPr bwMode="auto">
          <a:xfrm>
            <a:off x="2293769" y="4045063"/>
            <a:ext cx="0" cy="586583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6" name="Straight Connector 395">
            <a:extLst>
              <a:ext uri="{FF2B5EF4-FFF2-40B4-BE49-F238E27FC236}">
                <a16:creationId xmlns:a16="http://schemas.microsoft.com/office/drawing/2014/main" id="{DD5D84A3-DE82-9BE9-C6AA-3994B87E7F80}"/>
              </a:ext>
            </a:extLst>
          </p:cNvPr>
          <p:cNvCxnSpPr>
            <a:cxnSpLocks/>
          </p:cNvCxnSpPr>
          <p:nvPr/>
        </p:nvCxnSpPr>
        <p:spPr bwMode="auto">
          <a:xfrm>
            <a:off x="2506494" y="3806146"/>
            <a:ext cx="0" cy="23891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7" name="Straight Connector 396">
            <a:extLst>
              <a:ext uri="{FF2B5EF4-FFF2-40B4-BE49-F238E27FC236}">
                <a16:creationId xmlns:a16="http://schemas.microsoft.com/office/drawing/2014/main" id="{F0CF6390-D6BC-47D8-4692-6A92CA4B994E}"/>
              </a:ext>
            </a:extLst>
          </p:cNvPr>
          <p:cNvCxnSpPr>
            <a:cxnSpLocks/>
          </p:cNvCxnSpPr>
          <p:nvPr/>
        </p:nvCxnSpPr>
        <p:spPr bwMode="auto">
          <a:xfrm>
            <a:off x="2712869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161C615-BE20-AEE2-135B-9129FCAA532A}"/>
              </a:ext>
            </a:extLst>
          </p:cNvPr>
          <p:cNvCxnSpPr>
            <a:cxnSpLocks/>
          </p:cNvCxnSpPr>
          <p:nvPr/>
        </p:nvCxnSpPr>
        <p:spPr bwMode="auto">
          <a:xfrm>
            <a:off x="3166894" y="3806145"/>
            <a:ext cx="0" cy="2560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5" name="Straight Connector 414">
            <a:extLst>
              <a:ext uri="{FF2B5EF4-FFF2-40B4-BE49-F238E27FC236}">
                <a16:creationId xmlns:a16="http://schemas.microsoft.com/office/drawing/2014/main" id="{3B6893A8-F406-9E19-3CCA-E7051E4B5082}"/>
              </a:ext>
            </a:extLst>
          </p:cNvPr>
          <p:cNvCxnSpPr>
            <a:cxnSpLocks/>
          </p:cNvCxnSpPr>
          <p:nvPr/>
        </p:nvCxnSpPr>
        <p:spPr bwMode="auto">
          <a:xfrm>
            <a:off x="333199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768316F6-7773-F7A4-5B97-02C2F2C670FB}"/>
              </a:ext>
            </a:extLst>
          </p:cNvPr>
          <p:cNvCxnSpPr>
            <a:cxnSpLocks/>
          </p:cNvCxnSpPr>
          <p:nvPr/>
        </p:nvCxnSpPr>
        <p:spPr bwMode="auto">
          <a:xfrm>
            <a:off x="3414544" y="3806145"/>
            <a:ext cx="0" cy="1197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6C6241CA-EBF5-5D75-A9F3-2C853A158892}"/>
              </a:ext>
            </a:extLst>
          </p:cNvPr>
          <p:cNvCxnSpPr>
            <a:cxnSpLocks/>
          </p:cNvCxnSpPr>
          <p:nvPr/>
        </p:nvCxnSpPr>
        <p:spPr bwMode="auto">
          <a:xfrm>
            <a:off x="3481219" y="3806145"/>
            <a:ext cx="0" cy="43883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5B851AE1-8D4A-90B3-28FC-AC2BC5409EE3}"/>
              </a:ext>
            </a:extLst>
          </p:cNvPr>
          <p:cNvCxnSpPr>
            <a:cxnSpLocks/>
          </p:cNvCxnSpPr>
          <p:nvPr/>
        </p:nvCxnSpPr>
        <p:spPr bwMode="auto">
          <a:xfrm>
            <a:off x="4141619" y="3917782"/>
            <a:ext cx="0" cy="61264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0AC9FAE9-BF14-261A-941A-21D0511BC20B}"/>
              </a:ext>
            </a:extLst>
          </p:cNvPr>
          <p:cNvCxnSpPr>
            <a:cxnSpLocks/>
          </p:cNvCxnSpPr>
          <p:nvPr/>
        </p:nvCxnSpPr>
        <p:spPr bwMode="auto">
          <a:xfrm>
            <a:off x="3913019" y="4235181"/>
            <a:ext cx="0" cy="30562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DA38F7E3-CCA3-E005-189C-2CC4EEF4C68C}"/>
              </a:ext>
            </a:extLst>
          </p:cNvPr>
          <p:cNvCxnSpPr>
            <a:cxnSpLocks/>
          </p:cNvCxnSpPr>
          <p:nvPr/>
        </p:nvCxnSpPr>
        <p:spPr bwMode="auto">
          <a:xfrm flipV="1">
            <a:off x="2063413" y="4631646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71D63468-FDE3-59FC-E66E-42806E60E37C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0355" y="4049813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ACF85143-3599-8BAA-EDF1-C8EB7AEAAB6A}"/>
              </a:ext>
            </a:extLst>
          </p:cNvPr>
          <p:cNvCxnSpPr>
            <a:cxnSpLocks/>
          </p:cNvCxnSpPr>
          <p:nvPr/>
        </p:nvCxnSpPr>
        <p:spPr bwMode="auto">
          <a:xfrm flipV="1">
            <a:off x="2496650" y="3812540"/>
            <a:ext cx="228600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FC5B4EDD-DA76-EB56-A7FD-3E6CB162A92C}"/>
              </a:ext>
            </a:extLst>
          </p:cNvPr>
          <p:cNvCxnSpPr>
            <a:cxnSpLocks/>
          </p:cNvCxnSpPr>
          <p:nvPr/>
        </p:nvCxnSpPr>
        <p:spPr bwMode="auto">
          <a:xfrm>
            <a:off x="2702643" y="4056593"/>
            <a:ext cx="475488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452167E1-857A-3EFB-5272-885CA23A9F5C}"/>
              </a:ext>
            </a:extLst>
          </p:cNvPr>
          <p:cNvCxnSpPr>
            <a:cxnSpLocks/>
          </p:cNvCxnSpPr>
          <p:nvPr/>
        </p:nvCxnSpPr>
        <p:spPr bwMode="auto">
          <a:xfrm>
            <a:off x="3152855" y="3812073"/>
            <a:ext cx="19357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DE85B31-6C45-041A-B279-454AD6786EF3}"/>
              </a:ext>
            </a:extLst>
          </p:cNvPr>
          <p:cNvCxnSpPr>
            <a:cxnSpLocks/>
          </p:cNvCxnSpPr>
          <p:nvPr/>
        </p:nvCxnSpPr>
        <p:spPr bwMode="auto">
          <a:xfrm>
            <a:off x="3401844" y="3812540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A8D21B8A-A766-0403-A491-306A93C753DA}"/>
              </a:ext>
            </a:extLst>
          </p:cNvPr>
          <p:cNvCxnSpPr>
            <a:cxnSpLocks/>
          </p:cNvCxnSpPr>
          <p:nvPr/>
        </p:nvCxnSpPr>
        <p:spPr bwMode="auto">
          <a:xfrm>
            <a:off x="3471694" y="4248150"/>
            <a:ext cx="441325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D14A29D8-802C-B022-837E-77748AC00CC9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6069" y="4526280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D7D757F4-6CA4-4513-1345-C59C88D585AE}"/>
              </a:ext>
            </a:extLst>
          </p:cNvPr>
          <p:cNvCxnSpPr>
            <a:cxnSpLocks/>
          </p:cNvCxnSpPr>
          <p:nvPr/>
        </p:nvCxnSpPr>
        <p:spPr bwMode="auto">
          <a:xfrm flipV="1">
            <a:off x="4131984" y="3919538"/>
            <a:ext cx="237744" cy="31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EEF79EB7-12B8-9060-2013-048A8A350D7D}"/>
              </a:ext>
            </a:extLst>
          </p:cNvPr>
          <p:cNvCxnSpPr>
            <a:cxnSpLocks/>
          </p:cNvCxnSpPr>
          <p:nvPr/>
        </p:nvCxnSpPr>
        <p:spPr bwMode="auto">
          <a:xfrm>
            <a:off x="4360203" y="3799840"/>
            <a:ext cx="0" cy="12801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5F95CBC5-2E45-F9CF-9262-47C0CD27AE0D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0678" y="3799840"/>
            <a:ext cx="182880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909B1F81-5CD2-FB36-C0F9-3571997B25FB}"/>
              </a:ext>
            </a:extLst>
          </p:cNvPr>
          <p:cNvCxnSpPr>
            <a:cxnSpLocks/>
          </p:cNvCxnSpPr>
          <p:nvPr/>
        </p:nvCxnSpPr>
        <p:spPr bwMode="auto">
          <a:xfrm>
            <a:off x="6179478" y="3789766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5" name="Straight Connector 444">
            <a:extLst>
              <a:ext uri="{FF2B5EF4-FFF2-40B4-BE49-F238E27FC236}">
                <a16:creationId xmlns:a16="http://schemas.microsoft.com/office/drawing/2014/main" id="{72CBB373-46B6-D43E-F0BD-607F28F16FF1}"/>
              </a:ext>
            </a:extLst>
          </p:cNvPr>
          <p:cNvCxnSpPr>
            <a:cxnSpLocks/>
          </p:cNvCxnSpPr>
          <p:nvPr/>
        </p:nvCxnSpPr>
        <p:spPr bwMode="auto">
          <a:xfrm>
            <a:off x="6166778" y="390203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51D29BC5-C5D0-1A34-64AF-328BE12E47D7}"/>
              </a:ext>
            </a:extLst>
          </p:cNvPr>
          <p:cNvCxnSpPr>
            <a:cxnSpLocks/>
          </p:cNvCxnSpPr>
          <p:nvPr/>
        </p:nvCxnSpPr>
        <p:spPr bwMode="auto">
          <a:xfrm>
            <a:off x="6258218" y="3803015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D93D6B7B-B3FF-CF9D-F25A-FEAF36038C6B}"/>
              </a:ext>
            </a:extLst>
          </p:cNvPr>
          <p:cNvCxnSpPr>
            <a:cxnSpLocks/>
          </p:cNvCxnSpPr>
          <p:nvPr/>
        </p:nvCxnSpPr>
        <p:spPr bwMode="auto">
          <a:xfrm>
            <a:off x="6244915" y="3805088"/>
            <a:ext cx="16459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C2F6C67F-304C-ECE9-5A9D-C4A3B5BC94C3}"/>
              </a:ext>
            </a:extLst>
          </p:cNvPr>
          <p:cNvCxnSpPr>
            <a:cxnSpLocks/>
          </p:cNvCxnSpPr>
          <p:nvPr/>
        </p:nvCxnSpPr>
        <p:spPr bwMode="auto">
          <a:xfrm>
            <a:off x="6403157" y="3792429"/>
            <a:ext cx="0" cy="452546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A7DFC29-F078-9316-6720-0C9CC86E4C0E}"/>
              </a:ext>
            </a:extLst>
          </p:cNvPr>
          <p:cNvCxnSpPr>
            <a:cxnSpLocks/>
          </p:cNvCxnSpPr>
          <p:nvPr/>
        </p:nvCxnSpPr>
        <p:spPr bwMode="auto">
          <a:xfrm>
            <a:off x="6396807" y="4235181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3FC8C63E-B216-2AB9-8A74-76A2D766E346}"/>
              </a:ext>
            </a:extLst>
          </p:cNvPr>
          <p:cNvCxnSpPr>
            <a:cxnSpLocks/>
          </p:cNvCxnSpPr>
          <p:nvPr/>
        </p:nvCxnSpPr>
        <p:spPr bwMode="auto">
          <a:xfrm>
            <a:off x="6475110" y="4225021"/>
            <a:ext cx="0" cy="39319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26342058-15EB-AB5A-CD05-E05B6013594C}"/>
              </a:ext>
            </a:extLst>
          </p:cNvPr>
          <p:cNvCxnSpPr>
            <a:cxnSpLocks/>
          </p:cNvCxnSpPr>
          <p:nvPr/>
        </p:nvCxnSpPr>
        <p:spPr bwMode="auto">
          <a:xfrm>
            <a:off x="6541919" y="3805794"/>
            <a:ext cx="0" cy="81241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6DAE6B1E-68F0-312B-98DA-C3D7CF65D847}"/>
              </a:ext>
            </a:extLst>
          </p:cNvPr>
          <p:cNvCxnSpPr>
            <a:cxnSpLocks/>
          </p:cNvCxnSpPr>
          <p:nvPr/>
        </p:nvCxnSpPr>
        <p:spPr bwMode="auto">
          <a:xfrm>
            <a:off x="6462798" y="4621119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7F585691-D355-B44B-F670-2125609ACBF8}"/>
              </a:ext>
            </a:extLst>
          </p:cNvPr>
          <p:cNvCxnSpPr>
            <a:cxnSpLocks/>
          </p:cNvCxnSpPr>
          <p:nvPr/>
        </p:nvCxnSpPr>
        <p:spPr bwMode="auto">
          <a:xfrm>
            <a:off x="6622232" y="3809321"/>
            <a:ext cx="0" cy="57297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7F0778E1-3D37-5C47-99BE-8C1BBD8FAC1E}"/>
              </a:ext>
            </a:extLst>
          </p:cNvPr>
          <p:cNvCxnSpPr>
            <a:cxnSpLocks/>
          </p:cNvCxnSpPr>
          <p:nvPr/>
        </p:nvCxnSpPr>
        <p:spPr bwMode="auto">
          <a:xfrm>
            <a:off x="6530411" y="3809096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FEFC956B-2767-9790-A209-A37E11CC7EBD}"/>
              </a:ext>
            </a:extLst>
          </p:cNvPr>
          <p:cNvCxnSpPr>
            <a:cxnSpLocks/>
          </p:cNvCxnSpPr>
          <p:nvPr/>
        </p:nvCxnSpPr>
        <p:spPr bwMode="auto">
          <a:xfrm>
            <a:off x="6608715" y="4375942"/>
            <a:ext cx="82296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09C5C046-E67C-4357-C08B-4F88E0AB48FE}"/>
              </a:ext>
            </a:extLst>
          </p:cNvPr>
          <p:cNvCxnSpPr>
            <a:cxnSpLocks/>
          </p:cNvCxnSpPr>
          <p:nvPr/>
        </p:nvCxnSpPr>
        <p:spPr bwMode="auto">
          <a:xfrm>
            <a:off x="6691011" y="4363578"/>
            <a:ext cx="0" cy="10972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0352C308-A9A3-6196-70B5-353EB619CDBC}"/>
              </a:ext>
            </a:extLst>
          </p:cNvPr>
          <p:cNvCxnSpPr>
            <a:cxnSpLocks/>
          </p:cNvCxnSpPr>
          <p:nvPr/>
        </p:nvCxnSpPr>
        <p:spPr bwMode="auto">
          <a:xfrm>
            <a:off x="6678311" y="4469496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C864F5A6-5582-F4A1-F5C8-5605963523B2}"/>
              </a:ext>
            </a:extLst>
          </p:cNvPr>
          <p:cNvCxnSpPr>
            <a:cxnSpLocks/>
          </p:cNvCxnSpPr>
          <p:nvPr/>
        </p:nvCxnSpPr>
        <p:spPr bwMode="auto">
          <a:xfrm>
            <a:off x="6769751" y="4338354"/>
            <a:ext cx="0" cy="1418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966ABAB-E927-4AAA-2446-49A87D78895B}"/>
              </a:ext>
            </a:extLst>
          </p:cNvPr>
          <p:cNvCxnSpPr>
            <a:cxnSpLocks/>
          </p:cNvCxnSpPr>
          <p:nvPr/>
        </p:nvCxnSpPr>
        <p:spPr bwMode="auto">
          <a:xfrm>
            <a:off x="6755885" y="433835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E30216D6-368F-578E-5EE9-41C91D48D3AA}"/>
              </a:ext>
            </a:extLst>
          </p:cNvPr>
          <p:cNvCxnSpPr>
            <a:cxnSpLocks/>
          </p:cNvCxnSpPr>
          <p:nvPr/>
        </p:nvCxnSpPr>
        <p:spPr bwMode="auto">
          <a:xfrm>
            <a:off x="6847325" y="3800132"/>
            <a:ext cx="0" cy="54864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A8C55C48-3B1B-B2F9-C9D8-B1BD0254B623}"/>
              </a:ext>
            </a:extLst>
          </p:cNvPr>
          <p:cNvCxnSpPr>
            <a:cxnSpLocks/>
          </p:cNvCxnSpPr>
          <p:nvPr/>
        </p:nvCxnSpPr>
        <p:spPr bwMode="auto">
          <a:xfrm>
            <a:off x="6840721" y="3814598"/>
            <a:ext cx="299601" cy="340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8183CD92-A9FA-24FA-1C81-3F093ABC1D4B}"/>
              </a:ext>
            </a:extLst>
          </p:cNvPr>
          <p:cNvCxnSpPr>
            <a:cxnSpLocks/>
          </p:cNvCxnSpPr>
          <p:nvPr/>
        </p:nvCxnSpPr>
        <p:spPr bwMode="auto">
          <a:xfrm>
            <a:off x="7135257" y="3807319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0" name="Straight Connector 469">
            <a:extLst>
              <a:ext uri="{FF2B5EF4-FFF2-40B4-BE49-F238E27FC236}">
                <a16:creationId xmlns:a16="http://schemas.microsoft.com/office/drawing/2014/main" id="{BB606703-C439-D428-93CA-BEA3AD1816E7}"/>
              </a:ext>
            </a:extLst>
          </p:cNvPr>
          <p:cNvCxnSpPr>
            <a:cxnSpLocks/>
          </p:cNvCxnSpPr>
          <p:nvPr/>
        </p:nvCxnSpPr>
        <p:spPr bwMode="auto">
          <a:xfrm>
            <a:off x="7123486" y="401870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90CEB594-809C-B794-9BDE-1B6685BEF9BB}"/>
              </a:ext>
            </a:extLst>
          </p:cNvPr>
          <p:cNvCxnSpPr>
            <a:cxnSpLocks/>
          </p:cNvCxnSpPr>
          <p:nvPr/>
        </p:nvCxnSpPr>
        <p:spPr bwMode="auto">
          <a:xfrm>
            <a:off x="7212783" y="3810494"/>
            <a:ext cx="0" cy="21455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95758C64-8E39-0B14-E1A6-3D72656F3E22}"/>
              </a:ext>
            </a:extLst>
          </p:cNvPr>
          <p:cNvCxnSpPr>
            <a:cxnSpLocks/>
          </p:cNvCxnSpPr>
          <p:nvPr/>
        </p:nvCxnSpPr>
        <p:spPr bwMode="auto">
          <a:xfrm>
            <a:off x="7204923" y="3812390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0E4D2827-DA59-F9A3-8627-4843EA3A1A9B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 flipH="1">
            <a:off x="7346205" y="3803306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926622EE-D2D1-4AE0-7B4D-97EF57E93BB8}"/>
              </a:ext>
            </a:extLst>
          </p:cNvPr>
          <p:cNvCxnSpPr>
            <a:cxnSpLocks/>
          </p:cNvCxnSpPr>
          <p:nvPr/>
        </p:nvCxnSpPr>
        <p:spPr bwMode="auto">
          <a:xfrm>
            <a:off x="7335519" y="4213776"/>
            <a:ext cx="10058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FFC99066-DD26-3C0C-3360-DBB0DF6E341E}"/>
              </a:ext>
            </a:extLst>
          </p:cNvPr>
          <p:cNvCxnSpPr>
            <a:cxnSpLocks/>
          </p:cNvCxnSpPr>
          <p:nvPr/>
        </p:nvCxnSpPr>
        <p:spPr bwMode="auto">
          <a:xfrm flipH="1">
            <a:off x="7436103" y="3806594"/>
            <a:ext cx="0" cy="41148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4B7BB404-1870-75B6-35B7-50CC8B651A8F}"/>
              </a:ext>
            </a:extLst>
          </p:cNvPr>
          <p:cNvCxnSpPr>
            <a:cxnSpLocks/>
          </p:cNvCxnSpPr>
          <p:nvPr/>
        </p:nvCxnSpPr>
        <p:spPr bwMode="auto">
          <a:xfrm>
            <a:off x="7427165" y="3815482"/>
            <a:ext cx="149814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DC5015EC-B0D1-A9BA-849C-DAC0B8D70F5A}"/>
              </a:ext>
            </a:extLst>
          </p:cNvPr>
          <p:cNvCxnSpPr>
            <a:cxnSpLocks/>
          </p:cNvCxnSpPr>
          <p:nvPr/>
        </p:nvCxnSpPr>
        <p:spPr bwMode="auto">
          <a:xfrm>
            <a:off x="7571412" y="3803015"/>
            <a:ext cx="0" cy="54864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0" name="Straight Connector 479">
            <a:extLst>
              <a:ext uri="{FF2B5EF4-FFF2-40B4-BE49-F238E27FC236}">
                <a16:creationId xmlns:a16="http://schemas.microsoft.com/office/drawing/2014/main" id="{505643D8-CEF8-7667-1804-E0BFE3571585}"/>
              </a:ext>
            </a:extLst>
          </p:cNvPr>
          <p:cNvCxnSpPr>
            <a:cxnSpLocks/>
          </p:cNvCxnSpPr>
          <p:nvPr/>
        </p:nvCxnSpPr>
        <p:spPr bwMode="auto">
          <a:xfrm>
            <a:off x="7561406" y="3861686"/>
            <a:ext cx="77682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2176E283-3F5E-D703-8142-D38D9113DD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652041" y="3850423"/>
            <a:ext cx="0" cy="53035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47532E64-A698-9E8B-FAD0-E5C5B76B848F}"/>
              </a:ext>
            </a:extLst>
          </p:cNvPr>
          <p:cNvCxnSpPr>
            <a:cxnSpLocks/>
          </p:cNvCxnSpPr>
          <p:nvPr/>
        </p:nvCxnSpPr>
        <p:spPr bwMode="auto">
          <a:xfrm>
            <a:off x="7639088" y="4375942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610F2E11-1419-87CC-0611-889A3C9E9084}"/>
              </a:ext>
            </a:extLst>
          </p:cNvPr>
          <p:cNvCxnSpPr>
            <a:cxnSpLocks/>
          </p:cNvCxnSpPr>
          <p:nvPr/>
        </p:nvCxnSpPr>
        <p:spPr bwMode="auto">
          <a:xfrm>
            <a:off x="7715023" y="3813258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606F5B02-7F7D-BEC8-4ABA-9F24E0FBAB2E}"/>
              </a:ext>
            </a:extLst>
          </p:cNvPr>
          <p:cNvCxnSpPr>
            <a:cxnSpLocks/>
          </p:cNvCxnSpPr>
          <p:nvPr/>
        </p:nvCxnSpPr>
        <p:spPr bwMode="auto">
          <a:xfrm>
            <a:off x="7704988" y="381414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7" name="Straight Connector 486">
            <a:extLst>
              <a:ext uri="{FF2B5EF4-FFF2-40B4-BE49-F238E27FC236}">
                <a16:creationId xmlns:a16="http://schemas.microsoft.com/office/drawing/2014/main" id="{179C8F2B-8B35-0AF6-1C39-8AFEB1922C4B}"/>
              </a:ext>
            </a:extLst>
          </p:cNvPr>
          <p:cNvCxnSpPr>
            <a:cxnSpLocks/>
          </p:cNvCxnSpPr>
          <p:nvPr/>
        </p:nvCxnSpPr>
        <p:spPr bwMode="auto">
          <a:xfrm>
            <a:off x="7797573" y="3803015"/>
            <a:ext cx="0" cy="56585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1F006969-972A-D23F-ED5F-F997BCAB5F26}"/>
              </a:ext>
            </a:extLst>
          </p:cNvPr>
          <p:cNvCxnSpPr>
            <a:cxnSpLocks/>
          </p:cNvCxnSpPr>
          <p:nvPr/>
        </p:nvCxnSpPr>
        <p:spPr bwMode="auto">
          <a:xfrm>
            <a:off x="7786860" y="4379361"/>
            <a:ext cx="82296" cy="17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A40A5D1D-C016-21EA-AE2B-FECBC2AA283D}"/>
              </a:ext>
            </a:extLst>
          </p:cNvPr>
          <p:cNvCxnSpPr>
            <a:cxnSpLocks/>
          </p:cNvCxnSpPr>
          <p:nvPr/>
        </p:nvCxnSpPr>
        <p:spPr bwMode="auto">
          <a:xfrm>
            <a:off x="7868301" y="4372767"/>
            <a:ext cx="0" cy="15225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59023936-4CC1-54AD-7989-6634E6545A08}"/>
              </a:ext>
            </a:extLst>
          </p:cNvPr>
          <p:cNvCxnSpPr>
            <a:cxnSpLocks/>
          </p:cNvCxnSpPr>
          <p:nvPr/>
        </p:nvCxnSpPr>
        <p:spPr bwMode="auto">
          <a:xfrm>
            <a:off x="7857639" y="4525904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9EBB8FE4-1DC2-CC23-3E18-E76CCEDF562C}"/>
              </a:ext>
            </a:extLst>
          </p:cNvPr>
          <p:cNvCxnSpPr>
            <a:cxnSpLocks/>
          </p:cNvCxnSpPr>
          <p:nvPr/>
        </p:nvCxnSpPr>
        <p:spPr bwMode="auto">
          <a:xfrm>
            <a:off x="7939554" y="4525017"/>
            <a:ext cx="0" cy="484632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7367C20F-B027-281F-8F3D-0E3526461108}"/>
              </a:ext>
            </a:extLst>
          </p:cNvPr>
          <p:cNvCxnSpPr>
            <a:cxnSpLocks/>
          </p:cNvCxnSpPr>
          <p:nvPr/>
        </p:nvCxnSpPr>
        <p:spPr bwMode="auto">
          <a:xfrm>
            <a:off x="7926854" y="5008713"/>
            <a:ext cx="10058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D442D0C7-F5C6-857F-B516-DE3F7CAE825C}"/>
              </a:ext>
            </a:extLst>
          </p:cNvPr>
          <p:cNvCxnSpPr>
            <a:cxnSpLocks/>
          </p:cNvCxnSpPr>
          <p:nvPr/>
        </p:nvCxnSpPr>
        <p:spPr bwMode="auto">
          <a:xfrm>
            <a:off x="8018929" y="3806594"/>
            <a:ext cx="0" cy="1207008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309119CC-8BF8-828E-8AAF-FEA30D69F4EA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5856" y="3814127"/>
            <a:ext cx="2176272" cy="3575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3CF04FD7-2BEC-AC71-EC32-F2F4BF156BBB}"/>
              </a:ext>
            </a:extLst>
          </p:cNvPr>
          <p:cNvCxnSpPr>
            <a:cxnSpLocks/>
          </p:cNvCxnSpPr>
          <p:nvPr/>
        </p:nvCxnSpPr>
        <p:spPr bwMode="auto">
          <a:xfrm>
            <a:off x="1616048" y="6083300"/>
            <a:ext cx="466344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57992BA9-2C61-050B-E425-1321FC699A78}"/>
              </a:ext>
            </a:extLst>
          </p:cNvPr>
          <p:cNvCxnSpPr>
            <a:cxnSpLocks/>
          </p:cNvCxnSpPr>
          <p:nvPr/>
        </p:nvCxnSpPr>
        <p:spPr bwMode="auto">
          <a:xfrm>
            <a:off x="3325642" y="5004032"/>
            <a:ext cx="91440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7" name="Freeform: Shape 8">
            <a:extLst>
              <a:ext uri="{FF2B5EF4-FFF2-40B4-BE49-F238E27FC236}">
                <a16:creationId xmlns:a16="http://schemas.microsoft.com/office/drawing/2014/main" id="{6D55F549-EC16-DC4A-63F1-1ECD80FD502A}"/>
              </a:ext>
            </a:extLst>
          </p:cNvPr>
          <p:cNvSpPr/>
          <p:nvPr/>
        </p:nvSpPr>
        <p:spPr bwMode="auto">
          <a:xfrm>
            <a:off x="2848413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9" name="Freeform: Shape 8">
            <a:extLst>
              <a:ext uri="{FF2B5EF4-FFF2-40B4-BE49-F238E27FC236}">
                <a16:creationId xmlns:a16="http://schemas.microsoft.com/office/drawing/2014/main" id="{263D2176-BF41-0C64-3AEB-BF6EAC9773CC}"/>
              </a:ext>
            </a:extLst>
          </p:cNvPr>
          <p:cNvSpPr/>
          <p:nvPr/>
        </p:nvSpPr>
        <p:spPr bwMode="auto">
          <a:xfrm>
            <a:off x="279813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3" name="Freeform: Shape 8">
            <a:extLst>
              <a:ext uri="{FF2B5EF4-FFF2-40B4-BE49-F238E27FC236}">
                <a16:creationId xmlns:a16="http://schemas.microsoft.com/office/drawing/2014/main" id="{2C58C3B5-E973-0839-CFC2-1E43A59A8EFC}"/>
              </a:ext>
            </a:extLst>
          </p:cNvPr>
          <p:cNvSpPr/>
          <p:nvPr/>
        </p:nvSpPr>
        <p:spPr bwMode="auto">
          <a:xfrm>
            <a:off x="2751287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5" name="Freeform: Shape 8">
            <a:extLst>
              <a:ext uri="{FF2B5EF4-FFF2-40B4-BE49-F238E27FC236}">
                <a16:creationId xmlns:a16="http://schemas.microsoft.com/office/drawing/2014/main" id="{0664EC0B-B9C6-650E-58D1-AEA8D94592C0}"/>
              </a:ext>
            </a:extLst>
          </p:cNvPr>
          <p:cNvSpPr/>
          <p:nvPr/>
        </p:nvSpPr>
        <p:spPr bwMode="auto">
          <a:xfrm>
            <a:off x="2896395" y="5010404"/>
            <a:ext cx="960120" cy="124559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1" name="Freeform: Shape 8">
            <a:extLst>
              <a:ext uri="{FF2B5EF4-FFF2-40B4-BE49-F238E27FC236}">
                <a16:creationId xmlns:a16="http://schemas.microsoft.com/office/drawing/2014/main" id="{54C79F19-A1B9-F333-972B-1CB9CBD90173}"/>
              </a:ext>
            </a:extLst>
          </p:cNvPr>
          <p:cNvSpPr/>
          <p:nvPr/>
        </p:nvSpPr>
        <p:spPr bwMode="auto">
          <a:xfrm>
            <a:off x="2949759" y="5012119"/>
            <a:ext cx="960120" cy="124250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5" name="Freeform: Shape 8">
            <a:extLst>
              <a:ext uri="{FF2B5EF4-FFF2-40B4-BE49-F238E27FC236}">
                <a16:creationId xmlns:a16="http://schemas.microsoft.com/office/drawing/2014/main" id="{13BD8C71-9AE1-832B-348D-65F11E1A4755}"/>
              </a:ext>
            </a:extLst>
          </p:cNvPr>
          <p:cNvSpPr/>
          <p:nvPr/>
        </p:nvSpPr>
        <p:spPr bwMode="auto">
          <a:xfrm>
            <a:off x="2997141" y="383044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0" name="Freeform: Shape 8">
            <a:extLst>
              <a:ext uri="{FF2B5EF4-FFF2-40B4-BE49-F238E27FC236}">
                <a16:creationId xmlns:a16="http://schemas.microsoft.com/office/drawing/2014/main" id="{2A8FF344-DC5F-B719-4ABA-714CF43E630F}"/>
              </a:ext>
            </a:extLst>
          </p:cNvPr>
          <p:cNvSpPr/>
          <p:nvPr/>
        </p:nvSpPr>
        <p:spPr bwMode="auto">
          <a:xfrm>
            <a:off x="3051511" y="4251742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3" name="Freeform: Shape 8">
            <a:extLst>
              <a:ext uri="{FF2B5EF4-FFF2-40B4-BE49-F238E27FC236}">
                <a16:creationId xmlns:a16="http://schemas.microsoft.com/office/drawing/2014/main" id="{FCFB486B-98E1-5A85-959C-57F4EA06919A}"/>
              </a:ext>
            </a:extLst>
          </p:cNvPr>
          <p:cNvSpPr/>
          <p:nvPr/>
        </p:nvSpPr>
        <p:spPr bwMode="auto">
          <a:xfrm>
            <a:off x="3249243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7" name="Freeform: Shape 8">
            <a:extLst>
              <a:ext uri="{FF2B5EF4-FFF2-40B4-BE49-F238E27FC236}">
                <a16:creationId xmlns:a16="http://schemas.microsoft.com/office/drawing/2014/main" id="{8B7C0E3D-5058-9BBE-A8BA-D20659AF7CB5}"/>
              </a:ext>
            </a:extLst>
          </p:cNvPr>
          <p:cNvSpPr/>
          <p:nvPr/>
        </p:nvSpPr>
        <p:spPr bwMode="auto">
          <a:xfrm>
            <a:off x="3427331" y="4257944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9" name="Freeform: Shape 8">
            <a:extLst>
              <a:ext uri="{FF2B5EF4-FFF2-40B4-BE49-F238E27FC236}">
                <a16:creationId xmlns:a16="http://schemas.microsoft.com/office/drawing/2014/main" id="{59A856FE-0CC3-F36C-AE79-7D98DF91BD8B}"/>
              </a:ext>
            </a:extLst>
          </p:cNvPr>
          <p:cNvSpPr/>
          <p:nvPr/>
        </p:nvSpPr>
        <p:spPr bwMode="auto">
          <a:xfrm>
            <a:off x="2700470" y="406857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1" name="Freeform: Shape 8">
            <a:extLst>
              <a:ext uri="{FF2B5EF4-FFF2-40B4-BE49-F238E27FC236}">
                <a16:creationId xmlns:a16="http://schemas.microsoft.com/office/drawing/2014/main" id="{DAA36DC7-681A-FE86-3128-609B2908AC74}"/>
              </a:ext>
            </a:extLst>
          </p:cNvPr>
          <p:cNvSpPr/>
          <p:nvPr/>
        </p:nvSpPr>
        <p:spPr bwMode="auto">
          <a:xfrm>
            <a:off x="2497094" y="406692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2" name="Freeform: Shape 8">
            <a:extLst>
              <a:ext uri="{FF2B5EF4-FFF2-40B4-BE49-F238E27FC236}">
                <a16:creationId xmlns:a16="http://schemas.microsoft.com/office/drawing/2014/main" id="{3BB8326C-21B6-C8E4-61D0-3F82DB604507}"/>
              </a:ext>
            </a:extLst>
          </p:cNvPr>
          <p:cNvSpPr/>
          <p:nvPr/>
        </p:nvSpPr>
        <p:spPr bwMode="auto">
          <a:xfrm>
            <a:off x="2278057" y="406854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3" name="Freeform: Shape 8">
            <a:extLst>
              <a:ext uri="{FF2B5EF4-FFF2-40B4-BE49-F238E27FC236}">
                <a16:creationId xmlns:a16="http://schemas.microsoft.com/office/drawing/2014/main" id="{FBBA13DA-43A1-1847-7ED8-2872BCB03EED}"/>
              </a:ext>
            </a:extLst>
          </p:cNvPr>
          <p:cNvSpPr/>
          <p:nvPr/>
        </p:nvSpPr>
        <p:spPr bwMode="auto">
          <a:xfrm>
            <a:off x="2223602" y="382553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4" name="Freeform: Shape 8">
            <a:extLst>
              <a:ext uri="{FF2B5EF4-FFF2-40B4-BE49-F238E27FC236}">
                <a16:creationId xmlns:a16="http://schemas.microsoft.com/office/drawing/2014/main" id="{97F654F9-CCAD-6721-B760-C8AA0CECB1E2}"/>
              </a:ext>
            </a:extLst>
          </p:cNvPr>
          <p:cNvSpPr/>
          <p:nvPr/>
        </p:nvSpPr>
        <p:spPr bwMode="auto">
          <a:xfrm>
            <a:off x="2092734" y="382169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5" name="Freeform: Shape 8">
            <a:extLst>
              <a:ext uri="{FF2B5EF4-FFF2-40B4-BE49-F238E27FC236}">
                <a16:creationId xmlns:a16="http://schemas.microsoft.com/office/drawing/2014/main" id="{06DDBADD-F9A9-239B-32F1-374FABF2315D}"/>
              </a:ext>
            </a:extLst>
          </p:cNvPr>
          <p:cNvSpPr/>
          <p:nvPr/>
        </p:nvSpPr>
        <p:spPr bwMode="auto">
          <a:xfrm>
            <a:off x="2040268" y="4057803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6" name="Freeform: Shape 8">
            <a:extLst>
              <a:ext uri="{FF2B5EF4-FFF2-40B4-BE49-F238E27FC236}">
                <a16:creationId xmlns:a16="http://schemas.microsoft.com/office/drawing/2014/main" id="{812B6A69-11A4-9914-9E2F-DB23233B5992}"/>
              </a:ext>
            </a:extLst>
          </p:cNvPr>
          <p:cNvSpPr/>
          <p:nvPr/>
        </p:nvSpPr>
        <p:spPr bwMode="auto">
          <a:xfrm>
            <a:off x="1882872" y="4057801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7" name="Freeform: Shape 8">
            <a:extLst>
              <a:ext uri="{FF2B5EF4-FFF2-40B4-BE49-F238E27FC236}">
                <a16:creationId xmlns:a16="http://schemas.microsoft.com/office/drawing/2014/main" id="{5D6C8DA4-7B95-7F96-50C4-CEEB9982E03A}"/>
              </a:ext>
            </a:extLst>
          </p:cNvPr>
          <p:cNvSpPr/>
          <p:nvPr/>
        </p:nvSpPr>
        <p:spPr bwMode="auto">
          <a:xfrm>
            <a:off x="1826670" y="4638667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8" name="Freeform: Shape 8">
            <a:extLst>
              <a:ext uri="{FF2B5EF4-FFF2-40B4-BE49-F238E27FC236}">
                <a16:creationId xmlns:a16="http://schemas.microsoft.com/office/drawing/2014/main" id="{B63F865A-51A0-12C8-62E9-61487D9AEDA5}"/>
              </a:ext>
            </a:extLst>
          </p:cNvPr>
          <p:cNvSpPr/>
          <p:nvPr/>
        </p:nvSpPr>
        <p:spPr bwMode="auto">
          <a:xfrm>
            <a:off x="347459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9" name="Freeform: Shape 8">
            <a:extLst>
              <a:ext uri="{FF2B5EF4-FFF2-40B4-BE49-F238E27FC236}">
                <a16:creationId xmlns:a16="http://schemas.microsoft.com/office/drawing/2014/main" id="{5F3A7423-C205-22A3-6761-8A23E8F56D08}"/>
              </a:ext>
            </a:extLst>
          </p:cNvPr>
          <p:cNvSpPr/>
          <p:nvPr/>
        </p:nvSpPr>
        <p:spPr bwMode="auto">
          <a:xfrm>
            <a:off x="3675587" y="4540810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0" name="Freeform: Shape 8">
            <a:extLst>
              <a:ext uri="{FF2B5EF4-FFF2-40B4-BE49-F238E27FC236}">
                <a16:creationId xmlns:a16="http://schemas.microsoft.com/office/drawing/2014/main" id="{546FD257-F60E-9095-D245-6414F9943232}"/>
              </a:ext>
            </a:extLst>
          </p:cNvPr>
          <p:cNvSpPr/>
          <p:nvPr/>
        </p:nvSpPr>
        <p:spPr bwMode="auto">
          <a:xfrm>
            <a:off x="3731784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1" name="Freeform: Shape 8">
            <a:extLst>
              <a:ext uri="{FF2B5EF4-FFF2-40B4-BE49-F238E27FC236}">
                <a16:creationId xmlns:a16="http://schemas.microsoft.com/office/drawing/2014/main" id="{4D460119-0D2F-C9B7-6642-6E5625B001C9}"/>
              </a:ext>
            </a:extLst>
          </p:cNvPr>
          <p:cNvSpPr/>
          <p:nvPr/>
        </p:nvSpPr>
        <p:spPr bwMode="auto">
          <a:xfrm>
            <a:off x="3891469" y="3931615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9" name="Freeform: Shape 8">
            <a:extLst>
              <a:ext uri="{FF2B5EF4-FFF2-40B4-BE49-F238E27FC236}">
                <a16:creationId xmlns:a16="http://schemas.microsoft.com/office/drawing/2014/main" id="{B152881B-E76C-D108-316E-6AAC95A1EB5B}"/>
              </a:ext>
            </a:extLst>
          </p:cNvPr>
          <p:cNvSpPr/>
          <p:nvPr/>
        </p:nvSpPr>
        <p:spPr bwMode="auto">
          <a:xfrm>
            <a:off x="3942762" y="3813258"/>
            <a:ext cx="960120" cy="2193008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425177 w 425177"/>
              <a:gd name="connsiteY6" fmla="*/ 597315 h 599298"/>
              <a:gd name="connsiteX0" fmla="*/ 0 w 425177"/>
              <a:gd name="connsiteY0" fmla="*/ 599298 h 599298"/>
              <a:gd name="connsiteX1" fmla="*/ 21688 w 425177"/>
              <a:gd name="connsiteY1" fmla="*/ 567556 h 599298"/>
              <a:gd name="connsiteX2" fmla="*/ 115785 w 425177"/>
              <a:gd name="connsiteY2" fmla="*/ 526692 h 599298"/>
              <a:gd name="connsiteX3" fmla="*/ 132820 w 425177"/>
              <a:gd name="connsiteY3" fmla="*/ 314 h 599298"/>
              <a:gd name="connsiteX4" fmla="*/ 285440 w 425177"/>
              <a:gd name="connsiteY4" fmla="*/ 0 h 599298"/>
              <a:gd name="connsiteX5" fmla="*/ 302533 w 425177"/>
              <a:gd name="connsiteY5" fmla="*/ 527514 h 599298"/>
              <a:gd name="connsiteX6" fmla="*/ 352868 w 425177"/>
              <a:gd name="connsiteY6" fmla="*/ 567556 h 599298"/>
              <a:gd name="connsiteX7" fmla="*/ 425177 w 425177"/>
              <a:gd name="connsiteY7" fmla="*/ 597315 h 599298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352868 w 1312746"/>
              <a:gd name="connsiteY6" fmla="*/ 567556 h 689829"/>
              <a:gd name="connsiteX7" fmla="*/ 1312746 w 1312746"/>
              <a:gd name="connsiteY7" fmla="*/ 689829 h 689829"/>
              <a:gd name="connsiteX0" fmla="*/ 0 w 1312746"/>
              <a:gd name="connsiteY0" fmla="*/ 599298 h 689829"/>
              <a:gd name="connsiteX1" fmla="*/ 21688 w 1312746"/>
              <a:gd name="connsiteY1" fmla="*/ 567556 h 689829"/>
              <a:gd name="connsiteX2" fmla="*/ 115785 w 1312746"/>
              <a:gd name="connsiteY2" fmla="*/ 526692 h 689829"/>
              <a:gd name="connsiteX3" fmla="*/ 132820 w 1312746"/>
              <a:gd name="connsiteY3" fmla="*/ 314 h 689829"/>
              <a:gd name="connsiteX4" fmla="*/ 285440 w 1312746"/>
              <a:gd name="connsiteY4" fmla="*/ 0 h 689829"/>
              <a:gd name="connsiteX5" fmla="*/ 302533 w 1312746"/>
              <a:gd name="connsiteY5" fmla="*/ 527514 h 689829"/>
              <a:gd name="connsiteX6" fmla="*/ 538330 w 1312746"/>
              <a:gd name="connsiteY6" fmla="*/ 573525 h 689829"/>
              <a:gd name="connsiteX7" fmla="*/ 1312746 w 1312746"/>
              <a:gd name="connsiteY7" fmla="*/ 689829 h 689829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968317 w 968317"/>
              <a:gd name="connsiteY7" fmla="*/ 680876 h 680876"/>
              <a:gd name="connsiteX0" fmla="*/ 0 w 968317"/>
              <a:gd name="connsiteY0" fmla="*/ 599298 h 680876"/>
              <a:gd name="connsiteX1" fmla="*/ 21688 w 968317"/>
              <a:gd name="connsiteY1" fmla="*/ 567556 h 680876"/>
              <a:gd name="connsiteX2" fmla="*/ 115785 w 968317"/>
              <a:gd name="connsiteY2" fmla="*/ 526692 h 680876"/>
              <a:gd name="connsiteX3" fmla="*/ 132820 w 968317"/>
              <a:gd name="connsiteY3" fmla="*/ 314 h 680876"/>
              <a:gd name="connsiteX4" fmla="*/ 285440 w 968317"/>
              <a:gd name="connsiteY4" fmla="*/ 0 h 680876"/>
              <a:gd name="connsiteX5" fmla="*/ 302533 w 968317"/>
              <a:gd name="connsiteY5" fmla="*/ 527514 h 680876"/>
              <a:gd name="connsiteX6" fmla="*/ 538330 w 968317"/>
              <a:gd name="connsiteY6" fmla="*/ 573525 h 680876"/>
              <a:gd name="connsiteX7" fmla="*/ 670802 w 968317"/>
              <a:gd name="connsiteY7" fmla="*/ 615306 h 680876"/>
              <a:gd name="connsiteX8" fmla="*/ 968317 w 968317"/>
              <a:gd name="connsiteY8" fmla="*/ 680876 h 680876"/>
              <a:gd name="connsiteX0" fmla="*/ 0 w 1935369"/>
              <a:gd name="connsiteY0" fmla="*/ 599298 h 734595"/>
              <a:gd name="connsiteX1" fmla="*/ 21688 w 1935369"/>
              <a:gd name="connsiteY1" fmla="*/ 567556 h 734595"/>
              <a:gd name="connsiteX2" fmla="*/ 115785 w 1935369"/>
              <a:gd name="connsiteY2" fmla="*/ 526692 h 734595"/>
              <a:gd name="connsiteX3" fmla="*/ 132820 w 1935369"/>
              <a:gd name="connsiteY3" fmla="*/ 314 h 734595"/>
              <a:gd name="connsiteX4" fmla="*/ 285440 w 1935369"/>
              <a:gd name="connsiteY4" fmla="*/ 0 h 734595"/>
              <a:gd name="connsiteX5" fmla="*/ 302533 w 1935369"/>
              <a:gd name="connsiteY5" fmla="*/ 527514 h 734595"/>
              <a:gd name="connsiteX6" fmla="*/ 538330 w 1935369"/>
              <a:gd name="connsiteY6" fmla="*/ 573525 h 734595"/>
              <a:gd name="connsiteX7" fmla="*/ 670802 w 1935369"/>
              <a:gd name="connsiteY7" fmla="*/ 615306 h 734595"/>
              <a:gd name="connsiteX8" fmla="*/ 1935369 w 1935369"/>
              <a:gd name="connsiteY8" fmla="*/ 734595 h 734595"/>
              <a:gd name="connsiteX0" fmla="*/ 0 w 1935369"/>
              <a:gd name="connsiteY0" fmla="*/ 599298 h 913737"/>
              <a:gd name="connsiteX1" fmla="*/ 21688 w 1935369"/>
              <a:gd name="connsiteY1" fmla="*/ 567556 h 913737"/>
              <a:gd name="connsiteX2" fmla="*/ 115785 w 1935369"/>
              <a:gd name="connsiteY2" fmla="*/ 526692 h 913737"/>
              <a:gd name="connsiteX3" fmla="*/ 132820 w 1935369"/>
              <a:gd name="connsiteY3" fmla="*/ 314 h 913737"/>
              <a:gd name="connsiteX4" fmla="*/ 285440 w 1935369"/>
              <a:gd name="connsiteY4" fmla="*/ 0 h 913737"/>
              <a:gd name="connsiteX5" fmla="*/ 302533 w 1935369"/>
              <a:gd name="connsiteY5" fmla="*/ 527514 h 913737"/>
              <a:gd name="connsiteX6" fmla="*/ 538330 w 1935369"/>
              <a:gd name="connsiteY6" fmla="*/ 573525 h 913737"/>
              <a:gd name="connsiteX7" fmla="*/ 1028480 w 1935369"/>
              <a:gd name="connsiteY7" fmla="*/ 913737 h 913737"/>
              <a:gd name="connsiteX8" fmla="*/ 1935369 w 1935369"/>
              <a:gd name="connsiteY8" fmla="*/ 734595 h 913737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538330 w 2120831"/>
              <a:gd name="connsiteY6" fmla="*/ 57352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750286 w 2120831"/>
              <a:gd name="connsiteY6" fmla="*/ 683945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1028480 w 2120831"/>
              <a:gd name="connsiteY7" fmla="*/ 913737 h 919623"/>
              <a:gd name="connsiteX8" fmla="*/ 2120831 w 2120831"/>
              <a:gd name="connsiteY8" fmla="*/ 919623 h 919623"/>
              <a:gd name="connsiteX0" fmla="*/ 0 w 2120831"/>
              <a:gd name="connsiteY0" fmla="*/ 599298 h 919623"/>
              <a:gd name="connsiteX1" fmla="*/ 21688 w 2120831"/>
              <a:gd name="connsiteY1" fmla="*/ 567556 h 919623"/>
              <a:gd name="connsiteX2" fmla="*/ 115785 w 2120831"/>
              <a:gd name="connsiteY2" fmla="*/ 526692 h 919623"/>
              <a:gd name="connsiteX3" fmla="*/ 132820 w 2120831"/>
              <a:gd name="connsiteY3" fmla="*/ 314 h 919623"/>
              <a:gd name="connsiteX4" fmla="*/ 285440 w 2120831"/>
              <a:gd name="connsiteY4" fmla="*/ 0 h 919623"/>
              <a:gd name="connsiteX5" fmla="*/ 302533 w 2120831"/>
              <a:gd name="connsiteY5" fmla="*/ 527514 h 919623"/>
              <a:gd name="connsiteX6" fmla="*/ 604564 w 2120831"/>
              <a:gd name="connsiteY6" fmla="*/ 666039 h 919623"/>
              <a:gd name="connsiteX7" fmla="*/ 922502 w 2120831"/>
              <a:gd name="connsiteY7" fmla="*/ 916722 h 919623"/>
              <a:gd name="connsiteX8" fmla="*/ 2120831 w 2120831"/>
              <a:gd name="connsiteY8" fmla="*/ 919623 h 919623"/>
              <a:gd name="connsiteX0" fmla="*/ 0 w 2862678"/>
              <a:gd name="connsiteY0" fmla="*/ 945479 h 945479"/>
              <a:gd name="connsiteX1" fmla="*/ 763535 w 2862678"/>
              <a:gd name="connsiteY1" fmla="*/ 567556 h 945479"/>
              <a:gd name="connsiteX2" fmla="*/ 857632 w 2862678"/>
              <a:gd name="connsiteY2" fmla="*/ 526692 h 945479"/>
              <a:gd name="connsiteX3" fmla="*/ 874667 w 2862678"/>
              <a:gd name="connsiteY3" fmla="*/ 314 h 945479"/>
              <a:gd name="connsiteX4" fmla="*/ 1027287 w 2862678"/>
              <a:gd name="connsiteY4" fmla="*/ 0 h 945479"/>
              <a:gd name="connsiteX5" fmla="*/ 1044380 w 2862678"/>
              <a:gd name="connsiteY5" fmla="*/ 527514 h 945479"/>
              <a:gd name="connsiteX6" fmla="*/ 1346411 w 2862678"/>
              <a:gd name="connsiteY6" fmla="*/ 666039 h 945479"/>
              <a:gd name="connsiteX7" fmla="*/ 1664349 w 2862678"/>
              <a:gd name="connsiteY7" fmla="*/ 916722 h 945479"/>
              <a:gd name="connsiteX8" fmla="*/ 2862678 w 2862678"/>
              <a:gd name="connsiteY8" fmla="*/ 919623 h 945479"/>
              <a:gd name="connsiteX0" fmla="*/ 0 w 2862678"/>
              <a:gd name="connsiteY0" fmla="*/ 945479 h 945479"/>
              <a:gd name="connsiteX1" fmla="*/ 366113 w 2862678"/>
              <a:gd name="connsiteY1" fmla="*/ 776459 h 945479"/>
              <a:gd name="connsiteX2" fmla="*/ 763535 w 2862678"/>
              <a:gd name="connsiteY2" fmla="*/ 567556 h 945479"/>
              <a:gd name="connsiteX3" fmla="*/ 857632 w 2862678"/>
              <a:gd name="connsiteY3" fmla="*/ 526692 h 945479"/>
              <a:gd name="connsiteX4" fmla="*/ 874667 w 2862678"/>
              <a:gd name="connsiteY4" fmla="*/ 314 h 945479"/>
              <a:gd name="connsiteX5" fmla="*/ 1027287 w 2862678"/>
              <a:gd name="connsiteY5" fmla="*/ 0 h 945479"/>
              <a:gd name="connsiteX6" fmla="*/ 1044380 w 2862678"/>
              <a:gd name="connsiteY6" fmla="*/ 527514 h 945479"/>
              <a:gd name="connsiteX7" fmla="*/ 1346411 w 2862678"/>
              <a:gd name="connsiteY7" fmla="*/ 666039 h 945479"/>
              <a:gd name="connsiteX8" fmla="*/ 1664349 w 2862678"/>
              <a:gd name="connsiteY8" fmla="*/ 916722 h 945479"/>
              <a:gd name="connsiteX9" fmla="*/ 2862678 w 2862678"/>
              <a:gd name="connsiteY9" fmla="*/ 919623 h 945479"/>
              <a:gd name="connsiteX0" fmla="*/ 0 w 3591276"/>
              <a:gd name="connsiteY0" fmla="*/ 915636 h 919623"/>
              <a:gd name="connsiteX1" fmla="*/ 1094711 w 3591276"/>
              <a:gd name="connsiteY1" fmla="*/ 776459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492133 w 3591276"/>
              <a:gd name="connsiteY2" fmla="*/ 567556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948989 w 3591276"/>
              <a:gd name="connsiteY1" fmla="*/ 901800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392947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75009 w 3591276"/>
              <a:gd name="connsiteY7" fmla="*/ 666039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07769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  <a:gd name="connsiteX0" fmla="*/ 0 w 3591276"/>
              <a:gd name="connsiteY0" fmla="*/ 915636 h 919623"/>
              <a:gd name="connsiteX1" fmla="*/ 1160945 w 3591276"/>
              <a:gd name="connsiteY1" fmla="*/ 916722 h 919623"/>
              <a:gd name="connsiteX2" fmla="*/ 1346411 w 3591276"/>
              <a:gd name="connsiteY2" fmla="*/ 660069 h 919623"/>
              <a:gd name="connsiteX3" fmla="*/ 1586230 w 3591276"/>
              <a:gd name="connsiteY3" fmla="*/ 526692 h 919623"/>
              <a:gd name="connsiteX4" fmla="*/ 1603265 w 3591276"/>
              <a:gd name="connsiteY4" fmla="*/ 314 h 919623"/>
              <a:gd name="connsiteX5" fmla="*/ 1755885 w 3591276"/>
              <a:gd name="connsiteY5" fmla="*/ 0 h 919623"/>
              <a:gd name="connsiteX6" fmla="*/ 1772978 w 3591276"/>
              <a:gd name="connsiteY6" fmla="*/ 527514 h 919623"/>
              <a:gd name="connsiteX7" fmla="*/ 2008771 w 3591276"/>
              <a:gd name="connsiteY7" fmla="*/ 654101 h 919623"/>
              <a:gd name="connsiteX8" fmla="*/ 2286969 w 3591276"/>
              <a:gd name="connsiteY8" fmla="*/ 916722 h 919623"/>
              <a:gd name="connsiteX9" fmla="*/ 3591276 w 3591276"/>
              <a:gd name="connsiteY9" fmla="*/ 919623 h 91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1276" h="919623">
                <a:moveTo>
                  <a:pt x="0" y="915636"/>
                </a:moveTo>
                <a:lnTo>
                  <a:pt x="1160945" y="916722"/>
                </a:lnTo>
                <a:lnTo>
                  <a:pt x="1346411" y="660069"/>
                </a:lnTo>
                <a:lnTo>
                  <a:pt x="1586230" y="526692"/>
                </a:lnTo>
                <a:cubicBezTo>
                  <a:pt x="1586034" y="386126"/>
                  <a:pt x="1603461" y="140880"/>
                  <a:pt x="1603265" y="314"/>
                </a:cubicBezTo>
                <a:lnTo>
                  <a:pt x="1755885" y="0"/>
                </a:lnTo>
                <a:lnTo>
                  <a:pt x="1772978" y="527514"/>
                </a:lnTo>
                <a:lnTo>
                  <a:pt x="2008771" y="654101"/>
                </a:lnTo>
                <a:lnTo>
                  <a:pt x="2286969" y="916722"/>
                </a:lnTo>
                <a:lnTo>
                  <a:pt x="3591276" y="91962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7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 animBg="1"/>
      <p:bldP spid="469" grpId="0" animBg="1"/>
      <p:bldP spid="473" grpId="0" animBg="1"/>
      <p:bldP spid="475" grpId="0" animBg="1"/>
      <p:bldP spid="481" grpId="0" animBg="1"/>
      <p:bldP spid="485" grpId="0" animBg="1"/>
      <p:bldP spid="490" grpId="0" animBg="1"/>
      <p:bldP spid="493" grpId="0" animBg="1"/>
      <p:bldP spid="497" grpId="0" animBg="1"/>
      <p:bldP spid="499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5" grpId="1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26AEF-388A-1985-862A-A2D089041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C0EEF-E2D3-75EE-3542-C631DC7A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 dirty="0"/>
              <a:t>Transmit Spectral Mask and Resolution Needs</a:t>
            </a:r>
            <a:endParaRPr lang="en-AU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509FC-B184-88A1-962F-9DF7DA555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48323-2294-95DD-F031-F84FFBA30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7A65A-173B-D0BF-D663-0AEFBEC85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1384300"/>
            <a:ext cx="6432550" cy="408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4D494D-672B-4515-AC7F-8574CC4F9D6E}"/>
              </a:ext>
            </a:extLst>
          </p:cNvPr>
          <p:cNvSpPr txBox="1"/>
          <p:nvPr/>
        </p:nvSpPr>
        <p:spPr>
          <a:xfrm>
            <a:off x="6062935" y="1327236"/>
            <a:ext cx="59779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/>
                <a:cs typeface="Arial"/>
              </a:rPr>
              <a:t>Using the 320 MHz channel as a use case, the concerned band is not only the 320 MHz region. We also need to focus on the side-lobes which could increase the band of focus to 960 MHz total.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>
                <a:latin typeface="Arial"/>
                <a:cs typeface="Arial"/>
              </a:rPr>
              <a:t>     320 MHz main lobe    + 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     640 MHz skirts,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b="1" dirty="0"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Data bit-width is an important consideration. It should be able to accommodate even the largest bands such as this example.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The method of compression is also very important consideration to use the channel effectively.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/>
                <a:cs typeface="Arial"/>
              </a:rPr>
              <a:t>Size of the contents is an important consideration to use an appropriate container.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5901DEE-8B6C-4869-38EE-C944B069207C}"/>
              </a:ext>
            </a:extLst>
          </p:cNvPr>
          <p:cNvSpPr/>
          <p:nvPr/>
        </p:nvSpPr>
        <p:spPr bwMode="auto">
          <a:xfrm>
            <a:off x="6747743" y="2756408"/>
            <a:ext cx="2609617" cy="256032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1D0FD4-E4D9-A294-DD11-29D8B9B46A91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3952242" y="2284476"/>
            <a:ext cx="2795501" cy="599948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55F1CBD-69C9-FFA0-C118-63A32BDA4AD2}"/>
              </a:ext>
            </a:extLst>
          </p:cNvPr>
          <p:cNvSpPr/>
          <p:nvPr/>
        </p:nvSpPr>
        <p:spPr bwMode="auto">
          <a:xfrm>
            <a:off x="2271777" y="1891117"/>
            <a:ext cx="1680464" cy="2884084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B2C0819-22EA-2FF1-342E-3CC40B3B77BE}"/>
              </a:ext>
            </a:extLst>
          </p:cNvPr>
          <p:cNvSpPr/>
          <p:nvPr/>
        </p:nvSpPr>
        <p:spPr bwMode="auto">
          <a:xfrm>
            <a:off x="615904" y="2980945"/>
            <a:ext cx="5002576" cy="211937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3215501-08BA-9AF1-910F-758116093766}"/>
              </a:ext>
            </a:extLst>
          </p:cNvPr>
          <p:cNvSpPr/>
          <p:nvPr/>
        </p:nvSpPr>
        <p:spPr bwMode="auto">
          <a:xfrm>
            <a:off x="6760835" y="3033100"/>
            <a:ext cx="1956584" cy="25603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C39324-1CF8-F329-3FBC-0B5923E7009E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 bwMode="auto">
          <a:xfrm flipH="1">
            <a:off x="5618480" y="3161116"/>
            <a:ext cx="1142355" cy="879517"/>
          </a:xfrm>
          <a:prstGeom prst="straightConnector1">
            <a:avLst/>
          </a:prstGeom>
          <a:ln>
            <a:solidFill>
              <a:srgbClr val="FF0000"/>
            </a:solidFill>
            <a:headEnd type="none" w="sm" len="sm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87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84E92-5E12-6AE0-7AF5-D4B8BB605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7FF5-33DE-6A1F-F645-CD3909FC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739" y="627595"/>
            <a:ext cx="10363200" cy="609600"/>
          </a:xfrm>
        </p:spPr>
        <p:txBody>
          <a:bodyPr/>
          <a:lstStyle/>
          <a:p>
            <a:pPr algn="ctr"/>
            <a:r>
              <a:rPr lang="en-AU"/>
              <a:t>Problem Statement </a:t>
            </a:r>
            <a:endParaRPr lang="en-AU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EFCB-68F3-8ABF-E123-059C57101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858602" y="6475413"/>
            <a:ext cx="570669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FDEB-07D6-DD75-B9B1-9DCCB8E0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181" name="Content Placeholder 2">
            <a:extLst>
              <a:ext uri="{FF2B5EF4-FFF2-40B4-BE49-F238E27FC236}">
                <a16:creationId xmlns:a16="http://schemas.microsoft.com/office/drawing/2014/main" id="{65F14B75-F010-F429-6221-9B5B2592B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5113" y="1248161"/>
            <a:ext cx="5562600" cy="1732140"/>
          </a:xfrm>
        </p:spPr>
        <p:txBody>
          <a:bodyPr/>
          <a:lstStyle/>
          <a:p>
            <a:pPr marL="0" indent="0">
              <a:buNone/>
            </a:pPr>
            <a:r>
              <a:rPr lang="en-US" sz="1000" b="0">
                <a:latin typeface="Arial"/>
                <a:cs typeface="Arial"/>
              </a:rPr>
              <a:t>In the same case…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If the STA’s allowed power is constrained by the sidelobes of the TX PSD, STA can’t take full advantage of the higher regulatory limits for the main lobes.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Hence, again, STA operates at sub-optimal power levels and may not be able to make full use of the available PSD limits unless ...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Regulatory PSD is reported at a finer resolution, more in line with RU sizes (~2 MHz). </a:t>
            </a:r>
          </a:p>
          <a:p>
            <a:pPr marL="285750" indent="-285750"/>
            <a:r>
              <a:rPr lang="en-US" sz="1000" b="0">
                <a:latin typeface="Arial"/>
                <a:cs typeface="Arial"/>
              </a:rPr>
              <a:t>Currently, 802.11 baseline+ amendments do not define a way to communicate the PSD levels at more granular level depending on the STA preferences.</a:t>
            </a:r>
          </a:p>
          <a:p>
            <a:pPr marL="285750" indent="-285750"/>
            <a:endParaRPr lang="en-US" sz="1000" b="0">
              <a:latin typeface="Arial"/>
              <a:cs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FA8B7D-90FC-CFC4-8A12-ADAF9EF856EB}"/>
              </a:ext>
            </a:extLst>
          </p:cNvPr>
          <p:cNvGrpSpPr/>
          <p:nvPr/>
        </p:nvGrpSpPr>
        <p:grpSpPr>
          <a:xfrm>
            <a:off x="246009" y="3965416"/>
            <a:ext cx="9262977" cy="2253778"/>
            <a:chOff x="308868" y="4330079"/>
            <a:chExt cx="9262977" cy="2253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C50169-F7CA-2EAC-820D-A92C126D5875}"/>
                </a:ext>
              </a:extLst>
            </p:cNvPr>
            <p:cNvSpPr/>
            <p:nvPr/>
          </p:nvSpPr>
          <p:spPr bwMode="auto">
            <a:xfrm>
              <a:off x="2578811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</a:t>
              </a: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8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89B2A7A-BCCE-D5ED-9EB9-E33ADFD86C61}"/>
                </a:ext>
              </a:extLst>
            </p:cNvPr>
            <p:cNvSpPr/>
            <p:nvPr/>
          </p:nvSpPr>
          <p:spPr bwMode="auto">
            <a:xfrm>
              <a:off x="3460138" y="4330079"/>
              <a:ext cx="869884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30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62801A3-5A6F-CE28-7291-16CEBBD3CE12}"/>
                </a:ext>
              </a:extLst>
            </p:cNvPr>
            <p:cNvSpPr/>
            <p:nvPr/>
          </p:nvSpPr>
          <p:spPr bwMode="auto">
            <a:xfrm>
              <a:off x="4318577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26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151E81F-B69A-1534-A5F7-CECF5EAD9962}"/>
                </a:ext>
              </a:extLst>
            </p:cNvPr>
            <p:cNvSpPr/>
            <p:nvPr/>
          </p:nvSpPr>
          <p:spPr bwMode="auto">
            <a:xfrm>
              <a:off x="5199905" y="433007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26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D56C3D5-A8B5-1949-0615-9597AED60285}"/>
                </a:ext>
              </a:extLst>
            </p:cNvPr>
            <p:cNvSpPr/>
            <p:nvPr/>
          </p:nvSpPr>
          <p:spPr bwMode="auto">
            <a:xfrm>
              <a:off x="25807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73DFAB-6BDB-BE05-5E36-EF685BE8C058}"/>
                </a:ext>
              </a:extLst>
            </p:cNvPr>
            <p:cNvSpPr/>
            <p:nvPr/>
          </p:nvSpPr>
          <p:spPr bwMode="auto">
            <a:xfrm>
              <a:off x="2771229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8D6B1E5-0AAD-81C5-80D6-7731E9FEB1CF}"/>
                </a:ext>
              </a:extLst>
            </p:cNvPr>
            <p:cNvSpPr/>
            <p:nvPr/>
          </p:nvSpPr>
          <p:spPr bwMode="auto">
            <a:xfrm>
              <a:off x="305772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C645349-84CC-3A11-81A3-19A0F53E11E1}"/>
                </a:ext>
              </a:extLst>
            </p:cNvPr>
            <p:cNvSpPr/>
            <p:nvPr/>
          </p:nvSpPr>
          <p:spPr bwMode="auto">
            <a:xfrm>
              <a:off x="3249604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A3AA0C8-94AD-A76D-52EA-31EA5AF82EE9}"/>
                </a:ext>
              </a:extLst>
            </p:cNvPr>
            <p:cNvSpPr/>
            <p:nvPr/>
          </p:nvSpPr>
          <p:spPr bwMode="auto">
            <a:xfrm>
              <a:off x="2960096" y="6035054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4BB8F9A-6F23-BC08-2EEB-32652CC09206}"/>
                </a:ext>
              </a:extLst>
            </p:cNvPr>
            <p:cNvSpPr/>
            <p:nvPr/>
          </p:nvSpPr>
          <p:spPr bwMode="auto">
            <a:xfrm>
              <a:off x="34575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921296B-9FCD-32CD-5B0D-BF63F0616D13}"/>
                </a:ext>
              </a:extLst>
            </p:cNvPr>
            <p:cNvSpPr/>
            <p:nvPr/>
          </p:nvSpPr>
          <p:spPr bwMode="auto">
            <a:xfrm>
              <a:off x="3648021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48F14B-B30A-41AF-8BD6-3602D7ECA927}"/>
                </a:ext>
              </a:extLst>
            </p:cNvPr>
            <p:cNvSpPr/>
            <p:nvPr/>
          </p:nvSpPr>
          <p:spPr bwMode="auto">
            <a:xfrm>
              <a:off x="393452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197EFD8-451D-AD07-131E-B625C8A1B276}"/>
                </a:ext>
              </a:extLst>
            </p:cNvPr>
            <p:cNvSpPr/>
            <p:nvPr/>
          </p:nvSpPr>
          <p:spPr bwMode="auto">
            <a:xfrm>
              <a:off x="4126396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D64A175-EC98-8122-BA58-4538232882E7}"/>
                </a:ext>
              </a:extLst>
            </p:cNvPr>
            <p:cNvSpPr/>
            <p:nvPr/>
          </p:nvSpPr>
          <p:spPr bwMode="auto">
            <a:xfrm>
              <a:off x="3836888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2BD58E8-70F1-7BFE-D4D7-A821C889B2FA}"/>
                </a:ext>
              </a:extLst>
            </p:cNvPr>
            <p:cNvSpPr/>
            <p:nvPr/>
          </p:nvSpPr>
          <p:spPr bwMode="auto">
            <a:xfrm>
              <a:off x="43343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A3EC3541-C64D-213C-1954-A44A5D37305C}"/>
                </a:ext>
              </a:extLst>
            </p:cNvPr>
            <p:cNvSpPr/>
            <p:nvPr/>
          </p:nvSpPr>
          <p:spPr bwMode="auto">
            <a:xfrm>
              <a:off x="4524813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F5C37CF-E853-D14C-F9A0-2C79A593CA0A}"/>
                </a:ext>
              </a:extLst>
            </p:cNvPr>
            <p:cNvSpPr/>
            <p:nvPr/>
          </p:nvSpPr>
          <p:spPr bwMode="auto">
            <a:xfrm>
              <a:off x="4811312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4512797B-3DE4-0FB8-4FFC-9D997345061D}"/>
                </a:ext>
              </a:extLst>
            </p:cNvPr>
            <p:cNvSpPr/>
            <p:nvPr/>
          </p:nvSpPr>
          <p:spPr bwMode="auto">
            <a:xfrm>
              <a:off x="5003188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295381B-D473-697D-E928-0DE062097028}"/>
                </a:ext>
              </a:extLst>
            </p:cNvPr>
            <p:cNvSpPr/>
            <p:nvPr/>
          </p:nvSpPr>
          <p:spPr bwMode="auto">
            <a:xfrm>
              <a:off x="4713680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FE0B42C-2CE1-0679-0ECA-F8A038CACFB2}"/>
                </a:ext>
              </a:extLst>
            </p:cNvPr>
            <p:cNvSpPr/>
            <p:nvPr/>
          </p:nvSpPr>
          <p:spPr bwMode="auto">
            <a:xfrm>
              <a:off x="52111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E4D7D437-3E56-73EC-CC80-C0D405C3A7B3}"/>
                </a:ext>
              </a:extLst>
            </p:cNvPr>
            <p:cNvSpPr/>
            <p:nvPr/>
          </p:nvSpPr>
          <p:spPr bwMode="auto">
            <a:xfrm>
              <a:off x="5401605" y="6035054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9079C51-E71D-29C5-9EA2-57460AC6E3F9}"/>
                </a:ext>
              </a:extLst>
            </p:cNvPr>
            <p:cNvSpPr/>
            <p:nvPr/>
          </p:nvSpPr>
          <p:spPr bwMode="auto">
            <a:xfrm>
              <a:off x="5688104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8E279E0-5D01-D7ED-A337-D55F0E405F4B}"/>
                </a:ext>
              </a:extLst>
            </p:cNvPr>
            <p:cNvSpPr/>
            <p:nvPr/>
          </p:nvSpPr>
          <p:spPr bwMode="auto">
            <a:xfrm>
              <a:off x="5879980" y="6035054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0A83008-9B30-19D4-7086-316E3C08DAA3}"/>
                </a:ext>
              </a:extLst>
            </p:cNvPr>
            <p:cNvSpPr/>
            <p:nvPr/>
          </p:nvSpPr>
          <p:spPr bwMode="auto">
            <a:xfrm>
              <a:off x="5590472" y="6035054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01D721A-CF51-E809-D5FC-E8A200283D10}"/>
                </a:ext>
              </a:extLst>
            </p:cNvPr>
            <p:cNvSpPr/>
            <p:nvPr/>
          </p:nvSpPr>
          <p:spPr bwMode="auto">
            <a:xfrm>
              <a:off x="25807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E8F89E7-0975-5958-B257-198CD1ABB780}"/>
                </a:ext>
              </a:extLst>
            </p:cNvPr>
            <p:cNvSpPr/>
            <p:nvPr/>
          </p:nvSpPr>
          <p:spPr bwMode="auto">
            <a:xfrm>
              <a:off x="277122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0EEDD08-0F30-6074-8916-59ADA834CA6D}"/>
                </a:ext>
              </a:extLst>
            </p:cNvPr>
            <p:cNvSpPr/>
            <p:nvPr/>
          </p:nvSpPr>
          <p:spPr bwMode="auto">
            <a:xfrm>
              <a:off x="305772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6C21B7C-B552-801D-EE5F-B860CFFBF8E5}"/>
                </a:ext>
              </a:extLst>
            </p:cNvPr>
            <p:cNvSpPr/>
            <p:nvPr/>
          </p:nvSpPr>
          <p:spPr bwMode="auto">
            <a:xfrm>
              <a:off x="32496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0368DC4-12AD-FDDF-107B-4EC436F56B63}"/>
                </a:ext>
              </a:extLst>
            </p:cNvPr>
            <p:cNvSpPr/>
            <p:nvPr/>
          </p:nvSpPr>
          <p:spPr bwMode="auto">
            <a:xfrm>
              <a:off x="296009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F000D53C-F8B9-038E-31D8-7F6DCF4ADCAD}"/>
                </a:ext>
              </a:extLst>
            </p:cNvPr>
            <p:cNvSpPr/>
            <p:nvPr/>
          </p:nvSpPr>
          <p:spPr bwMode="auto">
            <a:xfrm>
              <a:off x="34575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3DC33EA-71D2-20B2-30AC-83385639F4F2}"/>
                </a:ext>
              </a:extLst>
            </p:cNvPr>
            <p:cNvSpPr/>
            <p:nvPr/>
          </p:nvSpPr>
          <p:spPr bwMode="auto">
            <a:xfrm>
              <a:off x="3648021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AFCA1E7-486E-4F81-B211-A5E7DF7EC21B}"/>
                </a:ext>
              </a:extLst>
            </p:cNvPr>
            <p:cNvSpPr/>
            <p:nvPr/>
          </p:nvSpPr>
          <p:spPr bwMode="auto">
            <a:xfrm>
              <a:off x="3934520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8025440B-D8FB-A227-FBA1-A3146B56F197}"/>
                </a:ext>
              </a:extLst>
            </p:cNvPr>
            <p:cNvSpPr/>
            <p:nvPr/>
          </p:nvSpPr>
          <p:spPr bwMode="auto">
            <a:xfrm>
              <a:off x="4126396" y="4853153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00B77304-EC6C-70C7-6720-651F86221305}"/>
                </a:ext>
              </a:extLst>
            </p:cNvPr>
            <p:cNvSpPr/>
            <p:nvPr/>
          </p:nvSpPr>
          <p:spPr bwMode="auto">
            <a:xfrm>
              <a:off x="3836888" y="4853153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FFCC732-4450-F0AA-88C1-5A37D6C70262}"/>
                </a:ext>
              </a:extLst>
            </p:cNvPr>
            <p:cNvSpPr/>
            <p:nvPr/>
          </p:nvSpPr>
          <p:spPr bwMode="auto">
            <a:xfrm>
              <a:off x="43343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FF5E798-9249-8FB9-F88B-AACFEFCA59C0}"/>
                </a:ext>
              </a:extLst>
            </p:cNvPr>
            <p:cNvSpPr/>
            <p:nvPr/>
          </p:nvSpPr>
          <p:spPr bwMode="auto">
            <a:xfrm>
              <a:off x="4524813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ECC9B99-C0C7-2311-0E62-F0FC6E4B46F8}"/>
                </a:ext>
              </a:extLst>
            </p:cNvPr>
            <p:cNvSpPr/>
            <p:nvPr/>
          </p:nvSpPr>
          <p:spPr bwMode="auto">
            <a:xfrm>
              <a:off x="4811312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14D1C79E-050E-39B6-51E7-72F2763CCDFC}"/>
                </a:ext>
              </a:extLst>
            </p:cNvPr>
            <p:cNvSpPr/>
            <p:nvPr/>
          </p:nvSpPr>
          <p:spPr bwMode="auto">
            <a:xfrm>
              <a:off x="500318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5037FAF-049A-0444-0433-FFD14CEAF14E}"/>
                </a:ext>
              </a:extLst>
            </p:cNvPr>
            <p:cNvSpPr/>
            <p:nvPr/>
          </p:nvSpPr>
          <p:spPr bwMode="auto">
            <a:xfrm>
              <a:off x="4713680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7AE85A54-E045-FDD1-F757-A1C7DE43F826}"/>
                </a:ext>
              </a:extLst>
            </p:cNvPr>
            <p:cNvSpPr/>
            <p:nvPr/>
          </p:nvSpPr>
          <p:spPr bwMode="auto">
            <a:xfrm>
              <a:off x="52111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BF454579-D1C5-C127-E46B-58EC6C258375}"/>
                </a:ext>
              </a:extLst>
            </p:cNvPr>
            <p:cNvSpPr/>
            <p:nvPr/>
          </p:nvSpPr>
          <p:spPr bwMode="auto">
            <a:xfrm>
              <a:off x="5401605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E102C67F-443C-7B39-47AF-BBD94E1A3390}"/>
                </a:ext>
              </a:extLst>
            </p:cNvPr>
            <p:cNvSpPr/>
            <p:nvPr/>
          </p:nvSpPr>
          <p:spPr bwMode="auto">
            <a:xfrm>
              <a:off x="568810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9FD68D17-89C6-2CD1-CF48-91AF8938B379}"/>
                </a:ext>
              </a:extLst>
            </p:cNvPr>
            <p:cNvSpPr/>
            <p:nvPr/>
          </p:nvSpPr>
          <p:spPr bwMode="auto">
            <a:xfrm>
              <a:off x="5879980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DD14DB7B-9C4C-9A52-104A-898E79C66815}"/>
                </a:ext>
              </a:extLst>
            </p:cNvPr>
            <p:cNvSpPr/>
            <p:nvPr/>
          </p:nvSpPr>
          <p:spPr bwMode="auto">
            <a:xfrm>
              <a:off x="5590472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FE25C6-EB5A-1130-A1E1-74AC6D372FF2}"/>
                </a:ext>
              </a:extLst>
            </p:cNvPr>
            <p:cNvSpPr txBox="1"/>
            <p:nvPr/>
          </p:nvSpPr>
          <p:spPr>
            <a:xfrm>
              <a:off x="362888" y="4330079"/>
              <a:ext cx="191056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Current TPE contents </a:t>
              </a:r>
            </a:p>
            <a:p>
              <a:pPr algn="r"/>
              <a:r>
                <a:rPr lang="en-US" sz="1000" i="1" dirty="0">
                  <a:latin typeface="Arial"/>
                  <a:cs typeface="Arial"/>
                </a:rPr>
                <a:t>(87.5% of RUs are crippled)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2D42C7AB-E5C3-165B-C884-587F85B5AFC2}"/>
                </a:ext>
              </a:extLst>
            </p:cNvPr>
            <p:cNvSpPr txBox="1"/>
            <p:nvPr/>
          </p:nvSpPr>
          <p:spPr>
            <a:xfrm>
              <a:off x="308868" y="4787526"/>
              <a:ext cx="1981344" cy="55399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 dirty="0">
                  <a:latin typeface="Arial"/>
                  <a:cs typeface="Arial"/>
                </a:rPr>
                <a:t>Clients’ current understanding of regulatory RU power limit (87.5% of RUs are crippled)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F6AC3738-589C-EF95-6584-66D97F8CB904}"/>
                </a:ext>
              </a:extLst>
            </p:cNvPr>
            <p:cNvSpPr txBox="1"/>
            <p:nvPr/>
          </p:nvSpPr>
          <p:spPr>
            <a:xfrm>
              <a:off x="404599" y="5722083"/>
              <a:ext cx="1827144" cy="8617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r"/>
              <a:r>
                <a:rPr lang="en-US" sz="1000" i="1">
                  <a:latin typeface="Arial"/>
                  <a:cs typeface="Arial"/>
                </a:rPr>
                <a:t>Proposed client current understanding of regulatory RU power limit </a:t>
              </a:r>
            </a:p>
            <a:p>
              <a:pPr algn="r"/>
              <a:r>
                <a:rPr lang="en-US" sz="1000" i="1">
                  <a:latin typeface="Arial"/>
                  <a:cs typeface="Arial"/>
                </a:rPr>
                <a:t>(Now 62.5% of RUs are crippled)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2FA1F294-F602-4E80-4DAD-D9DA0B7621A7}"/>
                </a:ext>
              </a:extLst>
            </p:cNvPr>
            <p:cNvSpPr/>
            <p:nvPr/>
          </p:nvSpPr>
          <p:spPr bwMode="auto">
            <a:xfrm>
              <a:off x="6080867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23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A207A2F-8769-E2FF-DDBC-32BA615990B3}"/>
                </a:ext>
              </a:extLst>
            </p:cNvPr>
            <p:cNvSpPr/>
            <p:nvPr/>
          </p:nvSpPr>
          <p:spPr bwMode="auto">
            <a:xfrm>
              <a:off x="6962194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29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B7E88BE-7659-9AAF-2539-A6BF3992D9B5}"/>
                </a:ext>
              </a:extLst>
            </p:cNvPr>
            <p:cNvSpPr/>
            <p:nvPr/>
          </p:nvSpPr>
          <p:spPr bwMode="auto">
            <a:xfrm>
              <a:off x="7820633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+mj-lt"/>
                </a:rPr>
                <a:t>19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0E95BD2-2282-35CB-4470-749FFCA41030}"/>
                </a:ext>
              </a:extLst>
            </p:cNvPr>
            <p:cNvSpPr/>
            <p:nvPr/>
          </p:nvSpPr>
          <p:spPr bwMode="auto">
            <a:xfrm>
              <a:off x="8701961" y="4331569"/>
              <a:ext cx="869884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17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247453D5-209D-C4D1-948D-5516AE2D2A28}"/>
                </a:ext>
              </a:extLst>
            </p:cNvPr>
            <p:cNvSpPr/>
            <p:nvPr/>
          </p:nvSpPr>
          <p:spPr bwMode="auto">
            <a:xfrm>
              <a:off x="60739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DAB09C1-2062-6CF3-A5D3-B60E1161BC54}"/>
                </a:ext>
              </a:extLst>
            </p:cNvPr>
            <p:cNvSpPr/>
            <p:nvPr/>
          </p:nvSpPr>
          <p:spPr bwMode="auto">
            <a:xfrm>
              <a:off x="6264459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7B04676-58CA-2E16-7D04-A3292E23191C}"/>
                </a:ext>
              </a:extLst>
            </p:cNvPr>
            <p:cNvSpPr/>
            <p:nvPr/>
          </p:nvSpPr>
          <p:spPr bwMode="auto">
            <a:xfrm>
              <a:off x="6550958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D1E713F3-7E60-A43E-63DD-9121F487CCA5}"/>
                </a:ext>
              </a:extLst>
            </p:cNvPr>
            <p:cNvSpPr/>
            <p:nvPr/>
          </p:nvSpPr>
          <p:spPr bwMode="auto">
            <a:xfrm>
              <a:off x="6742834" y="4853153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3472359-76FA-E290-07F6-084E0590564D}"/>
                </a:ext>
              </a:extLst>
            </p:cNvPr>
            <p:cNvSpPr/>
            <p:nvPr/>
          </p:nvSpPr>
          <p:spPr bwMode="auto">
            <a:xfrm>
              <a:off x="6453326" y="4853153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A0C1D8A4-6396-F007-0311-246220735EA7}"/>
                </a:ext>
              </a:extLst>
            </p:cNvPr>
            <p:cNvSpPr/>
            <p:nvPr/>
          </p:nvSpPr>
          <p:spPr bwMode="auto">
            <a:xfrm>
              <a:off x="69507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EF673BF1-52A9-1539-1460-D367E69A8F49}"/>
                </a:ext>
              </a:extLst>
            </p:cNvPr>
            <p:cNvSpPr/>
            <p:nvPr/>
          </p:nvSpPr>
          <p:spPr bwMode="auto">
            <a:xfrm>
              <a:off x="7141251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36069598-9ECA-DE68-8F57-60CC38B48BB9}"/>
                </a:ext>
              </a:extLst>
            </p:cNvPr>
            <p:cNvSpPr/>
            <p:nvPr/>
          </p:nvSpPr>
          <p:spPr bwMode="auto">
            <a:xfrm>
              <a:off x="742775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9542A1CF-8781-4A05-E0C0-3E8224C98DF0}"/>
                </a:ext>
              </a:extLst>
            </p:cNvPr>
            <p:cNvSpPr/>
            <p:nvPr/>
          </p:nvSpPr>
          <p:spPr bwMode="auto">
            <a:xfrm>
              <a:off x="7619626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30654873-6679-3250-87D4-17D0004299A6}"/>
                </a:ext>
              </a:extLst>
            </p:cNvPr>
            <p:cNvSpPr/>
            <p:nvPr/>
          </p:nvSpPr>
          <p:spPr bwMode="auto">
            <a:xfrm>
              <a:off x="7330118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AF1F632-6AE2-C0BE-238A-12D14D9A95BE}"/>
                </a:ext>
              </a:extLst>
            </p:cNvPr>
            <p:cNvSpPr/>
            <p:nvPr/>
          </p:nvSpPr>
          <p:spPr bwMode="auto">
            <a:xfrm>
              <a:off x="78275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7D3ACCE7-519F-809C-E0C7-A7C009B8ED43}"/>
                </a:ext>
              </a:extLst>
            </p:cNvPr>
            <p:cNvSpPr/>
            <p:nvPr/>
          </p:nvSpPr>
          <p:spPr bwMode="auto">
            <a:xfrm>
              <a:off x="8018043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16890115-711F-64EA-8C3D-617397F92941}"/>
                </a:ext>
              </a:extLst>
            </p:cNvPr>
            <p:cNvSpPr/>
            <p:nvPr/>
          </p:nvSpPr>
          <p:spPr bwMode="auto">
            <a:xfrm>
              <a:off x="8304542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8842D65-0D2B-30D5-B5E0-D452CEDFB396}"/>
                </a:ext>
              </a:extLst>
            </p:cNvPr>
            <p:cNvSpPr/>
            <p:nvPr/>
          </p:nvSpPr>
          <p:spPr bwMode="auto">
            <a:xfrm>
              <a:off x="8496418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BB0D88-396C-88D3-6C17-528A403C7D1A}"/>
                </a:ext>
              </a:extLst>
            </p:cNvPr>
            <p:cNvSpPr/>
            <p:nvPr/>
          </p:nvSpPr>
          <p:spPr bwMode="auto">
            <a:xfrm>
              <a:off x="8206910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1ADB1284-467E-06D8-DCE8-932AD41701BE}"/>
                </a:ext>
              </a:extLst>
            </p:cNvPr>
            <p:cNvSpPr/>
            <p:nvPr/>
          </p:nvSpPr>
          <p:spPr bwMode="auto">
            <a:xfrm>
              <a:off x="87043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402A7E79-E394-D54D-6EFF-696433150501}"/>
                </a:ext>
              </a:extLst>
            </p:cNvPr>
            <p:cNvSpPr/>
            <p:nvPr/>
          </p:nvSpPr>
          <p:spPr bwMode="auto">
            <a:xfrm>
              <a:off x="8894835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ED268B42-47F0-7482-EBCB-E7D71E3F78C6}"/>
                </a:ext>
              </a:extLst>
            </p:cNvPr>
            <p:cNvSpPr/>
            <p:nvPr/>
          </p:nvSpPr>
          <p:spPr bwMode="auto">
            <a:xfrm>
              <a:off x="9181334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627D5E1-87E8-27D1-F9A0-B84DEC02FF79}"/>
                </a:ext>
              </a:extLst>
            </p:cNvPr>
            <p:cNvSpPr/>
            <p:nvPr/>
          </p:nvSpPr>
          <p:spPr bwMode="auto">
            <a:xfrm>
              <a:off x="9373210" y="4853166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202EFD81-0C7A-67A7-C349-0391B59DC851}"/>
                </a:ext>
              </a:extLst>
            </p:cNvPr>
            <p:cNvSpPr/>
            <p:nvPr/>
          </p:nvSpPr>
          <p:spPr bwMode="auto">
            <a:xfrm>
              <a:off x="9083702" y="4853166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E7B23E6-81F5-C06A-1163-7B907889A278}"/>
                </a:ext>
              </a:extLst>
            </p:cNvPr>
            <p:cNvSpPr/>
            <p:nvPr/>
          </p:nvSpPr>
          <p:spPr bwMode="auto">
            <a:xfrm>
              <a:off x="6073600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D1CAE7F2-17C0-D3B4-66C3-7E9DD2E218D4}"/>
                </a:ext>
              </a:extLst>
            </p:cNvPr>
            <p:cNvSpPr/>
            <p:nvPr/>
          </p:nvSpPr>
          <p:spPr bwMode="auto">
            <a:xfrm>
              <a:off x="6264100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1B9B16FD-573A-5CFC-CEA2-8688AC3AFF2A}"/>
                </a:ext>
              </a:extLst>
            </p:cNvPr>
            <p:cNvSpPr/>
            <p:nvPr/>
          </p:nvSpPr>
          <p:spPr bwMode="auto">
            <a:xfrm>
              <a:off x="6550599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C75374FC-0EB8-239A-07FA-D7CA29EFBCD9}"/>
                </a:ext>
              </a:extLst>
            </p:cNvPr>
            <p:cNvSpPr/>
            <p:nvPr/>
          </p:nvSpPr>
          <p:spPr bwMode="auto">
            <a:xfrm>
              <a:off x="6742475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6EB5128F-31C4-E85E-51C4-3AF004E0B9C5}"/>
                </a:ext>
              </a:extLst>
            </p:cNvPr>
            <p:cNvSpPr/>
            <p:nvPr/>
          </p:nvSpPr>
          <p:spPr bwMode="auto">
            <a:xfrm>
              <a:off x="6452967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970C1792-C966-4420-2CC1-7D437C14127C}"/>
                </a:ext>
              </a:extLst>
            </p:cNvPr>
            <p:cNvSpPr/>
            <p:nvPr/>
          </p:nvSpPr>
          <p:spPr bwMode="auto">
            <a:xfrm>
              <a:off x="69503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0A34F64C-A8EB-9656-70DA-36098F2D4EBE}"/>
                </a:ext>
              </a:extLst>
            </p:cNvPr>
            <p:cNvSpPr/>
            <p:nvPr/>
          </p:nvSpPr>
          <p:spPr bwMode="auto">
            <a:xfrm>
              <a:off x="7140892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5BD12A6-A234-20B4-B834-147292781F97}"/>
                </a:ext>
              </a:extLst>
            </p:cNvPr>
            <p:cNvSpPr/>
            <p:nvPr/>
          </p:nvSpPr>
          <p:spPr bwMode="auto">
            <a:xfrm>
              <a:off x="742739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EFE8EAB6-28B6-9B67-9267-0A13F2DAEC3B}"/>
                </a:ext>
              </a:extLst>
            </p:cNvPr>
            <p:cNvSpPr/>
            <p:nvPr/>
          </p:nvSpPr>
          <p:spPr bwMode="auto">
            <a:xfrm>
              <a:off x="7619267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FFCDEA2A-8736-CA38-39DD-0BFA3796A0BA}"/>
                </a:ext>
              </a:extLst>
            </p:cNvPr>
            <p:cNvSpPr/>
            <p:nvPr/>
          </p:nvSpPr>
          <p:spPr bwMode="auto">
            <a:xfrm>
              <a:off x="7329759" y="6036851"/>
              <a:ext cx="94623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557F6C95-BDC9-B192-37FD-766548425DC9}"/>
                </a:ext>
              </a:extLst>
            </p:cNvPr>
            <p:cNvSpPr/>
            <p:nvPr/>
          </p:nvSpPr>
          <p:spPr bwMode="auto">
            <a:xfrm>
              <a:off x="78271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BD368C82-D3C4-1648-C662-1E1AB5220B54}"/>
                </a:ext>
              </a:extLst>
            </p:cNvPr>
            <p:cNvSpPr/>
            <p:nvPr/>
          </p:nvSpPr>
          <p:spPr bwMode="auto">
            <a:xfrm>
              <a:off x="8017684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0FF3A95B-BF4E-BAA8-D986-96F3BDC067B6}"/>
                </a:ext>
              </a:extLst>
            </p:cNvPr>
            <p:cNvSpPr/>
            <p:nvPr/>
          </p:nvSpPr>
          <p:spPr bwMode="auto">
            <a:xfrm>
              <a:off x="8304183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15E51D6-88BD-A722-214B-19E7C08891AA}"/>
                </a:ext>
              </a:extLst>
            </p:cNvPr>
            <p:cNvSpPr/>
            <p:nvPr/>
          </p:nvSpPr>
          <p:spPr bwMode="auto">
            <a:xfrm>
              <a:off x="8496059" y="6036851"/>
              <a:ext cx="188867" cy="294918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9F3C9632-8EEC-00B5-8994-1CF4EB4DFD8F}"/>
                </a:ext>
              </a:extLst>
            </p:cNvPr>
            <p:cNvSpPr/>
            <p:nvPr/>
          </p:nvSpPr>
          <p:spPr bwMode="auto">
            <a:xfrm>
              <a:off x="8206551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3CE8FB85-5724-50A8-6140-5DD8B8DC1458}"/>
                </a:ext>
              </a:extLst>
            </p:cNvPr>
            <p:cNvSpPr/>
            <p:nvPr/>
          </p:nvSpPr>
          <p:spPr bwMode="auto">
            <a:xfrm>
              <a:off x="87039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7F770B23-5698-896B-891D-B077C109F0ED}"/>
                </a:ext>
              </a:extLst>
            </p:cNvPr>
            <p:cNvSpPr/>
            <p:nvPr/>
          </p:nvSpPr>
          <p:spPr bwMode="auto">
            <a:xfrm>
              <a:off x="8894476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B6F3F512-4D14-BB48-9C81-202292C7B951}"/>
                </a:ext>
              </a:extLst>
            </p:cNvPr>
            <p:cNvSpPr/>
            <p:nvPr/>
          </p:nvSpPr>
          <p:spPr bwMode="auto">
            <a:xfrm>
              <a:off x="9180975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BCC60CF8-895F-5B0F-BD41-0DB9F54417E4}"/>
                </a:ext>
              </a:extLst>
            </p:cNvPr>
            <p:cNvSpPr/>
            <p:nvPr/>
          </p:nvSpPr>
          <p:spPr bwMode="auto">
            <a:xfrm>
              <a:off x="9372851" y="6036851"/>
              <a:ext cx="188867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52</a:t>
              </a: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0B9AB88-3598-6B06-C21B-D7094FAD43A5}"/>
                </a:ext>
              </a:extLst>
            </p:cNvPr>
            <p:cNvSpPr/>
            <p:nvPr/>
          </p:nvSpPr>
          <p:spPr bwMode="auto">
            <a:xfrm>
              <a:off x="9083343" y="6036851"/>
              <a:ext cx="94623" cy="294918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7432" tIns="45720" rIns="27432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0C78FE8-AEB4-11B3-9B24-2882383A2554}"/>
              </a:ext>
            </a:extLst>
          </p:cNvPr>
          <p:cNvSpPr txBox="1"/>
          <p:nvPr/>
        </p:nvSpPr>
        <p:spPr>
          <a:xfrm>
            <a:off x="9448800" y="4595340"/>
            <a:ext cx="17912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87.5% 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  <a:sym typeface="Wingdings" pitchFamily="2" charset="2"/>
              </a:rPr>
              <a:t> 52.8</a:t>
            </a:r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% </a:t>
            </a:r>
          </a:p>
          <a:p>
            <a:pPr algn="r"/>
            <a:r>
              <a:rPr lang="en-US" i="1" dirty="0">
                <a:solidFill>
                  <a:srgbClr val="0070C0"/>
                </a:solidFill>
                <a:latin typeface="Arial"/>
                <a:cs typeface="Arial"/>
              </a:rPr>
              <a:t>x1.7 increase on the spectrum efficiency!!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D263497-7783-D936-9F0D-ACCF77A0577F}"/>
              </a:ext>
            </a:extLst>
          </p:cNvPr>
          <p:cNvGrpSpPr/>
          <p:nvPr/>
        </p:nvGrpSpPr>
        <p:grpSpPr>
          <a:xfrm>
            <a:off x="2480930" y="3178943"/>
            <a:ext cx="7020074" cy="720704"/>
            <a:chOff x="2454034" y="3178943"/>
            <a:chExt cx="7020074" cy="4306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108860B-859D-D7BF-02B5-B8B305A801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4D3DE4-7476-9037-68F4-4ABC37DCA2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6D8B6F-0485-A577-5F91-6F81521BDF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AA908A-BD62-9CAE-AAD6-9B13225320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7919C3-0CDF-C2DE-A0ED-BBB3E7B4A1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A0AAFA-E781-EB16-D5E4-6762F2E33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E3BC99F-094C-6467-A124-39046BF28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56B30EE-021D-B2AA-FB00-43AAC1CB7C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C132BE-94D1-3071-A3E2-E4BB237B305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D367155-07FF-0237-5ECA-F3DAA9EEAA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760E758-955E-C491-38A0-BCF9456821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11379B-20D8-FF4D-F9D2-F710669BE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D15E90-27CB-7695-31BF-5B9C1F1DF90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893F65-8292-C80F-3F17-CDC03543D7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2453BA3-D826-6A65-ECF4-072E948076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DA386EA-FA31-8BD4-CD78-69323BBEFD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4791191-C23E-3212-594E-CC139671C0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1B464C-499D-CAC6-1FC2-28E4FCC51B1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1F328D7-4E26-C6FA-0C49-77FC8C2695A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5C28024-0D30-33F3-2294-C846DB73A2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090CE2-DBAE-857F-2C87-FFE9292215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3A78E2C-5B22-F330-A588-EEB3ECB3CB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E0BAF7-6CAE-3F00-B97B-A608189ECFB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F8A9A9D-9844-3C8E-664B-B5720141E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2AC983-6FEF-99B0-EF73-83B2A5285A24}"/>
              </a:ext>
            </a:extLst>
          </p:cNvPr>
          <p:cNvGrpSpPr/>
          <p:nvPr/>
        </p:nvGrpSpPr>
        <p:grpSpPr>
          <a:xfrm>
            <a:off x="2496170" y="5347391"/>
            <a:ext cx="7020074" cy="1042441"/>
            <a:chOff x="2454034" y="3178943"/>
            <a:chExt cx="7020074" cy="43065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89A7DF9-E041-FE7B-0C0D-7557779519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54034" y="3429000"/>
              <a:ext cx="38548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CF5F84C-03A7-A4C0-827E-87EEF16C55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29611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9B38664-5141-AAE9-800F-D2028A6B9E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5757" y="3370406"/>
              <a:ext cx="475423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DCE4257-E2B8-1F4C-5DC5-9DA905AFE7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84611" y="3188846"/>
              <a:ext cx="0" cy="191463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AE8949E-6F57-99EC-AFF4-EBF6734B29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1407" y="3188846"/>
              <a:ext cx="166041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385990-2551-3D8C-36CA-001E23F67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21390" y="3178943"/>
              <a:ext cx="0" cy="99032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79AF3E-39A7-9C30-D64C-BD3A6EA74B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2012" y="3275224"/>
              <a:ext cx="45885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9793D63-8F11-2B4A-681E-5EFABBCA6D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61509" y="3188846"/>
              <a:ext cx="0" cy="8637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6D67F8-6655-0685-E27E-8736FD7C897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51606" y="3192697"/>
              <a:ext cx="82472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F6EFF2-6522-7C40-8800-DF9B3240959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502" y="3328042"/>
              <a:ext cx="40214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7592DD-3019-5D7D-BC64-46554457F07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63672" y="3182244"/>
              <a:ext cx="0" cy="15240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0FACF-A99D-C7FA-25F4-B1BD663B090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49349" y="3188846"/>
              <a:ext cx="0" cy="149099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2A6B02-8C85-8F69-E2D4-354CB110B7E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539446" y="3192147"/>
              <a:ext cx="841776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1C32C6F-0181-0BD6-A2ED-727C1954898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69118" y="3182244"/>
              <a:ext cx="0" cy="52817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51E0B8-DB1C-150F-AA71-5963E2B718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73152" y="3223014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05C732D-A36B-7A33-97FB-59800CB0B5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0072" y="321470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933A7-E343-EDA2-0376-92FBD317F5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33470" y="3394201"/>
              <a:ext cx="359818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E9AACD-3B58-D31A-F5E3-3C7418F2B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987" y="3219713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B41981-0F3B-A0D2-46C7-CE7206EEB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3385" y="3219713"/>
              <a:ext cx="470221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DE83C5C-0C78-AC72-460B-4A947183509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4987" y="3208515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E04B22-7F02-4737-8EDF-6D20369D227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41686" y="3380309"/>
              <a:ext cx="429690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9D0C9D0-E129-09FA-64E3-1AEDFAA96F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68075" y="3370406"/>
              <a:ext cx="0" cy="58594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8B676D8-C9A8-CDB9-2BF3-5F31F03A5A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9058529" y="3433401"/>
              <a:ext cx="415579" cy="0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1FD1325-FE76-86E5-DB20-35FCECEFB28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64287" y="3424599"/>
              <a:ext cx="3301" cy="184998"/>
            </a:xfrm>
            <a:prstGeom prst="line">
              <a:avLst/>
            </a:prstGeom>
            <a:ln>
              <a:solidFill>
                <a:schemeClr val="accent2">
                  <a:alpha val="4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DC7776-E9BA-649E-2567-E4B42674C181}"/>
              </a:ext>
            </a:extLst>
          </p:cNvPr>
          <p:cNvSpPr txBox="1"/>
          <p:nvPr/>
        </p:nvSpPr>
        <p:spPr>
          <a:xfrm>
            <a:off x="9557964" y="3075429"/>
            <a:ext cx="48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16.1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13.3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9.7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6.6</a:t>
            </a:r>
          </a:p>
          <a:p>
            <a:r>
              <a:rPr lang="en-US" sz="600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B54A700-3567-53B1-C063-F4545646EC3A}"/>
              </a:ext>
            </a:extLst>
          </p:cNvPr>
          <p:cNvSpPr/>
          <p:nvPr/>
        </p:nvSpPr>
        <p:spPr bwMode="auto">
          <a:xfrm>
            <a:off x="4598613" y="5365194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BE127563-B7E9-A9FB-99D1-E34EB633CE67}"/>
              </a:ext>
            </a:extLst>
          </p:cNvPr>
          <p:cNvSpPr/>
          <p:nvPr/>
        </p:nvSpPr>
        <p:spPr bwMode="auto">
          <a:xfrm>
            <a:off x="5864337" y="5380947"/>
            <a:ext cx="49200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6E0691E6-14B7-EC4E-9B1F-FD2524EB085E}"/>
              </a:ext>
            </a:extLst>
          </p:cNvPr>
          <p:cNvSpPr/>
          <p:nvPr/>
        </p:nvSpPr>
        <p:spPr bwMode="auto">
          <a:xfrm>
            <a:off x="7179213" y="5382178"/>
            <a:ext cx="272244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DEA6A033-6902-5BF9-2DE4-6C9B42234AFD}"/>
              </a:ext>
            </a:extLst>
          </p:cNvPr>
          <p:cNvSpPr/>
          <p:nvPr/>
        </p:nvSpPr>
        <p:spPr bwMode="auto">
          <a:xfrm>
            <a:off x="8066689" y="5867638"/>
            <a:ext cx="27224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  <a:gd name="connsiteX0" fmla="*/ 0 w 425177"/>
              <a:gd name="connsiteY0" fmla="*/ 599298 h 599298"/>
              <a:gd name="connsiteX1" fmla="*/ 115785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302533 w 425177"/>
              <a:gd name="connsiteY4" fmla="*/ 527514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15785" y="526692"/>
                </a:lnTo>
                <a:cubicBezTo>
                  <a:pt x="115589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302533" y="527514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90FDB1-3DC1-FE6B-5102-8F1C87C9069F}"/>
              </a:ext>
            </a:extLst>
          </p:cNvPr>
          <p:cNvSpPr txBox="1"/>
          <p:nvPr/>
        </p:nvSpPr>
        <p:spPr>
          <a:xfrm>
            <a:off x="445651" y="1224317"/>
            <a:ext cx="609946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</a:pPr>
            <a:r>
              <a:rPr lang="en-US" sz="1000" b="0">
                <a:latin typeface="Arial"/>
                <a:cs typeface="Arial"/>
              </a:rPr>
              <a:t>In case of UL OFDMA, an AP assigns RUs of different sizes to its STAs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In UNII-5/7, SP and Dual clients are allowed up to 17 dBm/MHz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This can be lowered, sometimes extremely, by the AFC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See examples for main lobe and side lobe impact below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20 MHz- resolution TPE information, STAs can  operate at sub-optimal power levels on many RUs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With finer resolution, STAs can operate on more RUs and at higher powers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000" b="0">
                <a:latin typeface="Arial"/>
                <a:cs typeface="Arial"/>
              </a:rPr>
              <a:t>However, 802.11 baseline+ amendments do not define a way to communicate the PSD levels at more granular level (RU &lt; 20 MHz).</a:t>
            </a:r>
          </a:p>
        </p:txBody>
      </p:sp>
      <p:sp>
        <p:nvSpPr>
          <p:cNvPr id="49" name="Freeform: Shape 11">
            <a:extLst>
              <a:ext uri="{FF2B5EF4-FFF2-40B4-BE49-F238E27FC236}">
                <a16:creationId xmlns:a16="http://schemas.microsoft.com/office/drawing/2014/main" id="{C5193736-13D2-F0C3-FBC1-E60832034C50}"/>
              </a:ext>
            </a:extLst>
          </p:cNvPr>
          <p:cNvSpPr/>
          <p:nvPr/>
        </p:nvSpPr>
        <p:spPr bwMode="auto">
          <a:xfrm>
            <a:off x="2663852" y="3231174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Freeform: Shape 12">
            <a:extLst>
              <a:ext uri="{FF2B5EF4-FFF2-40B4-BE49-F238E27FC236}">
                <a16:creationId xmlns:a16="http://schemas.microsoft.com/office/drawing/2014/main" id="{2F6A4154-8427-E85F-704A-AFF5A8EC376B}"/>
              </a:ext>
            </a:extLst>
          </p:cNvPr>
          <p:cNvSpPr/>
          <p:nvPr/>
        </p:nvSpPr>
        <p:spPr bwMode="auto">
          <a:xfrm>
            <a:off x="1798636" y="3620402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3" name="Freeform: Shape 13">
            <a:extLst>
              <a:ext uri="{FF2B5EF4-FFF2-40B4-BE49-F238E27FC236}">
                <a16:creationId xmlns:a16="http://schemas.microsoft.com/office/drawing/2014/main" id="{0161D88E-4E0F-E29F-283B-E9CD3352558E}"/>
              </a:ext>
            </a:extLst>
          </p:cNvPr>
          <p:cNvSpPr/>
          <p:nvPr/>
        </p:nvSpPr>
        <p:spPr bwMode="auto">
          <a:xfrm>
            <a:off x="7037273" y="3561090"/>
            <a:ext cx="2351280" cy="861773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43925B3-6743-B8CD-6079-6BDDB210C358}"/>
              </a:ext>
            </a:extLst>
          </p:cNvPr>
          <p:cNvGrpSpPr/>
          <p:nvPr/>
        </p:nvGrpSpPr>
        <p:grpSpPr>
          <a:xfrm>
            <a:off x="5197121" y="3227524"/>
            <a:ext cx="1190740" cy="1354332"/>
            <a:chOff x="5101871" y="2744924"/>
            <a:chExt cx="1190740" cy="861777"/>
          </a:xfrm>
        </p:grpSpPr>
        <p:sp>
          <p:nvSpPr>
            <p:cNvPr id="141" name="Freeform: Shape 150">
              <a:extLst>
                <a:ext uri="{FF2B5EF4-FFF2-40B4-BE49-F238E27FC236}">
                  <a16:creationId xmlns:a16="http://schemas.microsoft.com/office/drawing/2014/main" id="{DCC799EF-137B-4884-DE25-A9E3C5D4FE95}"/>
                </a:ext>
              </a:extLst>
            </p:cNvPr>
            <p:cNvSpPr/>
            <p:nvPr/>
          </p:nvSpPr>
          <p:spPr bwMode="auto">
            <a:xfrm>
              <a:off x="5101871" y="2744928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3" name="Freeform: Shape 151">
              <a:extLst>
                <a:ext uri="{FF2B5EF4-FFF2-40B4-BE49-F238E27FC236}">
                  <a16:creationId xmlns:a16="http://schemas.microsoft.com/office/drawing/2014/main" id="{7F56144A-1926-D30C-797A-9A71851A5D9D}"/>
                </a:ext>
              </a:extLst>
            </p:cNvPr>
            <p:cNvSpPr/>
            <p:nvPr/>
          </p:nvSpPr>
          <p:spPr bwMode="auto">
            <a:xfrm>
              <a:off x="5276555" y="2744927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4" name="Freeform: Shape 152">
              <a:extLst>
                <a:ext uri="{FF2B5EF4-FFF2-40B4-BE49-F238E27FC236}">
                  <a16:creationId xmlns:a16="http://schemas.microsoft.com/office/drawing/2014/main" id="{7667317E-276D-28EF-8EBD-E26905A35596}"/>
                </a:ext>
              </a:extLst>
            </p:cNvPr>
            <p:cNvSpPr/>
            <p:nvPr/>
          </p:nvSpPr>
          <p:spPr bwMode="auto">
            <a:xfrm>
              <a:off x="5451239" y="2744926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6" name="Freeform: Shape 153">
              <a:extLst>
                <a:ext uri="{FF2B5EF4-FFF2-40B4-BE49-F238E27FC236}">
                  <a16:creationId xmlns:a16="http://schemas.microsoft.com/office/drawing/2014/main" id="{C0B6D1AC-782C-4A7F-491D-E975F3EC3E98}"/>
                </a:ext>
              </a:extLst>
            </p:cNvPr>
            <p:cNvSpPr/>
            <p:nvPr/>
          </p:nvSpPr>
          <p:spPr bwMode="auto">
            <a:xfrm>
              <a:off x="5625923" y="2744925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8" name="Freeform: Shape 154">
              <a:extLst>
                <a:ext uri="{FF2B5EF4-FFF2-40B4-BE49-F238E27FC236}">
                  <a16:creationId xmlns:a16="http://schemas.microsoft.com/office/drawing/2014/main" id="{6366706C-74BD-26BF-AC0B-73B7FB8FEE68}"/>
                </a:ext>
              </a:extLst>
            </p:cNvPr>
            <p:cNvSpPr/>
            <p:nvPr/>
          </p:nvSpPr>
          <p:spPr bwMode="auto">
            <a:xfrm>
              <a:off x="5800607" y="2744924"/>
              <a:ext cx="492004" cy="861773"/>
            </a:xfrm>
            <a:custGeom>
              <a:avLst/>
              <a:gdLst>
                <a:gd name="connsiteX0" fmla="*/ 0 w 914400"/>
                <a:gd name="connsiteY0" fmla="*/ 452846 h 452846"/>
                <a:gd name="connsiteX1" fmla="*/ 444137 w 914400"/>
                <a:gd name="connsiteY1" fmla="*/ 444137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10478 w 914400"/>
                <a:gd name="connsiteY1" fmla="*/ 40486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914400"/>
                <a:gd name="connsiteY0" fmla="*/ 452846 h 452846"/>
                <a:gd name="connsiteX1" fmla="*/ 438527 w 914400"/>
                <a:gd name="connsiteY1" fmla="*/ 416089 h 452846"/>
                <a:gd name="connsiteX2" fmla="*/ 426720 w 914400"/>
                <a:gd name="connsiteY2" fmla="*/ 0 h 452846"/>
                <a:gd name="connsiteX3" fmla="*/ 600891 w 914400"/>
                <a:gd name="connsiteY3" fmla="*/ 0 h 452846"/>
                <a:gd name="connsiteX4" fmla="*/ 609600 w 914400"/>
                <a:gd name="connsiteY4" fmla="*/ 444137 h 452846"/>
                <a:gd name="connsiteX5" fmla="*/ 914400 w 914400"/>
                <a:gd name="connsiteY5" fmla="*/ 452846 h 452846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44137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645129"/>
                <a:gd name="connsiteY0" fmla="*/ 469675 h 469675"/>
                <a:gd name="connsiteX1" fmla="*/ 169256 w 645129"/>
                <a:gd name="connsiteY1" fmla="*/ 416089 h 469675"/>
                <a:gd name="connsiteX2" fmla="*/ 157449 w 645129"/>
                <a:gd name="connsiteY2" fmla="*/ 0 h 469675"/>
                <a:gd name="connsiteX3" fmla="*/ 331620 w 645129"/>
                <a:gd name="connsiteY3" fmla="*/ 0 h 469675"/>
                <a:gd name="connsiteX4" fmla="*/ 340329 w 645129"/>
                <a:gd name="connsiteY4" fmla="*/ 421698 h 469675"/>
                <a:gd name="connsiteX5" fmla="*/ 645129 w 645129"/>
                <a:gd name="connsiteY5" fmla="*/ 45284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69256 w 532933"/>
                <a:gd name="connsiteY1" fmla="*/ 41608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23499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31620 w 532933"/>
                <a:gd name="connsiteY3" fmla="*/ 0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469675"/>
                <a:gd name="connsiteX1" fmla="*/ 158036 w 532933"/>
                <a:gd name="connsiteY1" fmla="*/ 421699 h 469675"/>
                <a:gd name="connsiteX2" fmla="*/ 157449 w 532933"/>
                <a:gd name="connsiteY2" fmla="*/ 0 h 469675"/>
                <a:gd name="connsiteX3" fmla="*/ 310069 w 532933"/>
                <a:gd name="connsiteY3" fmla="*/ 6157 h 469675"/>
                <a:gd name="connsiteX4" fmla="*/ 340328 w 532933"/>
                <a:gd name="connsiteY4" fmla="*/ 421698 h 469675"/>
                <a:gd name="connsiteX5" fmla="*/ 532933 w 532933"/>
                <a:gd name="connsiteY5" fmla="*/ 458456 h 469675"/>
                <a:gd name="connsiteX0" fmla="*/ 0 w 532933"/>
                <a:gd name="connsiteY0" fmla="*/ 469675 h 523298"/>
                <a:gd name="connsiteX1" fmla="*/ 158036 w 532933"/>
                <a:gd name="connsiteY1" fmla="*/ 421699 h 523298"/>
                <a:gd name="connsiteX2" fmla="*/ 157449 w 532933"/>
                <a:gd name="connsiteY2" fmla="*/ 0 h 523298"/>
                <a:gd name="connsiteX3" fmla="*/ 310069 w 532933"/>
                <a:gd name="connsiteY3" fmla="*/ 6157 h 523298"/>
                <a:gd name="connsiteX4" fmla="*/ 312619 w 532933"/>
                <a:gd name="connsiteY4" fmla="*/ 523298 h 523298"/>
                <a:gd name="connsiteX5" fmla="*/ 532933 w 532933"/>
                <a:gd name="connsiteY5" fmla="*/ 458456 h 523298"/>
                <a:gd name="connsiteX0" fmla="*/ 0 w 446727"/>
                <a:gd name="connsiteY0" fmla="*/ 469675 h 670892"/>
                <a:gd name="connsiteX1" fmla="*/ 158036 w 446727"/>
                <a:gd name="connsiteY1" fmla="*/ 421699 h 670892"/>
                <a:gd name="connsiteX2" fmla="*/ 157449 w 446727"/>
                <a:gd name="connsiteY2" fmla="*/ 0 h 670892"/>
                <a:gd name="connsiteX3" fmla="*/ 310069 w 446727"/>
                <a:gd name="connsiteY3" fmla="*/ 6157 h 670892"/>
                <a:gd name="connsiteX4" fmla="*/ 312619 w 446727"/>
                <a:gd name="connsiteY4" fmla="*/ 523298 h 670892"/>
                <a:gd name="connsiteX5" fmla="*/ 446727 w 446727"/>
                <a:gd name="connsiteY5" fmla="*/ 670892 h 670892"/>
                <a:gd name="connsiteX0" fmla="*/ 0 w 449806"/>
                <a:gd name="connsiteY0" fmla="*/ 469675 h 597001"/>
                <a:gd name="connsiteX1" fmla="*/ 158036 w 449806"/>
                <a:gd name="connsiteY1" fmla="*/ 421699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49806"/>
                <a:gd name="connsiteY0" fmla="*/ 469675 h 597001"/>
                <a:gd name="connsiteX1" fmla="*/ 154958 w 449806"/>
                <a:gd name="connsiteY1" fmla="*/ 526378 h 597001"/>
                <a:gd name="connsiteX2" fmla="*/ 157449 w 449806"/>
                <a:gd name="connsiteY2" fmla="*/ 0 h 597001"/>
                <a:gd name="connsiteX3" fmla="*/ 310069 w 449806"/>
                <a:gd name="connsiteY3" fmla="*/ 6157 h 597001"/>
                <a:gd name="connsiteX4" fmla="*/ 312619 w 449806"/>
                <a:gd name="connsiteY4" fmla="*/ 523298 h 597001"/>
                <a:gd name="connsiteX5" fmla="*/ 449806 w 449806"/>
                <a:gd name="connsiteY5" fmla="*/ 597001 h 597001"/>
                <a:gd name="connsiteX0" fmla="*/ 0 w 415940"/>
                <a:gd name="connsiteY0" fmla="*/ 608220 h 608220"/>
                <a:gd name="connsiteX1" fmla="*/ 121092 w 415940"/>
                <a:gd name="connsiteY1" fmla="*/ 526378 h 608220"/>
                <a:gd name="connsiteX2" fmla="*/ 123583 w 415940"/>
                <a:gd name="connsiteY2" fmla="*/ 0 h 608220"/>
                <a:gd name="connsiteX3" fmla="*/ 276203 w 415940"/>
                <a:gd name="connsiteY3" fmla="*/ 6157 h 608220"/>
                <a:gd name="connsiteX4" fmla="*/ 278753 w 415940"/>
                <a:gd name="connsiteY4" fmla="*/ 523298 h 608220"/>
                <a:gd name="connsiteX5" fmla="*/ 415940 w 415940"/>
                <a:gd name="connsiteY5" fmla="*/ 597001 h 608220"/>
                <a:gd name="connsiteX0" fmla="*/ 0 w 425177"/>
                <a:gd name="connsiteY0" fmla="*/ 598984 h 598984"/>
                <a:gd name="connsiteX1" fmla="*/ 130329 w 425177"/>
                <a:gd name="connsiteY1" fmla="*/ 526378 h 598984"/>
                <a:gd name="connsiteX2" fmla="*/ 132820 w 425177"/>
                <a:gd name="connsiteY2" fmla="*/ 0 h 598984"/>
                <a:gd name="connsiteX3" fmla="*/ 285440 w 425177"/>
                <a:gd name="connsiteY3" fmla="*/ 6157 h 598984"/>
                <a:gd name="connsiteX4" fmla="*/ 287990 w 425177"/>
                <a:gd name="connsiteY4" fmla="*/ 523298 h 598984"/>
                <a:gd name="connsiteX5" fmla="*/ 425177 w 425177"/>
                <a:gd name="connsiteY5" fmla="*/ 597001 h 598984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287990 w 425177"/>
                <a:gd name="connsiteY4" fmla="*/ 523612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30329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  <a:gd name="connsiteX0" fmla="*/ 0 w 425177"/>
                <a:gd name="connsiteY0" fmla="*/ 599298 h 599298"/>
                <a:gd name="connsiteX1" fmla="*/ 115785 w 425177"/>
                <a:gd name="connsiteY1" fmla="*/ 526692 h 599298"/>
                <a:gd name="connsiteX2" fmla="*/ 132820 w 425177"/>
                <a:gd name="connsiteY2" fmla="*/ 314 h 599298"/>
                <a:gd name="connsiteX3" fmla="*/ 285440 w 425177"/>
                <a:gd name="connsiteY3" fmla="*/ 0 h 599298"/>
                <a:gd name="connsiteX4" fmla="*/ 302533 w 425177"/>
                <a:gd name="connsiteY4" fmla="*/ 527514 h 599298"/>
                <a:gd name="connsiteX5" fmla="*/ 425177 w 425177"/>
                <a:gd name="connsiteY5" fmla="*/ 597315 h 59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177" h="599298">
                  <a:moveTo>
                    <a:pt x="0" y="599298"/>
                  </a:moveTo>
                  <a:lnTo>
                    <a:pt x="115785" y="526692"/>
                  </a:lnTo>
                  <a:cubicBezTo>
                    <a:pt x="115589" y="386126"/>
                    <a:pt x="133016" y="140880"/>
                    <a:pt x="132820" y="314"/>
                  </a:cubicBezTo>
                  <a:lnTo>
                    <a:pt x="285440" y="0"/>
                  </a:lnTo>
                  <a:lnTo>
                    <a:pt x="302533" y="527514"/>
                  </a:lnTo>
                  <a:lnTo>
                    <a:pt x="425177" y="597315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658E0E8-0A56-FD30-1006-2E7BA3A19AD0}"/>
              </a:ext>
            </a:extLst>
          </p:cNvPr>
          <p:cNvGrpSpPr/>
          <p:nvPr/>
        </p:nvGrpSpPr>
        <p:grpSpPr>
          <a:xfrm>
            <a:off x="2458305" y="3253803"/>
            <a:ext cx="7118051" cy="355367"/>
            <a:chOff x="1268939" y="3199112"/>
            <a:chExt cx="8805672" cy="388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35F49B1-59FF-540B-373B-AD400F6866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84920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2D6180C-C598-75D1-D484-74C5B8895A5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0275" y="350881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1C9E0E4F-A580-6F4D-B4EC-0DDA8BB7858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96371" y="3395883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B6266411-98E8-7C67-DD4B-383AD6A8758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8939" y="3312109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BD359AE-556F-F90F-4B30-6F4B2F9775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87227" y="3199112"/>
              <a:ext cx="8778240" cy="2524"/>
            </a:xfrm>
            <a:prstGeom prst="line">
              <a:avLst/>
            </a:prstGeom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A365DCCC-040A-380E-3795-4C8E0CC1ECCC}"/>
              </a:ext>
            </a:extLst>
          </p:cNvPr>
          <p:cNvCxnSpPr>
            <a:cxnSpLocks/>
          </p:cNvCxnSpPr>
          <p:nvPr/>
        </p:nvCxnSpPr>
        <p:spPr bwMode="auto">
          <a:xfrm flipV="1">
            <a:off x="2480708" y="3185223"/>
            <a:ext cx="7095876" cy="231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5" name="Freeform: Shape 53">
            <a:extLst>
              <a:ext uri="{FF2B5EF4-FFF2-40B4-BE49-F238E27FC236}">
                <a16:creationId xmlns:a16="http://schemas.microsoft.com/office/drawing/2014/main" id="{42DCA210-28D9-BFB7-B040-845EAB66D707}"/>
              </a:ext>
            </a:extLst>
          </p:cNvPr>
          <p:cNvSpPr/>
          <p:nvPr/>
        </p:nvSpPr>
        <p:spPr bwMode="auto">
          <a:xfrm>
            <a:off x="3033902" y="5811833"/>
            <a:ext cx="492004" cy="588967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6" name="Freeform: Shape 53">
            <a:extLst>
              <a:ext uri="{FF2B5EF4-FFF2-40B4-BE49-F238E27FC236}">
                <a16:creationId xmlns:a16="http://schemas.microsoft.com/office/drawing/2014/main" id="{79FD0AEA-EF2C-FDA5-2CE7-D8C7D111B2AF}"/>
              </a:ext>
            </a:extLst>
          </p:cNvPr>
          <p:cNvSpPr/>
          <p:nvPr/>
        </p:nvSpPr>
        <p:spPr bwMode="auto">
          <a:xfrm>
            <a:off x="5183269" y="5587450"/>
            <a:ext cx="492004" cy="808731"/>
          </a:xfrm>
          <a:custGeom>
            <a:avLst/>
            <a:gdLst>
              <a:gd name="connsiteX0" fmla="*/ 0 w 914400"/>
              <a:gd name="connsiteY0" fmla="*/ 452846 h 452846"/>
              <a:gd name="connsiteX1" fmla="*/ 444137 w 914400"/>
              <a:gd name="connsiteY1" fmla="*/ 444137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10478 w 914400"/>
              <a:gd name="connsiteY1" fmla="*/ 40486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914400"/>
              <a:gd name="connsiteY0" fmla="*/ 452846 h 452846"/>
              <a:gd name="connsiteX1" fmla="*/ 438527 w 914400"/>
              <a:gd name="connsiteY1" fmla="*/ 416089 h 452846"/>
              <a:gd name="connsiteX2" fmla="*/ 426720 w 914400"/>
              <a:gd name="connsiteY2" fmla="*/ 0 h 452846"/>
              <a:gd name="connsiteX3" fmla="*/ 600891 w 914400"/>
              <a:gd name="connsiteY3" fmla="*/ 0 h 452846"/>
              <a:gd name="connsiteX4" fmla="*/ 609600 w 914400"/>
              <a:gd name="connsiteY4" fmla="*/ 444137 h 452846"/>
              <a:gd name="connsiteX5" fmla="*/ 914400 w 914400"/>
              <a:gd name="connsiteY5" fmla="*/ 452846 h 452846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44137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645129"/>
              <a:gd name="connsiteY0" fmla="*/ 469675 h 469675"/>
              <a:gd name="connsiteX1" fmla="*/ 169256 w 645129"/>
              <a:gd name="connsiteY1" fmla="*/ 416089 h 469675"/>
              <a:gd name="connsiteX2" fmla="*/ 157449 w 645129"/>
              <a:gd name="connsiteY2" fmla="*/ 0 h 469675"/>
              <a:gd name="connsiteX3" fmla="*/ 331620 w 645129"/>
              <a:gd name="connsiteY3" fmla="*/ 0 h 469675"/>
              <a:gd name="connsiteX4" fmla="*/ 340329 w 645129"/>
              <a:gd name="connsiteY4" fmla="*/ 421698 h 469675"/>
              <a:gd name="connsiteX5" fmla="*/ 645129 w 645129"/>
              <a:gd name="connsiteY5" fmla="*/ 45284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69256 w 532933"/>
              <a:gd name="connsiteY1" fmla="*/ 41608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23499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31620 w 532933"/>
              <a:gd name="connsiteY3" fmla="*/ 0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469675"/>
              <a:gd name="connsiteX1" fmla="*/ 158036 w 532933"/>
              <a:gd name="connsiteY1" fmla="*/ 421699 h 469675"/>
              <a:gd name="connsiteX2" fmla="*/ 157449 w 532933"/>
              <a:gd name="connsiteY2" fmla="*/ 0 h 469675"/>
              <a:gd name="connsiteX3" fmla="*/ 310069 w 532933"/>
              <a:gd name="connsiteY3" fmla="*/ 6157 h 469675"/>
              <a:gd name="connsiteX4" fmla="*/ 340328 w 532933"/>
              <a:gd name="connsiteY4" fmla="*/ 421698 h 469675"/>
              <a:gd name="connsiteX5" fmla="*/ 532933 w 532933"/>
              <a:gd name="connsiteY5" fmla="*/ 458456 h 469675"/>
              <a:gd name="connsiteX0" fmla="*/ 0 w 532933"/>
              <a:gd name="connsiteY0" fmla="*/ 469675 h 523298"/>
              <a:gd name="connsiteX1" fmla="*/ 158036 w 532933"/>
              <a:gd name="connsiteY1" fmla="*/ 421699 h 523298"/>
              <a:gd name="connsiteX2" fmla="*/ 157449 w 532933"/>
              <a:gd name="connsiteY2" fmla="*/ 0 h 523298"/>
              <a:gd name="connsiteX3" fmla="*/ 310069 w 532933"/>
              <a:gd name="connsiteY3" fmla="*/ 6157 h 523298"/>
              <a:gd name="connsiteX4" fmla="*/ 312619 w 532933"/>
              <a:gd name="connsiteY4" fmla="*/ 523298 h 523298"/>
              <a:gd name="connsiteX5" fmla="*/ 532933 w 532933"/>
              <a:gd name="connsiteY5" fmla="*/ 458456 h 523298"/>
              <a:gd name="connsiteX0" fmla="*/ 0 w 446727"/>
              <a:gd name="connsiteY0" fmla="*/ 469675 h 670892"/>
              <a:gd name="connsiteX1" fmla="*/ 158036 w 446727"/>
              <a:gd name="connsiteY1" fmla="*/ 421699 h 670892"/>
              <a:gd name="connsiteX2" fmla="*/ 157449 w 446727"/>
              <a:gd name="connsiteY2" fmla="*/ 0 h 670892"/>
              <a:gd name="connsiteX3" fmla="*/ 310069 w 446727"/>
              <a:gd name="connsiteY3" fmla="*/ 6157 h 670892"/>
              <a:gd name="connsiteX4" fmla="*/ 312619 w 446727"/>
              <a:gd name="connsiteY4" fmla="*/ 523298 h 670892"/>
              <a:gd name="connsiteX5" fmla="*/ 446727 w 446727"/>
              <a:gd name="connsiteY5" fmla="*/ 670892 h 670892"/>
              <a:gd name="connsiteX0" fmla="*/ 0 w 449806"/>
              <a:gd name="connsiteY0" fmla="*/ 469675 h 597001"/>
              <a:gd name="connsiteX1" fmla="*/ 158036 w 449806"/>
              <a:gd name="connsiteY1" fmla="*/ 421699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49806"/>
              <a:gd name="connsiteY0" fmla="*/ 469675 h 597001"/>
              <a:gd name="connsiteX1" fmla="*/ 154958 w 449806"/>
              <a:gd name="connsiteY1" fmla="*/ 526378 h 597001"/>
              <a:gd name="connsiteX2" fmla="*/ 157449 w 449806"/>
              <a:gd name="connsiteY2" fmla="*/ 0 h 597001"/>
              <a:gd name="connsiteX3" fmla="*/ 310069 w 449806"/>
              <a:gd name="connsiteY3" fmla="*/ 6157 h 597001"/>
              <a:gd name="connsiteX4" fmla="*/ 312619 w 449806"/>
              <a:gd name="connsiteY4" fmla="*/ 523298 h 597001"/>
              <a:gd name="connsiteX5" fmla="*/ 449806 w 449806"/>
              <a:gd name="connsiteY5" fmla="*/ 597001 h 597001"/>
              <a:gd name="connsiteX0" fmla="*/ 0 w 415940"/>
              <a:gd name="connsiteY0" fmla="*/ 608220 h 608220"/>
              <a:gd name="connsiteX1" fmla="*/ 121092 w 415940"/>
              <a:gd name="connsiteY1" fmla="*/ 526378 h 608220"/>
              <a:gd name="connsiteX2" fmla="*/ 123583 w 415940"/>
              <a:gd name="connsiteY2" fmla="*/ 0 h 608220"/>
              <a:gd name="connsiteX3" fmla="*/ 276203 w 415940"/>
              <a:gd name="connsiteY3" fmla="*/ 6157 h 608220"/>
              <a:gd name="connsiteX4" fmla="*/ 278753 w 415940"/>
              <a:gd name="connsiteY4" fmla="*/ 523298 h 608220"/>
              <a:gd name="connsiteX5" fmla="*/ 415940 w 415940"/>
              <a:gd name="connsiteY5" fmla="*/ 597001 h 608220"/>
              <a:gd name="connsiteX0" fmla="*/ 0 w 425177"/>
              <a:gd name="connsiteY0" fmla="*/ 598984 h 598984"/>
              <a:gd name="connsiteX1" fmla="*/ 130329 w 425177"/>
              <a:gd name="connsiteY1" fmla="*/ 526378 h 598984"/>
              <a:gd name="connsiteX2" fmla="*/ 132820 w 425177"/>
              <a:gd name="connsiteY2" fmla="*/ 0 h 598984"/>
              <a:gd name="connsiteX3" fmla="*/ 285440 w 425177"/>
              <a:gd name="connsiteY3" fmla="*/ 6157 h 598984"/>
              <a:gd name="connsiteX4" fmla="*/ 287990 w 425177"/>
              <a:gd name="connsiteY4" fmla="*/ 523298 h 598984"/>
              <a:gd name="connsiteX5" fmla="*/ 425177 w 425177"/>
              <a:gd name="connsiteY5" fmla="*/ 597001 h 598984"/>
              <a:gd name="connsiteX0" fmla="*/ 0 w 425177"/>
              <a:gd name="connsiteY0" fmla="*/ 599298 h 599298"/>
              <a:gd name="connsiteX1" fmla="*/ 130329 w 425177"/>
              <a:gd name="connsiteY1" fmla="*/ 526692 h 599298"/>
              <a:gd name="connsiteX2" fmla="*/ 132820 w 425177"/>
              <a:gd name="connsiteY2" fmla="*/ 314 h 599298"/>
              <a:gd name="connsiteX3" fmla="*/ 285440 w 425177"/>
              <a:gd name="connsiteY3" fmla="*/ 0 h 599298"/>
              <a:gd name="connsiteX4" fmla="*/ 287990 w 425177"/>
              <a:gd name="connsiteY4" fmla="*/ 523612 h 599298"/>
              <a:gd name="connsiteX5" fmla="*/ 425177 w 425177"/>
              <a:gd name="connsiteY5" fmla="*/ 597315 h 5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177" h="599298">
                <a:moveTo>
                  <a:pt x="0" y="599298"/>
                </a:moveTo>
                <a:lnTo>
                  <a:pt x="130329" y="526692"/>
                </a:lnTo>
                <a:cubicBezTo>
                  <a:pt x="130133" y="386126"/>
                  <a:pt x="133016" y="140880"/>
                  <a:pt x="132820" y="314"/>
                </a:cubicBezTo>
                <a:lnTo>
                  <a:pt x="285440" y="0"/>
                </a:lnTo>
                <a:lnTo>
                  <a:pt x="287990" y="523612"/>
                </a:lnTo>
                <a:lnTo>
                  <a:pt x="425177" y="59731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56" grpId="0" animBg="1"/>
      <p:bldP spid="157" grpId="0" animBg="1"/>
      <p:bldP spid="158" grpId="0" animBg="1"/>
      <p:bldP spid="49" grpId="0" animBg="1"/>
      <p:bldP spid="51" grpId="0" animBg="1"/>
      <p:bldP spid="133" grpId="0" animBg="1"/>
      <p:bldP spid="165" grpId="0" animBg="1"/>
      <p:bldP spid="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434D0-01B2-41E1-62FD-B4B65090B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9574-109B-CD98-71A3-460E39D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How to encode the information? (1/3)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1E3C-3BFC-773E-14A9-C10519EFE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28928"/>
            <a:ext cx="10363200" cy="5110316"/>
          </a:xfrm>
        </p:spPr>
        <p:txBody>
          <a:bodyPr/>
          <a:lstStyle/>
          <a:p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How many bits per power value to use?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From earlier slides, allowed power can be exceedingly low (e.g., -23 dBm / 20 MHz) and may not need to be addressed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Consider use cases for powers: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Below -20 dBm / 20 MHz are unclear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Between -20 and -10 dBm / 20 MHz are narrow (e.g., max density wireless docking)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/>
                <a:cs typeface="Helvetica"/>
              </a:rPr>
              <a:t>Between -10 and 0 dBm / 20 MHz are moderate (e.g., very high-density enterprise deployments)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latin typeface="Helvetica" pitchFamily="2" charset="0"/>
              </a:rPr>
              <a:t>Above 0 dBm / 20 MHz is used widely</a:t>
            </a:r>
          </a:p>
          <a:p>
            <a:pPr lvl="2"/>
            <a:r>
              <a:rPr lang="en-US" sz="1800" b="1" dirty="0">
                <a:solidFill>
                  <a:srgbClr val="3F3F3F"/>
                </a:solidFill>
                <a:effectLst/>
                <a:latin typeface="Helvetica" pitchFamily="2" charset="0"/>
              </a:rPr>
              <a:t>Max power is 30 dBm / 20 MHz for SP/dual clients at 6 GHz</a:t>
            </a:r>
          </a:p>
          <a:p>
            <a:pPr lvl="1"/>
            <a:r>
              <a:rPr lang="en-US" sz="1800" dirty="0">
                <a:solidFill>
                  <a:srgbClr val="3F3F3F"/>
                </a:solidFill>
                <a:latin typeface="Helvetica" pitchFamily="2" charset="0"/>
              </a:rPr>
              <a:t>Judgement call as to what range of powers and resolution we want to consider: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 pitchFamily="2" charset="0"/>
              </a:rPr>
              <a:t>Propose -10 to 30 dBm / 20 MHz aka -23 dBm/MHz to 17 dBm/MHz (for SP/dual clients)</a:t>
            </a:r>
          </a:p>
          <a:p>
            <a:pPr lvl="2"/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Propose 1 dB resolution (or finer, if more bits are trivially available)</a:t>
            </a:r>
            <a:endParaRPr lang="en-US" sz="1800" dirty="0">
              <a:solidFill>
                <a:srgbClr val="3F3F3F"/>
              </a:solidFill>
              <a:latin typeface="Helvetica" pitchFamily="2" charset="0"/>
              <a:cs typeface="Helvetica"/>
            </a:endParaRPr>
          </a:p>
          <a:p>
            <a:pPr lvl="2"/>
            <a:r>
              <a:rPr lang="en-US" sz="1800" dirty="0">
                <a:solidFill>
                  <a:srgbClr val="3F3F3F"/>
                </a:solidFill>
                <a:effectLst/>
                <a:latin typeface="Helvetica"/>
                <a:cs typeface="Helvetica"/>
              </a:rPr>
              <a:t>Then need to encode 41 values which is 6b min; could be 8b for simplicity</a:t>
            </a:r>
            <a:r>
              <a:rPr lang="en-US" sz="1800" dirty="0">
                <a:solidFill>
                  <a:srgbClr val="3F3F3F"/>
                </a:solidFill>
                <a:latin typeface="Helvetica"/>
                <a:cs typeface="Helvetica"/>
              </a:rPr>
              <a:t> (and finer resolution)</a:t>
            </a:r>
            <a:endParaRPr lang="en-US" sz="1800" dirty="0">
              <a:solidFill>
                <a:srgbClr val="3F3F3F"/>
              </a:solidFill>
              <a:effectLst/>
              <a:latin typeface="Helvetica" pitchFamily="2" charset="0"/>
              <a:cs typeface="Helvetica"/>
            </a:endParaRPr>
          </a:p>
          <a:p>
            <a:pPr lvl="3"/>
            <a:r>
              <a:rPr lang="en-US" sz="1600" dirty="0">
                <a:solidFill>
                  <a:srgbClr val="3F3F3F"/>
                </a:solidFill>
                <a:latin typeface="Helvetica" pitchFamily="2" charset="0"/>
              </a:rPr>
              <a:t>(6b is still enough to support other values like -20 to -10 dBm too)</a:t>
            </a:r>
            <a:endParaRPr lang="en-US" sz="1600" dirty="0">
              <a:solidFill>
                <a:srgbClr val="3F3F3F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69E5D-2106-35C7-CED2-18BD25F1B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dirty="0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1D4DB-E5F1-7E4E-338A-8D53EF5B7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161568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357</TotalTime>
  <Words>3094</Words>
  <Application>Microsoft Macintosh PowerPoint</Application>
  <PresentationFormat>Widescreen</PresentationFormat>
  <Paragraphs>888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 Narrow</vt:lpstr>
      <vt:lpstr>Arial</vt:lpstr>
      <vt:lpstr>Calibri</vt:lpstr>
      <vt:lpstr>Helvetica</vt:lpstr>
      <vt:lpstr>Times New Roman</vt:lpstr>
      <vt:lpstr>Wingdings</vt:lpstr>
      <vt:lpstr>802-11-Submission</vt:lpstr>
      <vt:lpstr>Providing Granular Transmit PSD Limits</vt:lpstr>
      <vt:lpstr>Executive Summary</vt:lpstr>
      <vt:lpstr>Situation – AFC Architecture Overview: AFC System  [Proxy ] AP  STA</vt:lpstr>
      <vt:lpstr>Situation – AP triggers a client at an implied transmit power level, but the client might believe that power level is disallowed</vt:lpstr>
      <vt:lpstr>Example of the Frequency Response from a US-based test vector (FS19)</vt:lpstr>
      <vt:lpstr>Example of the Frequency Response from a US-based test vector (F50)</vt:lpstr>
      <vt:lpstr>Transmit Spectral Mask and Resolution Needs</vt:lpstr>
      <vt:lpstr>Problem Statement </vt:lpstr>
      <vt:lpstr>How to encode the information? (1/3) </vt:lpstr>
      <vt:lpstr>How to encode the information? (2/3)</vt:lpstr>
      <vt:lpstr>How to encode the information? (3/3)</vt:lpstr>
      <vt:lpstr>How to signal this information?</vt:lpstr>
      <vt:lpstr>Summary</vt:lpstr>
      <vt:lpstr>Strawpoll</vt:lpstr>
      <vt:lpstr>Back-up</vt:lpstr>
      <vt:lpstr>Transmit Spectral Mask and Resolution Needs</vt:lpstr>
      <vt:lpstr>PowerPoint Presentation</vt:lpstr>
      <vt:lpstr>Example of encoding octets for the US-based test vector (F50)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Granular Transmit PSD Limits</dc:title>
  <dc:subject/>
  <dc:creator/>
  <cp:keywords>24/1545</cp:keywords>
  <dc:description/>
  <cp:lastModifiedBy>Pelin Salem (pmohamed)</cp:lastModifiedBy>
  <cp:revision>56</cp:revision>
  <dcterms:created xsi:type="dcterms:W3CDTF">2011-09-19T06:02:14Z</dcterms:created>
  <dcterms:modified xsi:type="dcterms:W3CDTF">2025-01-13T05:54:56Z</dcterms:modified>
  <cp:category>Pelin Salem, Cisco Systems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189e4fd-a2fa-47bf-9b21-17f706ee2968_Enabled">
    <vt:lpwstr>true</vt:lpwstr>
  </property>
  <property fmtid="{D5CDD505-2E9C-101B-9397-08002B2CF9AE}" pid="3" name="MSIP_Label_a189e4fd-a2fa-47bf-9b21-17f706ee2968_SetDate">
    <vt:lpwstr>2024-09-22T04:42:46Z</vt:lpwstr>
  </property>
  <property fmtid="{D5CDD505-2E9C-101B-9397-08002B2CF9AE}" pid="4" name="MSIP_Label_a189e4fd-a2fa-47bf-9b21-17f706ee2968_Method">
    <vt:lpwstr>Privileged</vt:lpwstr>
  </property>
  <property fmtid="{D5CDD505-2E9C-101B-9397-08002B2CF9AE}" pid="5" name="MSIP_Label_a189e4fd-a2fa-47bf-9b21-17f706ee2968_Name">
    <vt:lpwstr>Cisco Public Label</vt:lpwstr>
  </property>
  <property fmtid="{D5CDD505-2E9C-101B-9397-08002B2CF9AE}" pid="6" name="MSIP_Label_a189e4fd-a2fa-47bf-9b21-17f706ee2968_SiteId">
    <vt:lpwstr>5ae1af62-9505-4097-a69a-c1553ef7840e</vt:lpwstr>
  </property>
  <property fmtid="{D5CDD505-2E9C-101B-9397-08002B2CF9AE}" pid="7" name="MSIP_Label_a189e4fd-a2fa-47bf-9b21-17f706ee2968_ActionId">
    <vt:lpwstr>91459ed5-94fd-4cfd-8601-75bef177e23a</vt:lpwstr>
  </property>
  <property fmtid="{D5CDD505-2E9C-101B-9397-08002B2CF9AE}" pid="8" name="MSIP_Label_a189e4fd-a2fa-47bf-9b21-17f706ee2968_ContentBits">
    <vt:lpwstr>2</vt:lpwstr>
  </property>
  <property fmtid="{D5CDD505-2E9C-101B-9397-08002B2CF9AE}" pid="9" name="ClassificationContentMarkingFooterLocations">
    <vt:lpwstr>802-11-Submission:5</vt:lpwstr>
  </property>
  <property fmtid="{D5CDD505-2E9C-101B-9397-08002B2CF9AE}" pid="10" name="ClassificationContentMarkingFooterText">
    <vt:lpwstr>-</vt:lpwstr>
  </property>
</Properties>
</file>