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70" r:id="rId5"/>
    <p:sldId id="141170214" r:id="rId6"/>
    <p:sldId id="141170215" r:id="rId7"/>
    <p:sldId id="141170216" r:id="rId8"/>
    <p:sldId id="141170153" r:id="rId9"/>
    <p:sldId id="141170217" r:id="rId10"/>
    <p:sldId id="141170218" r:id="rId11"/>
    <p:sldId id="141170219" r:id="rId12"/>
    <p:sldId id="141170220" r:id="rId13"/>
    <p:sldId id="141170221" r:id="rId14"/>
    <p:sldId id="141170222" r:id="rId15"/>
    <p:sldId id="141170223" r:id="rId16"/>
    <p:sldId id="141170226" r:id="rId17"/>
    <p:sldId id="141170196" r:id="rId18"/>
    <p:sldId id="141170180" r:id="rId19"/>
    <p:sldId id="141170125" r:id="rId20"/>
    <p:sldId id="141170188" r:id="rId21"/>
    <p:sldId id="141170189" r:id="rId22"/>
    <p:sldId id="141170174" r:id="rId23"/>
    <p:sldId id="141170225" r:id="rId24"/>
    <p:sldId id="141170212" r:id="rId25"/>
    <p:sldId id="141170227" r:id="rId26"/>
    <p:sldId id="141170211" r:id="rId27"/>
    <p:sldId id="141170228" r:id="rId28"/>
    <p:sldId id="141170229" r:id="rId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FE"/>
    <a:srgbClr val="FEC8C4"/>
    <a:srgbClr val="FC3728"/>
    <a:srgbClr val="C9D0F1"/>
    <a:srgbClr val="FFC000"/>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7324A1BD-2493-4D7E-9ADC-2DA15A205AAD}"/>
    <pc:docChg chg="modSld modMainMaster">
      <pc:chgData name="Sameer Vermani" userId="9be839be-9431-4430-9a85-afa36f2ea81d" providerId="ADAL" clId="{7324A1BD-2493-4D7E-9ADC-2DA15A205AAD}" dt="2024-11-13T04:52:38.463" v="18" actId="20577"/>
      <pc:docMkLst>
        <pc:docMk/>
      </pc:docMkLst>
      <pc:sldChg chg="modSp mod">
        <pc:chgData name="Sameer Vermani" userId="9be839be-9431-4430-9a85-afa36f2ea81d" providerId="ADAL" clId="{7324A1BD-2493-4D7E-9ADC-2DA15A205AAD}" dt="2024-11-13T04:50:42.398" v="14" actId="20577"/>
        <pc:sldMkLst>
          <pc:docMk/>
          <pc:sldMk cId="3702611944" sldId="141170188"/>
        </pc:sldMkLst>
        <pc:spChg chg="mod">
          <ac:chgData name="Sameer Vermani" userId="9be839be-9431-4430-9a85-afa36f2ea81d" providerId="ADAL" clId="{7324A1BD-2493-4D7E-9ADC-2DA15A205AAD}" dt="2024-11-13T04:50:42.398" v="14" actId="20577"/>
          <ac:spMkLst>
            <pc:docMk/>
            <pc:sldMk cId="3702611944" sldId="141170188"/>
            <ac:spMk id="2" creationId="{AABD908B-261A-C5D3-9C8B-7E06F5327C58}"/>
          </ac:spMkLst>
        </pc:spChg>
      </pc:sldChg>
      <pc:sldMasterChg chg="modSp mod">
        <pc:chgData name="Sameer Vermani" userId="9be839be-9431-4430-9a85-afa36f2ea81d" providerId="ADAL" clId="{7324A1BD-2493-4D7E-9ADC-2DA15A205AAD}" dt="2024-11-13T04:52:38.463" v="18" actId="20577"/>
        <pc:sldMasterMkLst>
          <pc:docMk/>
          <pc:sldMasterMk cId="0" sldId="2147483648"/>
        </pc:sldMasterMkLst>
        <pc:spChg chg="mod">
          <ac:chgData name="Sameer Vermani" userId="9be839be-9431-4430-9a85-afa36f2ea81d" providerId="ADAL" clId="{7324A1BD-2493-4D7E-9ADC-2DA15A205AAD}" dt="2024-11-13T04:52:38.463" v="1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802.11-yy/xxxxr0</a:t>
            </a:r>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p:cNvSpPr>
            <a:spLocks noGrp="1"/>
          </p:cNvSpPr>
          <p:nvPr>
            <p:ph type="ftr" sz="quarter" idx="4"/>
          </p:nvPr>
        </p:nvSpPr>
        <p:spPr/>
        <p:txBody>
          <a:bodyPr/>
          <a:lstStyle/>
          <a:p>
            <a:pPr lvl="4">
              <a:defRPr/>
            </a:pPr>
            <a:r>
              <a:rPr lang="en-US" dirty="0"/>
              <a:t>John Doe, Some Company</a:t>
            </a:r>
          </a:p>
        </p:txBody>
      </p:sp>
      <p:sp>
        <p:nvSpPr>
          <p:cNvPr id="7" name="Slide Number Placeholder 6"/>
          <p:cNvSpPr>
            <a:spLocks noGrp="1"/>
          </p:cNvSpPr>
          <p:nvPr>
            <p:ph type="sldNum" sz="quarter" idx="5"/>
          </p:nvPr>
        </p:nvSpPr>
        <p:spPr/>
        <p:txBody>
          <a:bodyPr/>
          <a:lstStyle/>
          <a:p>
            <a:pPr>
              <a:defRPr/>
            </a:pPr>
            <a:r>
              <a:rPr lang="en-US" dirty="0"/>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November 2024</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802.11-24/1542r2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Sounding Schemes for Coordinated Beamforming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November 2024</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dirty="0"/>
              <a:t>Sameer Vermani et al., Qualcomm Technologies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266697891"/>
              </p:ext>
            </p:extLst>
          </p:nvPr>
        </p:nvGraphicFramePr>
        <p:xfrm>
          <a:off x="791071" y="2696787"/>
          <a:ext cx="7752854" cy="2494772"/>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Deniz Rende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2381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Elsherif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250430"/>
                  </a:ext>
                </a:extLst>
              </a:tr>
              <a:tr h="13874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George Cherian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638431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829D3-470F-14D3-CBDF-57B5E2C14D6A}"/>
              </a:ext>
            </a:extLst>
          </p:cNvPr>
          <p:cNvSpPr>
            <a:spLocks noGrp="1"/>
          </p:cNvSpPr>
          <p:nvPr>
            <p:ph idx="1"/>
          </p:nvPr>
        </p:nvSpPr>
        <p:spPr/>
        <p:txBody>
          <a:bodyPr/>
          <a:lstStyle/>
          <a:p>
            <a:r>
              <a:rPr lang="en-US" dirty="0"/>
              <a:t>Traffic/latency constraints may necessitate a partial nulling scenario as we might be transmitting 1ss to 2Rx STAs </a:t>
            </a:r>
          </a:p>
          <a:p>
            <a:endParaRPr lang="en-US" dirty="0"/>
          </a:p>
          <a:p>
            <a:r>
              <a:rPr lang="en-US" dirty="0"/>
              <a:t>Full nulling takes up more dimensions at the AP thereby making reducing opportunities for </a:t>
            </a:r>
            <a:r>
              <a:rPr lang="en-US" dirty="0" err="1"/>
              <a:t>CoBF</a:t>
            </a:r>
            <a:r>
              <a:rPr lang="en-US" dirty="0"/>
              <a:t> usage in field</a:t>
            </a:r>
          </a:p>
          <a:p>
            <a:pPr lvl="1"/>
            <a:r>
              <a:rPr lang="en-US" dirty="0"/>
              <a:t>E.g., with a 4Tx AP, we cannot do full-nulling to two 2Rx STAs in the OBSS and transmit to in-BSS STA at the same time</a:t>
            </a:r>
          </a:p>
          <a:p>
            <a:endParaRPr lang="en-US" dirty="0"/>
          </a:p>
          <a:p>
            <a:r>
              <a:rPr lang="en-US" dirty="0"/>
              <a:t>Additionally, we run simulations to show why it is necessary to support partial nulling cases (through joint sounding)</a:t>
            </a:r>
          </a:p>
          <a:p>
            <a:pPr lvl="1"/>
            <a:r>
              <a:rPr lang="en-US" dirty="0"/>
              <a:t>Compared the following for two 4Tx APs, and 2Rx STAs  </a:t>
            </a:r>
          </a:p>
          <a:p>
            <a:pPr lvl="2"/>
            <a:r>
              <a:rPr lang="en-US" dirty="0"/>
              <a:t>[2,2] ss allocation with full-nulling using sequential sounding</a:t>
            </a:r>
          </a:p>
          <a:p>
            <a:pPr lvl="2"/>
            <a:r>
              <a:rPr lang="en-US" dirty="0"/>
              <a:t>[1,1,1,1] ss allocation with partial nulling using joint sounding</a:t>
            </a:r>
          </a:p>
          <a:p>
            <a:pPr lvl="1"/>
            <a:r>
              <a:rPr lang="en-US" dirty="0"/>
              <a:t>Results on next slide</a:t>
            </a:r>
          </a:p>
        </p:txBody>
      </p:sp>
      <p:sp>
        <p:nvSpPr>
          <p:cNvPr id="3" name="Title 2">
            <a:extLst>
              <a:ext uri="{FF2B5EF4-FFF2-40B4-BE49-F238E27FC236}">
                <a16:creationId xmlns:a16="http://schemas.microsoft.com/office/drawing/2014/main" id="{D697B417-0E87-0339-E368-3B6CD498361B}"/>
              </a:ext>
            </a:extLst>
          </p:cNvPr>
          <p:cNvSpPr>
            <a:spLocks noGrp="1"/>
          </p:cNvSpPr>
          <p:nvPr>
            <p:ph type="title"/>
          </p:nvPr>
        </p:nvSpPr>
        <p:spPr/>
        <p:txBody>
          <a:bodyPr/>
          <a:lstStyle/>
          <a:p>
            <a:r>
              <a:rPr lang="en-US" dirty="0"/>
              <a:t>Need for partial-rank nulling case</a:t>
            </a:r>
          </a:p>
        </p:txBody>
      </p:sp>
      <p:sp>
        <p:nvSpPr>
          <p:cNvPr id="4" name="Date Placeholder 3">
            <a:extLst>
              <a:ext uri="{FF2B5EF4-FFF2-40B4-BE49-F238E27FC236}">
                <a16:creationId xmlns:a16="http://schemas.microsoft.com/office/drawing/2014/main" id="{B2A2F335-BD3A-46D2-49B2-02365F493AAD}"/>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BDDE8DF-5F45-4142-A9EB-51A68837319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3586829E-AAEC-DE28-CAE1-03C881E028F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84769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F83204-7934-37B6-A292-089EC924EB44}"/>
              </a:ext>
            </a:extLst>
          </p:cNvPr>
          <p:cNvSpPr>
            <a:spLocks noGrp="1"/>
          </p:cNvSpPr>
          <p:nvPr>
            <p:ph idx="1"/>
          </p:nvPr>
        </p:nvSpPr>
        <p:spPr>
          <a:xfrm>
            <a:off x="685800" y="1852188"/>
            <a:ext cx="3406366" cy="4343400"/>
          </a:xfrm>
        </p:spPr>
        <p:txBody>
          <a:bodyPr/>
          <a:lstStyle/>
          <a:p>
            <a:r>
              <a:rPr lang="en-US" sz="1800" dirty="0"/>
              <a:t>Configuration</a:t>
            </a:r>
          </a:p>
          <a:p>
            <a:pPr lvl="1"/>
            <a:r>
              <a:rPr lang="en-US" sz="1600" dirty="0"/>
              <a:t>Two 4 Tx APs</a:t>
            </a:r>
          </a:p>
          <a:p>
            <a:pPr lvl="1"/>
            <a:r>
              <a:rPr lang="en-US" sz="1600" dirty="0"/>
              <a:t>STAs with 2 Rx each</a:t>
            </a:r>
          </a:p>
          <a:p>
            <a:pPr lvl="1"/>
            <a:r>
              <a:rPr lang="en-US" sz="1600" dirty="0"/>
              <a:t>-30 </a:t>
            </a:r>
            <a:r>
              <a:rPr lang="en-US" sz="1600" dirty="0" err="1"/>
              <a:t>dBc</a:t>
            </a:r>
            <a:r>
              <a:rPr lang="en-US" sz="1600" dirty="0"/>
              <a:t> channel aging</a:t>
            </a:r>
          </a:p>
          <a:p>
            <a:pPr lvl="1"/>
            <a:r>
              <a:rPr lang="en-US" sz="1600" dirty="0"/>
              <a:t>40MHz MU-MIMO D-NLOS channels </a:t>
            </a:r>
          </a:p>
          <a:p>
            <a:pPr lvl="1"/>
            <a:r>
              <a:rPr lang="en-US" sz="1600" dirty="0"/>
              <a:t>We plot 10th percentile of the network throughput (sum at the two APs)</a:t>
            </a:r>
          </a:p>
          <a:p>
            <a:endParaRPr lang="en-US" sz="1800" dirty="0"/>
          </a:p>
          <a:p>
            <a:r>
              <a:rPr lang="en-US" sz="1800" dirty="0"/>
              <a:t>Observation</a:t>
            </a:r>
          </a:p>
          <a:p>
            <a:pPr lvl="1"/>
            <a:r>
              <a:rPr lang="en-US" sz="1600" dirty="0"/>
              <a:t>For the same total number of streams, partial nulling can have a huge performance benefit</a:t>
            </a:r>
          </a:p>
          <a:p>
            <a:endParaRPr lang="en-US" sz="1800" dirty="0"/>
          </a:p>
        </p:txBody>
      </p:sp>
      <p:sp>
        <p:nvSpPr>
          <p:cNvPr id="3" name="Title 2">
            <a:extLst>
              <a:ext uri="{FF2B5EF4-FFF2-40B4-BE49-F238E27FC236}">
                <a16:creationId xmlns:a16="http://schemas.microsoft.com/office/drawing/2014/main" id="{546BA67D-3CB9-DC1A-2105-6E002B17379E}"/>
              </a:ext>
            </a:extLst>
          </p:cNvPr>
          <p:cNvSpPr>
            <a:spLocks noGrp="1"/>
          </p:cNvSpPr>
          <p:nvPr>
            <p:ph type="title"/>
          </p:nvPr>
        </p:nvSpPr>
        <p:spPr/>
        <p:txBody>
          <a:bodyPr/>
          <a:lstStyle/>
          <a:p>
            <a:r>
              <a:rPr lang="en-US" dirty="0"/>
              <a:t>Performance benefits of partial-nulling</a:t>
            </a:r>
          </a:p>
        </p:txBody>
      </p:sp>
      <p:sp>
        <p:nvSpPr>
          <p:cNvPr id="4" name="Date Placeholder 3">
            <a:extLst>
              <a:ext uri="{FF2B5EF4-FFF2-40B4-BE49-F238E27FC236}">
                <a16:creationId xmlns:a16="http://schemas.microsoft.com/office/drawing/2014/main" id="{2610BD30-CC21-5858-2D3C-291A564B2FCB}"/>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5AD06781-8896-E6BD-BBF6-EFC09F55FD5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6A3A8519-0645-E3F5-9EB3-7678F6C75A1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10" name="Picture 9">
            <a:extLst>
              <a:ext uri="{FF2B5EF4-FFF2-40B4-BE49-F238E27FC236}">
                <a16:creationId xmlns:a16="http://schemas.microsoft.com/office/drawing/2014/main" id="{97A16F40-8D11-574E-F0CF-ABAF7F8075C8}"/>
              </a:ext>
            </a:extLst>
          </p:cNvPr>
          <p:cNvPicPr>
            <a:picLocks noChangeAspect="1"/>
          </p:cNvPicPr>
          <p:nvPr/>
        </p:nvPicPr>
        <p:blipFill>
          <a:blip r:embed="rId2"/>
          <a:stretch>
            <a:fillRect/>
          </a:stretch>
        </p:blipFill>
        <p:spPr>
          <a:xfrm>
            <a:off x="3862829" y="2181884"/>
            <a:ext cx="5281171" cy="3620335"/>
          </a:xfrm>
          <a:prstGeom prst="rect">
            <a:avLst/>
          </a:prstGeom>
        </p:spPr>
      </p:pic>
    </p:spTree>
    <p:extLst>
      <p:ext uri="{BB962C8B-B14F-4D97-AF65-F5344CB8AC3E}">
        <p14:creationId xmlns:p14="http://schemas.microsoft.com/office/powerpoint/2010/main" val="28972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F607A-6125-E109-86E4-E7548E975868}"/>
              </a:ext>
            </a:extLst>
          </p:cNvPr>
          <p:cNvSpPr>
            <a:spLocks noGrp="1"/>
          </p:cNvSpPr>
          <p:nvPr>
            <p:ph idx="1"/>
          </p:nvPr>
        </p:nvSpPr>
        <p:spPr/>
        <p:txBody>
          <a:bodyPr/>
          <a:lstStyle/>
          <a:p>
            <a:r>
              <a:rPr lang="en-US" sz="1800" dirty="0"/>
              <a:t>We showed detailed designs for the two possible sounding sequences for COBF in UHR</a:t>
            </a:r>
          </a:p>
          <a:p>
            <a:pPr lvl="1"/>
            <a:r>
              <a:rPr lang="en-US" sz="1600" dirty="0"/>
              <a:t>Sequential NDP based sounding</a:t>
            </a:r>
          </a:p>
          <a:p>
            <a:pPr lvl="1"/>
            <a:r>
              <a:rPr lang="en-US" sz="1600" dirty="0"/>
              <a:t>Joint NDP based sounding</a:t>
            </a:r>
          </a:p>
          <a:p>
            <a:endParaRPr lang="en-US" sz="1800" dirty="0"/>
          </a:p>
          <a:p>
            <a:r>
              <a:rPr lang="en-US" sz="1800" dirty="0"/>
              <a:t>Both the sounding sequences have pros and cons</a:t>
            </a:r>
          </a:p>
          <a:p>
            <a:pPr lvl="1"/>
            <a:r>
              <a:rPr lang="en-US" sz="1600" dirty="0"/>
              <a:t>Sequential sounding works well with lower sounding-capability STAs but does not work well for partial-rank nulling case</a:t>
            </a:r>
          </a:p>
          <a:p>
            <a:pPr lvl="1"/>
            <a:r>
              <a:rPr lang="en-US" sz="1600" dirty="0"/>
              <a:t>Joint sounding works well for partial-rank nulling case but needs higher capability STAs</a:t>
            </a:r>
          </a:p>
          <a:p>
            <a:endParaRPr lang="en-US" sz="1800" dirty="0"/>
          </a:p>
          <a:p>
            <a:r>
              <a:rPr lang="en-US" sz="1800" dirty="0"/>
              <a:t>Showed the importance of supporting partial-rank nulling scenario </a:t>
            </a:r>
            <a:endParaRPr lang="en-US" sz="1600" dirty="0"/>
          </a:p>
          <a:p>
            <a:endParaRPr lang="en-US" sz="1800" dirty="0"/>
          </a:p>
          <a:p>
            <a:r>
              <a:rPr lang="en-US" sz="1800" dirty="0"/>
              <a:t>Suggest supporting both kinds of sounding sequences in UHR</a:t>
            </a:r>
          </a:p>
        </p:txBody>
      </p:sp>
      <p:sp>
        <p:nvSpPr>
          <p:cNvPr id="3" name="Title 2">
            <a:extLst>
              <a:ext uri="{FF2B5EF4-FFF2-40B4-BE49-F238E27FC236}">
                <a16:creationId xmlns:a16="http://schemas.microsoft.com/office/drawing/2014/main" id="{B45D120F-91D6-3BEB-1644-A38169B411D9}"/>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5F690A03-29A2-C6BB-2948-09233D165C3C}"/>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39438E1-6A89-8385-1760-849BDE6AD54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69C69EF1-ECB0-7611-65DE-B7ED7225189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72450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E483E6-1620-6B69-019A-EE910DD2A0D8}"/>
              </a:ext>
            </a:extLst>
          </p:cNvPr>
          <p:cNvSpPr>
            <a:spLocks noGrp="1"/>
          </p:cNvSpPr>
          <p:nvPr>
            <p:ph type="title"/>
          </p:nvPr>
        </p:nvSpPr>
        <p:spPr/>
        <p:txBody>
          <a:bodyPr/>
          <a:lstStyle/>
          <a:p>
            <a:r>
              <a:rPr lang="en-US" dirty="0"/>
              <a:t>CFO Issues</a:t>
            </a:r>
          </a:p>
        </p:txBody>
      </p:sp>
      <p:sp>
        <p:nvSpPr>
          <p:cNvPr id="8" name="Text Placeholder 7">
            <a:extLst>
              <a:ext uri="{FF2B5EF4-FFF2-40B4-BE49-F238E27FC236}">
                <a16:creationId xmlns:a16="http://schemas.microsoft.com/office/drawing/2014/main" id="{F84BE8AC-C416-6E5C-2EF1-67BDEED34A61}"/>
              </a:ext>
            </a:extLst>
          </p:cNvPr>
          <p:cNvSpPr>
            <a:spLocks noGrp="1"/>
          </p:cNvSpPr>
          <p:nvPr>
            <p:ph type="body" idx="1"/>
          </p:nvPr>
        </p:nvSpPr>
        <p:spPr/>
        <p:txBody>
          <a:bodyPr/>
          <a:lstStyle/>
          <a:p>
            <a:r>
              <a:rPr lang="en-US" dirty="0"/>
              <a:t>New section in r1 document : Relevant to COBF Sounding</a:t>
            </a:r>
          </a:p>
        </p:txBody>
      </p:sp>
      <p:sp>
        <p:nvSpPr>
          <p:cNvPr id="5" name="Slide Number Placeholder 4">
            <a:extLst>
              <a:ext uri="{FF2B5EF4-FFF2-40B4-BE49-F238E27FC236}">
                <a16:creationId xmlns:a16="http://schemas.microsoft.com/office/drawing/2014/main" id="{15C306E2-9881-45E0-E684-EA714F1B78A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E22CAC76-4E78-C70A-0C1A-5A7657A9CF2B}"/>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AA27B67-4958-B28D-82C9-3AF3B049D181}"/>
              </a:ext>
            </a:extLst>
          </p:cNvPr>
          <p:cNvSpPr>
            <a:spLocks noGrp="1"/>
          </p:cNvSpPr>
          <p:nvPr>
            <p:ph type="dt" sz="half" idx="2"/>
          </p:nvPr>
        </p:nvSpPr>
        <p:spPr/>
        <p:txBody>
          <a:bodyPr/>
          <a:lstStyle/>
          <a:p>
            <a:pPr>
              <a:defRPr/>
            </a:pPr>
            <a:r>
              <a:rPr lang="en-US"/>
              <a:t>November 2024</a:t>
            </a:r>
            <a:endParaRPr lang="en-US" dirty="0"/>
          </a:p>
        </p:txBody>
      </p:sp>
    </p:spTree>
    <p:extLst>
      <p:ext uri="{BB962C8B-B14F-4D97-AF65-F5344CB8AC3E}">
        <p14:creationId xmlns:p14="http://schemas.microsoft.com/office/powerpoint/2010/main" val="155146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p:txBody>
          <a:bodyPr/>
          <a:lstStyle/>
          <a:p>
            <a:r>
              <a:rPr lang="en-US" sz="1800" dirty="0"/>
              <a:t>Sounding happens one BSS at a time </a:t>
            </a:r>
          </a:p>
          <a:p>
            <a:pPr lvl="1"/>
            <a:r>
              <a:rPr lang="en-US" sz="1600" dirty="0"/>
              <a:t>Below shows the 2 AP, 1STA per AP case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r>
              <a:rPr lang="en-US" sz="1800" dirty="0"/>
              <a:t>Results on next slide</a:t>
            </a:r>
            <a:endParaRPr lang="en-US" sz="1600" dirty="0"/>
          </a:p>
          <a:p>
            <a:endParaRPr lang="en-US" sz="18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Joint Sounding protocol needs CFO Pre-correction of NDP frames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7" name="Straight Connector 6">
            <a:extLst>
              <a:ext uri="{FF2B5EF4-FFF2-40B4-BE49-F238E27FC236}">
                <a16:creationId xmlns:a16="http://schemas.microsoft.com/office/drawing/2014/main" id="{401AB0DE-BADE-9F94-658F-41B8AB4CE2D1}"/>
              </a:ext>
            </a:extLst>
          </p:cNvPr>
          <p:cNvCxnSpPr/>
          <p:nvPr/>
        </p:nvCxnSpPr>
        <p:spPr>
          <a:xfrm flipV="1">
            <a:off x="382772" y="328586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BB0FCD-AFF5-0712-06F3-59FFAB54D973}"/>
              </a:ext>
            </a:extLst>
          </p:cNvPr>
          <p:cNvSpPr/>
          <p:nvPr/>
        </p:nvSpPr>
        <p:spPr bwMode="auto">
          <a:xfrm>
            <a:off x="1011560" y="292838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05910708-E6BF-C69C-9735-F7E9DFC97973}"/>
              </a:ext>
            </a:extLst>
          </p:cNvPr>
          <p:cNvCxnSpPr/>
          <p:nvPr/>
        </p:nvCxnSpPr>
        <p:spPr>
          <a:xfrm flipV="1">
            <a:off x="382772" y="378519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FBF51B5-C93E-924D-D283-06CD21F84871}"/>
              </a:ext>
            </a:extLst>
          </p:cNvPr>
          <p:cNvSpPr/>
          <p:nvPr/>
        </p:nvSpPr>
        <p:spPr bwMode="auto">
          <a:xfrm>
            <a:off x="1672236" y="344640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A3C231A4-06E5-AC72-FC14-F57DF95CE6AE}"/>
              </a:ext>
            </a:extLst>
          </p:cNvPr>
          <p:cNvSpPr txBox="1"/>
          <p:nvPr/>
        </p:nvSpPr>
        <p:spPr>
          <a:xfrm>
            <a:off x="0" y="3062191"/>
            <a:ext cx="93326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 AP1</a:t>
            </a:r>
          </a:p>
        </p:txBody>
      </p:sp>
      <p:sp>
        <p:nvSpPr>
          <p:cNvPr id="12" name="TextBox 11">
            <a:extLst>
              <a:ext uri="{FF2B5EF4-FFF2-40B4-BE49-F238E27FC236}">
                <a16:creationId xmlns:a16="http://schemas.microsoft.com/office/drawing/2014/main" id="{6A734D3E-DA0E-68BC-E2D8-FF827A46B823}"/>
              </a:ext>
            </a:extLst>
          </p:cNvPr>
          <p:cNvSpPr txBox="1"/>
          <p:nvPr/>
        </p:nvSpPr>
        <p:spPr>
          <a:xfrm>
            <a:off x="59397" y="3552121"/>
            <a:ext cx="90075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 AP2</a:t>
            </a:r>
          </a:p>
        </p:txBody>
      </p:sp>
      <p:sp>
        <p:nvSpPr>
          <p:cNvPr id="13" name="Rectangle 12">
            <a:extLst>
              <a:ext uri="{FF2B5EF4-FFF2-40B4-BE49-F238E27FC236}">
                <a16:creationId xmlns:a16="http://schemas.microsoft.com/office/drawing/2014/main" id="{3D66857B-97E8-AE97-0D2F-54545D1B55FA}"/>
              </a:ext>
            </a:extLst>
          </p:cNvPr>
          <p:cNvSpPr/>
          <p:nvPr/>
        </p:nvSpPr>
        <p:spPr bwMode="auto">
          <a:xfrm>
            <a:off x="1672235" y="292838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D1DFF917-9981-0152-FA3B-BDD2B0E8CF54}"/>
              </a:ext>
            </a:extLst>
          </p:cNvPr>
          <p:cNvCxnSpPr/>
          <p:nvPr/>
        </p:nvCxnSpPr>
        <p:spPr>
          <a:xfrm flipV="1">
            <a:off x="382772" y="438061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9402EA9-43E7-FDEA-4659-CE0DB9CC9B8F}"/>
              </a:ext>
            </a:extLst>
          </p:cNvPr>
          <p:cNvSpPr txBox="1"/>
          <p:nvPr/>
        </p:nvSpPr>
        <p:spPr>
          <a:xfrm>
            <a:off x="-49015" y="3932523"/>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4351A416-1325-C703-9875-2CFC264F74C2}"/>
              </a:ext>
            </a:extLst>
          </p:cNvPr>
          <p:cNvCxnSpPr/>
          <p:nvPr/>
        </p:nvCxnSpPr>
        <p:spPr>
          <a:xfrm flipV="1">
            <a:off x="414172" y="49578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49B51E7-0801-5566-8253-70F68110E164}"/>
              </a:ext>
            </a:extLst>
          </p:cNvPr>
          <p:cNvSpPr txBox="1"/>
          <p:nvPr/>
        </p:nvSpPr>
        <p:spPr>
          <a:xfrm>
            <a:off x="-17615" y="4509754"/>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22" name="Rectangle 21">
            <a:extLst>
              <a:ext uri="{FF2B5EF4-FFF2-40B4-BE49-F238E27FC236}">
                <a16:creationId xmlns:a16="http://schemas.microsoft.com/office/drawing/2014/main" id="{0E77B4DF-4647-44E6-F69D-B514FB0452F8}"/>
              </a:ext>
            </a:extLst>
          </p:cNvPr>
          <p:cNvSpPr/>
          <p:nvPr/>
        </p:nvSpPr>
        <p:spPr bwMode="auto">
          <a:xfrm>
            <a:off x="3107637" y="4003578"/>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Rectangle 25">
            <a:extLst>
              <a:ext uri="{FF2B5EF4-FFF2-40B4-BE49-F238E27FC236}">
                <a16:creationId xmlns:a16="http://schemas.microsoft.com/office/drawing/2014/main" id="{7CB0932E-21E7-E1F8-97A2-1063CD8CDCC6}"/>
              </a:ext>
            </a:extLst>
          </p:cNvPr>
          <p:cNvSpPr/>
          <p:nvPr/>
        </p:nvSpPr>
        <p:spPr bwMode="auto">
          <a:xfrm>
            <a:off x="2667006" y="292838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0" name="Rectangle 49">
            <a:extLst>
              <a:ext uri="{FF2B5EF4-FFF2-40B4-BE49-F238E27FC236}">
                <a16:creationId xmlns:a16="http://schemas.microsoft.com/office/drawing/2014/main" id="{35A8B50A-401C-09F7-9643-35CA7B5B3AB4}"/>
              </a:ext>
            </a:extLst>
          </p:cNvPr>
          <p:cNvSpPr/>
          <p:nvPr/>
        </p:nvSpPr>
        <p:spPr bwMode="auto">
          <a:xfrm>
            <a:off x="5961251" y="3425982"/>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2" name="Rectangle 51">
            <a:extLst>
              <a:ext uri="{FF2B5EF4-FFF2-40B4-BE49-F238E27FC236}">
                <a16:creationId xmlns:a16="http://schemas.microsoft.com/office/drawing/2014/main" id="{46DBD28E-F5C4-AE64-6A9F-7A50EB6C2CB0}"/>
              </a:ext>
            </a:extLst>
          </p:cNvPr>
          <p:cNvSpPr/>
          <p:nvPr/>
        </p:nvSpPr>
        <p:spPr bwMode="auto">
          <a:xfrm>
            <a:off x="4270182" y="341473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3" name="Rectangle 52">
            <a:extLst>
              <a:ext uri="{FF2B5EF4-FFF2-40B4-BE49-F238E27FC236}">
                <a16:creationId xmlns:a16="http://schemas.microsoft.com/office/drawing/2014/main" id="{ED81BD15-DCB4-E033-4D57-F18273AC9810}"/>
              </a:ext>
            </a:extLst>
          </p:cNvPr>
          <p:cNvSpPr/>
          <p:nvPr/>
        </p:nvSpPr>
        <p:spPr bwMode="auto">
          <a:xfrm>
            <a:off x="4927929" y="292241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4" name="Rectangle 53">
            <a:extLst>
              <a:ext uri="{FF2B5EF4-FFF2-40B4-BE49-F238E27FC236}">
                <a16:creationId xmlns:a16="http://schemas.microsoft.com/office/drawing/2014/main" id="{72AE786A-F7A1-78DF-4F34-9FB99EF1DC2E}"/>
              </a:ext>
            </a:extLst>
          </p:cNvPr>
          <p:cNvSpPr/>
          <p:nvPr/>
        </p:nvSpPr>
        <p:spPr bwMode="auto">
          <a:xfrm>
            <a:off x="4927929" y="3422312"/>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6" name="Rectangle 55">
            <a:extLst>
              <a:ext uri="{FF2B5EF4-FFF2-40B4-BE49-F238E27FC236}">
                <a16:creationId xmlns:a16="http://schemas.microsoft.com/office/drawing/2014/main" id="{FDB69021-87ED-5A44-93C0-9366D1371AE1}"/>
              </a:ext>
            </a:extLst>
          </p:cNvPr>
          <p:cNvSpPr/>
          <p:nvPr/>
        </p:nvSpPr>
        <p:spPr bwMode="auto">
          <a:xfrm>
            <a:off x="6460191" y="4566212"/>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TextBox 19">
            <a:extLst>
              <a:ext uri="{FF2B5EF4-FFF2-40B4-BE49-F238E27FC236}">
                <a16:creationId xmlns:a16="http://schemas.microsoft.com/office/drawing/2014/main" id="{22EF38F9-EE14-F61C-3D6D-492861B94311}"/>
              </a:ext>
            </a:extLst>
          </p:cNvPr>
          <p:cNvSpPr txBox="1"/>
          <p:nvPr/>
        </p:nvSpPr>
        <p:spPr>
          <a:xfrm>
            <a:off x="2882425" y="4395211"/>
            <a:ext cx="1671996" cy="276999"/>
          </a:xfrm>
          <a:prstGeom prst="rect">
            <a:avLst/>
          </a:prstGeom>
          <a:noFill/>
        </p:spPr>
        <p:txBody>
          <a:bodyPr wrap="none" rtlCol="0">
            <a:spAutoFit/>
          </a:bodyPr>
          <a:lstStyle/>
          <a:p>
            <a:r>
              <a:rPr lang="en-US" dirty="0"/>
              <a:t>Large V based feedback</a:t>
            </a:r>
          </a:p>
        </p:txBody>
      </p:sp>
      <p:sp>
        <p:nvSpPr>
          <p:cNvPr id="21" name="TextBox 20">
            <a:extLst>
              <a:ext uri="{FF2B5EF4-FFF2-40B4-BE49-F238E27FC236}">
                <a16:creationId xmlns:a16="http://schemas.microsoft.com/office/drawing/2014/main" id="{111FBBBB-62C3-0FE4-BF63-442E16BD6972}"/>
              </a:ext>
            </a:extLst>
          </p:cNvPr>
          <p:cNvSpPr txBox="1"/>
          <p:nvPr/>
        </p:nvSpPr>
        <p:spPr>
          <a:xfrm>
            <a:off x="6275953" y="4959712"/>
            <a:ext cx="1671996" cy="276999"/>
          </a:xfrm>
          <a:prstGeom prst="rect">
            <a:avLst/>
          </a:prstGeom>
          <a:noFill/>
        </p:spPr>
        <p:txBody>
          <a:bodyPr wrap="none" rtlCol="0">
            <a:spAutoFit/>
          </a:bodyPr>
          <a:lstStyle/>
          <a:p>
            <a:r>
              <a:rPr lang="en-US" dirty="0"/>
              <a:t>Large V based feedback</a:t>
            </a:r>
          </a:p>
        </p:txBody>
      </p:sp>
      <p:cxnSp>
        <p:nvCxnSpPr>
          <p:cNvPr id="24" name="Straight Arrow Connector 23">
            <a:extLst>
              <a:ext uri="{FF2B5EF4-FFF2-40B4-BE49-F238E27FC236}">
                <a16:creationId xmlns:a16="http://schemas.microsoft.com/office/drawing/2014/main" id="{BA08E34F-86BD-8391-92A6-CCB30DF3A413}"/>
              </a:ext>
            </a:extLst>
          </p:cNvPr>
          <p:cNvCxnSpPr>
            <a:cxnSpLocks/>
          </p:cNvCxnSpPr>
          <p:nvPr/>
        </p:nvCxnSpPr>
        <p:spPr bwMode="auto">
          <a:xfrm flipV="1">
            <a:off x="1822454" y="3838353"/>
            <a:ext cx="133095" cy="1997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2C59641A-B8C5-0D79-8A29-1CA344E9F3A4}"/>
              </a:ext>
            </a:extLst>
          </p:cNvPr>
          <p:cNvSpPr txBox="1"/>
          <p:nvPr/>
        </p:nvSpPr>
        <p:spPr>
          <a:xfrm>
            <a:off x="930567" y="3984931"/>
            <a:ext cx="2113977" cy="461665"/>
          </a:xfrm>
          <a:prstGeom prst="rect">
            <a:avLst/>
          </a:prstGeom>
          <a:noFill/>
        </p:spPr>
        <p:txBody>
          <a:bodyPr wrap="none" rtlCol="0">
            <a:spAutoFit/>
          </a:bodyPr>
          <a:lstStyle/>
          <a:p>
            <a:pPr algn="ctr"/>
            <a:r>
              <a:rPr lang="en-US" b="1" u="sng" dirty="0">
                <a:solidFill>
                  <a:srgbClr val="FF0000"/>
                </a:solidFill>
              </a:rPr>
              <a:t>Needs precorrection to bring </a:t>
            </a:r>
          </a:p>
          <a:p>
            <a:pPr algn="ctr"/>
            <a:r>
              <a:rPr lang="en-US" b="1" u="sng" dirty="0">
                <a:solidFill>
                  <a:srgbClr val="FF0000"/>
                </a:solidFill>
              </a:rPr>
              <a:t>frequency close to AP1</a:t>
            </a:r>
          </a:p>
        </p:txBody>
      </p:sp>
      <p:cxnSp>
        <p:nvCxnSpPr>
          <p:cNvPr id="28" name="Straight Arrow Connector 27">
            <a:extLst>
              <a:ext uri="{FF2B5EF4-FFF2-40B4-BE49-F238E27FC236}">
                <a16:creationId xmlns:a16="http://schemas.microsoft.com/office/drawing/2014/main" id="{851FB914-1FF3-A660-10BF-BC94A762BD8B}"/>
              </a:ext>
            </a:extLst>
          </p:cNvPr>
          <p:cNvCxnSpPr>
            <a:cxnSpLocks/>
          </p:cNvCxnSpPr>
          <p:nvPr/>
        </p:nvCxnSpPr>
        <p:spPr bwMode="auto">
          <a:xfrm flipV="1">
            <a:off x="5254260" y="3838353"/>
            <a:ext cx="114445" cy="1628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F7719E65-A207-9166-F644-8E2CE1319A59}"/>
              </a:ext>
            </a:extLst>
          </p:cNvPr>
          <p:cNvSpPr txBox="1"/>
          <p:nvPr/>
        </p:nvSpPr>
        <p:spPr>
          <a:xfrm>
            <a:off x="4164367" y="3926113"/>
            <a:ext cx="2875852" cy="461665"/>
          </a:xfrm>
          <a:prstGeom prst="rect">
            <a:avLst/>
          </a:prstGeom>
          <a:noFill/>
        </p:spPr>
        <p:txBody>
          <a:bodyPr wrap="none" rtlCol="0">
            <a:spAutoFit/>
          </a:bodyPr>
          <a:lstStyle/>
          <a:p>
            <a:pPr algn="ctr"/>
            <a:r>
              <a:rPr lang="en-US" b="1" u="sng" dirty="0">
                <a:solidFill>
                  <a:srgbClr val="FF0000"/>
                </a:solidFill>
              </a:rPr>
              <a:t>This frame is transmitted at </a:t>
            </a:r>
          </a:p>
          <a:p>
            <a:pPr algn="ctr"/>
            <a:r>
              <a:rPr lang="en-US" b="1" u="sng" dirty="0">
                <a:solidFill>
                  <a:srgbClr val="FF0000"/>
                </a:solidFill>
              </a:rPr>
              <a:t>the same pre-correction as previous NDP</a:t>
            </a:r>
          </a:p>
        </p:txBody>
      </p:sp>
    </p:spTree>
    <p:extLst>
      <p:ext uri="{BB962C8B-B14F-4D97-AF65-F5344CB8AC3E}">
        <p14:creationId xmlns:p14="http://schemas.microsoft.com/office/powerpoint/2010/main" val="201466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9C7BE2-6BE9-1786-EE0A-F33F43BF3D3C}"/>
              </a:ext>
            </a:extLst>
          </p:cNvPr>
          <p:cNvSpPr>
            <a:spLocks noGrp="1"/>
          </p:cNvSpPr>
          <p:nvPr>
            <p:ph idx="1"/>
          </p:nvPr>
        </p:nvSpPr>
        <p:spPr/>
        <p:txBody>
          <a:bodyPr/>
          <a:lstStyle/>
          <a:p>
            <a:r>
              <a:rPr lang="en-US" sz="1400" dirty="0"/>
              <a:t>Below we show the Rx sensitivity loss for MCS9 and MCS11 at 10% PER </a:t>
            </a:r>
            <a:endParaRPr lang="en-US" sz="1200" dirty="0"/>
          </a:p>
          <a:p>
            <a:endParaRPr lang="en-US" sz="1400" dirty="0"/>
          </a:p>
        </p:txBody>
      </p:sp>
      <p:sp>
        <p:nvSpPr>
          <p:cNvPr id="3" name="Title 2">
            <a:extLst>
              <a:ext uri="{FF2B5EF4-FFF2-40B4-BE49-F238E27FC236}">
                <a16:creationId xmlns:a16="http://schemas.microsoft.com/office/drawing/2014/main" id="{DC552BC0-6C3B-4F43-569E-D834A45D44C9}"/>
              </a:ext>
            </a:extLst>
          </p:cNvPr>
          <p:cNvSpPr>
            <a:spLocks noGrp="1"/>
          </p:cNvSpPr>
          <p:nvPr>
            <p:ph type="title"/>
          </p:nvPr>
        </p:nvSpPr>
        <p:spPr/>
        <p:txBody>
          <a:bodyPr/>
          <a:lstStyle/>
          <a:p>
            <a:r>
              <a:rPr lang="en-US" dirty="0"/>
              <a:t>Impact of 350 Hz CFO during joint NDP</a:t>
            </a:r>
          </a:p>
        </p:txBody>
      </p:sp>
      <p:sp>
        <p:nvSpPr>
          <p:cNvPr id="4" name="Date Placeholder 3">
            <a:extLst>
              <a:ext uri="{FF2B5EF4-FFF2-40B4-BE49-F238E27FC236}">
                <a16:creationId xmlns:a16="http://schemas.microsoft.com/office/drawing/2014/main" id="{8ABE5813-2BF9-B78B-22E1-24F4F4411850}"/>
              </a:ext>
            </a:extLst>
          </p:cNvPr>
          <p:cNvSpPr>
            <a:spLocks noGrp="1"/>
          </p:cNvSpPr>
          <p:nvPr>
            <p:ph type="dt" sz="half" idx="10"/>
          </p:nvPr>
        </p:nvSpPr>
        <p:spPr/>
        <p:txBody>
          <a:bodyPr/>
          <a:lstStyle/>
          <a:p>
            <a:pPr>
              <a:defRPr/>
            </a:pPr>
            <a:r>
              <a:rPr lang="en-US"/>
              <a:t>March 2024</a:t>
            </a:r>
            <a:endParaRPr lang="en-US" dirty="0"/>
          </a:p>
        </p:txBody>
      </p:sp>
      <p:sp>
        <p:nvSpPr>
          <p:cNvPr id="5" name="Slide Number Placeholder 4">
            <a:extLst>
              <a:ext uri="{FF2B5EF4-FFF2-40B4-BE49-F238E27FC236}">
                <a16:creationId xmlns:a16="http://schemas.microsoft.com/office/drawing/2014/main" id="{583054EB-F18F-D68E-4884-1A3EECF4FC48}"/>
              </a:ext>
            </a:extLst>
          </p:cNvPr>
          <p:cNvSpPr>
            <a:spLocks noGrp="1"/>
          </p:cNvSpPr>
          <p:nvPr>
            <p:ph type="sldNum" sz="quarter" idx="12"/>
          </p:nvPr>
        </p:nvSpPr>
        <p:spPr>
          <a:xfrm>
            <a:off x="4353614" y="6492889"/>
            <a:ext cx="530225" cy="182562"/>
          </a:xfrm>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1508EB07-2185-486E-5606-0FBF264F73EC}"/>
              </a:ext>
            </a:extLst>
          </p:cNvPr>
          <p:cNvSpPr>
            <a:spLocks noGrp="1"/>
          </p:cNvSpPr>
          <p:nvPr>
            <p:ph type="ftr" sz="quarter" idx="3"/>
          </p:nvPr>
        </p:nvSpPr>
        <p:spPr>
          <a:xfrm>
            <a:off x="5449842" y="6492889"/>
            <a:ext cx="3102709" cy="184666"/>
          </a:xfrm>
        </p:spPr>
        <p:txBody>
          <a:bodyPr/>
          <a:lstStyle/>
          <a:p>
            <a:pPr>
              <a:defRPr/>
            </a:pPr>
            <a:r>
              <a:rPr lang="en-US" altLang="ko-KR"/>
              <a:t>Sameer Vermani et al., Qualcomm Technologies Inc.</a:t>
            </a:r>
            <a:endParaRPr lang="en-US" altLang="ko-KR" dirty="0"/>
          </a:p>
        </p:txBody>
      </p:sp>
      <p:sp>
        <p:nvSpPr>
          <p:cNvPr id="9" name="TextBox 8">
            <a:extLst>
              <a:ext uri="{FF2B5EF4-FFF2-40B4-BE49-F238E27FC236}">
                <a16:creationId xmlns:a16="http://schemas.microsoft.com/office/drawing/2014/main" id="{DBE3A67C-54C4-6A33-7EEF-31B1363B516C}"/>
              </a:ext>
            </a:extLst>
          </p:cNvPr>
          <p:cNvSpPr txBox="1"/>
          <p:nvPr/>
        </p:nvSpPr>
        <p:spPr>
          <a:xfrm>
            <a:off x="498000" y="5115123"/>
            <a:ext cx="8148000" cy="307777"/>
          </a:xfrm>
          <a:prstGeom prst="rect">
            <a:avLst/>
          </a:prstGeom>
          <a:noFill/>
        </p:spPr>
        <p:txBody>
          <a:bodyPr wrap="none" rtlCol="0">
            <a:spAutoFit/>
          </a:bodyPr>
          <a:lstStyle/>
          <a:p>
            <a:r>
              <a:rPr lang="en-US" sz="1400" b="1" dirty="0"/>
              <a:t>Conclusion: 350 Hz can be tolerated, for MCS9 with 10 dB isolation and for MCS11 with 15 dB isolation</a:t>
            </a:r>
          </a:p>
        </p:txBody>
      </p:sp>
      <p:graphicFrame>
        <p:nvGraphicFramePr>
          <p:cNvPr id="12" name="Table 11">
            <a:extLst>
              <a:ext uri="{FF2B5EF4-FFF2-40B4-BE49-F238E27FC236}">
                <a16:creationId xmlns:a16="http://schemas.microsoft.com/office/drawing/2014/main" id="{A30E5C47-C130-E1BA-EA37-025FDC94777A}"/>
              </a:ext>
            </a:extLst>
          </p:cNvPr>
          <p:cNvGraphicFramePr>
            <a:graphicFrameLocks noGrp="1"/>
          </p:cNvGraphicFramePr>
          <p:nvPr/>
        </p:nvGraphicFramePr>
        <p:xfrm>
          <a:off x="1570726" y="25019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195650760"/>
                    </a:ext>
                  </a:extLst>
                </a:gridCol>
                <a:gridCol w="2032000">
                  <a:extLst>
                    <a:ext uri="{9D8B030D-6E8A-4147-A177-3AD203B41FA5}">
                      <a16:colId xmlns:a16="http://schemas.microsoft.com/office/drawing/2014/main" val="2392938031"/>
                    </a:ext>
                  </a:extLst>
                </a:gridCol>
                <a:gridCol w="2032000">
                  <a:extLst>
                    <a:ext uri="{9D8B030D-6E8A-4147-A177-3AD203B41FA5}">
                      <a16:colId xmlns:a16="http://schemas.microsoft.com/office/drawing/2014/main" val="852901290"/>
                    </a:ext>
                  </a:extLst>
                </a:gridCol>
              </a:tblGrid>
              <a:tr h="370840">
                <a:tc>
                  <a:txBody>
                    <a:bodyPr/>
                    <a:lstStyle/>
                    <a:p>
                      <a:pPr algn="ctr"/>
                      <a:r>
                        <a:rPr lang="en-US" dirty="0"/>
                        <a:t>Isolation (dB)</a:t>
                      </a:r>
                    </a:p>
                  </a:txBody>
                  <a:tcPr/>
                </a:tc>
                <a:tc>
                  <a:txBody>
                    <a:bodyPr/>
                    <a:lstStyle/>
                    <a:p>
                      <a:pPr algn="ctr"/>
                      <a:r>
                        <a:rPr lang="en-US" dirty="0"/>
                        <a:t>MCS9</a:t>
                      </a:r>
                    </a:p>
                  </a:txBody>
                  <a:tcPr/>
                </a:tc>
                <a:tc>
                  <a:txBody>
                    <a:bodyPr/>
                    <a:lstStyle/>
                    <a:p>
                      <a:pPr algn="ctr"/>
                      <a:r>
                        <a:rPr lang="en-US" dirty="0"/>
                        <a:t>MCS11</a:t>
                      </a:r>
                    </a:p>
                  </a:txBody>
                  <a:tcPr/>
                </a:tc>
                <a:extLst>
                  <a:ext uri="{0D108BD9-81ED-4DB2-BD59-A6C34878D82A}">
                    <a16:rowId xmlns:a16="http://schemas.microsoft.com/office/drawing/2014/main" val="3687733553"/>
                  </a:ext>
                </a:extLst>
              </a:tr>
              <a:tr h="370840">
                <a:tc>
                  <a:txBody>
                    <a:bodyPr/>
                    <a:lstStyle/>
                    <a:p>
                      <a:pPr algn="ctr"/>
                      <a:r>
                        <a:rPr lang="en-US"/>
                        <a:t>5</a:t>
                      </a:r>
                    </a:p>
                  </a:txBody>
                  <a:tcPr anchor="ctr"/>
                </a:tc>
                <a:tc>
                  <a:txBody>
                    <a:bodyPr/>
                    <a:lstStyle/>
                    <a:p>
                      <a:pPr algn="ctr"/>
                      <a:r>
                        <a:rPr lang="en-US" dirty="0"/>
                        <a:t>4 dB</a:t>
                      </a:r>
                    </a:p>
                  </a:txBody>
                  <a:tcPr anchor="ctr"/>
                </a:tc>
                <a:tc>
                  <a:txBody>
                    <a:bodyPr/>
                    <a:lstStyle/>
                    <a:p>
                      <a:pPr algn="ctr"/>
                      <a:r>
                        <a:rPr lang="en-US"/>
                        <a:t>&gt;10% Err Floor</a:t>
                      </a:r>
                    </a:p>
                  </a:txBody>
                  <a:tcPr anchor="ctr"/>
                </a:tc>
                <a:extLst>
                  <a:ext uri="{0D108BD9-81ED-4DB2-BD59-A6C34878D82A}">
                    <a16:rowId xmlns:a16="http://schemas.microsoft.com/office/drawing/2014/main" val="83776687"/>
                  </a:ext>
                </a:extLst>
              </a:tr>
              <a:tr h="370840">
                <a:tc>
                  <a:txBody>
                    <a:bodyPr/>
                    <a:lstStyle/>
                    <a:p>
                      <a:pPr algn="ctr"/>
                      <a:r>
                        <a:rPr lang="en-US"/>
                        <a:t>10</a:t>
                      </a:r>
                    </a:p>
                  </a:txBody>
                  <a:tcPr anchor="ctr"/>
                </a:tc>
                <a:tc>
                  <a:txBody>
                    <a:bodyPr/>
                    <a:lstStyle/>
                    <a:p>
                      <a:pPr algn="ctr"/>
                      <a:r>
                        <a:rPr lang="en-US" dirty="0"/>
                        <a:t>0 dB</a:t>
                      </a:r>
                    </a:p>
                  </a:txBody>
                  <a:tcPr anchor="ctr"/>
                </a:tc>
                <a:tc>
                  <a:txBody>
                    <a:bodyPr/>
                    <a:lstStyle/>
                    <a:p>
                      <a:pPr algn="ctr"/>
                      <a:r>
                        <a:rPr lang="en-US" dirty="0"/>
                        <a:t>5 dB</a:t>
                      </a:r>
                    </a:p>
                  </a:txBody>
                  <a:tcPr anchor="ctr"/>
                </a:tc>
                <a:extLst>
                  <a:ext uri="{0D108BD9-81ED-4DB2-BD59-A6C34878D82A}">
                    <a16:rowId xmlns:a16="http://schemas.microsoft.com/office/drawing/2014/main" val="4070538429"/>
                  </a:ext>
                </a:extLst>
              </a:tr>
              <a:tr h="370840">
                <a:tc>
                  <a:txBody>
                    <a:bodyPr/>
                    <a:lstStyle/>
                    <a:p>
                      <a:pPr algn="ctr"/>
                      <a:r>
                        <a:rPr lang="en-US"/>
                        <a:t>15</a:t>
                      </a:r>
                    </a:p>
                  </a:txBody>
                  <a:tcPr anchor="ctr"/>
                </a:tc>
                <a:tc>
                  <a:txBody>
                    <a:bodyPr/>
                    <a:lstStyle/>
                    <a:p>
                      <a:pPr algn="ctr"/>
                      <a:r>
                        <a:rPr lang="en-US" dirty="0"/>
                        <a:t>0 dB</a:t>
                      </a:r>
                    </a:p>
                  </a:txBody>
                  <a:tcPr anchor="ctr"/>
                </a:tc>
                <a:tc>
                  <a:txBody>
                    <a:bodyPr/>
                    <a:lstStyle/>
                    <a:p>
                      <a:pPr algn="ctr"/>
                      <a:r>
                        <a:rPr lang="en-US" dirty="0"/>
                        <a:t>0.5 dB</a:t>
                      </a:r>
                    </a:p>
                  </a:txBody>
                  <a:tcPr anchor="ctr"/>
                </a:tc>
                <a:extLst>
                  <a:ext uri="{0D108BD9-81ED-4DB2-BD59-A6C34878D82A}">
                    <a16:rowId xmlns:a16="http://schemas.microsoft.com/office/drawing/2014/main" val="682524070"/>
                  </a:ext>
                </a:extLst>
              </a:tr>
              <a:tr h="370840">
                <a:tc>
                  <a:txBody>
                    <a:bodyPr/>
                    <a:lstStyle/>
                    <a:p>
                      <a:pPr algn="ctr"/>
                      <a:r>
                        <a:rPr lang="en-US"/>
                        <a:t>20</a:t>
                      </a:r>
                    </a:p>
                  </a:txBody>
                  <a:tcPr anchor="ctr"/>
                </a:tc>
                <a:tc>
                  <a:txBody>
                    <a:bodyPr/>
                    <a:lstStyle/>
                    <a:p>
                      <a:pPr algn="ctr"/>
                      <a:r>
                        <a:rPr lang="en-US" dirty="0"/>
                        <a:t>0 dB</a:t>
                      </a:r>
                    </a:p>
                  </a:txBody>
                  <a:tcPr anchor="ctr"/>
                </a:tc>
                <a:tc>
                  <a:txBody>
                    <a:bodyPr/>
                    <a:lstStyle/>
                    <a:p>
                      <a:pPr algn="ctr"/>
                      <a:r>
                        <a:rPr lang="en-US" dirty="0"/>
                        <a:t>0 dB</a:t>
                      </a:r>
                    </a:p>
                  </a:txBody>
                  <a:tcPr anchor="ctr"/>
                </a:tc>
                <a:extLst>
                  <a:ext uri="{0D108BD9-81ED-4DB2-BD59-A6C34878D82A}">
                    <a16:rowId xmlns:a16="http://schemas.microsoft.com/office/drawing/2014/main" val="1653183159"/>
                  </a:ext>
                </a:extLst>
              </a:tr>
            </a:tbl>
          </a:graphicData>
        </a:graphic>
      </p:graphicFrame>
    </p:spTree>
    <p:extLst>
      <p:ext uri="{BB962C8B-B14F-4D97-AF65-F5344CB8AC3E}">
        <p14:creationId xmlns:p14="http://schemas.microsoft.com/office/powerpoint/2010/main" val="3250687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a:xfrm>
            <a:off x="685800" y="1698281"/>
            <a:ext cx="7772400" cy="4722813"/>
          </a:xfrm>
        </p:spPr>
        <p:txBody>
          <a:bodyPr/>
          <a:lstStyle/>
          <a:p>
            <a:r>
              <a:rPr lang="en-US" sz="1400" dirty="0"/>
              <a:t>Sounding happens one BSS at a time (shown by BRCM[1])</a:t>
            </a:r>
          </a:p>
          <a:p>
            <a:pPr lvl="1"/>
            <a:r>
              <a:rPr lang="en-US" sz="1200" dirty="0"/>
              <a:t>Below shows the 2 AP, 1STA per AP case</a:t>
            </a:r>
          </a:p>
          <a:p>
            <a:pPr lvl="1"/>
            <a:r>
              <a:rPr lang="en-US" sz="1200" dirty="0"/>
              <a:t>Phase 1 sounds STA1 in BSS1 and phase 2 sounds STA2 in BSS2</a:t>
            </a:r>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100" dirty="0"/>
          </a:p>
          <a:p>
            <a:endParaRPr lang="en-US" sz="1200" dirty="0"/>
          </a:p>
          <a:p>
            <a:r>
              <a:rPr lang="en-US" sz="1200" dirty="0"/>
              <a:t>If the two APs just transmit NDPs at their frequency, the feedback tones at the two APs  may differ by up-to 40ppm</a:t>
            </a:r>
          </a:p>
          <a:p>
            <a:r>
              <a:rPr lang="en-US" sz="1200" dirty="0"/>
              <a:t>During actual transmission stage, we will have to make shared AP synchronize to sharing AP for the joint LTF phase</a:t>
            </a:r>
          </a:p>
          <a:p>
            <a:r>
              <a:rPr lang="en-US" sz="1200" dirty="0"/>
              <a:t>Ran sims to evaluate performance impact of precoding tones being different than transmission tones</a:t>
            </a:r>
          </a:p>
          <a:p>
            <a:endParaRPr lang="en-US" sz="12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Sequential Sounding CFO Issues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15" name="Straight Connector 14">
            <a:extLst>
              <a:ext uri="{FF2B5EF4-FFF2-40B4-BE49-F238E27FC236}">
                <a16:creationId xmlns:a16="http://schemas.microsoft.com/office/drawing/2014/main" id="{64AEB820-32AC-1FD8-DBE4-DFDC531C3E02}"/>
              </a:ext>
            </a:extLst>
          </p:cNvPr>
          <p:cNvCxnSpPr/>
          <p:nvPr/>
        </p:nvCxnSpPr>
        <p:spPr>
          <a:xfrm flipV="1">
            <a:off x="374146" y="32941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78776DA-663C-FD2E-D860-9574393C14CB}"/>
              </a:ext>
            </a:extLst>
          </p:cNvPr>
          <p:cNvSpPr/>
          <p:nvPr/>
        </p:nvSpPr>
        <p:spPr bwMode="auto">
          <a:xfrm>
            <a:off x="554288" y="292574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24" name="Straight Connector 23">
            <a:extLst>
              <a:ext uri="{FF2B5EF4-FFF2-40B4-BE49-F238E27FC236}">
                <a16:creationId xmlns:a16="http://schemas.microsoft.com/office/drawing/2014/main" id="{630FE298-2A15-2D75-229A-3B494753D2A6}"/>
              </a:ext>
            </a:extLst>
          </p:cNvPr>
          <p:cNvCxnSpPr/>
          <p:nvPr/>
        </p:nvCxnSpPr>
        <p:spPr>
          <a:xfrm flipV="1">
            <a:off x="374146" y="379347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9CEEAA1-CD44-1182-2DAB-657C5AF9C77E}"/>
              </a:ext>
            </a:extLst>
          </p:cNvPr>
          <p:cNvSpPr txBox="1"/>
          <p:nvPr/>
        </p:nvSpPr>
        <p:spPr>
          <a:xfrm>
            <a:off x="-17615" y="2865415"/>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27" name="TextBox 26">
            <a:extLst>
              <a:ext uri="{FF2B5EF4-FFF2-40B4-BE49-F238E27FC236}">
                <a16:creationId xmlns:a16="http://schemas.microsoft.com/office/drawing/2014/main" id="{E47B0527-757D-8EE6-BF7A-ABF492CDC5F0}"/>
              </a:ext>
            </a:extLst>
          </p:cNvPr>
          <p:cNvSpPr txBox="1"/>
          <p:nvPr/>
        </p:nvSpPr>
        <p:spPr>
          <a:xfrm>
            <a:off x="-27810" y="3430514"/>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28" name="Rectangle 27">
            <a:extLst>
              <a:ext uri="{FF2B5EF4-FFF2-40B4-BE49-F238E27FC236}">
                <a16:creationId xmlns:a16="http://schemas.microsoft.com/office/drawing/2014/main" id="{67721FEA-1D19-C399-F940-A058E5BAA03E}"/>
              </a:ext>
            </a:extLst>
          </p:cNvPr>
          <p:cNvSpPr/>
          <p:nvPr/>
        </p:nvSpPr>
        <p:spPr bwMode="auto">
          <a:xfrm>
            <a:off x="1214964" y="2925744"/>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29" name="Straight Connector 28">
            <a:extLst>
              <a:ext uri="{FF2B5EF4-FFF2-40B4-BE49-F238E27FC236}">
                <a16:creationId xmlns:a16="http://schemas.microsoft.com/office/drawing/2014/main" id="{D30599C5-FF47-53B7-45B3-95D13FC744CC}"/>
              </a:ext>
            </a:extLst>
          </p:cNvPr>
          <p:cNvCxnSpPr/>
          <p:nvPr/>
        </p:nvCxnSpPr>
        <p:spPr>
          <a:xfrm flipV="1">
            <a:off x="374146" y="438889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CAA3352-2B03-7E29-097A-D764A3F357C5}"/>
              </a:ext>
            </a:extLst>
          </p:cNvPr>
          <p:cNvSpPr txBox="1"/>
          <p:nvPr/>
        </p:nvSpPr>
        <p:spPr>
          <a:xfrm>
            <a:off x="-49015" y="3940803"/>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1" name="Straight Connector 30">
            <a:extLst>
              <a:ext uri="{FF2B5EF4-FFF2-40B4-BE49-F238E27FC236}">
                <a16:creationId xmlns:a16="http://schemas.microsoft.com/office/drawing/2014/main" id="{E78AD457-7607-1EC1-4E6E-BEE96C10975C}"/>
              </a:ext>
            </a:extLst>
          </p:cNvPr>
          <p:cNvCxnSpPr>
            <a:cxnSpLocks/>
          </p:cNvCxnSpPr>
          <p:nvPr/>
        </p:nvCxnSpPr>
        <p:spPr>
          <a:xfrm flipV="1">
            <a:off x="414172" y="4965996"/>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E75C197-4F3F-BFBF-17FA-562EE0B6E781}"/>
              </a:ext>
            </a:extLst>
          </p:cNvPr>
          <p:cNvSpPr txBox="1"/>
          <p:nvPr/>
        </p:nvSpPr>
        <p:spPr>
          <a:xfrm>
            <a:off x="-17615" y="4518034"/>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3" name="Rectangle 32">
            <a:extLst>
              <a:ext uri="{FF2B5EF4-FFF2-40B4-BE49-F238E27FC236}">
                <a16:creationId xmlns:a16="http://schemas.microsoft.com/office/drawing/2014/main" id="{9E86573C-E8FF-4741-0A84-0E8A452ED27F}"/>
              </a:ext>
            </a:extLst>
          </p:cNvPr>
          <p:cNvSpPr/>
          <p:nvPr/>
        </p:nvSpPr>
        <p:spPr bwMode="auto">
          <a:xfrm>
            <a:off x="2236302" y="4000938"/>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4" name="Rectangle 33">
            <a:extLst>
              <a:ext uri="{FF2B5EF4-FFF2-40B4-BE49-F238E27FC236}">
                <a16:creationId xmlns:a16="http://schemas.microsoft.com/office/drawing/2014/main" id="{54C7FB66-BE39-A78B-983D-99B5539762F4}"/>
              </a:ext>
            </a:extLst>
          </p:cNvPr>
          <p:cNvSpPr/>
          <p:nvPr/>
        </p:nvSpPr>
        <p:spPr bwMode="auto">
          <a:xfrm>
            <a:off x="1795670" y="292574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35" name="Rectangle 34">
            <a:extLst>
              <a:ext uri="{FF2B5EF4-FFF2-40B4-BE49-F238E27FC236}">
                <a16:creationId xmlns:a16="http://schemas.microsoft.com/office/drawing/2014/main" id="{ADE2A21E-384F-BA1A-8762-71057F9FA084}"/>
              </a:ext>
            </a:extLst>
          </p:cNvPr>
          <p:cNvSpPr/>
          <p:nvPr/>
        </p:nvSpPr>
        <p:spPr bwMode="auto">
          <a:xfrm>
            <a:off x="4037067" y="2911963"/>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36" name="Rectangle 35">
            <a:extLst>
              <a:ext uri="{FF2B5EF4-FFF2-40B4-BE49-F238E27FC236}">
                <a16:creationId xmlns:a16="http://schemas.microsoft.com/office/drawing/2014/main" id="{F154D269-21D4-585D-2B3B-A9661EE81F58}"/>
              </a:ext>
            </a:extLst>
          </p:cNvPr>
          <p:cNvSpPr/>
          <p:nvPr/>
        </p:nvSpPr>
        <p:spPr bwMode="auto">
          <a:xfrm>
            <a:off x="2734522" y="2919270"/>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7" name="Rectangle 36">
            <a:extLst>
              <a:ext uri="{FF2B5EF4-FFF2-40B4-BE49-F238E27FC236}">
                <a16:creationId xmlns:a16="http://schemas.microsoft.com/office/drawing/2014/main" id="{5DF603FF-3CDE-5CED-A6CE-24EC4E903E5B}"/>
              </a:ext>
            </a:extLst>
          </p:cNvPr>
          <p:cNvSpPr/>
          <p:nvPr/>
        </p:nvSpPr>
        <p:spPr bwMode="auto">
          <a:xfrm>
            <a:off x="3368818" y="3420684"/>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8" name="Rectangle 37">
            <a:extLst>
              <a:ext uri="{FF2B5EF4-FFF2-40B4-BE49-F238E27FC236}">
                <a16:creationId xmlns:a16="http://schemas.microsoft.com/office/drawing/2014/main" id="{E67ACCF0-9309-938F-D429-307997ADB232}"/>
              </a:ext>
            </a:extLst>
          </p:cNvPr>
          <p:cNvSpPr/>
          <p:nvPr/>
        </p:nvSpPr>
        <p:spPr bwMode="auto">
          <a:xfrm>
            <a:off x="4447573" y="3996088"/>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9" name="Rectangle 38">
            <a:extLst>
              <a:ext uri="{FF2B5EF4-FFF2-40B4-BE49-F238E27FC236}">
                <a16:creationId xmlns:a16="http://schemas.microsoft.com/office/drawing/2014/main" id="{B32703BE-F685-91F3-B961-7469EA18AFA0}"/>
              </a:ext>
            </a:extLst>
          </p:cNvPr>
          <p:cNvSpPr/>
          <p:nvPr/>
        </p:nvSpPr>
        <p:spPr bwMode="auto">
          <a:xfrm>
            <a:off x="4910936" y="3403138"/>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0" name="Rectangle 39">
            <a:extLst>
              <a:ext uri="{FF2B5EF4-FFF2-40B4-BE49-F238E27FC236}">
                <a16:creationId xmlns:a16="http://schemas.microsoft.com/office/drawing/2014/main" id="{5602855E-8660-ED5D-6AB4-CFE7030862A1}"/>
              </a:ext>
            </a:extLst>
          </p:cNvPr>
          <p:cNvSpPr/>
          <p:nvPr/>
        </p:nvSpPr>
        <p:spPr bwMode="auto">
          <a:xfrm>
            <a:off x="6230159" y="3403138"/>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AD0B6835-033C-5C5A-0A26-F71E81C4572D}"/>
              </a:ext>
            </a:extLst>
          </p:cNvPr>
          <p:cNvSpPr/>
          <p:nvPr/>
        </p:nvSpPr>
        <p:spPr bwMode="auto">
          <a:xfrm>
            <a:off x="5572644" y="3406447"/>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2" name="Rectangle 41">
            <a:extLst>
              <a:ext uri="{FF2B5EF4-FFF2-40B4-BE49-F238E27FC236}">
                <a16:creationId xmlns:a16="http://schemas.microsoft.com/office/drawing/2014/main" id="{C407B04C-AEBB-E699-D4A2-D77E720BEFBB}"/>
              </a:ext>
            </a:extLst>
          </p:cNvPr>
          <p:cNvSpPr/>
          <p:nvPr/>
        </p:nvSpPr>
        <p:spPr bwMode="auto">
          <a:xfrm>
            <a:off x="6621644" y="4559851"/>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3" name="Rectangle 42">
            <a:extLst>
              <a:ext uri="{FF2B5EF4-FFF2-40B4-BE49-F238E27FC236}">
                <a16:creationId xmlns:a16="http://schemas.microsoft.com/office/drawing/2014/main" id="{F8CFFA82-0D1F-A8FC-DB43-22081EE6AA10}"/>
              </a:ext>
            </a:extLst>
          </p:cNvPr>
          <p:cNvSpPr/>
          <p:nvPr/>
        </p:nvSpPr>
        <p:spPr bwMode="auto">
          <a:xfrm>
            <a:off x="7107796" y="3410202"/>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4" name="Rectangle 43">
            <a:extLst>
              <a:ext uri="{FF2B5EF4-FFF2-40B4-BE49-F238E27FC236}">
                <a16:creationId xmlns:a16="http://schemas.microsoft.com/office/drawing/2014/main" id="{5937B68B-A555-37E8-D3AB-021245BE9F12}"/>
              </a:ext>
            </a:extLst>
          </p:cNvPr>
          <p:cNvSpPr/>
          <p:nvPr/>
        </p:nvSpPr>
        <p:spPr bwMode="auto">
          <a:xfrm>
            <a:off x="7718996" y="2897889"/>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5" name="Rectangle 44">
            <a:extLst>
              <a:ext uri="{FF2B5EF4-FFF2-40B4-BE49-F238E27FC236}">
                <a16:creationId xmlns:a16="http://schemas.microsoft.com/office/drawing/2014/main" id="{FA7AC416-4B93-31BC-CA4F-E6F0EF29EA5A}"/>
              </a:ext>
            </a:extLst>
          </p:cNvPr>
          <p:cNvSpPr/>
          <p:nvPr/>
        </p:nvSpPr>
        <p:spPr bwMode="auto">
          <a:xfrm>
            <a:off x="8735106" y="4551884"/>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46" name="Straight Arrow Connector 45">
            <a:extLst>
              <a:ext uri="{FF2B5EF4-FFF2-40B4-BE49-F238E27FC236}">
                <a16:creationId xmlns:a16="http://schemas.microsoft.com/office/drawing/2014/main" id="{EF10A523-62EE-2DB3-3964-670EEFA17CAA}"/>
              </a:ext>
            </a:extLst>
          </p:cNvPr>
          <p:cNvCxnSpPr>
            <a:cxnSpLocks/>
          </p:cNvCxnSpPr>
          <p:nvPr/>
        </p:nvCxnSpPr>
        <p:spPr bwMode="auto">
          <a:xfrm flipV="1">
            <a:off x="4947637" y="2631175"/>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3A1C3A81-BB07-6DF7-6D52-B8276D66A141}"/>
              </a:ext>
            </a:extLst>
          </p:cNvPr>
          <p:cNvSpPr/>
          <p:nvPr/>
        </p:nvSpPr>
        <p:spPr bwMode="auto">
          <a:xfrm>
            <a:off x="8252866" y="3402530"/>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cxnSp>
        <p:nvCxnSpPr>
          <p:cNvPr id="48" name="Straight Arrow Connector 47">
            <a:extLst>
              <a:ext uri="{FF2B5EF4-FFF2-40B4-BE49-F238E27FC236}">
                <a16:creationId xmlns:a16="http://schemas.microsoft.com/office/drawing/2014/main" id="{CC5F9A88-28FB-9115-B3B5-F016224BCA4C}"/>
              </a:ext>
            </a:extLst>
          </p:cNvPr>
          <p:cNvCxnSpPr>
            <a:cxnSpLocks/>
          </p:cNvCxnSpPr>
          <p:nvPr/>
        </p:nvCxnSpPr>
        <p:spPr bwMode="auto">
          <a:xfrm flipV="1">
            <a:off x="554288" y="2680734"/>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E097D45-D82B-CA73-C22A-752148C63895}"/>
              </a:ext>
            </a:extLst>
          </p:cNvPr>
          <p:cNvCxnSpPr/>
          <p:nvPr/>
        </p:nvCxnSpPr>
        <p:spPr bwMode="auto">
          <a:xfrm>
            <a:off x="4904768" y="2506491"/>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1" name="TextBox 50">
            <a:extLst>
              <a:ext uri="{FF2B5EF4-FFF2-40B4-BE49-F238E27FC236}">
                <a16:creationId xmlns:a16="http://schemas.microsoft.com/office/drawing/2014/main" id="{7D9EA65F-7FD6-EB75-A00C-0E24D81EA889}"/>
              </a:ext>
            </a:extLst>
          </p:cNvPr>
          <p:cNvSpPr txBox="1"/>
          <p:nvPr/>
        </p:nvSpPr>
        <p:spPr>
          <a:xfrm>
            <a:off x="2236302" y="2396841"/>
            <a:ext cx="684803" cy="276999"/>
          </a:xfrm>
          <a:prstGeom prst="rect">
            <a:avLst/>
          </a:prstGeom>
          <a:noFill/>
        </p:spPr>
        <p:txBody>
          <a:bodyPr wrap="none" rtlCol="0">
            <a:spAutoFit/>
          </a:bodyPr>
          <a:lstStyle/>
          <a:p>
            <a:r>
              <a:rPr lang="en-US" b="1" u="sng" dirty="0"/>
              <a:t>Phase 1</a:t>
            </a:r>
          </a:p>
        </p:txBody>
      </p:sp>
      <p:sp>
        <p:nvSpPr>
          <p:cNvPr id="53" name="TextBox 52">
            <a:extLst>
              <a:ext uri="{FF2B5EF4-FFF2-40B4-BE49-F238E27FC236}">
                <a16:creationId xmlns:a16="http://schemas.microsoft.com/office/drawing/2014/main" id="{B4A64CBB-0F00-26AD-C6CD-5579A5916DFE}"/>
              </a:ext>
            </a:extLst>
          </p:cNvPr>
          <p:cNvSpPr txBox="1"/>
          <p:nvPr/>
        </p:nvSpPr>
        <p:spPr>
          <a:xfrm>
            <a:off x="6273454" y="2366868"/>
            <a:ext cx="684803" cy="276999"/>
          </a:xfrm>
          <a:prstGeom prst="rect">
            <a:avLst/>
          </a:prstGeom>
          <a:noFill/>
        </p:spPr>
        <p:txBody>
          <a:bodyPr wrap="none" rtlCol="0">
            <a:spAutoFit/>
          </a:bodyPr>
          <a:lstStyle/>
          <a:p>
            <a:r>
              <a:rPr lang="en-US" b="1" u="sng" dirty="0"/>
              <a:t>Phase 2</a:t>
            </a:r>
          </a:p>
        </p:txBody>
      </p:sp>
    </p:spTree>
    <p:extLst>
      <p:ext uri="{BB962C8B-B14F-4D97-AF65-F5344CB8AC3E}">
        <p14:creationId xmlns:p14="http://schemas.microsoft.com/office/powerpoint/2010/main" val="258758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6CE571-A3FF-46FC-D140-068D2CEBA62D}"/>
              </a:ext>
            </a:extLst>
          </p:cNvPr>
          <p:cNvSpPr>
            <a:spLocks noGrp="1"/>
          </p:cNvSpPr>
          <p:nvPr>
            <p:ph type="title"/>
          </p:nvPr>
        </p:nvSpPr>
        <p:spPr>
          <a:xfrm>
            <a:off x="685800" y="685800"/>
            <a:ext cx="7772400" cy="1066800"/>
          </a:xfrm>
        </p:spPr>
        <p:txBody>
          <a:bodyPr wrap="square" anchor="ctr">
            <a:normAutofit/>
          </a:bodyPr>
          <a:lstStyle/>
          <a:p>
            <a:pPr>
              <a:lnSpc>
                <a:spcPct val="90000"/>
              </a:lnSpc>
            </a:pPr>
            <a:r>
              <a:rPr lang="en-US" dirty="0"/>
              <a:t>Quantifying the impact of CFO in Sequential Sounding </a:t>
            </a:r>
            <a:endParaRPr lang="en-US"/>
          </a:p>
        </p:txBody>
      </p:sp>
      <p:sp>
        <p:nvSpPr>
          <p:cNvPr id="2" name="Content Placeholder 1">
            <a:extLst>
              <a:ext uri="{FF2B5EF4-FFF2-40B4-BE49-F238E27FC236}">
                <a16:creationId xmlns:a16="http://schemas.microsoft.com/office/drawing/2014/main" id="{AABD908B-261A-C5D3-9C8B-7E06F5327C58}"/>
              </a:ext>
            </a:extLst>
          </p:cNvPr>
          <p:cNvSpPr>
            <a:spLocks noGrp="1"/>
          </p:cNvSpPr>
          <p:nvPr>
            <p:ph sz="half" idx="1"/>
          </p:nvPr>
        </p:nvSpPr>
        <p:spPr>
          <a:xfrm>
            <a:off x="396089" y="2249900"/>
            <a:ext cx="3225297" cy="4014158"/>
          </a:xfrm>
        </p:spPr>
        <p:txBody>
          <a:bodyPr wrap="square" anchor="t">
            <a:normAutofit fontScale="92500" lnSpcReduction="10000"/>
          </a:bodyPr>
          <a:lstStyle/>
          <a:p>
            <a:r>
              <a:rPr lang="en-US" sz="1600" dirty="0"/>
              <a:t>2AP, 1 STA per AP, 3ss total, 4Tx per AP, full nulling case, no isolation</a:t>
            </a:r>
          </a:p>
          <a:p>
            <a:endParaRPr lang="en-US" sz="1600" dirty="0"/>
          </a:p>
          <a:p>
            <a:r>
              <a:rPr lang="en-US" sz="1600" dirty="0"/>
              <a:t>Impact of one AP’s precoding happening on tones which are certain number of tones apart from the transmission tones</a:t>
            </a:r>
          </a:p>
          <a:p>
            <a:pPr lvl="1"/>
            <a:r>
              <a:rPr lang="en-US" sz="1400" dirty="0"/>
              <a:t>About 20% loss in throughput from 3-tone/234 kHz (~40 ppm) offset</a:t>
            </a:r>
          </a:p>
          <a:p>
            <a:endParaRPr lang="en-US" sz="1600" dirty="0"/>
          </a:p>
          <a:p>
            <a:r>
              <a:rPr lang="en-US" sz="1600" dirty="0"/>
              <a:t>Need to do some pre-correction during sequential sounding</a:t>
            </a:r>
          </a:p>
          <a:p>
            <a:pPr lvl="1"/>
            <a:r>
              <a:rPr lang="en-US" sz="1400" dirty="0"/>
              <a:t>Isolation helps but we cannot design a system which works only for &gt;10 dB isolation</a:t>
            </a:r>
          </a:p>
          <a:p>
            <a:pPr lvl="1"/>
            <a:endParaRPr lang="en-US" sz="1400" dirty="0"/>
          </a:p>
          <a:p>
            <a:endParaRPr lang="en-US" sz="1600" dirty="0"/>
          </a:p>
        </p:txBody>
      </p:sp>
      <p:sp>
        <p:nvSpPr>
          <p:cNvPr id="5" name="Slide Number Placeholder 4">
            <a:extLst>
              <a:ext uri="{FF2B5EF4-FFF2-40B4-BE49-F238E27FC236}">
                <a16:creationId xmlns:a16="http://schemas.microsoft.com/office/drawing/2014/main" id="{E0C2F9AD-EF57-AA3D-FD61-CBEC4BC02F01}"/>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17</a:t>
            </a:fld>
            <a:endParaRPr lang="en-US"/>
          </a:p>
        </p:txBody>
      </p:sp>
      <p:sp>
        <p:nvSpPr>
          <p:cNvPr id="6" name="Footer Placeholder 5">
            <a:extLst>
              <a:ext uri="{FF2B5EF4-FFF2-40B4-BE49-F238E27FC236}">
                <a16:creationId xmlns:a16="http://schemas.microsoft.com/office/drawing/2014/main" id="{36F55791-B84E-E363-13BA-FB4A53AD4440}"/>
              </a:ext>
            </a:extLst>
          </p:cNvPr>
          <p:cNvSpPr>
            <a:spLocks noGrp="1"/>
          </p:cNvSpPr>
          <p:nvPr>
            <p:ph type="ftr" sz="quarter" idx="3"/>
          </p:nvPr>
        </p:nvSpPr>
        <p:spPr>
          <a:xfrm>
            <a:off x="5402744" y="6475413"/>
            <a:ext cx="3141181" cy="184666"/>
          </a:xfrm>
        </p:spPr>
        <p:txBody>
          <a:bodyPr wrap="none" anchor="t">
            <a:normAutofit/>
          </a:bodyPr>
          <a:lstStyle/>
          <a:p>
            <a:pPr>
              <a:spcAft>
                <a:spcPts val="600"/>
              </a:spcAft>
              <a:defRPr/>
            </a:pPr>
            <a:r>
              <a:rPr lang="en-US" altLang="ko-KR"/>
              <a:t>Sameer Vermani et al., Qualcomm Technologies Inc.</a:t>
            </a:r>
          </a:p>
        </p:txBody>
      </p:sp>
      <p:sp>
        <p:nvSpPr>
          <p:cNvPr id="4" name="Date Placeholder 3">
            <a:extLst>
              <a:ext uri="{FF2B5EF4-FFF2-40B4-BE49-F238E27FC236}">
                <a16:creationId xmlns:a16="http://schemas.microsoft.com/office/drawing/2014/main" id="{399A3DCE-2D2D-1AE0-1A44-333103A0DAEF}"/>
              </a:ext>
            </a:extLst>
          </p:cNvPr>
          <p:cNvSpPr>
            <a:spLocks noGrp="1"/>
          </p:cNvSpPr>
          <p:nvPr>
            <p:ph type="dt" sz="half" idx="13"/>
          </p:nvPr>
        </p:nvSpPr>
        <p:spPr>
          <a:xfrm>
            <a:off x="696913" y="332601"/>
            <a:ext cx="1224694" cy="276999"/>
          </a:xfrm>
        </p:spPr>
        <p:txBody>
          <a:bodyPr wrap="none" anchor="b">
            <a:normAutofit/>
          </a:bodyPr>
          <a:lstStyle/>
          <a:p>
            <a:pPr>
              <a:spcAft>
                <a:spcPts val="600"/>
              </a:spcAft>
              <a:defRPr/>
            </a:pPr>
            <a:r>
              <a:rPr lang="en-US"/>
              <a:t>October 2024</a:t>
            </a:r>
          </a:p>
        </p:txBody>
      </p:sp>
      <p:pic>
        <p:nvPicPr>
          <p:cNvPr id="12" name="Picture 11" descr="A graph of different colored lines&#10;&#10;Description automatically generated">
            <a:extLst>
              <a:ext uri="{FF2B5EF4-FFF2-40B4-BE49-F238E27FC236}">
                <a16:creationId xmlns:a16="http://schemas.microsoft.com/office/drawing/2014/main" id="{B1CDA8D3-752C-16B7-24CF-7E0A6CA3F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8735" y="2369659"/>
            <a:ext cx="4825190" cy="3488694"/>
          </a:xfrm>
          <a:prstGeom prst="rect">
            <a:avLst/>
          </a:prstGeom>
        </p:spPr>
      </p:pic>
    </p:spTree>
    <p:extLst>
      <p:ext uri="{BB962C8B-B14F-4D97-AF65-F5344CB8AC3E}">
        <p14:creationId xmlns:p14="http://schemas.microsoft.com/office/powerpoint/2010/main" val="370261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
            <a:extLst>
              <a:ext uri="{FF2B5EF4-FFF2-40B4-BE49-F238E27FC236}">
                <a16:creationId xmlns:a16="http://schemas.microsoft.com/office/drawing/2014/main" id="{A642A8E9-22DC-6579-28DD-E336BD34D274}"/>
              </a:ext>
            </a:extLst>
          </p:cNvPr>
          <p:cNvSpPr>
            <a:spLocks noGrp="1"/>
          </p:cNvSpPr>
          <p:nvPr>
            <p:ph idx="1"/>
          </p:nvPr>
        </p:nvSpPr>
        <p:spPr>
          <a:xfrm>
            <a:off x="685800" y="4663011"/>
            <a:ext cx="7772400" cy="1641215"/>
          </a:xfrm>
        </p:spPr>
        <p:txBody>
          <a:bodyPr/>
          <a:lstStyle/>
          <a:p>
            <a:r>
              <a:rPr lang="en-US" sz="1600" dirty="0"/>
              <a:t>All NDP frames are synced to sharing AP (transmitter of the first NDPA)</a:t>
            </a:r>
          </a:p>
          <a:p>
            <a:pPr lvl="1"/>
            <a:r>
              <a:rPr lang="en-US" sz="1400" dirty="0"/>
              <a:t>First yellow NDP needs to perform pre-correction to sync to the green NDPA before it</a:t>
            </a:r>
          </a:p>
          <a:p>
            <a:pPr lvl="1"/>
            <a:r>
              <a:rPr lang="en-US" sz="1400" dirty="0"/>
              <a:t>Second yellow NDP needs to use the same pre-correction as the one during first yellow NDP</a:t>
            </a:r>
          </a:p>
          <a:p>
            <a:pPr lvl="2"/>
            <a:r>
              <a:rPr lang="en-US" sz="1200" dirty="0"/>
              <a:t>Shared AP needs to remember the correction from the phase 1, to use it during the second phase when it is the transmitter of the NDP</a:t>
            </a:r>
          </a:p>
        </p:txBody>
      </p:sp>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Possible solution for the sequential sounding CFO Issues</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18</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
        <p:nvSpPr>
          <p:cNvPr id="43" name="Freeform: Shape 42">
            <a:extLst>
              <a:ext uri="{FF2B5EF4-FFF2-40B4-BE49-F238E27FC236}">
                <a16:creationId xmlns:a16="http://schemas.microsoft.com/office/drawing/2014/main" id="{BB90ACA1-12FF-558F-C919-14A24852C073}"/>
              </a:ext>
            </a:extLst>
          </p:cNvPr>
          <p:cNvSpPr/>
          <p:nvPr/>
        </p:nvSpPr>
        <p:spPr bwMode="auto">
          <a:xfrm>
            <a:off x="3331675" y="2587163"/>
            <a:ext cx="2553077" cy="818826"/>
          </a:xfrm>
          <a:custGeom>
            <a:avLst/>
            <a:gdLst>
              <a:gd name="connsiteX0" fmla="*/ 2553077 w 2553077"/>
              <a:gd name="connsiteY0" fmla="*/ 653975 h 818826"/>
              <a:gd name="connsiteX1" fmla="*/ 1828800 w 2553077"/>
              <a:gd name="connsiteY1" fmla="*/ 798830 h 818826"/>
              <a:gd name="connsiteX2" fmla="*/ 669957 w 2553077"/>
              <a:gd name="connsiteY2" fmla="*/ 264676 h 818826"/>
              <a:gd name="connsiteX3" fmla="*/ 298765 w 2553077"/>
              <a:gd name="connsiteY3" fmla="*/ 38339 h 818826"/>
              <a:gd name="connsiteX4" fmla="*/ 0 w 2553077"/>
              <a:gd name="connsiteY4" fmla="*/ 2125 h 818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3077" h="818826">
                <a:moveTo>
                  <a:pt x="2553077" y="653975"/>
                </a:moveTo>
                <a:cubicBezTo>
                  <a:pt x="2347865" y="758844"/>
                  <a:pt x="2142653" y="863713"/>
                  <a:pt x="1828800" y="798830"/>
                </a:cubicBezTo>
                <a:cubicBezTo>
                  <a:pt x="1514947" y="733947"/>
                  <a:pt x="924963" y="391424"/>
                  <a:pt x="669957" y="264676"/>
                </a:cubicBezTo>
                <a:cubicBezTo>
                  <a:pt x="414951" y="137928"/>
                  <a:pt x="410424" y="82097"/>
                  <a:pt x="298765" y="38339"/>
                </a:cubicBezTo>
                <a:cubicBezTo>
                  <a:pt x="187105" y="-5420"/>
                  <a:pt x="93552" y="-1648"/>
                  <a:pt x="0" y="2125"/>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eaLnBrk="0" hangingPunct="0"/>
            <a:endParaRPr lang="en-US"/>
          </a:p>
        </p:txBody>
      </p:sp>
      <p:sp>
        <p:nvSpPr>
          <p:cNvPr id="45" name="TextBox 44">
            <a:extLst>
              <a:ext uri="{FF2B5EF4-FFF2-40B4-BE49-F238E27FC236}">
                <a16:creationId xmlns:a16="http://schemas.microsoft.com/office/drawing/2014/main" id="{1F50FB76-E3D0-BD98-52CF-3AF99BE07A31}"/>
              </a:ext>
            </a:extLst>
          </p:cNvPr>
          <p:cNvSpPr txBox="1"/>
          <p:nvPr/>
        </p:nvSpPr>
        <p:spPr>
          <a:xfrm>
            <a:off x="5612216" y="3293883"/>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3" grpId="0" animBg="1"/>
      <p:bldP spid="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38D6E-5961-08CF-8CC5-EC68AD09A2FE}"/>
              </a:ext>
            </a:extLst>
          </p:cNvPr>
          <p:cNvSpPr>
            <a:spLocks noGrp="1"/>
          </p:cNvSpPr>
          <p:nvPr>
            <p:ph idx="1"/>
          </p:nvPr>
        </p:nvSpPr>
        <p:spPr/>
        <p:txBody>
          <a:bodyPr/>
          <a:lstStyle/>
          <a:p>
            <a:r>
              <a:rPr lang="en-US" dirty="0"/>
              <a:t>Do you support limiting the coordinated beamforming (COBF) transmission phase in 802.11bn to 2 APs only?</a:t>
            </a:r>
          </a:p>
        </p:txBody>
      </p:sp>
      <p:sp>
        <p:nvSpPr>
          <p:cNvPr id="3" name="Title 2">
            <a:extLst>
              <a:ext uri="{FF2B5EF4-FFF2-40B4-BE49-F238E27FC236}">
                <a16:creationId xmlns:a16="http://schemas.microsoft.com/office/drawing/2014/main" id="{12A162EF-A9FE-BE28-3202-8E90024B3916}"/>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918FAF6-30E7-C28B-0844-4BE08011E10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92673E8A-088F-4251-48A7-C6A95EBA6FF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
        <p:nvSpPr>
          <p:cNvPr id="6" name="Footer Placeholder 5">
            <a:extLst>
              <a:ext uri="{FF2B5EF4-FFF2-40B4-BE49-F238E27FC236}">
                <a16:creationId xmlns:a16="http://schemas.microsoft.com/office/drawing/2014/main" id="{F1E2F900-05ED-DF2F-42E8-09605BE636D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21959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178B97-D7C7-6406-C0D4-6BC0C2C0FE41}"/>
              </a:ext>
            </a:extLst>
          </p:cNvPr>
          <p:cNvSpPr>
            <a:spLocks noGrp="1"/>
          </p:cNvSpPr>
          <p:nvPr>
            <p:ph idx="1"/>
          </p:nvPr>
        </p:nvSpPr>
        <p:spPr/>
        <p:txBody>
          <a:bodyPr/>
          <a:lstStyle/>
          <a:p>
            <a:pPr>
              <a:spcAft>
                <a:spcPts val="0"/>
              </a:spcAft>
            </a:pPr>
            <a:r>
              <a:rPr lang="en-US" dirty="0"/>
              <a:t>A motion passed in last </a:t>
            </a:r>
            <a:r>
              <a:rPr lang="en-US" dirty="0" err="1"/>
              <a:t>TGbn</a:t>
            </a:r>
            <a:r>
              <a:rPr lang="en-US" dirty="0"/>
              <a:t> session to include multi-AP Coordinated Beamforming (COBF) in UHR</a:t>
            </a:r>
          </a:p>
          <a:p>
            <a:endParaRPr lang="en-US" dirty="0"/>
          </a:p>
          <a:p>
            <a:r>
              <a:rPr lang="en-US" dirty="0"/>
              <a:t>In these slides, we propose sounding sequences for COBF</a:t>
            </a:r>
          </a:p>
          <a:p>
            <a:pPr marL="0" indent="0">
              <a:buNone/>
            </a:pPr>
            <a:endParaRPr lang="en-US" dirty="0"/>
          </a:p>
          <a:p>
            <a:r>
              <a:rPr lang="en-US" dirty="0"/>
              <a:t>Outline</a:t>
            </a:r>
          </a:p>
          <a:p>
            <a:pPr lvl="1"/>
            <a:r>
              <a:rPr lang="en-US" dirty="0"/>
              <a:t>Define some terminology</a:t>
            </a:r>
          </a:p>
          <a:p>
            <a:pPr lvl="1"/>
            <a:r>
              <a:rPr lang="en-US" dirty="0"/>
              <a:t>Limitation on number of APs</a:t>
            </a:r>
          </a:p>
          <a:p>
            <a:pPr lvl="1"/>
            <a:r>
              <a:rPr lang="en-US" dirty="0"/>
              <a:t>Propose two types of sounding sequences</a:t>
            </a:r>
          </a:p>
          <a:p>
            <a:pPr lvl="2"/>
            <a:r>
              <a:rPr lang="en-US" dirty="0"/>
              <a:t>Sequential NDP based sounding</a:t>
            </a:r>
          </a:p>
          <a:p>
            <a:pPr lvl="2"/>
            <a:r>
              <a:rPr lang="en-US" dirty="0"/>
              <a:t>Joint NDP based sounding</a:t>
            </a:r>
          </a:p>
          <a:p>
            <a:pPr lvl="1"/>
            <a:r>
              <a:rPr lang="en-US" dirty="0"/>
              <a:t>Performance benefits of joint sounding</a:t>
            </a:r>
          </a:p>
          <a:p>
            <a:pPr lvl="1"/>
            <a:r>
              <a:rPr lang="en-US" dirty="0"/>
              <a:t>Conclusions</a:t>
            </a:r>
          </a:p>
          <a:p>
            <a:pPr lvl="2"/>
            <a:endParaRPr lang="en-US" dirty="0"/>
          </a:p>
        </p:txBody>
      </p:sp>
      <p:sp>
        <p:nvSpPr>
          <p:cNvPr id="3" name="Title 2">
            <a:extLst>
              <a:ext uri="{FF2B5EF4-FFF2-40B4-BE49-F238E27FC236}">
                <a16:creationId xmlns:a16="http://schemas.microsoft.com/office/drawing/2014/main" id="{55073B3D-CB42-02FF-52B9-9202E58D273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E70074DA-22A6-A96D-4F5D-37074622444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54CD0D8-5A1F-E06A-18B2-F8D4FB699F3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0E0773CF-1BF3-B4F8-54F9-96F77EA5D0F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98345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A0A19-A8A9-F725-A50C-323713ADCA2F}"/>
              </a:ext>
            </a:extLst>
          </p:cNvPr>
          <p:cNvSpPr>
            <a:spLocks noGrp="1"/>
          </p:cNvSpPr>
          <p:nvPr>
            <p:ph idx="1"/>
          </p:nvPr>
        </p:nvSpPr>
        <p:spPr/>
        <p:txBody>
          <a:bodyPr/>
          <a:lstStyle/>
          <a:p>
            <a:r>
              <a:rPr lang="en-US" dirty="0"/>
              <a:t>Do you agree to include both sequential NDP based and joint NDP based sounding options for COBF in UHR?</a:t>
            </a:r>
          </a:p>
        </p:txBody>
      </p:sp>
      <p:sp>
        <p:nvSpPr>
          <p:cNvPr id="3" name="Title 2">
            <a:extLst>
              <a:ext uri="{FF2B5EF4-FFF2-40B4-BE49-F238E27FC236}">
                <a16:creationId xmlns:a16="http://schemas.microsoft.com/office/drawing/2014/main" id="{52AB0CFE-D2A4-3E19-F8E3-A75862CF85BB}"/>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F23467-A9CB-C113-FD21-E32FF3F204E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8712F55-CF4C-6F71-C3FB-588073A5468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
        <p:nvSpPr>
          <p:cNvPr id="6" name="Footer Placeholder 5">
            <a:extLst>
              <a:ext uri="{FF2B5EF4-FFF2-40B4-BE49-F238E27FC236}">
                <a16:creationId xmlns:a16="http://schemas.microsoft.com/office/drawing/2014/main" id="{E4718ED4-E180-5F58-ED3D-9B67FF5F79B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087309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8A21A7-38C9-12B3-D6C3-861D0ED7D41C}"/>
              </a:ext>
            </a:extLst>
          </p:cNvPr>
          <p:cNvSpPr>
            <a:spLocks noGrp="1"/>
          </p:cNvSpPr>
          <p:nvPr>
            <p:ph idx="1"/>
          </p:nvPr>
        </p:nvSpPr>
        <p:spPr/>
        <p:txBody>
          <a:bodyPr/>
          <a:lstStyle/>
          <a:p>
            <a:r>
              <a:rPr lang="en-US" dirty="0"/>
              <a:t>Do you agree with the sequential NDP based sounding protocol shown below for COBF?</a:t>
            </a:r>
          </a:p>
          <a:p>
            <a:pPr lvl="1"/>
            <a:r>
              <a:rPr lang="en-US" sz="1800" dirty="0"/>
              <a:t>Sounding happens one BSS at a time</a:t>
            </a:r>
          </a:p>
          <a:p>
            <a:pPr lvl="1"/>
            <a:r>
              <a:rPr lang="en-US" sz="1800" dirty="0"/>
              <a:t>NDPA only addresses the in-BSS STAs</a:t>
            </a:r>
          </a:p>
          <a:p>
            <a:pPr lvl="1"/>
            <a:r>
              <a:rPr lang="en-US" sz="1800" dirty="0"/>
              <a:t>MAC related additional frames are TBD</a:t>
            </a:r>
          </a:p>
          <a:p>
            <a:pPr lvl="1"/>
            <a:endParaRPr lang="en-US" dirty="0"/>
          </a:p>
          <a:p>
            <a:endParaRPr lang="en-US" dirty="0"/>
          </a:p>
        </p:txBody>
      </p:sp>
      <p:sp>
        <p:nvSpPr>
          <p:cNvPr id="3" name="Title 2">
            <a:extLst>
              <a:ext uri="{FF2B5EF4-FFF2-40B4-BE49-F238E27FC236}">
                <a16:creationId xmlns:a16="http://schemas.microsoft.com/office/drawing/2014/main" id="{1ABDFFB0-5ABF-9D95-235D-0C120C091206}"/>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177DEE93-3C66-F453-2A41-1C94CD77D91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2A441CF-7C65-262A-F1E8-23A5EE7005B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21</a:t>
            </a:fld>
            <a:endParaRPr lang="en-US"/>
          </a:p>
        </p:txBody>
      </p:sp>
      <p:sp>
        <p:nvSpPr>
          <p:cNvPr id="6" name="Footer Placeholder 5">
            <a:extLst>
              <a:ext uri="{FF2B5EF4-FFF2-40B4-BE49-F238E27FC236}">
                <a16:creationId xmlns:a16="http://schemas.microsoft.com/office/drawing/2014/main" id="{84AF07CC-EF82-7066-30D5-5C785A0E293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4" name="Group 33">
            <a:extLst>
              <a:ext uri="{FF2B5EF4-FFF2-40B4-BE49-F238E27FC236}">
                <a16:creationId xmlns:a16="http://schemas.microsoft.com/office/drawing/2014/main" id="{4D2F1EC4-A1F7-8435-7630-6C96BEE5EABB}"/>
              </a:ext>
            </a:extLst>
          </p:cNvPr>
          <p:cNvGrpSpPr/>
          <p:nvPr/>
        </p:nvGrpSpPr>
        <p:grpSpPr>
          <a:xfrm>
            <a:off x="-49015" y="3739862"/>
            <a:ext cx="9193015" cy="2163371"/>
            <a:chOff x="-49015" y="3739862"/>
            <a:chExt cx="9193015" cy="2163371"/>
          </a:xfrm>
        </p:grpSpPr>
        <p:cxnSp>
          <p:nvCxnSpPr>
            <p:cNvPr id="7" name="Straight Connector 6">
              <a:extLst>
                <a:ext uri="{FF2B5EF4-FFF2-40B4-BE49-F238E27FC236}">
                  <a16:creationId xmlns:a16="http://schemas.microsoft.com/office/drawing/2014/main" id="{5B79511B-7292-A2B1-8F38-BE8F58540A3F}"/>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D450F05-5D31-FA18-994C-BE20AD88ECA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66977DAF-CFF2-E7BE-A3A0-019F66A97AC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2ED6D90-DF0C-D004-0B5C-E4F404EBB2F9}"/>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1" name="TextBox 10">
              <a:extLst>
                <a:ext uri="{FF2B5EF4-FFF2-40B4-BE49-F238E27FC236}">
                  <a16:creationId xmlns:a16="http://schemas.microsoft.com/office/drawing/2014/main" id="{8D20D037-C9F5-DC49-B705-175B50D019CF}"/>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2" name="Rectangle 11">
              <a:extLst>
                <a:ext uri="{FF2B5EF4-FFF2-40B4-BE49-F238E27FC236}">
                  <a16:creationId xmlns:a16="http://schemas.microsoft.com/office/drawing/2014/main" id="{6297C28C-2FF1-BB71-89C1-42C11653657B}"/>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3" name="Straight Connector 12">
              <a:extLst>
                <a:ext uri="{FF2B5EF4-FFF2-40B4-BE49-F238E27FC236}">
                  <a16:creationId xmlns:a16="http://schemas.microsoft.com/office/drawing/2014/main" id="{5165C280-EB7B-0CE0-550B-3357EF6415F6}"/>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C9859E-25FA-8CDF-17A7-76860579E5C0}"/>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5" name="Straight Connector 14">
              <a:extLst>
                <a:ext uri="{FF2B5EF4-FFF2-40B4-BE49-F238E27FC236}">
                  <a16:creationId xmlns:a16="http://schemas.microsoft.com/office/drawing/2014/main" id="{FAB5AE29-44E6-9304-D58F-CE70DF1F442A}"/>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AC98E68-8848-8407-A33E-AA159114B8D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17" name="Rectangle 16">
              <a:extLst>
                <a:ext uri="{FF2B5EF4-FFF2-40B4-BE49-F238E27FC236}">
                  <a16:creationId xmlns:a16="http://schemas.microsoft.com/office/drawing/2014/main" id="{B062BE8E-1C2F-A5A2-1B16-EF34B5E494EB}"/>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18" name="Rectangle 17">
              <a:extLst>
                <a:ext uri="{FF2B5EF4-FFF2-40B4-BE49-F238E27FC236}">
                  <a16:creationId xmlns:a16="http://schemas.microsoft.com/office/drawing/2014/main" id="{FC15F10E-C001-252F-CB69-E1A18E4C5BA8}"/>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19" name="Rectangle 18">
              <a:extLst>
                <a:ext uri="{FF2B5EF4-FFF2-40B4-BE49-F238E27FC236}">
                  <a16:creationId xmlns:a16="http://schemas.microsoft.com/office/drawing/2014/main" id="{FAE0225E-082A-7549-7EFC-2115749311C0}"/>
                </a:ext>
              </a:extLst>
            </p:cNvPr>
            <p:cNvSpPr/>
            <p:nvPr/>
          </p:nvSpPr>
          <p:spPr bwMode="auto">
            <a:xfrm>
              <a:off x="4037067"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0" name="Rectangle 19">
              <a:extLst>
                <a:ext uri="{FF2B5EF4-FFF2-40B4-BE49-F238E27FC236}">
                  <a16:creationId xmlns:a16="http://schemas.microsoft.com/office/drawing/2014/main" id="{F2C710B6-ACAC-D175-939E-495E5D36B9F0}"/>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1" name="Rectangle 20">
              <a:extLst>
                <a:ext uri="{FF2B5EF4-FFF2-40B4-BE49-F238E27FC236}">
                  <a16:creationId xmlns:a16="http://schemas.microsoft.com/office/drawing/2014/main" id="{0BCE8E8C-3337-9578-A52F-94D11D3C7A77}"/>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2" name="Rectangle 21">
              <a:extLst>
                <a:ext uri="{FF2B5EF4-FFF2-40B4-BE49-F238E27FC236}">
                  <a16:creationId xmlns:a16="http://schemas.microsoft.com/office/drawing/2014/main" id="{2018B8CD-68E5-1160-F477-FB51ED10B1E7}"/>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3" name="Rectangle 22">
              <a:extLst>
                <a:ext uri="{FF2B5EF4-FFF2-40B4-BE49-F238E27FC236}">
                  <a16:creationId xmlns:a16="http://schemas.microsoft.com/office/drawing/2014/main" id="{07A0BF0E-EEF8-9B7F-10B8-C68789E9A0E8}"/>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9C8D6E54-3BE7-300D-EAE2-7619A07816A0}"/>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5" name="Rectangle 24">
              <a:extLst>
                <a:ext uri="{FF2B5EF4-FFF2-40B4-BE49-F238E27FC236}">
                  <a16:creationId xmlns:a16="http://schemas.microsoft.com/office/drawing/2014/main" id="{72635097-F7BD-7CFA-B5CA-0AB255827F1F}"/>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6" name="Rectangle 25">
              <a:extLst>
                <a:ext uri="{FF2B5EF4-FFF2-40B4-BE49-F238E27FC236}">
                  <a16:creationId xmlns:a16="http://schemas.microsoft.com/office/drawing/2014/main" id="{0963E9D2-D3A4-46BA-0F93-E7DF244D191E}"/>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7" name="Rectangle 26">
              <a:extLst>
                <a:ext uri="{FF2B5EF4-FFF2-40B4-BE49-F238E27FC236}">
                  <a16:creationId xmlns:a16="http://schemas.microsoft.com/office/drawing/2014/main" id="{BF7C8F8C-2392-FF51-66FC-7DDD27F97AEB}"/>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8" name="Rectangle 27">
              <a:extLst>
                <a:ext uri="{FF2B5EF4-FFF2-40B4-BE49-F238E27FC236}">
                  <a16:creationId xmlns:a16="http://schemas.microsoft.com/office/drawing/2014/main" id="{BD564D5D-7418-3B86-0CD2-9C858A689FBF}"/>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981AC7D-6352-9ACD-AC84-E3D6807105F2}"/>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1" name="Rectangle 30">
              <a:extLst>
                <a:ext uri="{FF2B5EF4-FFF2-40B4-BE49-F238E27FC236}">
                  <a16:creationId xmlns:a16="http://schemas.microsoft.com/office/drawing/2014/main" id="{DFF250A4-6AD9-1E51-21CA-15B81EE2F3C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spTree>
    <p:extLst>
      <p:ext uri="{BB962C8B-B14F-4D97-AF65-F5344CB8AC3E}">
        <p14:creationId xmlns:p14="http://schemas.microsoft.com/office/powerpoint/2010/main" val="2194302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FE6D1-39AD-2A11-653D-F5096F1D1C59}"/>
              </a:ext>
            </a:extLst>
          </p:cNvPr>
          <p:cNvSpPr>
            <a:spLocks noGrp="1"/>
          </p:cNvSpPr>
          <p:nvPr>
            <p:ph idx="1"/>
          </p:nvPr>
        </p:nvSpPr>
        <p:spPr/>
        <p:txBody>
          <a:bodyPr/>
          <a:lstStyle/>
          <a:p>
            <a:r>
              <a:rPr lang="en-US" dirty="0"/>
              <a:t>Do you agree that for joint NDP based sounding, one AP will frequency synchronize to the other for both of its NDP transmissions?</a:t>
            </a:r>
          </a:p>
          <a:p>
            <a:pPr lvl="1"/>
            <a:r>
              <a:rPr lang="en-US" dirty="0"/>
              <a:t>For both the NDPs, the AP doing the correction brings its frequency within in a certain TBD range of the reference AP</a:t>
            </a:r>
          </a:p>
          <a:p>
            <a:endParaRPr lang="en-US" dirty="0"/>
          </a:p>
        </p:txBody>
      </p:sp>
      <p:sp>
        <p:nvSpPr>
          <p:cNvPr id="3" name="Title 2">
            <a:extLst>
              <a:ext uri="{FF2B5EF4-FFF2-40B4-BE49-F238E27FC236}">
                <a16:creationId xmlns:a16="http://schemas.microsoft.com/office/drawing/2014/main" id="{9BB4CECA-F18A-1934-8140-9CA6A80C3CE9}"/>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6EBA074A-AB8D-219D-B877-B76D63C5EBD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4D3AA3E-D961-5D6A-BF64-28066AC72D8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22</a:t>
            </a:fld>
            <a:endParaRPr lang="en-US"/>
          </a:p>
        </p:txBody>
      </p:sp>
      <p:sp>
        <p:nvSpPr>
          <p:cNvPr id="6" name="Footer Placeholder 5">
            <a:extLst>
              <a:ext uri="{FF2B5EF4-FFF2-40B4-BE49-F238E27FC236}">
                <a16:creationId xmlns:a16="http://schemas.microsoft.com/office/drawing/2014/main" id="{5706211A-A8C9-B9A8-80D3-36BD3F256DA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95920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AB828-D919-F6A9-3825-103CDE83DDDA}"/>
              </a:ext>
            </a:extLst>
          </p:cNvPr>
          <p:cNvSpPr>
            <a:spLocks noGrp="1"/>
          </p:cNvSpPr>
          <p:nvPr>
            <p:ph idx="1"/>
          </p:nvPr>
        </p:nvSpPr>
        <p:spPr>
          <a:xfrm>
            <a:off x="685800" y="1716388"/>
            <a:ext cx="7772400" cy="1653585"/>
          </a:xfrm>
        </p:spPr>
        <p:txBody>
          <a:bodyPr/>
          <a:lstStyle/>
          <a:p>
            <a:r>
              <a:rPr lang="en-US" sz="1800" dirty="0"/>
              <a:t>Do you agree with the joint NDP based sounding protocol shown below for COBF?</a:t>
            </a:r>
          </a:p>
          <a:p>
            <a:pPr lvl="1"/>
            <a:r>
              <a:rPr lang="en-US" sz="1600" dirty="0"/>
              <a:t>Sounding happens one BSS at a time</a:t>
            </a:r>
          </a:p>
          <a:p>
            <a:pPr lvl="1"/>
            <a:r>
              <a:rPr lang="en-US" sz="1600" dirty="0"/>
              <a:t>NDPA only addresses the in-BSS STAs</a:t>
            </a:r>
          </a:p>
          <a:p>
            <a:pPr lvl="1"/>
            <a:r>
              <a:rPr lang="en-US" sz="1600" dirty="0"/>
              <a:t>MAC related additional frames are TBD</a:t>
            </a:r>
          </a:p>
          <a:p>
            <a:pPr lvl="1"/>
            <a:r>
              <a:rPr lang="en-US" sz="1600" dirty="0"/>
              <a:t>Joint NDP based feedback will be based on large V-based feedback where the eigen-vectors span the antennas across both APs</a:t>
            </a:r>
            <a:endParaRPr lang="en-US" sz="1400" dirty="0"/>
          </a:p>
        </p:txBody>
      </p:sp>
      <p:sp>
        <p:nvSpPr>
          <p:cNvPr id="3" name="Title 2">
            <a:extLst>
              <a:ext uri="{FF2B5EF4-FFF2-40B4-BE49-F238E27FC236}">
                <a16:creationId xmlns:a16="http://schemas.microsoft.com/office/drawing/2014/main" id="{9B1C6E6A-6BCB-4237-BA37-77C9C9BC7FAF}"/>
              </a:ext>
            </a:extLst>
          </p:cNvPr>
          <p:cNvSpPr>
            <a:spLocks noGrp="1"/>
          </p:cNvSpPr>
          <p:nvPr>
            <p:ph type="title"/>
          </p:nvPr>
        </p:nvSpPr>
        <p:spPr/>
        <p:txBody>
          <a:bodyPr/>
          <a:lstStyle/>
          <a:p>
            <a:r>
              <a:rPr lang="en-US" dirty="0"/>
              <a:t>SP5</a:t>
            </a:r>
          </a:p>
        </p:txBody>
      </p:sp>
      <p:sp>
        <p:nvSpPr>
          <p:cNvPr id="4" name="Date Placeholder 3">
            <a:extLst>
              <a:ext uri="{FF2B5EF4-FFF2-40B4-BE49-F238E27FC236}">
                <a16:creationId xmlns:a16="http://schemas.microsoft.com/office/drawing/2014/main" id="{640F2366-0039-5B8E-251C-27E782608DB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93F91F-1654-56B4-D5E9-B89197B60A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23</a:t>
            </a:fld>
            <a:endParaRPr lang="en-US"/>
          </a:p>
        </p:txBody>
      </p:sp>
      <p:sp>
        <p:nvSpPr>
          <p:cNvPr id="6" name="Footer Placeholder 5">
            <a:extLst>
              <a:ext uri="{FF2B5EF4-FFF2-40B4-BE49-F238E27FC236}">
                <a16:creationId xmlns:a16="http://schemas.microsoft.com/office/drawing/2014/main" id="{655D96CC-2652-CF25-E607-F2EB0C4DAB7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1" name="Group 30">
            <a:extLst>
              <a:ext uri="{FF2B5EF4-FFF2-40B4-BE49-F238E27FC236}">
                <a16:creationId xmlns:a16="http://schemas.microsoft.com/office/drawing/2014/main" id="{3EE53742-F5FC-8806-D443-596ABC5681D9}"/>
              </a:ext>
            </a:extLst>
          </p:cNvPr>
          <p:cNvGrpSpPr/>
          <p:nvPr/>
        </p:nvGrpSpPr>
        <p:grpSpPr>
          <a:xfrm>
            <a:off x="0" y="3948446"/>
            <a:ext cx="8836403" cy="2314297"/>
            <a:chOff x="0" y="3948446"/>
            <a:chExt cx="8836403" cy="2314297"/>
          </a:xfrm>
        </p:grpSpPr>
        <p:cxnSp>
          <p:nvCxnSpPr>
            <p:cNvPr id="7" name="Straight Connector 6">
              <a:extLst>
                <a:ext uri="{FF2B5EF4-FFF2-40B4-BE49-F238E27FC236}">
                  <a16:creationId xmlns:a16="http://schemas.microsoft.com/office/drawing/2014/main" id="{5FFB27C0-15C9-563E-3B4C-4D656392B935}"/>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A11B33D-3FD8-1112-5493-2EE6258EF04D}"/>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AFD5251C-1F7B-729C-FEA6-4AD353483E7C}"/>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713C9DC-EAE4-99FE-5C84-636C297EB176}"/>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BFE278CA-04A0-8893-EFF4-1711D819AB5A}"/>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2" name="TextBox 11">
              <a:extLst>
                <a:ext uri="{FF2B5EF4-FFF2-40B4-BE49-F238E27FC236}">
                  <a16:creationId xmlns:a16="http://schemas.microsoft.com/office/drawing/2014/main" id="{F52253F7-DD68-4E25-0592-2B56AD277A03}"/>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3" name="Rectangle 12">
              <a:extLst>
                <a:ext uri="{FF2B5EF4-FFF2-40B4-BE49-F238E27FC236}">
                  <a16:creationId xmlns:a16="http://schemas.microsoft.com/office/drawing/2014/main" id="{C772B7BC-0E53-3654-DF36-1155AA23DCAF}"/>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0DB3BF8C-739B-528E-15F2-8B16EAC3FF5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889147D-686B-393B-E4E0-9E8A8248AD13}"/>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6" name="Straight Connector 15">
              <a:extLst>
                <a:ext uri="{FF2B5EF4-FFF2-40B4-BE49-F238E27FC236}">
                  <a16:creationId xmlns:a16="http://schemas.microsoft.com/office/drawing/2014/main" id="{CF0A7179-AD1F-CE9F-DE06-75E6BBC78E17}"/>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3712C80-FC4C-9E06-14DC-7722E81DC022}"/>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8" name="Rectangle 17">
              <a:extLst>
                <a:ext uri="{FF2B5EF4-FFF2-40B4-BE49-F238E27FC236}">
                  <a16:creationId xmlns:a16="http://schemas.microsoft.com/office/drawing/2014/main" id="{2AF48C79-07C7-2214-7D70-1549E6DC0C6C}"/>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19" name="Rectangle 18">
              <a:extLst>
                <a:ext uri="{FF2B5EF4-FFF2-40B4-BE49-F238E27FC236}">
                  <a16:creationId xmlns:a16="http://schemas.microsoft.com/office/drawing/2014/main" id="{E56FBA59-2438-BB62-B25A-F2DDA2E00092}"/>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0" name="Rectangle 19">
              <a:extLst>
                <a:ext uri="{FF2B5EF4-FFF2-40B4-BE49-F238E27FC236}">
                  <a16:creationId xmlns:a16="http://schemas.microsoft.com/office/drawing/2014/main" id="{E88E0C2A-9E56-8818-6586-F2803C28673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74E894BC-6EA3-D73D-C721-B0ACFFFBB9F3}"/>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2" name="Rectangle 21">
              <a:extLst>
                <a:ext uri="{FF2B5EF4-FFF2-40B4-BE49-F238E27FC236}">
                  <a16:creationId xmlns:a16="http://schemas.microsoft.com/office/drawing/2014/main" id="{457BBA39-83A5-4859-29C3-D92A76E9C590}"/>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3" name="Rectangle 22">
              <a:extLst>
                <a:ext uri="{FF2B5EF4-FFF2-40B4-BE49-F238E27FC236}">
                  <a16:creationId xmlns:a16="http://schemas.microsoft.com/office/drawing/2014/main" id="{9CA2A0F0-F28B-5E35-A043-383A21A1462D}"/>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ABA48507-88D1-620B-FEC3-D67DE071432C}"/>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5" name="TextBox 24">
              <a:extLst>
                <a:ext uri="{FF2B5EF4-FFF2-40B4-BE49-F238E27FC236}">
                  <a16:creationId xmlns:a16="http://schemas.microsoft.com/office/drawing/2014/main" id="{CCCC9EFF-567F-080C-139A-0DE151598BC5}"/>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6" name="TextBox 25">
              <a:extLst>
                <a:ext uri="{FF2B5EF4-FFF2-40B4-BE49-F238E27FC236}">
                  <a16:creationId xmlns:a16="http://schemas.microsoft.com/office/drawing/2014/main" id="{1F7956E2-FB2B-A6E9-B0BA-C566E37391A8}"/>
                </a:ext>
              </a:extLst>
            </p:cNvPr>
            <p:cNvSpPr txBox="1"/>
            <p:nvPr/>
          </p:nvSpPr>
          <p:spPr>
            <a:xfrm>
              <a:off x="7063109" y="5985744"/>
              <a:ext cx="1671996" cy="276999"/>
            </a:xfrm>
            <a:prstGeom prst="rect">
              <a:avLst/>
            </a:prstGeom>
            <a:noFill/>
          </p:spPr>
          <p:txBody>
            <a:bodyPr wrap="none" rtlCol="0">
              <a:spAutoFit/>
            </a:bodyPr>
            <a:lstStyle/>
            <a:p>
              <a:r>
                <a:rPr lang="en-US" dirty="0"/>
                <a:t>Large V based feedback</a:t>
              </a:r>
            </a:p>
          </p:txBody>
        </p:sp>
      </p:grpSp>
    </p:spTree>
    <p:extLst>
      <p:ext uri="{BB962C8B-B14F-4D97-AF65-F5344CB8AC3E}">
        <p14:creationId xmlns:p14="http://schemas.microsoft.com/office/powerpoint/2010/main" val="2125550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49E0E-5980-CF02-537C-1FCF97CDB854}"/>
              </a:ext>
            </a:extLst>
          </p:cNvPr>
          <p:cNvSpPr>
            <a:spLocks noGrp="1"/>
          </p:cNvSpPr>
          <p:nvPr>
            <p:ph idx="1"/>
          </p:nvPr>
        </p:nvSpPr>
        <p:spPr/>
        <p:txBody>
          <a:bodyPr/>
          <a:lstStyle/>
          <a:p>
            <a:r>
              <a:rPr lang="en-US" dirty="0"/>
              <a:t>Do you agree that for sequential NDP based sounding, one AP will frequency synchronize to the other for both of its NDP transmissions?</a:t>
            </a:r>
          </a:p>
          <a:p>
            <a:pPr lvl="1"/>
            <a:r>
              <a:rPr lang="en-US" dirty="0"/>
              <a:t>For both its NDPs, the AP doing the correction brings its frequency within in a certain TBD range of the reference AP</a:t>
            </a:r>
          </a:p>
          <a:p>
            <a:pPr marL="0" indent="0">
              <a:buNone/>
            </a:pPr>
            <a:r>
              <a:rPr lang="en-US" dirty="0"/>
              <a:t> </a:t>
            </a:r>
          </a:p>
          <a:p>
            <a:endParaRPr lang="en-US" dirty="0"/>
          </a:p>
        </p:txBody>
      </p:sp>
      <p:sp>
        <p:nvSpPr>
          <p:cNvPr id="3" name="Title 2">
            <a:extLst>
              <a:ext uri="{FF2B5EF4-FFF2-40B4-BE49-F238E27FC236}">
                <a16:creationId xmlns:a16="http://schemas.microsoft.com/office/drawing/2014/main" id="{8DAE0555-8AAD-D4CF-AD96-6C1235BFBE53}"/>
              </a:ext>
            </a:extLst>
          </p:cNvPr>
          <p:cNvSpPr>
            <a:spLocks noGrp="1"/>
          </p:cNvSpPr>
          <p:nvPr>
            <p:ph type="title"/>
          </p:nvPr>
        </p:nvSpPr>
        <p:spPr/>
        <p:txBody>
          <a:bodyPr/>
          <a:lstStyle/>
          <a:p>
            <a:r>
              <a:rPr lang="en-US" dirty="0"/>
              <a:t>SP6</a:t>
            </a:r>
          </a:p>
        </p:txBody>
      </p:sp>
      <p:sp>
        <p:nvSpPr>
          <p:cNvPr id="4" name="Date Placeholder 3">
            <a:extLst>
              <a:ext uri="{FF2B5EF4-FFF2-40B4-BE49-F238E27FC236}">
                <a16:creationId xmlns:a16="http://schemas.microsoft.com/office/drawing/2014/main" id="{FEB92DDE-FAAA-3A5F-16AF-660E7BA03153}"/>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732D93C-FBEC-03B2-CBB0-0F8414B0914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24</a:t>
            </a:fld>
            <a:endParaRPr lang="en-US"/>
          </a:p>
        </p:txBody>
      </p:sp>
      <p:sp>
        <p:nvSpPr>
          <p:cNvPr id="6" name="Footer Placeholder 5">
            <a:extLst>
              <a:ext uri="{FF2B5EF4-FFF2-40B4-BE49-F238E27FC236}">
                <a16:creationId xmlns:a16="http://schemas.microsoft.com/office/drawing/2014/main" id="{74088537-752A-C88E-72CE-A6D5861DA5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45863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15164-6D4B-1DDA-FF9B-E7C3AD01428C}"/>
              </a:ext>
            </a:extLst>
          </p:cNvPr>
          <p:cNvSpPr>
            <a:spLocks noGrp="1"/>
          </p:cNvSpPr>
          <p:nvPr>
            <p:ph idx="1"/>
          </p:nvPr>
        </p:nvSpPr>
        <p:spPr/>
        <p:txBody>
          <a:bodyPr/>
          <a:lstStyle/>
          <a:p>
            <a:r>
              <a:rPr lang="en-US" dirty="0"/>
              <a:t>Do you support that in the UHR sounding process for COBF, for the joint sounding case as well as for the sequential sounding case, the NDP shall always carry the BSS color of the AP which transmitted the NDPA ?</a:t>
            </a:r>
          </a:p>
          <a:p>
            <a:endParaRPr lang="en-US" dirty="0"/>
          </a:p>
        </p:txBody>
      </p:sp>
      <p:sp>
        <p:nvSpPr>
          <p:cNvPr id="3" name="Title 2">
            <a:extLst>
              <a:ext uri="{FF2B5EF4-FFF2-40B4-BE49-F238E27FC236}">
                <a16:creationId xmlns:a16="http://schemas.microsoft.com/office/drawing/2014/main" id="{893AF4BC-AFA2-8BEA-C750-2ED4C3CFA065}"/>
              </a:ext>
            </a:extLst>
          </p:cNvPr>
          <p:cNvSpPr>
            <a:spLocks noGrp="1"/>
          </p:cNvSpPr>
          <p:nvPr>
            <p:ph type="title"/>
          </p:nvPr>
        </p:nvSpPr>
        <p:spPr/>
        <p:txBody>
          <a:bodyPr/>
          <a:lstStyle/>
          <a:p>
            <a:r>
              <a:rPr lang="en-US" dirty="0"/>
              <a:t>SP7</a:t>
            </a:r>
          </a:p>
        </p:txBody>
      </p:sp>
      <p:sp>
        <p:nvSpPr>
          <p:cNvPr id="4" name="Date Placeholder 3">
            <a:extLst>
              <a:ext uri="{FF2B5EF4-FFF2-40B4-BE49-F238E27FC236}">
                <a16:creationId xmlns:a16="http://schemas.microsoft.com/office/drawing/2014/main" id="{4AD47E36-B139-36E5-9630-0B4DA171F23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E87E2E61-2B35-2FC5-65B7-A94BCC44876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25</a:t>
            </a:fld>
            <a:endParaRPr lang="en-US"/>
          </a:p>
        </p:txBody>
      </p:sp>
      <p:sp>
        <p:nvSpPr>
          <p:cNvPr id="6" name="Footer Placeholder 5">
            <a:extLst>
              <a:ext uri="{FF2B5EF4-FFF2-40B4-BE49-F238E27FC236}">
                <a16:creationId xmlns:a16="http://schemas.microsoft.com/office/drawing/2014/main" id="{02ACA351-4C41-C4E3-6F73-99CD12D17DC4}"/>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978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1: AP1 and AP2 form nulls to </a:t>
            </a:r>
            <a:r>
              <a:rPr lang="en-US" sz="1400" b="1" dirty="0"/>
              <a:t>both</a:t>
            </a:r>
            <a:r>
              <a:rPr lang="en-US" sz="1400" dirty="0"/>
              <a:t> the eigen modes of STA2 and STA1 respectively</a:t>
            </a:r>
          </a:p>
          <a:p>
            <a:pPr lvl="1"/>
            <a:r>
              <a:rPr lang="en-US" sz="1200" b="1" u="sng" dirty="0"/>
              <a:t>We call this case as the full-nulling scenario, where all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Full-rank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70592"/>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97818"/>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66654"/>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32345"/>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75508"/>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85377"/>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5698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1453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3" name="TextBox 22">
            <a:extLst>
              <a:ext uri="{FF2B5EF4-FFF2-40B4-BE49-F238E27FC236}">
                <a16:creationId xmlns:a16="http://schemas.microsoft.com/office/drawing/2014/main" id="{7B44F7C2-27A1-2836-D16A-66B5B527643C}"/>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88793"/>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70251"/>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25919"/>
            <a:ext cx="975460" cy="276999"/>
          </a:xfrm>
          <a:prstGeom prst="rect">
            <a:avLst/>
          </a:prstGeom>
          <a:noFill/>
        </p:spPr>
        <p:txBody>
          <a:bodyPr wrap="none" rtlCol="0">
            <a:spAutoFit/>
          </a:bodyPr>
          <a:lstStyle/>
          <a:p>
            <a:r>
              <a:rPr lang="en-US" dirty="0"/>
              <a:t>STA1 (2Rx) </a:t>
            </a:r>
          </a:p>
        </p:txBody>
      </p:sp>
      <p:sp>
        <p:nvSpPr>
          <p:cNvPr id="34" name="TextBox 33">
            <a:extLst>
              <a:ext uri="{FF2B5EF4-FFF2-40B4-BE49-F238E27FC236}">
                <a16:creationId xmlns:a16="http://schemas.microsoft.com/office/drawing/2014/main" id="{A5739C78-92BB-13D8-9471-7BA1BEA74124}"/>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417028" y="5553706"/>
            <a:ext cx="975460" cy="276999"/>
          </a:xfrm>
          <a:prstGeom prst="rect">
            <a:avLst/>
          </a:prstGeom>
          <a:noFill/>
        </p:spPr>
        <p:txBody>
          <a:bodyPr wrap="none" rtlCol="0">
            <a:spAutoFit/>
          </a:bodyPr>
          <a:lstStyle/>
          <a:p>
            <a:r>
              <a:rPr lang="en-US" dirty="0"/>
              <a:t>STA2 (2Rx)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75836"/>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37042"/>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4A8F293-7C18-C177-7F9D-86E902D738D9}"/>
              </a:ext>
            </a:extLst>
          </p:cNvPr>
          <p:cNvCxnSpPr>
            <a:cxnSpLocks/>
          </p:cNvCxnSpPr>
          <p:nvPr/>
        </p:nvCxnSpPr>
        <p:spPr>
          <a:xfrm>
            <a:off x="2448996" y="4297005"/>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9C2A843-7B0D-DFEA-60AF-8058456E8331}"/>
              </a:ext>
            </a:extLst>
          </p:cNvPr>
          <p:cNvCxnSpPr>
            <a:cxnSpLocks/>
          </p:cNvCxnSpPr>
          <p:nvPr/>
        </p:nvCxnSpPr>
        <p:spPr>
          <a:xfrm flipH="1">
            <a:off x="1665796" y="426373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1000"/>
                                        <p:tgtEl>
                                          <p:spTgt spid="44"/>
                                        </p:tgtEl>
                                      </p:cBhvr>
                                    </p:animEffect>
                                  </p:childTnLst>
                                </p:cTn>
                              </p:par>
                              <p:par>
                                <p:cTn id="38" presetID="22" presetClass="entr" presetSubtype="1"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1000"/>
                                        <p:tgtEl>
                                          <p:spTgt spid="45"/>
                                        </p:tgtEl>
                                      </p:cBhvr>
                                    </p:animEffect>
                                  </p:childTnLst>
                                </p:cTn>
                              </p:par>
                            </p:childTnLst>
                          </p:cTn>
                        </p:par>
                        <p:par>
                          <p:cTn id="41" fill="hold">
                            <p:stCondLst>
                              <p:cond delay="1000"/>
                            </p:stCondLst>
                            <p:childTnLst>
                              <p:par>
                                <p:cTn id="42" presetID="1"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2: AP1 and AP2 form nulls to only one of the eigen modes of STA2 and STA1 respectively</a:t>
            </a:r>
          </a:p>
          <a:p>
            <a:pPr lvl="1"/>
            <a:r>
              <a:rPr lang="en-US" sz="1200" b="1" u="sng" dirty="0"/>
              <a:t>We call this case as the partial-rank nulling scenario, where only a subset of the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Partial-rank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61541"/>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88767"/>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57603"/>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23294"/>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66457"/>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7632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4793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0548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79742"/>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61200"/>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16868"/>
            <a:ext cx="577915" cy="276999"/>
          </a:xfrm>
          <a:prstGeom prst="rect">
            <a:avLst/>
          </a:prstGeom>
          <a:noFill/>
        </p:spPr>
        <p:txBody>
          <a:bodyPr wrap="none" rtlCol="0">
            <a:spAutoFit/>
          </a:bodyPr>
          <a:lstStyle/>
          <a:p>
            <a:r>
              <a:rPr lang="en-US" dirty="0"/>
              <a:t>STA1 </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633954" y="5477383"/>
            <a:ext cx="577915" cy="276999"/>
          </a:xfrm>
          <a:prstGeom prst="rect">
            <a:avLst/>
          </a:prstGeom>
          <a:noFill/>
        </p:spPr>
        <p:txBody>
          <a:bodyPr wrap="none" rtlCol="0">
            <a:spAutoFit/>
          </a:bodyPr>
          <a:lstStyle/>
          <a:p>
            <a:r>
              <a:rPr lang="en-US" dirty="0"/>
              <a:t>STA2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66785"/>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27991"/>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2D8C54-8666-6761-E895-0A5815E06CE2}"/>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14" name="TextBox 13">
            <a:extLst>
              <a:ext uri="{FF2B5EF4-FFF2-40B4-BE49-F238E27FC236}">
                <a16:creationId xmlns:a16="http://schemas.microsoft.com/office/drawing/2014/main" id="{A57C3F29-5481-1FFC-D321-75677E88EBF2}"/>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Tree>
    <p:extLst>
      <p:ext uri="{BB962C8B-B14F-4D97-AF65-F5344CB8AC3E}">
        <p14:creationId xmlns:p14="http://schemas.microsoft.com/office/powerpoint/2010/main" val="30765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1"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04639F-65C9-673E-1CBE-2BFFD18A0A68}"/>
              </a:ext>
            </a:extLst>
          </p:cNvPr>
          <p:cNvSpPr>
            <a:spLocks noGrp="1"/>
          </p:cNvSpPr>
          <p:nvPr>
            <p:ph idx="1"/>
          </p:nvPr>
        </p:nvSpPr>
        <p:spPr/>
        <p:txBody>
          <a:bodyPr/>
          <a:lstStyle/>
          <a:p>
            <a:endParaRPr lang="en-US" dirty="0"/>
          </a:p>
          <a:p>
            <a:r>
              <a:rPr lang="en-US" dirty="0"/>
              <a:t>We suggest restricting COBF </a:t>
            </a:r>
            <a:r>
              <a:rPr lang="en-US" b="1" i="1" u="sng" dirty="0"/>
              <a:t>transmissions</a:t>
            </a:r>
            <a:r>
              <a:rPr lang="en-US" dirty="0"/>
              <a:t> to two APs </a:t>
            </a:r>
          </a:p>
          <a:p>
            <a:pPr lvl="1"/>
            <a:r>
              <a:rPr lang="en-US" dirty="0"/>
              <a:t>Protocol and STA side complexity reasons</a:t>
            </a:r>
          </a:p>
          <a:p>
            <a:endParaRPr lang="en-US" dirty="0"/>
          </a:p>
          <a:p>
            <a:r>
              <a:rPr lang="en-US" dirty="0"/>
              <a:t>Note that one AP can still perform COBF with different APs at different times, but only with one other AP in each transmission</a:t>
            </a:r>
          </a:p>
          <a:p>
            <a:endParaRPr lang="en-US" dirty="0"/>
          </a:p>
          <a:p>
            <a:r>
              <a:rPr lang="en-US" dirty="0"/>
              <a:t>One AP can perform setup of COBF with multiple APs as well to maximize COBF opportunities</a:t>
            </a:r>
          </a:p>
        </p:txBody>
      </p:sp>
      <p:sp>
        <p:nvSpPr>
          <p:cNvPr id="3" name="Title 2">
            <a:extLst>
              <a:ext uri="{FF2B5EF4-FFF2-40B4-BE49-F238E27FC236}">
                <a16:creationId xmlns:a16="http://schemas.microsoft.com/office/drawing/2014/main" id="{C7035E92-FCFF-38DA-0575-A650666FE3E0}"/>
              </a:ext>
            </a:extLst>
          </p:cNvPr>
          <p:cNvSpPr>
            <a:spLocks noGrp="1"/>
          </p:cNvSpPr>
          <p:nvPr>
            <p:ph type="title"/>
          </p:nvPr>
        </p:nvSpPr>
        <p:spPr>
          <a:xfrm>
            <a:off x="694853" y="685800"/>
            <a:ext cx="7772400" cy="1066800"/>
          </a:xfrm>
        </p:spPr>
        <p:txBody>
          <a:bodyPr/>
          <a:lstStyle/>
          <a:p>
            <a:r>
              <a:rPr lang="en-US" dirty="0"/>
              <a:t>Number of APs in a COBF transmission</a:t>
            </a:r>
          </a:p>
        </p:txBody>
      </p:sp>
      <p:sp>
        <p:nvSpPr>
          <p:cNvPr id="4" name="Date Placeholder 3">
            <a:extLst>
              <a:ext uri="{FF2B5EF4-FFF2-40B4-BE49-F238E27FC236}">
                <a16:creationId xmlns:a16="http://schemas.microsoft.com/office/drawing/2014/main" id="{7946658A-5EAF-5EF4-6DD0-E0EAB2553E6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A52D84B-4A49-2A9B-0ABF-0C6633DAE9F4}"/>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5</a:t>
            </a:fld>
            <a:endParaRPr lang="en-US" dirty="0"/>
          </a:p>
        </p:txBody>
      </p:sp>
      <p:sp>
        <p:nvSpPr>
          <p:cNvPr id="6" name="Footer Placeholder 5">
            <a:extLst>
              <a:ext uri="{FF2B5EF4-FFF2-40B4-BE49-F238E27FC236}">
                <a16:creationId xmlns:a16="http://schemas.microsoft.com/office/drawing/2014/main" id="{1F175D7F-CF9C-BC7E-7A5B-729B625EA6CC}"/>
              </a:ext>
            </a:extLst>
          </p:cNvPr>
          <p:cNvSpPr>
            <a:spLocks noGrp="1"/>
          </p:cNvSpPr>
          <p:nvPr>
            <p:ph type="ftr" sz="quarter" idx="3"/>
          </p:nvPr>
        </p:nvSpPr>
        <p:spPr/>
        <p:txBody>
          <a:bodyPr/>
          <a:lstStyle/>
          <a:p>
            <a:pPr>
              <a:defRPr/>
            </a:pPr>
            <a:r>
              <a:rPr lang="en-US" altLang="ko-KR" dirty="0"/>
              <a:t>Sameer Vermani et al., Qualcomm Technologies Inc.</a:t>
            </a:r>
          </a:p>
        </p:txBody>
      </p:sp>
    </p:spTree>
    <p:extLst>
      <p:ext uri="{BB962C8B-B14F-4D97-AF65-F5344CB8AC3E}">
        <p14:creationId xmlns:p14="http://schemas.microsoft.com/office/powerpoint/2010/main" val="126203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98282"/>
            <a:ext cx="7772400" cy="4343400"/>
          </a:xfrm>
        </p:spPr>
        <p:txBody>
          <a:bodyPr/>
          <a:lstStyle/>
          <a:p>
            <a:r>
              <a:rPr lang="en-US" sz="1600" dirty="0"/>
              <a:t>Design assumptions</a:t>
            </a:r>
          </a:p>
          <a:p>
            <a:pPr lvl="1"/>
            <a:r>
              <a:rPr lang="en-US" sz="1400" dirty="0"/>
              <a:t>Would like to avoid NDPA to address OBSS STAs</a:t>
            </a:r>
          </a:p>
          <a:p>
            <a:pPr lvl="2"/>
            <a:r>
              <a:rPr lang="en-US" sz="1200" dirty="0"/>
              <a:t>Power-save concerns (reading of all OBSS packets is a heavy burden on the STA)</a:t>
            </a:r>
          </a:p>
          <a:p>
            <a:pPr lvl="2"/>
            <a:r>
              <a:rPr lang="en-US" sz="1200" dirty="0"/>
              <a:t>No need to exchange the per-STA stream allocation at the sounding stage</a:t>
            </a:r>
          </a:p>
          <a:p>
            <a:pPr lvl="1"/>
            <a:r>
              <a:rPr lang="en-US" sz="1400" dirty="0"/>
              <a:t>From STA view: uses legacy sounding procedures as canonical components as-is</a:t>
            </a:r>
          </a:p>
          <a:p>
            <a:r>
              <a:rPr lang="en-US" sz="1600" dirty="0"/>
              <a:t>Below we show the case of 1 STA per BSS with some key attributes</a:t>
            </a:r>
          </a:p>
          <a:p>
            <a:pPr lvl="1"/>
            <a:r>
              <a:rPr lang="en-US" sz="1400" dirty="0"/>
              <a:t>NDPA only addresses the in-BSS STAs</a:t>
            </a:r>
          </a:p>
          <a:p>
            <a:pPr lvl="1"/>
            <a:r>
              <a:rPr lang="en-US" sz="1400" dirty="0"/>
              <a:t>Sounding happens for one BSS’s STAs at a time</a:t>
            </a:r>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1: Sequential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6</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grpSp>
        <p:nvGrpSpPr>
          <p:cNvPr id="28" name="Group 27">
            <a:extLst>
              <a:ext uri="{FF2B5EF4-FFF2-40B4-BE49-F238E27FC236}">
                <a16:creationId xmlns:a16="http://schemas.microsoft.com/office/drawing/2014/main" id="{6F33FB9E-14D7-B3EC-BF46-823C0762BFC4}"/>
              </a:ext>
            </a:extLst>
          </p:cNvPr>
          <p:cNvGrpSpPr/>
          <p:nvPr/>
        </p:nvGrpSpPr>
        <p:grpSpPr>
          <a:xfrm>
            <a:off x="-49015" y="4312042"/>
            <a:ext cx="9193015" cy="2163371"/>
            <a:chOff x="-49015" y="3739862"/>
            <a:chExt cx="9193015" cy="2163371"/>
          </a:xfrm>
        </p:grpSpPr>
        <p:cxnSp>
          <p:nvCxnSpPr>
            <p:cNvPr id="29" name="Straight Connector 28">
              <a:extLst>
                <a:ext uri="{FF2B5EF4-FFF2-40B4-BE49-F238E27FC236}">
                  <a16:creationId xmlns:a16="http://schemas.microsoft.com/office/drawing/2014/main" id="{B942DC10-443F-EFC1-2938-E0C9B231191C}"/>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A9ABAEB-0B1B-C17F-FDF2-26AEFF47282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31" name="Straight Connector 30">
              <a:extLst>
                <a:ext uri="{FF2B5EF4-FFF2-40B4-BE49-F238E27FC236}">
                  <a16:creationId xmlns:a16="http://schemas.microsoft.com/office/drawing/2014/main" id="{EBB7090E-AC65-4A55-E4C9-C285F215A30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A907941-E727-1F45-AEA9-FE792A4B74C7}"/>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33" name="TextBox 32">
              <a:extLst>
                <a:ext uri="{FF2B5EF4-FFF2-40B4-BE49-F238E27FC236}">
                  <a16:creationId xmlns:a16="http://schemas.microsoft.com/office/drawing/2014/main" id="{3A20530A-801F-0F4E-627D-EA71CD02A9A9}"/>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34" name="Rectangle 33">
              <a:extLst>
                <a:ext uri="{FF2B5EF4-FFF2-40B4-BE49-F238E27FC236}">
                  <a16:creationId xmlns:a16="http://schemas.microsoft.com/office/drawing/2014/main" id="{0A022CA1-E8B0-07DF-A8AB-40876829256A}"/>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35" name="Straight Connector 34">
              <a:extLst>
                <a:ext uri="{FF2B5EF4-FFF2-40B4-BE49-F238E27FC236}">
                  <a16:creationId xmlns:a16="http://schemas.microsoft.com/office/drawing/2014/main" id="{B8A45DCE-2F55-EA4D-9FDF-ED359E719962}"/>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B2BF0F6-A098-5033-BD35-7D54612D31AD}"/>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7" name="Straight Connector 36">
              <a:extLst>
                <a:ext uri="{FF2B5EF4-FFF2-40B4-BE49-F238E27FC236}">
                  <a16:creationId xmlns:a16="http://schemas.microsoft.com/office/drawing/2014/main" id="{026B7C40-A186-40B4-898D-4989EDC6DD8F}"/>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2C11017-61EB-B692-EF84-FEEC9F1C927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9" name="Rectangle 38">
              <a:extLst>
                <a:ext uri="{FF2B5EF4-FFF2-40B4-BE49-F238E27FC236}">
                  <a16:creationId xmlns:a16="http://schemas.microsoft.com/office/drawing/2014/main" id="{3CE54272-AE05-2E37-45F4-48148D4D00A1}"/>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40" name="Rectangle 39">
              <a:extLst>
                <a:ext uri="{FF2B5EF4-FFF2-40B4-BE49-F238E27FC236}">
                  <a16:creationId xmlns:a16="http://schemas.microsoft.com/office/drawing/2014/main" id="{405E6A2B-3D6A-61A6-0373-E308F752CED5}"/>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DF7DF6BD-021C-3002-58BD-C21B05B1E263}"/>
                </a:ext>
              </a:extLst>
            </p:cNvPr>
            <p:cNvSpPr/>
            <p:nvPr/>
          </p:nvSpPr>
          <p:spPr bwMode="auto">
            <a:xfrm>
              <a:off x="4000855"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42" name="Rectangle 41">
              <a:extLst>
                <a:ext uri="{FF2B5EF4-FFF2-40B4-BE49-F238E27FC236}">
                  <a16:creationId xmlns:a16="http://schemas.microsoft.com/office/drawing/2014/main" id="{39B34873-B047-50B0-9062-2744E67C1FA8}"/>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3" name="Rectangle 42">
              <a:extLst>
                <a:ext uri="{FF2B5EF4-FFF2-40B4-BE49-F238E27FC236}">
                  <a16:creationId xmlns:a16="http://schemas.microsoft.com/office/drawing/2014/main" id="{3A3B95C0-3E71-77E0-6773-4449DAD7B092}"/>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4" name="Rectangle 43">
              <a:extLst>
                <a:ext uri="{FF2B5EF4-FFF2-40B4-BE49-F238E27FC236}">
                  <a16:creationId xmlns:a16="http://schemas.microsoft.com/office/drawing/2014/main" id="{8E20525D-3319-90B6-A53D-D7706A44BAE2}"/>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5" name="Rectangle 44">
              <a:extLst>
                <a:ext uri="{FF2B5EF4-FFF2-40B4-BE49-F238E27FC236}">
                  <a16:creationId xmlns:a16="http://schemas.microsoft.com/office/drawing/2014/main" id="{F6EB39C5-A69F-ACA4-7406-7E2BDACC4930}"/>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6" name="Rectangle 45">
              <a:extLst>
                <a:ext uri="{FF2B5EF4-FFF2-40B4-BE49-F238E27FC236}">
                  <a16:creationId xmlns:a16="http://schemas.microsoft.com/office/drawing/2014/main" id="{8229A6AF-AC5B-3238-06D5-C579220066BE}"/>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7" name="Rectangle 46">
              <a:extLst>
                <a:ext uri="{FF2B5EF4-FFF2-40B4-BE49-F238E27FC236}">
                  <a16:creationId xmlns:a16="http://schemas.microsoft.com/office/drawing/2014/main" id="{272FED36-D335-A35E-451C-1C173F6269E8}"/>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8" name="Rectangle 47">
              <a:extLst>
                <a:ext uri="{FF2B5EF4-FFF2-40B4-BE49-F238E27FC236}">
                  <a16:creationId xmlns:a16="http://schemas.microsoft.com/office/drawing/2014/main" id="{DE363A18-2A30-ECFA-11BC-4C43F21AAC6B}"/>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9" name="Rectangle 48">
              <a:extLst>
                <a:ext uri="{FF2B5EF4-FFF2-40B4-BE49-F238E27FC236}">
                  <a16:creationId xmlns:a16="http://schemas.microsoft.com/office/drawing/2014/main" id="{40F2DC1D-08CE-95C1-C0EB-2B3932E781E0}"/>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0" name="Rectangle 49">
              <a:extLst>
                <a:ext uri="{FF2B5EF4-FFF2-40B4-BE49-F238E27FC236}">
                  <a16:creationId xmlns:a16="http://schemas.microsoft.com/office/drawing/2014/main" id="{AF6B72BE-68D6-E3DF-C417-487CA9BBB27B}"/>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1" name="Rectangle 50">
              <a:extLst>
                <a:ext uri="{FF2B5EF4-FFF2-40B4-BE49-F238E27FC236}">
                  <a16:creationId xmlns:a16="http://schemas.microsoft.com/office/drawing/2014/main" id="{AD5670DD-10A9-C1E4-2BE4-2261A39BDD9B}"/>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52" name="Rectangle 51">
              <a:extLst>
                <a:ext uri="{FF2B5EF4-FFF2-40B4-BE49-F238E27FC236}">
                  <a16:creationId xmlns:a16="http://schemas.microsoft.com/office/drawing/2014/main" id="{23D13F98-EB8D-4170-52C6-A384F5D6035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cxnSp>
        <p:nvCxnSpPr>
          <p:cNvPr id="53" name="Straight Arrow Connector 52">
            <a:extLst>
              <a:ext uri="{FF2B5EF4-FFF2-40B4-BE49-F238E27FC236}">
                <a16:creationId xmlns:a16="http://schemas.microsoft.com/office/drawing/2014/main" id="{E801B4E4-E13D-E3D7-2DBA-BE2A80F622CF}"/>
              </a:ext>
            </a:extLst>
          </p:cNvPr>
          <p:cNvCxnSpPr>
            <a:cxnSpLocks/>
          </p:cNvCxnSpPr>
          <p:nvPr/>
        </p:nvCxnSpPr>
        <p:spPr bwMode="auto">
          <a:xfrm flipV="1">
            <a:off x="4896828" y="4044163"/>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4" name="Straight Arrow Connector 53">
            <a:extLst>
              <a:ext uri="{FF2B5EF4-FFF2-40B4-BE49-F238E27FC236}">
                <a16:creationId xmlns:a16="http://schemas.microsoft.com/office/drawing/2014/main" id="{18F51C95-352D-AD66-854F-B47354E6C34E}"/>
              </a:ext>
            </a:extLst>
          </p:cNvPr>
          <p:cNvCxnSpPr>
            <a:cxnSpLocks/>
          </p:cNvCxnSpPr>
          <p:nvPr/>
        </p:nvCxnSpPr>
        <p:spPr bwMode="auto">
          <a:xfrm flipV="1">
            <a:off x="503479" y="4093722"/>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5" name="Straight Connector 54">
            <a:extLst>
              <a:ext uri="{FF2B5EF4-FFF2-40B4-BE49-F238E27FC236}">
                <a16:creationId xmlns:a16="http://schemas.microsoft.com/office/drawing/2014/main" id="{B19D531D-550B-0EE5-91B1-D1F11E94693C}"/>
              </a:ext>
            </a:extLst>
          </p:cNvPr>
          <p:cNvCxnSpPr/>
          <p:nvPr/>
        </p:nvCxnSpPr>
        <p:spPr bwMode="auto">
          <a:xfrm>
            <a:off x="4853959" y="3919479"/>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6" name="TextBox 55">
            <a:extLst>
              <a:ext uri="{FF2B5EF4-FFF2-40B4-BE49-F238E27FC236}">
                <a16:creationId xmlns:a16="http://schemas.microsoft.com/office/drawing/2014/main" id="{E1976116-D752-20BB-0953-A6797DF7701E}"/>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58" name="TextBox 57">
            <a:extLst>
              <a:ext uri="{FF2B5EF4-FFF2-40B4-BE49-F238E27FC236}">
                <a16:creationId xmlns:a16="http://schemas.microsoft.com/office/drawing/2014/main" id="{F9B35376-8EA9-7F9A-5911-425007AECAEB}"/>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
        <p:nvSpPr>
          <p:cNvPr id="60" name="TextBox 59">
            <a:extLst>
              <a:ext uri="{FF2B5EF4-FFF2-40B4-BE49-F238E27FC236}">
                <a16:creationId xmlns:a16="http://schemas.microsoft.com/office/drawing/2014/main" id="{C884B1A2-5F79-5F3C-8A0D-6764EEC1656C}"/>
              </a:ext>
            </a:extLst>
          </p:cNvPr>
          <p:cNvSpPr txBox="1"/>
          <p:nvPr/>
        </p:nvSpPr>
        <p:spPr>
          <a:xfrm>
            <a:off x="7409614" y="2823560"/>
            <a:ext cx="1669740" cy="738664"/>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spTree>
    <p:extLst>
      <p:ext uri="{BB962C8B-B14F-4D97-AF65-F5344CB8AC3E}">
        <p14:creationId xmlns:p14="http://schemas.microsoft.com/office/powerpoint/2010/main" val="300322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dirty="0"/>
              <a:t>Pros</a:t>
            </a:r>
          </a:p>
          <a:p>
            <a:pPr lvl="1"/>
            <a:r>
              <a:rPr lang="en-US" dirty="0"/>
              <a:t>Uses existing sounding protocol components from the point of view of the STA</a:t>
            </a:r>
          </a:p>
          <a:p>
            <a:pPr lvl="1"/>
            <a:r>
              <a:rPr lang="en-US" dirty="0"/>
              <a:t>4ss-sounding-capable STAs can also participate in </a:t>
            </a:r>
            <a:r>
              <a:rPr lang="en-US" dirty="0" err="1"/>
              <a:t>CoBF</a:t>
            </a:r>
            <a:r>
              <a:rPr lang="en-US" dirty="0"/>
              <a:t> sounding involving two 4Tx APs</a:t>
            </a:r>
          </a:p>
          <a:p>
            <a:pPr lvl="1"/>
            <a:endParaRPr lang="en-US" dirty="0"/>
          </a:p>
          <a:p>
            <a:r>
              <a:rPr lang="en-US" dirty="0"/>
              <a:t>Con</a:t>
            </a:r>
          </a:p>
          <a:p>
            <a:pPr lvl="1"/>
            <a:r>
              <a:rPr lang="en-US" dirty="0"/>
              <a:t>Does not work well with partial-rank nulling scenarios</a:t>
            </a:r>
          </a:p>
          <a:p>
            <a:pPr lvl="1"/>
            <a:endParaRPr lang="en-US" dirty="0"/>
          </a:p>
          <a:p>
            <a:r>
              <a:rPr lang="en-US" dirty="0"/>
              <a:t>Explanation of partial rank-nulling issue with sequential sounding</a:t>
            </a:r>
          </a:p>
          <a:p>
            <a:pPr lvl="1"/>
            <a:r>
              <a:rPr lang="en-US" dirty="0"/>
              <a:t>Partial-rank null being formed to the OBSS STA implies an eigen mode with high interference at the STA</a:t>
            </a:r>
          </a:p>
          <a:p>
            <a:pPr lvl="2"/>
            <a:r>
              <a:rPr lang="en-US" dirty="0"/>
              <a:t>This eigenmode may have a high projection on the in-BSS signal’s spatial signature leading to loss of in-BSS signal strength to avoid high interference</a:t>
            </a:r>
          </a:p>
          <a:p>
            <a:pPr marL="1200150" lvl="3" indent="0">
              <a:buNone/>
            </a:pPr>
            <a:endParaRPr lang="en-US"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Sequential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79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53017"/>
            <a:ext cx="7772400" cy="4343400"/>
          </a:xfrm>
        </p:spPr>
        <p:txBody>
          <a:bodyPr/>
          <a:lstStyle/>
          <a:p>
            <a:r>
              <a:rPr lang="en-US" sz="1400" dirty="0"/>
              <a:t>Design assumptions</a:t>
            </a:r>
          </a:p>
          <a:p>
            <a:pPr lvl="1"/>
            <a:r>
              <a:rPr lang="en-US" sz="1200" dirty="0"/>
              <a:t>Would like to avoid NDPA to address OBSS STAs</a:t>
            </a:r>
          </a:p>
          <a:p>
            <a:pPr lvl="2"/>
            <a:r>
              <a:rPr lang="en-US" sz="1100" dirty="0"/>
              <a:t>Power-save concerns (reading of all OBSS packets is a heavy burden on the STA)</a:t>
            </a:r>
          </a:p>
          <a:p>
            <a:pPr lvl="2"/>
            <a:r>
              <a:rPr lang="en-US" sz="1100" dirty="0"/>
              <a:t>No need to exchange the per-STA stream allocation at the sounding stage</a:t>
            </a:r>
          </a:p>
          <a:p>
            <a:pPr lvl="1"/>
            <a:r>
              <a:rPr lang="en-US" sz="1200" dirty="0"/>
              <a:t>From STA view: uses legacy sounding procedures as canonical components as-is</a:t>
            </a:r>
          </a:p>
          <a:p>
            <a:r>
              <a:rPr lang="en-US" sz="1400" dirty="0"/>
              <a:t>Below we show the case of 1 STA per BSS with some key attributes</a:t>
            </a:r>
          </a:p>
          <a:p>
            <a:pPr lvl="1"/>
            <a:r>
              <a:rPr lang="en-US" sz="1200" dirty="0"/>
              <a:t>NDPA only addresses the in-BSS STAs</a:t>
            </a:r>
          </a:p>
          <a:p>
            <a:pPr lvl="1"/>
            <a:r>
              <a:rPr lang="en-US" sz="1200" dirty="0"/>
              <a:t>Sounding happens for one BSS’s STAs at a time</a:t>
            </a:r>
          </a:p>
          <a:p>
            <a:pPr lvl="1"/>
            <a:r>
              <a:rPr lang="en-US" sz="1200" dirty="0"/>
              <a:t>Joint NDP based feedback will be based on large V-based feedback where the eigen-vectors span the antennas across both APs</a:t>
            </a:r>
            <a:endParaRPr lang="en-US" sz="1100" dirty="0"/>
          </a:p>
          <a:p>
            <a:pPr lvl="1"/>
            <a:endParaRPr lang="en-US" sz="1200" dirty="0"/>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2: Joint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8</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sp>
        <p:nvSpPr>
          <p:cNvPr id="60" name="TextBox 59">
            <a:extLst>
              <a:ext uri="{FF2B5EF4-FFF2-40B4-BE49-F238E27FC236}">
                <a16:creationId xmlns:a16="http://schemas.microsoft.com/office/drawing/2014/main" id="{C884B1A2-5F79-5F3C-8A0D-6764EEC1656C}"/>
              </a:ext>
            </a:extLst>
          </p:cNvPr>
          <p:cNvSpPr txBox="1"/>
          <p:nvPr/>
        </p:nvSpPr>
        <p:spPr>
          <a:xfrm>
            <a:off x="6794458" y="2895683"/>
            <a:ext cx="2209298" cy="577081"/>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grpSp>
        <p:nvGrpSpPr>
          <p:cNvPr id="7" name="Group 6">
            <a:extLst>
              <a:ext uri="{FF2B5EF4-FFF2-40B4-BE49-F238E27FC236}">
                <a16:creationId xmlns:a16="http://schemas.microsoft.com/office/drawing/2014/main" id="{202C74A6-6B36-36D4-4C0A-0732C1DA7806}"/>
              </a:ext>
            </a:extLst>
          </p:cNvPr>
          <p:cNvGrpSpPr/>
          <p:nvPr/>
        </p:nvGrpSpPr>
        <p:grpSpPr>
          <a:xfrm>
            <a:off x="0" y="4252397"/>
            <a:ext cx="8836403" cy="2269032"/>
            <a:chOff x="0" y="3948446"/>
            <a:chExt cx="8836403" cy="2269032"/>
          </a:xfrm>
        </p:grpSpPr>
        <p:cxnSp>
          <p:nvCxnSpPr>
            <p:cNvPr id="8" name="Straight Connector 7">
              <a:extLst>
                <a:ext uri="{FF2B5EF4-FFF2-40B4-BE49-F238E27FC236}">
                  <a16:creationId xmlns:a16="http://schemas.microsoft.com/office/drawing/2014/main" id="{C2CF5977-6051-B4C6-FE91-2DBF16235A73}"/>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DC0BD9-7BEA-1328-3E59-B195E3BC7050}"/>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40C749EC-3A55-05F0-0593-ECD9837664A8}"/>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8EC0CDB-67E5-9A8E-6C19-3A547AF4F1DD}"/>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2" name="TextBox 11">
              <a:extLst>
                <a:ext uri="{FF2B5EF4-FFF2-40B4-BE49-F238E27FC236}">
                  <a16:creationId xmlns:a16="http://schemas.microsoft.com/office/drawing/2014/main" id="{22A62F1C-193B-B8BD-0177-D93CAB06D1A7}"/>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3" name="TextBox 12">
              <a:extLst>
                <a:ext uri="{FF2B5EF4-FFF2-40B4-BE49-F238E27FC236}">
                  <a16:creationId xmlns:a16="http://schemas.microsoft.com/office/drawing/2014/main" id="{E1939B0A-F048-4BAC-7AFA-6E162DF99218}"/>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4" name="Rectangle 13">
              <a:extLst>
                <a:ext uri="{FF2B5EF4-FFF2-40B4-BE49-F238E27FC236}">
                  <a16:creationId xmlns:a16="http://schemas.microsoft.com/office/drawing/2014/main" id="{00C4AF84-ED75-202B-3EB2-574AB82A0168}"/>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5" name="Straight Connector 14">
              <a:extLst>
                <a:ext uri="{FF2B5EF4-FFF2-40B4-BE49-F238E27FC236}">
                  <a16:creationId xmlns:a16="http://schemas.microsoft.com/office/drawing/2014/main" id="{E5C6DD0A-072C-2F11-DE99-0B00F190EB0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E38B62B-BC04-72FF-99A0-FA83665694E0}"/>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7" name="Straight Connector 16">
              <a:extLst>
                <a:ext uri="{FF2B5EF4-FFF2-40B4-BE49-F238E27FC236}">
                  <a16:creationId xmlns:a16="http://schemas.microsoft.com/office/drawing/2014/main" id="{F1BEAEA1-D9EB-02E1-BC69-4CC39F2875E5}"/>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4189CE-243D-9023-9B10-39BE0E993EE8}"/>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9" name="Rectangle 18">
              <a:extLst>
                <a:ext uri="{FF2B5EF4-FFF2-40B4-BE49-F238E27FC236}">
                  <a16:creationId xmlns:a16="http://schemas.microsoft.com/office/drawing/2014/main" id="{41449286-8939-4E15-4161-DE4DA07716F5}"/>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Rectangle 19">
              <a:extLst>
                <a:ext uri="{FF2B5EF4-FFF2-40B4-BE49-F238E27FC236}">
                  <a16:creationId xmlns:a16="http://schemas.microsoft.com/office/drawing/2014/main" id="{56033DC9-60B0-47B6-E03C-9FCE58AD406B}"/>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D6AB6FD5-FAA6-3D3D-F1C8-BF393BEE4C4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6CE45348-DB4B-9FD7-DDEB-5C2E99A8A6CB}"/>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3" name="Rectangle 22">
              <a:extLst>
                <a:ext uri="{FF2B5EF4-FFF2-40B4-BE49-F238E27FC236}">
                  <a16:creationId xmlns:a16="http://schemas.microsoft.com/office/drawing/2014/main" id="{C822D4C6-335D-673D-ACCE-FF41B5B27A82}"/>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895B386A-CF3A-0BE3-D8A2-C0386C4CFD4C}"/>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00F8663B-217A-EAC8-11FC-F52A44C6A6E1}"/>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TextBox 25">
              <a:extLst>
                <a:ext uri="{FF2B5EF4-FFF2-40B4-BE49-F238E27FC236}">
                  <a16:creationId xmlns:a16="http://schemas.microsoft.com/office/drawing/2014/main" id="{738BBCF2-4B67-E616-7E8B-CA86E5C132FD}"/>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7" name="TextBox 26">
              <a:extLst>
                <a:ext uri="{FF2B5EF4-FFF2-40B4-BE49-F238E27FC236}">
                  <a16:creationId xmlns:a16="http://schemas.microsoft.com/office/drawing/2014/main" id="{6E6902C4-E664-4775-319E-A8F76B7A2F49}"/>
                </a:ext>
              </a:extLst>
            </p:cNvPr>
            <p:cNvSpPr txBox="1"/>
            <p:nvPr/>
          </p:nvSpPr>
          <p:spPr>
            <a:xfrm>
              <a:off x="7063109" y="5940479"/>
              <a:ext cx="1671996" cy="276999"/>
            </a:xfrm>
            <a:prstGeom prst="rect">
              <a:avLst/>
            </a:prstGeom>
            <a:noFill/>
          </p:spPr>
          <p:txBody>
            <a:bodyPr wrap="none" rtlCol="0">
              <a:spAutoFit/>
            </a:bodyPr>
            <a:lstStyle/>
            <a:p>
              <a:r>
                <a:rPr lang="en-US" dirty="0"/>
                <a:t>Large V based feedback</a:t>
              </a:r>
            </a:p>
          </p:txBody>
        </p:sp>
      </p:grpSp>
      <p:cxnSp>
        <p:nvCxnSpPr>
          <p:cNvPr id="57" name="Straight Arrow Connector 56">
            <a:extLst>
              <a:ext uri="{FF2B5EF4-FFF2-40B4-BE49-F238E27FC236}">
                <a16:creationId xmlns:a16="http://schemas.microsoft.com/office/drawing/2014/main" id="{2FA2DD41-204A-D58F-1A0E-51EC1ADDFAF4}"/>
              </a:ext>
            </a:extLst>
          </p:cNvPr>
          <p:cNvCxnSpPr>
            <a:cxnSpLocks/>
          </p:cNvCxnSpPr>
          <p:nvPr/>
        </p:nvCxnSpPr>
        <p:spPr bwMode="auto">
          <a:xfrm>
            <a:off x="5057338" y="4075171"/>
            <a:ext cx="3439043" cy="2502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id="{6C87FAAA-662B-37CC-FD83-D6C2706F572A}"/>
              </a:ext>
            </a:extLst>
          </p:cNvPr>
          <p:cNvCxnSpPr>
            <a:cxnSpLocks/>
          </p:cNvCxnSpPr>
          <p:nvPr/>
        </p:nvCxnSpPr>
        <p:spPr bwMode="auto">
          <a:xfrm>
            <a:off x="503479" y="4100196"/>
            <a:ext cx="3711666" cy="6166"/>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A2A853CD-F7E0-C3A0-D8C7-1ADA57DC08BB}"/>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62" name="TextBox 61">
            <a:extLst>
              <a:ext uri="{FF2B5EF4-FFF2-40B4-BE49-F238E27FC236}">
                <a16:creationId xmlns:a16="http://schemas.microsoft.com/office/drawing/2014/main" id="{A0A76284-9A82-37AB-86D3-11B7534A7034}"/>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Tree>
    <p:extLst>
      <p:ext uri="{BB962C8B-B14F-4D97-AF65-F5344CB8AC3E}">
        <p14:creationId xmlns:p14="http://schemas.microsoft.com/office/powerpoint/2010/main" val="4264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sz="1800" dirty="0"/>
              <a:t>Pros</a:t>
            </a:r>
          </a:p>
          <a:p>
            <a:pPr lvl="1"/>
            <a:r>
              <a:rPr lang="en-US" sz="1600" dirty="0"/>
              <a:t>Uses existing sounding protocol components from the point of view of the STA</a:t>
            </a:r>
          </a:p>
          <a:p>
            <a:pPr lvl="1"/>
            <a:r>
              <a:rPr lang="en-US" sz="1600" dirty="0"/>
              <a:t>Works well with partial nulling case as global CSI knowledge can be utilized with a common U for both in-BSS and OBSS components of the channel</a:t>
            </a:r>
          </a:p>
          <a:p>
            <a:pPr lvl="1"/>
            <a:endParaRPr lang="en-US" sz="1600" dirty="0"/>
          </a:p>
          <a:p>
            <a:r>
              <a:rPr lang="en-US" sz="1800" dirty="0"/>
              <a:t>Con</a:t>
            </a:r>
          </a:p>
          <a:p>
            <a:pPr lvl="1"/>
            <a:r>
              <a:rPr lang="en-US" sz="1600" dirty="0"/>
              <a:t>Does not work for 4ss-sounding-capable STAs and needs 8ss-sounding-capable STAs for the case of two 4Tx APs</a:t>
            </a:r>
          </a:p>
          <a:p>
            <a:pPr lvl="1"/>
            <a:endParaRPr lang="en-US" sz="1600" dirty="0"/>
          </a:p>
          <a:p>
            <a:pPr lvl="3"/>
            <a:endParaRPr lang="en-US" sz="1400"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Joint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81872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114461</TotalTime>
  <Words>2181</Words>
  <Application>Microsoft Office PowerPoint</Application>
  <PresentationFormat>On-screen Show (4:3)</PresentationFormat>
  <Paragraphs>476</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Calibre Semibold</vt:lpstr>
      <vt:lpstr>Times New Roman</vt:lpstr>
      <vt:lpstr>802-11-Submission</vt:lpstr>
      <vt:lpstr>Sounding Schemes for Coordinated Beamforming</vt:lpstr>
      <vt:lpstr>Introduction</vt:lpstr>
      <vt:lpstr>Terminology: Full-rank Nulling</vt:lpstr>
      <vt:lpstr>Terminology: Partial-rank Nulling</vt:lpstr>
      <vt:lpstr>Number of APs in a COBF transmission</vt:lpstr>
      <vt:lpstr>Sequence Flavor 1: Sequential NDP based sounding</vt:lpstr>
      <vt:lpstr>Pros and cons: Sequential Sounding flavor</vt:lpstr>
      <vt:lpstr>Sequence Flavor 2: Joint NDP based sounding</vt:lpstr>
      <vt:lpstr>Pros and cons: Joint Sounding flavor</vt:lpstr>
      <vt:lpstr>Need for partial-rank nulling case</vt:lpstr>
      <vt:lpstr>Performance benefits of partial-nulling</vt:lpstr>
      <vt:lpstr>Conclusion</vt:lpstr>
      <vt:lpstr>CFO Issues</vt:lpstr>
      <vt:lpstr>Joint Sounding protocol needs CFO Pre-correction of NDP frames</vt:lpstr>
      <vt:lpstr>Impact of 350 Hz CFO during joint NDP</vt:lpstr>
      <vt:lpstr>Sequential Sounding CFO Issues</vt:lpstr>
      <vt:lpstr>Quantifying the impact of CFO in Sequential Sounding </vt:lpstr>
      <vt:lpstr>Possible solution for the sequential sounding CFO Issues</vt:lpstr>
      <vt:lpstr>SP1</vt:lpstr>
      <vt:lpstr>SP2</vt:lpstr>
      <vt:lpstr>SP3</vt:lpstr>
      <vt:lpstr>SP4</vt:lpstr>
      <vt:lpstr>SP5</vt:lpstr>
      <vt:lpstr>SP6</vt:lpstr>
      <vt:lpstr>SP7</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16</cp:revision>
  <cp:lastPrinted>1998-02-10T13:28:06Z</cp:lastPrinted>
  <dcterms:created xsi:type="dcterms:W3CDTF">2007-05-21T21:00:37Z</dcterms:created>
  <dcterms:modified xsi:type="dcterms:W3CDTF">2024-11-13T04:52:46Z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