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0" r:id="rId5"/>
    <p:sldId id="141170214" r:id="rId6"/>
    <p:sldId id="141170215" r:id="rId7"/>
    <p:sldId id="141170216" r:id="rId8"/>
    <p:sldId id="141170153" r:id="rId9"/>
    <p:sldId id="141170217" r:id="rId10"/>
    <p:sldId id="141170218" r:id="rId11"/>
    <p:sldId id="141170219" r:id="rId12"/>
    <p:sldId id="141170220" r:id="rId13"/>
    <p:sldId id="141170221" r:id="rId14"/>
    <p:sldId id="141170222" r:id="rId15"/>
    <p:sldId id="141170223" r:id="rId16"/>
    <p:sldId id="141170174" r:id="rId17"/>
    <p:sldId id="141170225" r:id="rId18"/>
    <p:sldId id="141170212" r:id="rId19"/>
    <p:sldId id="141170211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8FE"/>
    <a:srgbClr val="FEC8C4"/>
    <a:srgbClr val="FC3728"/>
    <a:srgbClr val="C9D0F1"/>
    <a:srgbClr val="FFC000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BB201-3C45-4188-B783-665832FA0FAB}" v="6" dt="2024-09-07T19:18:20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24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415BB201-3C45-4188-B783-665832FA0FAB}"/>
    <pc:docChg chg="undo custSel addSld delSld modSld">
      <pc:chgData name="Sameer Vermani" userId="9be839be-9431-4430-9a85-afa36f2ea81d" providerId="ADAL" clId="{415BB201-3C45-4188-B783-665832FA0FAB}" dt="2024-09-08T19:00:13.246" v="106" actId="47"/>
      <pc:docMkLst>
        <pc:docMk/>
      </pc:docMkLst>
      <pc:sldChg chg="modSp mod">
        <pc:chgData name="Sameer Vermani" userId="9be839be-9431-4430-9a85-afa36f2ea81d" providerId="ADAL" clId="{415BB201-3C45-4188-B783-665832FA0FAB}" dt="2024-09-06T22:22:30.892" v="7" actId="20577"/>
        <pc:sldMkLst>
          <pc:docMk/>
          <pc:sldMk cId="2219599652" sldId="141170174"/>
        </pc:sldMkLst>
        <pc:spChg chg="mod">
          <ac:chgData name="Sameer Vermani" userId="9be839be-9431-4430-9a85-afa36f2ea81d" providerId="ADAL" clId="{415BB201-3C45-4188-B783-665832FA0FAB}" dt="2024-09-06T22:22:30.892" v="7" actId="20577"/>
          <ac:spMkLst>
            <pc:docMk/>
            <pc:sldMk cId="2219599652" sldId="141170174"/>
            <ac:spMk id="2" creationId="{80F38D6E-5961-08CF-8CC5-EC68AD09A2FE}"/>
          </ac:spMkLst>
        </pc:spChg>
      </pc:sldChg>
      <pc:sldChg chg="modSp mod">
        <pc:chgData name="Sameer Vermani" userId="9be839be-9431-4430-9a85-afa36f2ea81d" providerId="ADAL" clId="{415BB201-3C45-4188-B783-665832FA0FAB}" dt="2024-09-06T22:39:41.444" v="95" actId="20577"/>
        <pc:sldMkLst>
          <pc:docMk/>
          <pc:sldMk cId="2125550988" sldId="141170211"/>
        </pc:sldMkLst>
        <pc:spChg chg="mod">
          <ac:chgData name="Sameer Vermani" userId="9be839be-9431-4430-9a85-afa36f2ea81d" providerId="ADAL" clId="{415BB201-3C45-4188-B783-665832FA0FAB}" dt="2024-09-06T22:23:22.796" v="41" actId="1035"/>
          <ac:spMkLst>
            <pc:docMk/>
            <pc:sldMk cId="2125550988" sldId="141170211"/>
            <ac:spMk id="2" creationId="{2ADAB828-D919-F6A9-3825-103CDE83DDDA}"/>
          </ac:spMkLst>
        </pc:spChg>
        <pc:spChg chg="mod">
          <ac:chgData name="Sameer Vermani" userId="9be839be-9431-4430-9a85-afa36f2ea81d" providerId="ADAL" clId="{415BB201-3C45-4188-B783-665832FA0FAB}" dt="2024-09-06T22:39:41.444" v="95" actId="20577"/>
          <ac:spMkLst>
            <pc:docMk/>
            <pc:sldMk cId="2125550988" sldId="141170211"/>
            <ac:spMk id="3" creationId="{9B1C6E6A-6BCB-4237-BA37-77C9C9BC7FAF}"/>
          </ac:spMkLst>
        </pc:spChg>
      </pc:sldChg>
      <pc:sldChg chg="modSp mod">
        <pc:chgData name="Sameer Vermani" userId="9be839be-9431-4430-9a85-afa36f2ea81d" providerId="ADAL" clId="{415BB201-3C45-4188-B783-665832FA0FAB}" dt="2024-09-06T22:39:36.936" v="93" actId="20577"/>
        <pc:sldMkLst>
          <pc:docMk/>
          <pc:sldMk cId="2194302246" sldId="141170212"/>
        </pc:sldMkLst>
        <pc:spChg chg="mod">
          <ac:chgData name="Sameer Vermani" userId="9be839be-9431-4430-9a85-afa36f2ea81d" providerId="ADAL" clId="{415BB201-3C45-4188-B783-665832FA0FAB}" dt="2024-09-06T22:22:43.719" v="16" actId="20577"/>
          <ac:spMkLst>
            <pc:docMk/>
            <pc:sldMk cId="2194302246" sldId="141170212"/>
            <ac:spMk id="2" creationId="{2A8A21A7-38C9-12B3-D6C3-861D0ED7D41C}"/>
          </ac:spMkLst>
        </pc:spChg>
        <pc:spChg chg="mod">
          <ac:chgData name="Sameer Vermani" userId="9be839be-9431-4430-9a85-afa36f2ea81d" providerId="ADAL" clId="{415BB201-3C45-4188-B783-665832FA0FAB}" dt="2024-09-06T22:39:36.936" v="93" actId="20577"/>
          <ac:spMkLst>
            <pc:docMk/>
            <pc:sldMk cId="2194302246" sldId="141170212"/>
            <ac:spMk id="3" creationId="{1ABDFFB0-5ABF-9D95-235D-0C120C091206}"/>
          </ac:spMkLst>
        </pc:spChg>
      </pc:sldChg>
      <pc:sldChg chg="modSp mod">
        <pc:chgData name="Sameer Vermani" userId="9be839be-9431-4430-9a85-afa36f2ea81d" providerId="ADAL" clId="{415BB201-3C45-4188-B783-665832FA0FAB}" dt="2024-09-06T22:36:20.836" v="42" actId="20577"/>
        <pc:sldMkLst>
          <pc:docMk/>
          <pc:sldMk cId="498345957" sldId="141170214"/>
        </pc:sldMkLst>
        <pc:spChg chg="mod">
          <ac:chgData name="Sameer Vermani" userId="9be839be-9431-4430-9a85-afa36f2ea81d" providerId="ADAL" clId="{415BB201-3C45-4188-B783-665832FA0FAB}" dt="2024-09-06T22:36:20.836" v="42" actId="20577"/>
          <ac:spMkLst>
            <pc:docMk/>
            <pc:sldMk cId="498345957" sldId="141170214"/>
            <ac:spMk id="2" creationId="{AF178B97-D7C7-6406-C0D4-6BC0C2C0FE41}"/>
          </ac:spMkLst>
        </pc:spChg>
      </pc:sldChg>
      <pc:sldChg chg="addSp delSp modSp mod modAnim">
        <pc:chgData name="Sameer Vermani" userId="9be839be-9431-4430-9a85-afa36f2ea81d" providerId="ADAL" clId="{415BB201-3C45-4188-B783-665832FA0FAB}" dt="2024-09-07T19:18:20.679" v="102"/>
        <pc:sldMkLst>
          <pc:docMk/>
          <pc:sldMk cId="3076583248" sldId="141170216"/>
        </pc:sldMkLst>
        <pc:spChg chg="add del">
          <ac:chgData name="Sameer Vermani" userId="9be839be-9431-4430-9a85-afa36f2ea81d" providerId="ADAL" clId="{415BB201-3C45-4188-B783-665832FA0FAB}" dt="2024-09-06T22:20:47.513" v="2" actId="22"/>
          <ac:spMkLst>
            <pc:docMk/>
            <pc:sldMk cId="3076583248" sldId="141170216"/>
            <ac:spMk id="8" creationId="{78361E72-018A-DF3C-F724-856B068CC2AD}"/>
          </ac:spMkLst>
        </pc:spChg>
        <pc:spChg chg="add mod">
          <ac:chgData name="Sameer Vermani" userId="9be839be-9431-4430-9a85-afa36f2ea81d" providerId="ADAL" clId="{415BB201-3C45-4188-B783-665832FA0FAB}" dt="2024-09-06T22:20:55.428" v="3"/>
          <ac:spMkLst>
            <pc:docMk/>
            <pc:sldMk cId="3076583248" sldId="141170216"/>
            <ac:spMk id="12" creationId="{FB2D8C54-8666-6761-E895-0A5815E06CE2}"/>
          </ac:spMkLst>
        </pc:spChg>
        <pc:spChg chg="add mod">
          <ac:chgData name="Sameer Vermani" userId="9be839be-9431-4430-9a85-afa36f2ea81d" providerId="ADAL" clId="{415BB201-3C45-4188-B783-665832FA0FAB}" dt="2024-09-06T22:20:55.428" v="3"/>
          <ac:spMkLst>
            <pc:docMk/>
            <pc:sldMk cId="3076583248" sldId="141170216"/>
            <ac:spMk id="14" creationId="{A57C3F29-5481-1FFC-D321-75677E88EBF2}"/>
          </ac:spMkLst>
        </pc:spChg>
        <pc:spChg chg="del">
          <ac:chgData name="Sameer Vermani" userId="9be839be-9431-4430-9a85-afa36f2ea81d" providerId="ADAL" clId="{415BB201-3C45-4188-B783-665832FA0FAB}" dt="2024-09-06T22:20:44.965" v="0" actId="478"/>
          <ac:spMkLst>
            <pc:docMk/>
            <pc:sldMk cId="3076583248" sldId="141170216"/>
            <ac:spMk id="23" creationId="{7B44F7C2-27A1-2836-D16A-66B5B527643C}"/>
          </ac:spMkLst>
        </pc:spChg>
        <pc:spChg chg="del">
          <ac:chgData name="Sameer Vermani" userId="9be839be-9431-4430-9a85-afa36f2ea81d" providerId="ADAL" clId="{415BB201-3C45-4188-B783-665832FA0FAB}" dt="2024-09-06T22:20:44.965" v="0" actId="478"/>
          <ac:spMkLst>
            <pc:docMk/>
            <pc:sldMk cId="3076583248" sldId="141170216"/>
            <ac:spMk id="34" creationId="{A5739C78-92BB-13D8-9471-7BA1BEA74124}"/>
          </ac:spMkLst>
        </pc:spChg>
      </pc:sldChg>
      <pc:sldChg chg="modAnim">
        <pc:chgData name="Sameer Vermani" userId="9be839be-9431-4430-9a85-afa36f2ea81d" providerId="ADAL" clId="{415BB201-3C45-4188-B783-665832FA0FAB}" dt="2024-09-06T22:22:00.730" v="5"/>
        <pc:sldMkLst>
          <pc:docMk/>
          <pc:sldMk cId="3003220843" sldId="141170217"/>
        </pc:sldMkLst>
      </pc:sldChg>
      <pc:sldChg chg="modSp mod">
        <pc:chgData name="Sameer Vermani" userId="9be839be-9431-4430-9a85-afa36f2ea81d" providerId="ADAL" clId="{415BB201-3C45-4188-B783-665832FA0FAB}" dt="2024-09-08T18:58:57.403" v="105" actId="403"/>
        <pc:sldMkLst>
          <pc:docMk/>
          <pc:sldMk cId="7911041" sldId="141170218"/>
        </pc:sldMkLst>
        <pc:spChg chg="mod">
          <ac:chgData name="Sameer Vermani" userId="9be839be-9431-4430-9a85-afa36f2ea81d" providerId="ADAL" clId="{415BB201-3C45-4188-B783-665832FA0FAB}" dt="2024-09-08T18:58:57.403" v="105" actId="403"/>
          <ac:spMkLst>
            <pc:docMk/>
            <pc:sldMk cId="7911041" sldId="141170218"/>
            <ac:spMk id="2" creationId="{8239920E-57B0-DA71-EFD6-4AA88072DADB}"/>
          </ac:spMkLst>
        </pc:spChg>
      </pc:sldChg>
      <pc:sldChg chg="modAnim">
        <pc:chgData name="Sameer Vermani" userId="9be839be-9431-4430-9a85-afa36f2ea81d" providerId="ADAL" clId="{415BB201-3C45-4188-B783-665832FA0FAB}" dt="2024-09-06T22:21:51.121" v="4"/>
        <pc:sldMkLst>
          <pc:docMk/>
          <pc:sldMk cId="4264065326" sldId="141170219"/>
        </pc:sldMkLst>
      </pc:sldChg>
      <pc:sldChg chg="modSp mod">
        <pc:chgData name="Sameer Vermani" userId="9be839be-9431-4430-9a85-afa36f2ea81d" providerId="ADAL" clId="{415BB201-3C45-4188-B783-665832FA0FAB}" dt="2024-09-07T19:15:34.708" v="99" actId="20577"/>
        <pc:sldMkLst>
          <pc:docMk/>
          <pc:sldMk cId="1847694544" sldId="141170221"/>
        </pc:sldMkLst>
        <pc:spChg chg="mod">
          <ac:chgData name="Sameer Vermani" userId="9be839be-9431-4430-9a85-afa36f2ea81d" providerId="ADAL" clId="{415BB201-3C45-4188-B783-665832FA0FAB}" dt="2024-09-07T19:15:34.708" v="99" actId="20577"/>
          <ac:spMkLst>
            <pc:docMk/>
            <pc:sldMk cId="1847694544" sldId="141170221"/>
            <ac:spMk id="2" creationId="{750829D3-470F-14D3-CBDF-57B5E2C14D6A}"/>
          </ac:spMkLst>
        </pc:spChg>
      </pc:sldChg>
      <pc:sldChg chg="del">
        <pc:chgData name="Sameer Vermani" userId="9be839be-9431-4430-9a85-afa36f2ea81d" providerId="ADAL" clId="{415BB201-3C45-4188-B783-665832FA0FAB}" dt="2024-09-08T19:00:13.246" v="106" actId="47"/>
        <pc:sldMkLst>
          <pc:docMk/>
          <pc:sldMk cId="462983956" sldId="141170224"/>
        </pc:sldMkLst>
      </pc:sldChg>
      <pc:sldChg chg="modSp new mod">
        <pc:chgData name="Sameer Vermani" userId="9be839be-9431-4430-9a85-afa36f2ea81d" providerId="ADAL" clId="{415BB201-3C45-4188-B783-665832FA0FAB}" dt="2024-09-06T22:39:32.820" v="91" actId="20577"/>
        <pc:sldMkLst>
          <pc:docMk/>
          <pc:sldMk cId="1087309646" sldId="141170225"/>
        </pc:sldMkLst>
        <pc:spChg chg="mod">
          <ac:chgData name="Sameer Vermani" userId="9be839be-9431-4430-9a85-afa36f2ea81d" providerId="ADAL" clId="{415BB201-3C45-4188-B783-665832FA0FAB}" dt="2024-09-06T22:39:32.820" v="91" actId="20577"/>
          <ac:spMkLst>
            <pc:docMk/>
            <pc:sldMk cId="1087309646" sldId="141170225"/>
            <ac:spMk id="2" creationId="{445A0A19-A8A9-F725-A50C-323713ADCA2F}"/>
          </ac:spMkLst>
        </pc:spChg>
        <pc:spChg chg="mod">
          <ac:chgData name="Sameer Vermani" userId="9be839be-9431-4430-9a85-afa36f2ea81d" providerId="ADAL" clId="{415BB201-3C45-4188-B783-665832FA0FAB}" dt="2024-09-06T22:38:12.096" v="46" actId="20577"/>
          <ac:spMkLst>
            <pc:docMk/>
            <pc:sldMk cId="1087309646" sldId="141170225"/>
            <ac:spMk id="3" creationId="{52AB0CFE-D2A4-3E19-F8E3-A75862CF85B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802.11-24/1542r0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Sounding Schemes for Coordinated Beamforming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Sameer Vermani et al., Qualcomm Technologies Inc.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697891"/>
              </p:ext>
            </p:extLst>
          </p:nvPr>
        </p:nvGraphicFramePr>
        <p:xfrm>
          <a:off x="791071" y="2696787"/>
          <a:ext cx="7752854" cy="24947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289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66077"/>
                  </a:ext>
                </a:extLst>
              </a:tr>
              <a:tr h="1087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Meriam Rezk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19699"/>
                  </a:ext>
                </a:extLst>
              </a:tr>
              <a:tr h="144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5509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Deniz Rende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1870"/>
                  </a:ext>
                </a:extLst>
              </a:tr>
              <a:tr h="123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250430"/>
                  </a:ext>
                </a:extLst>
              </a:tr>
              <a:tr h="138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George Cherian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384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0829D3-470F-14D3-CBDF-57B5E2C14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Traffic/latency constraints may necessitate a partial nulling scenario as we might be transmitting 1ss to 2Rx STAs </a:t>
            </a:r>
          </a:p>
          <a:p>
            <a:endParaRPr lang="en-US" dirty="0"/>
          </a:p>
          <a:p>
            <a:r>
              <a:rPr lang="en-US" dirty="0"/>
              <a:t>Full nulling takes up more dimensions at the AP thereby making reducing opportunities for </a:t>
            </a:r>
            <a:r>
              <a:rPr lang="en-US" dirty="0" err="1"/>
              <a:t>CoBF</a:t>
            </a:r>
            <a:r>
              <a:rPr lang="en-US" dirty="0"/>
              <a:t> usage in field</a:t>
            </a:r>
          </a:p>
          <a:p>
            <a:pPr lvl="1"/>
            <a:r>
              <a:rPr lang="en-US" dirty="0"/>
              <a:t>E.g., with a 4Tx AP, we cannot do full-nulling to two 2Rx STAs in the OBSS and transmit to in-BSS STA at the same time</a:t>
            </a:r>
          </a:p>
          <a:p>
            <a:endParaRPr lang="en-US" dirty="0"/>
          </a:p>
          <a:p>
            <a:r>
              <a:rPr lang="en-US" dirty="0"/>
              <a:t>Additionally, we run simulations to show why it is necessary to support partial nulling cases (through joint sounding)</a:t>
            </a:r>
          </a:p>
          <a:p>
            <a:pPr lvl="1"/>
            <a:r>
              <a:rPr lang="en-US" dirty="0"/>
              <a:t>Compared the following for two 4Tx APs, and 2Rx STAs  </a:t>
            </a:r>
          </a:p>
          <a:p>
            <a:pPr lvl="2"/>
            <a:r>
              <a:rPr lang="en-US" dirty="0"/>
              <a:t>[2,2] ss allocation with full-nulling using sequential sounding</a:t>
            </a:r>
          </a:p>
          <a:p>
            <a:pPr lvl="2"/>
            <a:r>
              <a:rPr lang="en-US" dirty="0"/>
              <a:t>[1,1,1,1] ss allocation with partial nulling using joint sounding</a:t>
            </a:r>
          </a:p>
          <a:p>
            <a:pPr lvl="1"/>
            <a:r>
              <a:rPr lang="en-US" dirty="0"/>
              <a:t>Results on next slide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97B417-0E87-0339-E368-3B6CD4983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partial-rank nulling case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2F335-BD3A-46D2-49B2-02365F49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DE8DF-5F45-4142-A9EB-51A68837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6829E-AAEC-DE28-CAE1-03C881E02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769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F83204-7934-37B6-A292-089EC924E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52188"/>
            <a:ext cx="3406366" cy="4343400"/>
          </a:xfrm>
        </p:spPr>
        <p:txBody>
          <a:bodyPr/>
          <a:lstStyle/>
          <a:p>
            <a:r>
              <a:rPr lang="en-US" sz="1800" dirty="0"/>
              <a:t>Configuration</a:t>
            </a:r>
          </a:p>
          <a:p>
            <a:pPr lvl="1"/>
            <a:r>
              <a:rPr lang="en-US" sz="1600" dirty="0"/>
              <a:t>Two 4 Tx APs</a:t>
            </a:r>
          </a:p>
          <a:p>
            <a:pPr lvl="1"/>
            <a:r>
              <a:rPr lang="en-US" sz="1600" dirty="0"/>
              <a:t>STAs with 2 Rx each</a:t>
            </a:r>
          </a:p>
          <a:p>
            <a:pPr lvl="1"/>
            <a:r>
              <a:rPr lang="en-US" sz="1600" dirty="0"/>
              <a:t>-30 </a:t>
            </a:r>
            <a:r>
              <a:rPr lang="en-US" sz="1600" dirty="0" err="1"/>
              <a:t>dBc</a:t>
            </a:r>
            <a:r>
              <a:rPr lang="en-US" sz="1600" dirty="0"/>
              <a:t> channel aging</a:t>
            </a:r>
          </a:p>
          <a:p>
            <a:pPr lvl="1"/>
            <a:r>
              <a:rPr lang="en-US" sz="1600" dirty="0"/>
              <a:t>40MHz MU-MIMO D-NLOS channels </a:t>
            </a:r>
          </a:p>
          <a:p>
            <a:pPr lvl="1"/>
            <a:r>
              <a:rPr lang="en-US" sz="1600" dirty="0"/>
              <a:t>We plot 10th percentile of the network throughput (sum at the two APs)</a:t>
            </a:r>
          </a:p>
          <a:p>
            <a:endParaRPr lang="en-US" sz="1800" dirty="0"/>
          </a:p>
          <a:p>
            <a:r>
              <a:rPr lang="en-US" sz="1800" dirty="0"/>
              <a:t>Observation</a:t>
            </a:r>
          </a:p>
          <a:p>
            <a:pPr lvl="1"/>
            <a:r>
              <a:rPr lang="en-US" sz="1600" dirty="0"/>
              <a:t>For the same total number of streams, partial nulling can have a huge performance benefit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6BA67D-3CB9-DC1A-2105-6E002B17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benefits of partial-nulling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0BD30-CC21-5858-2D3C-291A564B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06781-8896-E6BD-BBF6-EFC09F55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A8519-0645-E3F5-9EB3-7678F6C75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A16F40-8D11-574E-F0CF-ABAF7F807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829" y="2181884"/>
            <a:ext cx="5281171" cy="362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1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DF607A-6125-E109-86E4-E7548E975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showed detailed designs for the two possible sounding sequences for COBF in UHR</a:t>
            </a:r>
          </a:p>
          <a:p>
            <a:pPr lvl="1"/>
            <a:r>
              <a:rPr lang="en-US" sz="1600" dirty="0"/>
              <a:t>Sequential NDP based sounding</a:t>
            </a:r>
          </a:p>
          <a:p>
            <a:pPr lvl="1"/>
            <a:r>
              <a:rPr lang="en-US" sz="1600" dirty="0"/>
              <a:t>Joint NDP based sounding</a:t>
            </a:r>
          </a:p>
          <a:p>
            <a:endParaRPr lang="en-US" sz="1800" dirty="0"/>
          </a:p>
          <a:p>
            <a:r>
              <a:rPr lang="en-US" sz="1800" dirty="0"/>
              <a:t>Both the sounding sequences have pros and cons</a:t>
            </a:r>
          </a:p>
          <a:p>
            <a:pPr lvl="1"/>
            <a:r>
              <a:rPr lang="en-US" sz="1600" dirty="0"/>
              <a:t>Sequential sounding works well with lower sounding-capability STAs but does not work well for partial-rank nulling case</a:t>
            </a:r>
          </a:p>
          <a:p>
            <a:pPr lvl="1"/>
            <a:r>
              <a:rPr lang="en-US" sz="1600" dirty="0"/>
              <a:t>Joint sounding works well for partial-rank nulling case but needs higher capability STAs</a:t>
            </a:r>
          </a:p>
          <a:p>
            <a:endParaRPr lang="en-US" sz="1800" dirty="0"/>
          </a:p>
          <a:p>
            <a:r>
              <a:rPr lang="en-US" sz="1800" dirty="0"/>
              <a:t>Showed the importance of supporting partial-rank nulling scenario </a:t>
            </a:r>
            <a:endParaRPr lang="en-US" sz="1600" dirty="0"/>
          </a:p>
          <a:p>
            <a:endParaRPr lang="en-US" sz="1800" dirty="0"/>
          </a:p>
          <a:p>
            <a:r>
              <a:rPr lang="en-US" sz="1800" dirty="0"/>
              <a:t>Suggest supporting both kinds of sounding sequences in UHR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5D120F-91D6-3BEB-1644-A38169B4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90A03-29A2-C6BB-2948-09233D16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438E1-6A89-8385-1760-849BDE6A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69EF1-ECB0-7611-65DE-B7ED72251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4508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38D6E-5961-08CF-8CC5-EC68AD09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limiting the coordinated beamforming (COBF) transmission phase in 802.11bn to 2 APs only?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A162EF-A9FE-BE28-3202-8E90024B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FAF6-30E7-C28B-0844-4BE08011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73E8A-088F-4251-48A7-C6A95EBA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F900-05ED-DF2F-42E8-09605BE63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9599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5A0A19-A8A9-F725-A50C-323713ADC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both sequential NDP based and joint NDP based sounding options for COBF in UHR?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AB0CFE-D2A4-3E19-F8E3-A75862CF8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23467-A9CB-C113-FD21-E32FF3F2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12F55-CF4C-6F71-C3FB-588073A5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18ED4-E180-5F58-ED3D-9B67FF5F7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730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8A21A7-38C9-12B3-D6C3-861D0ED7D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sequential NDP based sounding protocol shown below for COBF?</a:t>
            </a:r>
          </a:p>
          <a:p>
            <a:pPr lvl="1"/>
            <a:r>
              <a:rPr lang="en-US" sz="1800" dirty="0"/>
              <a:t>Sounding happens one BSS at a time</a:t>
            </a:r>
          </a:p>
          <a:p>
            <a:pPr lvl="1"/>
            <a:r>
              <a:rPr lang="en-US" sz="1800" dirty="0"/>
              <a:t>NDPA only addresses the in-BSS STAs</a:t>
            </a:r>
          </a:p>
          <a:p>
            <a:pPr lvl="1"/>
            <a:r>
              <a:rPr lang="en-US" sz="1800" dirty="0"/>
              <a:t>MAC related additional frames are TBD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BDFFB0-5ABF-9D95-235D-0C120C09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DEE93-3C66-F453-2A41-1C94CD77D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441CF-7C65-262A-F1E8-23A5EE70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F07CC-EF82-7066-30D5-5C785A0E2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D2F1EC4-A1F7-8435-7630-6C96BEE5EABB}"/>
              </a:ext>
            </a:extLst>
          </p:cNvPr>
          <p:cNvGrpSpPr/>
          <p:nvPr/>
        </p:nvGrpSpPr>
        <p:grpSpPr>
          <a:xfrm>
            <a:off x="-49015" y="3739862"/>
            <a:ext cx="9193015" cy="2163371"/>
            <a:chOff x="-49015" y="3739862"/>
            <a:chExt cx="9193015" cy="2163371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B79511B-7292-A2B1-8F38-BE8F58540A3F}"/>
                </a:ext>
              </a:extLst>
            </p:cNvPr>
            <p:cNvCxnSpPr/>
            <p:nvPr/>
          </p:nvCxnSpPr>
          <p:spPr>
            <a:xfrm flipV="1">
              <a:off x="374146" y="4136118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450F05-5D31-FA18-994C-BE20AD88ECA3}"/>
                </a:ext>
              </a:extLst>
            </p:cNvPr>
            <p:cNvSpPr/>
            <p:nvPr/>
          </p:nvSpPr>
          <p:spPr bwMode="auto">
            <a:xfrm>
              <a:off x="554288" y="3767717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6977DAF-CFF2-E7BE-A3A0-019F66A97ACF}"/>
                </a:ext>
              </a:extLst>
            </p:cNvPr>
            <p:cNvCxnSpPr/>
            <p:nvPr/>
          </p:nvCxnSpPr>
          <p:spPr>
            <a:xfrm flipV="1">
              <a:off x="374146" y="4635444"/>
              <a:ext cx="8404616" cy="5316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2ED6D90-DF0C-D004-0B5C-E4F404EBB2F9}"/>
                </a:ext>
              </a:extLst>
            </p:cNvPr>
            <p:cNvSpPr txBox="1"/>
            <p:nvPr/>
          </p:nvSpPr>
          <p:spPr>
            <a:xfrm>
              <a:off x="72422" y="3825234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D20D037-C9F5-DC49-B705-175B50D019CF}"/>
                </a:ext>
              </a:extLst>
            </p:cNvPr>
            <p:cNvSpPr txBox="1"/>
            <p:nvPr/>
          </p:nvSpPr>
          <p:spPr>
            <a:xfrm>
              <a:off x="85637" y="4410557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297C28C-2FF1-BB71-89C1-42C11653657B}"/>
                </a:ext>
              </a:extLst>
            </p:cNvPr>
            <p:cNvSpPr/>
            <p:nvPr/>
          </p:nvSpPr>
          <p:spPr bwMode="auto">
            <a:xfrm>
              <a:off x="1214964" y="3767717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165C280-EB7B-0CE0-550B-3357EF6415F6}"/>
                </a:ext>
              </a:extLst>
            </p:cNvPr>
            <p:cNvCxnSpPr/>
            <p:nvPr/>
          </p:nvCxnSpPr>
          <p:spPr>
            <a:xfrm flipV="1">
              <a:off x="374146" y="5230867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C9859E-25FA-8CDF-17A7-76860579E5C0}"/>
                </a:ext>
              </a:extLst>
            </p:cNvPr>
            <p:cNvSpPr txBox="1"/>
            <p:nvPr/>
          </p:nvSpPr>
          <p:spPr>
            <a:xfrm>
              <a:off x="-49015" y="4782776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STA1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AP1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AB5AE29-44E6-9304-D58F-CE70DF1F44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4172" y="5807969"/>
              <a:ext cx="8729828" cy="5329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AC98E68-8848-8407-A33E-AA159114B8D7}"/>
                </a:ext>
              </a:extLst>
            </p:cNvPr>
            <p:cNvSpPr txBox="1"/>
            <p:nvPr/>
          </p:nvSpPr>
          <p:spPr>
            <a:xfrm>
              <a:off x="-17615" y="5360007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STA2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062BE8E-1C2F-A5A2-1B16-EF34B5E494EB}"/>
                </a:ext>
              </a:extLst>
            </p:cNvPr>
            <p:cNvSpPr/>
            <p:nvPr/>
          </p:nvSpPr>
          <p:spPr bwMode="auto">
            <a:xfrm>
              <a:off x="2236302" y="4842911"/>
              <a:ext cx="403386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CSI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C15F10E-C001-252F-CB69-E1A18E4C5BA8}"/>
                </a:ext>
              </a:extLst>
            </p:cNvPr>
            <p:cNvSpPr/>
            <p:nvPr/>
          </p:nvSpPr>
          <p:spPr bwMode="auto">
            <a:xfrm>
              <a:off x="1795670" y="3767717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AE0225E-082A-7549-7EFC-2115749311C0}"/>
                </a:ext>
              </a:extLst>
            </p:cNvPr>
            <p:cNvSpPr/>
            <p:nvPr/>
          </p:nvSpPr>
          <p:spPr bwMode="auto">
            <a:xfrm>
              <a:off x="4037067" y="3753936"/>
              <a:ext cx="410506" cy="35884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</a:t>
              </a:r>
            </a:p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RP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2C710B6-ACAC-D175-939E-495E5D36B9F0}"/>
                </a:ext>
              </a:extLst>
            </p:cNvPr>
            <p:cNvSpPr/>
            <p:nvPr/>
          </p:nvSpPr>
          <p:spPr bwMode="auto">
            <a:xfrm>
              <a:off x="2734522" y="3761243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BCE8E8C-3337-9578-A52F-94D11D3C7A77}"/>
                </a:ext>
              </a:extLst>
            </p:cNvPr>
            <p:cNvSpPr/>
            <p:nvPr/>
          </p:nvSpPr>
          <p:spPr bwMode="auto">
            <a:xfrm>
              <a:off x="3368818" y="4262657"/>
              <a:ext cx="603636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018B8CD-68E5-1160-F477-FB51ED10B1E7}"/>
                </a:ext>
              </a:extLst>
            </p:cNvPr>
            <p:cNvSpPr/>
            <p:nvPr/>
          </p:nvSpPr>
          <p:spPr bwMode="auto">
            <a:xfrm>
              <a:off x="4447573" y="4838061"/>
              <a:ext cx="403386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7A0BF0E-EEF8-9B7F-10B8-C68789E9A0E8}"/>
                </a:ext>
              </a:extLst>
            </p:cNvPr>
            <p:cNvSpPr/>
            <p:nvPr/>
          </p:nvSpPr>
          <p:spPr bwMode="auto">
            <a:xfrm>
              <a:off x="4910936" y="4245111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C8D6E54-3BE7-300D-EAE2-7619A07816A0}"/>
                </a:ext>
              </a:extLst>
            </p:cNvPr>
            <p:cNvSpPr/>
            <p:nvPr/>
          </p:nvSpPr>
          <p:spPr bwMode="auto">
            <a:xfrm>
              <a:off x="6230159" y="4245111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635097-F7BD-7CFA-B5CA-0AB255827F1F}"/>
                </a:ext>
              </a:extLst>
            </p:cNvPr>
            <p:cNvSpPr/>
            <p:nvPr/>
          </p:nvSpPr>
          <p:spPr bwMode="auto">
            <a:xfrm>
              <a:off x="5572644" y="4248420"/>
              <a:ext cx="603637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963E9D2-D3A4-46BA-0F93-E7DF244D191E}"/>
                </a:ext>
              </a:extLst>
            </p:cNvPr>
            <p:cNvSpPr/>
            <p:nvPr/>
          </p:nvSpPr>
          <p:spPr bwMode="auto">
            <a:xfrm>
              <a:off x="6621644" y="5401824"/>
              <a:ext cx="408894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F7C8F8C-2392-FF51-66FC-7DDD27F97AEB}"/>
                </a:ext>
              </a:extLst>
            </p:cNvPr>
            <p:cNvSpPr/>
            <p:nvPr/>
          </p:nvSpPr>
          <p:spPr bwMode="auto">
            <a:xfrm>
              <a:off x="7107796" y="4252175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D564D5D-7418-3B86-0CD2-9C858A689FBF}"/>
                </a:ext>
              </a:extLst>
            </p:cNvPr>
            <p:cNvSpPr/>
            <p:nvPr/>
          </p:nvSpPr>
          <p:spPr bwMode="auto">
            <a:xfrm>
              <a:off x="7718996" y="3739862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981AC7D-6352-9ACD-AC84-E3D6807105F2}"/>
                </a:ext>
              </a:extLst>
            </p:cNvPr>
            <p:cNvSpPr/>
            <p:nvPr/>
          </p:nvSpPr>
          <p:spPr bwMode="auto">
            <a:xfrm>
              <a:off x="8735106" y="5393857"/>
              <a:ext cx="408894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CSI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F250A4-6AD9-1E51-21CA-15B81EE2F3CB}"/>
                </a:ext>
              </a:extLst>
            </p:cNvPr>
            <p:cNvSpPr/>
            <p:nvPr/>
          </p:nvSpPr>
          <p:spPr bwMode="auto">
            <a:xfrm>
              <a:off x="8252866" y="4244503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4302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DAB828-D919-F6A9-3825-103CDE83D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6388"/>
            <a:ext cx="7772400" cy="1653585"/>
          </a:xfrm>
        </p:spPr>
        <p:txBody>
          <a:bodyPr/>
          <a:lstStyle/>
          <a:p>
            <a:r>
              <a:rPr lang="en-US" sz="1800" dirty="0"/>
              <a:t>Do you agree with the joint NDP based sounding protocol shown below for COBF?</a:t>
            </a:r>
          </a:p>
          <a:p>
            <a:pPr lvl="1"/>
            <a:r>
              <a:rPr lang="en-US" sz="1600" dirty="0"/>
              <a:t>Sounding happens one BSS at a time</a:t>
            </a:r>
          </a:p>
          <a:p>
            <a:pPr lvl="1"/>
            <a:r>
              <a:rPr lang="en-US" sz="1600" dirty="0"/>
              <a:t>NDPA only addresses the in-BSS STAs</a:t>
            </a:r>
          </a:p>
          <a:p>
            <a:pPr lvl="1"/>
            <a:r>
              <a:rPr lang="en-US" sz="1600" dirty="0"/>
              <a:t>MAC related additional frames are TBD</a:t>
            </a:r>
          </a:p>
          <a:p>
            <a:pPr lvl="1"/>
            <a:r>
              <a:rPr lang="en-US" sz="1600" dirty="0"/>
              <a:t>Joint NDP based feedback will be based on large V-based feedback where the eigen-vectors span the antennas across both APs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1C6E6A-6BCB-4237-BA37-77C9C9BC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F2366-0039-5B8E-251C-27E782608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3F91F-1654-56B4-D5E9-B89197B6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D96CC-2652-CF25-E607-F2EB0C4DA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EE53742-F5FC-8806-D443-596ABC5681D9}"/>
              </a:ext>
            </a:extLst>
          </p:cNvPr>
          <p:cNvGrpSpPr/>
          <p:nvPr/>
        </p:nvGrpSpPr>
        <p:grpSpPr>
          <a:xfrm>
            <a:off x="0" y="3948446"/>
            <a:ext cx="8836403" cy="2314297"/>
            <a:chOff x="0" y="3948446"/>
            <a:chExt cx="8836403" cy="231429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FFB27C0-15C9-563E-3B4C-4D656392B935}"/>
                </a:ext>
              </a:extLst>
            </p:cNvPr>
            <p:cNvCxnSpPr/>
            <p:nvPr/>
          </p:nvCxnSpPr>
          <p:spPr>
            <a:xfrm flipV="1">
              <a:off x="400387" y="4311897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A11B33D-3FD8-1112-5493-2EE6258EF04D}"/>
                </a:ext>
              </a:extLst>
            </p:cNvPr>
            <p:cNvSpPr/>
            <p:nvPr/>
          </p:nvSpPr>
          <p:spPr bwMode="auto">
            <a:xfrm>
              <a:off x="1029175" y="3954416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FD5251C-1F7B-729C-FEA6-4AD353483E7C}"/>
                </a:ext>
              </a:extLst>
            </p:cNvPr>
            <p:cNvCxnSpPr/>
            <p:nvPr/>
          </p:nvCxnSpPr>
          <p:spPr>
            <a:xfrm flipV="1">
              <a:off x="400387" y="4811223"/>
              <a:ext cx="8404616" cy="5316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713C9DC-EAE4-99FE-5C84-636C297EB176}"/>
                </a:ext>
              </a:extLst>
            </p:cNvPr>
            <p:cNvSpPr/>
            <p:nvPr/>
          </p:nvSpPr>
          <p:spPr bwMode="auto">
            <a:xfrm>
              <a:off x="1689851" y="4472436"/>
              <a:ext cx="935665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FE278CA-04A0-8893-EFF4-1711D819AB5A}"/>
                </a:ext>
              </a:extLst>
            </p:cNvPr>
            <p:cNvSpPr txBox="1"/>
            <p:nvPr/>
          </p:nvSpPr>
          <p:spPr>
            <a:xfrm>
              <a:off x="121617" y="3958862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52253F7-DD68-4E25-0592-2B56AD277A03}"/>
                </a:ext>
              </a:extLst>
            </p:cNvPr>
            <p:cNvSpPr txBox="1"/>
            <p:nvPr/>
          </p:nvSpPr>
          <p:spPr>
            <a:xfrm>
              <a:off x="121617" y="4476714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772B7BC-0E53-3654-DF36-1155AA23DCAF}"/>
                </a:ext>
              </a:extLst>
            </p:cNvPr>
            <p:cNvSpPr/>
            <p:nvPr/>
          </p:nvSpPr>
          <p:spPr bwMode="auto">
            <a:xfrm>
              <a:off x="1689850" y="3954416"/>
              <a:ext cx="935665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DB3BF8C-739B-528E-15F2-8B16EAC3FF57}"/>
                </a:ext>
              </a:extLst>
            </p:cNvPr>
            <p:cNvCxnSpPr/>
            <p:nvPr/>
          </p:nvCxnSpPr>
          <p:spPr>
            <a:xfrm flipV="1">
              <a:off x="400387" y="5406646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89147D-686B-393B-E4E0-9E8A8248AD13}"/>
                </a:ext>
              </a:extLst>
            </p:cNvPr>
            <p:cNvSpPr txBox="1"/>
            <p:nvPr/>
          </p:nvSpPr>
          <p:spPr>
            <a:xfrm>
              <a:off x="12975" y="4989722"/>
              <a:ext cx="1216808" cy="463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STA1 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AP1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F0A7179-AD1F-CE9F-DE06-75E6BBC78E17}"/>
                </a:ext>
              </a:extLst>
            </p:cNvPr>
            <p:cNvCxnSpPr/>
            <p:nvPr/>
          </p:nvCxnSpPr>
          <p:spPr>
            <a:xfrm flipV="1">
              <a:off x="431787" y="5983877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3712C80-FC4C-9E06-14DC-7722E81DC022}"/>
                </a:ext>
              </a:extLst>
            </p:cNvPr>
            <p:cNvSpPr txBox="1"/>
            <p:nvPr/>
          </p:nvSpPr>
          <p:spPr>
            <a:xfrm>
              <a:off x="0" y="5535786"/>
              <a:ext cx="1213666" cy="463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STA2 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AF48C79-07C7-2214-7D70-1549E6DC0C6C}"/>
                </a:ext>
              </a:extLst>
            </p:cNvPr>
            <p:cNvSpPr/>
            <p:nvPr/>
          </p:nvSpPr>
          <p:spPr bwMode="auto">
            <a:xfrm>
              <a:off x="3125252" y="5029610"/>
              <a:ext cx="1089893" cy="372140"/>
            </a:xfrm>
            <a:prstGeom prst="rect">
              <a:avLst/>
            </a:prstGeom>
            <a:pattFill prst="lgCheck">
              <a:fgClr>
                <a:schemeClr val="accent2"/>
              </a:fgClr>
              <a:bgClr>
                <a:srgbClr val="FFC000"/>
              </a:bgClr>
            </a:patt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56FBA59-2438-BB62-B25A-F2DDA2E00092}"/>
                </a:ext>
              </a:extLst>
            </p:cNvPr>
            <p:cNvSpPr/>
            <p:nvPr/>
          </p:nvSpPr>
          <p:spPr bwMode="auto">
            <a:xfrm>
              <a:off x="2684621" y="3954416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88E0C2A-9E56-8818-6586-F2803C286734}"/>
                </a:ext>
              </a:extLst>
            </p:cNvPr>
            <p:cNvSpPr/>
            <p:nvPr/>
          </p:nvSpPr>
          <p:spPr bwMode="auto">
            <a:xfrm>
              <a:off x="6748407" y="4452014"/>
              <a:ext cx="347942" cy="35884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4E894BC-6EA3-D73D-C721-B0ACFFFBB9F3}"/>
                </a:ext>
              </a:extLst>
            </p:cNvPr>
            <p:cNvSpPr/>
            <p:nvPr/>
          </p:nvSpPr>
          <p:spPr bwMode="auto">
            <a:xfrm>
              <a:off x="5057338" y="4440763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57BBA39-83A5-4859-29C3-D92A76E9C590}"/>
                </a:ext>
              </a:extLst>
            </p:cNvPr>
            <p:cNvSpPr/>
            <p:nvPr/>
          </p:nvSpPr>
          <p:spPr bwMode="auto">
            <a:xfrm>
              <a:off x="5715085" y="3948446"/>
              <a:ext cx="935665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CA2A0F0-F28B-5E35-A043-383A21A1462D}"/>
                </a:ext>
              </a:extLst>
            </p:cNvPr>
            <p:cNvSpPr/>
            <p:nvPr/>
          </p:nvSpPr>
          <p:spPr bwMode="auto">
            <a:xfrm>
              <a:off x="5715085" y="4448344"/>
              <a:ext cx="935665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BA48507-88D1-620B-FEC3-D67DE071432C}"/>
                </a:ext>
              </a:extLst>
            </p:cNvPr>
            <p:cNvSpPr/>
            <p:nvPr/>
          </p:nvSpPr>
          <p:spPr bwMode="auto">
            <a:xfrm>
              <a:off x="7247347" y="5592244"/>
              <a:ext cx="1213665" cy="372140"/>
            </a:xfrm>
            <a:prstGeom prst="rect">
              <a:avLst/>
            </a:prstGeom>
            <a:pattFill prst="lgCheck">
              <a:fgClr>
                <a:schemeClr val="accent2"/>
              </a:fgClr>
              <a:bgClr>
                <a:srgbClr val="FFC000"/>
              </a:bgClr>
            </a:patt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CC9EFF-567F-080C-139A-0DE151598BC5}"/>
                </a:ext>
              </a:extLst>
            </p:cNvPr>
            <p:cNvSpPr txBox="1"/>
            <p:nvPr/>
          </p:nvSpPr>
          <p:spPr>
            <a:xfrm>
              <a:off x="2900040" y="5421243"/>
              <a:ext cx="1671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Large V based feedback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F7956E2-FB2B-A6E9-B0BA-C566E37391A8}"/>
                </a:ext>
              </a:extLst>
            </p:cNvPr>
            <p:cNvSpPr txBox="1"/>
            <p:nvPr/>
          </p:nvSpPr>
          <p:spPr>
            <a:xfrm>
              <a:off x="7063109" y="5985744"/>
              <a:ext cx="1671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Large V based feedback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555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178B97-D7C7-6406-C0D4-6BC0C2C0F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A motion passed in last </a:t>
            </a:r>
            <a:r>
              <a:rPr lang="en-US" dirty="0" err="1"/>
              <a:t>TGbn</a:t>
            </a:r>
            <a:r>
              <a:rPr lang="en-US" dirty="0"/>
              <a:t> session to include multi-AP Coordinated Beamforming (COBF) in UHR</a:t>
            </a:r>
          </a:p>
          <a:p>
            <a:endParaRPr lang="en-US" dirty="0"/>
          </a:p>
          <a:p>
            <a:r>
              <a:rPr lang="en-US" dirty="0"/>
              <a:t>In these slides, we propose sounding sequences for COBF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Outline</a:t>
            </a:r>
          </a:p>
          <a:p>
            <a:pPr lvl="1"/>
            <a:r>
              <a:rPr lang="en-US" dirty="0"/>
              <a:t>Define some terminology</a:t>
            </a:r>
          </a:p>
          <a:p>
            <a:pPr lvl="1"/>
            <a:r>
              <a:rPr lang="en-US" dirty="0"/>
              <a:t>Limitation on number of APs</a:t>
            </a:r>
          </a:p>
          <a:p>
            <a:pPr lvl="1"/>
            <a:r>
              <a:rPr lang="en-US" dirty="0"/>
              <a:t>Propose two types of sounding sequences</a:t>
            </a:r>
          </a:p>
          <a:p>
            <a:pPr lvl="2"/>
            <a:r>
              <a:rPr lang="en-US" dirty="0"/>
              <a:t>Sequential NDP based sounding</a:t>
            </a:r>
          </a:p>
          <a:p>
            <a:pPr lvl="2"/>
            <a:r>
              <a:rPr lang="en-US" dirty="0"/>
              <a:t>Joint NDP based sounding</a:t>
            </a:r>
          </a:p>
          <a:p>
            <a:pPr lvl="1"/>
            <a:r>
              <a:rPr lang="en-US" dirty="0"/>
              <a:t>Performance benefits of joint sounding</a:t>
            </a:r>
          </a:p>
          <a:p>
            <a:pPr lvl="1"/>
            <a:r>
              <a:rPr lang="en-US" dirty="0"/>
              <a:t>Conclusions</a:t>
            </a:r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073B3D-CB42-02FF-52B9-9202E58D2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074DA-22A6-A96D-4F5D-37074622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4CD0D8-5A1F-E06A-18B2-F8D4FB69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773CF-1BF3-B4F8-54F9-96F77EA5D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9834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1683B3-9E75-7DAA-9CCC-6D95A56DF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9457"/>
            <a:ext cx="7772400" cy="1026440"/>
          </a:xfrm>
        </p:spPr>
        <p:txBody>
          <a:bodyPr/>
          <a:lstStyle/>
          <a:p>
            <a:r>
              <a:rPr lang="en-US" sz="1400" dirty="0"/>
              <a:t>AP1 and AP2 have 4 Tx antennas each</a:t>
            </a:r>
          </a:p>
          <a:p>
            <a:r>
              <a:rPr lang="en-US" sz="1400" dirty="0"/>
              <a:t>STA1 and STA2 have 2 Rx antennas each</a:t>
            </a:r>
          </a:p>
          <a:p>
            <a:r>
              <a:rPr lang="en-US" sz="1400" dirty="0"/>
              <a:t>Scenario 1: AP1 and AP2 form nulls to </a:t>
            </a:r>
            <a:r>
              <a:rPr lang="en-US" sz="1400" b="1" dirty="0"/>
              <a:t>both</a:t>
            </a:r>
            <a:r>
              <a:rPr lang="en-US" sz="1400" dirty="0"/>
              <a:t> the eigen modes of STA2 and STA1 respectively</a:t>
            </a:r>
          </a:p>
          <a:p>
            <a:pPr lvl="1"/>
            <a:r>
              <a:rPr lang="en-US" sz="1200" b="1" u="sng" dirty="0"/>
              <a:t>We call this case as the full-nulling scenario, where all eigen modes to the OBSS STA are being nulled to</a:t>
            </a:r>
            <a:br>
              <a:rPr lang="en-US" sz="1200" b="1" u="sng" dirty="0"/>
            </a:br>
            <a:endParaRPr lang="en-US" sz="1200" b="1" u="sn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54CDDA-F564-3A11-0205-38CA9396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Terminology: Full-rank Nulling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05277-1B01-17BF-6F37-0CB16A6EF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EF387-F491-63EE-745F-FEA30F87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02A30-9EF6-2DA0-D2D2-3760C7F3C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634015-0845-9352-4908-397362335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362" y="5070592"/>
            <a:ext cx="651164" cy="4883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DD57AE-29AC-F06F-E4A6-238D3D5E9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912" y="5097818"/>
            <a:ext cx="651164" cy="48837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0785534-3AD6-6B15-9908-F85225AEDB6F}"/>
              </a:ext>
            </a:extLst>
          </p:cNvPr>
          <p:cNvCxnSpPr/>
          <p:nvPr/>
        </p:nvCxnSpPr>
        <p:spPr>
          <a:xfrm flipH="1">
            <a:off x="1674936" y="4366654"/>
            <a:ext cx="313703" cy="70393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83B810C-1CAE-5B01-B79F-512B1FA94E28}"/>
              </a:ext>
            </a:extLst>
          </p:cNvPr>
          <p:cNvCxnSpPr/>
          <p:nvPr/>
        </p:nvCxnSpPr>
        <p:spPr>
          <a:xfrm>
            <a:off x="6759749" y="4332345"/>
            <a:ext cx="480746" cy="65945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45A9D8ED-4238-162C-18B5-08A947616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958" y="3475508"/>
            <a:ext cx="891146" cy="8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9AF3CA-4232-B0B2-CD8B-9F3B2AD00C25}"/>
              </a:ext>
            </a:extLst>
          </p:cNvPr>
          <p:cNvCxnSpPr>
            <a:cxnSpLocks/>
          </p:cNvCxnSpPr>
          <p:nvPr/>
        </p:nvCxnSpPr>
        <p:spPr>
          <a:xfrm flipH="1">
            <a:off x="1674936" y="4185377"/>
            <a:ext cx="4720116" cy="108431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5BB2043-6E9E-A20A-37BB-AA12FB7D9C09}"/>
              </a:ext>
            </a:extLst>
          </p:cNvPr>
          <p:cNvSpPr txBox="1"/>
          <p:nvPr/>
        </p:nvSpPr>
        <p:spPr>
          <a:xfrm>
            <a:off x="2068401" y="3356983"/>
            <a:ext cx="574196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6B4DBD-84CA-55F1-D2BC-EEB3385C8B8A}"/>
              </a:ext>
            </a:extLst>
          </p:cNvPr>
          <p:cNvSpPr txBox="1"/>
          <p:nvPr/>
        </p:nvSpPr>
        <p:spPr>
          <a:xfrm>
            <a:off x="6395052" y="3314533"/>
            <a:ext cx="574196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44F7C2-27A1-2836-D16A-66B5B527643C}"/>
              </a:ext>
            </a:extLst>
          </p:cNvPr>
          <p:cNvSpPr txBox="1"/>
          <p:nvPr/>
        </p:nvSpPr>
        <p:spPr>
          <a:xfrm>
            <a:off x="1997869" y="5874037"/>
            <a:ext cx="485058" cy="2585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2421E12-0B72-A62C-8835-FF01A9F17A0E}"/>
              </a:ext>
            </a:extLst>
          </p:cNvPr>
          <p:cNvSpPr/>
          <p:nvPr/>
        </p:nvSpPr>
        <p:spPr bwMode="auto">
          <a:xfrm>
            <a:off x="771033" y="3088793"/>
            <a:ext cx="3185337" cy="3145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B847AAC-0464-2F92-9241-2E669429487C}"/>
              </a:ext>
            </a:extLst>
          </p:cNvPr>
          <p:cNvSpPr/>
          <p:nvPr/>
        </p:nvSpPr>
        <p:spPr bwMode="auto">
          <a:xfrm>
            <a:off x="4925987" y="3070251"/>
            <a:ext cx="3260373" cy="31459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B2D4E0-3A0C-629C-801A-D451CB3CEBE7}"/>
              </a:ext>
            </a:extLst>
          </p:cNvPr>
          <p:cNvSpPr txBox="1"/>
          <p:nvPr/>
        </p:nvSpPr>
        <p:spPr>
          <a:xfrm>
            <a:off x="1343965" y="5525919"/>
            <a:ext cx="975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 (2Rx)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739C78-92BB-13D8-9471-7BA1BEA74124}"/>
              </a:ext>
            </a:extLst>
          </p:cNvPr>
          <p:cNvSpPr txBox="1"/>
          <p:nvPr/>
        </p:nvSpPr>
        <p:spPr>
          <a:xfrm>
            <a:off x="6269876" y="5870216"/>
            <a:ext cx="534121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BSS2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8D5ED9-5CB1-9AFD-7F89-EBA965E7BC47}"/>
              </a:ext>
            </a:extLst>
          </p:cNvPr>
          <p:cNvSpPr txBox="1"/>
          <p:nvPr/>
        </p:nvSpPr>
        <p:spPr>
          <a:xfrm>
            <a:off x="6417028" y="5553706"/>
            <a:ext cx="975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 (2Rx) </a:t>
            </a:r>
          </a:p>
        </p:txBody>
      </p:sp>
      <p:pic>
        <p:nvPicPr>
          <p:cNvPr id="42" name="Picture 10" descr="Image result for 4 antenna access point">
            <a:extLst>
              <a:ext uri="{FF2B5EF4-FFF2-40B4-BE49-F238E27FC236}">
                <a16:creationId xmlns:a16="http://schemas.microsoft.com/office/drawing/2014/main" id="{29F7E476-EA4A-E224-5142-1BD5770A5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267" y="3575836"/>
            <a:ext cx="891146" cy="8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7B5BD9-2A6F-870A-7A8A-E8A4940A8845}"/>
              </a:ext>
            </a:extLst>
          </p:cNvPr>
          <p:cNvCxnSpPr>
            <a:cxnSpLocks/>
          </p:cNvCxnSpPr>
          <p:nvPr/>
        </p:nvCxnSpPr>
        <p:spPr>
          <a:xfrm>
            <a:off x="2482927" y="4237042"/>
            <a:ext cx="4638136" cy="934807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4A8F293-7C18-C177-7F9D-86E902D738D9}"/>
              </a:ext>
            </a:extLst>
          </p:cNvPr>
          <p:cNvCxnSpPr>
            <a:cxnSpLocks/>
          </p:cNvCxnSpPr>
          <p:nvPr/>
        </p:nvCxnSpPr>
        <p:spPr>
          <a:xfrm>
            <a:off x="2448996" y="4297005"/>
            <a:ext cx="4638136" cy="934807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9C2A843-7B0D-DFEA-60AF-8058456E8331}"/>
              </a:ext>
            </a:extLst>
          </p:cNvPr>
          <p:cNvCxnSpPr>
            <a:cxnSpLocks/>
          </p:cNvCxnSpPr>
          <p:nvPr/>
        </p:nvCxnSpPr>
        <p:spPr>
          <a:xfrm flipH="1">
            <a:off x="1665796" y="4263736"/>
            <a:ext cx="4720116" cy="108431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1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1683B3-9E75-7DAA-9CCC-6D95A56DF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9457"/>
            <a:ext cx="7772400" cy="1026440"/>
          </a:xfrm>
        </p:spPr>
        <p:txBody>
          <a:bodyPr/>
          <a:lstStyle/>
          <a:p>
            <a:r>
              <a:rPr lang="en-US" sz="1400" dirty="0"/>
              <a:t>AP1 and AP2 have 4 Tx antennas each</a:t>
            </a:r>
          </a:p>
          <a:p>
            <a:r>
              <a:rPr lang="en-US" sz="1400" dirty="0"/>
              <a:t>STA1 and STA2 have 2 Rx antennas each</a:t>
            </a:r>
          </a:p>
          <a:p>
            <a:r>
              <a:rPr lang="en-US" sz="1400" dirty="0"/>
              <a:t>Scenario 2: AP1 and AP2 form nulls to only one of the eigen modes of STA2 and STA1 respectively</a:t>
            </a:r>
          </a:p>
          <a:p>
            <a:pPr lvl="1"/>
            <a:r>
              <a:rPr lang="en-US" sz="1200" b="1" u="sng" dirty="0"/>
              <a:t>We call this case as the partial-rank nulling scenario, where only a subset of the eigen modes to the OBSS STA are being nulled to</a:t>
            </a:r>
            <a:br>
              <a:rPr lang="en-US" sz="1200" b="1" u="sng" dirty="0"/>
            </a:br>
            <a:endParaRPr lang="en-US" sz="1200" b="1" u="sn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54CDDA-F564-3A11-0205-38CA9396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Terminology: Partial-rank Nulling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05277-1B01-17BF-6F37-0CB16A6EF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EF387-F491-63EE-745F-FEA30F87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02A30-9EF6-2DA0-D2D2-3760C7F3C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634015-0845-9352-4908-397362335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362" y="5061541"/>
            <a:ext cx="651164" cy="4883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DD57AE-29AC-F06F-E4A6-238D3D5E9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912" y="5088767"/>
            <a:ext cx="651164" cy="48837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0785534-3AD6-6B15-9908-F85225AEDB6F}"/>
              </a:ext>
            </a:extLst>
          </p:cNvPr>
          <p:cNvCxnSpPr/>
          <p:nvPr/>
        </p:nvCxnSpPr>
        <p:spPr>
          <a:xfrm flipH="1">
            <a:off x="1674936" y="4357603"/>
            <a:ext cx="313703" cy="70393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83B810C-1CAE-5B01-B79F-512B1FA94E28}"/>
              </a:ext>
            </a:extLst>
          </p:cNvPr>
          <p:cNvCxnSpPr/>
          <p:nvPr/>
        </p:nvCxnSpPr>
        <p:spPr>
          <a:xfrm>
            <a:off x="6759749" y="4323294"/>
            <a:ext cx="480746" cy="65945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45A9D8ED-4238-162C-18B5-08A947616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958" y="3466457"/>
            <a:ext cx="891146" cy="8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9AF3CA-4232-B0B2-CD8B-9F3B2AD00C25}"/>
              </a:ext>
            </a:extLst>
          </p:cNvPr>
          <p:cNvCxnSpPr>
            <a:cxnSpLocks/>
          </p:cNvCxnSpPr>
          <p:nvPr/>
        </p:nvCxnSpPr>
        <p:spPr>
          <a:xfrm flipH="1">
            <a:off x="1674936" y="4176326"/>
            <a:ext cx="4720116" cy="108431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5BB2043-6E9E-A20A-37BB-AA12FB7D9C09}"/>
              </a:ext>
            </a:extLst>
          </p:cNvPr>
          <p:cNvSpPr txBox="1"/>
          <p:nvPr/>
        </p:nvSpPr>
        <p:spPr>
          <a:xfrm>
            <a:off x="2068401" y="3347932"/>
            <a:ext cx="574196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6B4DBD-84CA-55F1-D2BC-EEB3385C8B8A}"/>
              </a:ext>
            </a:extLst>
          </p:cNvPr>
          <p:cNvSpPr txBox="1"/>
          <p:nvPr/>
        </p:nvSpPr>
        <p:spPr>
          <a:xfrm>
            <a:off x="6395052" y="3305482"/>
            <a:ext cx="574196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2421E12-0B72-A62C-8835-FF01A9F17A0E}"/>
              </a:ext>
            </a:extLst>
          </p:cNvPr>
          <p:cNvSpPr/>
          <p:nvPr/>
        </p:nvSpPr>
        <p:spPr bwMode="auto">
          <a:xfrm>
            <a:off x="771033" y="3079742"/>
            <a:ext cx="3185337" cy="3145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B847AAC-0464-2F92-9241-2E669429487C}"/>
              </a:ext>
            </a:extLst>
          </p:cNvPr>
          <p:cNvSpPr/>
          <p:nvPr/>
        </p:nvSpPr>
        <p:spPr bwMode="auto">
          <a:xfrm>
            <a:off x="4925987" y="3061200"/>
            <a:ext cx="3260373" cy="31459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B2D4E0-3A0C-629C-801A-D451CB3CEBE7}"/>
              </a:ext>
            </a:extLst>
          </p:cNvPr>
          <p:cNvSpPr txBox="1"/>
          <p:nvPr/>
        </p:nvSpPr>
        <p:spPr>
          <a:xfrm>
            <a:off x="1343965" y="5516868"/>
            <a:ext cx="57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8D5ED9-5CB1-9AFD-7F89-EBA965E7BC47}"/>
              </a:ext>
            </a:extLst>
          </p:cNvPr>
          <p:cNvSpPr txBox="1"/>
          <p:nvPr/>
        </p:nvSpPr>
        <p:spPr>
          <a:xfrm>
            <a:off x="6633954" y="5477383"/>
            <a:ext cx="577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 </a:t>
            </a:r>
          </a:p>
        </p:txBody>
      </p:sp>
      <p:pic>
        <p:nvPicPr>
          <p:cNvPr id="42" name="Picture 10" descr="Image result for 4 antenna access point">
            <a:extLst>
              <a:ext uri="{FF2B5EF4-FFF2-40B4-BE49-F238E27FC236}">
                <a16:creationId xmlns:a16="http://schemas.microsoft.com/office/drawing/2014/main" id="{29F7E476-EA4A-E224-5142-1BD5770A5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267" y="3566785"/>
            <a:ext cx="891146" cy="8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7B5BD9-2A6F-870A-7A8A-E8A4940A8845}"/>
              </a:ext>
            </a:extLst>
          </p:cNvPr>
          <p:cNvCxnSpPr>
            <a:cxnSpLocks/>
          </p:cNvCxnSpPr>
          <p:nvPr/>
        </p:nvCxnSpPr>
        <p:spPr>
          <a:xfrm>
            <a:off x="2482927" y="4227991"/>
            <a:ext cx="4638136" cy="934807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B2D8C54-8666-6761-E895-0A5815E06CE2}"/>
              </a:ext>
            </a:extLst>
          </p:cNvPr>
          <p:cNvSpPr txBox="1"/>
          <p:nvPr/>
        </p:nvSpPr>
        <p:spPr>
          <a:xfrm>
            <a:off x="1997869" y="5874037"/>
            <a:ext cx="485058" cy="2585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C3F29-5481-1FFC-D321-75677E88EBF2}"/>
              </a:ext>
            </a:extLst>
          </p:cNvPr>
          <p:cNvSpPr txBox="1"/>
          <p:nvPr/>
        </p:nvSpPr>
        <p:spPr>
          <a:xfrm>
            <a:off x="6269876" y="5870216"/>
            <a:ext cx="534121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BSS2</a:t>
            </a:r>
          </a:p>
        </p:txBody>
      </p:sp>
    </p:spTree>
    <p:extLst>
      <p:ext uri="{BB962C8B-B14F-4D97-AF65-F5344CB8AC3E}">
        <p14:creationId xmlns:p14="http://schemas.microsoft.com/office/powerpoint/2010/main" val="307658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04639F-65C9-673E-1CBE-2BFFD18A0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 suggest restricting COBF </a:t>
            </a:r>
            <a:r>
              <a:rPr lang="en-US" b="1" i="1" u="sng" dirty="0"/>
              <a:t>transmissions</a:t>
            </a:r>
            <a:r>
              <a:rPr lang="en-US" dirty="0"/>
              <a:t> to two APs </a:t>
            </a:r>
          </a:p>
          <a:p>
            <a:pPr lvl="1"/>
            <a:r>
              <a:rPr lang="en-US" dirty="0"/>
              <a:t>Protocol and STA side complexity reasons</a:t>
            </a:r>
          </a:p>
          <a:p>
            <a:endParaRPr lang="en-US" dirty="0"/>
          </a:p>
          <a:p>
            <a:r>
              <a:rPr lang="en-US" dirty="0"/>
              <a:t>Note that one AP can still perform COBF with different APs at different times, but only with one other AP in each transmission</a:t>
            </a:r>
          </a:p>
          <a:p>
            <a:endParaRPr lang="en-US" dirty="0"/>
          </a:p>
          <a:p>
            <a:r>
              <a:rPr lang="en-US" dirty="0"/>
              <a:t>One AP can perform setup of COBF with multiple APs as well to maximize COBF opportunities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035E92-FCFF-38DA-0575-A650666F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53" y="685800"/>
            <a:ext cx="7772400" cy="1066800"/>
          </a:xfrm>
        </p:spPr>
        <p:txBody>
          <a:bodyPr/>
          <a:lstStyle/>
          <a:p>
            <a:r>
              <a:rPr lang="en-US" dirty="0"/>
              <a:t>Number of APs in a COBF transmission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6658A-5EAF-5EF4-6DD0-E0EAB255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52D84B-4A49-2A9B-0ABF-0C6633DA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75D7F-CF9C-BC7E-7A5B-729B625EA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Sameer Vermani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6203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0B5DB5-C3A6-4E61-1B68-14683CA0D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19" y="1698282"/>
            <a:ext cx="7772400" cy="4343400"/>
          </a:xfrm>
        </p:spPr>
        <p:txBody>
          <a:bodyPr/>
          <a:lstStyle/>
          <a:p>
            <a:r>
              <a:rPr lang="en-US" sz="1600" dirty="0"/>
              <a:t>Design assumptions</a:t>
            </a:r>
          </a:p>
          <a:p>
            <a:pPr lvl="1"/>
            <a:r>
              <a:rPr lang="en-US" sz="1400" dirty="0"/>
              <a:t>Would like to avoid NDPA to address OBSS STAs</a:t>
            </a:r>
          </a:p>
          <a:p>
            <a:pPr lvl="2"/>
            <a:r>
              <a:rPr lang="en-US" sz="1200" dirty="0"/>
              <a:t>Power-save concerns (reading of all OBSS packets is a heavy burden on the STA)</a:t>
            </a:r>
          </a:p>
          <a:p>
            <a:pPr lvl="2"/>
            <a:r>
              <a:rPr lang="en-US" sz="1200" dirty="0"/>
              <a:t>No need to exchange the per-STA stream allocation at the sounding stage</a:t>
            </a:r>
          </a:p>
          <a:p>
            <a:pPr lvl="1"/>
            <a:r>
              <a:rPr lang="en-US" sz="1400" dirty="0"/>
              <a:t>From STA view: uses legacy sounding procedures as canonical components as-is</a:t>
            </a:r>
          </a:p>
          <a:p>
            <a:r>
              <a:rPr lang="en-US" sz="1600" dirty="0"/>
              <a:t>Below we show the case of 1 STA per BSS with some key attributes</a:t>
            </a:r>
          </a:p>
          <a:p>
            <a:pPr lvl="1"/>
            <a:r>
              <a:rPr lang="en-US" sz="1400" dirty="0"/>
              <a:t>NDPA only addresses the in-BSS STAs</a:t>
            </a:r>
          </a:p>
          <a:p>
            <a:pPr lvl="1"/>
            <a:r>
              <a:rPr lang="en-US" sz="1400" dirty="0"/>
              <a:t>Sounding happens for one BSS’s STAs at a time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F96E23-BD96-581A-3790-58EE8710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Flavor 1: Sequential NDP based sounding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6BAD2-343A-351C-F320-FBBA6FEA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A1390-BB4D-FC6E-D673-56AF6DED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1AB72-7F33-C33C-63AF-D1FFD159A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Sameer Vermani et al., Qualcomm Technologies Inc.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F33FB9E-14D7-B3EC-BF46-823C0762BFC4}"/>
              </a:ext>
            </a:extLst>
          </p:cNvPr>
          <p:cNvGrpSpPr/>
          <p:nvPr/>
        </p:nvGrpSpPr>
        <p:grpSpPr>
          <a:xfrm>
            <a:off x="-49015" y="4312042"/>
            <a:ext cx="9193015" cy="2163371"/>
            <a:chOff x="-49015" y="3739862"/>
            <a:chExt cx="9193015" cy="2163371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942DC10-443F-EFC1-2938-E0C9B231191C}"/>
                </a:ext>
              </a:extLst>
            </p:cNvPr>
            <p:cNvCxnSpPr/>
            <p:nvPr/>
          </p:nvCxnSpPr>
          <p:spPr>
            <a:xfrm flipV="1">
              <a:off x="374146" y="4136118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A9ABAEB-0B1B-C17F-FDF2-26AEFF472823}"/>
                </a:ext>
              </a:extLst>
            </p:cNvPr>
            <p:cNvSpPr/>
            <p:nvPr/>
          </p:nvSpPr>
          <p:spPr bwMode="auto">
            <a:xfrm>
              <a:off x="554288" y="3767717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BB7090E-AC65-4A55-E4C9-C285F215A30F}"/>
                </a:ext>
              </a:extLst>
            </p:cNvPr>
            <p:cNvCxnSpPr/>
            <p:nvPr/>
          </p:nvCxnSpPr>
          <p:spPr>
            <a:xfrm flipV="1">
              <a:off x="374146" y="4635444"/>
              <a:ext cx="8404616" cy="5316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907941-E727-1F45-AEA9-FE792A4B74C7}"/>
                </a:ext>
              </a:extLst>
            </p:cNvPr>
            <p:cNvSpPr txBox="1"/>
            <p:nvPr/>
          </p:nvSpPr>
          <p:spPr>
            <a:xfrm>
              <a:off x="72422" y="3825234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A20530A-801F-0F4E-627D-EA71CD02A9A9}"/>
                </a:ext>
              </a:extLst>
            </p:cNvPr>
            <p:cNvSpPr txBox="1"/>
            <p:nvPr/>
          </p:nvSpPr>
          <p:spPr>
            <a:xfrm>
              <a:off x="85637" y="4410557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AP2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022CA1-E8B0-07DF-A8AB-40876829256A}"/>
                </a:ext>
              </a:extLst>
            </p:cNvPr>
            <p:cNvSpPr/>
            <p:nvPr/>
          </p:nvSpPr>
          <p:spPr bwMode="auto">
            <a:xfrm>
              <a:off x="1214964" y="3767717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8A45DCE-2F55-EA4D-9FDF-ED359E719962}"/>
                </a:ext>
              </a:extLst>
            </p:cNvPr>
            <p:cNvCxnSpPr/>
            <p:nvPr/>
          </p:nvCxnSpPr>
          <p:spPr>
            <a:xfrm flipV="1">
              <a:off x="374146" y="5230867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B2BF0F6-A098-5033-BD35-7D54612D31AD}"/>
                </a:ext>
              </a:extLst>
            </p:cNvPr>
            <p:cNvSpPr txBox="1"/>
            <p:nvPr/>
          </p:nvSpPr>
          <p:spPr>
            <a:xfrm>
              <a:off x="-49015" y="4782776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STA1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AP1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26B7C40-A186-40B4-898D-4989EDC6DD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4172" y="5807969"/>
              <a:ext cx="8729828" cy="5329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2C11017-61EB-B692-EF84-FEEC9F1C9277}"/>
                </a:ext>
              </a:extLst>
            </p:cNvPr>
            <p:cNvSpPr txBox="1"/>
            <p:nvPr/>
          </p:nvSpPr>
          <p:spPr>
            <a:xfrm>
              <a:off x="-17615" y="5360007"/>
              <a:ext cx="702436" cy="54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STA2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AP2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CE54272-AE05-2E37-45F4-48148D4D00A1}"/>
                </a:ext>
              </a:extLst>
            </p:cNvPr>
            <p:cNvSpPr/>
            <p:nvPr/>
          </p:nvSpPr>
          <p:spPr bwMode="auto">
            <a:xfrm>
              <a:off x="2236302" y="4842911"/>
              <a:ext cx="403386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CSI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05E6A2B-3D6A-61A6-0373-E308F752CED5}"/>
                </a:ext>
              </a:extLst>
            </p:cNvPr>
            <p:cNvSpPr/>
            <p:nvPr/>
          </p:nvSpPr>
          <p:spPr bwMode="auto">
            <a:xfrm>
              <a:off x="1795670" y="3767717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F7DF6BD-021C-3002-58BD-C21B05B1E263}"/>
                </a:ext>
              </a:extLst>
            </p:cNvPr>
            <p:cNvSpPr/>
            <p:nvPr/>
          </p:nvSpPr>
          <p:spPr bwMode="auto">
            <a:xfrm>
              <a:off x="4000855" y="3753936"/>
              <a:ext cx="410506" cy="35884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</a:t>
              </a:r>
            </a:p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RP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9B34873-B047-50B0-9062-2744E67C1FA8}"/>
                </a:ext>
              </a:extLst>
            </p:cNvPr>
            <p:cNvSpPr/>
            <p:nvPr/>
          </p:nvSpPr>
          <p:spPr bwMode="auto">
            <a:xfrm>
              <a:off x="2734522" y="3761243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A3B95C0-3E71-77E0-6773-4449DAD7B092}"/>
                </a:ext>
              </a:extLst>
            </p:cNvPr>
            <p:cNvSpPr/>
            <p:nvPr/>
          </p:nvSpPr>
          <p:spPr bwMode="auto">
            <a:xfrm>
              <a:off x="3368818" y="4262657"/>
              <a:ext cx="603636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E20525D-3319-90B6-A53D-D7706A44BAE2}"/>
                </a:ext>
              </a:extLst>
            </p:cNvPr>
            <p:cNvSpPr/>
            <p:nvPr/>
          </p:nvSpPr>
          <p:spPr bwMode="auto">
            <a:xfrm>
              <a:off x="4447573" y="4838061"/>
              <a:ext cx="403386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6EB39C5-A69F-ACA4-7406-7E2BDACC4930}"/>
                </a:ext>
              </a:extLst>
            </p:cNvPr>
            <p:cNvSpPr/>
            <p:nvPr/>
          </p:nvSpPr>
          <p:spPr bwMode="auto">
            <a:xfrm>
              <a:off x="4910936" y="4245111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229A6AF-AC5B-3238-06D5-C579220066BE}"/>
                </a:ext>
              </a:extLst>
            </p:cNvPr>
            <p:cNvSpPr/>
            <p:nvPr/>
          </p:nvSpPr>
          <p:spPr bwMode="auto">
            <a:xfrm>
              <a:off x="6230159" y="4245111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72FED36-D335-A35E-451C-1C173F6269E8}"/>
                </a:ext>
              </a:extLst>
            </p:cNvPr>
            <p:cNvSpPr/>
            <p:nvPr/>
          </p:nvSpPr>
          <p:spPr bwMode="auto">
            <a:xfrm>
              <a:off x="5572644" y="4248420"/>
              <a:ext cx="603637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E363A18-2A30-ECFA-11BC-4C43F21AAC6B}"/>
                </a:ext>
              </a:extLst>
            </p:cNvPr>
            <p:cNvSpPr/>
            <p:nvPr/>
          </p:nvSpPr>
          <p:spPr bwMode="auto">
            <a:xfrm>
              <a:off x="6621644" y="5401824"/>
              <a:ext cx="408894" cy="3721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CSI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0F2DC1D-08CE-95C1-C0EB-2B3932E781E0}"/>
                </a:ext>
              </a:extLst>
            </p:cNvPr>
            <p:cNvSpPr/>
            <p:nvPr/>
          </p:nvSpPr>
          <p:spPr bwMode="auto">
            <a:xfrm>
              <a:off x="7107796" y="4252175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F6B72BE-68D6-E3DF-C417-487CA9BBB27B}"/>
                </a:ext>
              </a:extLst>
            </p:cNvPr>
            <p:cNvSpPr/>
            <p:nvPr/>
          </p:nvSpPr>
          <p:spPr bwMode="auto">
            <a:xfrm>
              <a:off x="7718996" y="3739862"/>
              <a:ext cx="533870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D5670DD-10A9-C1E4-2BE4-2261A39BDD9B}"/>
                </a:ext>
              </a:extLst>
            </p:cNvPr>
            <p:cNvSpPr/>
            <p:nvPr/>
          </p:nvSpPr>
          <p:spPr bwMode="auto">
            <a:xfrm>
              <a:off x="8735106" y="5393857"/>
              <a:ext cx="408894" cy="3721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CSI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3D13F98-EB8D-4170-52C6-A384F5D6035B}"/>
                </a:ext>
              </a:extLst>
            </p:cNvPr>
            <p:cNvSpPr/>
            <p:nvPr/>
          </p:nvSpPr>
          <p:spPr bwMode="auto">
            <a:xfrm>
              <a:off x="8252866" y="4244503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</p:grp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801B4E4-E13D-E3D7-2DBA-BE2A80F622CF}"/>
              </a:ext>
            </a:extLst>
          </p:cNvPr>
          <p:cNvCxnSpPr>
            <a:cxnSpLocks/>
          </p:cNvCxnSpPr>
          <p:nvPr/>
        </p:nvCxnSpPr>
        <p:spPr bwMode="auto">
          <a:xfrm flipV="1">
            <a:off x="4896828" y="4044163"/>
            <a:ext cx="4182526" cy="42665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8F51C95-352D-AD66-854F-B47354E6C34E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479" y="4093722"/>
            <a:ext cx="4272418" cy="6474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19D531D-550B-0EE5-91B1-D1F11E94693C}"/>
              </a:ext>
            </a:extLst>
          </p:cNvPr>
          <p:cNvCxnSpPr/>
          <p:nvPr/>
        </p:nvCxnSpPr>
        <p:spPr bwMode="auto">
          <a:xfrm>
            <a:off x="4853959" y="3919479"/>
            <a:ext cx="0" cy="3346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1976116-D752-20BB-0953-A6797DF7701E}"/>
              </a:ext>
            </a:extLst>
          </p:cNvPr>
          <p:cNvSpPr txBox="1"/>
          <p:nvPr/>
        </p:nvSpPr>
        <p:spPr>
          <a:xfrm>
            <a:off x="1746206" y="3829363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BSS 1 STAs being sounded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9B35376-8EA9-7F9A-5911-425007AECAEB}"/>
              </a:ext>
            </a:extLst>
          </p:cNvPr>
          <p:cNvSpPr txBox="1"/>
          <p:nvPr/>
        </p:nvSpPr>
        <p:spPr>
          <a:xfrm>
            <a:off x="5837775" y="3798172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BSS 2 STAs being sounded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884B1A2-5F79-5F3C-8A0D-6764EEC1656C}"/>
              </a:ext>
            </a:extLst>
          </p:cNvPr>
          <p:cNvSpPr txBox="1"/>
          <p:nvPr/>
        </p:nvSpPr>
        <p:spPr>
          <a:xfrm>
            <a:off x="7409614" y="2823560"/>
            <a:ext cx="1669740" cy="738664"/>
          </a:xfrm>
          <a:prstGeom prst="rect">
            <a:avLst/>
          </a:prstGeom>
          <a:solidFill>
            <a:srgbClr val="C498FE"/>
          </a:solidFill>
        </p:spPr>
        <p:txBody>
          <a:bodyPr wrap="square">
            <a:spAutoFit/>
          </a:bodyPr>
          <a:lstStyle/>
          <a:p>
            <a:pPr lvl="1"/>
            <a:r>
              <a:rPr lang="en-US" sz="1050" dirty="0"/>
              <a:t>Note: Additional</a:t>
            </a:r>
          </a:p>
          <a:p>
            <a:pPr lvl="1"/>
            <a:r>
              <a:rPr lang="en-US" sz="1050" dirty="0"/>
              <a:t>MAC related </a:t>
            </a:r>
          </a:p>
          <a:p>
            <a:pPr lvl="1"/>
            <a:r>
              <a:rPr lang="en-US" sz="1050" dirty="0"/>
              <a:t>frames may be needed</a:t>
            </a:r>
          </a:p>
        </p:txBody>
      </p:sp>
    </p:spTree>
    <p:extLst>
      <p:ext uri="{BB962C8B-B14F-4D97-AF65-F5344CB8AC3E}">
        <p14:creationId xmlns:p14="http://schemas.microsoft.com/office/powerpoint/2010/main" val="300322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39920E-57B0-DA71-EFD6-4AA88072D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Uses existing sounding protocol components from the point of view of the STA</a:t>
            </a:r>
          </a:p>
          <a:p>
            <a:pPr lvl="1"/>
            <a:r>
              <a:rPr lang="en-US" dirty="0"/>
              <a:t>4ss-sounding-capable STAs can also participate in </a:t>
            </a:r>
            <a:r>
              <a:rPr lang="en-US" dirty="0" err="1"/>
              <a:t>CoBF</a:t>
            </a:r>
            <a:r>
              <a:rPr lang="en-US" dirty="0"/>
              <a:t> sounding involving two 4Tx APs</a:t>
            </a:r>
          </a:p>
          <a:p>
            <a:pPr lvl="1"/>
            <a:endParaRPr lang="en-US" dirty="0"/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Does not work well with partial-rank nulling scenarios</a:t>
            </a:r>
          </a:p>
          <a:p>
            <a:pPr lvl="1"/>
            <a:endParaRPr lang="en-US" dirty="0"/>
          </a:p>
          <a:p>
            <a:r>
              <a:rPr lang="en-US" dirty="0"/>
              <a:t>Explanation of partial rank-nulling issue with sequential sounding</a:t>
            </a:r>
          </a:p>
          <a:p>
            <a:pPr lvl="1"/>
            <a:r>
              <a:rPr lang="en-US" dirty="0"/>
              <a:t>Partial-rank null being formed to the OBSS STA implies an eigen mode with high interference at the STA</a:t>
            </a:r>
          </a:p>
          <a:p>
            <a:pPr lvl="2"/>
            <a:r>
              <a:rPr lang="en-US" dirty="0"/>
              <a:t>This eigenmode may have a high projection on the in-BSS signal’s spatial signature leading to loss of in-BSS signal strength to avoid high interference</a:t>
            </a:r>
          </a:p>
          <a:p>
            <a:pPr marL="1200150" lvl="3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5FE5C6-1F41-1CBB-7F8B-CEF38CCD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cons: Sequential Sounding flavor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42365-A294-6FE1-39A7-EFB791D2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757B0-0441-EF85-C996-6DA105CD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BDB3B-5958-B6EA-1E53-6E47C9E54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1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0B5DB5-C3A6-4E61-1B68-14683CA0D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19" y="1653017"/>
            <a:ext cx="7772400" cy="4343400"/>
          </a:xfrm>
        </p:spPr>
        <p:txBody>
          <a:bodyPr/>
          <a:lstStyle/>
          <a:p>
            <a:r>
              <a:rPr lang="en-US" sz="1400" dirty="0"/>
              <a:t>Design assumptions</a:t>
            </a:r>
          </a:p>
          <a:p>
            <a:pPr lvl="1"/>
            <a:r>
              <a:rPr lang="en-US" sz="1200" dirty="0"/>
              <a:t>Would like to avoid NDPA to address OBSS STAs</a:t>
            </a:r>
          </a:p>
          <a:p>
            <a:pPr lvl="2"/>
            <a:r>
              <a:rPr lang="en-US" sz="1100" dirty="0"/>
              <a:t>Power-save concerns (reading of all OBSS packets is a heavy burden on the STA)</a:t>
            </a:r>
          </a:p>
          <a:p>
            <a:pPr lvl="2"/>
            <a:r>
              <a:rPr lang="en-US" sz="1100" dirty="0"/>
              <a:t>No need to exchange the per-STA stream allocation at the sounding stage</a:t>
            </a:r>
          </a:p>
          <a:p>
            <a:pPr lvl="1"/>
            <a:r>
              <a:rPr lang="en-US" sz="1200" dirty="0"/>
              <a:t>From STA view: uses legacy sounding procedures as canonical components as-is</a:t>
            </a:r>
          </a:p>
          <a:p>
            <a:r>
              <a:rPr lang="en-US" sz="1400" dirty="0"/>
              <a:t>Below we show the case of 1 STA per BSS with some key attributes</a:t>
            </a:r>
          </a:p>
          <a:p>
            <a:pPr lvl="1"/>
            <a:r>
              <a:rPr lang="en-US" sz="1200" dirty="0"/>
              <a:t>NDPA only addresses the in-BSS STAs</a:t>
            </a:r>
          </a:p>
          <a:p>
            <a:pPr lvl="1"/>
            <a:r>
              <a:rPr lang="en-US" sz="1200" dirty="0"/>
              <a:t>Sounding happens for one BSS’s STAs at a time</a:t>
            </a:r>
          </a:p>
          <a:p>
            <a:pPr lvl="1"/>
            <a:r>
              <a:rPr lang="en-US" sz="1200" dirty="0"/>
              <a:t>Joint NDP based feedback will be based on large V-based feedback where the eigen-vectors span the antennas across both APs</a:t>
            </a:r>
            <a:endParaRPr lang="en-US" sz="1100" dirty="0"/>
          </a:p>
          <a:p>
            <a:pPr lvl="1"/>
            <a:endParaRPr lang="en-US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F96E23-BD96-581A-3790-58EE8710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Flavor 2: Joint NDP based sounding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6BAD2-343A-351C-F320-FBBA6FEA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A1390-BB4D-FC6E-D673-56AF6DED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1AB72-7F33-C33C-63AF-D1FFD159A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Sameer Vermani et al., Qualcomm Technologies Inc.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884B1A2-5F79-5F3C-8A0D-6764EEC1656C}"/>
              </a:ext>
            </a:extLst>
          </p:cNvPr>
          <p:cNvSpPr txBox="1"/>
          <p:nvPr/>
        </p:nvSpPr>
        <p:spPr>
          <a:xfrm>
            <a:off x="6794458" y="2895683"/>
            <a:ext cx="2209298" cy="577081"/>
          </a:xfrm>
          <a:prstGeom prst="rect">
            <a:avLst/>
          </a:prstGeom>
          <a:solidFill>
            <a:srgbClr val="C498FE"/>
          </a:solidFill>
        </p:spPr>
        <p:txBody>
          <a:bodyPr wrap="square">
            <a:spAutoFit/>
          </a:bodyPr>
          <a:lstStyle/>
          <a:p>
            <a:pPr lvl="1"/>
            <a:r>
              <a:rPr lang="en-US" sz="1050" dirty="0"/>
              <a:t>Note: Additional</a:t>
            </a:r>
          </a:p>
          <a:p>
            <a:pPr lvl="1"/>
            <a:r>
              <a:rPr lang="en-US" sz="1050" dirty="0"/>
              <a:t>MAC related </a:t>
            </a:r>
          </a:p>
          <a:p>
            <a:pPr lvl="1"/>
            <a:r>
              <a:rPr lang="en-US" sz="1050" dirty="0"/>
              <a:t>frames may be needed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2C74A6-6B36-36D4-4C0A-0732C1DA7806}"/>
              </a:ext>
            </a:extLst>
          </p:cNvPr>
          <p:cNvGrpSpPr/>
          <p:nvPr/>
        </p:nvGrpSpPr>
        <p:grpSpPr>
          <a:xfrm>
            <a:off x="0" y="4252397"/>
            <a:ext cx="8836403" cy="2269032"/>
            <a:chOff x="0" y="3948446"/>
            <a:chExt cx="8836403" cy="226903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2CF5977-6051-B4C6-FE91-2DBF16235A73}"/>
                </a:ext>
              </a:extLst>
            </p:cNvPr>
            <p:cNvCxnSpPr/>
            <p:nvPr/>
          </p:nvCxnSpPr>
          <p:spPr>
            <a:xfrm flipV="1">
              <a:off x="400387" y="4311897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C0BD9-7BEA-1328-3E59-B195E3BC7050}"/>
                </a:ext>
              </a:extLst>
            </p:cNvPr>
            <p:cNvSpPr/>
            <p:nvPr/>
          </p:nvSpPr>
          <p:spPr bwMode="auto">
            <a:xfrm>
              <a:off x="1029175" y="3954416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0C749EC-3A55-05F0-0593-ECD9837664A8}"/>
                </a:ext>
              </a:extLst>
            </p:cNvPr>
            <p:cNvCxnSpPr/>
            <p:nvPr/>
          </p:nvCxnSpPr>
          <p:spPr>
            <a:xfrm flipV="1">
              <a:off x="400387" y="4811223"/>
              <a:ext cx="8404616" cy="5316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EC0CDB-67E5-9A8E-6C19-3A547AF4F1DD}"/>
                </a:ext>
              </a:extLst>
            </p:cNvPr>
            <p:cNvSpPr/>
            <p:nvPr/>
          </p:nvSpPr>
          <p:spPr bwMode="auto">
            <a:xfrm>
              <a:off x="1689851" y="4472436"/>
              <a:ext cx="935665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2A62F1C-193B-B8BD-0177-D93CAB06D1A7}"/>
                </a:ext>
              </a:extLst>
            </p:cNvPr>
            <p:cNvSpPr txBox="1"/>
            <p:nvPr/>
          </p:nvSpPr>
          <p:spPr>
            <a:xfrm>
              <a:off x="121617" y="3958862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1939B0A-F048-4BAC-7AFA-6E162DF99218}"/>
                </a:ext>
              </a:extLst>
            </p:cNvPr>
            <p:cNvSpPr txBox="1"/>
            <p:nvPr/>
          </p:nvSpPr>
          <p:spPr>
            <a:xfrm>
              <a:off x="121617" y="4476714"/>
              <a:ext cx="433132" cy="258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AP2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C4AF84-ED75-202B-3EB2-574AB82A0168}"/>
                </a:ext>
              </a:extLst>
            </p:cNvPr>
            <p:cNvSpPr/>
            <p:nvPr/>
          </p:nvSpPr>
          <p:spPr bwMode="auto">
            <a:xfrm>
              <a:off x="1689850" y="3954416"/>
              <a:ext cx="935665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5C6DD0A-072C-2F11-DE99-0B00F190EB07}"/>
                </a:ext>
              </a:extLst>
            </p:cNvPr>
            <p:cNvCxnSpPr/>
            <p:nvPr/>
          </p:nvCxnSpPr>
          <p:spPr>
            <a:xfrm flipV="1">
              <a:off x="400387" y="5406646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E38B62B-BC04-72FF-99A0-FA83665694E0}"/>
                </a:ext>
              </a:extLst>
            </p:cNvPr>
            <p:cNvSpPr txBox="1"/>
            <p:nvPr/>
          </p:nvSpPr>
          <p:spPr>
            <a:xfrm>
              <a:off x="12975" y="4989722"/>
              <a:ext cx="1216808" cy="463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STA1 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AP1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1BEAEA1-D9EB-02E1-BC69-4CC39F2875E5}"/>
                </a:ext>
              </a:extLst>
            </p:cNvPr>
            <p:cNvCxnSpPr/>
            <p:nvPr/>
          </p:nvCxnSpPr>
          <p:spPr>
            <a:xfrm flipV="1">
              <a:off x="431787" y="5983877"/>
              <a:ext cx="8404616" cy="53163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143C66"/>
                  </a:gs>
                  <a:gs pos="100000">
                    <a:srgbClr val="00808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4189CE-243D-9023-9B10-39BE0E993EE8}"/>
                </a:ext>
              </a:extLst>
            </p:cNvPr>
            <p:cNvSpPr txBox="1"/>
            <p:nvPr/>
          </p:nvSpPr>
          <p:spPr>
            <a:xfrm>
              <a:off x="0" y="5535786"/>
              <a:ext cx="1213666" cy="463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STA2 associated 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with AP2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449286-8939-4E15-4161-DE4DA07716F5}"/>
                </a:ext>
              </a:extLst>
            </p:cNvPr>
            <p:cNvSpPr/>
            <p:nvPr/>
          </p:nvSpPr>
          <p:spPr bwMode="auto">
            <a:xfrm>
              <a:off x="3125252" y="5029610"/>
              <a:ext cx="1089893" cy="372140"/>
            </a:xfrm>
            <a:prstGeom prst="rect">
              <a:avLst/>
            </a:prstGeom>
            <a:pattFill prst="lgCheck">
              <a:fgClr>
                <a:schemeClr val="accent2"/>
              </a:fgClr>
              <a:bgClr>
                <a:srgbClr val="FFC000"/>
              </a:bgClr>
            </a:patt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6033DC9-60B0-47B6-E03C-9FCE58AD406B}"/>
                </a:ext>
              </a:extLst>
            </p:cNvPr>
            <p:cNvSpPr/>
            <p:nvPr/>
          </p:nvSpPr>
          <p:spPr bwMode="auto">
            <a:xfrm>
              <a:off x="2684621" y="3954416"/>
              <a:ext cx="347942" cy="3615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6AB6FD5-FAA6-3D3D-F1C8-BF393BEE4C44}"/>
                </a:ext>
              </a:extLst>
            </p:cNvPr>
            <p:cNvSpPr/>
            <p:nvPr/>
          </p:nvSpPr>
          <p:spPr bwMode="auto">
            <a:xfrm>
              <a:off x="6748407" y="4452014"/>
              <a:ext cx="347942" cy="35884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  <a:prstDash val="dash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BFRP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CE45348-DB4B-9FD7-DDEB-5C2E99A8A6CB}"/>
                </a:ext>
              </a:extLst>
            </p:cNvPr>
            <p:cNvSpPr/>
            <p:nvPr/>
          </p:nvSpPr>
          <p:spPr bwMode="auto">
            <a:xfrm>
              <a:off x="5057338" y="4440763"/>
              <a:ext cx="603636" cy="3615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dirty="0"/>
                <a:t>NDPA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822D4C6-335D-673D-ACCE-FF41B5B27A82}"/>
                </a:ext>
              </a:extLst>
            </p:cNvPr>
            <p:cNvSpPr/>
            <p:nvPr/>
          </p:nvSpPr>
          <p:spPr bwMode="auto">
            <a:xfrm>
              <a:off x="5715085" y="3948446"/>
              <a:ext cx="935665" cy="361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95B386A-CF3A-0BE3-D8A2-C0386C4CFD4C}"/>
                </a:ext>
              </a:extLst>
            </p:cNvPr>
            <p:cNvSpPr/>
            <p:nvPr/>
          </p:nvSpPr>
          <p:spPr bwMode="auto">
            <a:xfrm>
              <a:off x="5715085" y="4448344"/>
              <a:ext cx="935665" cy="3615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NDP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0F8663B-217A-EAC8-11FC-F52A44C6A6E1}"/>
                </a:ext>
              </a:extLst>
            </p:cNvPr>
            <p:cNvSpPr/>
            <p:nvPr/>
          </p:nvSpPr>
          <p:spPr bwMode="auto">
            <a:xfrm>
              <a:off x="7247347" y="5592244"/>
              <a:ext cx="1213665" cy="372140"/>
            </a:xfrm>
            <a:prstGeom prst="rect">
              <a:avLst/>
            </a:prstGeom>
            <a:pattFill prst="lgCheck">
              <a:fgClr>
                <a:schemeClr val="accent2"/>
              </a:fgClr>
              <a:bgClr>
                <a:srgbClr val="FFC000"/>
              </a:bgClr>
            </a:patt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8BBCF2-4B67-E616-7E8B-CA86E5C132FD}"/>
                </a:ext>
              </a:extLst>
            </p:cNvPr>
            <p:cNvSpPr txBox="1"/>
            <p:nvPr/>
          </p:nvSpPr>
          <p:spPr>
            <a:xfrm>
              <a:off x="2900040" y="5421243"/>
              <a:ext cx="1671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Large V based feedback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E6902C4-E664-4775-319E-A8F76B7A2F49}"/>
                </a:ext>
              </a:extLst>
            </p:cNvPr>
            <p:cNvSpPr txBox="1"/>
            <p:nvPr/>
          </p:nvSpPr>
          <p:spPr>
            <a:xfrm>
              <a:off x="7063109" y="5940479"/>
              <a:ext cx="1671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Large V based feedback</a:t>
              </a:r>
            </a:p>
          </p:txBody>
        </p:sp>
      </p:grp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FA2DD41-204A-D58F-1A0E-51EC1ADDFAF4}"/>
              </a:ext>
            </a:extLst>
          </p:cNvPr>
          <p:cNvCxnSpPr>
            <a:cxnSpLocks/>
          </p:cNvCxnSpPr>
          <p:nvPr/>
        </p:nvCxnSpPr>
        <p:spPr bwMode="auto">
          <a:xfrm>
            <a:off x="5057338" y="4075171"/>
            <a:ext cx="3439043" cy="25025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C87FAAA-662B-37CC-FD83-D6C2706F572A}"/>
              </a:ext>
            </a:extLst>
          </p:cNvPr>
          <p:cNvCxnSpPr>
            <a:cxnSpLocks/>
          </p:cNvCxnSpPr>
          <p:nvPr/>
        </p:nvCxnSpPr>
        <p:spPr bwMode="auto">
          <a:xfrm>
            <a:off x="503479" y="4100196"/>
            <a:ext cx="3711666" cy="6166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A2A853CD-F7E0-C3A0-D8C7-1ADA57DC08BB}"/>
              </a:ext>
            </a:extLst>
          </p:cNvPr>
          <p:cNvSpPr txBox="1"/>
          <p:nvPr/>
        </p:nvSpPr>
        <p:spPr>
          <a:xfrm>
            <a:off x="1746206" y="3829363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BSS 1 STAs being sounded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0A76284-9A82-37AB-86D3-11B7534A7034}"/>
              </a:ext>
            </a:extLst>
          </p:cNvPr>
          <p:cNvSpPr txBox="1"/>
          <p:nvPr/>
        </p:nvSpPr>
        <p:spPr>
          <a:xfrm>
            <a:off x="5837775" y="3798172"/>
            <a:ext cx="197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BSS 2 STAs being sounded </a:t>
            </a:r>
          </a:p>
        </p:txBody>
      </p:sp>
    </p:spTree>
    <p:extLst>
      <p:ext uri="{BB962C8B-B14F-4D97-AF65-F5344CB8AC3E}">
        <p14:creationId xmlns:p14="http://schemas.microsoft.com/office/powerpoint/2010/main" val="426406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39920E-57B0-DA71-EFD6-4AA88072D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Pros</a:t>
            </a:r>
          </a:p>
          <a:p>
            <a:pPr lvl="1"/>
            <a:r>
              <a:rPr lang="en-US" sz="1600" dirty="0"/>
              <a:t>Uses existing sounding protocol components from the point of view of the STA</a:t>
            </a:r>
          </a:p>
          <a:p>
            <a:pPr lvl="1"/>
            <a:r>
              <a:rPr lang="en-US" sz="1600" dirty="0"/>
              <a:t>Works well with partial nulling case as global CSI knowledge can be utilized with a common U for both in-BSS and OBSS components of the channel</a:t>
            </a:r>
          </a:p>
          <a:p>
            <a:pPr lvl="1"/>
            <a:endParaRPr lang="en-US" sz="1600" dirty="0"/>
          </a:p>
          <a:p>
            <a:r>
              <a:rPr lang="en-US" sz="1800" dirty="0"/>
              <a:t>Con</a:t>
            </a:r>
          </a:p>
          <a:p>
            <a:pPr lvl="1"/>
            <a:r>
              <a:rPr lang="en-US" sz="1600" dirty="0"/>
              <a:t>Does not work for 4ss-sounding-capable STAs and needs 8ss-sounding-capable STAs for the case of two 4Tx APs</a:t>
            </a:r>
          </a:p>
          <a:p>
            <a:pPr lvl="1"/>
            <a:endParaRPr lang="en-US" sz="1600" dirty="0"/>
          </a:p>
          <a:p>
            <a:pPr lvl="3"/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5FE5C6-1F41-1CBB-7F8B-CEF38CCD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cons: Joint Sounding flavor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42365-A294-6FE1-39A7-EFB791D2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757B0-0441-EF85-C996-6DA105CD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BDB3B-5958-B6EA-1E53-6E47C9E54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18726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112563</TotalTime>
  <Words>1419</Words>
  <Application>Microsoft Office PowerPoint</Application>
  <PresentationFormat>On-screen Show (4:3)</PresentationFormat>
  <Paragraphs>291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Calibre Semibold</vt:lpstr>
      <vt:lpstr>Times New Roman</vt:lpstr>
      <vt:lpstr>802-11-Submission</vt:lpstr>
      <vt:lpstr>Sounding Schemes for Coordinated Beamforming</vt:lpstr>
      <vt:lpstr>Introduction</vt:lpstr>
      <vt:lpstr>Terminology: Full-rank Nulling</vt:lpstr>
      <vt:lpstr>Terminology: Partial-rank Nulling</vt:lpstr>
      <vt:lpstr>Number of APs in a COBF transmission</vt:lpstr>
      <vt:lpstr>Sequence Flavor 1: Sequential NDP based sounding</vt:lpstr>
      <vt:lpstr>Pros and cons: Sequential Sounding flavor</vt:lpstr>
      <vt:lpstr>Sequence Flavor 2: Joint NDP based sounding</vt:lpstr>
      <vt:lpstr>Pros and cons: Joint Sounding flavor</vt:lpstr>
      <vt:lpstr>Need for partial-rank nulling case</vt:lpstr>
      <vt:lpstr>Performance benefits of partial-nulling</vt:lpstr>
      <vt:lpstr>Conclusion</vt:lpstr>
      <vt:lpstr>SP1</vt:lpstr>
      <vt:lpstr>SP2</vt:lpstr>
      <vt:lpstr>SP3</vt:lpstr>
      <vt:lpstr>SP4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14</cp:revision>
  <cp:lastPrinted>1998-02-10T13:28:06Z</cp:lastPrinted>
  <dcterms:created xsi:type="dcterms:W3CDTF">2007-05-21T21:00:37Z</dcterms:created>
  <dcterms:modified xsi:type="dcterms:W3CDTF">2024-09-08T19:00:18Z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