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24" r:id="rId2"/>
    <p:sldId id="336" r:id="rId3"/>
    <p:sldId id="347" r:id="rId4"/>
    <p:sldId id="348" r:id="rId5"/>
    <p:sldId id="345" r:id="rId6"/>
    <p:sldId id="337" r:id="rId7"/>
    <p:sldId id="349" r:id="rId8"/>
    <p:sldId id="350"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4" autoAdjust="0"/>
    <p:restoredTop sz="95256" autoAdjust="0"/>
  </p:normalViewPr>
  <p:slideViewPr>
    <p:cSldViewPr>
      <p:cViewPr varScale="1">
        <p:scale>
          <a:sx n="111" d="100"/>
          <a:sy n="111" d="100"/>
        </p:scale>
        <p:origin x="540" y="96"/>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smtClean="0"/>
              <a:t>Bo Gong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Bo Gong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smtClean="0"/>
              <a:t>Bo Gong (Huawei)</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smtClean="0"/>
              <a:t>Bo Gong (Huawei)</a:t>
            </a:r>
            <a:endParaRPr lang="en-GB" altLang="zh-CN"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802.11-24/1540r0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Power Imbalance Issue Analysis for DRU</a:t>
            </a:r>
            <a:endParaRPr lang="en-GB" sz="2800" dirty="0"/>
          </a:p>
        </p:txBody>
      </p:sp>
      <p:sp>
        <p:nvSpPr>
          <p:cNvPr id="3074" name="Rectangle 2"/>
          <p:cNvSpPr>
            <a:spLocks noGrp="1" noChangeArrowheads="1"/>
          </p:cNvSpPr>
          <p:nvPr>
            <p:ph type="subTitle" idx="1"/>
          </p:nvPr>
        </p:nvSpPr>
        <p:spPr>
          <a:xfrm>
            <a:off x="1717675" y="159596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2024-09-05</a:t>
            </a:r>
            <a:endParaRPr lang="en-GB" sz="2000" b="0" dirty="0"/>
          </a:p>
        </p:txBody>
      </p:sp>
      <p:sp>
        <p:nvSpPr>
          <p:cNvPr id="6" name="Date Placeholder 3"/>
          <p:cNvSpPr>
            <a:spLocks noGrp="1"/>
          </p:cNvSpPr>
          <p:nvPr>
            <p:ph type="dt" idx="10"/>
          </p:nvPr>
        </p:nvSpPr>
        <p:spPr/>
        <p:txBody>
          <a:bodyPr/>
          <a:lstStyle/>
          <a:p>
            <a:r>
              <a:rPr lang="en-US" altLang="zh-CN" dirty="0" smtClean="0"/>
              <a:t>Sep 2024</a:t>
            </a:r>
            <a:endParaRPr lang="en-GB" altLang="zh-CN" dirty="0"/>
          </a:p>
        </p:txBody>
      </p:sp>
      <p:sp>
        <p:nvSpPr>
          <p:cNvPr id="7" name="Footer Placeholder 4"/>
          <p:cNvSpPr>
            <a:spLocks noGrp="1"/>
          </p:cNvSpPr>
          <p:nvPr>
            <p:ph type="ftr" idx="11"/>
          </p:nvPr>
        </p:nvSpPr>
        <p:spPr/>
        <p:txBody>
          <a:bodyPr/>
          <a:lstStyle/>
          <a:p>
            <a:r>
              <a:rPr lang="en-US" dirty="0" smtClean="0"/>
              <a:t>Bo Gong </a:t>
            </a:r>
            <a:r>
              <a:rPr lang="en-US" altLang="zh-CN" dirty="0" smtClean="0"/>
              <a:t>(Huawei</a:t>
            </a:r>
            <a:r>
              <a:rPr lang="en-US" altLang="zh-CN" dirty="0"/>
              <a: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28517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553398595"/>
              </p:ext>
            </p:extLst>
          </p:nvPr>
        </p:nvGraphicFramePr>
        <p:xfrm>
          <a:off x="1087839" y="2780928"/>
          <a:ext cx="10115805" cy="1570923"/>
        </p:xfrm>
        <a:graphic>
          <a:graphicData uri="http://schemas.openxmlformats.org/drawingml/2006/table">
            <a:tbl>
              <a:tblPr>
                <a:tableStyleId>{5C22544A-7EE6-4342-B048-85BDC9FD1C3A}</a:tableStyleId>
              </a:tblPr>
              <a:tblGrid>
                <a:gridCol w="1983825">
                  <a:extLst>
                    <a:ext uri="{9D8B030D-6E8A-4147-A177-3AD203B41FA5}">
                      <a16:colId xmlns="" xmlns:a16="http://schemas.microsoft.com/office/drawing/2014/main" val="1982600515"/>
                    </a:ext>
                  </a:extLst>
                </a:gridCol>
                <a:gridCol w="1368152">
                  <a:extLst>
                    <a:ext uri="{9D8B030D-6E8A-4147-A177-3AD203B41FA5}">
                      <a16:colId xmlns="" xmlns:a16="http://schemas.microsoft.com/office/drawing/2014/main" val="2703258511"/>
                    </a:ext>
                  </a:extLst>
                </a:gridCol>
                <a:gridCol w="2440656">
                  <a:extLst>
                    <a:ext uri="{9D8B030D-6E8A-4147-A177-3AD203B41FA5}">
                      <a16:colId xmlns="" xmlns:a16="http://schemas.microsoft.com/office/drawing/2014/main" val="20002"/>
                    </a:ext>
                  </a:extLst>
                </a:gridCol>
                <a:gridCol w="1134957">
                  <a:extLst>
                    <a:ext uri="{9D8B030D-6E8A-4147-A177-3AD203B41FA5}">
                      <a16:colId xmlns="" xmlns:a16="http://schemas.microsoft.com/office/drawing/2014/main" val="20003"/>
                    </a:ext>
                  </a:extLst>
                </a:gridCol>
                <a:gridCol w="3188215">
                  <a:extLst>
                    <a:ext uri="{9D8B030D-6E8A-4147-A177-3AD203B41FA5}">
                      <a16:colId xmlns="" xmlns:a16="http://schemas.microsoft.com/office/drawing/2014/main" val="2006092477"/>
                    </a:ext>
                  </a:extLst>
                </a:gridCol>
              </a:tblGrid>
              <a:tr h="230973">
                <a:tc>
                  <a:txBody>
                    <a:bodyPr/>
                    <a:lstStyle/>
                    <a:p>
                      <a:pPr marL="0" marR="0">
                        <a:lnSpc>
                          <a:spcPct val="110000"/>
                        </a:lnSpc>
                        <a:spcBef>
                          <a:spcPts val="0"/>
                        </a:spcBef>
                        <a:spcAft>
                          <a:spcPts val="0"/>
                        </a:spcAft>
                      </a:pPr>
                      <a:r>
                        <a:rPr lang="en-US" sz="1800" b="1" kern="0" dirty="0">
                          <a:effectLst/>
                          <a:latin typeface="Times New Roman" panose="02020603050405020304" pitchFamily="18"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Affiliations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Email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62973176"/>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18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Gong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Times New Roman" panose="02020603050405020304" pitchFamily="18" charset="0"/>
                          <a:ea typeface="+mn-ea"/>
                          <a:cs typeface="Times New Roman" panose="02020603050405020304" pitchFamily="18" charset="0"/>
                        </a:rPr>
                        <a:t>Huawei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gongbo8@huawei.com</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4699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Jian Yu (Ross)</a:t>
                      </a:r>
                      <a:endParaRPr lang="zh-CN" altLang="en-US" dirty="0" smtClean="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smtClean="0"/>
                        <a:t>ross.yujian@huawei.com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528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Ming 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smtClean="0"/>
                        <a:t>ming.gan@huawei.com</a:t>
                      </a:r>
                      <a:endParaRPr lang="zh-CN" altLang="en-US"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9" name="标题 8"/>
          <p:cNvSpPr>
            <a:spLocks noGrp="1"/>
          </p:cNvSpPr>
          <p:nvPr>
            <p:ph type="title"/>
          </p:nvPr>
        </p:nvSpPr>
        <p:spPr/>
        <p:txBody>
          <a:bodyPr/>
          <a:lstStyle/>
          <a:p>
            <a:r>
              <a:rPr lang="en-US" altLang="zh-CN" dirty="0" smtClean="0"/>
              <a:t>Background</a:t>
            </a:r>
            <a:endParaRPr lang="zh-CN" altLang="en-US" dirty="0"/>
          </a:p>
        </p:txBody>
      </p:sp>
      <p:sp>
        <p:nvSpPr>
          <p:cNvPr id="12"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smtClean="0">
                <a:solidFill>
                  <a:srgbClr val="000000"/>
                </a:solidFill>
                <a:cs typeface="Arial Unicode MS" charset="0"/>
              </a:rPr>
              <a:t>Sep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
        <p:nvSpPr>
          <p:cNvPr id="2" name="文本框 1"/>
          <p:cNvSpPr txBox="1"/>
          <p:nvPr/>
        </p:nvSpPr>
        <p:spPr>
          <a:xfrm>
            <a:off x="1127448" y="1988840"/>
            <a:ext cx="9721080" cy="1754326"/>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smtClean="0">
                <a:solidFill>
                  <a:schemeClr val="tx1"/>
                </a:solidFill>
                <a:latin typeface="+mn-lt"/>
              </a:rPr>
              <a:t>In [1], several motions related to STF transmission for DRU have been passed. They illustrate that the STF for DRU is transmitted over the whole distribution bandwidth and uses a triggered based STF sequence.</a:t>
            </a:r>
          </a:p>
          <a:p>
            <a:endParaRPr lang="en-US" altLang="zh-CN" sz="1800" dirty="0" smtClean="0">
              <a:solidFill>
                <a:schemeClr val="tx1"/>
              </a:solidFill>
              <a:latin typeface="+mn-lt"/>
            </a:endParaRPr>
          </a:p>
          <a:p>
            <a:pPr marL="285750" indent="-285750">
              <a:buFont typeface="Arial" panose="020B0604020202020204" pitchFamily="34" charset="0"/>
              <a:buChar char="•"/>
            </a:pPr>
            <a:r>
              <a:rPr lang="en-US" altLang="zh-CN" sz="1800" dirty="0" smtClean="0">
                <a:solidFill>
                  <a:schemeClr val="tx1"/>
                </a:solidFill>
                <a:latin typeface="+mn-lt"/>
              </a:rPr>
              <a:t>In this proposal, we analyze the power imbalance issue between STF and Data and propose to use different transmission modes for different DRU sizes.</a:t>
            </a:r>
          </a:p>
        </p:txBody>
      </p:sp>
    </p:spTree>
    <p:extLst>
      <p:ext uri="{BB962C8B-B14F-4D97-AF65-F5344CB8AC3E}">
        <p14:creationId xmlns:p14="http://schemas.microsoft.com/office/powerpoint/2010/main" val="2181086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8" name="标题 8"/>
          <p:cNvSpPr>
            <a:spLocks noGrp="1"/>
          </p:cNvSpPr>
          <p:nvPr>
            <p:ph type="title"/>
          </p:nvPr>
        </p:nvSpPr>
        <p:spPr>
          <a:xfrm>
            <a:off x="914401" y="685801"/>
            <a:ext cx="10361084" cy="1065213"/>
          </a:xfrm>
        </p:spPr>
        <p:txBody>
          <a:bodyPr/>
          <a:lstStyle/>
          <a:p>
            <a:r>
              <a:rPr lang="en-US" altLang="zh-CN" dirty="0" smtClean="0"/>
              <a:t>Power Imbalance Issue</a:t>
            </a:r>
            <a:endParaRPr lang="zh-CN" altLang="en-US" dirty="0"/>
          </a:p>
        </p:txBody>
      </p:sp>
      <p:sp>
        <p:nvSpPr>
          <p:cNvPr id="9" name="文本框 8"/>
          <p:cNvSpPr txBox="1"/>
          <p:nvPr/>
        </p:nvSpPr>
        <p:spPr>
          <a:xfrm>
            <a:off x="862450" y="1571395"/>
            <a:ext cx="10046312" cy="1077218"/>
          </a:xfrm>
          <a:prstGeom prst="rect">
            <a:avLst/>
          </a:prstGeom>
          <a:noFill/>
        </p:spPr>
        <p:txBody>
          <a:bodyPr wrap="square" rtlCol="0">
            <a:spAutoFit/>
          </a:bodyPr>
          <a:lstStyle/>
          <a:p>
            <a:pPr marL="342900" indent="-342900">
              <a:buFont typeface="Wingdings" panose="05000000000000000000" pitchFamily="2" charset="2"/>
              <a:buChar char="Ø"/>
            </a:pPr>
            <a:r>
              <a:rPr lang="en-US" altLang="zh-CN" sz="1600" dirty="0" smtClean="0">
                <a:solidFill>
                  <a:schemeClr val="tx1"/>
                </a:solidFill>
              </a:rPr>
              <a:t>For 6GHz LPI scenario, denote the maximum power per MHz as P;</a:t>
            </a:r>
          </a:p>
          <a:p>
            <a:pPr marL="342900" indent="-342900">
              <a:buFont typeface="Wingdings" panose="05000000000000000000" pitchFamily="2" charset="2"/>
              <a:buChar char="Ø"/>
            </a:pPr>
            <a:r>
              <a:rPr lang="en-US" altLang="zh-CN" sz="1600" dirty="0" smtClean="0">
                <a:solidFill>
                  <a:schemeClr val="tx1"/>
                </a:solidFill>
              </a:rPr>
              <a:t>For trigger based STF sequence, since the tone space is 8, the maximum per tone power is P/2;</a:t>
            </a:r>
          </a:p>
          <a:p>
            <a:pPr marL="342900" indent="-342900">
              <a:buFont typeface="Wingdings" panose="05000000000000000000" pitchFamily="2" charset="2"/>
              <a:buChar char="Ø"/>
            </a:pPr>
            <a:r>
              <a:rPr lang="en-US" altLang="zh-CN" sz="1600" dirty="0" smtClean="0">
                <a:solidFill>
                  <a:schemeClr val="tx1"/>
                </a:solidFill>
              </a:rPr>
              <a:t>For trigger based STF sequence, there are 30 tones for 20M BW, 60 tones for 40M BW, 124 tones for 80M BW and 248 tones for 160M BW.</a:t>
            </a:r>
            <a:endParaRPr lang="zh-CN" altLang="en-US" sz="1600" dirty="0">
              <a:solidFill>
                <a:schemeClr val="tx1"/>
              </a:solidFill>
            </a:endParaRPr>
          </a:p>
        </p:txBody>
      </p:sp>
      <p:graphicFrame>
        <p:nvGraphicFramePr>
          <p:cNvPr id="10" name="表格 9"/>
          <p:cNvGraphicFramePr>
            <a:graphicFrameLocks noGrp="1"/>
          </p:cNvGraphicFramePr>
          <p:nvPr>
            <p:extLst>
              <p:ext uri="{D42A27DB-BD31-4B8C-83A1-F6EECF244321}">
                <p14:modId xmlns:p14="http://schemas.microsoft.com/office/powerpoint/2010/main" val="2696180444"/>
              </p:ext>
            </p:extLst>
          </p:nvPr>
        </p:nvGraphicFramePr>
        <p:xfrm>
          <a:off x="963547" y="2648613"/>
          <a:ext cx="4930868" cy="3797943"/>
        </p:xfrm>
        <a:graphic>
          <a:graphicData uri="http://schemas.openxmlformats.org/drawingml/2006/table">
            <a:tbl>
              <a:tblPr firstRow="1" bandRow="1">
                <a:tableStyleId>{5C22544A-7EE6-4342-B048-85BDC9FD1C3A}</a:tableStyleId>
              </a:tblPr>
              <a:tblGrid>
                <a:gridCol w="610389"/>
                <a:gridCol w="576064"/>
                <a:gridCol w="864096"/>
                <a:gridCol w="1152128"/>
                <a:gridCol w="1728191"/>
              </a:tblGrid>
              <a:tr h="443021">
                <a:tc>
                  <a:txBody>
                    <a:bodyPr/>
                    <a:lstStyle/>
                    <a:p>
                      <a:pPr algn="l"/>
                      <a:r>
                        <a:rPr lang="en-US" altLang="zh-CN" sz="1200" dirty="0" smtClean="0">
                          <a:solidFill>
                            <a:schemeClr val="tx1"/>
                          </a:solidFill>
                          <a:latin typeface="Times New Roman" panose="02020603050405020304" pitchFamily="18" charset="0"/>
                          <a:cs typeface="Times New Roman" panose="02020603050405020304" pitchFamily="18" charset="0"/>
                        </a:rPr>
                        <a:t>BW</a:t>
                      </a:r>
                      <a:endParaRPr lang="zh-CN" altLang="en-US" sz="12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DRU</a:t>
                      </a:r>
                      <a:r>
                        <a:rPr lang="en-US" altLang="zh-CN" sz="1200" baseline="0" dirty="0" smtClean="0">
                          <a:solidFill>
                            <a:schemeClr val="tx1"/>
                          </a:solidFill>
                          <a:latin typeface="Times New Roman" panose="02020603050405020304" pitchFamily="18" charset="0"/>
                          <a:cs typeface="Times New Roman" panose="02020603050405020304" pitchFamily="18" charset="0"/>
                        </a:rPr>
                        <a:t> Size</a:t>
                      </a:r>
                      <a:endParaRPr lang="zh-CN" altLang="en-US" sz="12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Maximum</a:t>
                      </a:r>
                      <a:r>
                        <a:rPr lang="en-US" altLang="zh-CN" sz="1200" baseline="0" dirty="0" smtClean="0">
                          <a:solidFill>
                            <a:schemeClr val="tx1"/>
                          </a:solidFill>
                          <a:latin typeface="Times New Roman" panose="02020603050405020304" pitchFamily="18" charset="0"/>
                          <a:cs typeface="Times New Roman" panose="02020603050405020304" pitchFamily="18" charset="0"/>
                        </a:rPr>
                        <a:t> tones per MHz</a:t>
                      </a:r>
                      <a:endParaRPr lang="zh-CN" altLang="en-US" sz="12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Maximum power for Data Field</a:t>
                      </a:r>
                      <a:endParaRPr lang="zh-CN" altLang="en-US" sz="12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Maximum power for STF</a:t>
                      </a:r>
                      <a:r>
                        <a:rPr lang="en-US" altLang="zh-CN" sz="1200" baseline="0" dirty="0" smtClean="0">
                          <a:solidFill>
                            <a:schemeClr val="tx1"/>
                          </a:solidFill>
                          <a:latin typeface="Times New Roman" panose="02020603050405020304" pitchFamily="18" charset="0"/>
                          <a:cs typeface="Times New Roman" panose="02020603050405020304" pitchFamily="18" charset="0"/>
                        </a:rPr>
                        <a:t> of TB PPDU</a:t>
                      </a:r>
                      <a:endParaRPr lang="zh-CN" altLang="en-US" sz="1200" dirty="0">
                        <a:solidFill>
                          <a:schemeClr val="tx1"/>
                        </a:solidFill>
                        <a:latin typeface="Times New Roman" panose="02020603050405020304" pitchFamily="18" charset="0"/>
                        <a:cs typeface="Times New Roman" panose="02020603050405020304" pitchFamily="18" charset="0"/>
                      </a:endParaRPr>
                    </a:p>
                  </a:txBody>
                  <a:tcPr/>
                </a:tc>
              </a:tr>
              <a:tr h="443021">
                <a:tc>
                  <a:txBody>
                    <a:bodyPr/>
                    <a:lstStyle/>
                    <a:p>
                      <a:r>
                        <a:rPr lang="en-US" altLang="zh-CN" sz="1200" dirty="0" smtClean="0">
                          <a:latin typeface="Times New Roman" panose="02020603050405020304" pitchFamily="18" charset="0"/>
                          <a:cs typeface="Times New Roman" panose="02020603050405020304" pitchFamily="18" charset="0"/>
                        </a:rPr>
                        <a:t>20M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26</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2</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P/2*26 = 13P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P/2*30 = 15P</a:t>
                      </a:r>
                      <a:endParaRPr lang="zh-CN" altLang="en-US" sz="1200" dirty="0">
                        <a:latin typeface="Times New Roman" panose="02020603050405020304" pitchFamily="18" charset="0"/>
                        <a:cs typeface="Times New Roman" panose="02020603050405020304" pitchFamily="18" charset="0"/>
                      </a:endParaRPr>
                    </a:p>
                  </a:txBody>
                  <a:tcPr/>
                </a:tc>
              </a:tr>
              <a:tr h="443021">
                <a:tc>
                  <a:txBody>
                    <a:bodyPr/>
                    <a:lstStyle/>
                    <a:p>
                      <a:r>
                        <a:rPr lang="en-US" altLang="zh-CN" sz="1200" dirty="0" smtClean="0">
                          <a:latin typeface="Times New Roman" panose="02020603050405020304" pitchFamily="18" charset="0"/>
                          <a:cs typeface="Times New Roman" panose="02020603050405020304" pitchFamily="18" charset="0"/>
                        </a:rPr>
                        <a:t>20M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52</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3</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P/3*52 = 17.33P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b="1" dirty="0" smtClean="0">
                          <a:solidFill>
                            <a:srgbClr val="FF0000"/>
                          </a:solidFill>
                          <a:latin typeface="Times New Roman" panose="02020603050405020304" pitchFamily="18" charset="0"/>
                          <a:cs typeface="Times New Roman" panose="02020603050405020304" pitchFamily="18" charset="0"/>
                        </a:rPr>
                        <a:t>P/2*30 = 15P</a:t>
                      </a:r>
                      <a:endParaRPr lang="zh-CN" altLang="en-US" sz="1200" b="1" dirty="0">
                        <a:solidFill>
                          <a:srgbClr val="FF0000"/>
                        </a:solidFill>
                        <a:latin typeface="Times New Roman" panose="02020603050405020304" pitchFamily="18" charset="0"/>
                        <a:cs typeface="Times New Roman" panose="02020603050405020304" pitchFamily="18" charset="0"/>
                      </a:endParaRPr>
                    </a:p>
                  </a:txBody>
                  <a:tcPr/>
                </a:tc>
              </a:tr>
              <a:tr h="443021">
                <a:tc>
                  <a:txBody>
                    <a:bodyPr/>
                    <a:lstStyle/>
                    <a:p>
                      <a:r>
                        <a:rPr lang="en-US" altLang="zh-CN" sz="1200" dirty="0" smtClean="0">
                          <a:latin typeface="Times New Roman" panose="02020603050405020304" pitchFamily="18" charset="0"/>
                          <a:cs typeface="Times New Roman" panose="02020603050405020304" pitchFamily="18" charset="0"/>
                        </a:rPr>
                        <a:t>20M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106</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6</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P/6*106 = 17.67P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smtClean="0">
                          <a:solidFill>
                            <a:srgbClr val="FF0000"/>
                          </a:solidFill>
                          <a:latin typeface="Times New Roman" panose="02020603050405020304" pitchFamily="18" charset="0"/>
                          <a:cs typeface="Times New Roman" panose="02020603050405020304" pitchFamily="18" charset="0"/>
                        </a:rPr>
                        <a:t>P/2*30 = 15P</a:t>
                      </a:r>
                      <a:endParaRPr lang="zh-CN" altLang="en-US" sz="1200" b="1" dirty="0" smtClean="0">
                        <a:solidFill>
                          <a:srgbClr val="FF0000"/>
                        </a:solidFill>
                        <a:latin typeface="Times New Roman" panose="02020603050405020304" pitchFamily="18" charset="0"/>
                        <a:cs typeface="Times New Roman" panose="02020603050405020304" pitchFamily="18" charset="0"/>
                      </a:endParaRPr>
                    </a:p>
                  </a:txBody>
                  <a:tcPr/>
                </a:tc>
              </a:tr>
              <a:tr h="443021">
                <a:tc>
                  <a:txBody>
                    <a:bodyPr/>
                    <a:lstStyle/>
                    <a:p>
                      <a:r>
                        <a:rPr lang="en-US" altLang="zh-CN" sz="1200" dirty="0" smtClean="0">
                          <a:latin typeface="Times New Roman" panose="02020603050405020304" pitchFamily="18" charset="0"/>
                          <a:cs typeface="Times New Roman" panose="02020603050405020304" pitchFamily="18" charset="0"/>
                        </a:rPr>
                        <a:t>40M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26</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1</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P*26 = 26P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P/2*60 = 30P</a:t>
                      </a:r>
                      <a:endParaRPr lang="zh-CN" altLang="en-US" sz="1200" dirty="0">
                        <a:latin typeface="Times New Roman" panose="02020603050405020304" pitchFamily="18" charset="0"/>
                        <a:cs typeface="Times New Roman" panose="02020603050405020304" pitchFamily="18" charset="0"/>
                      </a:endParaRPr>
                    </a:p>
                  </a:txBody>
                  <a:tcPr/>
                </a:tc>
              </a:tr>
              <a:tr h="443021">
                <a:tc>
                  <a:txBody>
                    <a:bodyPr/>
                    <a:lstStyle/>
                    <a:p>
                      <a:r>
                        <a:rPr lang="en-US" altLang="zh-CN" sz="1200" dirty="0" smtClean="0">
                          <a:latin typeface="Times New Roman" panose="02020603050405020304" pitchFamily="18" charset="0"/>
                          <a:cs typeface="Times New Roman" panose="02020603050405020304" pitchFamily="18" charset="0"/>
                        </a:rPr>
                        <a:t>40M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52</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2</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P/2*52 = 26P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P/2*60 = 30P</a:t>
                      </a:r>
                      <a:endParaRPr lang="zh-CN" altLang="en-US" sz="1200" dirty="0">
                        <a:latin typeface="Times New Roman" panose="02020603050405020304" pitchFamily="18" charset="0"/>
                        <a:cs typeface="Times New Roman" panose="02020603050405020304" pitchFamily="18" charset="0"/>
                      </a:endParaRPr>
                    </a:p>
                  </a:txBody>
                  <a:tcPr/>
                </a:tc>
              </a:tr>
              <a:tr h="443021">
                <a:tc>
                  <a:txBody>
                    <a:bodyPr/>
                    <a:lstStyle/>
                    <a:p>
                      <a:r>
                        <a:rPr lang="en-US" altLang="zh-CN" sz="1200" dirty="0" smtClean="0">
                          <a:latin typeface="Times New Roman" panose="02020603050405020304" pitchFamily="18" charset="0"/>
                          <a:cs typeface="Times New Roman" panose="02020603050405020304" pitchFamily="18" charset="0"/>
                        </a:rPr>
                        <a:t>40M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106</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3</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P/3*106 = 35.33P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smtClean="0">
                          <a:solidFill>
                            <a:srgbClr val="FF0000"/>
                          </a:solidFill>
                          <a:latin typeface="Times New Roman" panose="02020603050405020304" pitchFamily="18" charset="0"/>
                          <a:cs typeface="Times New Roman" panose="02020603050405020304" pitchFamily="18" charset="0"/>
                        </a:rPr>
                        <a:t>P/2*60 = 30P</a:t>
                      </a:r>
                      <a:endParaRPr lang="zh-CN" altLang="en-US" sz="1200" b="1" dirty="0" smtClean="0">
                        <a:solidFill>
                          <a:srgbClr val="FF0000"/>
                        </a:solidFill>
                        <a:latin typeface="Times New Roman" panose="02020603050405020304" pitchFamily="18" charset="0"/>
                        <a:cs typeface="Times New Roman" panose="02020603050405020304" pitchFamily="18" charset="0"/>
                      </a:endParaRPr>
                    </a:p>
                  </a:txBody>
                  <a:tcPr/>
                </a:tc>
              </a:tr>
              <a:tr h="443021">
                <a:tc>
                  <a:txBody>
                    <a:bodyPr/>
                    <a:lstStyle/>
                    <a:p>
                      <a:r>
                        <a:rPr lang="en-US" altLang="zh-CN" sz="1200" dirty="0" smtClean="0">
                          <a:latin typeface="Times New Roman" panose="02020603050405020304" pitchFamily="18" charset="0"/>
                          <a:cs typeface="Times New Roman" panose="02020603050405020304" pitchFamily="18" charset="0"/>
                        </a:rPr>
                        <a:t>40M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242</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7</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P/7*242 = 34.57P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smtClean="0">
                          <a:solidFill>
                            <a:srgbClr val="FF0000"/>
                          </a:solidFill>
                          <a:latin typeface="Times New Roman" panose="02020603050405020304" pitchFamily="18" charset="0"/>
                          <a:cs typeface="Times New Roman" panose="02020603050405020304" pitchFamily="18" charset="0"/>
                        </a:rPr>
                        <a:t>P/2*60 = 30P</a:t>
                      </a:r>
                      <a:endParaRPr lang="zh-CN" altLang="en-US" sz="1200" b="1" dirty="0" smtClean="0">
                        <a:solidFill>
                          <a:srgbClr val="FF0000"/>
                        </a:solidFill>
                        <a:latin typeface="Times New Roman" panose="02020603050405020304" pitchFamily="18" charset="0"/>
                        <a:cs typeface="Times New Roman" panose="02020603050405020304" pitchFamily="18" charset="0"/>
                      </a:endParaRPr>
                    </a:p>
                  </a:txBody>
                  <a:tcP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1201702998"/>
              </p:ext>
            </p:extLst>
          </p:nvPr>
        </p:nvGraphicFramePr>
        <p:xfrm>
          <a:off x="5951984" y="2656581"/>
          <a:ext cx="5374452" cy="3763144"/>
        </p:xfrm>
        <a:graphic>
          <a:graphicData uri="http://schemas.openxmlformats.org/drawingml/2006/table">
            <a:tbl>
              <a:tblPr firstRow="1" bandRow="1">
                <a:tableStyleId>{5C22544A-7EE6-4342-B048-85BDC9FD1C3A}</a:tableStyleId>
              </a:tblPr>
              <a:tblGrid>
                <a:gridCol w="650645"/>
                <a:gridCol w="613407"/>
                <a:gridCol w="870039"/>
                <a:gridCol w="1584176"/>
                <a:gridCol w="1656185"/>
              </a:tblGrid>
              <a:tr h="402878">
                <a:tc>
                  <a:txBody>
                    <a:bodyPr/>
                    <a:lstStyle/>
                    <a:p>
                      <a:pPr algn="l"/>
                      <a:r>
                        <a:rPr lang="en-US" altLang="zh-CN" sz="1200" dirty="0" smtClean="0">
                          <a:solidFill>
                            <a:schemeClr val="tx1"/>
                          </a:solidFill>
                          <a:latin typeface="Times New Roman" panose="02020603050405020304" pitchFamily="18" charset="0"/>
                          <a:cs typeface="Times New Roman" panose="02020603050405020304" pitchFamily="18" charset="0"/>
                        </a:rPr>
                        <a:t>BW</a:t>
                      </a:r>
                      <a:endParaRPr lang="zh-CN" altLang="en-US" sz="12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DRU</a:t>
                      </a:r>
                      <a:r>
                        <a:rPr lang="en-US" altLang="zh-CN" sz="1200" baseline="0" dirty="0" smtClean="0">
                          <a:solidFill>
                            <a:schemeClr val="tx1"/>
                          </a:solidFill>
                          <a:latin typeface="Times New Roman" panose="02020603050405020304" pitchFamily="18" charset="0"/>
                          <a:cs typeface="Times New Roman" panose="02020603050405020304" pitchFamily="18" charset="0"/>
                        </a:rPr>
                        <a:t> Size</a:t>
                      </a:r>
                      <a:endParaRPr lang="zh-CN" altLang="en-US" sz="12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Maximum</a:t>
                      </a:r>
                      <a:r>
                        <a:rPr lang="en-US" altLang="zh-CN" sz="1200" baseline="0" dirty="0" smtClean="0">
                          <a:solidFill>
                            <a:schemeClr val="tx1"/>
                          </a:solidFill>
                          <a:latin typeface="Times New Roman" panose="02020603050405020304" pitchFamily="18" charset="0"/>
                          <a:cs typeface="Times New Roman" panose="02020603050405020304" pitchFamily="18" charset="0"/>
                        </a:rPr>
                        <a:t> tones per MHz</a:t>
                      </a:r>
                      <a:endParaRPr lang="zh-CN" altLang="en-US" sz="12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Maximum power for Data Field</a:t>
                      </a:r>
                      <a:endParaRPr lang="zh-CN" altLang="en-US" sz="12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solidFill>
                            <a:schemeClr val="tx1"/>
                          </a:solidFill>
                          <a:latin typeface="Times New Roman" panose="02020603050405020304" pitchFamily="18" charset="0"/>
                          <a:cs typeface="Times New Roman" panose="02020603050405020304" pitchFamily="18" charset="0"/>
                        </a:rPr>
                        <a:t>Maximum power for STF</a:t>
                      </a:r>
                      <a:r>
                        <a:rPr lang="en-US" altLang="zh-CN" sz="1200" baseline="0" dirty="0" smtClean="0">
                          <a:solidFill>
                            <a:schemeClr val="tx1"/>
                          </a:solidFill>
                          <a:latin typeface="Times New Roman" panose="02020603050405020304" pitchFamily="18" charset="0"/>
                          <a:cs typeface="Times New Roman" panose="02020603050405020304" pitchFamily="18" charset="0"/>
                        </a:rPr>
                        <a:t> of TB PPDU</a:t>
                      </a:r>
                      <a:endParaRPr lang="zh-CN" altLang="en-US" sz="1200" dirty="0">
                        <a:solidFill>
                          <a:schemeClr val="tx1"/>
                        </a:solidFill>
                        <a:latin typeface="Times New Roman" panose="02020603050405020304" pitchFamily="18" charset="0"/>
                        <a:cs typeface="Times New Roman" panose="02020603050405020304" pitchFamily="18" charset="0"/>
                      </a:endParaRPr>
                    </a:p>
                  </a:txBody>
                  <a:tcPr/>
                </a:tc>
              </a:tr>
              <a:tr h="390383">
                <a:tc>
                  <a:txBody>
                    <a:bodyPr/>
                    <a:lstStyle/>
                    <a:p>
                      <a:r>
                        <a:rPr lang="en-US" altLang="zh-CN" sz="1200" dirty="0" smtClean="0">
                          <a:latin typeface="Times New Roman" panose="02020603050405020304" pitchFamily="18" charset="0"/>
                          <a:cs typeface="Times New Roman" panose="02020603050405020304" pitchFamily="18" charset="0"/>
                        </a:rPr>
                        <a:t>80M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52</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1</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P*52 = 52P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P/2*124 = 62P</a:t>
                      </a:r>
                      <a:endParaRPr lang="zh-CN" altLang="en-US" sz="1200" dirty="0">
                        <a:latin typeface="Times New Roman" panose="02020603050405020304" pitchFamily="18" charset="0"/>
                        <a:cs typeface="Times New Roman" panose="02020603050405020304" pitchFamily="18" charset="0"/>
                      </a:endParaRPr>
                    </a:p>
                  </a:txBody>
                  <a:tcPr/>
                </a:tc>
              </a:tr>
              <a:tr h="390383">
                <a:tc>
                  <a:txBody>
                    <a:bodyPr/>
                    <a:lstStyle/>
                    <a:p>
                      <a:r>
                        <a:rPr lang="en-US" altLang="zh-CN" sz="1200" dirty="0" smtClean="0">
                          <a:latin typeface="Times New Roman" panose="02020603050405020304" pitchFamily="18" charset="0"/>
                          <a:cs typeface="Times New Roman" panose="02020603050405020304" pitchFamily="18" charset="0"/>
                        </a:rPr>
                        <a:t>80M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106</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2</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P/2*106</a:t>
                      </a:r>
                      <a:r>
                        <a:rPr lang="en-US" altLang="zh-CN" sz="1200" baseline="0" dirty="0" smtClean="0">
                          <a:latin typeface="Times New Roman" panose="02020603050405020304" pitchFamily="18" charset="0"/>
                          <a:cs typeface="Times New Roman" panose="02020603050405020304" pitchFamily="18" charset="0"/>
                        </a:rPr>
                        <a:t> = 53P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Times New Roman" panose="02020603050405020304" pitchFamily="18" charset="0"/>
                          <a:cs typeface="Times New Roman" panose="02020603050405020304" pitchFamily="18" charset="0"/>
                        </a:rPr>
                        <a:t>P/2*124 = 62P</a:t>
                      </a:r>
                      <a:endParaRPr lang="zh-CN" altLang="en-US" sz="1200" dirty="0" smtClean="0">
                        <a:latin typeface="Times New Roman" panose="02020603050405020304" pitchFamily="18" charset="0"/>
                        <a:cs typeface="Times New Roman" panose="02020603050405020304" pitchFamily="18" charset="0"/>
                      </a:endParaRPr>
                    </a:p>
                  </a:txBody>
                  <a:tcPr/>
                </a:tc>
              </a:tr>
              <a:tr h="390383">
                <a:tc>
                  <a:txBody>
                    <a:bodyPr/>
                    <a:lstStyle/>
                    <a:p>
                      <a:r>
                        <a:rPr lang="en-US" altLang="zh-CN" sz="1200" dirty="0" smtClean="0">
                          <a:latin typeface="Times New Roman" panose="02020603050405020304" pitchFamily="18" charset="0"/>
                          <a:cs typeface="Times New Roman" panose="02020603050405020304" pitchFamily="18" charset="0"/>
                        </a:rPr>
                        <a:t>80M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242</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4</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P/4*242 = 60.5P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Times New Roman" panose="02020603050405020304" pitchFamily="18" charset="0"/>
                          <a:cs typeface="Times New Roman" panose="02020603050405020304" pitchFamily="18" charset="0"/>
                        </a:rPr>
                        <a:t>P/2*124 = 62P</a:t>
                      </a:r>
                      <a:endParaRPr lang="zh-CN" altLang="en-US" sz="1200" dirty="0" smtClean="0">
                        <a:latin typeface="Times New Roman" panose="02020603050405020304" pitchFamily="18" charset="0"/>
                        <a:cs typeface="Times New Roman" panose="02020603050405020304" pitchFamily="18" charset="0"/>
                      </a:endParaRPr>
                    </a:p>
                  </a:txBody>
                  <a:tcPr/>
                </a:tc>
              </a:tr>
              <a:tr h="390383">
                <a:tc>
                  <a:txBody>
                    <a:bodyPr/>
                    <a:lstStyle/>
                    <a:p>
                      <a:r>
                        <a:rPr lang="en-US" altLang="zh-CN" sz="1200" dirty="0" smtClean="0">
                          <a:latin typeface="Times New Roman" panose="02020603050405020304" pitchFamily="18" charset="0"/>
                          <a:cs typeface="Times New Roman" panose="02020603050405020304" pitchFamily="18" charset="0"/>
                        </a:rPr>
                        <a:t>80M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484</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7</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P/7*484 = 69.14P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smtClean="0">
                          <a:solidFill>
                            <a:srgbClr val="FF0000"/>
                          </a:solidFill>
                          <a:latin typeface="Times New Roman" panose="02020603050405020304" pitchFamily="18" charset="0"/>
                          <a:cs typeface="Times New Roman" panose="02020603050405020304" pitchFamily="18" charset="0"/>
                        </a:rPr>
                        <a:t>P/2*124 = 62P</a:t>
                      </a:r>
                      <a:endParaRPr lang="zh-CN" altLang="en-US" sz="1200" b="1" dirty="0" smtClean="0">
                        <a:solidFill>
                          <a:srgbClr val="FF0000"/>
                        </a:solidFill>
                        <a:latin typeface="Times New Roman" panose="02020603050405020304" pitchFamily="18" charset="0"/>
                        <a:cs typeface="Times New Roman" panose="02020603050405020304" pitchFamily="18" charset="0"/>
                      </a:endParaRPr>
                    </a:p>
                  </a:txBody>
                  <a:tcPr/>
                </a:tc>
              </a:tr>
              <a:tr h="390383">
                <a:tc>
                  <a:txBody>
                    <a:bodyPr/>
                    <a:lstStyle/>
                    <a:p>
                      <a:r>
                        <a:rPr lang="en-US" altLang="zh-CN" sz="1200" dirty="0" smtClean="0">
                          <a:latin typeface="Times New Roman" panose="02020603050405020304" pitchFamily="18" charset="0"/>
                          <a:cs typeface="Times New Roman" panose="02020603050405020304" pitchFamily="18" charset="0"/>
                        </a:rPr>
                        <a:t>160M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106</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1</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P*106 = 106P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P/2*248 = 124P</a:t>
                      </a:r>
                      <a:endParaRPr lang="zh-CN" altLang="en-US" sz="1200" dirty="0">
                        <a:latin typeface="Times New Roman" panose="02020603050405020304" pitchFamily="18" charset="0"/>
                        <a:cs typeface="Times New Roman" panose="02020603050405020304" pitchFamily="18" charset="0"/>
                      </a:endParaRPr>
                    </a:p>
                  </a:txBody>
                  <a:tcPr/>
                </a:tc>
              </a:tr>
              <a:tr h="390383">
                <a:tc>
                  <a:txBody>
                    <a:bodyPr/>
                    <a:lstStyle/>
                    <a:p>
                      <a:r>
                        <a:rPr lang="en-US" altLang="zh-CN" sz="1200" dirty="0" smtClean="0">
                          <a:latin typeface="Times New Roman" panose="02020603050405020304" pitchFamily="18" charset="0"/>
                          <a:cs typeface="Times New Roman" panose="02020603050405020304" pitchFamily="18" charset="0"/>
                        </a:rPr>
                        <a:t>160M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242</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2</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P/2*242 = 121P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Times New Roman" panose="02020603050405020304" pitchFamily="18" charset="0"/>
                          <a:cs typeface="Times New Roman" panose="02020603050405020304" pitchFamily="18" charset="0"/>
                        </a:rPr>
                        <a:t>P/2*248 = 124P</a:t>
                      </a:r>
                      <a:endParaRPr lang="zh-CN" altLang="en-US" sz="1200" dirty="0" smtClean="0">
                        <a:latin typeface="Times New Roman" panose="02020603050405020304" pitchFamily="18" charset="0"/>
                        <a:cs typeface="Times New Roman" panose="02020603050405020304" pitchFamily="18" charset="0"/>
                      </a:endParaRPr>
                    </a:p>
                  </a:txBody>
                  <a:tcPr/>
                </a:tc>
              </a:tr>
              <a:tr h="390383">
                <a:tc>
                  <a:txBody>
                    <a:bodyPr/>
                    <a:lstStyle/>
                    <a:p>
                      <a:r>
                        <a:rPr lang="en-US" altLang="zh-CN" sz="1200" dirty="0" smtClean="0">
                          <a:latin typeface="Times New Roman" panose="02020603050405020304" pitchFamily="18" charset="0"/>
                          <a:cs typeface="Times New Roman" panose="02020603050405020304" pitchFamily="18" charset="0"/>
                        </a:rPr>
                        <a:t>160M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484</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4</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P/4*484 = 121P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Times New Roman" panose="02020603050405020304" pitchFamily="18" charset="0"/>
                          <a:cs typeface="Times New Roman" panose="02020603050405020304" pitchFamily="18" charset="0"/>
                        </a:rPr>
                        <a:t>P/2*248 = 124P</a:t>
                      </a:r>
                      <a:endParaRPr lang="zh-CN" altLang="en-US" sz="1200" dirty="0" smtClean="0">
                        <a:latin typeface="Times New Roman" panose="02020603050405020304" pitchFamily="18" charset="0"/>
                        <a:cs typeface="Times New Roman" panose="02020603050405020304" pitchFamily="18" charset="0"/>
                      </a:endParaRPr>
                    </a:p>
                  </a:txBody>
                  <a:tcPr/>
                </a:tc>
              </a:tr>
              <a:tr h="390383">
                <a:tc>
                  <a:txBody>
                    <a:bodyPr/>
                    <a:lstStyle/>
                    <a:p>
                      <a:r>
                        <a:rPr lang="en-US" altLang="zh-CN" sz="1200" dirty="0" smtClean="0">
                          <a:latin typeface="Times New Roman" panose="02020603050405020304" pitchFamily="18" charset="0"/>
                          <a:cs typeface="Times New Roman" panose="02020603050405020304" pitchFamily="18" charset="0"/>
                        </a:rPr>
                        <a:t>160M</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996</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7</a:t>
                      </a:r>
                      <a:endParaRPr lang="zh-CN" altLang="en-US" sz="1200" dirty="0">
                        <a:latin typeface="Times New Roman" panose="02020603050405020304" pitchFamily="18" charset="0"/>
                        <a:cs typeface="Times New Roman" panose="02020603050405020304" pitchFamily="18" charset="0"/>
                      </a:endParaRPr>
                    </a:p>
                  </a:txBody>
                  <a:tcPr/>
                </a:tc>
                <a:tc>
                  <a:txBody>
                    <a:bodyPr/>
                    <a:lstStyle/>
                    <a:p>
                      <a:r>
                        <a:rPr lang="en-US" altLang="zh-CN" sz="1200" dirty="0" smtClean="0">
                          <a:latin typeface="Times New Roman" panose="02020603050405020304" pitchFamily="18" charset="0"/>
                          <a:cs typeface="Times New Roman" panose="02020603050405020304" pitchFamily="18" charset="0"/>
                        </a:rPr>
                        <a:t>P/7*996 = 142.29P</a:t>
                      </a:r>
                      <a:endParaRPr lang="zh-CN" altLang="en-US" sz="12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smtClean="0">
                          <a:solidFill>
                            <a:srgbClr val="FF0000"/>
                          </a:solidFill>
                          <a:latin typeface="Times New Roman" panose="02020603050405020304" pitchFamily="18" charset="0"/>
                          <a:cs typeface="Times New Roman" panose="02020603050405020304" pitchFamily="18" charset="0"/>
                        </a:rPr>
                        <a:t>P/2*248 = 124P</a:t>
                      </a:r>
                      <a:endParaRPr lang="zh-CN" altLang="en-US" sz="1200" b="1" dirty="0" smtClean="0">
                        <a:solidFill>
                          <a:srgbClr val="FF0000"/>
                        </a:solidFill>
                        <a:latin typeface="Times New Roman" panose="02020603050405020304" pitchFamily="18" charset="0"/>
                        <a:cs typeface="Times New Roman" panose="02020603050405020304" pitchFamily="18" charset="0"/>
                      </a:endParaRPr>
                    </a:p>
                  </a:txBody>
                  <a:tcPr/>
                </a:tc>
              </a:tr>
            </a:tbl>
          </a:graphicData>
        </a:graphic>
      </p:graphicFrame>
      <p:sp>
        <p:nvSpPr>
          <p:cNvPr id="12" name="Date Placeholder 3"/>
          <p:cNvSpPr txBox="1">
            <a:spLocks/>
          </p:cNvSpPr>
          <p:nvPr/>
        </p:nvSpPr>
        <p:spPr>
          <a:xfrm>
            <a:off x="862450" y="26064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Sep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740840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8"/>
          <p:cNvSpPr>
            <a:spLocks noGrp="1"/>
          </p:cNvSpPr>
          <p:nvPr>
            <p:ph type="title"/>
          </p:nvPr>
        </p:nvSpPr>
        <p:spPr>
          <a:xfrm>
            <a:off x="914401" y="685801"/>
            <a:ext cx="10361084" cy="1065213"/>
          </a:xfrm>
        </p:spPr>
        <p:txBody>
          <a:bodyPr/>
          <a:lstStyle/>
          <a:p>
            <a:r>
              <a:rPr lang="en-US" altLang="zh-CN" dirty="0" smtClean="0"/>
              <a:t>Proposed Solution</a:t>
            </a:r>
            <a:endParaRPr lang="zh-CN" altLang="en-US" dirty="0"/>
          </a:p>
        </p:txBody>
      </p:sp>
      <p:sp>
        <p:nvSpPr>
          <p:cNvPr id="8" name="文本框 7"/>
          <p:cNvSpPr txBox="1"/>
          <p:nvPr/>
        </p:nvSpPr>
        <p:spPr>
          <a:xfrm>
            <a:off x="1631504" y="1830390"/>
            <a:ext cx="8280920" cy="3293209"/>
          </a:xfrm>
          <a:prstGeom prst="rect">
            <a:avLst/>
          </a:prstGeom>
          <a:noFill/>
        </p:spPr>
        <p:txBody>
          <a:bodyPr wrap="square" rtlCol="0">
            <a:spAutoFit/>
          </a:bodyPr>
          <a:lstStyle/>
          <a:p>
            <a:r>
              <a:rPr lang="en-US" altLang="zh-CN" sz="1600" dirty="0" smtClean="0">
                <a:solidFill>
                  <a:schemeClr val="tx1"/>
                </a:solidFill>
              </a:rPr>
              <a:t>In the above tables, the values labeled in red represent power imbalance, which means the maximum power of STF is lower than the maximum power of Data. Thus, two transmission modes are proposed for DRU.</a:t>
            </a:r>
          </a:p>
          <a:p>
            <a:endParaRPr lang="en-US" altLang="zh-CN" sz="1600" dirty="0">
              <a:solidFill>
                <a:schemeClr val="tx1"/>
              </a:solidFill>
            </a:endParaRPr>
          </a:p>
          <a:p>
            <a:pPr marL="285750" indent="-285750">
              <a:buFont typeface="Wingdings" panose="05000000000000000000" pitchFamily="2" charset="2"/>
              <a:buChar char="Ø"/>
            </a:pPr>
            <a:r>
              <a:rPr lang="en-US" altLang="zh-CN" sz="1600" dirty="0" smtClean="0">
                <a:solidFill>
                  <a:schemeClr val="tx1"/>
                </a:solidFill>
              </a:rPr>
              <a:t>Transmission mode-1: For a 26-tone DRU in a 20MHz DBW, a 26/52-tone DRU in a 40MHz DBW, a 52/106/242-tone DRU in an 80MHz DBW, and a 106/242/484-tone DRU in a 160MHz DBW, the transmit power of STF and Data are the same.</a:t>
            </a:r>
          </a:p>
          <a:p>
            <a:pPr marL="285750" indent="-285750">
              <a:buFont typeface="Wingdings" panose="05000000000000000000" pitchFamily="2" charset="2"/>
              <a:buChar char="Ø"/>
            </a:pPr>
            <a:endParaRPr lang="en-US" altLang="zh-CN" sz="1600" dirty="0">
              <a:solidFill>
                <a:schemeClr val="tx1"/>
              </a:solidFill>
            </a:endParaRPr>
          </a:p>
          <a:p>
            <a:pPr marL="285750" indent="-285750">
              <a:buFont typeface="Wingdings" panose="05000000000000000000" pitchFamily="2" charset="2"/>
              <a:buChar char="Ø"/>
            </a:pPr>
            <a:r>
              <a:rPr lang="en-US" altLang="zh-CN" sz="1600" dirty="0">
                <a:solidFill>
                  <a:schemeClr val="tx1"/>
                </a:solidFill>
              </a:rPr>
              <a:t>Transmission </a:t>
            </a:r>
            <a:r>
              <a:rPr lang="en-US" altLang="zh-CN" sz="1600" dirty="0" smtClean="0">
                <a:solidFill>
                  <a:schemeClr val="tx1"/>
                </a:solidFill>
              </a:rPr>
              <a:t>mode-2: For a 52/106-tone </a:t>
            </a:r>
            <a:r>
              <a:rPr lang="en-US" altLang="zh-CN" sz="1600" dirty="0">
                <a:solidFill>
                  <a:schemeClr val="tx1"/>
                </a:solidFill>
              </a:rPr>
              <a:t>DRU in </a:t>
            </a:r>
            <a:r>
              <a:rPr lang="en-US" altLang="zh-CN" sz="1600" dirty="0" smtClean="0">
                <a:solidFill>
                  <a:schemeClr val="tx1"/>
                </a:solidFill>
              </a:rPr>
              <a:t>a 20MHz </a:t>
            </a:r>
            <a:r>
              <a:rPr lang="en-US" altLang="zh-CN" sz="1600" dirty="0">
                <a:solidFill>
                  <a:schemeClr val="tx1"/>
                </a:solidFill>
              </a:rPr>
              <a:t>DBW, </a:t>
            </a:r>
            <a:r>
              <a:rPr lang="en-US" altLang="zh-CN" sz="1600" dirty="0" smtClean="0">
                <a:solidFill>
                  <a:schemeClr val="tx1"/>
                </a:solidFill>
              </a:rPr>
              <a:t>a 106/242-tone </a:t>
            </a:r>
            <a:r>
              <a:rPr lang="en-US" altLang="zh-CN" sz="1600" dirty="0">
                <a:solidFill>
                  <a:schemeClr val="tx1"/>
                </a:solidFill>
              </a:rPr>
              <a:t>DRU in </a:t>
            </a:r>
            <a:r>
              <a:rPr lang="en-US" altLang="zh-CN" sz="1600" dirty="0" smtClean="0">
                <a:solidFill>
                  <a:schemeClr val="tx1"/>
                </a:solidFill>
              </a:rPr>
              <a:t>a 40MHz </a:t>
            </a:r>
            <a:r>
              <a:rPr lang="en-US" altLang="zh-CN" sz="1600" dirty="0">
                <a:solidFill>
                  <a:schemeClr val="tx1"/>
                </a:solidFill>
              </a:rPr>
              <a:t>DBW, </a:t>
            </a:r>
            <a:r>
              <a:rPr lang="en-US" altLang="zh-CN" sz="1600" dirty="0" smtClean="0">
                <a:solidFill>
                  <a:schemeClr val="tx1"/>
                </a:solidFill>
              </a:rPr>
              <a:t>a 484-tone </a:t>
            </a:r>
            <a:r>
              <a:rPr lang="en-US" altLang="zh-CN" sz="1600" dirty="0">
                <a:solidFill>
                  <a:schemeClr val="tx1"/>
                </a:solidFill>
              </a:rPr>
              <a:t>DRU in </a:t>
            </a:r>
            <a:r>
              <a:rPr lang="en-US" altLang="zh-CN" sz="1600" dirty="0" smtClean="0">
                <a:solidFill>
                  <a:schemeClr val="tx1"/>
                </a:solidFill>
              </a:rPr>
              <a:t>an 80MHz </a:t>
            </a:r>
            <a:r>
              <a:rPr lang="en-US" altLang="zh-CN" sz="1600" dirty="0">
                <a:solidFill>
                  <a:schemeClr val="tx1"/>
                </a:solidFill>
              </a:rPr>
              <a:t>DBW, and </a:t>
            </a:r>
            <a:r>
              <a:rPr lang="en-US" altLang="zh-CN" sz="1600" dirty="0" smtClean="0">
                <a:solidFill>
                  <a:schemeClr val="tx1"/>
                </a:solidFill>
              </a:rPr>
              <a:t>a 996-tone </a:t>
            </a:r>
            <a:r>
              <a:rPr lang="en-US" altLang="zh-CN" sz="1600" dirty="0">
                <a:solidFill>
                  <a:schemeClr val="tx1"/>
                </a:solidFill>
              </a:rPr>
              <a:t>DRU in </a:t>
            </a:r>
            <a:r>
              <a:rPr lang="en-US" altLang="zh-CN" sz="1600" dirty="0" smtClean="0">
                <a:solidFill>
                  <a:schemeClr val="tx1"/>
                </a:solidFill>
              </a:rPr>
              <a:t>a 160MHz </a:t>
            </a:r>
            <a:r>
              <a:rPr lang="en-US" altLang="zh-CN" sz="1600" dirty="0">
                <a:solidFill>
                  <a:schemeClr val="tx1"/>
                </a:solidFill>
              </a:rPr>
              <a:t>DBW, </a:t>
            </a:r>
            <a:r>
              <a:rPr lang="en-US" altLang="zh-CN" sz="1600" dirty="0" smtClean="0">
                <a:solidFill>
                  <a:schemeClr val="tx1"/>
                </a:solidFill>
              </a:rPr>
              <a:t>there exist two options for the transmit power of STF and Data.</a:t>
            </a:r>
          </a:p>
          <a:p>
            <a:pPr marL="1028700" lvl="1">
              <a:buFont typeface="Arial" panose="020B0604020202020204" pitchFamily="34" charset="0"/>
              <a:buChar char="•"/>
            </a:pPr>
            <a:r>
              <a:rPr lang="en-US" altLang="zh-CN" sz="1600" dirty="0" smtClean="0">
                <a:solidFill>
                  <a:schemeClr val="tx1"/>
                </a:solidFill>
              </a:rPr>
              <a:t>Opt1</a:t>
            </a:r>
            <a:r>
              <a:rPr lang="en-US" altLang="zh-CN" sz="1600" dirty="0">
                <a:solidFill>
                  <a:schemeClr val="tx1"/>
                </a:solidFill>
              </a:rPr>
              <a:t>: </a:t>
            </a:r>
            <a:r>
              <a:rPr lang="en-US" altLang="zh-CN" sz="1600" dirty="0" smtClean="0">
                <a:solidFill>
                  <a:schemeClr val="tx1"/>
                </a:solidFill>
              </a:rPr>
              <a:t>The </a:t>
            </a:r>
            <a:r>
              <a:rPr lang="en-US" altLang="zh-CN" sz="1600" dirty="0">
                <a:solidFill>
                  <a:schemeClr val="tx1"/>
                </a:solidFill>
              </a:rPr>
              <a:t>transmit power of STF and </a:t>
            </a:r>
            <a:r>
              <a:rPr lang="en-US" altLang="zh-CN" sz="1600" dirty="0" smtClean="0">
                <a:solidFill>
                  <a:schemeClr val="tx1"/>
                </a:solidFill>
              </a:rPr>
              <a:t>Data shall be the same.</a:t>
            </a:r>
          </a:p>
          <a:p>
            <a:pPr marL="1028700" lvl="1">
              <a:buFont typeface="Arial" panose="020B0604020202020204" pitchFamily="34" charset="0"/>
              <a:buChar char="•"/>
            </a:pPr>
            <a:r>
              <a:rPr lang="en-US" altLang="zh-CN" sz="1600" dirty="0" smtClean="0">
                <a:solidFill>
                  <a:schemeClr val="tx1"/>
                </a:solidFill>
              </a:rPr>
              <a:t>Opt2: The transmit power of STF and Data could be different.</a:t>
            </a:r>
            <a:endParaRPr lang="en-US" altLang="zh-CN" sz="1600" dirty="0">
              <a:solidFill>
                <a:schemeClr val="tx1"/>
              </a:solidFill>
            </a:endParaRPr>
          </a:p>
        </p:txBody>
      </p:sp>
      <p:sp>
        <p:nvSpPr>
          <p:cNvPr id="9" name="Date Placeholder 3"/>
          <p:cNvSpPr txBox="1">
            <a:spLocks/>
          </p:cNvSpPr>
          <p:nvPr/>
        </p:nvSpPr>
        <p:spPr>
          <a:xfrm>
            <a:off x="884004" y="252650"/>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Sep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2437045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Date Placeholder 3"/>
          <p:cNvSpPr txBox="1">
            <a:spLocks/>
          </p:cNvSpPr>
          <p:nvPr/>
        </p:nvSpPr>
        <p:spPr>
          <a:xfrm>
            <a:off x="914401" y="28179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smtClean="0">
                <a:solidFill>
                  <a:srgbClr val="000000"/>
                </a:solidFill>
                <a:cs typeface="Arial Unicode MS" charset="0"/>
              </a:rPr>
              <a:t>Sep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
        <p:nvSpPr>
          <p:cNvPr id="8" name="文本框 7"/>
          <p:cNvSpPr txBox="1"/>
          <p:nvPr/>
        </p:nvSpPr>
        <p:spPr>
          <a:xfrm>
            <a:off x="1631504" y="2086050"/>
            <a:ext cx="8496944" cy="584775"/>
          </a:xfrm>
          <a:prstGeom prst="rect">
            <a:avLst/>
          </a:prstGeom>
          <a:noFill/>
        </p:spPr>
        <p:txBody>
          <a:bodyPr wrap="square" rtlCol="0">
            <a:spAutoFit/>
          </a:bodyPr>
          <a:lstStyle/>
          <a:p>
            <a:r>
              <a:rPr lang="en-US" altLang="zh-CN" sz="1600" dirty="0" smtClean="0">
                <a:solidFill>
                  <a:schemeClr val="tx1"/>
                </a:solidFill>
              </a:rPr>
              <a:t>In this proposal, we analyze the power imbalance issue for DRU STF and Data. Then propose two transmission modes for different DRU sizes.</a:t>
            </a:r>
            <a:endParaRPr lang="zh-CN" altLang="en-US" sz="1600" dirty="0">
              <a:solidFill>
                <a:schemeClr val="tx1"/>
              </a:solidFill>
            </a:endParaRPr>
          </a:p>
        </p:txBody>
      </p:sp>
    </p:spTree>
    <p:extLst>
      <p:ext uri="{BB962C8B-B14F-4D97-AF65-F5344CB8AC3E}">
        <p14:creationId xmlns:p14="http://schemas.microsoft.com/office/powerpoint/2010/main" val="685612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r>
              <a:rPr lang="en-US" altLang="zh-CN" sz="2000" b="0" dirty="0" smtClean="0"/>
              <a:t>[1] </a:t>
            </a:r>
            <a:r>
              <a:rPr lang="en-GB" altLang="zh-CN" sz="2000" b="0" dirty="0" smtClean="0"/>
              <a:t>11-24-0209-02-00bn-specification-framework-for-tgbn</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日期占位符 5"/>
          <p:cNvSpPr txBox="1">
            <a:spLocks/>
          </p:cNvSpPr>
          <p:nvPr/>
        </p:nvSpPr>
        <p:spPr bwMode="auto">
          <a:xfrm>
            <a:off x="914401"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Sep 2024</a:t>
            </a:r>
            <a:endParaRPr lang="en-GB" dirty="0"/>
          </a:p>
        </p:txBody>
      </p:sp>
    </p:spTree>
    <p:extLst>
      <p:ext uri="{BB962C8B-B14F-4D97-AF65-F5344CB8AC3E}">
        <p14:creationId xmlns:p14="http://schemas.microsoft.com/office/powerpoint/2010/main" val="3106848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a:spLocks noGrp="1"/>
          </p:cNvSpPr>
          <p:nvPr>
            <p:ph type="title"/>
          </p:nvPr>
        </p:nvSpPr>
        <p:spPr/>
        <p:txBody>
          <a:bodyPr/>
          <a:lstStyle/>
          <a:p>
            <a:r>
              <a:rPr lang="en-US" altLang="zh-CN" dirty="0"/>
              <a:t>Straw Poll #1</a:t>
            </a:r>
            <a:endParaRPr lang="zh-CN" altLang="en-US" dirty="0"/>
          </a:p>
        </p:txBody>
      </p:sp>
      <p:sp>
        <p:nvSpPr>
          <p:cNvPr id="8" name="内容占位符 2"/>
          <p:cNvSpPr txBox="1">
            <a:spLocks noGrp="1"/>
          </p:cNvSpPr>
          <p:nvPr>
            <p:ph idx="1"/>
          </p:nvPr>
        </p:nvSpPr>
        <p:spPr bwMode="auto">
          <a:xfrm>
            <a:off x="551384" y="1988840"/>
            <a:ext cx="10820002"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0" indent="0"/>
            <a:r>
              <a:rPr lang="en-US" altLang="zh-CN" kern="0" dirty="0" smtClean="0"/>
              <a:t>	</a:t>
            </a:r>
            <a:r>
              <a:rPr lang="en-US" altLang="zh-CN" dirty="0" smtClean="0">
                <a:latin typeface="宋体" panose="02010600030101010101" pitchFamily="2" charset="-122"/>
                <a:ea typeface="宋体" panose="02010600030101010101" pitchFamily="2" charset="-122"/>
              </a:rPr>
              <a:t> </a:t>
            </a:r>
            <a:r>
              <a:rPr lang="en-US" altLang="zh-CN" sz="1600" dirty="0">
                <a:latin typeface="宋体" panose="02010600030101010101" pitchFamily="2" charset="-122"/>
                <a:ea typeface="宋体" panose="02010600030101010101" pitchFamily="2" charset="-122"/>
              </a:rPr>
              <a:t>-</a:t>
            </a:r>
            <a:r>
              <a:rPr lang="en-US" altLang="zh-CN" dirty="0" smtClean="0">
                <a:latin typeface="宋体" panose="02010600030101010101" pitchFamily="2" charset="-122"/>
                <a:ea typeface="宋体" panose="02010600030101010101" pitchFamily="2" charset="-122"/>
              </a:rPr>
              <a:t> </a:t>
            </a:r>
            <a:r>
              <a:rPr lang="en-US" altLang="zh-CN" sz="1600" b="0" dirty="0" smtClean="0">
                <a:solidFill>
                  <a:schemeClr val="tx1"/>
                </a:solidFill>
              </a:rPr>
              <a:t>For a 26-tone </a:t>
            </a:r>
            <a:r>
              <a:rPr lang="en-US" altLang="zh-CN" sz="1600" b="0" dirty="0">
                <a:solidFill>
                  <a:schemeClr val="tx1"/>
                </a:solidFill>
              </a:rPr>
              <a:t>DRU in </a:t>
            </a:r>
            <a:r>
              <a:rPr lang="en-US" altLang="zh-CN" sz="1600" b="0" dirty="0" smtClean="0">
                <a:solidFill>
                  <a:schemeClr val="tx1"/>
                </a:solidFill>
              </a:rPr>
              <a:t>a 20MHz </a:t>
            </a:r>
            <a:r>
              <a:rPr lang="en-US" altLang="zh-CN" sz="1600" b="0" dirty="0">
                <a:solidFill>
                  <a:schemeClr val="tx1"/>
                </a:solidFill>
              </a:rPr>
              <a:t>DBW, </a:t>
            </a:r>
            <a:r>
              <a:rPr lang="en-US" altLang="zh-CN" sz="1600" b="0" dirty="0" smtClean="0">
                <a:solidFill>
                  <a:schemeClr val="tx1"/>
                </a:solidFill>
              </a:rPr>
              <a:t>a 26/52-tone </a:t>
            </a:r>
            <a:r>
              <a:rPr lang="en-US" altLang="zh-CN" sz="1600" b="0" dirty="0">
                <a:solidFill>
                  <a:schemeClr val="tx1"/>
                </a:solidFill>
              </a:rPr>
              <a:t>DRU in </a:t>
            </a:r>
            <a:r>
              <a:rPr lang="en-US" altLang="zh-CN" sz="1600" b="0" dirty="0" smtClean="0">
                <a:solidFill>
                  <a:schemeClr val="tx1"/>
                </a:solidFill>
              </a:rPr>
              <a:t>a 40MHz </a:t>
            </a:r>
            <a:r>
              <a:rPr lang="en-US" altLang="zh-CN" sz="1600" b="0" dirty="0">
                <a:solidFill>
                  <a:schemeClr val="tx1"/>
                </a:solidFill>
              </a:rPr>
              <a:t>DBW, </a:t>
            </a:r>
            <a:r>
              <a:rPr lang="en-US" altLang="zh-CN" sz="1600" b="0" dirty="0" smtClean="0">
                <a:solidFill>
                  <a:schemeClr val="tx1"/>
                </a:solidFill>
              </a:rPr>
              <a:t>a 52/106/242-tone </a:t>
            </a:r>
            <a:r>
              <a:rPr lang="en-US" altLang="zh-CN" sz="1600" b="0" dirty="0">
                <a:solidFill>
                  <a:schemeClr val="tx1"/>
                </a:solidFill>
              </a:rPr>
              <a:t>DRU in </a:t>
            </a:r>
            <a:r>
              <a:rPr lang="en-US" altLang="zh-CN" sz="1600" b="0" dirty="0" smtClean="0">
                <a:solidFill>
                  <a:schemeClr val="tx1"/>
                </a:solidFill>
              </a:rPr>
              <a:t>an 80MHz 		DBW</a:t>
            </a:r>
            <a:r>
              <a:rPr lang="en-US" altLang="zh-CN" sz="1600" b="0" dirty="0">
                <a:solidFill>
                  <a:schemeClr val="tx1"/>
                </a:solidFill>
              </a:rPr>
              <a:t>, </a:t>
            </a:r>
            <a:r>
              <a:rPr lang="en-US" altLang="zh-CN" sz="1600" b="0" dirty="0" smtClean="0">
                <a:solidFill>
                  <a:schemeClr val="tx1"/>
                </a:solidFill>
              </a:rPr>
              <a:t> and a 106/242/484-tone </a:t>
            </a:r>
            <a:r>
              <a:rPr lang="en-US" altLang="zh-CN" sz="1600" b="0" dirty="0">
                <a:solidFill>
                  <a:schemeClr val="tx1"/>
                </a:solidFill>
              </a:rPr>
              <a:t>DRU in </a:t>
            </a:r>
            <a:r>
              <a:rPr lang="en-US" altLang="zh-CN" sz="1600" b="0" dirty="0" smtClean="0">
                <a:solidFill>
                  <a:schemeClr val="tx1"/>
                </a:solidFill>
              </a:rPr>
              <a:t>a 160MHz </a:t>
            </a:r>
            <a:r>
              <a:rPr lang="en-US" altLang="zh-CN" sz="1600" b="0" dirty="0">
                <a:solidFill>
                  <a:schemeClr val="tx1"/>
                </a:solidFill>
              </a:rPr>
              <a:t>DBW, the transmit power of STF and </a:t>
            </a:r>
            <a:r>
              <a:rPr lang="en-US" altLang="zh-CN" sz="1600" b="0" dirty="0" smtClean="0">
                <a:solidFill>
                  <a:schemeClr val="tx1"/>
                </a:solidFill>
              </a:rPr>
              <a:t>Data in UHR TB PPDU </a:t>
            </a:r>
            <a:r>
              <a:rPr lang="en-US" altLang="zh-CN" sz="1600" b="0" dirty="0">
                <a:solidFill>
                  <a:schemeClr val="tx1"/>
                </a:solidFill>
              </a:rPr>
              <a:t>are </a:t>
            </a:r>
            <a:r>
              <a:rPr lang="en-US" altLang="zh-CN" sz="1600" b="0" dirty="0" smtClean="0">
                <a:solidFill>
                  <a:schemeClr val="tx1"/>
                </a:solidFill>
              </a:rPr>
              <a:t>		the </a:t>
            </a:r>
            <a:r>
              <a:rPr lang="en-US" altLang="zh-CN" sz="1600" b="0" dirty="0">
                <a:solidFill>
                  <a:schemeClr val="tx1"/>
                </a:solidFill>
              </a:rPr>
              <a:t>same</a:t>
            </a:r>
            <a:r>
              <a:rPr lang="en-US" altLang="zh-CN" sz="1600" b="0" dirty="0" smtClean="0">
                <a:solidFill>
                  <a:schemeClr val="tx1"/>
                </a:solidFill>
              </a:rPr>
              <a:t>.</a:t>
            </a:r>
          </a:p>
          <a:p>
            <a:pPr marL="0" indent="0"/>
            <a:r>
              <a:rPr lang="en-US" altLang="zh-CN" sz="1600" b="0" dirty="0">
                <a:solidFill>
                  <a:schemeClr val="tx1"/>
                </a:solidFill>
              </a:rPr>
              <a:t>	</a:t>
            </a:r>
            <a:endParaRPr lang="en-US" altLang="zh-CN" sz="1600" b="0" dirty="0" smtClean="0">
              <a:solidFill>
                <a:schemeClr val="tx1"/>
              </a:solidFill>
            </a:endParaRPr>
          </a:p>
          <a:p>
            <a:pPr marL="0" indent="0"/>
            <a:r>
              <a:rPr lang="en-US" altLang="zh-CN" sz="1600" b="0" dirty="0">
                <a:solidFill>
                  <a:schemeClr val="tx1"/>
                </a:solidFill>
              </a:rPr>
              <a:t>	</a:t>
            </a:r>
            <a:r>
              <a:rPr lang="en-US" altLang="zh-CN" sz="1600" b="0" dirty="0" smtClean="0">
                <a:solidFill>
                  <a:schemeClr val="tx1"/>
                </a:solidFill>
              </a:rPr>
              <a:t> </a:t>
            </a:r>
            <a:endParaRPr lang="en-US" altLang="zh-CN" sz="1600" b="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
        <p:nvSpPr>
          <p:cNvPr id="10" name="Date Placeholder 3"/>
          <p:cNvSpPr txBox="1">
            <a:spLocks/>
          </p:cNvSpPr>
          <p:nvPr/>
        </p:nvSpPr>
        <p:spPr>
          <a:xfrm>
            <a:off x="839416" y="29383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Sep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1061112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标题 1"/>
          <p:cNvSpPr>
            <a:spLocks noGrp="1"/>
          </p:cNvSpPr>
          <p:nvPr>
            <p:ph type="title"/>
          </p:nvPr>
        </p:nvSpPr>
        <p:spPr/>
        <p:txBody>
          <a:bodyPr/>
          <a:lstStyle/>
          <a:p>
            <a:r>
              <a:rPr lang="en-US" altLang="zh-CN" dirty="0"/>
              <a:t>Straw Poll </a:t>
            </a:r>
            <a:r>
              <a:rPr lang="en-US" altLang="zh-CN" dirty="0" smtClean="0"/>
              <a:t>#2</a:t>
            </a:r>
            <a:endParaRPr lang="zh-CN" altLang="en-US" dirty="0"/>
          </a:p>
        </p:txBody>
      </p:sp>
      <p:sp>
        <p:nvSpPr>
          <p:cNvPr id="8" name="内容占位符 2"/>
          <p:cNvSpPr txBox="1">
            <a:spLocks noGrp="1"/>
          </p:cNvSpPr>
          <p:nvPr>
            <p:ph idx="1"/>
          </p:nvPr>
        </p:nvSpPr>
        <p:spPr bwMode="auto">
          <a:xfrm>
            <a:off x="965200" y="1916832"/>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ko-KR" sz="2000" kern="0" dirty="0" smtClean="0"/>
              <a:t>Do you agree to add the following text to the </a:t>
            </a:r>
            <a:r>
              <a:rPr lang="en-US" altLang="ko-KR" sz="2000" kern="0" dirty="0" err="1" smtClean="0"/>
              <a:t>TGbn</a:t>
            </a:r>
            <a:r>
              <a:rPr lang="en-US" altLang="ko-KR" sz="2000" kern="0" dirty="0" smtClean="0"/>
              <a:t> SFD?</a:t>
            </a:r>
          </a:p>
          <a:p>
            <a:pPr marL="0" indent="0"/>
            <a:r>
              <a:rPr lang="en-US" altLang="zh-CN" kern="0" dirty="0" smtClean="0"/>
              <a:t>	</a:t>
            </a:r>
            <a:r>
              <a:rPr lang="en-US" altLang="zh-CN" dirty="0" smtClean="0">
                <a:latin typeface="宋体" panose="02010600030101010101" pitchFamily="2" charset="-122"/>
                <a:ea typeface="宋体" panose="02010600030101010101" pitchFamily="2" charset="-122"/>
              </a:rPr>
              <a:t> </a:t>
            </a:r>
            <a:r>
              <a:rPr lang="en-US" altLang="zh-CN" sz="1600" dirty="0" smtClean="0">
                <a:latin typeface="宋体" panose="02010600030101010101" pitchFamily="2" charset="-122"/>
                <a:ea typeface="宋体" panose="02010600030101010101" pitchFamily="2" charset="-122"/>
              </a:rPr>
              <a:t>- </a:t>
            </a:r>
            <a:r>
              <a:rPr lang="en-US" altLang="zh-CN" sz="1600" b="0" dirty="0" smtClean="0">
                <a:solidFill>
                  <a:schemeClr val="tx1"/>
                </a:solidFill>
              </a:rPr>
              <a:t>For a 52/106-tone </a:t>
            </a:r>
            <a:r>
              <a:rPr lang="en-US" altLang="zh-CN" sz="1600" b="0" dirty="0">
                <a:solidFill>
                  <a:schemeClr val="tx1"/>
                </a:solidFill>
              </a:rPr>
              <a:t>DRU in </a:t>
            </a:r>
            <a:r>
              <a:rPr lang="en-US" altLang="zh-CN" sz="1600" b="0" dirty="0" smtClean="0">
                <a:solidFill>
                  <a:schemeClr val="tx1"/>
                </a:solidFill>
              </a:rPr>
              <a:t>a 20MHz </a:t>
            </a:r>
            <a:r>
              <a:rPr lang="en-US" altLang="zh-CN" sz="1600" b="0" dirty="0">
                <a:solidFill>
                  <a:schemeClr val="tx1"/>
                </a:solidFill>
              </a:rPr>
              <a:t>DBW, </a:t>
            </a:r>
            <a:r>
              <a:rPr lang="en-US" altLang="zh-CN" sz="1600" b="0" dirty="0" smtClean="0">
                <a:solidFill>
                  <a:schemeClr val="tx1"/>
                </a:solidFill>
              </a:rPr>
              <a:t>a 106/242-tone </a:t>
            </a:r>
            <a:r>
              <a:rPr lang="en-US" altLang="zh-CN" sz="1600" b="0" dirty="0">
                <a:solidFill>
                  <a:schemeClr val="tx1"/>
                </a:solidFill>
              </a:rPr>
              <a:t>DRU in </a:t>
            </a:r>
            <a:r>
              <a:rPr lang="en-US" altLang="zh-CN" sz="1600" b="0" dirty="0" smtClean="0">
                <a:solidFill>
                  <a:schemeClr val="tx1"/>
                </a:solidFill>
              </a:rPr>
              <a:t>a 40MHz </a:t>
            </a:r>
            <a:r>
              <a:rPr lang="en-US" altLang="zh-CN" sz="1600" b="0" dirty="0">
                <a:solidFill>
                  <a:schemeClr val="tx1"/>
                </a:solidFill>
              </a:rPr>
              <a:t>DBW, </a:t>
            </a:r>
            <a:r>
              <a:rPr lang="en-US" altLang="zh-CN" sz="1600" b="0" dirty="0" smtClean="0">
                <a:solidFill>
                  <a:schemeClr val="tx1"/>
                </a:solidFill>
              </a:rPr>
              <a:t>a 484-tone </a:t>
            </a:r>
            <a:r>
              <a:rPr lang="en-US" altLang="zh-CN" sz="1600" b="0" dirty="0">
                <a:solidFill>
                  <a:schemeClr val="tx1"/>
                </a:solidFill>
              </a:rPr>
              <a:t>DRU in </a:t>
            </a:r>
            <a:r>
              <a:rPr lang="en-US" altLang="zh-CN" sz="1600" b="0" dirty="0" smtClean="0">
                <a:solidFill>
                  <a:schemeClr val="tx1"/>
                </a:solidFill>
              </a:rPr>
              <a:t>an 			80MHz DBW</a:t>
            </a:r>
            <a:r>
              <a:rPr lang="en-US" altLang="zh-CN" sz="1600" b="0" dirty="0">
                <a:solidFill>
                  <a:schemeClr val="tx1"/>
                </a:solidFill>
              </a:rPr>
              <a:t>, </a:t>
            </a:r>
            <a:r>
              <a:rPr lang="en-US" altLang="zh-CN" sz="1600" b="0" dirty="0" smtClean="0">
                <a:solidFill>
                  <a:schemeClr val="tx1"/>
                </a:solidFill>
              </a:rPr>
              <a:t>and a </a:t>
            </a:r>
            <a:r>
              <a:rPr lang="en-US" altLang="zh-CN" sz="1600" b="0" dirty="0">
                <a:solidFill>
                  <a:schemeClr val="tx1"/>
                </a:solidFill>
              </a:rPr>
              <a:t>996-tone DRU in </a:t>
            </a:r>
            <a:r>
              <a:rPr lang="en-US" altLang="zh-CN" sz="1600" b="0" dirty="0" smtClean="0">
                <a:solidFill>
                  <a:schemeClr val="tx1"/>
                </a:solidFill>
              </a:rPr>
              <a:t>a 160MHz </a:t>
            </a:r>
            <a:r>
              <a:rPr lang="en-US" altLang="zh-CN" sz="1600" b="0" dirty="0">
                <a:solidFill>
                  <a:schemeClr val="tx1"/>
                </a:solidFill>
              </a:rPr>
              <a:t>DBW, the transmit power of STF and Data in UHR TB </a:t>
            </a:r>
            <a:r>
              <a:rPr lang="en-US" altLang="zh-CN" sz="1600" b="0" dirty="0" smtClean="0">
                <a:solidFill>
                  <a:schemeClr val="tx1"/>
                </a:solidFill>
              </a:rPr>
              <a:t>PPDU</a:t>
            </a:r>
          </a:p>
          <a:p>
            <a:pPr marL="857250" lvl="2" indent="0"/>
            <a:r>
              <a:rPr lang="en-US" altLang="zh-CN" sz="1600" b="0" dirty="0">
                <a:solidFill>
                  <a:schemeClr val="tx1"/>
                </a:solidFill>
              </a:rPr>
              <a:t>	</a:t>
            </a:r>
            <a:r>
              <a:rPr lang="en-US" altLang="zh-CN" sz="1600" b="0" dirty="0" smtClean="0">
                <a:solidFill>
                  <a:schemeClr val="tx1"/>
                </a:solidFill>
              </a:rPr>
              <a:t>Option-1: shall be the same.</a:t>
            </a:r>
          </a:p>
          <a:p>
            <a:pPr marL="857250" lvl="2" indent="0"/>
            <a:r>
              <a:rPr lang="en-US" altLang="zh-CN" sz="1600" dirty="0" smtClean="0">
                <a:solidFill>
                  <a:schemeClr val="tx1"/>
                </a:solidFill>
              </a:rPr>
              <a:t> Option-2: could be different.</a:t>
            </a:r>
          </a:p>
          <a:p>
            <a:pPr marL="857250" lvl="2" indent="0"/>
            <a:r>
              <a:rPr lang="en-US" altLang="zh-CN" sz="1600" b="0" dirty="0" smtClean="0">
                <a:solidFill>
                  <a:schemeClr val="tx1"/>
                </a:solidFill>
              </a:rPr>
              <a:t> Option-3: abstain.		</a:t>
            </a:r>
            <a:endParaRPr lang="en-US" altLang="zh-CN" sz="1600" b="0" dirty="0">
              <a:solidFill>
                <a:schemeClr val="tx1"/>
              </a:solidFill>
            </a:endParaRPr>
          </a:p>
          <a:p>
            <a:pPr marL="0" indent="0"/>
            <a:endParaRPr lang="en-US" altLang="zh-CN" sz="1600" b="0" dirty="0" smtClean="0">
              <a:solidFill>
                <a:schemeClr val="tx1"/>
              </a:solidFill>
            </a:endParaRPr>
          </a:p>
          <a:p>
            <a:pPr marL="0" indent="0"/>
            <a:r>
              <a:rPr lang="en-US" altLang="zh-CN" sz="1600" b="0" dirty="0">
                <a:solidFill>
                  <a:schemeClr val="tx1"/>
                </a:solidFill>
              </a:rPr>
              <a:t>	</a:t>
            </a:r>
            <a:r>
              <a:rPr lang="en-US" altLang="zh-CN" sz="1600" b="0" dirty="0" smtClean="0">
                <a:solidFill>
                  <a:schemeClr val="tx1"/>
                </a:solidFill>
              </a:rPr>
              <a:t> </a:t>
            </a:r>
            <a:endParaRPr lang="en-US" altLang="zh-CN" sz="1600" b="0" dirty="0">
              <a:solidFill>
                <a:schemeClr val="tx1"/>
              </a:solidFill>
            </a:endParaRPr>
          </a:p>
          <a:p>
            <a:endParaRPr lang="en-US" altLang="zh-CN" sz="2000" kern="0" dirty="0" smtClean="0"/>
          </a:p>
          <a:p>
            <a:pPr>
              <a:buFont typeface="Arial" panose="020B0604020202020204" pitchFamily="34" charset="0"/>
              <a:buChar char="•"/>
            </a:pPr>
            <a:r>
              <a:rPr lang="en-US" altLang="ko-KR" sz="2000" kern="0" dirty="0" smtClean="0"/>
              <a:t>Y/N/A: //</a:t>
            </a:r>
          </a:p>
          <a:p>
            <a:pPr>
              <a:buFont typeface="Arial" panose="020B0604020202020204" pitchFamily="34" charset="0"/>
              <a:buChar char="•"/>
            </a:pPr>
            <a:endParaRPr lang="en-US" altLang="ko-KR" sz="2000" kern="0" dirty="0" smtClean="0"/>
          </a:p>
          <a:p>
            <a:endParaRPr lang="zh-CN" altLang="en-US" kern="0" dirty="0"/>
          </a:p>
        </p:txBody>
      </p:sp>
      <p:sp>
        <p:nvSpPr>
          <p:cNvPr id="9" name="Date Placeholder 3"/>
          <p:cNvSpPr txBox="1">
            <a:spLocks/>
          </p:cNvSpPr>
          <p:nvPr/>
        </p:nvSpPr>
        <p:spPr>
          <a:xfrm>
            <a:off x="839416" y="246933"/>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Sep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1439453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34674</TotalTime>
  <Words>655</Words>
  <Application>Microsoft Office PowerPoint</Application>
  <PresentationFormat>宽屏</PresentationFormat>
  <Paragraphs>165</Paragraphs>
  <Slides>8</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8</vt:i4>
      </vt:variant>
    </vt:vector>
  </HeadingPairs>
  <TitlesOfParts>
    <vt:vector size="15" baseType="lpstr">
      <vt:lpstr>Arial Unicode MS</vt:lpstr>
      <vt:lpstr>MS Gothic</vt:lpstr>
      <vt:lpstr>宋体</vt:lpstr>
      <vt:lpstr>Arial</vt:lpstr>
      <vt:lpstr>Times New Roman</vt:lpstr>
      <vt:lpstr>Wingdings</vt:lpstr>
      <vt:lpstr>Office 主题​​</vt:lpstr>
      <vt:lpstr>Power Imbalance Issue Analysis for DRU</vt:lpstr>
      <vt:lpstr>Background</vt:lpstr>
      <vt:lpstr>Power Imbalance Issue</vt:lpstr>
      <vt:lpstr>Proposed Solution</vt:lpstr>
      <vt:lpstr>Summary</vt:lpstr>
      <vt:lpstr>References</vt:lpstr>
      <vt:lpstr>Straw Poll #1</vt:lpstr>
      <vt:lpstr>Straw Poll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gongbo (E)</cp:lastModifiedBy>
  <cp:revision>1782</cp:revision>
  <cp:lastPrinted>1601-01-01T00:00:00Z</cp:lastPrinted>
  <dcterms:created xsi:type="dcterms:W3CDTF">2023-05-31T01:05:25Z</dcterms:created>
  <dcterms:modified xsi:type="dcterms:W3CDTF">2024-09-05T13:05:56Z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(3)zUyx/TAAgh7lDqNK7PnxXH38VjJj5Z/XLMa7Mv5WTXbWCyBWD4m2dzXxIMhIN4iGukBZ/reC
2DQwly+hEqjP9uJ9an99+I2N2TlQROxVkLqTsk7FDbPOfSN9CIxAa6plcYaDm0WJxThxDjtI
Yc/TaTOYJVRq0mlFdq2A6eeEwoAwsTJrSi4N/GYtX27YonCuy83qso9d+k9AW+g4dD0PMvIG
8PPYy8zr4ciaL/UUn0</vt:lpwstr>
  </property>
  <property fmtid="{D5CDD505-2E9C-101B-9397-08002B2CF9AE}" pid="3" name="_2015_ms_pID_7253431">
    <vt:lpwstr>MBVJPnGSAOOSNzAKI1eQWGloyJrIZso11zgNd1w2fJJgSDpeKB2LMT
kl/kaTD0uZ5qJEYWB7Y+5N2dkPh1UJ0OsQ+3YDByqQyv4B0ty1oRmMmU3U1jjFEMXum7EDxY
qSvMmzFkKT0PFnE/X4Sl+UQs8wrsFlJQooCRKcDeYAukN4NxW8490JbpDuMpu/lZEKJE5HoS
chSkhSLwD3nGWCKELD/6Dl+jPSTmQl/XFijS</vt:lpwstr>
  </property>
  <property fmtid="{D5CDD505-2E9C-101B-9397-08002B2CF9AE}" pid="4" name="_2015_ms_pID_7253432">
    <vt:lpwstr>3g==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1725499311</vt:lpwstr>
  </property>
</Properties>
</file>