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31" r:id="rId2"/>
    <p:sldId id="910" r:id="rId3"/>
    <p:sldId id="968" r:id="rId4"/>
    <p:sldId id="966" r:id="rId5"/>
    <p:sldId id="951" r:id="rId6"/>
    <p:sldId id="967" r:id="rId7"/>
    <p:sldId id="954" r:id="rId8"/>
    <p:sldId id="947" r:id="rId9"/>
    <p:sldId id="959" r:id="rId10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qianbin (G)" initials="q(" lastIdx="8" clrIdx="0">
    <p:extLst>
      <p:ext uri="{19B8F6BF-5375-455C-9EA6-DF929625EA0E}">
        <p15:presenceInfo xmlns:p15="http://schemas.microsoft.com/office/powerpoint/2012/main" userId="S-1-5-21-147214757-305610072-1517763936-897483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0000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10" autoAdjust="0"/>
    <p:restoredTop sz="96649" autoAdjust="0"/>
  </p:normalViewPr>
  <p:slideViewPr>
    <p:cSldViewPr>
      <p:cViewPr varScale="1">
        <p:scale>
          <a:sx n="116" d="100"/>
          <a:sy n="116" d="100"/>
        </p:scale>
        <p:origin x="1950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648" y="-1236"/>
      </p:cViewPr>
      <p:guideLst>
        <p:guide orient="horz" pos="2312"/>
        <p:guide pos="28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=""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=""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=""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=""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=""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=""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974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=""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802.11-19/xxxxr0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=""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=""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=""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=""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09259" y="9615488"/>
            <a:ext cx="10454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/>
              <a:t>(Huawei)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=""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=""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=""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=""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5068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>
            <a:extLst>
              <a:ext uri="{FF2B5EF4-FFF2-40B4-BE49-F238E27FC236}">
                <a16:creationId xmlns=""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802.11-19/xxxxr0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=""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=""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Alice Chen (Qualcomm)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=""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=""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=""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454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February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9/5/2024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February 2023</a:t>
            </a:r>
            <a:endParaRPr lang="en-GB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="" xmlns:a16="http://schemas.microsoft.com/office/drawing/2014/main" id="{F64917E5-2694-35C2-56FD-CD52CE5248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311714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May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February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4" y="6475413"/>
            <a:ext cx="58189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8" name="Rectangle 4">
            <a:extLst>
              <a:ext uri="{FF2B5EF4-FFF2-40B4-BE49-F238E27FC236}">
                <a16:creationId xmlns=""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November 2023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Rectangle 5">
            <a:extLst>
              <a:ext uri="{FF2B5EF4-FFF2-40B4-BE49-F238E27FC236}">
                <a16:creationId xmlns=""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361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Sep.</a:t>
            </a:r>
            <a:r>
              <a:rPr lang="en-US" altLang="en-US" dirty="0"/>
              <a:t> 2024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62511" y="6475413"/>
            <a:ext cx="118141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Bin Qian (Huawei)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=""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802.11-24/</a:t>
            </a:r>
            <a:r>
              <a:rPr lang="en-US" altLang="zh-CN" sz="1800" b="1" dirty="0" smtClean="0"/>
              <a:t>1530</a:t>
            </a:r>
            <a:r>
              <a:rPr lang="en-GB" altLang="en-US" sz="1800" b="1" dirty="0" smtClean="0"/>
              <a:t>r0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=""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=""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=""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  <p:sldLayoutId id="2147485772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=""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=""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US" altLang="zh-CN" dirty="0" smtClean="0"/>
              <a:t>Discussion of AMP-SIG Field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=""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2024-09-xx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=""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180545"/>
              </p:ext>
            </p:extLst>
          </p:nvPr>
        </p:nvGraphicFramePr>
        <p:xfrm>
          <a:off x="1053465" y="2942299"/>
          <a:ext cx="6934200" cy="176225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7526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Bin Qian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Huawei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Shenzhen, China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qianbin14@huawei.com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Lei Huang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/>
                        <a:t>Singapore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/>
                        <a:t>Panpan</a:t>
                      </a:r>
                      <a:r>
                        <a:rPr lang="en-US" sz="1100" dirty="0"/>
                        <a:t> 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Singapore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Wei Lin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Shenzhen, China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545858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David, </a:t>
                      </a:r>
                      <a:r>
                        <a:rPr lang="en-US" sz="1100" dirty="0" err="1"/>
                        <a:t>Xun</a:t>
                      </a:r>
                      <a:r>
                        <a:rPr lang="en-US" sz="1100" dirty="0"/>
                        <a:t> Yang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Singapore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016055624"/>
                  </a:ext>
                </a:extLst>
              </a:tr>
            </a:tbl>
          </a:graphicData>
        </a:graphic>
      </p:graphicFrame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=""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Sep. 2024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61249" y="1804471"/>
            <a:ext cx="7772400" cy="830263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n"/>
            </a:pPr>
            <a:r>
              <a:rPr lang="en-US" altLang="zh-CN" sz="1800" dirty="0"/>
              <a:t>This contribution aims to discuss the necessity and benefits of including an AMP-SIG field in the AMP </a:t>
            </a:r>
            <a:r>
              <a:rPr lang="en-US" altLang="zh-CN" sz="1800" dirty="0" smtClean="0"/>
              <a:t>PPDU used for downlink data transmission within </a:t>
            </a:r>
            <a:r>
              <a:rPr lang="en-US" altLang="zh-CN" sz="1800" dirty="0"/>
              <a:t>the 2.4 GHz frequency band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Sep. 2024</a:t>
            </a:r>
          </a:p>
        </p:txBody>
      </p:sp>
    </p:spTree>
    <p:extLst>
      <p:ext uri="{BB962C8B-B14F-4D97-AF65-F5344CB8AC3E}">
        <p14:creationId xmlns:p14="http://schemas.microsoft.com/office/powerpoint/2010/main" val="1220693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425" y="1905000"/>
            <a:ext cx="8363349" cy="4191000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600" dirty="0"/>
              <a:t>The AMP </a:t>
            </a:r>
            <a:r>
              <a:rPr lang="en-US" altLang="zh-CN" sz="1600" dirty="0" smtClean="0"/>
              <a:t>PPDU for downlink data transmission has </a:t>
            </a:r>
            <a:r>
              <a:rPr lang="en-US" altLang="zh-CN" sz="1600" dirty="0"/>
              <a:t>been discussed in [1-4]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600" dirty="0" smtClean="0"/>
              <a:t>This PPDU </a:t>
            </a:r>
            <a:r>
              <a:rPr lang="en-US" altLang="zh-CN" sz="1600" dirty="0"/>
              <a:t>includes Wi-Fi Preamble field, AMP-Sync field and AMP-Data field, and may include an AMP-SIG field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/>
              <a:t>The Wi-Fi Preamble field is based on OFDM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/>
              <a:t>The AMP-Sync field and AMP-Data field are based on On-Off Keying (OOK)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/>
              <a:t>The potential AMP-SIG field is also based on OOK</a:t>
            </a:r>
          </a:p>
          <a:p>
            <a:pPr marL="0" indent="0">
              <a:lnSpc>
                <a:spcPct val="150000"/>
              </a:lnSpc>
              <a:buNone/>
            </a:pPr>
            <a:endParaRPr lang="en-US" altLang="zh-CN" sz="16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sz="16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sz="16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799" y="641264"/>
            <a:ext cx="7772400" cy="1066800"/>
          </a:xfrm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Recap: AMP </a:t>
            </a:r>
            <a:r>
              <a:rPr lang="en-US" altLang="zh-CN" dirty="0" smtClean="0">
                <a:solidFill>
                  <a:schemeClr val="tx1"/>
                </a:solidFill>
              </a:rPr>
              <a:t>PPDU for Downlink Data Transmission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Sep. 2024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2607" y="4876800"/>
            <a:ext cx="5704762" cy="38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691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28425" y="1785577"/>
                <a:ext cx="8363349" cy="4539023"/>
              </a:xfrm>
            </p:spPr>
            <p:txBody>
              <a:bodyPr/>
              <a:lstStyle/>
              <a:p>
                <a:pPr algn="just">
                  <a:lnSpc>
                    <a:spcPct val="150000"/>
                  </a:lnSpc>
                  <a:buFont typeface="Wingdings" panose="05000000000000000000" pitchFamily="2" charset="2"/>
                  <a:buChar char="n"/>
                </a:pPr>
                <a:r>
                  <a:rPr lang="en-US" altLang="zh-CN" sz="1600" dirty="0"/>
                  <a:t>WUR Basic PPDU format</a:t>
                </a:r>
              </a:p>
              <a:p>
                <a:pPr algn="just">
                  <a:lnSpc>
                    <a:spcPct val="150000"/>
                  </a:lnSpc>
                  <a:buFont typeface="Wingdings" panose="05000000000000000000" pitchFamily="2" charset="2"/>
                  <a:buChar char="n"/>
                </a:pPr>
                <a:endParaRPr lang="en-US" altLang="zh-CN" sz="1600" dirty="0"/>
              </a:p>
              <a:p>
                <a:pPr algn="just">
                  <a:lnSpc>
                    <a:spcPct val="150000"/>
                  </a:lnSpc>
                  <a:buFont typeface="Wingdings" panose="05000000000000000000" pitchFamily="2" charset="2"/>
                  <a:buChar char="n"/>
                </a:pPr>
                <a:endParaRPr lang="en-US" altLang="zh-CN" sz="1600" dirty="0"/>
              </a:p>
              <a:p>
                <a:pPr algn="just">
                  <a:lnSpc>
                    <a:spcPct val="150000"/>
                  </a:lnSpc>
                  <a:buFont typeface="Wingdings" panose="05000000000000000000" pitchFamily="2" charset="2"/>
                  <a:buChar char="n"/>
                </a:pPr>
                <a:r>
                  <a:rPr lang="en-US" altLang="zh-CN" sz="1600" dirty="0"/>
                  <a:t>WUR uses WUR-Sync field to indicate the data rate of the WUR-Data field</a:t>
                </a:r>
              </a:p>
              <a:p>
                <a:pPr lvl="1" algn="just">
                  <a:lnSpc>
                    <a:spcPct val="150000"/>
                  </a:lnSpc>
                  <a:buFont typeface="Wingdings" panose="05000000000000000000" pitchFamily="2" charset="2"/>
                  <a:buChar char="Ø"/>
                </a:pPr>
                <a:r>
                  <a:rPr lang="en-US" altLang="zh-CN" sz="1600" dirty="0"/>
                  <a:t>For High Data Rate (HDR, 250 kbps), the WUR-Sync sequence is the bitwise complement of the 32-bit sequence </a:t>
                </a:r>
                <a14:m>
                  <m:oMath xmlns:m="http://schemas.openxmlformats.org/officeDocument/2006/math">
                    <m:r>
                      <a:rPr lang="en-US" altLang="zh-CN" sz="1600" b="0" i="1" smtClean="0">
                        <a:latin typeface="Cambria Math" panose="02040503050406030204" pitchFamily="18" charset="0"/>
                      </a:rPr>
                      <m:t>𝑊</m:t>
                    </m:r>
                  </m:oMath>
                </a14:m>
                <a:endParaRPr lang="en-US" altLang="zh-CN" sz="1600" dirty="0"/>
              </a:p>
              <a:p>
                <a:pPr lvl="1" algn="just">
                  <a:lnSpc>
                    <a:spcPct val="150000"/>
                  </a:lnSpc>
                  <a:buFont typeface="Wingdings" panose="05000000000000000000" pitchFamily="2" charset="2"/>
                  <a:buChar char="Ø"/>
                </a:pPr>
                <a:r>
                  <a:rPr lang="en-US" altLang="zh-CN" sz="1600" dirty="0"/>
                  <a:t>For Low Data Rate (LDR, 62.5 kbps), the WUR-Sync sequence is constructed by concatenating two copies of the 32-bit sequence </a:t>
                </a:r>
                <a14:m>
                  <m:oMath xmlns:m="http://schemas.openxmlformats.org/officeDocument/2006/math">
                    <m:r>
                      <a:rPr lang="en-US" altLang="zh-CN" sz="1600" i="1">
                        <a:latin typeface="Cambria Math" panose="02040503050406030204" pitchFamily="18" charset="0"/>
                      </a:rPr>
                      <m:t>𝑊</m:t>
                    </m:r>
                  </m:oMath>
                </a14:m>
                <a:endParaRPr lang="en-US" altLang="zh-CN" sz="1600" dirty="0"/>
              </a:p>
              <a:p>
                <a:pPr lvl="1" algn="just">
                  <a:lnSpc>
                    <a:spcPct val="150000"/>
                  </a:lnSpc>
                  <a:buFont typeface="Wingdings" panose="05000000000000000000" pitchFamily="2" charset="2"/>
                  <a:buChar char="Ø"/>
                </a:pPr>
                <a:r>
                  <a:rPr lang="en-US" altLang="zh-CN" sz="1600" dirty="0"/>
                  <a:t>This construction allows the WUR STA to use a single local sequence for correlation, reducing the complexity of the STA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n-US" altLang="zh-CN" sz="1600" dirty="0"/>
              </a:p>
              <a:p>
                <a:pPr>
                  <a:lnSpc>
                    <a:spcPct val="150000"/>
                  </a:lnSpc>
                  <a:buFont typeface="Wingdings" panose="05000000000000000000" pitchFamily="2" charset="2"/>
                  <a:buChar char="n"/>
                </a:pPr>
                <a:endParaRPr lang="en-US" altLang="zh-CN" sz="1600" dirty="0"/>
              </a:p>
              <a:p>
                <a:pPr>
                  <a:lnSpc>
                    <a:spcPct val="150000"/>
                  </a:lnSpc>
                  <a:buFont typeface="Wingdings" panose="05000000000000000000" pitchFamily="2" charset="2"/>
                  <a:buChar char="n"/>
                </a:pPr>
                <a:endParaRPr lang="en-US" altLang="zh-CN" sz="1600" dirty="0"/>
              </a:p>
              <a:p>
                <a:pPr>
                  <a:lnSpc>
                    <a:spcPct val="150000"/>
                  </a:lnSpc>
                  <a:buFont typeface="Wingdings" panose="05000000000000000000" pitchFamily="2" charset="2"/>
                  <a:buChar char="n"/>
                </a:pPr>
                <a:endParaRPr lang="en-US" altLang="zh-CN" sz="1600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28425" y="1785577"/>
                <a:ext cx="8363349" cy="4539023"/>
              </a:xfrm>
              <a:blipFill>
                <a:blip r:embed="rId2"/>
                <a:stretch>
                  <a:fillRect l="-292" r="-43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799" y="641264"/>
            <a:ext cx="7772400" cy="1066800"/>
          </a:xfrm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Recap: WUR PPDU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Sep. 2024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2438400"/>
            <a:ext cx="7085714" cy="43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777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51352" y="1828800"/>
            <a:ext cx="7806849" cy="4419600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600" dirty="0"/>
              <a:t>The </a:t>
            </a:r>
            <a:r>
              <a:rPr lang="en-US" altLang="zh-CN" sz="1600" dirty="0" smtClean="0"/>
              <a:t>AMP PPDU for data transmission may </a:t>
            </a:r>
            <a:r>
              <a:rPr lang="en-US" altLang="zh-CN" sz="1600" dirty="0"/>
              <a:t>support various data rates for different AMP STA capabilities, including enhanced legacy 802.11 devices, active devices, and backscatter devices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400" dirty="0"/>
              <a:t>Higher data </a:t>
            </a:r>
            <a:r>
              <a:rPr lang="en-US" altLang="zh-CN" sz="1400" dirty="0" smtClean="0"/>
              <a:t>rate (e.g., 1 Mbps) is </a:t>
            </a:r>
            <a:r>
              <a:rPr lang="en-US" altLang="zh-CN" sz="1400" dirty="0"/>
              <a:t>needed for enhanced legacy 802.11 devices and active </a:t>
            </a:r>
            <a:r>
              <a:rPr lang="en-US" altLang="zh-CN" sz="1400" dirty="0" smtClean="0"/>
              <a:t>devices, especially for </a:t>
            </a:r>
            <a:r>
              <a:rPr lang="en-US" altLang="zh-CN" sz="1400" dirty="0"/>
              <a:t>integrated energizer </a:t>
            </a:r>
            <a:r>
              <a:rPr lang="en-US" altLang="zh-CN" sz="1400" dirty="0" smtClean="0"/>
              <a:t>deployments [4]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400" dirty="0" smtClean="0"/>
              <a:t>Lower </a:t>
            </a:r>
            <a:r>
              <a:rPr lang="en-US" altLang="zh-CN" sz="1400" dirty="0"/>
              <a:t>data </a:t>
            </a:r>
            <a:r>
              <a:rPr lang="en-US" altLang="zh-CN" sz="1400" dirty="0" smtClean="0"/>
              <a:t>rates (e.g., 250 kbps and 62.5 kbps) are necessary </a:t>
            </a:r>
            <a:r>
              <a:rPr lang="en-US" altLang="zh-CN" sz="1400" dirty="0"/>
              <a:t>for </a:t>
            </a:r>
            <a:r>
              <a:rPr lang="en-US" altLang="zh-CN" sz="1400" dirty="0" smtClean="0"/>
              <a:t>backscatter devices, especially for separated </a:t>
            </a:r>
            <a:r>
              <a:rPr lang="en-US" altLang="zh-CN" sz="1400" dirty="0"/>
              <a:t>energizer </a:t>
            </a:r>
            <a:r>
              <a:rPr lang="en-US" altLang="zh-CN" sz="1400" dirty="0" smtClean="0"/>
              <a:t>deployments to meet the coverage requirement (e.g., several meters) [5]</a:t>
            </a:r>
            <a:endParaRPr lang="en-US" altLang="zh-CN" sz="14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600" dirty="0"/>
              <a:t>Increasing the number of supported data rates complicates sync-based </a:t>
            </a:r>
            <a:r>
              <a:rPr lang="en-US" altLang="zh-CN" sz="1600" dirty="0" smtClean="0"/>
              <a:t>data rate </a:t>
            </a:r>
            <a:r>
              <a:rPr lang="en-US" altLang="zh-CN" sz="1600" dirty="0"/>
              <a:t>indication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400" dirty="0"/>
              <a:t>This would require more sync sequences, potentially reducing Sync field reliability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600" dirty="0"/>
              <a:t>The AMP-SIG field can offer clear and reliable data rate indication, surpassing the limitations of sync sequences alone</a:t>
            </a:r>
          </a:p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endParaRPr lang="en-US" altLang="zh-CN" sz="1600" dirty="0"/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altLang="zh-CN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799" y="609600"/>
            <a:ext cx="7772402" cy="115508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zh-CN" dirty="0">
                <a:solidFill>
                  <a:schemeClr val="tx1"/>
                </a:solidFill>
              </a:rPr>
              <a:t>Data Rate Indication Challenges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Sep. 2024</a:t>
            </a:r>
          </a:p>
        </p:txBody>
      </p:sp>
    </p:spTree>
    <p:extLst>
      <p:ext uri="{BB962C8B-B14F-4D97-AF65-F5344CB8AC3E}">
        <p14:creationId xmlns:p14="http://schemas.microsoft.com/office/powerpoint/2010/main" val="2600035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51352" y="1752600"/>
            <a:ext cx="7806849" cy="4648200"/>
          </a:xfrm>
        </p:spPr>
        <p:txBody>
          <a:bodyPr/>
          <a:lstStyle/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r>
              <a:rPr lang="en-US" altLang="zh-CN" sz="1600" dirty="0"/>
              <a:t>Improved data rate indication</a:t>
            </a:r>
          </a:p>
          <a:p>
            <a:pPr lvl="1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400" dirty="0" smtClean="0"/>
              <a:t>Eliminates the need for complex </a:t>
            </a:r>
            <a:r>
              <a:rPr lang="en-US" altLang="zh-CN" sz="1400" dirty="0"/>
              <a:t>correlation or sequence matching processes, </a:t>
            </a:r>
            <a:r>
              <a:rPr lang="en-US" altLang="zh-CN" sz="1400" dirty="0" smtClean="0"/>
              <a:t>reducing </a:t>
            </a:r>
            <a:r>
              <a:rPr lang="en-US" altLang="zh-CN" sz="1400" dirty="0"/>
              <a:t>processing requirements and power </a:t>
            </a:r>
            <a:r>
              <a:rPr lang="en-US" altLang="zh-CN" sz="1400" dirty="0" smtClean="0"/>
              <a:t>consumption while enhancing </a:t>
            </a:r>
            <a:r>
              <a:rPr lang="en-US" altLang="zh-CN" sz="1400" dirty="0"/>
              <a:t>reliability</a:t>
            </a:r>
          </a:p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r>
              <a:rPr lang="en-US" altLang="zh-CN" sz="1600" dirty="0"/>
              <a:t>Inclusion of </a:t>
            </a:r>
            <a:r>
              <a:rPr lang="en-US" altLang="zh-CN" sz="1600" dirty="0" smtClean="0"/>
              <a:t>additional PHY </a:t>
            </a:r>
            <a:r>
              <a:rPr lang="en-US" altLang="zh-CN" sz="1600" dirty="0"/>
              <a:t>parameters</a:t>
            </a:r>
          </a:p>
          <a:p>
            <a:pPr lvl="1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400" dirty="0" smtClean="0"/>
              <a:t>The SIG </a:t>
            </a:r>
            <a:r>
              <a:rPr lang="en-US" altLang="zh-CN" sz="1400" dirty="0"/>
              <a:t>field can carry </a:t>
            </a:r>
            <a:r>
              <a:rPr lang="en-US" altLang="zh-CN" sz="1400" dirty="0" smtClean="0"/>
              <a:t>critical parameters </a:t>
            </a:r>
            <a:r>
              <a:rPr lang="en-US" altLang="zh-CN" sz="1400" dirty="0"/>
              <a:t>like payload length and BSS color, which are </a:t>
            </a:r>
            <a:r>
              <a:rPr lang="en-US" altLang="zh-CN" sz="1400" dirty="0" smtClean="0"/>
              <a:t>essential for accurate interpretation </a:t>
            </a:r>
            <a:r>
              <a:rPr lang="en-US" altLang="zh-CN" sz="1400" dirty="0"/>
              <a:t>and </a:t>
            </a:r>
            <a:r>
              <a:rPr lang="en-US" altLang="zh-CN" sz="1400" dirty="0" smtClean="0"/>
              <a:t>decoding of </a:t>
            </a:r>
            <a:r>
              <a:rPr lang="en-US" altLang="zh-CN" sz="1400" dirty="0"/>
              <a:t>the </a:t>
            </a:r>
            <a:r>
              <a:rPr lang="en-US" altLang="zh-CN" sz="1400" dirty="0" smtClean="0"/>
              <a:t>payload by the receiver</a:t>
            </a:r>
            <a:endParaRPr lang="en-US" altLang="zh-CN" sz="1400" dirty="0"/>
          </a:p>
          <a:p>
            <a:pPr lvl="1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400" dirty="0"/>
              <a:t>A </a:t>
            </a:r>
            <a:r>
              <a:rPr lang="en-US" altLang="zh-CN" sz="1400" dirty="0" smtClean="0"/>
              <a:t>more reliable </a:t>
            </a:r>
            <a:r>
              <a:rPr lang="en-US" altLang="zh-CN" sz="1400" dirty="0"/>
              <a:t>AMP-SIG field </a:t>
            </a:r>
            <a:r>
              <a:rPr lang="en-US" altLang="zh-CN" sz="1400" dirty="0" smtClean="0"/>
              <a:t>offers better </a:t>
            </a:r>
            <a:r>
              <a:rPr lang="en-US" altLang="zh-CN" sz="1400" dirty="0"/>
              <a:t>protection </a:t>
            </a:r>
            <a:r>
              <a:rPr lang="en-US" altLang="zh-CN" sz="1400" dirty="0" smtClean="0"/>
              <a:t>for </a:t>
            </a:r>
            <a:r>
              <a:rPr lang="en-US" altLang="zh-CN" sz="1400" dirty="0"/>
              <a:t>these parameters, </a:t>
            </a:r>
            <a:r>
              <a:rPr lang="en-US" altLang="zh-CN" sz="1400" dirty="0" smtClean="0"/>
              <a:t>minimizing the </a:t>
            </a:r>
            <a:r>
              <a:rPr lang="en-US" altLang="zh-CN" sz="1400" dirty="0"/>
              <a:t>risk of errors that </a:t>
            </a:r>
            <a:r>
              <a:rPr lang="en-US" altLang="zh-CN" sz="1400" dirty="0" smtClean="0"/>
              <a:t>could occur if these parameters are located in </a:t>
            </a:r>
            <a:r>
              <a:rPr lang="en-US" altLang="zh-CN" sz="1400" dirty="0"/>
              <a:t>the AMP-Data field</a:t>
            </a:r>
          </a:p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r>
              <a:rPr lang="en-US" altLang="zh-CN" sz="1600" dirty="0"/>
              <a:t>Future proofing</a:t>
            </a:r>
          </a:p>
          <a:p>
            <a:pPr lvl="1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400" dirty="0" smtClean="0"/>
              <a:t>Enables scalability </a:t>
            </a:r>
            <a:r>
              <a:rPr lang="en-US" altLang="zh-CN" sz="1400" dirty="0"/>
              <a:t>for future updates to the </a:t>
            </a:r>
            <a:r>
              <a:rPr lang="en-US" altLang="zh-CN" sz="1400" dirty="0" smtClean="0"/>
              <a:t>standard, allowing for adaptation without significant </a:t>
            </a:r>
            <a:r>
              <a:rPr lang="en-US" altLang="zh-CN" sz="1400" dirty="0"/>
              <a:t>hardware changes</a:t>
            </a:r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altLang="zh-CN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799" y="609600"/>
            <a:ext cx="7772402" cy="115508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zh-CN" dirty="0">
                <a:solidFill>
                  <a:schemeClr val="tx1"/>
                </a:solidFill>
              </a:rPr>
              <a:t>Benefits of Including AMP-SIG Field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Sep. 2024</a:t>
            </a:r>
          </a:p>
        </p:txBody>
      </p:sp>
    </p:spTree>
    <p:extLst>
      <p:ext uri="{BB962C8B-B14F-4D97-AF65-F5344CB8AC3E}">
        <p14:creationId xmlns:p14="http://schemas.microsoft.com/office/powerpoint/2010/main" val="4166059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1676400"/>
            <a:ext cx="8078787" cy="1447800"/>
          </a:xfrm>
        </p:spPr>
        <p:txBody>
          <a:bodyPr/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n"/>
            </a:pPr>
            <a:r>
              <a:rPr lang="en-US" sz="1800" dirty="0" smtClean="0"/>
              <a:t>We analyzed the necessity and benefit of including the AMP-SIG field in the AMP PPDU for downlink data transmission in the 2.4 G</a:t>
            </a:r>
            <a:r>
              <a:rPr lang="en-US" altLang="zh-CN" sz="1800" dirty="0" smtClean="0"/>
              <a:t>Hz</a:t>
            </a:r>
            <a:r>
              <a:rPr lang="en-US" sz="1800" dirty="0" smtClean="0"/>
              <a:t> frequency band </a:t>
            </a:r>
            <a:endParaRPr lang="en-US" sz="1800" dirty="0"/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n"/>
            </a:pPr>
            <a:endParaRPr lang="en-US" sz="1800" dirty="0"/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Summary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Sep. 2024</a:t>
            </a:r>
          </a:p>
        </p:txBody>
      </p:sp>
    </p:spTree>
    <p:extLst>
      <p:ext uri="{BB962C8B-B14F-4D97-AF65-F5344CB8AC3E}">
        <p14:creationId xmlns:p14="http://schemas.microsoft.com/office/powerpoint/2010/main" val="2601600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44F92BED-E778-4DAB-A6C8-CB5F01350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79D20C79-1FC4-4DC8-AB33-9CC13A6EFB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1800" dirty="0" smtClean="0"/>
              <a:t>[</a:t>
            </a:r>
            <a:r>
              <a:rPr lang="en-US" altLang="zh-CN" sz="1800" dirty="0"/>
              <a:t>1] 11-24-0847-00bp-initial-thought-on-2.4-ghz-dl-amp-ppdu-design</a:t>
            </a:r>
          </a:p>
          <a:p>
            <a:pPr marL="0" indent="0">
              <a:buNone/>
            </a:pPr>
            <a:r>
              <a:rPr lang="en-US" altLang="zh-CN" sz="1800" dirty="0"/>
              <a:t>[2] 11-24-0861-00bp-amp-dl-ppdu-consideration</a:t>
            </a:r>
          </a:p>
          <a:p>
            <a:pPr marL="0" indent="0">
              <a:buNone/>
            </a:pPr>
            <a:r>
              <a:rPr lang="en-US" altLang="zh-CN" sz="1800" dirty="0"/>
              <a:t>[3] 11-24-1213-01bp-2.4-ghz-downlink-amp-ppdu-follow-up</a:t>
            </a:r>
          </a:p>
          <a:p>
            <a:pPr marL="0" indent="0">
              <a:buNone/>
            </a:pPr>
            <a:r>
              <a:rPr lang="en-US" altLang="zh-CN" sz="1800" dirty="0"/>
              <a:t>[4] 11-24-1345-00bp-high-level-requirements-for-downlink-phy-in-2.4-ghz</a:t>
            </a:r>
          </a:p>
          <a:p>
            <a:pPr marL="0" indent="0">
              <a:buNone/>
            </a:pPr>
            <a:r>
              <a:rPr lang="en-US" altLang="zh-CN" sz="1800" dirty="0" smtClean="0"/>
              <a:t>[5] </a:t>
            </a:r>
            <a:r>
              <a:rPr lang="en-US" altLang="zh-CN" sz="1800" dirty="0"/>
              <a:t>11-24-1215-00-00bp-feasibility-study-on-long-range-backscatter-operation</a:t>
            </a:r>
          </a:p>
          <a:p>
            <a:pPr marL="0" indent="0">
              <a:buNone/>
            </a:pPr>
            <a:endParaRPr lang="en-US" altLang="zh-CN" sz="1800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76614505-79A9-455F-A818-E1A36B4E4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="" xmlns:a16="http://schemas.microsoft.com/office/drawing/2014/main" id="{49F32995-32D9-468D-BB4D-1FC2B795F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48519" y="6480918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(Huawei)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Sep. 2024</a:t>
            </a:r>
          </a:p>
        </p:txBody>
      </p:sp>
    </p:spTree>
    <p:extLst>
      <p:ext uri="{BB962C8B-B14F-4D97-AF65-F5344CB8AC3E}">
        <p14:creationId xmlns:p14="http://schemas.microsoft.com/office/powerpoint/2010/main" val="1964074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771525" y="1762125"/>
            <a:ext cx="7772400" cy="41148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n"/>
            </a:pPr>
            <a:r>
              <a:rPr lang="en-US" sz="2000" dirty="0"/>
              <a:t>Do you support </a:t>
            </a:r>
            <a:r>
              <a:rPr lang="en-US" sz="2000" dirty="0" smtClean="0"/>
              <a:t>the following text: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altLang="zh-CN" sz="1600" dirty="0" smtClean="0"/>
              <a:t>The AMP Downlink and Excitation PPDU shall contain an </a:t>
            </a:r>
            <a:r>
              <a:rPr lang="en-US" altLang="zh-CN" sz="1600" dirty="0"/>
              <a:t>AMP-SIG field </a:t>
            </a:r>
            <a:r>
              <a:rPr lang="en-US" altLang="zh-CN" sz="1600" dirty="0" smtClean="0"/>
              <a:t>for downlink data transmission</a:t>
            </a:r>
            <a:endParaRPr lang="en-US" sz="1600" dirty="0"/>
          </a:p>
          <a:p>
            <a:endParaRPr lang="en-US" dirty="0"/>
          </a:p>
          <a:p>
            <a:pPr marL="457200" lvl="1" indent="0">
              <a:buNone/>
            </a:pPr>
            <a:r>
              <a:rPr lang="en-US" dirty="0"/>
              <a:t>Yes:</a:t>
            </a:r>
          </a:p>
          <a:p>
            <a:pPr marL="457200" lvl="1" indent="0">
              <a:buNone/>
            </a:pPr>
            <a:r>
              <a:rPr lang="en-US" dirty="0"/>
              <a:t>No:</a:t>
            </a:r>
          </a:p>
          <a:p>
            <a:pPr marL="457200" lvl="1" indent="0">
              <a:buNone/>
            </a:pPr>
            <a:r>
              <a:rPr lang="en-US" dirty="0"/>
              <a:t>Abstain:</a:t>
            </a:r>
          </a:p>
          <a:p>
            <a:pPr lvl="1"/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SP 1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2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=""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Sep. 2024</a:t>
            </a:r>
          </a:p>
        </p:txBody>
      </p:sp>
    </p:spTree>
    <p:extLst>
      <p:ext uri="{BB962C8B-B14F-4D97-AF65-F5344CB8AC3E}">
        <p14:creationId xmlns:p14="http://schemas.microsoft.com/office/powerpoint/2010/main" val="380697461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105354</TotalTime>
  <Words>657</Words>
  <Application>Microsoft Office PowerPoint</Application>
  <PresentationFormat>全屏显示(4:3)</PresentationFormat>
  <Paragraphs>105</Paragraphs>
  <Slides>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6" baseType="lpstr">
      <vt:lpstr>Qualcomm Office Regular</vt:lpstr>
      <vt:lpstr>Qualcomm Regular</vt:lpstr>
      <vt:lpstr>Arial</vt:lpstr>
      <vt:lpstr>Cambria Math</vt:lpstr>
      <vt:lpstr>Times New Roman</vt:lpstr>
      <vt:lpstr>Wingdings</vt:lpstr>
      <vt:lpstr>802-11-Submission</vt:lpstr>
      <vt:lpstr>Discussion of AMP-SIG Field</vt:lpstr>
      <vt:lpstr>Abstract</vt:lpstr>
      <vt:lpstr>Recap: AMP PPDU for Downlink Data Transmission</vt:lpstr>
      <vt:lpstr>Recap: WUR PPDU</vt:lpstr>
      <vt:lpstr>Data Rate Indication Challenges</vt:lpstr>
      <vt:lpstr>Benefits of Including AMP-SIG Field</vt:lpstr>
      <vt:lpstr>Summary</vt:lpstr>
      <vt:lpstr>References</vt:lpstr>
      <vt:lpstr>SP 1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alicel@qti.qualcomm.com</dc:creator>
  <cp:lastModifiedBy>qianbin (G)</cp:lastModifiedBy>
  <cp:revision>2223</cp:revision>
  <cp:lastPrinted>1998-02-10T13:28:06Z</cp:lastPrinted>
  <dcterms:created xsi:type="dcterms:W3CDTF">2004-12-02T14:01:45Z</dcterms:created>
  <dcterms:modified xsi:type="dcterms:W3CDTF">2024-09-05T09:07:05Z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(3)GyR2t0sibbzX/AfuVSLGbiDQXEK7JHuI3T6gluXZn8awu9JywenDtB2hism/Tnxfu6GqsUXv
kpT7CxXxflOPPE555ABh87kP671V0o2yJsAZ5gO1rDyV0UcsFDY649G2Z/F3NGU+pWF4CAoi
mENffFl3PPEKPrQwKKIdNsTyJ6NIaMkP2WZKUNW/qGT5b7mGzDKzdDwERbCA2vdJfuVG4piS
Zo77qAk+oOAzVR9UJG</vt:lpwstr>
  </property>
  <property fmtid="{D5CDD505-2E9C-101B-9397-08002B2CF9AE}" pid="4" name="_2015_ms_pID_7253431">
    <vt:lpwstr>QqXyb4hI/1n12WKacaRK2Yj/wu3oOtVYgoCKkkNYHLX/qPsxuylakP
Xpvttth0NDPydvDe/P4uamCnfEPkBO6u/qRHxBM6QI7MEw9Pw14szoClRtP3eFRicsycRXN9
Aj3odckTexpbpsM6v13jIj6pSnKSolalwHvvB+UEFmhNMLVy+SMXezAANjz02qO+e6aiILYI
rOQOKmQZbr0b5EOUprDl7k2SqNjtmBBSLOS+</vt:lpwstr>
  </property>
  <property fmtid="{D5CDD505-2E9C-101B-9397-08002B2CF9AE}" pid="5" name="_2015_ms_pID_7253432">
    <vt:lpwstr>HSfqHsW8KMjes66UXt3kUP4=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1709516096</vt:lpwstr>
  </property>
</Properties>
</file>