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64" r:id="rId2"/>
    <p:sldId id="258" r:id="rId3"/>
    <p:sldId id="321" r:id="rId4"/>
    <p:sldId id="328" r:id="rId5"/>
    <p:sldId id="344" r:id="rId6"/>
    <p:sldId id="346" r:id="rId7"/>
    <p:sldId id="334" r:id="rId8"/>
    <p:sldId id="325" r:id="rId9"/>
    <p:sldId id="300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F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78" autoAdjust="0"/>
    <p:restoredTop sz="90592"/>
  </p:normalViewPr>
  <p:slideViewPr>
    <p:cSldViewPr snapToGrid="0">
      <p:cViewPr varScale="1">
        <p:scale>
          <a:sx n="75" d="100"/>
          <a:sy n="75" d="100"/>
        </p:scale>
        <p:origin x="192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757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49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タイトルテキスト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 err="1"/>
              <a:t>タイトルテキスト</a:t>
            </a:r>
            <a:endParaRPr dirty="0"/>
          </a:p>
        </p:txBody>
      </p:sp>
      <p:sp>
        <p:nvSpPr>
          <p:cNvPr id="24" name="本文レベル1…"/>
          <p:cNvSpPr txBox="1">
            <a:spLocks noGrp="1"/>
          </p:cNvSpPr>
          <p:nvPr>
            <p:ph type="body" idx="1" hasCustomPrompt="1"/>
          </p:nvPr>
        </p:nvSpPr>
        <p:spPr>
          <a:xfrm>
            <a:off x="914400" y="1463040"/>
            <a:ext cx="10895798" cy="4631374"/>
          </a:xfrm>
          <a:prstGeom prst="rect">
            <a:avLst/>
          </a:prstGeom>
        </p:spPr>
        <p:txBody>
          <a:bodyPr>
            <a:noAutofit/>
          </a:bodyPr>
          <a:lstStyle>
            <a:lvl4pPr>
              <a:defRPr b="0"/>
            </a:lvl4pPr>
          </a:lstStyle>
          <a:p>
            <a:r>
              <a:rPr dirty="0"/>
              <a:t>本文レベル1</a:t>
            </a:r>
          </a:p>
          <a:p>
            <a:pPr lvl="1"/>
            <a:r>
              <a:rPr dirty="0"/>
              <a:t>本文レベル2</a:t>
            </a:r>
          </a:p>
          <a:p>
            <a:pPr lvl="2"/>
            <a:r>
              <a:rPr dirty="0"/>
              <a:t>本文レベル3</a:t>
            </a:r>
            <a:endParaRPr lang="en-US" dirty="0"/>
          </a:p>
          <a:p>
            <a:pPr lvl="3"/>
            <a:endParaRPr dirty="0"/>
          </a:p>
        </p:txBody>
      </p:sp>
      <p:sp>
        <p:nvSpPr>
          <p:cNvPr id="2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207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399" y="609599"/>
            <a:ext cx="10363201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Line 8"/>
          <p:cNvSpPr/>
          <p:nvPr/>
        </p:nvSpPr>
        <p:spPr>
          <a:xfrm>
            <a:off x="914399" y="6476999"/>
            <a:ext cx="10464801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</a:t>
            </a:r>
            <a:r>
              <a:rPr lang="en-US" dirty="0"/>
              <a:t>1-24/1526r0</a:t>
            </a:r>
            <a:endParaRPr dirty="0"/>
          </a:p>
        </p:txBody>
      </p:sp>
      <p:sp>
        <p:nvSpPr>
          <p:cNvPr id="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" name="タイトルテキスト"/>
          <p:cNvSpPr txBox="1">
            <a:spLocks noGrp="1"/>
          </p:cNvSpPr>
          <p:nvPr>
            <p:ph type="title"/>
          </p:nvPr>
        </p:nvSpPr>
        <p:spPr>
          <a:xfrm>
            <a:off x="609600" y="609598"/>
            <a:ext cx="10972800" cy="694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/>
          <a:lstStyle/>
          <a:p>
            <a:r>
              <a:rPr dirty="0" err="1"/>
              <a:t>タイトルテキスト</a:t>
            </a:r>
            <a:endParaRPr dirty="0"/>
          </a:p>
        </p:txBody>
      </p:sp>
      <p:sp>
        <p:nvSpPr>
          <p:cNvPr id="7" name="本文レベル1…"/>
          <p:cNvSpPr txBox="1">
            <a:spLocks noGrp="1"/>
          </p:cNvSpPr>
          <p:nvPr>
            <p:ph type="body" idx="1"/>
          </p:nvPr>
        </p:nvSpPr>
        <p:spPr>
          <a:xfrm>
            <a:off x="609600" y="1318263"/>
            <a:ext cx="10972800" cy="51460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rPr dirty="0"/>
              <a:t>本文レベル1</a:t>
            </a:r>
          </a:p>
          <a:p>
            <a:pPr lvl="1"/>
            <a:r>
              <a:rPr dirty="0"/>
              <a:t>本文レベル2</a:t>
            </a:r>
            <a:endParaRPr lang="en-US" dirty="0"/>
          </a:p>
          <a:p>
            <a:pPr lvl="2"/>
            <a:r>
              <a:rPr dirty="0"/>
              <a:t>本文レベル3</a:t>
            </a:r>
            <a:endParaRPr lang="en-US" dirty="0"/>
          </a:p>
          <a:p>
            <a:pPr lvl="3"/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D5ADA56-BBEA-8178-F529-E12E8C977028}"/>
              </a:ext>
            </a:extLst>
          </p:cNvPr>
          <p:cNvSpPr txBox="1"/>
          <p:nvPr userDrawn="1"/>
        </p:nvSpPr>
        <p:spPr>
          <a:xfrm>
            <a:off x="939125" y="339857"/>
            <a:ext cx="179961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pPr algn="l"/>
            <a:r>
              <a:rPr lang="en-US" dirty="0"/>
              <a:t>September 2024</a:t>
            </a:r>
            <a:endParaRPr dirty="0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1741683A-8A20-5F36-8400-FC00E3870F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39469" y="6491304"/>
            <a:ext cx="22429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Jing Ma (Toyota)</a:t>
            </a: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</p:sldLayoutIdLst>
  <p:transition spd="med"/>
  <p:hf hdr="0" ftr="0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60000"/>
        <a:buFont typeface="Wingdings" pitchFamily="2" charset="2"/>
        <a:buChar char="l"/>
        <a:tabLst/>
        <a:defRPr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613800" marR="0" indent="-2880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720000" marR="0" indent="-21375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システムフォント（レギュラー）"/>
        <a:buChar char="-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342900" marR="0" indent="5544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6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6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37016" y="1014075"/>
            <a:ext cx="10363200" cy="1470025"/>
          </a:xfrm>
          <a:ln/>
        </p:spPr>
        <p:txBody>
          <a:bodyPr/>
          <a:lstStyle/>
          <a:p>
            <a:r>
              <a:rPr lang="en-US" dirty="0"/>
              <a:t>Automotive WLAN use case study</a:t>
            </a:r>
            <a:endParaRPr lang="en-GB" dirty="0"/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737016" y="237063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644611"/>
              </p:ext>
            </p:extLst>
          </p:nvPr>
        </p:nvGraphicFramePr>
        <p:xfrm>
          <a:off x="936625" y="2830076"/>
          <a:ext cx="9910230" cy="193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4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84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j-lt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j-lt"/>
                        </a:rPr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j-lt"/>
                        </a:rPr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j-lt"/>
                        </a:rPr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j-lt"/>
                        </a:rPr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Jing 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Toyota Motor Corporation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j-lt"/>
                        </a:rPr>
                        <a:t>Otemachi</a:t>
                      </a:r>
                      <a:r>
                        <a:rPr lang="en-US" dirty="0">
                          <a:latin typeface="+mj-lt"/>
                        </a:rPr>
                        <a:t> Bldg. 6F, 1-6-1 </a:t>
                      </a:r>
                      <a:r>
                        <a:rPr lang="en-US" dirty="0" err="1">
                          <a:latin typeface="+mj-lt"/>
                        </a:rPr>
                        <a:t>Otemachi</a:t>
                      </a:r>
                      <a:r>
                        <a:rPr lang="en-US" dirty="0">
                          <a:latin typeface="+mj-lt"/>
                        </a:rPr>
                        <a:t>, Chiyoda-</a:t>
                      </a:r>
                      <a:r>
                        <a:rPr lang="en-US" dirty="0" err="1">
                          <a:latin typeface="+mj-lt"/>
                        </a:rPr>
                        <a:t>ku</a:t>
                      </a:r>
                      <a:r>
                        <a:rPr lang="en-US" dirty="0">
                          <a:latin typeface="+mj-lt"/>
                        </a:rPr>
                        <a:t>, Tokyo, 100-0004, Japan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j-lt"/>
                        </a:rPr>
                        <a:t>jing_ma@toyota-tokyo.tech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フッター プレースホルダー 4">
            <a:extLst>
              <a:ext uri="{FF2B5EF4-FFF2-40B4-BE49-F238E27FC236}">
                <a16:creationId xmlns:a16="http://schemas.microsoft.com/office/drawing/2014/main" id="{44FE3218-64FA-F760-A7D8-A2D5D2895AB2}"/>
              </a:ext>
            </a:extLst>
          </p:cNvPr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</p:spTree>
    <p:extLst>
      <p:ext uri="{BB962C8B-B14F-4D97-AF65-F5344CB8AC3E}">
        <p14:creationId xmlns:p14="http://schemas.microsoft.com/office/powerpoint/2010/main" val="2425039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  <p:sp>
        <p:nvSpPr>
          <p:cNvPr id="71" name="タイトル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Abstract</a:t>
            </a:r>
            <a:r>
              <a:rPr dirty="0"/>
              <a:t> </a:t>
            </a:r>
          </a:p>
        </p:txBody>
      </p:sp>
      <p:sp>
        <p:nvSpPr>
          <p:cNvPr id="72" name="コンテンツ プレースホルダー 2"/>
          <p:cNvSpPr txBox="1">
            <a:spLocks noGrp="1"/>
          </p:cNvSpPr>
          <p:nvPr>
            <p:ph type="body" idx="1"/>
          </p:nvPr>
        </p:nvSpPr>
        <p:spPr>
          <a:xfrm>
            <a:off x="857250" y="1628585"/>
            <a:ext cx="11070590" cy="411321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1" lang="en-US" altLang="ja-JP" b="1" dirty="0"/>
              <a:t> In the July meeting, IEEE 802.11 WG approved the creation of Automotive (AUTO) TIG to investigate[1]:</a:t>
            </a:r>
          </a:p>
          <a:p>
            <a:pPr lvl="1">
              <a:lnSpc>
                <a:spcPct val="90000"/>
              </a:lnSpc>
            </a:pPr>
            <a:r>
              <a:rPr kumimoji="1" lang="en-US" altLang="ja-JP" b="1" dirty="0"/>
              <a:t>Use cases, current and planned mechanisms in 802.11 for vehicle connectivity to external APs</a:t>
            </a:r>
          </a:p>
          <a:p>
            <a:pPr lvl="1">
              <a:lnSpc>
                <a:spcPct val="90000"/>
              </a:lnSpc>
            </a:pPr>
            <a:r>
              <a:rPr kumimoji="1" lang="en-US" altLang="ja-JP" b="1" dirty="0"/>
              <a:t>Gaps between requirements and standards for automotive connectivity to external APs</a:t>
            </a:r>
          </a:p>
          <a:p>
            <a:pPr lvl="1">
              <a:lnSpc>
                <a:spcPct val="90000"/>
              </a:lnSpc>
            </a:pPr>
            <a:r>
              <a:rPr kumimoji="1" lang="en-US" altLang="ja-JP" b="1" dirty="0"/>
              <a:t>Recommendations to address gaps</a:t>
            </a:r>
          </a:p>
          <a:p>
            <a:pPr marL="325800" lvl="1" indent="0">
              <a:lnSpc>
                <a:spcPct val="90000"/>
              </a:lnSpc>
              <a:buNone/>
            </a:pPr>
            <a:endParaRPr kumimoji="1" lang="en-US" altLang="ja-JP" b="1" dirty="0"/>
          </a:p>
          <a:p>
            <a:pPr>
              <a:lnSpc>
                <a:spcPct val="90000"/>
              </a:lnSpc>
            </a:pPr>
            <a:r>
              <a:rPr kumimoji="1" lang="en-US" altLang="ja-JP" b="1" dirty="0"/>
              <a:t>An automotive use case study is discussed in this contribution</a:t>
            </a:r>
          </a:p>
          <a:p>
            <a:pPr>
              <a:lnSpc>
                <a:spcPct val="90000"/>
              </a:lnSpc>
            </a:pPr>
            <a:endParaRPr kumimoji="1" lang="en-US" altLang="ja-JP" b="1" dirty="0"/>
          </a:p>
        </p:txBody>
      </p:sp>
      <p:sp>
        <p:nvSpPr>
          <p:cNvPr id="73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33D5B9B-82EC-1CC8-F01B-6E7BF408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Background 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2D5E374-05DF-0BE3-AEDA-4D332C72CCF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3</a:t>
            </a:fld>
            <a:endParaRPr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1ADFBF-8EA6-22D8-5FBD-77DEFA5B2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463040"/>
            <a:ext cx="10895798" cy="591047"/>
          </a:xfrm>
        </p:spPr>
        <p:txBody>
          <a:bodyPr/>
          <a:lstStyle/>
          <a:p>
            <a:r>
              <a:rPr lang="en-US" altLang="ja-JP" dirty="0"/>
              <a:t>Automotive applications such as Reginal HD Map, remote diagnostics, will need WLAN to provide efficient local connectivity to transfer area of data traffic between vehicles and the cloud</a:t>
            </a:r>
            <a:endParaRPr lang="ja-JP" altLang="en-US"/>
          </a:p>
        </p:txBody>
      </p:sp>
      <p:grpSp>
        <p:nvGrpSpPr>
          <p:cNvPr id="10" name="グループ化 11">
            <a:extLst>
              <a:ext uri="{FF2B5EF4-FFF2-40B4-BE49-F238E27FC236}">
                <a16:creationId xmlns:a16="http://schemas.microsoft.com/office/drawing/2014/main" id="{5D3BFDE6-BDB1-0615-F783-EFB510B2A3B8}"/>
              </a:ext>
            </a:extLst>
          </p:cNvPr>
          <p:cNvGrpSpPr/>
          <p:nvPr/>
        </p:nvGrpSpPr>
        <p:grpSpPr>
          <a:xfrm>
            <a:off x="4497468" y="2702325"/>
            <a:ext cx="2978721" cy="2286004"/>
            <a:chOff x="0" y="0"/>
            <a:chExt cx="2978719" cy="2286002"/>
          </a:xfrm>
        </p:grpSpPr>
        <p:grpSp>
          <p:nvGrpSpPr>
            <p:cNvPr id="45" name="グループ化 12">
              <a:extLst>
                <a:ext uri="{FF2B5EF4-FFF2-40B4-BE49-F238E27FC236}">
                  <a16:creationId xmlns:a16="http://schemas.microsoft.com/office/drawing/2014/main" id="{9B09C59C-F5D1-B8CF-F20C-111591FCF0FF}"/>
                </a:ext>
              </a:extLst>
            </p:cNvPr>
            <p:cNvGrpSpPr/>
            <p:nvPr/>
          </p:nvGrpSpPr>
          <p:grpSpPr>
            <a:xfrm>
              <a:off x="0" y="0"/>
              <a:ext cx="2978719" cy="2286002"/>
              <a:chOff x="0" y="0"/>
              <a:chExt cx="2978718" cy="2286001"/>
            </a:xfrm>
          </p:grpSpPr>
          <p:grpSp>
            <p:nvGrpSpPr>
              <p:cNvPr id="47" name="グループ化 16">
                <a:extLst>
                  <a:ext uri="{FF2B5EF4-FFF2-40B4-BE49-F238E27FC236}">
                    <a16:creationId xmlns:a16="http://schemas.microsoft.com/office/drawing/2014/main" id="{442B3DC6-858A-89C1-0680-7C2FD335DBF3}"/>
                  </a:ext>
                </a:extLst>
              </p:cNvPr>
              <p:cNvGrpSpPr/>
              <p:nvPr/>
            </p:nvGrpSpPr>
            <p:grpSpPr>
              <a:xfrm>
                <a:off x="0" y="0"/>
                <a:ext cx="2978718" cy="2286001"/>
                <a:chOff x="0" y="0"/>
                <a:chExt cx="2978717" cy="2286000"/>
              </a:xfrm>
            </p:grpSpPr>
            <p:grpSp>
              <p:nvGrpSpPr>
                <p:cNvPr id="49" name="グループ化 18">
                  <a:extLst>
                    <a:ext uri="{FF2B5EF4-FFF2-40B4-BE49-F238E27FC236}">
                      <a16:creationId xmlns:a16="http://schemas.microsoft.com/office/drawing/2014/main" id="{7DEA5EAC-3C2A-FDCD-7E6C-7FEBE5362BCC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2978718" cy="2286001"/>
                  <a:chOff x="0" y="0"/>
                  <a:chExt cx="2978717" cy="2286000"/>
                </a:xfrm>
              </p:grpSpPr>
              <p:pic>
                <p:nvPicPr>
                  <p:cNvPr id="51" name="Picture 8" descr="Picture 8">
                    <a:extLst>
                      <a:ext uri="{FF2B5EF4-FFF2-40B4-BE49-F238E27FC236}">
                        <a16:creationId xmlns:a16="http://schemas.microsoft.com/office/drawing/2014/main" id="{02AD9BF9-C42D-D45A-F832-EB5399D700E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0" y="0"/>
                    <a:ext cx="2978718" cy="2286001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pic>
                <p:nvPicPr>
                  <p:cNvPr id="52" name="図 21" descr="図 21">
                    <a:extLst>
                      <a:ext uri="{FF2B5EF4-FFF2-40B4-BE49-F238E27FC236}">
                        <a16:creationId xmlns:a16="http://schemas.microsoft.com/office/drawing/2014/main" id="{18829241-5651-47E0-EBFB-9C938A4F157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869462" y="468988"/>
                    <a:ext cx="324091" cy="159245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</p:grpSp>
            <p:sp>
              <p:nvSpPr>
                <p:cNvPr id="50" name="正方形/長方形 19">
                  <a:extLst>
                    <a:ext uri="{FF2B5EF4-FFF2-40B4-BE49-F238E27FC236}">
                      <a16:creationId xmlns:a16="http://schemas.microsoft.com/office/drawing/2014/main" id="{D51C8BCA-D40E-2EFA-F862-50A46D347C42}"/>
                    </a:ext>
                  </a:extLst>
                </p:cNvPr>
                <p:cNvSpPr/>
                <p:nvPr/>
              </p:nvSpPr>
              <p:spPr>
                <a:xfrm>
                  <a:off x="832477" y="1437339"/>
                  <a:ext cx="541422" cy="469232"/>
                </a:xfrm>
                <a:prstGeom prst="rect">
                  <a:avLst/>
                </a:prstGeom>
                <a:solidFill>
                  <a:schemeClr val="accent3">
                    <a:lumOff val="44000"/>
                  </a:schemeClr>
                </a:solidFill>
                <a:ln w="25400" cap="flat">
                  <a:solidFill>
                    <a:schemeClr val="accent3">
                      <a:lumOff val="44000"/>
                    </a:schemeClr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chemeClr val="accent3">
                          <a:lumOff val="44000"/>
                        </a:schemeClr>
                      </a:solidFill>
                    </a:defRPr>
                  </a:pPr>
                  <a:endParaRPr/>
                </a:p>
              </p:txBody>
            </p:sp>
          </p:grpSp>
          <p:pic>
            <p:nvPicPr>
              <p:cNvPr id="48" name="Picture 6" descr="Picture 6">
                <a:extLst>
                  <a:ext uri="{FF2B5EF4-FFF2-40B4-BE49-F238E27FC236}">
                    <a16:creationId xmlns:a16="http://schemas.microsoft.com/office/drawing/2014/main" id="{B26FC380-EEAC-18A8-FBCE-3F06786869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5212" y="1343162"/>
                <a:ext cx="708687" cy="70868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pic>
          <p:nvPicPr>
            <p:cNvPr id="46" name="Picture 4" descr="Picture 4">
              <a:extLst>
                <a:ext uri="{FF2B5EF4-FFF2-40B4-BE49-F238E27FC236}">
                  <a16:creationId xmlns:a16="http://schemas.microsoft.com/office/drawing/2014/main" id="{CEB651B0-37F1-13F5-64B7-A19172EA4B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84208" y="689853"/>
              <a:ext cx="347968" cy="4400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20375FE-2164-6812-07B4-C22CC2A6CEDC}"/>
              </a:ext>
            </a:extLst>
          </p:cNvPr>
          <p:cNvSpPr/>
          <p:nvPr/>
        </p:nvSpPr>
        <p:spPr bwMode="auto">
          <a:xfrm>
            <a:off x="4506118" y="4790500"/>
            <a:ext cx="6912009" cy="699413"/>
          </a:xfrm>
          <a:prstGeom prst="rect">
            <a:avLst/>
          </a:prstGeom>
          <a:solidFill>
            <a:schemeClr val="bg1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FC9CD62A-F782-3A98-4C8C-332DDE9BF67D}"/>
              </a:ext>
            </a:extLst>
          </p:cNvPr>
          <p:cNvCxnSpPr>
            <a:cxnSpLocks/>
            <a:stCxn id="11" idx="1"/>
            <a:endCxn id="11" idx="3"/>
          </p:cNvCxnSpPr>
          <p:nvPr/>
        </p:nvCxnSpPr>
        <p:spPr bwMode="auto">
          <a:xfrm>
            <a:off x="4506118" y="5140207"/>
            <a:ext cx="691200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8A8E1C11-A507-CC34-2677-47149A61B26F}"/>
              </a:ext>
            </a:extLst>
          </p:cNvPr>
          <p:cNvGrpSpPr/>
          <p:nvPr/>
        </p:nvGrpSpPr>
        <p:grpSpPr>
          <a:xfrm rot="16200000">
            <a:off x="7012624" y="3631199"/>
            <a:ext cx="1619189" cy="699413"/>
            <a:chOff x="4600966" y="4178632"/>
            <a:chExt cx="3734313" cy="699413"/>
          </a:xfrm>
        </p:grpSpPr>
        <p:sp>
          <p:nvSpPr>
            <p:cNvPr id="43" name="正方形/長方形 42">
              <a:extLst>
                <a:ext uri="{FF2B5EF4-FFF2-40B4-BE49-F238E27FC236}">
                  <a16:creationId xmlns:a16="http://schemas.microsoft.com/office/drawing/2014/main" id="{E87100FE-6C95-795A-DE28-6649381738BA}"/>
                </a:ext>
              </a:extLst>
            </p:cNvPr>
            <p:cNvSpPr/>
            <p:nvPr/>
          </p:nvSpPr>
          <p:spPr bwMode="auto">
            <a:xfrm>
              <a:off x="4600967" y="4178632"/>
              <a:ext cx="3734312" cy="699413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eiryo UI" pitchFamily="50" charset="-128"/>
                <a:cs typeface="Meiryo UI" pitchFamily="50" charset="-128"/>
              </a:endParaRPr>
            </a:p>
          </p:txBody>
        </p: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27BA7062-3BD6-284E-C692-8BA0CFEE126B}"/>
                </a:ext>
              </a:extLst>
            </p:cNvPr>
            <p:cNvCxnSpPr>
              <a:cxnSpLocks/>
              <a:endCxn id="43" idx="3"/>
            </p:cNvCxnSpPr>
            <p:nvPr/>
          </p:nvCxnSpPr>
          <p:spPr bwMode="auto">
            <a:xfrm rot="5400000" flipH="1" flipV="1">
              <a:off x="6463965" y="2665341"/>
              <a:ext cx="8316" cy="373431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2759D2CB-9741-86D5-EE62-6B060EDC15F7}"/>
              </a:ext>
            </a:extLst>
          </p:cNvPr>
          <p:cNvGrpSpPr/>
          <p:nvPr/>
        </p:nvGrpSpPr>
        <p:grpSpPr>
          <a:xfrm flipH="1">
            <a:off x="8439706" y="4820883"/>
            <a:ext cx="742100" cy="722928"/>
            <a:chOff x="1248827" y="2884676"/>
            <a:chExt cx="1165626" cy="1128792"/>
          </a:xfrm>
        </p:grpSpPr>
        <p:pic>
          <p:nvPicPr>
            <p:cNvPr id="41" name="Picture 18" descr="Free Car SVG, PNG Icon, Symbol. Download Image.">
              <a:extLst>
                <a:ext uri="{FF2B5EF4-FFF2-40B4-BE49-F238E27FC236}">
                  <a16:creationId xmlns:a16="http://schemas.microsoft.com/office/drawing/2014/main" id="{B5385FF8-89D4-E5C6-10DA-117796BA42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27" y="2975138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0BBE0E9F-D6F4-06F5-4B87-C1D2DF8332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8045" y="2884676"/>
              <a:ext cx="442825" cy="408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5" name="Picture 2" descr="青、黄色、赤！ピカっ！信号機のイラスト | 商用フリー(無料)のイラスト素材なら「イラストマンション」">
            <a:extLst>
              <a:ext uri="{FF2B5EF4-FFF2-40B4-BE49-F238E27FC236}">
                <a16:creationId xmlns:a16="http://schemas.microsoft.com/office/drawing/2014/main" id="{13215C6C-7F87-3FF6-A9FD-D5DF9797B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745" y="4067572"/>
            <a:ext cx="699413" cy="69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青、黄色、赤！ピカっ！信号機のイラスト | 商用フリー(無料)のイラスト素材なら「イラストマンション」">
            <a:extLst>
              <a:ext uri="{FF2B5EF4-FFF2-40B4-BE49-F238E27FC236}">
                <a16:creationId xmlns:a16="http://schemas.microsoft.com/office/drawing/2014/main" id="{F25AC363-29CA-1DD8-47E0-C2E80564E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28885" y="4988331"/>
            <a:ext cx="699413" cy="699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54399CCD-FE17-1960-470C-85E3064C14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8240475" y="3855816"/>
            <a:ext cx="322714" cy="294652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06CF6E99-C645-EF59-EEC3-5BC2114D6CF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7306196" y="4896113"/>
            <a:ext cx="322714" cy="294652"/>
          </a:xfrm>
          <a:prstGeom prst="rect">
            <a:avLst/>
          </a:prstGeom>
        </p:spPr>
      </p:pic>
      <p:cxnSp>
        <p:nvCxnSpPr>
          <p:cNvPr id="19" name="曲線コネクタ 18">
            <a:extLst>
              <a:ext uri="{FF2B5EF4-FFF2-40B4-BE49-F238E27FC236}">
                <a16:creationId xmlns:a16="http://schemas.microsoft.com/office/drawing/2014/main" id="{115417DA-44E7-64B5-4F24-7E7FA629C6C5}"/>
              </a:ext>
            </a:extLst>
          </p:cNvPr>
          <p:cNvCxnSpPr>
            <a:stCxn id="46" idx="1"/>
            <a:endCxn id="48" idx="0"/>
          </p:cNvCxnSpPr>
          <p:nvPr/>
        </p:nvCxnSpPr>
        <p:spPr>
          <a:xfrm rot="10800000" flipV="1">
            <a:off x="5517025" y="3612205"/>
            <a:ext cx="464652" cy="433283"/>
          </a:xfrm>
          <a:prstGeom prst="curvedConnector2">
            <a:avLst/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曲線コネクタ 19">
            <a:extLst>
              <a:ext uri="{FF2B5EF4-FFF2-40B4-BE49-F238E27FC236}">
                <a16:creationId xmlns:a16="http://schemas.microsoft.com/office/drawing/2014/main" id="{8714C93A-7E50-8D70-D3B4-07B110398498}"/>
              </a:ext>
            </a:extLst>
          </p:cNvPr>
          <p:cNvCxnSpPr>
            <a:stCxn id="17" idx="1"/>
          </p:cNvCxnSpPr>
          <p:nvPr/>
        </p:nvCxnSpPr>
        <p:spPr>
          <a:xfrm>
            <a:off x="8563189" y="4003142"/>
            <a:ext cx="330740" cy="845294"/>
          </a:xfrm>
          <a:prstGeom prst="curvedConnector2">
            <a:avLst/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" name="Picture 4" descr="データセンターのイラスト | フリー、無料で使えるイラストカット.com">
            <a:extLst>
              <a:ext uri="{FF2B5EF4-FFF2-40B4-BE49-F238E27FC236}">
                <a16:creationId xmlns:a16="http://schemas.microsoft.com/office/drawing/2014/main" id="{B56CC3F1-FC2C-C673-C1CC-771453382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2954" y="3694299"/>
            <a:ext cx="1081983" cy="705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事務所のイラスト - いらすと本舗">
            <a:extLst>
              <a:ext uri="{FF2B5EF4-FFF2-40B4-BE49-F238E27FC236}">
                <a16:creationId xmlns:a16="http://schemas.microsoft.com/office/drawing/2014/main" id="{8C13F79D-C20F-AE83-3EBE-FB87FE4B9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022475" y="4190071"/>
            <a:ext cx="1048617" cy="50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Picture 4">
            <a:extLst>
              <a:ext uri="{FF2B5EF4-FFF2-40B4-BE49-F238E27FC236}">
                <a16:creationId xmlns:a16="http://schemas.microsoft.com/office/drawing/2014/main" id="{6B5704BD-F6D7-A663-2941-9EC7BF37CE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78619" y="3943919"/>
            <a:ext cx="347968" cy="440053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496051C-7F6E-A0F8-14EA-FD32B09A130D}"/>
              </a:ext>
            </a:extLst>
          </p:cNvPr>
          <p:cNvGrpSpPr/>
          <p:nvPr/>
        </p:nvGrpSpPr>
        <p:grpSpPr>
          <a:xfrm flipH="1">
            <a:off x="10595303" y="4825726"/>
            <a:ext cx="742100" cy="722928"/>
            <a:chOff x="1248827" y="2884676"/>
            <a:chExt cx="1165626" cy="1128792"/>
          </a:xfrm>
        </p:grpSpPr>
        <p:pic>
          <p:nvPicPr>
            <p:cNvPr id="39" name="Picture 18" descr="Free Car SVG, PNG Icon, Symbol. Download Image.">
              <a:extLst>
                <a:ext uri="{FF2B5EF4-FFF2-40B4-BE49-F238E27FC236}">
                  <a16:creationId xmlns:a16="http://schemas.microsoft.com/office/drawing/2014/main" id="{B176BF66-D072-68B9-1A2E-039B9687C7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27" y="2975138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5F8F5BD6-A70D-13D8-2DBA-488B4B9BEDA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8045" y="2884676"/>
              <a:ext cx="442825" cy="408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5" name="曲線コネクタ 24">
            <a:extLst>
              <a:ext uri="{FF2B5EF4-FFF2-40B4-BE49-F238E27FC236}">
                <a16:creationId xmlns:a16="http://schemas.microsoft.com/office/drawing/2014/main" id="{103BD5EF-6E08-31FF-2794-8ADCDB78CB5D}"/>
              </a:ext>
            </a:extLst>
          </p:cNvPr>
          <p:cNvCxnSpPr>
            <a:cxnSpLocks/>
          </p:cNvCxnSpPr>
          <p:nvPr/>
        </p:nvCxnSpPr>
        <p:spPr>
          <a:xfrm>
            <a:off x="10969995" y="4233730"/>
            <a:ext cx="330740" cy="845294"/>
          </a:xfrm>
          <a:prstGeom prst="curvedConnector2">
            <a:avLst/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C21E7A8-0E70-E2B5-2077-7DDA64CEAC5E}"/>
              </a:ext>
            </a:extLst>
          </p:cNvPr>
          <p:cNvSpPr txBox="1"/>
          <p:nvPr/>
        </p:nvSpPr>
        <p:spPr>
          <a:xfrm>
            <a:off x="10022475" y="3322720"/>
            <a:ext cx="1588167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ja-JP" dirty="0"/>
              <a:t>Data center </a:t>
            </a:r>
            <a:endParaRPr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3384AE57-E072-36C8-9C61-F019BD5C1879}"/>
              </a:ext>
            </a:extLst>
          </p:cNvPr>
          <p:cNvGrpSpPr/>
          <p:nvPr/>
        </p:nvGrpSpPr>
        <p:grpSpPr>
          <a:xfrm flipH="1">
            <a:off x="6023663" y="4880662"/>
            <a:ext cx="742100" cy="722928"/>
            <a:chOff x="1248827" y="2884676"/>
            <a:chExt cx="1165626" cy="1128792"/>
          </a:xfrm>
        </p:grpSpPr>
        <p:pic>
          <p:nvPicPr>
            <p:cNvPr id="37" name="Picture 18" descr="Free Car SVG, PNG Icon, Symbol. Download Image.">
              <a:extLst>
                <a:ext uri="{FF2B5EF4-FFF2-40B4-BE49-F238E27FC236}">
                  <a16:creationId xmlns:a16="http://schemas.microsoft.com/office/drawing/2014/main" id="{F1F8A785-F6C3-B185-164B-E4F1D70354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27" y="2975138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423FEA4A-0A15-780B-DB61-1E01F89A5E0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8045" y="2884676"/>
              <a:ext cx="442825" cy="408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9" name="曲線コネクタ 28">
            <a:extLst>
              <a:ext uri="{FF2B5EF4-FFF2-40B4-BE49-F238E27FC236}">
                <a16:creationId xmlns:a16="http://schemas.microsoft.com/office/drawing/2014/main" id="{8D9A9CAF-0979-CC53-14A8-FD8989FD32AB}"/>
              </a:ext>
            </a:extLst>
          </p:cNvPr>
          <p:cNvCxnSpPr>
            <a:cxnSpLocks/>
            <a:stCxn id="38" idx="1"/>
          </p:cNvCxnSpPr>
          <p:nvPr/>
        </p:nvCxnSpPr>
        <p:spPr>
          <a:xfrm flipV="1">
            <a:off x="6537065" y="4948682"/>
            <a:ext cx="851849" cy="62669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" name="Picture 6" descr="Router Icon Clip Art Image - ClipSafari">
            <a:extLst>
              <a:ext uri="{FF2B5EF4-FFF2-40B4-BE49-F238E27FC236}">
                <a16:creationId xmlns:a16="http://schemas.microsoft.com/office/drawing/2014/main" id="{5015071F-7089-5BB9-BEE2-E7C760D6B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8652" y="2797085"/>
            <a:ext cx="319791" cy="208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クラウドのアイコン | フリーのアイコンイラスト素材 icon-pit">
            <a:extLst>
              <a:ext uri="{FF2B5EF4-FFF2-40B4-BE49-F238E27FC236}">
                <a16:creationId xmlns:a16="http://schemas.microsoft.com/office/drawing/2014/main" id="{D210E552-7FB3-441C-9C1E-374682CF7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9057" y="2418542"/>
            <a:ext cx="2350938" cy="965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Server Icons &amp; Symbols">
            <a:extLst>
              <a:ext uri="{FF2B5EF4-FFF2-40B4-BE49-F238E27FC236}">
                <a16:creationId xmlns:a16="http://schemas.microsoft.com/office/drawing/2014/main" id="{E8949955-5618-7669-3144-FB34A4EDD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1573" y="2922005"/>
            <a:ext cx="319862" cy="31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Router Icon Clip Art Image - ClipSafari">
            <a:extLst>
              <a:ext uri="{FF2B5EF4-FFF2-40B4-BE49-F238E27FC236}">
                <a16:creationId xmlns:a16="http://schemas.microsoft.com/office/drawing/2014/main" id="{C1E55900-27CA-7D9F-A79D-8AAC6633E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2254" y="2845456"/>
            <a:ext cx="319791" cy="208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曲線コネクタ 33">
            <a:extLst>
              <a:ext uri="{FF2B5EF4-FFF2-40B4-BE49-F238E27FC236}">
                <a16:creationId xmlns:a16="http://schemas.microsoft.com/office/drawing/2014/main" id="{2DECFEAC-762D-2305-BB5A-16860221F011}"/>
              </a:ext>
            </a:extLst>
          </p:cNvPr>
          <p:cNvCxnSpPr/>
          <p:nvPr/>
        </p:nvCxnSpPr>
        <p:spPr>
          <a:xfrm flipV="1">
            <a:off x="6255139" y="2830217"/>
            <a:ext cx="2638790" cy="492503"/>
          </a:xfrm>
          <a:prstGeom prst="curvedConnector3">
            <a:avLst>
              <a:gd name="adj1" fmla="val 51507"/>
            </a:avLst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曲線コネクタ 34">
            <a:extLst>
              <a:ext uri="{FF2B5EF4-FFF2-40B4-BE49-F238E27FC236}">
                <a16:creationId xmlns:a16="http://schemas.microsoft.com/office/drawing/2014/main" id="{33045ABF-3ECB-CCCC-510B-A25A803605A8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72387" y="3220312"/>
            <a:ext cx="900196" cy="287733"/>
          </a:xfrm>
          <a:prstGeom prst="curvedConnector3">
            <a:avLst>
              <a:gd name="adj1" fmla="val -20663"/>
            </a:avLst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AC1010B-ABDD-6AF3-1089-FA71970EB441}"/>
              </a:ext>
            </a:extLst>
          </p:cNvPr>
          <p:cNvSpPr txBox="1"/>
          <p:nvPr/>
        </p:nvSpPr>
        <p:spPr>
          <a:xfrm>
            <a:off x="8978652" y="2347042"/>
            <a:ext cx="2396723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ja-JP" sz="2000" dirty="0"/>
              <a:t>Core &amp; network</a:t>
            </a:r>
            <a:endParaRPr lang="ja-JP" altLang="en-US" sz="2000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E05B058F-87B3-92DA-2EB0-4514F353913D}"/>
              </a:ext>
            </a:extLst>
          </p:cNvPr>
          <p:cNvCxnSpPr/>
          <p:nvPr/>
        </p:nvCxnSpPr>
        <p:spPr>
          <a:xfrm>
            <a:off x="2609518" y="3627134"/>
            <a:ext cx="622852" cy="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E7C0A2-517D-A5AD-52B2-AD5938DC7EC4}"/>
              </a:ext>
            </a:extLst>
          </p:cNvPr>
          <p:cNvSpPr txBox="1"/>
          <p:nvPr/>
        </p:nvSpPr>
        <p:spPr>
          <a:xfrm>
            <a:off x="1802759" y="2980803"/>
            <a:ext cx="3204487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ja-JP" sz="1800" dirty="0"/>
              <a:t>Local data exchange between vehicle and WLAN AP</a:t>
            </a:r>
            <a:endParaRPr lang="ja-JP" altLang="en-US" sz="1800"/>
          </a:p>
        </p:txBody>
      </p: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66530D53-2921-927E-C589-BAED49170FD2}"/>
              </a:ext>
            </a:extLst>
          </p:cNvPr>
          <p:cNvGrpSpPr/>
          <p:nvPr/>
        </p:nvGrpSpPr>
        <p:grpSpPr>
          <a:xfrm>
            <a:off x="2476439" y="4119360"/>
            <a:ext cx="2117583" cy="1424450"/>
            <a:chOff x="2476439" y="4119360"/>
            <a:chExt cx="2117583" cy="1424450"/>
          </a:xfrm>
        </p:grpSpPr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28890DF4-2064-2FB4-90E6-FA6A7788DBE6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2662933" y="4510674"/>
              <a:ext cx="1677261" cy="938684"/>
            </a:xfrm>
            <a:prstGeom prst="rect">
              <a:avLst/>
            </a:prstGeom>
          </p:spPr>
        </p:pic>
        <p:sp>
          <p:nvSpPr>
            <p:cNvPr id="59" name="角丸四角形吹き出し 58">
              <a:extLst>
                <a:ext uri="{FF2B5EF4-FFF2-40B4-BE49-F238E27FC236}">
                  <a16:creationId xmlns:a16="http://schemas.microsoft.com/office/drawing/2014/main" id="{60E09297-8F5B-045B-E49F-484A0A5A2E5A}"/>
                </a:ext>
              </a:extLst>
            </p:cNvPr>
            <p:cNvSpPr/>
            <p:nvPr/>
          </p:nvSpPr>
          <p:spPr>
            <a:xfrm>
              <a:off x="2476439" y="4383971"/>
              <a:ext cx="2117583" cy="1159839"/>
            </a:xfrm>
            <a:prstGeom prst="wedgeRoundRectCallout">
              <a:avLst>
                <a:gd name="adj1" fmla="val 126234"/>
                <a:gd name="adj2" fmla="val 19729"/>
                <a:gd name="adj3" fmla="val 16667"/>
              </a:avLst>
            </a:prstGeom>
            <a:noFill/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A1A607A0-8495-8BAF-E7C0-BACCAEC265E3}"/>
                </a:ext>
              </a:extLst>
            </p:cNvPr>
            <p:cNvSpPr txBox="1"/>
            <p:nvPr/>
          </p:nvSpPr>
          <p:spPr>
            <a:xfrm>
              <a:off x="2574065" y="4119360"/>
              <a:ext cx="1871296" cy="338552"/>
            </a:xfrm>
            <a:prstGeom prst="rect">
              <a:avLst/>
            </a:prstGeom>
            <a:solidFill>
              <a:schemeClr val="bg1"/>
            </a:solidFill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>
              <a:sp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1" i="0" u="sng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rPr>
                <a:t>Reginal HD MAP</a:t>
              </a:r>
              <a:endParaRPr kumimoji="0" lang="ja-JP" altLang="en-US" sz="1600" b="1" i="0" u="sng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</p:grpSp>
      <p:pic>
        <p:nvPicPr>
          <p:cNvPr id="2050" name="Picture 2" descr="remote diagnostics Icon - Free PNG &amp; SVG 5652658 - Noun Project">
            <a:extLst>
              <a:ext uri="{FF2B5EF4-FFF2-40B4-BE49-F238E27FC236}">
                <a16:creationId xmlns:a16="http://schemas.microsoft.com/office/drawing/2014/main" id="{BE4414D2-9A80-4861-3CF7-2EA0C6A28E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7372" y="3733155"/>
            <a:ext cx="913831" cy="913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角丸四角形吹き出し 61">
            <a:extLst>
              <a:ext uri="{FF2B5EF4-FFF2-40B4-BE49-F238E27FC236}">
                <a16:creationId xmlns:a16="http://schemas.microsoft.com/office/drawing/2014/main" id="{92590054-9B09-03FB-5688-039218C8E4F1}"/>
              </a:ext>
            </a:extLst>
          </p:cNvPr>
          <p:cNvSpPr/>
          <p:nvPr/>
        </p:nvSpPr>
        <p:spPr>
          <a:xfrm>
            <a:off x="9029386" y="3741673"/>
            <a:ext cx="912071" cy="769001"/>
          </a:xfrm>
          <a:prstGeom prst="wedgeRoundRectCallout">
            <a:avLst>
              <a:gd name="adj1" fmla="val -52482"/>
              <a:gd name="adj2" fmla="val 117957"/>
              <a:gd name="adj3" fmla="val 16667"/>
            </a:avLst>
          </a:prstGeom>
          <a:noFill/>
          <a:ln w="127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28F8585-71D9-FA71-30E6-90B2D8134331}"/>
              </a:ext>
            </a:extLst>
          </p:cNvPr>
          <p:cNvSpPr txBox="1"/>
          <p:nvPr/>
        </p:nvSpPr>
        <p:spPr>
          <a:xfrm>
            <a:off x="8890073" y="3330186"/>
            <a:ext cx="1202344" cy="584773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rPr>
              <a:t>Remote </a:t>
            </a:r>
            <a:r>
              <a:rPr kumimoji="0" lang="en-US" altLang="ja-JP" sz="1600" b="1" i="0" u="sng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rPr>
              <a:t>Diagnostics</a:t>
            </a:r>
            <a:endParaRPr kumimoji="0" lang="ja-JP" altLang="en-US" sz="1600" b="1" i="0" u="sng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sp>
        <p:nvSpPr>
          <p:cNvPr id="2048" name="フッター プレースホルダー 4">
            <a:extLst>
              <a:ext uri="{FF2B5EF4-FFF2-40B4-BE49-F238E27FC236}">
                <a16:creationId xmlns:a16="http://schemas.microsoft.com/office/drawing/2014/main" id="{E5C1D188-0A14-9014-1A6F-9EEDCCF2E0B4}"/>
              </a:ext>
            </a:extLst>
          </p:cNvPr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</p:spTree>
    <p:extLst>
      <p:ext uri="{BB962C8B-B14F-4D97-AF65-F5344CB8AC3E}">
        <p14:creationId xmlns:p14="http://schemas.microsoft.com/office/powerpoint/2010/main" val="50019537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B6F4608-D4E9-5542-DDD9-EE3FF72A7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Use case : Regional HD MAP</a:t>
            </a:r>
            <a:endParaRPr lang="ja-JP" altLang="en-US" dirty="0"/>
          </a:p>
        </p:txBody>
      </p:sp>
      <p:sp>
        <p:nvSpPr>
          <p:cNvPr id="82" name="テキスト プレースホルダー 81"/>
          <p:cNvSpPr>
            <a:spLocks noGrp="1"/>
          </p:cNvSpPr>
          <p:nvPr>
            <p:ph type="body" idx="1"/>
          </p:nvPr>
        </p:nvSpPr>
        <p:spPr>
          <a:xfrm>
            <a:off x="979571" y="1822506"/>
            <a:ext cx="10493177" cy="3310973"/>
          </a:xfrm>
        </p:spPr>
        <p:txBody>
          <a:bodyPr/>
          <a:lstStyle/>
          <a:p>
            <a:r>
              <a:rPr lang="en-US" altLang="ja-JP" dirty="0"/>
              <a:t>This use case focuses on the use of opportunistic Wi-Fi connectivity for vehicles either running or parked within a specific geographic region.</a:t>
            </a:r>
          </a:p>
          <a:p>
            <a:r>
              <a:rPr lang="en-US" altLang="ja-JP" dirty="0"/>
              <a:t>The vehicle connects to local Wi-Fi access points (APs) to transmit environmental data and receive updated high-definition (HD) </a:t>
            </a:r>
          </a:p>
          <a:p>
            <a:pPr marL="0" indent="0">
              <a:buNone/>
            </a:pPr>
            <a:r>
              <a:rPr lang="en-US" altLang="ja-JP" dirty="0"/>
              <a:t>     map information from the edge cloud. </a:t>
            </a:r>
          </a:p>
          <a:p>
            <a:r>
              <a:rPr lang="en-US" altLang="ja-JP" dirty="0"/>
              <a:t>It can enhance the accuracy and timeliness of </a:t>
            </a:r>
          </a:p>
          <a:p>
            <a:pPr marL="0" indent="0">
              <a:buNone/>
            </a:pPr>
            <a:r>
              <a:rPr lang="en-US" altLang="ja-JP" dirty="0"/>
              <a:t>    HD maps while utilizing local infrastructure </a:t>
            </a:r>
          </a:p>
          <a:p>
            <a:pPr marL="0" indent="0">
              <a:buNone/>
            </a:pPr>
            <a:r>
              <a:rPr lang="en-US" altLang="ja-JP" dirty="0"/>
              <a:t>    for efficient data exchange.</a:t>
            </a:r>
          </a:p>
          <a:p>
            <a:r>
              <a:rPr kumimoji="1" lang="en-US" altLang="ja-JP" dirty="0"/>
              <a:t>Actors: Vehicle, AP, Edge Cloud</a:t>
            </a:r>
            <a:endParaRPr kumimoji="1" lang="ja-JP" altLang="en-US" dirty="0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97B5E067-CAC1-81CE-6B4F-55AC930B43B9}"/>
              </a:ext>
            </a:extLst>
          </p:cNvPr>
          <p:cNvGrpSpPr/>
          <p:nvPr/>
        </p:nvGrpSpPr>
        <p:grpSpPr>
          <a:xfrm>
            <a:off x="7299035" y="2769130"/>
            <a:ext cx="4772197" cy="3817310"/>
            <a:chOff x="7299035" y="2769130"/>
            <a:chExt cx="4772197" cy="3817310"/>
          </a:xfrm>
        </p:grpSpPr>
        <p:grpSp>
          <p:nvGrpSpPr>
            <p:cNvPr id="64" name="グループ化 12">
              <a:extLst>
                <a:ext uri="{FF2B5EF4-FFF2-40B4-BE49-F238E27FC236}">
                  <a16:creationId xmlns:a16="http://schemas.microsoft.com/office/drawing/2014/main" id="{94EE9259-39E8-1530-E19D-FA9FECEC2892}"/>
                </a:ext>
              </a:extLst>
            </p:cNvPr>
            <p:cNvGrpSpPr/>
            <p:nvPr/>
          </p:nvGrpSpPr>
          <p:grpSpPr>
            <a:xfrm>
              <a:off x="7299035" y="3624532"/>
              <a:ext cx="2978721" cy="2286004"/>
              <a:chOff x="0" y="0"/>
              <a:chExt cx="2978718" cy="2286001"/>
            </a:xfrm>
          </p:grpSpPr>
          <p:grpSp>
            <p:nvGrpSpPr>
              <p:cNvPr id="66" name="グループ化 16">
                <a:extLst>
                  <a:ext uri="{FF2B5EF4-FFF2-40B4-BE49-F238E27FC236}">
                    <a16:creationId xmlns:a16="http://schemas.microsoft.com/office/drawing/2014/main" id="{863291C6-D7F0-05B3-2980-4FE001047218}"/>
                  </a:ext>
                </a:extLst>
              </p:cNvPr>
              <p:cNvGrpSpPr/>
              <p:nvPr/>
            </p:nvGrpSpPr>
            <p:grpSpPr>
              <a:xfrm>
                <a:off x="0" y="0"/>
                <a:ext cx="2978718" cy="2286001"/>
                <a:chOff x="0" y="0"/>
                <a:chExt cx="2978717" cy="2286000"/>
              </a:xfrm>
            </p:grpSpPr>
            <p:grpSp>
              <p:nvGrpSpPr>
                <p:cNvPr id="68" name="グループ化 18">
                  <a:extLst>
                    <a:ext uri="{FF2B5EF4-FFF2-40B4-BE49-F238E27FC236}">
                      <a16:creationId xmlns:a16="http://schemas.microsoft.com/office/drawing/2014/main" id="{7A0444FB-2C10-F142-959D-D5D1062DC870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2978718" cy="2286001"/>
                  <a:chOff x="0" y="0"/>
                  <a:chExt cx="2978717" cy="2286000"/>
                </a:xfrm>
              </p:grpSpPr>
              <p:pic>
                <p:nvPicPr>
                  <p:cNvPr id="70" name="Picture 8" descr="Picture 8">
                    <a:extLst>
                      <a:ext uri="{FF2B5EF4-FFF2-40B4-BE49-F238E27FC236}">
                        <a16:creationId xmlns:a16="http://schemas.microsoft.com/office/drawing/2014/main" id="{C7AC8B2D-8657-37D8-BD27-E7A6E6C80D6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0" y="0"/>
                    <a:ext cx="2978718" cy="2286001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  <p:pic>
                <p:nvPicPr>
                  <p:cNvPr id="71" name="図 21" descr="図 21">
                    <a:extLst>
                      <a:ext uri="{FF2B5EF4-FFF2-40B4-BE49-F238E27FC236}">
                        <a16:creationId xmlns:a16="http://schemas.microsoft.com/office/drawing/2014/main" id="{FABD7A9E-5C8C-DB2D-34C6-4BD623CA63A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869462" y="468988"/>
                    <a:ext cx="324091" cy="159245"/>
                  </a:xfrm>
                  <a:prstGeom prst="rect">
                    <a:avLst/>
                  </a:prstGeom>
                  <a:ln w="12700" cap="flat">
                    <a:noFill/>
                    <a:miter lim="400000"/>
                  </a:ln>
                  <a:effectLst/>
                </p:spPr>
              </p:pic>
            </p:grpSp>
            <p:sp>
              <p:nvSpPr>
                <p:cNvPr id="69" name="正方形/長方形 19">
                  <a:extLst>
                    <a:ext uri="{FF2B5EF4-FFF2-40B4-BE49-F238E27FC236}">
                      <a16:creationId xmlns:a16="http://schemas.microsoft.com/office/drawing/2014/main" id="{1605F9E1-AF6E-768C-9687-9520F6E84F8C}"/>
                    </a:ext>
                  </a:extLst>
                </p:cNvPr>
                <p:cNvSpPr/>
                <p:nvPr/>
              </p:nvSpPr>
              <p:spPr>
                <a:xfrm>
                  <a:off x="832477" y="1437339"/>
                  <a:ext cx="541422" cy="469232"/>
                </a:xfrm>
                <a:prstGeom prst="rect">
                  <a:avLst/>
                </a:prstGeom>
                <a:solidFill>
                  <a:schemeClr val="accent3">
                    <a:lumOff val="44000"/>
                  </a:schemeClr>
                </a:solidFill>
                <a:ln w="25400" cap="flat">
                  <a:solidFill>
                    <a:schemeClr val="accent3">
                      <a:lumOff val="44000"/>
                    </a:schemeClr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ctr">
                  <a:noAutofit/>
                </a:bodyPr>
                <a:lstStyle/>
                <a:p>
                  <a:pPr algn="ctr">
                    <a:defRPr>
                      <a:solidFill>
                        <a:schemeClr val="accent3">
                          <a:lumOff val="44000"/>
                        </a:schemeClr>
                      </a:solidFill>
                    </a:defRPr>
                  </a:pPr>
                  <a:endParaRPr/>
                </a:p>
              </p:txBody>
            </p:sp>
          </p:grpSp>
          <p:pic>
            <p:nvPicPr>
              <p:cNvPr id="67" name="Picture 6" descr="Picture 6">
                <a:extLst>
                  <a:ext uri="{FF2B5EF4-FFF2-40B4-BE49-F238E27FC236}">
                    <a16:creationId xmlns:a16="http://schemas.microsoft.com/office/drawing/2014/main" id="{DDD77910-2257-7A4A-F3E0-F5826CE4B7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5212" y="1343162"/>
                <a:ext cx="708687" cy="70868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8FA91405-9959-9F3D-0EEC-FE429CDEF1BE}"/>
                </a:ext>
              </a:extLst>
            </p:cNvPr>
            <p:cNvGrpSpPr/>
            <p:nvPr/>
          </p:nvGrpSpPr>
          <p:grpSpPr>
            <a:xfrm flipH="1">
              <a:off x="9544308" y="5820228"/>
              <a:ext cx="742100" cy="722928"/>
              <a:chOff x="1248827" y="2884676"/>
              <a:chExt cx="1165626" cy="1128792"/>
            </a:xfrm>
          </p:grpSpPr>
          <p:pic>
            <p:nvPicPr>
              <p:cNvPr id="78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792373ED-89FA-0F56-277F-06148F5BE73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9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5C66C05C-D19D-5081-DBE9-1FD5401C4B7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65" name="Picture 4" descr="Picture 4">
              <a:extLst>
                <a:ext uri="{FF2B5EF4-FFF2-40B4-BE49-F238E27FC236}">
                  <a16:creationId xmlns:a16="http://schemas.microsoft.com/office/drawing/2014/main" id="{32489977-D065-C423-228C-F4ABDFCB040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783244" y="4314386"/>
              <a:ext cx="347968" cy="44005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0992FA2-767E-49AA-3EF5-4F549BDEA247}"/>
                </a:ext>
              </a:extLst>
            </p:cNvPr>
            <p:cNvSpPr/>
            <p:nvPr/>
          </p:nvSpPr>
          <p:spPr bwMode="auto">
            <a:xfrm>
              <a:off x="7315668" y="5730838"/>
              <a:ext cx="4755564" cy="681282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eiryo UI" pitchFamily="50" charset="-128"/>
                <a:cs typeface="Meiryo UI" pitchFamily="50" charset="-128"/>
              </a:endParaRP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90BE6FEE-6B2E-11F9-6B7E-B57A3F45C21F}"/>
                </a:ext>
              </a:extLst>
            </p:cNvPr>
            <p:cNvCxnSpPr>
              <a:cxnSpLocks/>
              <a:stCxn id="15" idx="1"/>
              <a:endCxn id="15" idx="3"/>
            </p:cNvCxnSpPr>
            <p:nvPr/>
          </p:nvCxnSpPr>
          <p:spPr bwMode="auto">
            <a:xfrm>
              <a:off x="7315668" y="6071479"/>
              <a:ext cx="4755564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D9D50E54-A080-F445-9C08-B97AA1C5EDD8}"/>
                </a:ext>
              </a:extLst>
            </p:cNvPr>
            <p:cNvGrpSpPr/>
            <p:nvPr/>
          </p:nvGrpSpPr>
          <p:grpSpPr>
            <a:xfrm rot="16200000">
              <a:off x="9814191" y="4553406"/>
              <a:ext cx="1619189" cy="699413"/>
              <a:chOff x="4600966" y="4178632"/>
              <a:chExt cx="3734313" cy="699413"/>
            </a:xfrm>
          </p:grpSpPr>
          <p:sp>
            <p:nvSpPr>
              <p:cNvPr id="62" name="正方形/長方形 61">
                <a:extLst>
                  <a:ext uri="{FF2B5EF4-FFF2-40B4-BE49-F238E27FC236}">
                    <a16:creationId xmlns:a16="http://schemas.microsoft.com/office/drawing/2014/main" id="{77D4CD7C-061F-2F36-32DD-BB354AE57D27}"/>
                  </a:ext>
                </a:extLst>
              </p:cNvPr>
              <p:cNvSpPr/>
              <p:nvPr/>
            </p:nvSpPr>
            <p:spPr bwMode="auto">
              <a:xfrm>
                <a:off x="4600967" y="4178632"/>
                <a:ext cx="3734312" cy="699413"/>
              </a:xfrm>
              <a:prstGeom prst="rect">
                <a:avLst/>
              </a:prstGeom>
              <a:solidFill>
                <a:schemeClr val="bg1">
                  <a:lumMod val="9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eiryo UI" pitchFamily="50" charset="-128"/>
                  <a:cs typeface="Meiryo UI" pitchFamily="50" charset="-128"/>
                </a:endParaRPr>
              </a:p>
            </p:txBody>
          </p:sp>
          <p:cxnSp>
            <p:nvCxnSpPr>
              <p:cNvPr id="63" name="直線コネクタ 62">
                <a:extLst>
                  <a:ext uri="{FF2B5EF4-FFF2-40B4-BE49-F238E27FC236}">
                    <a16:creationId xmlns:a16="http://schemas.microsoft.com/office/drawing/2014/main" id="{ABA67A37-EC21-0630-4B86-F5D52F909A6F}"/>
                  </a:ext>
                </a:extLst>
              </p:cNvPr>
              <p:cNvCxnSpPr>
                <a:cxnSpLocks/>
                <a:endCxn id="62" idx="3"/>
              </p:cNvCxnSpPr>
              <p:nvPr/>
            </p:nvCxnSpPr>
            <p:spPr bwMode="auto">
              <a:xfrm rot="5400000" flipH="1" flipV="1">
                <a:off x="6463965" y="2665341"/>
                <a:ext cx="8316" cy="373431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bg1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937D7A0B-CB65-A63D-91B5-254D498B4200}"/>
                </a:ext>
              </a:extLst>
            </p:cNvPr>
            <p:cNvGrpSpPr/>
            <p:nvPr/>
          </p:nvGrpSpPr>
          <p:grpSpPr>
            <a:xfrm flipH="1">
              <a:off x="11241273" y="5743090"/>
              <a:ext cx="742100" cy="722928"/>
              <a:chOff x="1248827" y="2884676"/>
              <a:chExt cx="1165626" cy="1128792"/>
            </a:xfrm>
          </p:grpSpPr>
          <p:pic>
            <p:nvPicPr>
              <p:cNvPr id="60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6983BCFF-39F6-4860-FC5E-20AB52FC2FB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1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8BBF3883-5641-F97B-95E7-81A95E61132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9" name="Picture 2" descr="青、黄色、赤！ピカっ！信号機のイラスト | 商用フリー(無料)のイラスト素材なら「イラストマンション」">
              <a:extLst>
                <a:ext uri="{FF2B5EF4-FFF2-40B4-BE49-F238E27FC236}">
                  <a16:creationId xmlns:a16="http://schemas.microsoft.com/office/drawing/2014/main" id="{208D85EA-C8E3-2EE9-D615-438494CA93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1312" y="4989779"/>
              <a:ext cx="699413" cy="6994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69A434C2-0BFA-2E18-9E7F-8ECBB8B84E3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 flipH="1">
              <a:off x="11042042" y="4778023"/>
              <a:ext cx="322714" cy="294652"/>
            </a:xfrm>
            <a:prstGeom prst="rect">
              <a:avLst/>
            </a:prstGeom>
          </p:spPr>
        </p:pic>
        <p:cxnSp>
          <p:nvCxnSpPr>
            <p:cNvPr id="21" name="曲線コネクタ 20">
              <a:extLst>
                <a:ext uri="{FF2B5EF4-FFF2-40B4-BE49-F238E27FC236}">
                  <a16:creationId xmlns:a16="http://schemas.microsoft.com/office/drawing/2014/main" id="{E22187C0-EBEC-34D1-F7F8-CD477D026121}"/>
                </a:ext>
              </a:extLst>
            </p:cNvPr>
            <p:cNvCxnSpPr>
              <a:stCxn id="65" idx="1"/>
              <a:endCxn id="67" idx="0"/>
            </p:cNvCxnSpPr>
            <p:nvPr/>
          </p:nvCxnSpPr>
          <p:spPr>
            <a:xfrm rot="10800000" flipV="1">
              <a:off x="8318592" y="4534412"/>
              <a:ext cx="464652" cy="433283"/>
            </a:xfrm>
            <a:prstGeom prst="curvedConnector2">
              <a:avLst/>
            </a:prstGeom>
            <a:ln>
              <a:solidFill>
                <a:schemeClr val="tx1"/>
              </a:solidFill>
              <a:prstDash val="solid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曲線コネクタ 21">
              <a:extLst>
                <a:ext uri="{FF2B5EF4-FFF2-40B4-BE49-F238E27FC236}">
                  <a16:creationId xmlns:a16="http://schemas.microsoft.com/office/drawing/2014/main" id="{2B9E8358-7962-DEF9-0BCB-2D70552B9CDF}"/>
                </a:ext>
              </a:extLst>
            </p:cNvPr>
            <p:cNvCxnSpPr>
              <a:stCxn id="20" idx="1"/>
            </p:cNvCxnSpPr>
            <p:nvPr/>
          </p:nvCxnSpPr>
          <p:spPr>
            <a:xfrm>
              <a:off x="11364756" y="4925349"/>
              <a:ext cx="330740" cy="845294"/>
            </a:xfrm>
            <a:prstGeom prst="curvedConnector2">
              <a:avLst/>
            </a:prstGeom>
            <a:ln>
              <a:solidFill>
                <a:schemeClr val="tx1"/>
              </a:solidFill>
              <a:prstDash val="solid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曲線コネクタ 27">
              <a:extLst>
                <a:ext uri="{FF2B5EF4-FFF2-40B4-BE49-F238E27FC236}">
                  <a16:creationId xmlns:a16="http://schemas.microsoft.com/office/drawing/2014/main" id="{772F7415-1D88-A6A9-5552-8999A2AE21F3}"/>
                </a:ext>
              </a:extLst>
            </p:cNvPr>
            <p:cNvCxnSpPr>
              <a:cxnSpLocks/>
              <a:stCxn id="79" idx="1"/>
              <a:endCxn id="20" idx="3"/>
            </p:cNvCxnSpPr>
            <p:nvPr/>
          </p:nvCxnSpPr>
          <p:spPr>
            <a:xfrm flipV="1">
              <a:off x="10057710" y="4925349"/>
              <a:ext cx="984332" cy="1025568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prstDash val="solid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曲線コネクタ 28">
              <a:extLst>
                <a:ext uri="{FF2B5EF4-FFF2-40B4-BE49-F238E27FC236}">
                  <a16:creationId xmlns:a16="http://schemas.microsoft.com/office/drawing/2014/main" id="{8FDD5ED0-2122-F9F9-D198-A08733D20A92}"/>
                </a:ext>
              </a:extLst>
            </p:cNvPr>
            <p:cNvCxnSpPr>
              <a:cxnSpLocks/>
              <a:stCxn id="65" idx="0"/>
            </p:cNvCxnSpPr>
            <p:nvPr/>
          </p:nvCxnSpPr>
          <p:spPr>
            <a:xfrm rot="5400000" flipH="1" flipV="1">
              <a:off x="9019001" y="3632813"/>
              <a:ext cx="619801" cy="743346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曲線コネクタ 30">
              <a:extLst>
                <a:ext uri="{FF2B5EF4-FFF2-40B4-BE49-F238E27FC236}">
                  <a16:creationId xmlns:a16="http://schemas.microsoft.com/office/drawing/2014/main" id="{9EAD850D-4375-8C53-45EC-E5B67154518A}"/>
                </a:ext>
              </a:extLst>
            </p:cNvPr>
            <p:cNvCxnSpPr>
              <a:cxnSpLocks/>
              <a:stCxn id="20" idx="0"/>
            </p:cNvCxnSpPr>
            <p:nvPr/>
          </p:nvCxnSpPr>
          <p:spPr>
            <a:xfrm rot="16200000" flipV="1">
              <a:off x="10061226" y="3635850"/>
              <a:ext cx="1103004" cy="1181342"/>
            </a:xfrm>
            <a:prstGeom prst="curvedConnector2">
              <a:avLst/>
            </a:prstGeom>
            <a:ln>
              <a:solidFill>
                <a:schemeClr val="tx1"/>
              </a:solidFill>
              <a:prstDash val="dash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F8DA5290-3A3B-E586-0652-DBFC37243612}"/>
                </a:ext>
              </a:extLst>
            </p:cNvPr>
            <p:cNvGrpSpPr/>
            <p:nvPr/>
          </p:nvGrpSpPr>
          <p:grpSpPr>
            <a:xfrm flipH="1">
              <a:off x="9452984" y="5863512"/>
              <a:ext cx="742100" cy="722928"/>
              <a:chOff x="1248827" y="2884676"/>
              <a:chExt cx="1165626" cy="1128792"/>
            </a:xfrm>
          </p:grpSpPr>
          <p:pic>
            <p:nvPicPr>
              <p:cNvPr id="46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55413EC6-64F1-BF9B-4466-A3E37317CED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7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B507A8B1-4DDE-443E-0754-B88E0F00E2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D78E80D4-BBF5-4863-6265-248C0D3B20DD}"/>
                </a:ext>
              </a:extLst>
            </p:cNvPr>
            <p:cNvGrpSpPr/>
            <p:nvPr/>
          </p:nvGrpSpPr>
          <p:grpSpPr>
            <a:xfrm>
              <a:off x="9328977" y="2769130"/>
              <a:ext cx="1161514" cy="1029523"/>
              <a:chOff x="9397987" y="1463040"/>
              <a:chExt cx="1161514" cy="1029523"/>
            </a:xfrm>
          </p:grpSpPr>
          <p:pic>
            <p:nvPicPr>
              <p:cNvPr id="3" name="Picture 6" descr="Router Icon Clip Art Image - ClipSafari">
                <a:extLst>
                  <a:ext uri="{FF2B5EF4-FFF2-40B4-BE49-F238E27FC236}">
                    <a16:creationId xmlns:a16="http://schemas.microsoft.com/office/drawing/2014/main" id="{033B5945-DA17-0CE7-7252-E92D4538389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71276" y="2284428"/>
                <a:ext cx="319791" cy="208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" name="Picture 4" descr="クラウドのアイコン | フリーのアイコンイラスト素材 icon-pit">
                <a:extLst>
                  <a:ext uri="{FF2B5EF4-FFF2-40B4-BE49-F238E27FC236}">
                    <a16:creationId xmlns:a16="http://schemas.microsoft.com/office/drawing/2014/main" id="{7F96D984-A1E1-9066-CBEA-72AECE27A56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397987" y="1463040"/>
                <a:ext cx="1161514" cy="96522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" name="Picture 2" descr="Server Icons &amp; Symbols">
                <a:extLst>
                  <a:ext uri="{FF2B5EF4-FFF2-40B4-BE49-F238E27FC236}">
                    <a16:creationId xmlns:a16="http://schemas.microsoft.com/office/drawing/2014/main" id="{11AB3051-4187-B1B8-39CF-82210CAF674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72899" y="1966503"/>
                <a:ext cx="319862" cy="3198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65424975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B6F4608-D4E9-5542-DDD9-EE3FF72A7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Use case : Regional HD MAP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EBA3CFE-F5E0-0501-04B6-BCB905EF044C}"/>
              </a:ext>
            </a:extLst>
          </p:cNvPr>
          <p:cNvSpPr/>
          <p:nvPr/>
        </p:nvSpPr>
        <p:spPr bwMode="auto">
          <a:xfrm>
            <a:off x="6923014" y="3632637"/>
            <a:ext cx="4933029" cy="847369"/>
          </a:xfrm>
          <a:prstGeom prst="rect">
            <a:avLst/>
          </a:prstGeom>
          <a:solidFill>
            <a:schemeClr val="bg1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5" name="図 4" descr="Network Wireless Router · Free vector graphic on Pixabay">
            <a:extLst>
              <a:ext uri="{FF2B5EF4-FFF2-40B4-BE49-F238E27FC236}">
                <a16:creationId xmlns:a16="http://schemas.microsoft.com/office/drawing/2014/main" id="{7E7B842D-65C4-D7D7-51EB-6C44B2F76C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711" y="3152030"/>
            <a:ext cx="379446" cy="471036"/>
          </a:xfrm>
          <a:prstGeom prst="rect">
            <a:avLst/>
          </a:prstGeom>
        </p:spPr>
      </p:pic>
      <p:pic>
        <p:nvPicPr>
          <p:cNvPr id="6" name="図 5" descr="Network Wireless Router · Free vector graphic on Pixabay">
            <a:extLst>
              <a:ext uri="{FF2B5EF4-FFF2-40B4-BE49-F238E27FC236}">
                <a16:creationId xmlns:a16="http://schemas.microsoft.com/office/drawing/2014/main" id="{07EEEDBE-C28C-42C1-253C-90A41F921C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288" y="3137926"/>
            <a:ext cx="379446" cy="471036"/>
          </a:xfrm>
          <a:prstGeom prst="rect">
            <a:avLst/>
          </a:prstGeom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4585013-7E08-A1F5-00AE-DB7C10AEAE3D}"/>
              </a:ext>
            </a:extLst>
          </p:cNvPr>
          <p:cNvCxnSpPr>
            <a:cxnSpLocks/>
            <a:stCxn id="3" idx="1"/>
            <a:endCxn id="3" idx="3"/>
          </p:cNvCxnSpPr>
          <p:nvPr/>
        </p:nvCxnSpPr>
        <p:spPr bwMode="auto">
          <a:xfrm>
            <a:off x="6923014" y="4056322"/>
            <a:ext cx="493302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C07C9A76-48C0-CAAC-E674-E2FB5987DA5A}"/>
              </a:ext>
            </a:extLst>
          </p:cNvPr>
          <p:cNvGrpSpPr/>
          <p:nvPr/>
        </p:nvGrpSpPr>
        <p:grpSpPr>
          <a:xfrm>
            <a:off x="8672912" y="1638671"/>
            <a:ext cx="1161514" cy="1029523"/>
            <a:chOff x="9397987" y="1463040"/>
            <a:chExt cx="1161514" cy="1029523"/>
          </a:xfrm>
        </p:grpSpPr>
        <p:pic>
          <p:nvPicPr>
            <p:cNvPr id="27" name="Picture 6" descr="Router Icon Clip Art Image - ClipSafari">
              <a:extLst>
                <a:ext uri="{FF2B5EF4-FFF2-40B4-BE49-F238E27FC236}">
                  <a16:creationId xmlns:a16="http://schemas.microsoft.com/office/drawing/2014/main" id="{09B1E722-FB2E-A81A-9D1D-0963884898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71276" y="2284428"/>
              <a:ext cx="319791" cy="2081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4" descr="クラウドのアイコン | フリーのアイコンイラスト素材 icon-pit">
              <a:extLst>
                <a:ext uri="{FF2B5EF4-FFF2-40B4-BE49-F238E27FC236}">
                  <a16:creationId xmlns:a16="http://schemas.microsoft.com/office/drawing/2014/main" id="{ED3BB6A9-AE9B-8FA7-8975-A5FD44580A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7987" y="1463040"/>
              <a:ext cx="1161514" cy="965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Server Icons &amp; Symbols">
              <a:extLst>
                <a:ext uri="{FF2B5EF4-FFF2-40B4-BE49-F238E27FC236}">
                  <a16:creationId xmlns:a16="http://schemas.microsoft.com/office/drawing/2014/main" id="{1258F8B8-C5BD-B205-591F-E2B54EB16C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72899" y="1966503"/>
              <a:ext cx="319862" cy="319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63CB5E2F-169C-E798-0964-DCF762574357}"/>
              </a:ext>
            </a:extLst>
          </p:cNvPr>
          <p:cNvCxnSpPr/>
          <p:nvPr/>
        </p:nvCxnSpPr>
        <p:spPr>
          <a:xfrm flipH="1">
            <a:off x="10778299" y="4392191"/>
            <a:ext cx="9228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3054F08-9011-C595-E88C-4058A0DB3AF0}"/>
              </a:ext>
            </a:extLst>
          </p:cNvPr>
          <p:cNvSpPr txBox="1"/>
          <p:nvPr/>
        </p:nvSpPr>
        <p:spPr>
          <a:xfrm>
            <a:off x="10788163" y="4342537"/>
            <a:ext cx="8613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16m/s</a:t>
            </a:r>
            <a:endParaRPr lang="ja-JP" altLang="en-US" sz="1400"/>
          </a:p>
        </p:txBody>
      </p:sp>
      <p:sp>
        <p:nvSpPr>
          <p:cNvPr id="34" name="二等辺三角形 49">
            <a:extLst>
              <a:ext uri="{FF2B5EF4-FFF2-40B4-BE49-F238E27FC236}">
                <a16:creationId xmlns:a16="http://schemas.microsoft.com/office/drawing/2014/main" id="{3A1FC113-586A-88CC-8432-BDD8562103AE}"/>
              </a:ext>
            </a:extLst>
          </p:cNvPr>
          <p:cNvSpPr/>
          <p:nvPr/>
        </p:nvSpPr>
        <p:spPr bwMode="auto">
          <a:xfrm>
            <a:off x="10174810" y="3596281"/>
            <a:ext cx="1767112" cy="676563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D9341A0-4D33-81C7-F1D6-5AB371245EF5}"/>
              </a:ext>
            </a:extLst>
          </p:cNvPr>
          <p:cNvSpPr txBox="1"/>
          <p:nvPr/>
        </p:nvSpPr>
        <p:spPr>
          <a:xfrm>
            <a:off x="10781108" y="2853013"/>
            <a:ext cx="5267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AP1</a:t>
            </a:r>
            <a:endParaRPr lang="ja-JP" altLang="en-US" sz="1400"/>
          </a:p>
        </p:txBody>
      </p:sp>
      <p:sp>
        <p:nvSpPr>
          <p:cNvPr id="49" name="雲 48">
            <a:extLst>
              <a:ext uri="{FF2B5EF4-FFF2-40B4-BE49-F238E27FC236}">
                <a16:creationId xmlns:a16="http://schemas.microsoft.com/office/drawing/2014/main" id="{9160E3AA-4E5F-6ABC-4C89-75E2306E808D}"/>
              </a:ext>
            </a:extLst>
          </p:cNvPr>
          <p:cNvSpPr/>
          <p:nvPr/>
        </p:nvSpPr>
        <p:spPr>
          <a:xfrm>
            <a:off x="6735041" y="2801205"/>
            <a:ext cx="4900070" cy="737734"/>
          </a:xfrm>
          <a:prstGeom prst="cloud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wrap="none" rtlCol="0" anchor="t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1400" kern="0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F3002D8D-90DC-246C-FDF5-4118822D4749}"/>
              </a:ext>
            </a:extLst>
          </p:cNvPr>
          <p:cNvSpPr txBox="1"/>
          <p:nvPr/>
        </p:nvSpPr>
        <p:spPr>
          <a:xfrm>
            <a:off x="7447116" y="2834690"/>
            <a:ext cx="2411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400" b="1" dirty="0">
                <a:latin typeface="Calibri" panose="020F0502020204030204"/>
              </a:rPr>
              <a:t>Access network (WLAN)</a:t>
            </a:r>
          </a:p>
        </p:txBody>
      </p:sp>
      <p:pic>
        <p:nvPicPr>
          <p:cNvPr id="51" name="図 50" descr="Network Wireless Router · Free vector graphic on Pixabay">
            <a:extLst>
              <a:ext uri="{FF2B5EF4-FFF2-40B4-BE49-F238E27FC236}">
                <a16:creationId xmlns:a16="http://schemas.microsoft.com/office/drawing/2014/main" id="{7D913A55-6C72-8624-65E4-E6E4FBE04E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670" y="3174297"/>
            <a:ext cx="379446" cy="471036"/>
          </a:xfrm>
          <a:prstGeom prst="rect">
            <a:avLst/>
          </a:prstGeom>
        </p:spPr>
      </p:pic>
      <p:pic>
        <p:nvPicPr>
          <p:cNvPr id="11" name="図 10" descr="Network Wireless Router · Free vector graphic on Pixabay">
            <a:extLst>
              <a:ext uri="{FF2B5EF4-FFF2-40B4-BE49-F238E27FC236}">
                <a16:creationId xmlns:a16="http://schemas.microsoft.com/office/drawing/2014/main" id="{6A00CB2B-295F-095D-CC68-846D32B87A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912" y="3132990"/>
            <a:ext cx="379446" cy="471036"/>
          </a:xfrm>
          <a:prstGeom prst="rect">
            <a:avLst/>
          </a:prstGeom>
        </p:spPr>
      </p:pic>
      <p:pic>
        <p:nvPicPr>
          <p:cNvPr id="12" name="図 11" descr="Network Wireless Router · Free vector graphic on Pixabay">
            <a:extLst>
              <a:ext uri="{FF2B5EF4-FFF2-40B4-BE49-F238E27FC236}">
                <a16:creationId xmlns:a16="http://schemas.microsoft.com/office/drawing/2014/main" id="{906799A7-B965-682A-3278-2309848843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73" y="3143684"/>
            <a:ext cx="379446" cy="471036"/>
          </a:xfrm>
          <a:prstGeom prst="rect">
            <a:avLst/>
          </a:prstGeom>
        </p:spPr>
      </p:pic>
      <p:sp>
        <p:nvSpPr>
          <p:cNvPr id="14" name="下矢印 13">
            <a:extLst>
              <a:ext uri="{FF2B5EF4-FFF2-40B4-BE49-F238E27FC236}">
                <a16:creationId xmlns:a16="http://schemas.microsoft.com/office/drawing/2014/main" id="{1A0643F3-1C92-3B5D-696D-6CA5AA9E8ED2}"/>
              </a:ext>
            </a:extLst>
          </p:cNvPr>
          <p:cNvSpPr/>
          <p:nvPr/>
        </p:nvSpPr>
        <p:spPr>
          <a:xfrm>
            <a:off x="11282930" y="3409720"/>
            <a:ext cx="200572" cy="363994"/>
          </a:xfrm>
          <a:prstGeom prst="downArrow">
            <a:avLst/>
          </a:prstGeom>
          <a:solidFill>
            <a:srgbClr val="00B050"/>
          </a:solidFill>
          <a:ln w="12700" cap="flat">
            <a:solidFill>
              <a:srgbClr val="00B05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B72831E0-7F01-3A87-2098-B03D23567DD5}"/>
              </a:ext>
            </a:extLst>
          </p:cNvPr>
          <p:cNvGrpSpPr/>
          <p:nvPr/>
        </p:nvGrpSpPr>
        <p:grpSpPr>
          <a:xfrm flipH="1">
            <a:off x="6955991" y="3770869"/>
            <a:ext cx="742100" cy="772646"/>
            <a:chOff x="4094005" y="2888690"/>
            <a:chExt cx="1165626" cy="1206423"/>
          </a:xfrm>
        </p:grpSpPr>
        <p:pic>
          <p:nvPicPr>
            <p:cNvPr id="24" name="Picture 18" descr="Free Car SVG, PNG Icon, Symbol. Download Image.">
              <a:extLst>
                <a:ext uri="{FF2B5EF4-FFF2-40B4-BE49-F238E27FC236}">
                  <a16:creationId xmlns:a16="http://schemas.microsoft.com/office/drawing/2014/main" id="{96D707DD-4D88-E28F-C430-2BA5F11EA5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94005" y="3056783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803DD2CA-94B2-CDB5-0792-0E56EB386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9421" y="2888690"/>
              <a:ext cx="442825" cy="408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下矢印 16">
            <a:extLst>
              <a:ext uri="{FF2B5EF4-FFF2-40B4-BE49-F238E27FC236}">
                <a16:creationId xmlns:a16="http://schemas.microsoft.com/office/drawing/2014/main" id="{DC4662C1-6AF3-E2BF-4F6D-07965BAB4D15}"/>
              </a:ext>
            </a:extLst>
          </p:cNvPr>
          <p:cNvSpPr/>
          <p:nvPr/>
        </p:nvSpPr>
        <p:spPr>
          <a:xfrm rot="10800000">
            <a:off x="7608626" y="3632868"/>
            <a:ext cx="200572" cy="363994"/>
          </a:xfrm>
          <a:prstGeom prst="downArrow">
            <a:avLst/>
          </a:prstGeom>
          <a:solidFill>
            <a:srgbClr val="00B050"/>
          </a:solidFill>
          <a:ln w="12700" cap="flat">
            <a:solidFill>
              <a:srgbClr val="00B05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080625D-FDE4-F28A-C060-1B415DE55C70}"/>
              </a:ext>
            </a:extLst>
          </p:cNvPr>
          <p:cNvSpPr txBox="1"/>
          <p:nvPr/>
        </p:nvSpPr>
        <p:spPr>
          <a:xfrm>
            <a:off x="10128420" y="4599353"/>
            <a:ext cx="1986337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kumimoji="1" lang="en-US" altLang="ja-JP" sz="1800" dirty="0"/>
              <a:t>Download the updated map info.</a:t>
            </a:r>
            <a:endParaRPr lang="ja-JP" altLang="en-US" sz="18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BE6D560-6F30-FFDC-D303-BA71790BC871}"/>
              </a:ext>
            </a:extLst>
          </p:cNvPr>
          <p:cNvSpPr txBox="1"/>
          <p:nvPr/>
        </p:nvSpPr>
        <p:spPr>
          <a:xfrm>
            <a:off x="6923014" y="4580590"/>
            <a:ext cx="1697212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kumimoji="1" lang="en-US" altLang="ja-JP" sz="1800" dirty="0"/>
              <a:t>Upload the detected info.</a:t>
            </a:r>
            <a:endParaRPr lang="ja-JP" altLang="en-US" sz="180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20C18A50-0F33-BE1C-93ED-FDE48E29C9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399338"/>
              </p:ext>
            </p:extLst>
          </p:nvPr>
        </p:nvGraphicFramePr>
        <p:xfrm>
          <a:off x="587419" y="2663818"/>
          <a:ext cx="5971166" cy="320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8970">
                  <a:extLst>
                    <a:ext uri="{9D8B030D-6E8A-4147-A177-3AD203B41FA5}">
                      <a16:colId xmlns:a16="http://schemas.microsoft.com/office/drawing/2014/main" val="1327538183"/>
                    </a:ext>
                  </a:extLst>
                </a:gridCol>
                <a:gridCol w="3183721">
                  <a:extLst>
                    <a:ext uri="{9D8B030D-6E8A-4147-A177-3AD203B41FA5}">
                      <a16:colId xmlns:a16="http://schemas.microsoft.com/office/drawing/2014/main" val="1410101867"/>
                    </a:ext>
                  </a:extLst>
                </a:gridCol>
                <a:gridCol w="1378475">
                  <a:extLst>
                    <a:ext uri="{9D8B030D-6E8A-4147-A177-3AD203B41FA5}">
                      <a16:colId xmlns:a16="http://schemas.microsoft.com/office/drawing/2014/main" val="3302736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Assumed service level requirement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421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Range 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500m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Urban area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6387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Information requested/ generated [2]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- 100 bytes/ object, </a:t>
                      </a:r>
                    </a:p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- 50 objects detected in vehicle</a:t>
                      </a:r>
                    </a:p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assumed uplink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1421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5000 objects updates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Assumed downlink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981747"/>
                  </a:ext>
                </a:extLst>
              </a:tr>
              <a:tr h="411602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Look-ahead time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1s </a:t>
                      </a:r>
                      <a:r>
                        <a:rPr kumimoji="1" lang="en-US" altLang="ja-JP" sz="18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j-lt"/>
                          <a:ea typeface="+mn-ea"/>
                          <a:cs typeface="+mn-cs"/>
                          <a:sym typeface="Times New Roman"/>
                        </a:rPr>
                        <a:t>prior to entering the interested area</a:t>
                      </a:r>
                    </a:p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561203"/>
                  </a:ext>
                </a:extLst>
              </a:tr>
            </a:tbl>
          </a:graphicData>
        </a:graphic>
      </p:graphicFrame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07CF8518-1A70-DE5D-874C-0A5AD0A74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463040"/>
            <a:ext cx="10895798" cy="530717"/>
          </a:xfrm>
        </p:spPr>
        <p:txBody>
          <a:bodyPr/>
          <a:lstStyle/>
          <a:p>
            <a:r>
              <a:rPr lang="en-US" altLang="ja-JP" dirty="0"/>
              <a:t>Assumed service level requirement </a:t>
            </a:r>
            <a:endParaRPr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68C5A8A-3E42-3352-44AC-97A1F75922D4}"/>
              </a:ext>
            </a:extLst>
          </p:cNvPr>
          <p:cNvSpPr txBox="1"/>
          <p:nvPr/>
        </p:nvSpPr>
        <p:spPr>
          <a:xfrm>
            <a:off x="10741112" y="5551875"/>
            <a:ext cx="842676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en-US" altLang="ja-JP" sz="1600" b="1" dirty="0"/>
              <a:t>4Mbps</a:t>
            </a:r>
            <a:endParaRPr lang="ja-JP" altLang="en-US" sz="1600" b="1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F54DC5B-A4BE-E950-8936-B528606485D4}"/>
              </a:ext>
            </a:extLst>
          </p:cNvPr>
          <p:cNvSpPr txBox="1"/>
          <p:nvPr/>
        </p:nvSpPr>
        <p:spPr>
          <a:xfrm>
            <a:off x="8096753" y="5551875"/>
            <a:ext cx="842676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en-US" altLang="ja-JP" sz="1600" b="1" dirty="0"/>
              <a:t>40kbps</a:t>
            </a:r>
            <a:endParaRPr lang="ja-JP" altLang="en-US" sz="1600" b="1"/>
          </a:p>
        </p:txBody>
      </p:sp>
      <p:sp>
        <p:nvSpPr>
          <p:cNvPr id="22" name="右矢印 21">
            <a:extLst>
              <a:ext uri="{FF2B5EF4-FFF2-40B4-BE49-F238E27FC236}">
                <a16:creationId xmlns:a16="http://schemas.microsoft.com/office/drawing/2014/main" id="{324C4AA1-95EA-6C62-792D-586D188E5CEF}"/>
              </a:ext>
            </a:extLst>
          </p:cNvPr>
          <p:cNvSpPr/>
          <p:nvPr/>
        </p:nvSpPr>
        <p:spPr>
          <a:xfrm>
            <a:off x="6735042" y="5551875"/>
            <a:ext cx="842676" cy="338536"/>
          </a:xfrm>
          <a:prstGeom prst="rightArrow">
            <a:avLst/>
          </a:prstGeom>
          <a:noFill/>
          <a:ln w="127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517F6EA8-23C1-FF9C-73B7-91C3C0DB920C}"/>
              </a:ext>
            </a:extLst>
          </p:cNvPr>
          <p:cNvCxnSpPr>
            <a:stCxn id="20" idx="2"/>
            <a:endCxn id="21" idx="0"/>
          </p:cNvCxnSpPr>
          <p:nvPr/>
        </p:nvCxnSpPr>
        <p:spPr>
          <a:xfrm>
            <a:off x="7771620" y="5226921"/>
            <a:ext cx="746471" cy="324954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C5B832B2-6E36-79B9-FC26-0616F52B497C}"/>
              </a:ext>
            </a:extLst>
          </p:cNvPr>
          <p:cNvCxnSpPr/>
          <p:nvPr/>
        </p:nvCxnSpPr>
        <p:spPr>
          <a:xfrm flipH="1">
            <a:off x="11239719" y="5311944"/>
            <a:ext cx="32864" cy="27099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D09881D2-D843-64D7-0E92-7B5469FA1104}"/>
              </a:ext>
            </a:extLst>
          </p:cNvPr>
          <p:cNvGrpSpPr/>
          <p:nvPr/>
        </p:nvGrpSpPr>
        <p:grpSpPr>
          <a:xfrm flipH="1">
            <a:off x="11012166" y="3803064"/>
            <a:ext cx="742100" cy="717770"/>
            <a:chOff x="1286780" y="2691222"/>
            <a:chExt cx="1165626" cy="1120738"/>
          </a:xfrm>
        </p:grpSpPr>
        <p:pic>
          <p:nvPicPr>
            <p:cNvPr id="36" name="Picture 18" descr="Free Car SVG, PNG Icon, Symbol. Download Image.">
              <a:extLst>
                <a:ext uri="{FF2B5EF4-FFF2-40B4-BE49-F238E27FC236}">
                  <a16:creationId xmlns:a16="http://schemas.microsoft.com/office/drawing/2014/main" id="{3D10F1EA-880A-E0AF-4557-A8248E54E7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6780" y="2773630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D87E81C2-F381-4D4B-2AD6-0FE2256783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4552" y="2691222"/>
              <a:ext cx="442825" cy="408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2B96A333-D2B7-9B29-B840-7A8624C48C8A}"/>
              </a:ext>
            </a:extLst>
          </p:cNvPr>
          <p:cNvSpPr txBox="1"/>
          <p:nvPr/>
        </p:nvSpPr>
        <p:spPr>
          <a:xfrm>
            <a:off x="651005" y="2184744"/>
            <a:ext cx="58738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800" dirty="0"/>
              <a:t>Scenario 1:  </a:t>
            </a:r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410417960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B6F4608-D4E9-5542-DDD9-EE3FF72A7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Use case : Regional HD MAP</a:t>
            </a:r>
            <a:endParaRPr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EBA3CFE-F5E0-0501-04B6-BCB905EF044C}"/>
              </a:ext>
            </a:extLst>
          </p:cNvPr>
          <p:cNvSpPr/>
          <p:nvPr/>
        </p:nvSpPr>
        <p:spPr bwMode="auto">
          <a:xfrm>
            <a:off x="6923014" y="3632637"/>
            <a:ext cx="4933029" cy="847369"/>
          </a:xfrm>
          <a:prstGeom prst="rect">
            <a:avLst/>
          </a:prstGeom>
          <a:solidFill>
            <a:schemeClr val="bg1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5" name="図 4" descr="Network Wireless Router · Free vector graphic on Pixabay">
            <a:extLst>
              <a:ext uri="{FF2B5EF4-FFF2-40B4-BE49-F238E27FC236}">
                <a16:creationId xmlns:a16="http://schemas.microsoft.com/office/drawing/2014/main" id="{7E7B842D-65C4-D7D7-51EB-6C44B2F76C9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711" y="3152030"/>
            <a:ext cx="379446" cy="471036"/>
          </a:xfrm>
          <a:prstGeom prst="rect">
            <a:avLst/>
          </a:prstGeom>
        </p:spPr>
      </p:pic>
      <p:pic>
        <p:nvPicPr>
          <p:cNvPr id="6" name="図 5" descr="Network Wireless Router · Free vector graphic on Pixabay">
            <a:extLst>
              <a:ext uri="{FF2B5EF4-FFF2-40B4-BE49-F238E27FC236}">
                <a16:creationId xmlns:a16="http://schemas.microsoft.com/office/drawing/2014/main" id="{07EEEDBE-C28C-42C1-253C-90A41F921C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288" y="3137926"/>
            <a:ext cx="379446" cy="471036"/>
          </a:xfrm>
          <a:prstGeom prst="rect">
            <a:avLst/>
          </a:prstGeom>
        </p:spPr>
      </p:pic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4585013-7E08-A1F5-00AE-DB7C10AEAE3D}"/>
              </a:ext>
            </a:extLst>
          </p:cNvPr>
          <p:cNvCxnSpPr>
            <a:cxnSpLocks/>
            <a:stCxn id="3" idx="1"/>
            <a:endCxn id="3" idx="3"/>
          </p:cNvCxnSpPr>
          <p:nvPr/>
        </p:nvCxnSpPr>
        <p:spPr bwMode="auto">
          <a:xfrm>
            <a:off x="6923014" y="4056322"/>
            <a:ext cx="493302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C07C9A76-48C0-CAAC-E674-E2FB5987DA5A}"/>
              </a:ext>
            </a:extLst>
          </p:cNvPr>
          <p:cNvGrpSpPr/>
          <p:nvPr/>
        </p:nvGrpSpPr>
        <p:grpSpPr>
          <a:xfrm>
            <a:off x="8672912" y="1638671"/>
            <a:ext cx="1161514" cy="1029523"/>
            <a:chOff x="9397987" y="1463040"/>
            <a:chExt cx="1161514" cy="1029523"/>
          </a:xfrm>
        </p:grpSpPr>
        <p:pic>
          <p:nvPicPr>
            <p:cNvPr id="27" name="Picture 6" descr="Router Icon Clip Art Image - ClipSafari">
              <a:extLst>
                <a:ext uri="{FF2B5EF4-FFF2-40B4-BE49-F238E27FC236}">
                  <a16:creationId xmlns:a16="http://schemas.microsoft.com/office/drawing/2014/main" id="{09B1E722-FB2E-A81A-9D1D-0963884898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71276" y="2284428"/>
              <a:ext cx="319791" cy="2081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4" descr="クラウドのアイコン | フリーのアイコンイラスト素材 icon-pit">
              <a:extLst>
                <a:ext uri="{FF2B5EF4-FFF2-40B4-BE49-F238E27FC236}">
                  <a16:creationId xmlns:a16="http://schemas.microsoft.com/office/drawing/2014/main" id="{ED3BB6A9-AE9B-8FA7-8975-A5FD44580A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7987" y="1463040"/>
              <a:ext cx="1161514" cy="965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Server Icons &amp; Symbols">
              <a:extLst>
                <a:ext uri="{FF2B5EF4-FFF2-40B4-BE49-F238E27FC236}">
                  <a16:creationId xmlns:a16="http://schemas.microsoft.com/office/drawing/2014/main" id="{1258F8B8-C5BD-B205-591F-E2B54EB16C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72899" y="1966503"/>
              <a:ext cx="319862" cy="319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63CB5E2F-169C-E798-0964-DCF762574357}"/>
              </a:ext>
            </a:extLst>
          </p:cNvPr>
          <p:cNvCxnSpPr/>
          <p:nvPr/>
        </p:nvCxnSpPr>
        <p:spPr>
          <a:xfrm flipH="1">
            <a:off x="10778299" y="4392191"/>
            <a:ext cx="9228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3054F08-9011-C595-E88C-4058A0DB3AF0}"/>
              </a:ext>
            </a:extLst>
          </p:cNvPr>
          <p:cNvSpPr txBox="1"/>
          <p:nvPr/>
        </p:nvSpPr>
        <p:spPr>
          <a:xfrm>
            <a:off x="10788163" y="4342537"/>
            <a:ext cx="86131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16m/s</a:t>
            </a:r>
            <a:endParaRPr lang="ja-JP" altLang="en-US" sz="1400"/>
          </a:p>
        </p:txBody>
      </p:sp>
      <p:sp>
        <p:nvSpPr>
          <p:cNvPr id="34" name="二等辺三角形 49">
            <a:extLst>
              <a:ext uri="{FF2B5EF4-FFF2-40B4-BE49-F238E27FC236}">
                <a16:creationId xmlns:a16="http://schemas.microsoft.com/office/drawing/2014/main" id="{3A1FC113-586A-88CC-8432-BDD8562103AE}"/>
              </a:ext>
            </a:extLst>
          </p:cNvPr>
          <p:cNvSpPr/>
          <p:nvPr/>
        </p:nvSpPr>
        <p:spPr bwMode="auto">
          <a:xfrm>
            <a:off x="9244744" y="3645323"/>
            <a:ext cx="1767112" cy="676563"/>
          </a:xfrm>
          <a:prstGeom prst="triangle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D9341A0-4D33-81C7-F1D6-5AB371245EF5}"/>
              </a:ext>
            </a:extLst>
          </p:cNvPr>
          <p:cNvSpPr txBox="1"/>
          <p:nvPr/>
        </p:nvSpPr>
        <p:spPr>
          <a:xfrm>
            <a:off x="10781108" y="2853013"/>
            <a:ext cx="5267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AP1</a:t>
            </a:r>
            <a:endParaRPr lang="ja-JP" altLang="en-US" sz="1400"/>
          </a:p>
        </p:txBody>
      </p:sp>
      <p:sp>
        <p:nvSpPr>
          <p:cNvPr id="49" name="雲 48">
            <a:extLst>
              <a:ext uri="{FF2B5EF4-FFF2-40B4-BE49-F238E27FC236}">
                <a16:creationId xmlns:a16="http://schemas.microsoft.com/office/drawing/2014/main" id="{9160E3AA-4E5F-6ABC-4C89-75E2306E808D}"/>
              </a:ext>
            </a:extLst>
          </p:cNvPr>
          <p:cNvSpPr/>
          <p:nvPr/>
        </p:nvSpPr>
        <p:spPr>
          <a:xfrm>
            <a:off x="6735041" y="2801205"/>
            <a:ext cx="4900070" cy="737734"/>
          </a:xfrm>
          <a:prstGeom prst="cloud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wrap="none" rtlCol="0" anchor="t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sz="1400" kern="0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F3002D8D-90DC-246C-FDF5-4118822D4749}"/>
              </a:ext>
            </a:extLst>
          </p:cNvPr>
          <p:cNvSpPr txBox="1"/>
          <p:nvPr/>
        </p:nvSpPr>
        <p:spPr>
          <a:xfrm>
            <a:off x="7447116" y="2834690"/>
            <a:ext cx="24117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1400" b="1" dirty="0">
                <a:latin typeface="Calibri" panose="020F0502020204030204"/>
              </a:rPr>
              <a:t>Access network (WLAN)</a:t>
            </a:r>
          </a:p>
        </p:txBody>
      </p:sp>
      <p:pic>
        <p:nvPicPr>
          <p:cNvPr id="51" name="図 50" descr="Network Wireless Router · Free vector graphic on Pixabay">
            <a:extLst>
              <a:ext uri="{FF2B5EF4-FFF2-40B4-BE49-F238E27FC236}">
                <a16:creationId xmlns:a16="http://schemas.microsoft.com/office/drawing/2014/main" id="{7D913A55-6C72-8624-65E4-E6E4FBE04E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670" y="3174297"/>
            <a:ext cx="379446" cy="471036"/>
          </a:xfrm>
          <a:prstGeom prst="rect">
            <a:avLst/>
          </a:prstGeom>
        </p:spPr>
      </p:pic>
      <p:pic>
        <p:nvPicPr>
          <p:cNvPr id="11" name="図 10" descr="Network Wireless Router · Free vector graphic on Pixabay">
            <a:extLst>
              <a:ext uri="{FF2B5EF4-FFF2-40B4-BE49-F238E27FC236}">
                <a16:creationId xmlns:a16="http://schemas.microsoft.com/office/drawing/2014/main" id="{6A00CB2B-295F-095D-CC68-846D32B87A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912" y="3132990"/>
            <a:ext cx="379446" cy="471036"/>
          </a:xfrm>
          <a:prstGeom prst="rect">
            <a:avLst/>
          </a:prstGeom>
        </p:spPr>
      </p:pic>
      <p:pic>
        <p:nvPicPr>
          <p:cNvPr id="12" name="図 11" descr="Network Wireless Router · Free vector graphic on Pixabay">
            <a:extLst>
              <a:ext uri="{FF2B5EF4-FFF2-40B4-BE49-F238E27FC236}">
                <a16:creationId xmlns:a16="http://schemas.microsoft.com/office/drawing/2014/main" id="{906799A7-B965-682A-3278-2309848843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273" y="3143684"/>
            <a:ext cx="379446" cy="471036"/>
          </a:xfrm>
          <a:prstGeom prst="rect">
            <a:avLst/>
          </a:prstGeom>
        </p:spPr>
      </p:pic>
      <p:sp>
        <p:nvSpPr>
          <p:cNvPr id="14" name="下矢印 13">
            <a:extLst>
              <a:ext uri="{FF2B5EF4-FFF2-40B4-BE49-F238E27FC236}">
                <a16:creationId xmlns:a16="http://schemas.microsoft.com/office/drawing/2014/main" id="{1A0643F3-1C92-3B5D-696D-6CA5AA9E8ED2}"/>
              </a:ext>
            </a:extLst>
          </p:cNvPr>
          <p:cNvSpPr/>
          <p:nvPr/>
        </p:nvSpPr>
        <p:spPr>
          <a:xfrm>
            <a:off x="10521594" y="3615633"/>
            <a:ext cx="200572" cy="363994"/>
          </a:xfrm>
          <a:prstGeom prst="downArrow">
            <a:avLst/>
          </a:prstGeom>
          <a:solidFill>
            <a:srgbClr val="00B050"/>
          </a:solidFill>
          <a:ln w="12700" cap="flat">
            <a:solidFill>
              <a:srgbClr val="00B05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B72831E0-7F01-3A87-2098-B03D23567DD5}"/>
              </a:ext>
            </a:extLst>
          </p:cNvPr>
          <p:cNvGrpSpPr/>
          <p:nvPr/>
        </p:nvGrpSpPr>
        <p:grpSpPr>
          <a:xfrm flipH="1">
            <a:off x="6955991" y="3770869"/>
            <a:ext cx="742100" cy="772646"/>
            <a:chOff x="4094005" y="2888690"/>
            <a:chExt cx="1165626" cy="1206423"/>
          </a:xfrm>
        </p:grpSpPr>
        <p:pic>
          <p:nvPicPr>
            <p:cNvPr id="24" name="Picture 18" descr="Free Car SVG, PNG Icon, Symbol. Download Image.">
              <a:extLst>
                <a:ext uri="{FF2B5EF4-FFF2-40B4-BE49-F238E27FC236}">
                  <a16:creationId xmlns:a16="http://schemas.microsoft.com/office/drawing/2014/main" id="{96D707DD-4D88-E28F-C430-2BA5F11EA5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94005" y="3056783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803DD2CA-94B2-CDB5-0792-0E56EB386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9421" y="2888690"/>
              <a:ext cx="442825" cy="408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下矢印 16">
            <a:extLst>
              <a:ext uri="{FF2B5EF4-FFF2-40B4-BE49-F238E27FC236}">
                <a16:creationId xmlns:a16="http://schemas.microsoft.com/office/drawing/2014/main" id="{DC4662C1-6AF3-E2BF-4F6D-07965BAB4D15}"/>
              </a:ext>
            </a:extLst>
          </p:cNvPr>
          <p:cNvSpPr/>
          <p:nvPr/>
        </p:nvSpPr>
        <p:spPr>
          <a:xfrm rot="10800000">
            <a:off x="7608626" y="3632868"/>
            <a:ext cx="200572" cy="363994"/>
          </a:xfrm>
          <a:prstGeom prst="downArrow">
            <a:avLst/>
          </a:prstGeom>
          <a:solidFill>
            <a:srgbClr val="00B050"/>
          </a:solidFill>
          <a:ln w="12700" cap="flat">
            <a:solidFill>
              <a:srgbClr val="00B05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080625D-FDE4-F28A-C060-1B415DE55C70}"/>
              </a:ext>
            </a:extLst>
          </p:cNvPr>
          <p:cNvSpPr txBox="1"/>
          <p:nvPr/>
        </p:nvSpPr>
        <p:spPr>
          <a:xfrm>
            <a:off x="10128420" y="4599353"/>
            <a:ext cx="1986337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kumimoji="1" lang="en-US" altLang="ja-JP" sz="1800" dirty="0"/>
              <a:t>Download the updated map info.</a:t>
            </a:r>
            <a:endParaRPr lang="ja-JP" altLang="en-US" sz="180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BE6D560-6F30-FFDC-D303-BA71790BC871}"/>
              </a:ext>
            </a:extLst>
          </p:cNvPr>
          <p:cNvSpPr txBox="1"/>
          <p:nvPr/>
        </p:nvSpPr>
        <p:spPr>
          <a:xfrm>
            <a:off x="6923014" y="4580590"/>
            <a:ext cx="1697212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kumimoji="1" lang="en-US" altLang="ja-JP" sz="1800" dirty="0"/>
              <a:t>Upload the detected info.</a:t>
            </a:r>
            <a:endParaRPr lang="ja-JP" altLang="en-US" sz="1800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07CF8518-1A70-DE5D-874C-0A5AD0A74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463040"/>
            <a:ext cx="10895798" cy="530717"/>
          </a:xfrm>
        </p:spPr>
        <p:txBody>
          <a:bodyPr/>
          <a:lstStyle/>
          <a:p>
            <a:r>
              <a:rPr lang="en-US" altLang="ja-JP" dirty="0"/>
              <a:t>Assumed service level requirement</a:t>
            </a:r>
            <a:endParaRPr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4F54DC5B-A4BE-E950-8936-B528606485D4}"/>
              </a:ext>
            </a:extLst>
          </p:cNvPr>
          <p:cNvSpPr txBox="1"/>
          <p:nvPr/>
        </p:nvSpPr>
        <p:spPr>
          <a:xfrm>
            <a:off x="8096753" y="5551875"/>
            <a:ext cx="842676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en-US" altLang="ja-JP" sz="1600" b="1" dirty="0"/>
              <a:t>40kbps</a:t>
            </a:r>
            <a:endParaRPr lang="ja-JP" altLang="en-US" sz="1600" b="1"/>
          </a:p>
        </p:txBody>
      </p:sp>
      <p:sp>
        <p:nvSpPr>
          <p:cNvPr id="22" name="右矢印 21">
            <a:extLst>
              <a:ext uri="{FF2B5EF4-FFF2-40B4-BE49-F238E27FC236}">
                <a16:creationId xmlns:a16="http://schemas.microsoft.com/office/drawing/2014/main" id="{324C4AA1-95EA-6C62-792D-586D188E5CEF}"/>
              </a:ext>
            </a:extLst>
          </p:cNvPr>
          <p:cNvSpPr/>
          <p:nvPr/>
        </p:nvSpPr>
        <p:spPr>
          <a:xfrm>
            <a:off x="6735042" y="5551875"/>
            <a:ext cx="842676" cy="338536"/>
          </a:xfrm>
          <a:prstGeom prst="rightArrow">
            <a:avLst/>
          </a:prstGeom>
          <a:noFill/>
          <a:ln w="127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517F6EA8-23C1-FF9C-73B7-91C3C0DB920C}"/>
              </a:ext>
            </a:extLst>
          </p:cNvPr>
          <p:cNvCxnSpPr>
            <a:stCxn id="20" idx="2"/>
            <a:endCxn id="21" idx="0"/>
          </p:cNvCxnSpPr>
          <p:nvPr/>
        </p:nvCxnSpPr>
        <p:spPr>
          <a:xfrm>
            <a:off x="7771620" y="5226921"/>
            <a:ext cx="746471" cy="324954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C5B832B2-6E36-79B9-FC26-0616F52B497C}"/>
              </a:ext>
            </a:extLst>
          </p:cNvPr>
          <p:cNvCxnSpPr/>
          <p:nvPr/>
        </p:nvCxnSpPr>
        <p:spPr>
          <a:xfrm flipH="1">
            <a:off x="11239719" y="5311944"/>
            <a:ext cx="32864" cy="270990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D09881D2-D843-64D7-0E92-7B5469FA1104}"/>
              </a:ext>
            </a:extLst>
          </p:cNvPr>
          <p:cNvGrpSpPr/>
          <p:nvPr/>
        </p:nvGrpSpPr>
        <p:grpSpPr>
          <a:xfrm flipH="1">
            <a:off x="9860854" y="3770869"/>
            <a:ext cx="742100" cy="717770"/>
            <a:chOff x="1286780" y="2691222"/>
            <a:chExt cx="1165626" cy="1120738"/>
          </a:xfrm>
        </p:grpSpPr>
        <p:pic>
          <p:nvPicPr>
            <p:cNvPr id="36" name="Picture 18" descr="Free Car SVG, PNG Icon, Symbol. Download Image.">
              <a:extLst>
                <a:ext uri="{FF2B5EF4-FFF2-40B4-BE49-F238E27FC236}">
                  <a16:creationId xmlns:a16="http://schemas.microsoft.com/office/drawing/2014/main" id="{3D10F1EA-880A-E0AF-4557-A8248E54E7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6780" y="2773630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D87E81C2-F381-4D4B-2AD6-0FE2256783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4552" y="2691222"/>
              <a:ext cx="442825" cy="408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3F4A0F6C-CE1D-CAF9-5525-F78B8F976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684805"/>
              </p:ext>
            </p:extLst>
          </p:nvPr>
        </p:nvGraphicFramePr>
        <p:xfrm>
          <a:off x="637822" y="2515663"/>
          <a:ext cx="5971166" cy="320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8970">
                  <a:extLst>
                    <a:ext uri="{9D8B030D-6E8A-4147-A177-3AD203B41FA5}">
                      <a16:colId xmlns:a16="http://schemas.microsoft.com/office/drawing/2014/main" val="1327538183"/>
                    </a:ext>
                  </a:extLst>
                </a:gridCol>
                <a:gridCol w="3183721">
                  <a:extLst>
                    <a:ext uri="{9D8B030D-6E8A-4147-A177-3AD203B41FA5}">
                      <a16:colId xmlns:a16="http://schemas.microsoft.com/office/drawing/2014/main" val="1410101867"/>
                    </a:ext>
                  </a:extLst>
                </a:gridCol>
                <a:gridCol w="1378475">
                  <a:extLst>
                    <a:ext uri="{9D8B030D-6E8A-4147-A177-3AD203B41FA5}">
                      <a16:colId xmlns:a16="http://schemas.microsoft.com/office/drawing/2014/main" val="33027365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Assumed service level requirement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421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Range 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500m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Urban area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6387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Information requested/ generated[2]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- 100 bytes/ object, </a:t>
                      </a:r>
                    </a:p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- 50 objects detected in vehicle</a:t>
                      </a:r>
                    </a:p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assumed uplink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1421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5000 objects updates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Assumed downlink</a:t>
                      </a:r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981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Look-ahead time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800" dirty="0">
                          <a:latin typeface="+mj-lt"/>
                        </a:rPr>
                        <a:t>5s </a:t>
                      </a:r>
                    </a:p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8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561203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859BBF5-6E8E-E2EA-8BE3-BE2F4482D3B5}"/>
              </a:ext>
            </a:extLst>
          </p:cNvPr>
          <p:cNvSpPr txBox="1"/>
          <p:nvPr/>
        </p:nvSpPr>
        <p:spPr>
          <a:xfrm>
            <a:off x="10328358" y="5551875"/>
            <a:ext cx="1255430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kumimoji="1" lang="en-US" altLang="ja-JP" sz="1600" b="1" dirty="0"/>
              <a:t>0.34Mbps</a:t>
            </a:r>
            <a:endParaRPr lang="ja-JP" altLang="en-US" sz="1600" b="1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DF92138-5F31-F6D6-BEAC-A7A26816470A}"/>
              </a:ext>
            </a:extLst>
          </p:cNvPr>
          <p:cNvSpPr txBox="1"/>
          <p:nvPr/>
        </p:nvSpPr>
        <p:spPr>
          <a:xfrm>
            <a:off x="637822" y="2079016"/>
            <a:ext cx="13979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800" dirty="0"/>
              <a:t>Scenario 2</a:t>
            </a:r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15970189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DB6F4608-D4E9-5542-DDD9-EE3FF72A7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Use case : Regional HD MAP</a:t>
            </a:r>
            <a:endParaRPr lang="ja-JP" altLang="en-US" dirty="0"/>
          </a:p>
        </p:txBody>
      </p:sp>
      <p:sp>
        <p:nvSpPr>
          <p:cNvPr id="82" name="テキスト プレースホルダー 81"/>
          <p:cNvSpPr>
            <a:spLocks noGrp="1"/>
          </p:cNvSpPr>
          <p:nvPr>
            <p:ph type="body" idx="1"/>
          </p:nvPr>
        </p:nvSpPr>
        <p:spPr>
          <a:xfrm>
            <a:off x="577487" y="1663520"/>
            <a:ext cx="6637609" cy="646167"/>
          </a:xfrm>
        </p:spPr>
        <p:txBody>
          <a:bodyPr/>
          <a:lstStyle/>
          <a:p>
            <a:r>
              <a:rPr kumimoji="1" lang="en-US" altLang="ja-JP" dirty="0"/>
              <a:t>Requirements </a:t>
            </a:r>
          </a:p>
          <a:p>
            <a:pPr lvl="1"/>
            <a:r>
              <a:rPr kumimoji="1" lang="en-US" altLang="ja-JP" dirty="0"/>
              <a:t>Fast &amp; reliable connection setup</a:t>
            </a:r>
          </a:p>
          <a:p>
            <a:pPr lvl="2"/>
            <a:r>
              <a:rPr kumimoji="1" lang="en-US" altLang="ja-JP" dirty="0"/>
              <a:t>Optimize network scanning &amp; selection</a:t>
            </a:r>
          </a:p>
          <a:p>
            <a:pPr lvl="2"/>
            <a:r>
              <a:rPr kumimoji="1" lang="en-US" altLang="ja-JP" dirty="0"/>
              <a:t>Simplify authentication &amp; authentication procedure</a:t>
            </a:r>
          </a:p>
          <a:p>
            <a:pPr lvl="2"/>
            <a:r>
              <a:rPr kumimoji="1" lang="en-US" altLang="ja-JP" dirty="0"/>
              <a:t>Enhance the reliability of frame exchange for </a:t>
            </a:r>
          </a:p>
          <a:p>
            <a:pPr marL="506250" lvl="2" indent="0">
              <a:buNone/>
            </a:pPr>
            <a:r>
              <a:rPr kumimoji="1" lang="en-US" altLang="ja-JP" dirty="0"/>
              <a:t>    connection setup when vehicle in motion</a:t>
            </a:r>
          </a:p>
          <a:p>
            <a:pPr lvl="1"/>
            <a:endParaRPr kumimoji="1" lang="en-US" altLang="ja-JP" dirty="0"/>
          </a:p>
          <a:p>
            <a:pPr lvl="1"/>
            <a:r>
              <a:rPr kumimoji="1" lang="en-US" altLang="ja-JP" dirty="0"/>
              <a:t>Fast &amp; seamless AP handover</a:t>
            </a:r>
          </a:p>
          <a:p>
            <a:pPr marL="506250" lvl="2" indent="0">
              <a:buNone/>
            </a:pPr>
            <a:endParaRPr kumimoji="1" lang="en-US" altLang="ja-JP" dirty="0"/>
          </a:p>
        </p:txBody>
      </p:sp>
      <p:grpSp>
        <p:nvGrpSpPr>
          <p:cNvPr id="245" name="グループ化 244">
            <a:extLst>
              <a:ext uri="{FF2B5EF4-FFF2-40B4-BE49-F238E27FC236}">
                <a16:creationId xmlns:a16="http://schemas.microsoft.com/office/drawing/2014/main" id="{54D68595-9BB5-3F8C-08A0-144719FE1C4F}"/>
              </a:ext>
            </a:extLst>
          </p:cNvPr>
          <p:cNvGrpSpPr/>
          <p:nvPr/>
        </p:nvGrpSpPr>
        <p:grpSpPr>
          <a:xfrm>
            <a:off x="6628159" y="2212711"/>
            <a:ext cx="5242646" cy="3672976"/>
            <a:chOff x="6676448" y="1440545"/>
            <a:chExt cx="5242646" cy="3672976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37BECBCD-6626-1677-48DD-595504AC75E3}"/>
                </a:ext>
              </a:extLst>
            </p:cNvPr>
            <p:cNvGrpSpPr/>
            <p:nvPr/>
          </p:nvGrpSpPr>
          <p:grpSpPr>
            <a:xfrm flipH="1">
              <a:off x="6939197" y="3574451"/>
              <a:ext cx="742100" cy="722928"/>
              <a:chOff x="1248827" y="2884676"/>
              <a:chExt cx="1165626" cy="1128792"/>
            </a:xfrm>
          </p:grpSpPr>
          <p:pic>
            <p:nvPicPr>
              <p:cNvPr id="54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86504930-3DBE-B156-9257-C9561307F84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4CD413AE-1931-1D06-F4B7-00FA1FE25C9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38" name="正方形/長方形 137">
              <a:extLst>
                <a:ext uri="{FF2B5EF4-FFF2-40B4-BE49-F238E27FC236}">
                  <a16:creationId xmlns:a16="http://schemas.microsoft.com/office/drawing/2014/main" id="{047BE9DF-EDD5-0B38-461C-D90FDC5B7E42}"/>
                </a:ext>
              </a:extLst>
            </p:cNvPr>
            <p:cNvSpPr/>
            <p:nvPr/>
          </p:nvSpPr>
          <p:spPr>
            <a:xfrm>
              <a:off x="10327042" y="4886132"/>
              <a:ext cx="895173" cy="2245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ctr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rPr>
                <a:t>scanning</a:t>
              </a:r>
              <a:endParaRPr kumimoji="0" lang="ja-JP" alt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grpSp>
          <p:nvGrpSpPr>
            <p:cNvPr id="215" name="グループ化 214">
              <a:extLst>
                <a:ext uri="{FF2B5EF4-FFF2-40B4-BE49-F238E27FC236}">
                  <a16:creationId xmlns:a16="http://schemas.microsoft.com/office/drawing/2014/main" id="{97B3C69A-DFED-64C5-0057-9A079D6519BB}"/>
                </a:ext>
              </a:extLst>
            </p:cNvPr>
            <p:cNvGrpSpPr/>
            <p:nvPr/>
          </p:nvGrpSpPr>
          <p:grpSpPr>
            <a:xfrm>
              <a:off x="6676448" y="1440545"/>
              <a:ext cx="5121002" cy="2731318"/>
              <a:chOff x="6676448" y="1440545"/>
              <a:chExt cx="5121002" cy="2731318"/>
            </a:xfrm>
          </p:grpSpPr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00ABE90C-59EB-17B7-5CBA-6B6815C22EB3}"/>
                  </a:ext>
                </a:extLst>
              </p:cNvPr>
              <p:cNvSpPr txBox="1"/>
              <p:nvPr/>
            </p:nvSpPr>
            <p:spPr>
              <a:xfrm>
                <a:off x="9159814" y="3402818"/>
                <a:ext cx="81893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altLang="ja-JP" sz="1800" dirty="0"/>
                  <a:t>Wi-Fi</a:t>
                </a:r>
                <a:endParaRPr lang="ja-JP" altLang="en-US"/>
              </a:p>
            </p:txBody>
          </p:sp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97C077BD-A3C3-88EE-548A-D9846059A163}"/>
                  </a:ext>
                </a:extLst>
              </p:cNvPr>
              <p:cNvSpPr/>
              <p:nvPr/>
            </p:nvSpPr>
            <p:spPr bwMode="auto">
              <a:xfrm>
                <a:off x="6864421" y="3283666"/>
                <a:ext cx="4933029" cy="847369"/>
              </a:xfrm>
              <a:prstGeom prst="rect">
                <a:avLst/>
              </a:prstGeom>
              <a:solidFill>
                <a:schemeClr val="bg1">
                  <a:lumMod val="9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eiryo UI" pitchFamily="50" charset="-128"/>
                  <a:cs typeface="Meiryo UI" pitchFamily="50" charset="-128"/>
                </a:endParaRPr>
              </a:p>
            </p:txBody>
          </p:sp>
          <p:pic>
            <p:nvPicPr>
              <p:cNvPr id="19" name="図 18" descr="Network Wireless Router · Free vector graphic on Pixabay">
                <a:extLst>
                  <a:ext uri="{FF2B5EF4-FFF2-40B4-BE49-F238E27FC236}">
                    <a16:creationId xmlns:a16="http://schemas.microsoft.com/office/drawing/2014/main" id="{45074100-EA2F-9E6D-FB45-C61CC289C9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456245" y="2793508"/>
                <a:ext cx="379446" cy="471036"/>
              </a:xfrm>
              <a:prstGeom prst="rect">
                <a:avLst/>
              </a:prstGeom>
            </p:spPr>
          </p:pic>
          <p:pic>
            <p:nvPicPr>
              <p:cNvPr id="20" name="図 19" descr="Network Wireless Router · Free vector graphic on Pixabay">
                <a:extLst>
                  <a:ext uri="{FF2B5EF4-FFF2-40B4-BE49-F238E27FC236}">
                    <a16:creationId xmlns:a16="http://schemas.microsoft.com/office/drawing/2014/main" id="{6F2BAB7A-A190-8292-33B1-A36BC6AF82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230933" y="2810939"/>
                <a:ext cx="379446" cy="471036"/>
              </a:xfrm>
              <a:prstGeom prst="rect">
                <a:avLst/>
              </a:prstGeom>
            </p:spPr>
          </p:pic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7CF65F1A-5BCF-76E0-4160-8997416F7955}"/>
                  </a:ext>
                </a:extLst>
              </p:cNvPr>
              <p:cNvCxnSpPr>
                <a:cxnSpLocks/>
                <a:stCxn id="17" idx="1"/>
                <a:endCxn id="17" idx="3"/>
              </p:cNvCxnSpPr>
              <p:nvPr/>
            </p:nvCxnSpPr>
            <p:spPr bwMode="auto">
              <a:xfrm>
                <a:off x="6864421" y="3707351"/>
                <a:ext cx="4933029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bg1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214" name="グループ化 213">
                <a:extLst>
                  <a:ext uri="{FF2B5EF4-FFF2-40B4-BE49-F238E27FC236}">
                    <a16:creationId xmlns:a16="http://schemas.microsoft.com/office/drawing/2014/main" id="{C1076B16-0CFD-BE5A-E01C-6759C5E8FBC1}"/>
                  </a:ext>
                </a:extLst>
              </p:cNvPr>
              <p:cNvGrpSpPr/>
              <p:nvPr/>
            </p:nvGrpSpPr>
            <p:grpSpPr>
              <a:xfrm>
                <a:off x="8013641" y="1440545"/>
                <a:ext cx="1161514" cy="1029523"/>
                <a:chOff x="9397987" y="1463040"/>
                <a:chExt cx="1161514" cy="1029523"/>
              </a:xfrm>
            </p:grpSpPr>
            <p:pic>
              <p:nvPicPr>
                <p:cNvPr id="23" name="Picture 6" descr="Router Icon Clip Art Image - ClipSafari">
                  <a:extLst>
                    <a:ext uri="{FF2B5EF4-FFF2-40B4-BE49-F238E27FC236}">
                      <a16:creationId xmlns:a16="http://schemas.microsoft.com/office/drawing/2014/main" id="{BE3C4DD1-10FE-729B-AA3E-B583293B76D7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71276" y="2284428"/>
                  <a:ext cx="319791" cy="20813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4" name="Picture 4" descr="クラウドのアイコン | フリーのアイコンイラスト素材 icon-pit">
                  <a:extLst>
                    <a:ext uri="{FF2B5EF4-FFF2-40B4-BE49-F238E27FC236}">
                      <a16:creationId xmlns:a16="http://schemas.microsoft.com/office/drawing/2014/main" id="{AF017949-7F14-F238-81CC-32E5694EC69D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397987" y="1463040"/>
                  <a:ext cx="1161514" cy="96522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5" name="Picture 2" descr="Server Icons &amp; Symbols">
                  <a:extLst>
                    <a:ext uri="{FF2B5EF4-FFF2-40B4-BE49-F238E27FC236}">
                      <a16:creationId xmlns:a16="http://schemas.microsoft.com/office/drawing/2014/main" id="{A56622D8-2490-107E-8E10-CB2C069C4D86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72899" y="1966503"/>
                  <a:ext cx="319862" cy="31986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8" name="二等辺三角形 49">
                <a:extLst>
                  <a:ext uri="{FF2B5EF4-FFF2-40B4-BE49-F238E27FC236}">
                    <a16:creationId xmlns:a16="http://schemas.microsoft.com/office/drawing/2014/main" id="{3D8B98FD-6593-5127-5E0B-8AD6B4183D53}"/>
                  </a:ext>
                </a:extLst>
              </p:cNvPr>
              <p:cNvSpPr/>
              <p:nvPr/>
            </p:nvSpPr>
            <p:spPr bwMode="auto">
              <a:xfrm>
                <a:off x="8760638" y="3261318"/>
                <a:ext cx="1767112" cy="676563"/>
              </a:xfrm>
              <a:prstGeom prst="triangl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eiryo UI" pitchFamily="50" charset="-128"/>
                  <a:cs typeface="Meiryo UI" pitchFamily="50" charset="-128"/>
                </a:endParaRPr>
              </a:p>
            </p:txBody>
          </p:sp>
          <p:grpSp>
            <p:nvGrpSpPr>
              <p:cNvPr id="29" name="グループ化 28">
                <a:extLst>
                  <a:ext uri="{FF2B5EF4-FFF2-40B4-BE49-F238E27FC236}">
                    <a16:creationId xmlns:a16="http://schemas.microsoft.com/office/drawing/2014/main" id="{96F418D8-2431-2BBD-9044-F071A713F637}"/>
                  </a:ext>
                </a:extLst>
              </p:cNvPr>
              <p:cNvGrpSpPr/>
              <p:nvPr/>
            </p:nvGrpSpPr>
            <p:grpSpPr>
              <a:xfrm flipH="1">
                <a:off x="10953573" y="3454093"/>
                <a:ext cx="742100" cy="717770"/>
                <a:chOff x="1286780" y="2691222"/>
                <a:chExt cx="1165626" cy="1120738"/>
              </a:xfrm>
            </p:grpSpPr>
            <p:pic>
              <p:nvPicPr>
                <p:cNvPr id="49" name="Picture 18" descr="Free Car SVG, PNG Icon, Symbol. Download Image.">
                  <a:extLst>
                    <a:ext uri="{FF2B5EF4-FFF2-40B4-BE49-F238E27FC236}">
                      <a16:creationId xmlns:a16="http://schemas.microsoft.com/office/drawing/2014/main" id="{C88E5979-90E2-BF9C-E5FB-67AD9B12C4E2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86780" y="2773630"/>
                  <a:ext cx="1165626" cy="103833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3" name="Picture 20" descr="無料のWi-Fiアイコン | アイコン素材ダウンロードサイト「icooon-mono」 | 商用利用可能なアイコン 素材が無料(フリー)ダウンロードできるサイト">
                  <a:extLst>
                    <a:ext uri="{FF2B5EF4-FFF2-40B4-BE49-F238E27FC236}">
                      <a16:creationId xmlns:a16="http://schemas.microsoft.com/office/drawing/2014/main" id="{AB9B8F92-3FBD-83DB-C655-BDA669C10689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54552" y="2691222"/>
                  <a:ext cx="442825" cy="40811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cxnSp>
            <p:nvCxnSpPr>
              <p:cNvPr id="30" name="直線矢印コネクタ 29">
                <a:extLst>
                  <a:ext uri="{FF2B5EF4-FFF2-40B4-BE49-F238E27FC236}">
                    <a16:creationId xmlns:a16="http://schemas.microsoft.com/office/drawing/2014/main" id="{122E4843-04A9-2B50-C8C3-5FC1DA56B23F}"/>
                  </a:ext>
                </a:extLst>
              </p:cNvPr>
              <p:cNvCxnSpPr/>
              <p:nvPr/>
            </p:nvCxnSpPr>
            <p:spPr>
              <a:xfrm flipH="1">
                <a:off x="10602355" y="3394225"/>
                <a:ext cx="92284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E810BE6F-6697-D638-5D61-7F993AC60B47}"/>
                  </a:ext>
                </a:extLst>
              </p:cNvPr>
              <p:cNvSpPr txBox="1"/>
              <p:nvPr/>
            </p:nvSpPr>
            <p:spPr>
              <a:xfrm>
                <a:off x="10540354" y="3402624"/>
                <a:ext cx="86131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en-US" altLang="ja-JP" sz="1400" dirty="0"/>
                  <a:t>16m/s</a:t>
                </a:r>
                <a:endParaRPr lang="ja-JP" altLang="en-US" sz="1400"/>
              </a:p>
            </p:txBody>
          </p:sp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2B702226-53D1-D3B4-A8B3-548AED9ADF3B}"/>
                  </a:ext>
                </a:extLst>
              </p:cNvPr>
              <p:cNvSpPr txBox="1"/>
              <p:nvPr/>
            </p:nvSpPr>
            <p:spPr>
              <a:xfrm>
                <a:off x="9380800" y="2518118"/>
                <a:ext cx="52678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en-US" altLang="ja-JP" sz="1400" dirty="0"/>
                  <a:t>AP1</a:t>
                </a:r>
                <a:endParaRPr lang="ja-JP" altLang="en-US" sz="1400"/>
              </a:p>
            </p:txBody>
          </p:sp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769ACF56-0981-5677-A646-CD24B7211E45}"/>
                  </a:ext>
                </a:extLst>
              </p:cNvPr>
              <p:cNvSpPr txBox="1"/>
              <p:nvPr/>
            </p:nvSpPr>
            <p:spPr>
              <a:xfrm flipH="1">
                <a:off x="6973660" y="2552886"/>
                <a:ext cx="57945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1" lang="en-US" altLang="ja-JP" sz="1400" dirty="0"/>
                  <a:t>AP2</a:t>
                </a:r>
                <a:endParaRPr lang="ja-JP" altLang="en-US" sz="1400"/>
              </a:p>
            </p:txBody>
          </p:sp>
          <p:sp>
            <p:nvSpPr>
              <p:cNvPr id="56" name="雲 55">
                <a:extLst>
                  <a:ext uri="{FF2B5EF4-FFF2-40B4-BE49-F238E27FC236}">
                    <a16:creationId xmlns:a16="http://schemas.microsoft.com/office/drawing/2014/main" id="{3705293C-BF6B-980F-B39D-DF1F5768D77D}"/>
                  </a:ext>
                </a:extLst>
              </p:cNvPr>
              <p:cNvSpPr/>
              <p:nvPr/>
            </p:nvSpPr>
            <p:spPr>
              <a:xfrm>
                <a:off x="6676448" y="2452234"/>
                <a:ext cx="3532099" cy="737734"/>
              </a:xfrm>
              <a:prstGeom prst="cloud">
                <a:avLst/>
              </a:prstGeom>
              <a:noFill/>
              <a:ln w="6350" cap="flat" cmpd="sng" algn="ctr">
                <a:solidFill>
                  <a:schemeClr val="tx1"/>
                </a:solidFill>
                <a:prstDash val="solid"/>
                <a:miter lim="800000"/>
              </a:ln>
              <a:effectLst/>
            </p:spPr>
            <p:txBody>
              <a:bodyPr wrap="none" rtlCol="0" anchor="t"/>
              <a:lstStyle/>
              <a:p>
                <a:pPr algn="ctr"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ja-JP" altLang="en-US" sz="1400" kern="0" dirty="0">
                  <a:latin typeface="Calibri" panose="020F0502020204030204" pitchFamily="34" charset="0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02F46B00-7DAD-4225-5C5A-29C96A48CF55}"/>
                  </a:ext>
                </a:extLst>
              </p:cNvPr>
              <p:cNvSpPr txBox="1"/>
              <p:nvPr/>
            </p:nvSpPr>
            <p:spPr>
              <a:xfrm>
                <a:off x="7388523" y="2485719"/>
                <a:ext cx="241175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ja-JP" sz="1400" b="1" dirty="0">
                    <a:latin typeface="Calibri" panose="020F0502020204030204"/>
                  </a:rPr>
                  <a:t>Access network (WLAN)</a:t>
                </a:r>
              </a:p>
            </p:txBody>
          </p:sp>
          <p:pic>
            <p:nvPicPr>
              <p:cNvPr id="213" name="図 212" descr="Network Wireless Router · Free vector graphic on Pixabay">
                <a:extLst>
                  <a:ext uri="{FF2B5EF4-FFF2-40B4-BE49-F238E27FC236}">
                    <a16:creationId xmlns:a16="http://schemas.microsoft.com/office/drawing/2014/main" id="{57C38A24-C442-6E41-7080-73B056EDE0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009077" y="2825326"/>
                <a:ext cx="379446" cy="471036"/>
              </a:xfrm>
              <a:prstGeom prst="rect">
                <a:avLst/>
              </a:prstGeom>
            </p:spPr>
          </p:pic>
        </p:grpSp>
        <p:sp>
          <p:nvSpPr>
            <p:cNvPr id="221" name="正方形/長方形 220">
              <a:extLst>
                <a:ext uri="{FF2B5EF4-FFF2-40B4-BE49-F238E27FC236}">
                  <a16:creationId xmlns:a16="http://schemas.microsoft.com/office/drawing/2014/main" id="{E612B9C9-6EFC-76A9-00BB-EE1DD3ED728C}"/>
                </a:ext>
              </a:extLst>
            </p:cNvPr>
            <p:cNvSpPr/>
            <p:nvPr/>
          </p:nvSpPr>
          <p:spPr>
            <a:xfrm>
              <a:off x="8975759" y="4886131"/>
              <a:ext cx="1351283" cy="2273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ctr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rPr>
                <a:t>authentication</a:t>
              </a:r>
              <a:endParaRPr kumimoji="0" lang="ja-JP" alt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sp>
          <p:nvSpPr>
            <p:cNvPr id="222" name="正方形/長方形 221">
              <a:extLst>
                <a:ext uri="{FF2B5EF4-FFF2-40B4-BE49-F238E27FC236}">
                  <a16:creationId xmlns:a16="http://schemas.microsoft.com/office/drawing/2014/main" id="{AEBAF3CD-F94D-A808-972C-4F27609A44D5}"/>
                </a:ext>
              </a:extLst>
            </p:cNvPr>
            <p:cNvSpPr/>
            <p:nvPr/>
          </p:nvSpPr>
          <p:spPr>
            <a:xfrm>
              <a:off x="7802818" y="4893409"/>
              <a:ext cx="1172941" cy="2201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ctr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rPr>
                <a:t>association</a:t>
              </a:r>
              <a:endParaRPr kumimoji="0" lang="ja-JP" altLang="en-US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grpSp>
          <p:nvGrpSpPr>
            <p:cNvPr id="229" name="グループ化 228">
              <a:extLst>
                <a:ext uri="{FF2B5EF4-FFF2-40B4-BE49-F238E27FC236}">
                  <a16:creationId xmlns:a16="http://schemas.microsoft.com/office/drawing/2014/main" id="{6FAFE509-6924-C230-F4BB-060DE44C90D0}"/>
                </a:ext>
              </a:extLst>
            </p:cNvPr>
            <p:cNvGrpSpPr/>
            <p:nvPr/>
          </p:nvGrpSpPr>
          <p:grpSpPr>
            <a:xfrm>
              <a:off x="6932792" y="4425380"/>
              <a:ext cx="4746531" cy="107256"/>
              <a:chOff x="6908647" y="4354240"/>
              <a:chExt cx="4746531" cy="107256"/>
            </a:xfrm>
          </p:grpSpPr>
          <p:sp>
            <p:nvSpPr>
              <p:cNvPr id="224" name="正方形/長方形 223">
                <a:extLst>
                  <a:ext uri="{FF2B5EF4-FFF2-40B4-BE49-F238E27FC236}">
                    <a16:creationId xmlns:a16="http://schemas.microsoft.com/office/drawing/2014/main" id="{2E312E8D-C14E-AC39-8218-A0112A6839C4}"/>
                  </a:ext>
                </a:extLst>
              </p:cNvPr>
              <p:cNvSpPr/>
              <p:nvPr/>
            </p:nvSpPr>
            <p:spPr>
              <a:xfrm>
                <a:off x="10535623" y="4354240"/>
                <a:ext cx="511036" cy="1072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cxnSp>
            <p:nvCxnSpPr>
              <p:cNvPr id="225" name="直線矢印コネクタ 224">
                <a:extLst>
                  <a:ext uri="{FF2B5EF4-FFF2-40B4-BE49-F238E27FC236}">
                    <a16:creationId xmlns:a16="http://schemas.microsoft.com/office/drawing/2014/main" id="{8E3BD7AD-F13A-1DC1-A60D-81F91895CF3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08647" y="4461496"/>
                <a:ext cx="474653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26" name="グループ化 225">
              <a:extLst>
                <a:ext uri="{FF2B5EF4-FFF2-40B4-BE49-F238E27FC236}">
                  <a16:creationId xmlns:a16="http://schemas.microsoft.com/office/drawing/2014/main" id="{07CF60E7-45DA-0C54-2487-1B63DEB4FEC2}"/>
                </a:ext>
              </a:extLst>
            </p:cNvPr>
            <p:cNvGrpSpPr/>
            <p:nvPr/>
          </p:nvGrpSpPr>
          <p:grpSpPr>
            <a:xfrm>
              <a:off x="9285615" y="1649861"/>
              <a:ext cx="2633479" cy="307775"/>
              <a:chOff x="5934269" y="6228054"/>
              <a:chExt cx="2633479" cy="307775"/>
            </a:xfrm>
          </p:grpSpPr>
          <p:sp>
            <p:nvSpPr>
              <p:cNvPr id="227" name="正方形/長方形 226">
                <a:extLst>
                  <a:ext uri="{FF2B5EF4-FFF2-40B4-BE49-F238E27FC236}">
                    <a16:creationId xmlns:a16="http://schemas.microsoft.com/office/drawing/2014/main" id="{6B00EEE5-1C05-F854-D35F-83C72E859F6F}"/>
                  </a:ext>
                </a:extLst>
              </p:cNvPr>
              <p:cNvSpPr/>
              <p:nvPr/>
            </p:nvSpPr>
            <p:spPr>
              <a:xfrm>
                <a:off x="5934269" y="6319352"/>
                <a:ext cx="161731" cy="12593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  <p:sp>
            <p:nvSpPr>
              <p:cNvPr id="228" name="テキスト ボックス 227">
                <a:extLst>
                  <a:ext uri="{FF2B5EF4-FFF2-40B4-BE49-F238E27FC236}">
                    <a16:creationId xmlns:a16="http://schemas.microsoft.com/office/drawing/2014/main" id="{2F6A339A-971F-ABC0-B20F-C33DC47819C8}"/>
                  </a:ext>
                </a:extLst>
              </p:cNvPr>
              <p:cNvSpPr txBox="1"/>
              <p:nvPr/>
            </p:nvSpPr>
            <p:spPr>
              <a:xfrm>
                <a:off x="6088920" y="6228054"/>
                <a:ext cx="2478828" cy="3077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1400" dirty="0"/>
                  <a:t>Connection setup</a:t>
                </a:r>
              </a:p>
            </p:txBody>
          </p:sp>
        </p:grpSp>
        <p:cxnSp>
          <p:nvCxnSpPr>
            <p:cNvPr id="231" name="直線コネクタ 230">
              <a:extLst>
                <a:ext uri="{FF2B5EF4-FFF2-40B4-BE49-F238E27FC236}">
                  <a16:creationId xmlns:a16="http://schemas.microsoft.com/office/drawing/2014/main" id="{A411340D-7B4D-BFE7-DCBC-D37567BAF9C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02818" y="4554720"/>
              <a:ext cx="2702566" cy="328613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4" name="直線コネクタ 233">
              <a:extLst>
                <a:ext uri="{FF2B5EF4-FFF2-40B4-BE49-F238E27FC236}">
                  <a16:creationId xmlns:a16="http://schemas.microsoft.com/office/drawing/2014/main" id="{D6A5FDC4-2486-B76A-35F1-3220E8F6F4D3}"/>
                </a:ext>
              </a:extLst>
            </p:cNvPr>
            <p:cNvCxnSpPr>
              <a:cxnSpLocks/>
            </p:cNvCxnSpPr>
            <p:nvPr/>
          </p:nvCxnSpPr>
          <p:spPr>
            <a:xfrm>
              <a:off x="11070804" y="4528159"/>
              <a:ext cx="151411" cy="36525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40" name="グループ化 239">
              <a:extLst>
                <a:ext uri="{FF2B5EF4-FFF2-40B4-BE49-F238E27FC236}">
                  <a16:creationId xmlns:a16="http://schemas.microsoft.com/office/drawing/2014/main" id="{535E3788-4AC7-6B3D-E62A-9C7BE69E82F6}"/>
                </a:ext>
              </a:extLst>
            </p:cNvPr>
            <p:cNvGrpSpPr/>
            <p:nvPr/>
          </p:nvGrpSpPr>
          <p:grpSpPr>
            <a:xfrm>
              <a:off x="9311310" y="1997885"/>
              <a:ext cx="1713327" cy="307775"/>
              <a:chOff x="8688659" y="6225217"/>
              <a:chExt cx="1713327" cy="307775"/>
            </a:xfrm>
          </p:grpSpPr>
          <p:sp>
            <p:nvSpPr>
              <p:cNvPr id="241" name="テキスト ボックス 240">
                <a:extLst>
                  <a:ext uri="{FF2B5EF4-FFF2-40B4-BE49-F238E27FC236}">
                    <a16:creationId xmlns:a16="http://schemas.microsoft.com/office/drawing/2014/main" id="{596AB325-9188-2E4F-E89E-320D72D17B29}"/>
                  </a:ext>
                </a:extLst>
              </p:cNvPr>
              <p:cNvSpPr txBox="1"/>
              <p:nvPr/>
            </p:nvSpPr>
            <p:spPr>
              <a:xfrm>
                <a:off x="8869765" y="6225217"/>
                <a:ext cx="1532221" cy="30777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>
                <a:sp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ja-JP" sz="1400" dirty="0"/>
                  <a:t>Data transmission</a:t>
                </a:r>
              </a:p>
            </p:txBody>
          </p:sp>
          <p:sp>
            <p:nvSpPr>
              <p:cNvPr id="242" name="正方形/長方形 241">
                <a:extLst>
                  <a:ext uri="{FF2B5EF4-FFF2-40B4-BE49-F238E27FC236}">
                    <a16:creationId xmlns:a16="http://schemas.microsoft.com/office/drawing/2014/main" id="{FADB6859-4B72-C1C6-3D21-BAC2A5A10ABD}"/>
                  </a:ext>
                </a:extLst>
              </p:cNvPr>
              <p:cNvSpPr/>
              <p:nvPr/>
            </p:nvSpPr>
            <p:spPr>
              <a:xfrm>
                <a:off x="8688659" y="6336845"/>
                <a:ext cx="166250" cy="125931"/>
              </a:xfrm>
              <a:prstGeom prst="rect">
                <a:avLst/>
              </a:prstGeom>
              <a:solidFill>
                <a:srgbClr val="0070C0"/>
              </a:solidFill>
              <a:ln w="12700" cap="flat">
                <a:solidFill>
                  <a:schemeClr val="tx1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36000" tIns="36000" rIns="36000" bIns="36000" numCol="1" spcCol="38100" rtlCol="0" anchor="ctr" anchorCtr="0">
                <a:noAutofit/>
              </a:bodyPr>
              <a:lstStyle/>
              <a:p>
                <a:pPr marL="0" marR="0" indent="0" algn="l" defTabSz="449262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Times New Roman"/>
                </a:endParaRPr>
              </a:p>
            </p:txBody>
          </p:sp>
        </p:grpSp>
        <p:sp>
          <p:nvSpPr>
            <p:cNvPr id="243" name="正方形/長方形 242">
              <a:extLst>
                <a:ext uri="{FF2B5EF4-FFF2-40B4-BE49-F238E27FC236}">
                  <a16:creationId xmlns:a16="http://schemas.microsoft.com/office/drawing/2014/main" id="{205AC42E-E05A-28DA-96AD-6AF8D2D5E13D}"/>
                </a:ext>
              </a:extLst>
            </p:cNvPr>
            <p:cNvSpPr/>
            <p:nvPr/>
          </p:nvSpPr>
          <p:spPr>
            <a:xfrm>
              <a:off x="9151133" y="4400692"/>
              <a:ext cx="1406384" cy="131654"/>
            </a:xfrm>
            <a:prstGeom prst="rect">
              <a:avLst/>
            </a:prstGeom>
            <a:solidFill>
              <a:srgbClr val="0070C0"/>
            </a:solidFill>
            <a:ln w="12700" cap="flat">
              <a:solidFill>
                <a:schemeClr val="tx1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E971DE8-EAF8-D519-6CE6-80EB73BFB775}"/>
              </a:ext>
            </a:extLst>
          </p:cNvPr>
          <p:cNvSpPr/>
          <p:nvPr/>
        </p:nvSpPr>
        <p:spPr>
          <a:xfrm>
            <a:off x="7693780" y="5176135"/>
            <a:ext cx="1406384" cy="131654"/>
          </a:xfrm>
          <a:prstGeom prst="rect">
            <a:avLst/>
          </a:prstGeom>
          <a:solidFill>
            <a:srgbClr val="0070C0"/>
          </a:solidFill>
          <a:ln w="127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C829D2D-A01F-6B37-A737-5078967F5466}"/>
              </a:ext>
            </a:extLst>
          </p:cNvPr>
          <p:cNvSpPr txBox="1"/>
          <p:nvPr/>
        </p:nvSpPr>
        <p:spPr>
          <a:xfrm flipH="1">
            <a:off x="9605568" y="4872651"/>
            <a:ext cx="5794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AP1</a:t>
            </a:r>
            <a:endParaRPr lang="ja-JP" altLang="en-US" sz="140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25CFAE7-EA27-3366-2C48-3DB24FAD2088}"/>
              </a:ext>
            </a:extLst>
          </p:cNvPr>
          <p:cNvSpPr txBox="1"/>
          <p:nvPr/>
        </p:nvSpPr>
        <p:spPr>
          <a:xfrm flipH="1">
            <a:off x="8241349" y="4877979"/>
            <a:ext cx="5794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/>
              <a:t>AP2</a:t>
            </a:r>
            <a:endParaRPr lang="ja-JP" altLang="en-US" sz="140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0657759-7FC3-7091-A5E7-32959B0D3725}"/>
              </a:ext>
            </a:extLst>
          </p:cNvPr>
          <p:cNvGrpSpPr/>
          <p:nvPr/>
        </p:nvGrpSpPr>
        <p:grpSpPr>
          <a:xfrm flipH="1">
            <a:off x="8547851" y="4197634"/>
            <a:ext cx="742100" cy="717770"/>
            <a:chOff x="1286780" y="2691222"/>
            <a:chExt cx="1165626" cy="1120738"/>
          </a:xfrm>
        </p:grpSpPr>
        <p:pic>
          <p:nvPicPr>
            <p:cNvPr id="7" name="Picture 18" descr="Free Car SVG, PNG Icon, Symbol. Download Image.">
              <a:extLst>
                <a:ext uri="{FF2B5EF4-FFF2-40B4-BE49-F238E27FC236}">
                  <a16:creationId xmlns:a16="http://schemas.microsoft.com/office/drawing/2014/main" id="{61CD2C2E-8B5D-9978-3B29-3F9EA152C8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6780" y="2773630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F8278F7D-F345-300E-A5E4-79D54CFDD1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4552" y="2691222"/>
              <a:ext cx="442825" cy="408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四角形吹き出し 8">
            <a:extLst>
              <a:ext uri="{FF2B5EF4-FFF2-40B4-BE49-F238E27FC236}">
                <a16:creationId xmlns:a16="http://schemas.microsoft.com/office/drawing/2014/main" id="{70FA2342-B4BE-3DD0-FE72-1E2A09186706}"/>
              </a:ext>
            </a:extLst>
          </p:cNvPr>
          <p:cNvSpPr/>
          <p:nvPr/>
        </p:nvSpPr>
        <p:spPr>
          <a:xfrm>
            <a:off x="5157783" y="5809400"/>
            <a:ext cx="2136250" cy="416560"/>
          </a:xfrm>
          <a:prstGeom prst="wedgeRectCallout">
            <a:avLst>
              <a:gd name="adj1" fmla="val 135591"/>
              <a:gd name="adj2" fmla="val -171647"/>
            </a:avLst>
          </a:prstGeom>
          <a:noFill/>
          <a:ln w="127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6D0D66-2C7F-99CA-4C76-9AB89E5B80F8}"/>
              </a:ext>
            </a:extLst>
          </p:cNvPr>
          <p:cNvSpPr txBox="1"/>
          <p:nvPr/>
        </p:nvSpPr>
        <p:spPr>
          <a:xfrm>
            <a:off x="5144779" y="5890679"/>
            <a:ext cx="1977605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rPr>
              <a:t>Seamless AP handover</a:t>
            </a:r>
            <a:endParaRPr kumimoji="0" lang="ja-JP" altLang="en-US" sz="1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196558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B153F75-0176-3936-27D6-FAEC4E805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Summary </a:t>
            </a:r>
            <a:endParaRPr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DC3E9B2-7C54-6684-9E1A-BF8774B38D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b="1" dirty="0"/>
              <a:t>An automotive use case study is discussed in this contribution</a:t>
            </a:r>
          </a:p>
          <a:p>
            <a:r>
              <a:rPr kumimoji="1" lang="en-US" altLang="ja-JP" b="1" dirty="0"/>
              <a:t>We will continue to study the details regarding the requirements of connection setup, handover to support using the opportunistic Wi-Fi connectivity for automotive use case such as regional HD map update</a:t>
            </a:r>
            <a:endParaRPr kumimoji="1" lang="ja-JP" altLang="en-US" b="1"/>
          </a:p>
        </p:txBody>
      </p:sp>
      <p:sp>
        <p:nvSpPr>
          <p:cNvPr id="9" name="フッター プレースホルダー 4">
            <a:extLst>
              <a:ext uri="{FF2B5EF4-FFF2-40B4-BE49-F238E27FC236}">
                <a16:creationId xmlns:a16="http://schemas.microsoft.com/office/drawing/2014/main" id="{5B85B09E-B8E2-486F-EE46-D6DA82E24BB0}"/>
              </a:ext>
            </a:extLst>
          </p:cNvPr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</p:spTree>
    <p:extLst>
      <p:ext uri="{BB962C8B-B14F-4D97-AF65-F5344CB8AC3E}">
        <p14:creationId xmlns:p14="http://schemas.microsoft.com/office/powerpoint/2010/main" val="326370578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3E1B748A-82B7-03B3-5FF0-89CD10B8D9ED}"/>
              </a:ext>
            </a:extLst>
          </p:cNvPr>
          <p:cNvSpPr txBox="1">
            <a:spLocks/>
          </p:cNvSpPr>
          <p:nvPr/>
        </p:nvSpPr>
        <p:spPr>
          <a:xfrm>
            <a:off x="914401" y="685801"/>
            <a:ext cx="10361084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/>
          </a:bodyPr>
          <a:lstStyle>
            <a:lvl1pPr marL="0" marR="0" indent="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0" marR="0" indent="4572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0" marR="0" indent="9144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0" marR="0" indent="13716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0" marR="0" indent="18288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0" marR="0" indent="22860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0" marR="0" indent="27432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0" marR="0" indent="32004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0" marR="0" indent="3657600" algn="ctr" defTabSz="449262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pPr hangingPunct="1"/>
            <a:r>
              <a:rPr lang="en-US"/>
              <a:t>References 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66FC134-74D1-BDFE-7884-23E7BCE4DD62}"/>
              </a:ext>
            </a:extLst>
          </p:cNvPr>
          <p:cNvSpPr txBox="1">
            <a:spLocks/>
          </p:cNvSpPr>
          <p:nvPr/>
        </p:nvSpPr>
        <p:spPr>
          <a:xfrm>
            <a:off x="914400" y="1981200"/>
            <a:ext cx="11151219" cy="4113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>
            <a:normAutofit/>
          </a:bodyPr>
          <a:lstStyle>
            <a:lvl1pPr marL="342900" marR="0" indent="-3429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60000"/>
              <a:buFont typeface="Wingdings" pitchFamily="2" charset="2"/>
              <a:buChar char="l"/>
              <a:tabLst/>
              <a:defRPr sz="2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613800" marR="0" indent="-2880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2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720000" marR="0" indent="-21375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システムフォント（レギュラー）"/>
              <a:buChar char="-"/>
              <a:tabLst/>
              <a:defRPr sz="2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342900" marR="0" indent="5544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342900" marR="0" indent="14859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342900" marR="0" indent="19431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342900" marR="0" indent="24003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342900" marR="0" indent="28575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342900" marR="0" indent="3314700" algn="l" defTabSz="449262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pPr marL="0" indent="0" hangingPunct="1">
              <a:buNone/>
              <a:defRPr sz="2000" b="0"/>
            </a:pPr>
            <a:r>
              <a:rPr lang="en-US" sz="2000" dirty="0"/>
              <a:t>[1] 11-24/415r1 Data offload using WLAN in connected vehicle case, March, 2024</a:t>
            </a:r>
          </a:p>
          <a:p>
            <a:pPr marL="0" indent="0" hangingPunct="1">
              <a:buNone/>
              <a:defRPr sz="2000" b="0"/>
            </a:pPr>
            <a:r>
              <a:rPr lang="en-US" sz="2000" dirty="0"/>
              <a:t>[2] 5gaa-t-200111-tr-c-v2x-use-cases-and-service-level-requirements-vol-i-v3.0</a:t>
            </a:r>
          </a:p>
          <a:p>
            <a:pPr marL="0" indent="0" hangingPunct="1">
              <a:buNone/>
              <a:defRPr sz="2000" b="0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684719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 cap="flat">
          <a:solidFill>
            <a:schemeClr val="tx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36000" tIns="36000" rIns="36000" bIns="36000" numCol="1" spcCol="38100" rtlCol="0" anchor="ctr" anchorCtr="0">
        <a:no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 dirty="0" smtClean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ln>
          <a:solidFill>
            <a:schemeClr val="tx1"/>
          </a:solidFill>
          <a:prstDash val="solid"/>
          <a:headEnd type="none"/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11516</TotalTime>
  <Words>539</Words>
  <Application>Microsoft Macintosh PowerPoint</Application>
  <PresentationFormat>ワイド画面</PresentationFormat>
  <Paragraphs>111</Paragraphs>
  <Slides>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システムフォント（レギュラー）</vt:lpstr>
      <vt:lpstr>Arial</vt:lpstr>
      <vt:lpstr>Calibri</vt:lpstr>
      <vt:lpstr>Times New Roman</vt:lpstr>
      <vt:lpstr>Wingdings</vt:lpstr>
      <vt:lpstr>Office Theme</vt:lpstr>
      <vt:lpstr>Automotive WLAN use case study</vt:lpstr>
      <vt:lpstr>Abstract </vt:lpstr>
      <vt:lpstr>Background </vt:lpstr>
      <vt:lpstr>Use case : Regional HD MAP</vt:lpstr>
      <vt:lpstr>Use case : Regional HD MAP</vt:lpstr>
      <vt:lpstr>Use case : Regional HD MAP</vt:lpstr>
      <vt:lpstr>Use case : Regional HD MAP</vt:lpstr>
      <vt:lpstr>Summary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offload using WLAN in connected vehicle case</dc:title>
  <dc:creator>MA, Jing</dc:creator>
  <cp:lastModifiedBy>Jing Ma </cp:lastModifiedBy>
  <cp:revision>97</cp:revision>
  <dcterms:modified xsi:type="dcterms:W3CDTF">2024-09-09T22:24:18Z</dcterms:modified>
</cp:coreProperties>
</file>