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48" r:id="rId1"/>
  </p:sldMasterIdLst>
  <p:notesMasterIdLst>
    <p:notesMasterId r:id="rId17"/>
  </p:notesMasterIdLst>
  <p:sldIdLst>
    <p:sldId id="363" r:id="rId2"/>
    <p:sldId id="2523" r:id="rId3"/>
    <p:sldId id="2516" r:id="rId4"/>
    <p:sldId id="2520" r:id="rId5"/>
    <p:sldId id="2521" r:id="rId6"/>
    <p:sldId id="2525" r:id="rId7"/>
    <p:sldId id="2482" r:id="rId8"/>
    <p:sldId id="2502" r:id="rId9"/>
    <p:sldId id="2497" r:id="rId10"/>
    <p:sldId id="2508" r:id="rId11"/>
    <p:sldId id="2509" r:id="rId12"/>
    <p:sldId id="2499" r:id="rId13"/>
    <p:sldId id="2513" r:id="rId14"/>
    <p:sldId id="2469" r:id="rId15"/>
    <p:sldId id="2527" r:id="rId16"/>
  </p:sldIdLst>
  <p:sldSz cx="12192000" cy="6858000"/>
  <p:notesSz cx="6858000" cy="9237663"/>
  <p:defaultTextStyle>
    <a:defPPr>
      <a:defRPr lang="en-GB"/>
    </a:defPPr>
    <a:lvl1pPr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1pPr>
    <a:lvl2pPr marL="742950" indent="-28575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2pPr>
    <a:lvl3pPr marL="11430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3pPr>
    <a:lvl4pPr marL="16002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4pPr>
    <a:lvl5pPr marL="2057400" indent="-228600" algn="l" defTabSz="449263" rtl="0" eaLnBrk="0" fontAlgn="base" hangingPunct="0">
      <a:spcBef>
        <a:spcPct val="0"/>
      </a:spcBef>
      <a:spcAft>
        <a:spcPct val="0"/>
      </a:spcAft>
      <a:defRPr sz="1200" kern="1200">
        <a:solidFill>
          <a:schemeClr val="bg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bg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njamin Rolfe" initials="BR" lastIdx="1" clrIdx="0"/>
  <p:cmAuthor id="2" name="Rojan Chitrakar" initials="RC" lastIdx="4" clrIdx="1">
    <p:extLst>
      <p:ext uri="{19B8F6BF-5375-455C-9EA6-DF929625EA0E}">
        <p15:presenceInfo xmlns:p15="http://schemas.microsoft.com/office/powerpoint/2012/main" userId="S-1-5-21-147214757-305610072-1517763936-9659282" providerId="AD"/>
      </p:ext>
    </p:extLst>
  </p:cmAuthor>
  <p:cmAuthor id="3" name="Ian Bajaj" initials="IB" lastIdx="10" clrIdx="2">
    <p:extLst>
      <p:ext uri="{19B8F6BF-5375-455C-9EA6-DF929625EA0E}">
        <p15:presenceInfo xmlns:p15="http://schemas.microsoft.com/office/powerpoint/2012/main" userId="S-1-5-21-147214757-305610072-1517763936-1061357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00FF"/>
    <a:srgbClr val="A7E6FF"/>
    <a:srgbClr val="FF8B8B"/>
    <a:srgbClr val="FAEE98"/>
    <a:srgbClr val="C3EC8F"/>
    <a:srgbClr val="EAEC3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996" autoAdjust="0"/>
    <p:restoredTop sz="94651" autoAdjust="0"/>
  </p:normalViewPr>
  <p:slideViewPr>
    <p:cSldViewPr>
      <p:cViewPr varScale="1">
        <p:scale>
          <a:sx n="70" d="100"/>
          <a:sy n="70" d="100"/>
        </p:scale>
        <p:origin x="468" y="60"/>
      </p:cViewPr>
      <p:guideLst>
        <p:guide orient="horz" pos="2160"/>
        <p:guide pos="3840"/>
      </p:guideLst>
    </p:cSldViewPr>
  </p:slideViewPr>
  <p:outlineViewPr>
    <p:cViewPr varScale="1">
      <p:scale>
        <a:sx n="170" d="200"/>
        <a:sy n="170" d="200"/>
      </p:scale>
      <p:origin x="-780" y="-84"/>
    </p:cViewPr>
  </p:outlineViewPr>
  <p:notesTextViewPr>
    <p:cViewPr>
      <p:scale>
        <a:sx n="3" d="2"/>
        <a:sy n="3" d="2"/>
      </p:scale>
      <p:origin x="0" y="0"/>
    </p:cViewPr>
  </p:notesTextViewPr>
  <p:notesViewPr>
    <p:cSldViewPr>
      <p:cViewPr varScale="1">
        <p:scale>
          <a:sx n="100" d="100"/>
          <a:sy n="100" d="100"/>
        </p:scale>
        <p:origin x="4371" y="41"/>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3074" name="AutoShape 1">
            <a:extLst>
              <a:ext uri="{FF2B5EF4-FFF2-40B4-BE49-F238E27FC236}">
                <a16:creationId xmlns:a16="http://schemas.microsoft.com/office/drawing/2014/main" id="{1FAD8B0C-1BCA-4B4B-86AE-C637127452A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5" name="AutoShape 2">
            <a:extLst>
              <a:ext uri="{FF2B5EF4-FFF2-40B4-BE49-F238E27FC236}">
                <a16:creationId xmlns:a16="http://schemas.microsoft.com/office/drawing/2014/main" id="{B58C36BB-FB5B-4752-861B-050CB2D2169D}"/>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6" name="AutoShape 3">
            <a:extLst>
              <a:ext uri="{FF2B5EF4-FFF2-40B4-BE49-F238E27FC236}">
                <a16:creationId xmlns:a16="http://schemas.microsoft.com/office/drawing/2014/main" id="{849DF383-6460-403D-AF77-5FFF96D9EF81}"/>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7" name="AutoShape 4">
            <a:extLst>
              <a:ext uri="{FF2B5EF4-FFF2-40B4-BE49-F238E27FC236}">
                <a16:creationId xmlns:a16="http://schemas.microsoft.com/office/drawing/2014/main" id="{9E279C52-D4F4-4280-B302-F741933E0195}"/>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8" name="AutoShape 5">
            <a:extLst>
              <a:ext uri="{FF2B5EF4-FFF2-40B4-BE49-F238E27FC236}">
                <a16:creationId xmlns:a16="http://schemas.microsoft.com/office/drawing/2014/main" id="{798152AC-16A6-47DC-A055-B74C14C5EC2B}"/>
              </a:ext>
            </a:extLst>
          </p:cNvPr>
          <p:cNvSpPr>
            <a:spLocks noChangeArrowheads="1"/>
          </p:cNvSpPr>
          <p:nvPr/>
        </p:nvSpPr>
        <p:spPr bwMode="auto">
          <a:xfrm>
            <a:off x="0" y="0"/>
            <a:ext cx="6858000" cy="9237663"/>
          </a:xfrm>
          <a:prstGeom prst="roundRect">
            <a:avLst>
              <a:gd name="adj" fmla="val 23"/>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3079" name="Text Box 6">
            <a:extLst>
              <a:ext uri="{FF2B5EF4-FFF2-40B4-BE49-F238E27FC236}">
                <a16:creationId xmlns:a16="http://schemas.microsoft.com/office/drawing/2014/main" id="{7B12017D-B53A-4443-ACCE-293205F1A8AB}"/>
              </a:ext>
            </a:extLst>
          </p:cNvPr>
          <p:cNvSpPr txBox="1">
            <a:spLocks noChangeArrowheads="1"/>
          </p:cNvSpPr>
          <p:nvPr/>
        </p:nvSpPr>
        <p:spPr bwMode="auto">
          <a:xfrm>
            <a:off x="3429000" y="95250"/>
            <a:ext cx="27844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2" name="Rectangle 7">
            <a:extLst>
              <a:ext uri="{FF2B5EF4-FFF2-40B4-BE49-F238E27FC236}">
                <a16:creationId xmlns:a16="http://schemas.microsoft.com/office/drawing/2014/main" id="{7FBA8C1C-E32A-4F14-9D1F-D7601E734A75}"/>
              </a:ext>
            </a:extLst>
          </p:cNvPr>
          <p:cNvSpPr>
            <a:spLocks noGrp="1" noChangeArrowheads="1"/>
          </p:cNvSpPr>
          <p:nvPr>
            <p:ph type="dt"/>
          </p:nvPr>
        </p:nvSpPr>
        <p:spPr bwMode="auto">
          <a:xfrm>
            <a:off x="646113" y="85725"/>
            <a:ext cx="2700337" cy="211138"/>
          </a:xfrm>
          <a:prstGeom prst="rect">
            <a:avLst/>
          </a:prstGeom>
          <a:noFill/>
          <a:ln>
            <a:noFill/>
          </a:ln>
          <a:effectLst/>
        </p:spPr>
        <p:txBody>
          <a:bodyPr vert="horz" wrap="square" lIns="0" tIns="0" rIns="0" bIns="0" numCol="1" anchor="b" anchorCtr="0" compatLnSpc="1">
            <a:prstTxWarp prst="textNoShape">
              <a:avLst/>
            </a:prstTxWarp>
          </a:bodyPr>
          <a:lstStyle>
            <a:lvl1pPr eaLnBrk="1" hangingPunct="1">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b="1">
                <a:solidFill>
                  <a:srgbClr val="000000"/>
                </a:solidFill>
                <a:latin typeface="Times New Roman" charset="0"/>
                <a:ea typeface="ＭＳ Ｐゴシック" charset="0"/>
                <a:cs typeface="Arial Unicode MS" charset="0"/>
              </a:defRPr>
            </a:lvl1pPr>
          </a:lstStyle>
          <a:p>
            <a:pPr>
              <a:defRPr/>
            </a:pPr>
            <a:r>
              <a:rPr lang="en-US" dirty="0"/>
              <a:t>07/12/10</a:t>
            </a:r>
          </a:p>
        </p:txBody>
      </p:sp>
      <p:sp>
        <p:nvSpPr>
          <p:cNvPr id="3081" name="Rectangle 8">
            <a:extLst>
              <a:ext uri="{FF2B5EF4-FFF2-40B4-BE49-F238E27FC236}">
                <a16:creationId xmlns:a16="http://schemas.microsoft.com/office/drawing/2014/main" id="{E122C960-2A54-40F5-A908-87971E0C7034}"/>
              </a:ext>
            </a:extLst>
          </p:cNvPr>
          <p:cNvSpPr>
            <a:spLocks noGrp="1" noRot="1" noChangeAspect="1" noChangeArrowheads="1"/>
          </p:cNvSpPr>
          <p:nvPr>
            <p:ph type="sldImg"/>
          </p:nvPr>
        </p:nvSpPr>
        <p:spPr bwMode="auto">
          <a:xfrm>
            <a:off x="366713" y="698500"/>
            <a:ext cx="6121400" cy="3443288"/>
          </a:xfrm>
          <a:prstGeom prst="rect">
            <a:avLst/>
          </a:prstGeom>
          <a:noFill/>
          <a:ln w="12600">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Rectangle 9">
            <a:extLst>
              <a:ext uri="{FF2B5EF4-FFF2-40B4-BE49-F238E27FC236}">
                <a16:creationId xmlns:a16="http://schemas.microsoft.com/office/drawing/2014/main" id="{1234A300-5485-429F-944B-554FF57137BD}"/>
              </a:ext>
            </a:extLst>
          </p:cNvPr>
          <p:cNvSpPr>
            <a:spLocks noGrp="1" noChangeArrowheads="1"/>
          </p:cNvSpPr>
          <p:nvPr>
            <p:ph type="body"/>
          </p:nvPr>
        </p:nvSpPr>
        <p:spPr bwMode="auto">
          <a:xfrm>
            <a:off x="914400" y="4387850"/>
            <a:ext cx="5021263" cy="4148138"/>
          </a:xfrm>
          <a:prstGeom prst="rect">
            <a:avLst/>
          </a:prstGeom>
          <a:noFill/>
          <a:ln>
            <a:noFill/>
          </a:ln>
          <a:effectLst/>
        </p:spPr>
        <p:txBody>
          <a:bodyPr vert="horz" wrap="square" lIns="92160" tIns="46080" rIns="92160" bIns="46080" numCol="1" anchor="t" anchorCtr="0" compatLnSpc="1">
            <a:prstTxWarp prst="textNoShape">
              <a:avLst/>
            </a:prstTxWarp>
          </a:bodyPr>
          <a:lstStyle/>
          <a:p>
            <a:pPr lvl="0"/>
            <a:endParaRPr lang="en-US" altLang="en-US" noProof="0"/>
          </a:p>
        </p:txBody>
      </p:sp>
      <p:sp>
        <p:nvSpPr>
          <p:cNvPr id="3083" name="Text Box 10">
            <a:extLst>
              <a:ext uri="{FF2B5EF4-FFF2-40B4-BE49-F238E27FC236}">
                <a16:creationId xmlns:a16="http://schemas.microsoft.com/office/drawing/2014/main" id="{1C68885A-041B-4C0A-8E83-F16A43DC578F}"/>
              </a:ext>
            </a:extLst>
          </p:cNvPr>
          <p:cNvSpPr txBox="1">
            <a:spLocks noChangeArrowheads="1"/>
          </p:cNvSpPr>
          <p:nvPr/>
        </p:nvSpPr>
        <p:spPr bwMode="auto">
          <a:xfrm>
            <a:off x="3730625" y="8942388"/>
            <a:ext cx="2482850" cy="15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pPr eaLnBrk="1" hangingPunct="1">
              <a:buClr>
                <a:srgbClr val="000000"/>
              </a:buClr>
              <a:buSzPct val="100000"/>
              <a:buFont typeface="Times New Roman" panose="02020603050405020304" pitchFamily="18" charset="0"/>
              <a:buNone/>
            </a:pPr>
            <a:endParaRPr lang="en-US" altLang="en-US" dirty="0"/>
          </a:p>
        </p:txBody>
      </p:sp>
      <p:sp>
        <p:nvSpPr>
          <p:cNvPr id="4" name="Rectangle 11">
            <a:extLst>
              <a:ext uri="{FF2B5EF4-FFF2-40B4-BE49-F238E27FC236}">
                <a16:creationId xmlns:a16="http://schemas.microsoft.com/office/drawing/2014/main" id="{41E70119-92F6-4621-AC57-B463517937D2}"/>
              </a:ext>
            </a:extLst>
          </p:cNvPr>
          <p:cNvSpPr>
            <a:spLocks noGrp="1" noChangeArrowheads="1"/>
          </p:cNvSpPr>
          <p:nvPr>
            <p:ph type="sldNum"/>
          </p:nvPr>
        </p:nvSpPr>
        <p:spPr bwMode="auto">
          <a:xfrm>
            <a:off x="2901950" y="8942388"/>
            <a:ext cx="784225" cy="730250"/>
          </a:xfrm>
          <a:prstGeom prst="rect">
            <a:avLst/>
          </a:prstGeom>
          <a:noFill/>
          <a:ln>
            <a:noFill/>
          </a:ln>
          <a:effectLst/>
        </p:spPr>
        <p:txBody>
          <a:bodyPr vert="horz" wrap="square" lIns="0" tIns="0" rIns="0" bIns="0" numCol="1" anchor="t" anchorCtr="0" compatLnSpc="1">
            <a:prstTxWarp prst="textNoShape">
              <a:avLst/>
            </a:prstTxWarp>
          </a:bodyPr>
          <a:lstStyle>
            <a:lvl1pPr algn="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2400">
                <a:solidFill>
                  <a:srgbClr val="000000"/>
                </a:solidFill>
              </a:defRPr>
            </a:lvl1pPr>
          </a:lstStyle>
          <a:p>
            <a:pPr>
              <a:defRPr/>
            </a:pPr>
            <a:r>
              <a:rPr lang="en-US" altLang="en-US" dirty="0"/>
              <a:t>Page </a:t>
            </a:r>
            <a:fld id="{AF55197A-4911-4ED0-BBAA-82A1653DF638}" type="slidenum">
              <a:rPr lang="en-US" altLang="en-US" smtClean="0"/>
              <a:pPr>
                <a:defRPr/>
              </a:pPr>
              <a:t>‹#›</a:t>
            </a:fld>
            <a:endParaRPr lang="en-US" altLang="en-US" dirty="0"/>
          </a:p>
        </p:txBody>
      </p:sp>
      <p:sp>
        <p:nvSpPr>
          <p:cNvPr id="25613" name="Rectangle 12">
            <a:extLst>
              <a:ext uri="{FF2B5EF4-FFF2-40B4-BE49-F238E27FC236}">
                <a16:creationId xmlns:a16="http://schemas.microsoft.com/office/drawing/2014/main" id="{A90C13E1-E327-4B98-B22B-780D71105C8B}"/>
              </a:ext>
            </a:extLst>
          </p:cNvPr>
          <p:cNvSpPr>
            <a:spLocks noChangeArrowheads="1"/>
          </p:cNvSpPr>
          <p:nvPr/>
        </p:nvSpPr>
        <p:spPr bwMode="auto">
          <a:xfrm>
            <a:off x="715963" y="8942388"/>
            <a:ext cx="2255837" cy="182562"/>
          </a:xfrm>
          <a:prstGeom prst="rect">
            <a:avLst/>
          </a:prstGeom>
          <a:noFill/>
          <a:ln>
            <a:noFill/>
          </a:ln>
        </p:spPr>
        <p:txBody>
          <a:bodyPr lIns="0" tIns="0" rIns="0" bIns="0">
            <a:spAutoFit/>
          </a:bodyPr>
          <a:lstStyle>
            <a:lvl1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1pPr>
            <a:lvl2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2pPr>
            <a:lvl3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3pPr>
            <a:lvl4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4pPr>
            <a:lvl5pPr>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5pPr>
            <a:lvl6pPr marL="25146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6pPr>
            <a:lvl7pPr marL="29718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7pPr>
            <a:lvl8pPr marL="34290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8pPr>
            <a:lvl9pPr marL="3886200" indent="-228600" defTabSz="449263" eaLnBrk="0" fontAlgn="base" hangingPunct="0">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chemeClr val="bg1"/>
                </a:solidFill>
                <a:latin typeface="Times New Roman" charset="0"/>
                <a:ea typeface="ＭＳ Ｐゴシック" charset="-128"/>
              </a:defRPr>
            </a:lvl9pPr>
          </a:lstStyle>
          <a:p>
            <a:pPr eaLnBrk="1" hangingPunct="1">
              <a:buClrTx/>
              <a:buFontTx/>
              <a:buNone/>
              <a:defRPr/>
            </a:pPr>
            <a:r>
              <a:rPr lang="en-US" altLang="en-US" dirty="0">
                <a:solidFill>
                  <a:srgbClr val="000000"/>
                </a:solidFill>
              </a:rPr>
              <a:t>Tentative agenda Full WG</a:t>
            </a:r>
          </a:p>
        </p:txBody>
      </p:sp>
      <p:sp>
        <p:nvSpPr>
          <p:cNvPr id="3086" name="Line 13">
            <a:extLst>
              <a:ext uri="{FF2B5EF4-FFF2-40B4-BE49-F238E27FC236}">
                <a16:creationId xmlns:a16="http://schemas.microsoft.com/office/drawing/2014/main" id="{4458E013-756C-4026-9A0C-ED693EE20CB3}"/>
              </a:ext>
            </a:extLst>
          </p:cNvPr>
          <p:cNvSpPr>
            <a:spLocks noChangeShapeType="1"/>
          </p:cNvSpPr>
          <p:nvPr/>
        </p:nvSpPr>
        <p:spPr bwMode="auto">
          <a:xfrm>
            <a:off x="736600" y="8940800"/>
            <a:ext cx="5405438"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
        <p:nvSpPr>
          <p:cNvPr id="3087" name="Line 14">
            <a:extLst>
              <a:ext uri="{FF2B5EF4-FFF2-40B4-BE49-F238E27FC236}">
                <a16:creationId xmlns:a16="http://schemas.microsoft.com/office/drawing/2014/main" id="{A892DDF2-531F-4C1A-BB8E-FDD3F71D9892}"/>
              </a:ext>
            </a:extLst>
          </p:cNvPr>
          <p:cNvSpPr>
            <a:spLocks noChangeShapeType="1"/>
          </p:cNvSpPr>
          <p:nvPr/>
        </p:nvSpPr>
        <p:spPr bwMode="auto">
          <a:xfrm>
            <a:off x="661988" y="295275"/>
            <a:ext cx="5554662"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dirty="0"/>
          </a:p>
        </p:txBody>
      </p:sp>
    </p:spTree>
  </p:cSld>
  <p:clrMap bg1="lt1" tx1="dk1" bg2="lt2" tx2="dk2" accent1="accent1" accent2="accent2" accent3="accent3" accent4="accent4" accent5="accent5" accent6="accent6" hlink="hlink" folHlink="folHlink"/>
  <p:hf hdr="0" ftr="0"/>
  <p:notesStyle>
    <a:lvl1pPr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ＭＳ Ｐゴシック" charset="0"/>
      </a:defRPr>
    </a:lvl1pPr>
    <a:lvl2pPr marL="742950" indent="-28575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2pPr>
    <a:lvl3pPr marL="11430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3pPr>
    <a:lvl4pPr marL="16002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4pPr>
    <a:lvl5pPr marL="2057400" indent="-228600" algn="l" defTabSz="449263"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charset="0"/>
        <a:ea typeface="MS PGothic" panose="020B0600070205080204"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2" name="Rectangle 7">
            <a:extLst>
              <a:ext uri="{FF2B5EF4-FFF2-40B4-BE49-F238E27FC236}">
                <a16:creationId xmlns:a16="http://schemas.microsoft.com/office/drawing/2014/main" id="{4FDF47AF-7F27-47A2-AC95-1B734D852285}"/>
              </a:ext>
            </a:extLst>
          </p:cNvPr>
          <p:cNvSpPr>
            <a:spLocks noGrp="1" noChangeArrowheads="1"/>
          </p:cNvSpPr>
          <p:nvPr>
            <p:ph type="dt"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1400" dirty="0">
                <a:ea typeface="Arial Unicode MS" pitchFamily="34" charset="-128"/>
              </a:rPr>
              <a:t>07/12/10</a:t>
            </a:r>
          </a:p>
        </p:txBody>
      </p:sp>
      <p:sp>
        <p:nvSpPr>
          <p:cNvPr id="5123" name="Rectangle 11">
            <a:extLst>
              <a:ext uri="{FF2B5EF4-FFF2-40B4-BE49-F238E27FC236}">
                <a16:creationId xmlns:a16="http://schemas.microsoft.com/office/drawing/2014/main" id="{E7A312FD-48BA-4567-B1F3-7520CA98CA17}"/>
              </a:ext>
            </a:extLst>
          </p:cNvPr>
          <p:cNvSpPr>
            <a:spLocks noGrp="1" noChangeArrowheads="1"/>
          </p:cNvSpPr>
          <p:nvPr>
            <p:ph type="sldNum" sz="quarter"/>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spcBef>
                <a:spcPct val="0"/>
              </a:spcBef>
              <a:buClrTx/>
              <a:buFontTx/>
              <a:buNone/>
            </a:pPr>
            <a:r>
              <a:rPr lang="en-US" altLang="en-US" sz="2400" dirty="0"/>
              <a:t>Page </a:t>
            </a:r>
            <a:fld id="{2A02BA22-F607-40B6-B650-89B025089CA0}" type="slidenum">
              <a:rPr lang="en-US" altLang="en-US" sz="2400" smtClean="0"/>
              <a:pPr>
                <a:spcBef>
                  <a:spcPct val="0"/>
                </a:spcBef>
                <a:buClrTx/>
                <a:buFontTx/>
                <a:buNone/>
              </a:pPr>
              <a:t>1</a:t>
            </a:fld>
            <a:endParaRPr lang="en-US" altLang="en-US" sz="2400" dirty="0"/>
          </a:p>
        </p:txBody>
      </p:sp>
      <p:sp>
        <p:nvSpPr>
          <p:cNvPr id="5124" name="Text Box 1">
            <a:extLst>
              <a:ext uri="{FF2B5EF4-FFF2-40B4-BE49-F238E27FC236}">
                <a16:creationId xmlns:a16="http://schemas.microsoft.com/office/drawing/2014/main" id="{C0042731-F3F6-4A64-81A0-A6EDF2F792BF}"/>
              </a:ext>
            </a:extLst>
          </p:cNvPr>
          <p:cNvSpPr txBox="1">
            <a:spLocks noChangeArrowheads="1"/>
          </p:cNvSpPr>
          <p:nvPr/>
        </p:nvSpPr>
        <p:spPr bwMode="auto">
          <a:xfrm>
            <a:off x="646113" y="96838"/>
            <a:ext cx="2708275" cy="212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nchor="b">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eaLnBrk="1" hangingPunct="1">
              <a:spcBef>
                <a:spcPct val="0"/>
              </a:spcBef>
              <a:buClrTx/>
              <a:buFontTx/>
              <a:buNone/>
            </a:pPr>
            <a:r>
              <a:rPr lang="en-US" altLang="en-US" sz="1400" b="1" dirty="0"/>
              <a:t>Jul 12, 2010</a:t>
            </a:r>
          </a:p>
        </p:txBody>
      </p:sp>
      <p:sp>
        <p:nvSpPr>
          <p:cNvPr id="5125" name="Text Box 2">
            <a:extLst>
              <a:ext uri="{FF2B5EF4-FFF2-40B4-BE49-F238E27FC236}">
                <a16:creationId xmlns:a16="http://schemas.microsoft.com/office/drawing/2014/main" id="{15A48728-99FA-4FFC-99DB-2BCCC7484781}"/>
              </a:ext>
            </a:extLst>
          </p:cNvPr>
          <p:cNvSpPr txBox="1">
            <a:spLocks noChangeArrowheads="1"/>
          </p:cNvSpPr>
          <p:nvPr/>
        </p:nvSpPr>
        <p:spPr bwMode="auto">
          <a:xfrm>
            <a:off x="2901950" y="8942388"/>
            <a:ext cx="792163"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spAutoFit/>
          </a:bodyPr>
          <a:lstStyle>
            <a:lvl1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1pPr>
            <a:lvl2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2pPr>
            <a:lvl3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3pPr>
            <a:lvl4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4pPr>
            <a:lvl5pPr>
              <a:spcBef>
                <a:spcPct val="30000"/>
              </a:spcBef>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30000"/>
              </a:spcBef>
              <a:spcAft>
                <a:spcPct val="0"/>
              </a:spcAft>
              <a:buClr>
                <a:srgbClr val="000000"/>
              </a:buClr>
              <a:buSzPct val="100000"/>
              <a:buFont typeface="Times New Roman" panose="02020603050405020304" pitchFamily="18"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panose="02020603050405020304" pitchFamily="18" charset="0"/>
                <a:ea typeface="MS PGothic" panose="020B0600070205080204" pitchFamily="34" charset="-128"/>
              </a:defRPr>
            </a:lvl9pPr>
          </a:lstStyle>
          <a:p>
            <a:pPr algn="r" eaLnBrk="1" hangingPunct="1">
              <a:spcBef>
                <a:spcPct val="0"/>
              </a:spcBef>
              <a:buClrTx/>
              <a:buFontTx/>
              <a:buNone/>
            </a:pPr>
            <a:r>
              <a:rPr lang="en-US" altLang="en-US" dirty="0"/>
              <a:t>Page </a:t>
            </a:r>
            <a:fld id="{B08E7645-705B-4ADD-B5B6-F7EFEFDE2AD9}" type="slidenum">
              <a:rPr lang="en-US" altLang="en-US"/>
              <a:pPr algn="r" eaLnBrk="1" hangingPunct="1">
                <a:spcBef>
                  <a:spcPct val="0"/>
                </a:spcBef>
                <a:buClrTx/>
                <a:buFontTx/>
                <a:buNone/>
              </a:pPr>
              <a:t>1</a:t>
            </a:fld>
            <a:endParaRPr lang="en-US" altLang="en-US" dirty="0"/>
          </a:p>
        </p:txBody>
      </p:sp>
      <p:sp>
        <p:nvSpPr>
          <p:cNvPr id="5126" name="Text Box 3">
            <a:extLst>
              <a:ext uri="{FF2B5EF4-FFF2-40B4-BE49-F238E27FC236}">
                <a16:creationId xmlns:a16="http://schemas.microsoft.com/office/drawing/2014/main" id="{40B3C9E2-901C-4E2D-9196-A5D26B960683}"/>
              </a:ext>
            </a:extLst>
          </p:cNvPr>
          <p:cNvSpPr>
            <a:spLocks noGrp="1" noRot="1" noChangeAspect="1" noChangeArrowheads="1" noTextEdit="1"/>
          </p:cNvSpPr>
          <p:nvPr>
            <p:ph type="sldImg"/>
          </p:nvPr>
        </p:nvSpPr>
        <p:spPr>
          <a:xfrm>
            <a:off x="365125" y="698500"/>
            <a:ext cx="6132513" cy="3451225"/>
          </a:xfrm>
          <a:solidFill>
            <a:srgbClr val="FFFFFF"/>
          </a:solidFill>
          <a:ln/>
        </p:spPr>
      </p:sp>
      <p:sp>
        <p:nvSpPr>
          <p:cNvPr id="5127" name="Text Box 4">
            <a:extLst>
              <a:ext uri="{FF2B5EF4-FFF2-40B4-BE49-F238E27FC236}">
                <a16:creationId xmlns:a16="http://schemas.microsoft.com/office/drawing/2014/main" id="{9444E41B-0F32-4A16-9E20-D6DFD1D90FA5}"/>
              </a:ext>
            </a:extLst>
          </p:cNvPr>
          <p:cNvSpPr>
            <a:spLocks noGrp="1" noChangeArrowheads="1"/>
          </p:cNvSpPr>
          <p:nvPr>
            <p:ph type="body" idx="1"/>
          </p:nvPr>
        </p:nvSpPr>
        <p:spPr>
          <a:xfrm>
            <a:off x="914400" y="4387850"/>
            <a:ext cx="5022850" cy="4149725"/>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n-US" altLang="en-US" dirty="0">
              <a:latin typeface="Times New Roman" panose="0202060305040502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Date Placeholder 3"/>
          <p:cNvSpPr>
            <a:spLocks noGrp="1"/>
          </p:cNvSpPr>
          <p:nvPr>
            <p:ph type="dt"/>
          </p:nvPr>
        </p:nvSpPr>
        <p:spPr/>
        <p:txBody>
          <a:bodyPr/>
          <a:lstStyle/>
          <a:p>
            <a:pPr>
              <a:defRPr/>
            </a:pPr>
            <a:r>
              <a:rPr lang="en-US"/>
              <a:t>07/12/10</a:t>
            </a:r>
            <a:endParaRPr lang="en-US" dirty="0"/>
          </a:p>
        </p:txBody>
      </p:sp>
      <p:sp>
        <p:nvSpPr>
          <p:cNvPr id="5" name="Slide Number Placeholder 4"/>
          <p:cNvSpPr>
            <a:spLocks noGrp="1"/>
          </p:cNvSpPr>
          <p:nvPr>
            <p:ph type="sldNum"/>
          </p:nvPr>
        </p:nvSpPr>
        <p:spPr/>
        <p:txBody>
          <a:bodyPr/>
          <a:lstStyle/>
          <a:p>
            <a:pPr>
              <a:defRPr/>
            </a:pPr>
            <a:r>
              <a:rPr lang="en-US" altLang="en-US"/>
              <a:t>Page </a:t>
            </a:r>
            <a:fld id="{AF55197A-4911-4ED0-BBAA-82A1653DF638}" type="slidenum">
              <a:rPr lang="en-US" altLang="en-US" smtClean="0"/>
              <a:pPr>
                <a:defRPr/>
              </a:pPr>
              <a:t>5</a:t>
            </a:fld>
            <a:endParaRPr lang="en-US" altLang="en-US" dirty="0"/>
          </a:p>
        </p:txBody>
      </p:sp>
    </p:spTree>
    <p:extLst>
      <p:ext uri="{BB962C8B-B14F-4D97-AF65-F5344CB8AC3E}">
        <p14:creationId xmlns:p14="http://schemas.microsoft.com/office/powerpoint/2010/main" val="2094964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Date Placeholder 3"/>
          <p:cNvSpPr>
            <a:spLocks noGrp="1"/>
          </p:cNvSpPr>
          <p:nvPr>
            <p:ph type="dt"/>
          </p:nvPr>
        </p:nvSpPr>
        <p:spPr/>
        <p:txBody>
          <a:bodyPr/>
          <a:lstStyle/>
          <a:p>
            <a:pPr>
              <a:defRPr/>
            </a:pPr>
            <a:r>
              <a:rPr lang="en-US"/>
              <a:t>07/12/10</a:t>
            </a:r>
            <a:endParaRPr lang="en-US" dirty="0"/>
          </a:p>
        </p:txBody>
      </p:sp>
      <p:sp>
        <p:nvSpPr>
          <p:cNvPr id="5" name="Slide Number Placeholder 4"/>
          <p:cNvSpPr>
            <a:spLocks noGrp="1"/>
          </p:cNvSpPr>
          <p:nvPr>
            <p:ph type="sldNum"/>
          </p:nvPr>
        </p:nvSpPr>
        <p:spPr/>
        <p:txBody>
          <a:bodyPr/>
          <a:lstStyle/>
          <a:p>
            <a:pPr>
              <a:defRPr/>
            </a:pPr>
            <a:r>
              <a:rPr lang="en-US" altLang="en-US"/>
              <a:t>Page </a:t>
            </a:r>
            <a:fld id="{AF55197A-4911-4ED0-BBAA-82A1653DF638}" type="slidenum">
              <a:rPr lang="en-US" altLang="en-US" smtClean="0"/>
              <a:pPr>
                <a:defRPr/>
              </a:pPr>
              <a:t>7</a:t>
            </a:fld>
            <a:endParaRPr lang="en-US" altLang="en-US" dirty="0"/>
          </a:p>
        </p:txBody>
      </p:sp>
    </p:spTree>
    <p:extLst>
      <p:ext uri="{BB962C8B-B14F-4D97-AF65-F5344CB8AC3E}">
        <p14:creationId xmlns:p14="http://schemas.microsoft.com/office/powerpoint/2010/main" val="22979504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Date Placeholder 3"/>
          <p:cNvSpPr>
            <a:spLocks noGrp="1"/>
          </p:cNvSpPr>
          <p:nvPr>
            <p:ph type="dt"/>
          </p:nvPr>
        </p:nvSpPr>
        <p:spPr/>
        <p:txBody>
          <a:bodyPr/>
          <a:lstStyle/>
          <a:p>
            <a:pPr>
              <a:defRPr/>
            </a:pPr>
            <a:r>
              <a:rPr lang="en-US"/>
              <a:t>07/12/10</a:t>
            </a:r>
            <a:endParaRPr lang="en-US" dirty="0"/>
          </a:p>
        </p:txBody>
      </p:sp>
      <p:sp>
        <p:nvSpPr>
          <p:cNvPr id="5" name="Slide Number Placeholder 4"/>
          <p:cNvSpPr>
            <a:spLocks noGrp="1"/>
          </p:cNvSpPr>
          <p:nvPr>
            <p:ph type="sldNum"/>
          </p:nvPr>
        </p:nvSpPr>
        <p:spPr/>
        <p:txBody>
          <a:bodyPr/>
          <a:lstStyle/>
          <a:p>
            <a:pPr>
              <a:defRPr/>
            </a:pPr>
            <a:r>
              <a:rPr lang="en-US" altLang="en-US"/>
              <a:t>Page </a:t>
            </a:r>
            <a:fld id="{AF55197A-4911-4ED0-BBAA-82A1653DF638}" type="slidenum">
              <a:rPr lang="en-US" altLang="en-US" smtClean="0"/>
              <a:pPr>
                <a:defRPr/>
              </a:pPr>
              <a:t>8</a:t>
            </a:fld>
            <a:endParaRPr lang="en-US" altLang="en-US" dirty="0"/>
          </a:p>
        </p:txBody>
      </p:sp>
    </p:spTree>
    <p:extLst>
      <p:ext uri="{BB962C8B-B14F-4D97-AF65-F5344CB8AC3E}">
        <p14:creationId xmlns:p14="http://schemas.microsoft.com/office/powerpoint/2010/main" val="359642197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SG" dirty="0"/>
          </a:p>
        </p:txBody>
      </p:sp>
      <p:sp>
        <p:nvSpPr>
          <p:cNvPr id="4" name="Date Placeholder 3"/>
          <p:cNvSpPr>
            <a:spLocks noGrp="1"/>
          </p:cNvSpPr>
          <p:nvPr>
            <p:ph type="dt"/>
          </p:nvPr>
        </p:nvSpPr>
        <p:spPr/>
        <p:txBody>
          <a:bodyPr/>
          <a:lstStyle/>
          <a:p>
            <a:pPr>
              <a:defRPr/>
            </a:pPr>
            <a:r>
              <a:rPr lang="en-US"/>
              <a:t>07/12/10</a:t>
            </a:r>
            <a:endParaRPr lang="en-US" dirty="0"/>
          </a:p>
        </p:txBody>
      </p:sp>
      <p:sp>
        <p:nvSpPr>
          <p:cNvPr id="5" name="Slide Number Placeholder 4"/>
          <p:cNvSpPr>
            <a:spLocks noGrp="1"/>
          </p:cNvSpPr>
          <p:nvPr>
            <p:ph type="sldNum"/>
          </p:nvPr>
        </p:nvSpPr>
        <p:spPr/>
        <p:txBody>
          <a:bodyPr/>
          <a:lstStyle/>
          <a:p>
            <a:pPr>
              <a:defRPr/>
            </a:pPr>
            <a:r>
              <a:rPr lang="en-US" altLang="en-US"/>
              <a:t>Page </a:t>
            </a:r>
            <a:fld id="{AF55197A-4911-4ED0-BBAA-82A1653DF638}" type="slidenum">
              <a:rPr lang="en-US" altLang="en-US" smtClean="0"/>
              <a:pPr>
                <a:defRPr/>
              </a:pPr>
              <a:t>9</a:t>
            </a:fld>
            <a:endParaRPr lang="en-US" altLang="en-US" dirty="0"/>
          </a:p>
        </p:txBody>
      </p:sp>
    </p:spTree>
    <p:extLst>
      <p:ext uri="{BB962C8B-B14F-4D97-AF65-F5344CB8AC3E}">
        <p14:creationId xmlns:p14="http://schemas.microsoft.com/office/powerpoint/2010/main" val="339011121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GB"/>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GB"/>
              <a:t>Click to edit Master subtitle style</a:t>
            </a:r>
            <a:endParaRPr lang="en-US"/>
          </a:p>
        </p:txBody>
      </p:sp>
      <p:sp>
        <p:nvSpPr>
          <p:cNvPr id="4" name="Rectangle 9">
            <a:extLst>
              <a:ext uri="{FF2B5EF4-FFF2-40B4-BE49-F238E27FC236}">
                <a16:creationId xmlns:a16="http://schemas.microsoft.com/office/drawing/2014/main" id="{CDECFD97-FF53-4387-BAF0-F12D463EB1E9}"/>
              </a:ext>
            </a:extLst>
          </p:cNvPr>
          <p:cNvSpPr>
            <a:spLocks noGrp="1" noChangeArrowheads="1"/>
          </p:cNvSpPr>
          <p:nvPr>
            <p:ph type="sldNum" idx="10"/>
          </p:nvPr>
        </p:nvSpPr>
        <p:spPr>
          <a:ln/>
        </p:spPr>
        <p:txBody>
          <a:bodyPr/>
          <a:lstStyle>
            <a:lvl1pPr>
              <a:defRPr/>
            </a:lvl1pPr>
          </a:lstStyle>
          <a:p>
            <a:pPr>
              <a:defRPr/>
            </a:pPr>
            <a:r>
              <a:rPr lang="en-US" altLang="en-US" dirty="0"/>
              <a:t>Slide </a:t>
            </a:r>
            <a:fld id="{CAA2C270-03FA-43C7-AEFB-067184F3C062}" type="slidenum">
              <a:rPr lang="en-US" altLang="en-US" smtClean="0"/>
              <a:pPr>
                <a:defRPr/>
              </a:pPr>
              <a:t>‹#›</a:t>
            </a:fld>
            <a:endParaRPr lang="en-US" altLang="en-US" dirty="0"/>
          </a:p>
        </p:txBody>
      </p:sp>
    </p:spTree>
    <p:extLst>
      <p:ext uri="{BB962C8B-B14F-4D97-AF65-F5344CB8AC3E}">
        <p14:creationId xmlns:p14="http://schemas.microsoft.com/office/powerpoint/2010/main" val="108735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Rectangle 9">
            <a:extLst>
              <a:ext uri="{FF2B5EF4-FFF2-40B4-BE49-F238E27FC236}">
                <a16:creationId xmlns:a16="http://schemas.microsoft.com/office/drawing/2014/main" id="{3865CD11-6439-4324-AFE9-E89B987C693E}"/>
              </a:ext>
            </a:extLst>
          </p:cNvPr>
          <p:cNvSpPr>
            <a:spLocks noGrp="1" noChangeArrowheads="1"/>
          </p:cNvSpPr>
          <p:nvPr>
            <p:ph type="sldNum" idx="10"/>
          </p:nvPr>
        </p:nvSpPr>
        <p:spPr>
          <a:ln/>
        </p:spPr>
        <p:txBody>
          <a:bodyPr/>
          <a:lstStyle>
            <a:lvl1pPr>
              <a:defRPr/>
            </a:lvl1pPr>
          </a:lstStyle>
          <a:p>
            <a:pPr>
              <a:defRPr/>
            </a:pPr>
            <a:r>
              <a:rPr lang="en-US" altLang="en-US" dirty="0"/>
              <a:t>Slide </a:t>
            </a:r>
            <a:fld id="{5DD27314-9434-4B6F-80C2-AAC402118CDA}" type="slidenum">
              <a:rPr lang="en-US" altLang="en-US" smtClean="0"/>
              <a:pPr>
                <a:defRPr/>
              </a:pPr>
              <a:t>‹#›</a:t>
            </a:fld>
            <a:endParaRPr lang="en-US" altLang="en-US" dirty="0"/>
          </a:p>
        </p:txBody>
      </p:sp>
    </p:spTree>
    <p:extLst>
      <p:ext uri="{BB962C8B-B14F-4D97-AF65-F5344CB8AC3E}">
        <p14:creationId xmlns:p14="http://schemas.microsoft.com/office/powerpoint/2010/main" val="8982834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GB"/>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GB"/>
              <a:t>Click to edit Master text styles</a:t>
            </a:r>
          </a:p>
        </p:txBody>
      </p:sp>
      <p:sp>
        <p:nvSpPr>
          <p:cNvPr id="4" name="Rectangle 9">
            <a:extLst>
              <a:ext uri="{FF2B5EF4-FFF2-40B4-BE49-F238E27FC236}">
                <a16:creationId xmlns:a16="http://schemas.microsoft.com/office/drawing/2014/main" id="{BF17094D-F91B-41DB-9A16-A7218645C9FA}"/>
              </a:ext>
            </a:extLst>
          </p:cNvPr>
          <p:cNvSpPr>
            <a:spLocks noGrp="1" noChangeArrowheads="1"/>
          </p:cNvSpPr>
          <p:nvPr>
            <p:ph type="sldNum" idx="10"/>
          </p:nvPr>
        </p:nvSpPr>
        <p:spPr>
          <a:ln/>
        </p:spPr>
        <p:txBody>
          <a:bodyPr/>
          <a:lstStyle>
            <a:lvl1pPr>
              <a:defRPr/>
            </a:lvl1pPr>
          </a:lstStyle>
          <a:p>
            <a:pPr>
              <a:defRPr/>
            </a:pPr>
            <a:r>
              <a:rPr lang="en-US" altLang="en-US" dirty="0"/>
              <a:t>Slide </a:t>
            </a:r>
            <a:fld id="{3D266AC6-DD33-448D-B445-2628016ADA7D}" type="slidenum">
              <a:rPr lang="en-US" altLang="en-US" smtClean="0"/>
              <a:pPr>
                <a:defRPr/>
              </a:pPr>
              <a:t>‹#›</a:t>
            </a:fld>
            <a:endParaRPr lang="en-US" altLang="en-US" dirty="0"/>
          </a:p>
        </p:txBody>
      </p:sp>
    </p:spTree>
    <p:extLst>
      <p:ext uri="{BB962C8B-B14F-4D97-AF65-F5344CB8AC3E}">
        <p14:creationId xmlns:p14="http://schemas.microsoft.com/office/powerpoint/2010/main" val="374799195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Content Placeholder 2"/>
          <p:cNvSpPr>
            <a:spLocks noGrp="1"/>
          </p:cNvSpPr>
          <p:nvPr>
            <p:ph sz="half" idx="1"/>
          </p:nvPr>
        </p:nvSpPr>
        <p:spPr>
          <a:xfrm>
            <a:off x="812800" y="1371601"/>
            <a:ext cx="5073651"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p:cNvSpPr>
            <a:spLocks noGrp="1"/>
          </p:cNvSpPr>
          <p:nvPr>
            <p:ph sz="half" idx="2"/>
          </p:nvPr>
        </p:nvSpPr>
        <p:spPr>
          <a:xfrm>
            <a:off x="6089651" y="1371601"/>
            <a:ext cx="5075767" cy="48688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Rectangle 9">
            <a:extLst>
              <a:ext uri="{FF2B5EF4-FFF2-40B4-BE49-F238E27FC236}">
                <a16:creationId xmlns:a16="http://schemas.microsoft.com/office/drawing/2014/main" id="{F60F77CD-DD4D-4F42-85AE-C07B6997D237}"/>
              </a:ext>
            </a:extLst>
          </p:cNvPr>
          <p:cNvSpPr>
            <a:spLocks noGrp="1" noChangeArrowheads="1"/>
          </p:cNvSpPr>
          <p:nvPr>
            <p:ph type="sldNum" idx="10"/>
          </p:nvPr>
        </p:nvSpPr>
        <p:spPr>
          <a:ln/>
        </p:spPr>
        <p:txBody>
          <a:bodyPr/>
          <a:lstStyle>
            <a:lvl1pPr>
              <a:defRPr/>
            </a:lvl1pPr>
          </a:lstStyle>
          <a:p>
            <a:pPr>
              <a:defRPr/>
            </a:pPr>
            <a:r>
              <a:rPr lang="en-US" altLang="en-US" dirty="0"/>
              <a:t>Slide </a:t>
            </a:r>
            <a:fld id="{1F551F72-38F2-479C-990C-DF0D2C0B1F2C}" type="slidenum">
              <a:rPr lang="en-US" altLang="en-US" smtClean="0"/>
              <a:pPr>
                <a:defRPr/>
              </a:pPr>
              <a:t>‹#›</a:t>
            </a:fld>
            <a:endParaRPr lang="en-US" altLang="en-US" dirty="0"/>
          </a:p>
        </p:txBody>
      </p:sp>
    </p:spTree>
    <p:extLst>
      <p:ext uri="{BB962C8B-B14F-4D97-AF65-F5344CB8AC3E}">
        <p14:creationId xmlns:p14="http://schemas.microsoft.com/office/powerpoint/2010/main" val="3901467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Rectangle 9">
            <a:extLst>
              <a:ext uri="{FF2B5EF4-FFF2-40B4-BE49-F238E27FC236}">
                <a16:creationId xmlns:a16="http://schemas.microsoft.com/office/drawing/2014/main" id="{4906BD87-6C63-4BAE-BB78-2E037CDA80CF}"/>
              </a:ext>
            </a:extLst>
          </p:cNvPr>
          <p:cNvSpPr>
            <a:spLocks noGrp="1" noChangeArrowheads="1"/>
          </p:cNvSpPr>
          <p:nvPr>
            <p:ph type="sldNum" idx="10"/>
          </p:nvPr>
        </p:nvSpPr>
        <p:spPr>
          <a:ln/>
        </p:spPr>
        <p:txBody>
          <a:bodyPr/>
          <a:lstStyle>
            <a:lvl1pPr>
              <a:defRPr/>
            </a:lvl1pPr>
          </a:lstStyle>
          <a:p>
            <a:pPr>
              <a:defRPr/>
            </a:pPr>
            <a:r>
              <a:rPr lang="en-US" altLang="en-US" dirty="0"/>
              <a:t>Slide </a:t>
            </a:r>
            <a:fld id="{07143AE2-8961-49C4-80E3-5346A3EB4C4A}" type="slidenum">
              <a:rPr lang="en-US" altLang="en-US" smtClean="0"/>
              <a:pPr>
                <a:defRPr/>
              </a:pPr>
              <a:t>‹#›</a:t>
            </a:fld>
            <a:endParaRPr lang="en-US" altLang="en-US" dirty="0"/>
          </a:p>
        </p:txBody>
      </p:sp>
    </p:spTree>
    <p:extLst>
      <p:ext uri="{BB962C8B-B14F-4D97-AF65-F5344CB8AC3E}">
        <p14:creationId xmlns:p14="http://schemas.microsoft.com/office/powerpoint/2010/main" val="11389972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a:p>
        </p:txBody>
      </p:sp>
      <p:sp>
        <p:nvSpPr>
          <p:cNvPr id="3" name="Rectangle 9">
            <a:extLst>
              <a:ext uri="{FF2B5EF4-FFF2-40B4-BE49-F238E27FC236}">
                <a16:creationId xmlns:a16="http://schemas.microsoft.com/office/drawing/2014/main" id="{77CDBA8A-BE42-43E1-A3A6-A4B661E728FA}"/>
              </a:ext>
            </a:extLst>
          </p:cNvPr>
          <p:cNvSpPr>
            <a:spLocks noGrp="1" noChangeArrowheads="1"/>
          </p:cNvSpPr>
          <p:nvPr>
            <p:ph type="sldNum" idx="10"/>
          </p:nvPr>
        </p:nvSpPr>
        <p:spPr>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141325472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Rectangle 9">
            <a:extLst>
              <a:ext uri="{FF2B5EF4-FFF2-40B4-BE49-F238E27FC236}">
                <a16:creationId xmlns:a16="http://schemas.microsoft.com/office/drawing/2014/main" id="{A41F80D5-87FE-483F-B143-B248F0A4A38A}"/>
              </a:ext>
            </a:extLst>
          </p:cNvPr>
          <p:cNvSpPr>
            <a:spLocks noGrp="1" noChangeArrowheads="1"/>
          </p:cNvSpPr>
          <p:nvPr>
            <p:ph type="sldNum" idx="10"/>
          </p:nvPr>
        </p:nvSpPr>
        <p:spPr>
          <a:xfrm>
            <a:off x="5615518" y="6554788"/>
            <a:ext cx="874183" cy="239712"/>
          </a:xfrm>
          <a:ln/>
        </p:spPr>
        <p:txBody>
          <a:bodyPr/>
          <a:lstStyle>
            <a:lvl1pPr>
              <a:defRPr/>
            </a:lvl1pPr>
          </a:lstStyle>
          <a:p>
            <a:pPr>
              <a:defRPr/>
            </a:pPr>
            <a:r>
              <a:rPr lang="en-US" altLang="en-US" dirty="0"/>
              <a:t>Slide </a:t>
            </a:r>
            <a:fld id="{49DFBF5E-CB2C-45B5-BBB9-429FD974229E}" type="slidenum">
              <a:rPr lang="en-US" altLang="en-US" smtClean="0"/>
              <a:pPr>
                <a:defRPr/>
              </a:pPr>
              <a:t>‹#›</a:t>
            </a:fld>
            <a:endParaRPr lang="en-US" altLang="en-US" dirty="0"/>
          </a:p>
        </p:txBody>
      </p:sp>
    </p:spTree>
    <p:extLst>
      <p:ext uri="{BB962C8B-B14F-4D97-AF65-F5344CB8AC3E}">
        <p14:creationId xmlns:p14="http://schemas.microsoft.com/office/powerpoint/2010/main" val="38143437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Rectangle 9">
            <a:extLst>
              <a:ext uri="{FF2B5EF4-FFF2-40B4-BE49-F238E27FC236}">
                <a16:creationId xmlns:a16="http://schemas.microsoft.com/office/drawing/2014/main" id="{1E37D6BB-C57E-46F3-9463-6F29DC2C04C7}"/>
              </a:ext>
            </a:extLst>
          </p:cNvPr>
          <p:cNvSpPr>
            <a:spLocks noGrp="1" noChangeArrowheads="1"/>
          </p:cNvSpPr>
          <p:nvPr>
            <p:ph type="sldNum" idx="10"/>
          </p:nvPr>
        </p:nvSpPr>
        <p:spPr>
          <a:ln/>
        </p:spPr>
        <p:txBody>
          <a:bodyPr/>
          <a:lstStyle>
            <a:lvl1pPr>
              <a:defRPr/>
            </a:lvl1pPr>
          </a:lstStyle>
          <a:p>
            <a:pPr>
              <a:defRPr/>
            </a:pPr>
            <a:r>
              <a:rPr lang="en-US" altLang="en-US" dirty="0"/>
              <a:t>Slide </a:t>
            </a:r>
            <a:fld id="{2771F862-3EEA-4803-88C2-BE8D6DB460BF}" type="slidenum">
              <a:rPr lang="en-US" altLang="en-US" smtClean="0"/>
              <a:pPr>
                <a:defRPr/>
              </a:pPr>
              <a:t>‹#›</a:t>
            </a:fld>
            <a:endParaRPr lang="en-US" altLang="en-US" dirty="0"/>
          </a:p>
        </p:txBody>
      </p:sp>
    </p:spTree>
    <p:extLst>
      <p:ext uri="{BB962C8B-B14F-4D97-AF65-F5344CB8AC3E}">
        <p14:creationId xmlns:p14="http://schemas.microsoft.com/office/powerpoint/2010/main" val="1230442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1">
            <a:extLst>
              <a:ext uri="{FF2B5EF4-FFF2-40B4-BE49-F238E27FC236}">
                <a16:creationId xmlns:a16="http://schemas.microsoft.com/office/drawing/2014/main" id="{8AF5D4AB-E353-4EAB-9E5C-B82B00CB74A2}"/>
              </a:ext>
            </a:extLst>
          </p:cNvPr>
          <p:cNvSpPr>
            <a:spLocks noChangeArrowheads="1"/>
          </p:cNvSpPr>
          <p:nvPr/>
        </p:nvSpPr>
        <p:spPr bwMode="auto">
          <a:xfrm>
            <a:off x="6096000" y="350679"/>
            <a:ext cx="5283200" cy="246221"/>
          </a:xfrm>
          <a:prstGeom prst="rect">
            <a:avLst/>
          </a:prstGeom>
          <a:noFill/>
          <a:ln>
            <a:noFill/>
          </a:ln>
        </p:spPr>
        <p:txBody>
          <a:bodyPr lIns="0" tIns="0" rIns="0" bIns="0" anchor="b">
            <a:spAutoFit/>
          </a:bodyPr>
          <a:lstStyle>
            <a:lvl1pPr marL="342900" indent="-34290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1pPr>
            <a:lvl2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2pPr>
            <a:lvl3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3pPr>
            <a:lvl4pPr>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4pPr>
            <a:lvl5pPr marL="1428750">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5pPr>
            <a:lvl6pPr marL="18859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6pPr>
            <a:lvl7pPr marL="23431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7pPr>
            <a:lvl8pPr marL="28003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8pPr>
            <a:lvl9pPr marL="3257550" defTabSz="449263" eaLnBrk="0" fontAlgn="base" hangingPunct="0">
              <a:spcBef>
                <a:spcPct val="0"/>
              </a:spcBef>
              <a:spcAft>
                <a:spcPct val="0"/>
              </a:spcAft>
              <a:tabLst>
                <a:tab pos="1428750" algn="l"/>
                <a:tab pos="1876425" algn="l"/>
                <a:tab pos="2325688" algn="l"/>
                <a:tab pos="2774950" algn="l"/>
                <a:tab pos="3224213" algn="l"/>
                <a:tab pos="3673475" algn="l"/>
                <a:tab pos="4122738" algn="l"/>
                <a:tab pos="4572000" algn="l"/>
                <a:tab pos="5021263" algn="l"/>
                <a:tab pos="5470525" algn="l"/>
                <a:tab pos="5919788" algn="l"/>
                <a:tab pos="6369050" algn="l"/>
                <a:tab pos="6818313" algn="l"/>
                <a:tab pos="7267575" algn="l"/>
                <a:tab pos="7716838" algn="l"/>
                <a:tab pos="8166100" algn="l"/>
                <a:tab pos="8615363" algn="l"/>
                <a:tab pos="9064625" algn="l"/>
                <a:tab pos="9513888" algn="l"/>
                <a:tab pos="9963150" algn="l"/>
                <a:tab pos="10412413" algn="l"/>
              </a:tabLst>
              <a:defRPr sz="1200">
                <a:solidFill>
                  <a:schemeClr val="bg1"/>
                </a:solidFill>
                <a:latin typeface="Times New Roman" panose="02020603050405020304" pitchFamily="18" charset="0"/>
                <a:ea typeface="MS PGothic" panose="020B0600070205080204" pitchFamily="34" charset="-128"/>
              </a:defRPr>
            </a:lvl9pPr>
          </a:lstStyle>
          <a:p>
            <a:pPr lvl="4" indent="0" algn="r" eaLnBrk="1" hangingPunct="1">
              <a:buSzPct val="100000"/>
              <a:defRPr/>
            </a:pPr>
            <a:r>
              <a:rPr lang="en-GB" altLang="en-US" sz="1600" b="1" dirty="0">
                <a:solidFill>
                  <a:schemeClr val="tx1"/>
                </a:solidFill>
              </a:rPr>
              <a:t>doc.: IEEE 802.11-24/1524r2</a:t>
            </a:r>
          </a:p>
        </p:txBody>
      </p:sp>
      <p:sp>
        <p:nvSpPr>
          <p:cNvPr id="1027" name="Line 2">
            <a:extLst>
              <a:ext uri="{FF2B5EF4-FFF2-40B4-BE49-F238E27FC236}">
                <a16:creationId xmlns:a16="http://schemas.microsoft.com/office/drawing/2014/main" id="{132CA22D-276C-45C8-B677-E5BCA761A59E}"/>
              </a:ext>
            </a:extLst>
          </p:cNvPr>
          <p:cNvSpPr>
            <a:spLocks noChangeShapeType="1"/>
          </p:cNvSpPr>
          <p:nvPr/>
        </p:nvSpPr>
        <p:spPr bwMode="auto">
          <a:xfrm>
            <a:off x="914400" y="609600"/>
            <a:ext cx="10464800"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1028" name="Line 4">
            <a:extLst>
              <a:ext uri="{FF2B5EF4-FFF2-40B4-BE49-F238E27FC236}">
                <a16:creationId xmlns:a16="http://schemas.microsoft.com/office/drawing/2014/main" id="{831B6CFB-2FA6-4CFA-9B69-4004A92F5FEE}"/>
              </a:ext>
            </a:extLst>
          </p:cNvPr>
          <p:cNvSpPr>
            <a:spLocks noChangeShapeType="1"/>
          </p:cNvSpPr>
          <p:nvPr/>
        </p:nvSpPr>
        <p:spPr bwMode="auto">
          <a:xfrm>
            <a:off x="941917" y="6477000"/>
            <a:ext cx="10437283" cy="1588"/>
          </a:xfrm>
          <a:prstGeom prst="line">
            <a:avLst/>
          </a:prstGeom>
          <a:noFill/>
          <a:ln w="12600">
            <a:solidFill>
              <a:srgbClr val="000000"/>
            </a:solidFill>
            <a:miter lim="800000"/>
            <a:headEnd/>
            <a:tailEnd/>
          </a:ln>
          <a:extLst>
            <a:ext uri="{909E8E84-426E-40DD-AFC4-6F175D3DCCD1}">
              <a14:hiddenFill xmlns:a14="http://schemas.microsoft.com/office/drawing/2010/main">
                <a:noFill/>
              </a14:hiddenFill>
            </a:ext>
          </a:extLst>
        </p:spPr>
        <p:txBody>
          <a:bodyPr/>
          <a:lstStyle/>
          <a:p>
            <a:endParaRPr lang="en-US" sz="1200" dirty="0"/>
          </a:p>
        </p:txBody>
      </p:sp>
      <p:sp>
        <p:nvSpPr>
          <p:cNvPr id="2" name="Text Box 5">
            <a:extLst>
              <a:ext uri="{FF2B5EF4-FFF2-40B4-BE49-F238E27FC236}">
                <a16:creationId xmlns:a16="http://schemas.microsoft.com/office/drawing/2014/main" id="{7274DC08-9B8C-464E-97F8-9AF419E7B8D9}"/>
              </a:ext>
            </a:extLst>
          </p:cNvPr>
          <p:cNvSpPr txBox="1">
            <a:spLocks noChangeArrowheads="1"/>
          </p:cNvSpPr>
          <p:nvPr/>
        </p:nvSpPr>
        <p:spPr bwMode="auto">
          <a:xfrm>
            <a:off x="914400" y="304800"/>
            <a:ext cx="2336800" cy="340735"/>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eaLnBrk="1" hangingPunct="1">
              <a:buSzPct val="100000"/>
              <a:defRPr/>
            </a:pPr>
            <a:r>
              <a:rPr lang="en-GB" sz="1600" dirty="0"/>
              <a:t>September 2024</a:t>
            </a:r>
          </a:p>
        </p:txBody>
      </p:sp>
      <p:sp>
        <p:nvSpPr>
          <p:cNvPr id="1030" name="Text Box 6">
            <a:extLst>
              <a:ext uri="{FF2B5EF4-FFF2-40B4-BE49-F238E27FC236}">
                <a16:creationId xmlns:a16="http://schemas.microsoft.com/office/drawing/2014/main" id="{5C9A48D8-B217-4A04-8A4A-17E7990FB9CE}"/>
              </a:ext>
            </a:extLst>
          </p:cNvPr>
          <p:cNvSpPr txBox="1">
            <a:spLocks noChangeArrowheads="1"/>
          </p:cNvSpPr>
          <p:nvPr/>
        </p:nvSpPr>
        <p:spPr bwMode="auto">
          <a:xfrm>
            <a:off x="6544734" y="6478588"/>
            <a:ext cx="4995333" cy="309958"/>
          </a:xfrm>
          <a:prstGeom prst="rect">
            <a:avLst/>
          </a:prstGeom>
          <a:noFill/>
          <a:ln>
            <a:noFill/>
          </a:ln>
          <a:effectLst/>
        </p:spPr>
        <p:txBody>
          <a:bodyPr lIns="90000" tIns="46800" rIns="90000" bIns="46800">
            <a:spAutoFit/>
          </a:bodyPr>
          <a:lstStyle>
            <a:lvl1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1pPr>
            <a:lvl2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2pPr>
            <a:lvl3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3pPr>
            <a:lvl4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4pPr>
            <a:lvl5pPr>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5pPr>
            <a:lvl6pPr marL="25146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6pPr>
            <a:lvl7pPr marL="29718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7pPr>
            <a:lvl8pPr marL="34290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8pPr>
            <a:lvl9pPr marL="3886200" indent="-228600" defTabSz="449263" fontAlgn="base">
              <a:spcBef>
                <a:spcPct val="0"/>
              </a:spcBef>
              <a:spcAft>
                <a:spcPct val="0"/>
              </a:spcAft>
              <a:buClr>
                <a:srgbClr val="000000"/>
              </a:buClr>
              <a:buSzPct val="100000"/>
              <a:buFont typeface="Times New Roman" charset="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200">
                <a:solidFill>
                  <a:srgbClr val="000000"/>
                </a:solidFill>
                <a:latin typeface="Times New Roman" charset="0"/>
                <a:ea typeface="ＭＳ Ｐゴシック" charset="0"/>
                <a:cs typeface="ＭＳ Ｐゴシック" charset="0"/>
              </a:defRPr>
            </a:lvl9pPr>
          </a:lstStyle>
          <a:p>
            <a:pPr algn="r" eaLnBrk="1" hangingPunct="1">
              <a:spcBef>
                <a:spcPts val="750"/>
              </a:spcBef>
              <a:buSzPct val="100000"/>
              <a:defRPr/>
            </a:pPr>
            <a:r>
              <a:rPr lang="en-GB" sz="1400" dirty="0"/>
              <a:t>Ian Bajaj </a:t>
            </a:r>
            <a:r>
              <a:rPr lang="en-SG" sz="1400" dirty="0"/>
              <a:t>(Huawei</a:t>
            </a:r>
            <a:r>
              <a:rPr lang="zh-CN" altLang="en-US" sz="1400" dirty="0"/>
              <a:t>）</a:t>
            </a:r>
            <a:endParaRPr lang="en-GB" sz="1400" dirty="0"/>
          </a:p>
        </p:txBody>
      </p:sp>
      <p:sp>
        <p:nvSpPr>
          <p:cNvPr id="1031" name="Rectangle 7">
            <a:extLst>
              <a:ext uri="{FF2B5EF4-FFF2-40B4-BE49-F238E27FC236}">
                <a16:creationId xmlns:a16="http://schemas.microsoft.com/office/drawing/2014/main" id="{5D51B55C-069B-4D75-9B4D-246CDA06270D}"/>
              </a:ext>
            </a:extLst>
          </p:cNvPr>
          <p:cNvSpPr>
            <a:spLocks noGrp="1" noChangeArrowheads="1"/>
          </p:cNvSpPr>
          <p:nvPr>
            <p:ph type="title"/>
          </p:nvPr>
        </p:nvSpPr>
        <p:spPr bwMode="auto">
          <a:xfrm>
            <a:off x="1007436" y="685801"/>
            <a:ext cx="10352617" cy="754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ctr" anchorCtr="0" compatLnSpc="1">
            <a:prstTxWarp prst="textNoShape">
              <a:avLst/>
            </a:prstTxWarp>
          </a:bodyPr>
          <a:lstStyle/>
          <a:p>
            <a:pPr lvl="0"/>
            <a:r>
              <a:rPr lang="en-GB" altLang="en-US" dirty="0"/>
              <a:t>Click to edit the title text format</a:t>
            </a:r>
          </a:p>
        </p:txBody>
      </p:sp>
      <p:sp>
        <p:nvSpPr>
          <p:cNvPr id="1032" name="Rectangle 8">
            <a:extLst>
              <a:ext uri="{FF2B5EF4-FFF2-40B4-BE49-F238E27FC236}">
                <a16:creationId xmlns:a16="http://schemas.microsoft.com/office/drawing/2014/main" id="{5CF464D6-905A-4259-BFB1-449C29AED4FE}"/>
              </a:ext>
            </a:extLst>
          </p:cNvPr>
          <p:cNvSpPr>
            <a:spLocks noGrp="1" noChangeArrowheads="1"/>
          </p:cNvSpPr>
          <p:nvPr>
            <p:ph type="body" idx="1"/>
          </p:nvPr>
        </p:nvSpPr>
        <p:spPr bwMode="auto">
          <a:xfrm>
            <a:off x="1023970" y="1371601"/>
            <a:ext cx="10352617" cy="486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160" tIns="46080" rIns="92160" bIns="46080" numCol="1" anchor="t" anchorCtr="0" compatLnSpc="1">
            <a:prstTxWarp prst="textNoShape">
              <a:avLst/>
            </a:prstTxWarp>
          </a:bodyPr>
          <a:lstStyle/>
          <a:p>
            <a:pPr lvl="0"/>
            <a:r>
              <a:rPr lang="en-GB" altLang="en-US" dirty="0"/>
              <a:t>Click to edit the outline text format</a:t>
            </a:r>
          </a:p>
          <a:p>
            <a:pPr lvl="1"/>
            <a:r>
              <a:rPr lang="en-GB" altLang="en-US" dirty="0"/>
              <a:t>Second Outline Level</a:t>
            </a:r>
          </a:p>
          <a:p>
            <a:pPr lvl="2"/>
            <a:r>
              <a:rPr lang="en-GB" altLang="en-US" dirty="0"/>
              <a:t>Third Outline Level</a:t>
            </a:r>
          </a:p>
          <a:p>
            <a:pPr lvl="3"/>
            <a:r>
              <a:rPr lang="en-GB" altLang="en-US" dirty="0"/>
              <a:t>Fourth Outline Level</a:t>
            </a:r>
          </a:p>
          <a:p>
            <a:pPr lvl="4"/>
            <a:r>
              <a:rPr lang="en-GB" altLang="en-US" dirty="0"/>
              <a:t>Fifth Outline Level</a:t>
            </a:r>
          </a:p>
          <a:p>
            <a:pPr lvl="4"/>
            <a:r>
              <a:rPr lang="en-GB" altLang="en-US" dirty="0"/>
              <a:t>Sixth Outline Level</a:t>
            </a:r>
          </a:p>
          <a:p>
            <a:pPr lvl="4"/>
            <a:r>
              <a:rPr lang="en-GB" altLang="en-US" dirty="0"/>
              <a:t>Seventh Outline Level</a:t>
            </a:r>
          </a:p>
          <a:p>
            <a:pPr lvl="4"/>
            <a:r>
              <a:rPr lang="en-GB" altLang="en-US" dirty="0"/>
              <a:t>Eighth Outline Level</a:t>
            </a:r>
          </a:p>
          <a:p>
            <a:pPr lvl="4"/>
            <a:r>
              <a:rPr lang="en-GB" altLang="en-US" dirty="0"/>
              <a:t>Ninth Outline Level</a:t>
            </a:r>
          </a:p>
        </p:txBody>
      </p:sp>
      <p:sp>
        <p:nvSpPr>
          <p:cNvPr id="3" name="Rectangle 9">
            <a:extLst>
              <a:ext uri="{FF2B5EF4-FFF2-40B4-BE49-F238E27FC236}">
                <a16:creationId xmlns:a16="http://schemas.microsoft.com/office/drawing/2014/main" id="{0B2EF45E-69B5-4D61-ACC6-817BA12ACDB0}"/>
              </a:ext>
            </a:extLst>
          </p:cNvPr>
          <p:cNvSpPr>
            <a:spLocks noGrp="1" noChangeArrowheads="1"/>
          </p:cNvSpPr>
          <p:nvPr>
            <p:ph type="sldNum"/>
          </p:nvPr>
        </p:nvSpPr>
        <p:spPr bwMode="auto">
          <a:xfrm>
            <a:off x="5615518" y="6554788"/>
            <a:ext cx="874183" cy="239712"/>
          </a:xfrm>
          <a:prstGeom prst="rect">
            <a:avLst/>
          </a:prstGeom>
          <a:noFill/>
          <a:ln>
            <a:noFill/>
          </a:ln>
          <a:effectLst/>
        </p:spPr>
        <p:txBody>
          <a:bodyPr vert="horz" wrap="square" lIns="0" tIns="0" rIns="0" bIns="0" numCol="1" anchor="ctr" anchorCtr="0" compatLnSpc="1">
            <a:prstTxWarp prst="textNoShape">
              <a:avLst/>
            </a:prstTxWarp>
          </a:bodyPr>
          <a:lstStyle>
            <a:lvl1pPr algn="ctr" eaLnBrk="1" hangingPunct="1">
              <a:buSzPct val="100000"/>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sz="1400">
                <a:solidFill>
                  <a:schemeClr val="tx1"/>
                </a:solidFill>
              </a:defRPr>
            </a:lvl1pPr>
          </a:lstStyle>
          <a:p>
            <a:pPr>
              <a:defRPr/>
            </a:pPr>
            <a:r>
              <a:rPr lang="en-US" altLang="en-US" dirty="0"/>
              <a:t>Slide </a:t>
            </a:r>
            <a:fld id="{C945B3CD-E11D-4C08-80C1-5F9C37B0203A}"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7" r:id="rId7"/>
    <p:sldLayoutId id="2147483824" r:id="rId8"/>
  </p:sldLayoutIdLst>
  <p:hf hdr="0" dt="0"/>
  <p:txStyles>
    <p:title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p:titleStyle>
    <p:bodyStyle>
      <a:lvl1pPr marL="342900" indent="-342900" algn="l" defTabSz="449263" rtl="0" eaLnBrk="0" fontAlgn="base" hangingPunct="0">
        <a:spcBef>
          <a:spcPts val="800"/>
        </a:spcBef>
        <a:spcAft>
          <a:spcPct val="0"/>
        </a:spcAft>
        <a:buClr>
          <a:srgbClr val="000000"/>
        </a:buClr>
        <a:buSzPct val="100000"/>
        <a:buFont typeface="Times New Roman" panose="02020603050405020304" pitchFamily="18" charset="0"/>
        <a:defRPr sz="3200">
          <a:solidFill>
            <a:srgbClr val="000000"/>
          </a:solidFill>
          <a:latin typeface="+mn-lt"/>
          <a:ea typeface="MS PGothic" panose="020B0600070205080204" pitchFamily="34" charset="-128"/>
          <a:cs typeface="+mn-cs"/>
        </a:defRPr>
      </a:lvl1pPr>
      <a:lvl2pPr marL="914400" indent="-457200" algn="l" defTabSz="449263" rtl="0" eaLnBrk="0" fontAlgn="base" hangingPunct="0">
        <a:spcBef>
          <a:spcPts val="700"/>
        </a:spcBef>
        <a:spcAft>
          <a:spcPct val="0"/>
        </a:spcAft>
        <a:buClr>
          <a:srgbClr val="000000"/>
        </a:buClr>
        <a:buSzPct val="100000"/>
        <a:buFont typeface="Wingdings" panose="05000000000000000000" pitchFamily="2" charset="2"/>
        <a:buChar char="q"/>
        <a:defRPr sz="2800">
          <a:solidFill>
            <a:srgbClr val="000000"/>
          </a:solidFill>
          <a:latin typeface="+mn-lt"/>
          <a:ea typeface="MS PGothic" panose="020B0600070205080204" pitchFamily="34" charset="-128"/>
          <a:cs typeface="+mn-cs"/>
        </a:defRPr>
      </a:lvl2pPr>
      <a:lvl3pPr marL="1257300" indent="-342900" algn="l" defTabSz="449263" rtl="0" eaLnBrk="0" fontAlgn="base" hangingPunct="0">
        <a:spcBef>
          <a:spcPts val="600"/>
        </a:spcBef>
        <a:spcAft>
          <a:spcPct val="0"/>
        </a:spcAft>
        <a:buClr>
          <a:srgbClr val="000000"/>
        </a:buClr>
        <a:buSzPct val="100000"/>
        <a:buFont typeface="Wingdings" panose="05000000000000000000" pitchFamily="2" charset="2"/>
        <a:buChar char="§"/>
        <a:defRPr sz="2400">
          <a:solidFill>
            <a:srgbClr val="000000"/>
          </a:solidFill>
          <a:latin typeface="+mn-lt"/>
          <a:ea typeface="MS PGothic" panose="020B0600070205080204" pitchFamily="34" charset="-128"/>
          <a:cs typeface="+mn-cs"/>
        </a:defRPr>
      </a:lvl3pPr>
      <a:lvl4pPr marL="16002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4pPr>
      <a:lvl5pPr marL="2057400" indent="-228600" algn="l" defTabSz="449263" rtl="0" eaLnBrk="0" fontAlgn="base" hangingPunct="0">
        <a:spcBef>
          <a:spcPts val="500"/>
        </a:spcBef>
        <a:spcAft>
          <a:spcPct val="0"/>
        </a:spcAft>
        <a:buClr>
          <a:srgbClr val="000000"/>
        </a:buClr>
        <a:buSzPct val="100000"/>
        <a:buFont typeface="Times New Roman" panose="02020603050405020304" pitchFamily="18" charset="0"/>
        <a:defRPr sz="2000">
          <a:solidFill>
            <a:srgbClr val="000000"/>
          </a:solidFill>
          <a:latin typeface="+mn-lt"/>
          <a:ea typeface="MS PGothic" panose="020B0600070205080204" pitchFamily="34" charset="-128"/>
          <a:cs typeface="+mn-cs"/>
        </a:defRPr>
      </a:lvl5pPr>
      <a:lvl6pPr marL="25146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6pPr>
      <a:lvl7pPr marL="29718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7pPr>
      <a:lvl8pPr marL="34290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8pPr>
      <a:lvl9pPr marL="3886200" indent="-228600" algn="l" defTabSz="449263" rtl="0" eaLnBrk="0" fontAlgn="base" hangingPunct="0">
        <a:spcBef>
          <a:spcPts val="500"/>
        </a:spcBef>
        <a:spcAft>
          <a:spcPct val="0"/>
        </a:spcAft>
        <a:buClr>
          <a:srgbClr val="000000"/>
        </a:buClr>
        <a:buSzPct val="100000"/>
        <a:buFont typeface="Times New Roman" charset="0"/>
        <a:defRPr sz="2000">
          <a:solidFill>
            <a:srgbClr val="000000"/>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80.png"/></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a:extLst>
              <a:ext uri="{FF2B5EF4-FFF2-40B4-BE49-F238E27FC236}">
                <a16:creationId xmlns:a16="http://schemas.microsoft.com/office/drawing/2014/main" id="{464AAF1A-2CBC-4960-9362-D10130ACC9C7}"/>
              </a:ext>
            </a:extLst>
          </p:cNvPr>
          <p:cNvGraphicFramePr>
            <a:graphicFrameLocks noGrp="1"/>
          </p:cNvGraphicFramePr>
          <p:nvPr>
            <p:extLst>
              <p:ext uri="{D42A27DB-BD31-4B8C-83A1-F6EECF244321}">
                <p14:modId xmlns:p14="http://schemas.microsoft.com/office/powerpoint/2010/main" val="3296711422"/>
              </p:ext>
            </p:extLst>
          </p:nvPr>
        </p:nvGraphicFramePr>
        <p:xfrm>
          <a:off x="767408" y="2687451"/>
          <a:ext cx="10441160" cy="1676400"/>
        </p:xfrm>
        <a:graphic>
          <a:graphicData uri="http://schemas.openxmlformats.org/drawingml/2006/table">
            <a:tbl>
              <a:tblPr firstRow="1" bandRow="1"/>
              <a:tblGrid>
                <a:gridCol w="2734353">
                  <a:extLst>
                    <a:ext uri="{9D8B030D-6E8A-4147-A177-3AD203B41FA5}">
                      <a16:colId xmlns:a16="http://schemas.microsoft.com/office/drawing/2014/main" val="20000"/>
                    </a:ext>
                  </a:extLst>
                </a:gridCol>
                <a:gridCol w="1436633">
                  <a:extLst>
                    <a:ext uri="{9D8B030D-6E8A-4147-A177-3AD203B41FA5}">
                      <a16:colId xmlns:a16="http://schemas.microsoft.com/office/drawing/2014/main" val="20001"/>
                    </a:ext>
                  </a:extLst>
                </a:gridCol>
                <a:gridCol w="1599518">
                  <a:extLst>
                    <a:ext uri="{9D8B030D-6E8A-4147-A177-3AD203B41FA5}">
                      <a16:colId xmlns:a16="http://schemas.microsoft.com/office/drawing/2014/main" val="20002"/>
                    </a:ext>
                  </a:extLst>
                </a:gridCol>
                <a:gridCol w="1459409">
                  <a:extLst>
                    <a:ext uri="{9D8B030D-6E8A-4147-A177-3AD203B41FA5}">
                      <a16:colId xmlns:a16="http://schemas.microsoft.com/office/drawing/2014/main" val="20003"/>
                    </a:ext>
                  </a:extLst>
                </a:gridCol>
                <a:gridCol w="3211247">
                  <a:extLst>
                    <a:ext uri="{9D8B030D-6E8A-4147-A177-3AD203B41FA5}">
                      <a16:colId xmlns:a16="http://schemas.microsoft.com/office/drawing/2014/main" val="20004"/>
                    </a:ext>
                  </a:extLst>
                </a:gridCol>
              </a:tblGrid>
              <a:tr h="264132">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Name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Affiliation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Address</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Phone</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lvl1pPr marL="0" algn="l" defTabSz="457200" rtl="0" eaLnBrk="1" latinLnBrk="0" hangingPunct="1">
                        <a:defRPr sz="1800" b="1" kern="1200">
                          <a:solidFill>
                            <a:schemeClr val="lt1"/>
                          </a:solidFill>
                          <a:latin typeface="Times New Roman"/>
                        </a:defRPr>
                      </a:lvl1pPr>
                      <a:lvl2pPr marL="457200" algn="l" defTabSz="457200" rtl="0" eaLnBrk="1" latinLnBrk="0" hangingPunct="1">
                        <a:defRPr sz="1800" b="1" kern="1200">
                          <a:solidFill>
                            <a:schemeClr val="lt1"/>
                          </a:solidFill>
                          <a:latin typeface="Times New Roman"/>
                        </a:defRPr>
                      </a:lvl2pPr>
                      <a:lvl3pPr marL="914400" algn="l" defTabSz="457200" rtl="0" eaLnBrk="1" latinLnBrk="0" hangingPunct="1">
                        <a:defRPr sz="1800" b="1" kern="1200">
                          <a:solidFill>
                            <a:schemeClr val="lt1"/>
                          </a:solidFill>
                          <a:latin typeface="Times New Roman"/>
                        </a:defRPr>
                      </a:lvl3pPr>
                      <a:lvl4pPr marL="1371600" algn="l" defTabSz="457200" rtl="0" eaLnBrk="1" latinLnBrk="0" hangingPunct="1">
                        <a:defRPr sz="1800" b="1" kern="1200">
                          <a:solidFill>
                            <a:schemeClr val="lt1"/>
                          </a:solidFill>
                          <a:latin typeface="Times New Roman"/>
                        </a:defRPr>
                      </a:lvl4pPr>
                      <a:lvl5pPr marL="1828800" algn="l" defTabSz="457200" rtl="0" eaLnBrk="1" latinLnBrk="0" hangingPunct="1">
                        <a:defRPr sz="1800" b="1" kern="1200">
                          <a:solidFill>
                            <a:schemeClr val="lt1"/>
                          </a:solidFill>
                          <a:latin typeface="Times New Roman"/>
                        </a:defRPr>
                      </a:lvl5pPr>
                      <a:lvl6pPr marL="2286000" algn="l" defTabSz="457200" rtl="0" eaLnBrk="1" latinLnBrk="0" hangingPunct="1">
                        <a:defRPr sz="1800" b="1" kern="1200">
                          <a:solidFill>
                            <a:schemeClr val="lt1"/>
                          </a:solidFill>
                          <a:latin typeface="Times New Roman"/>
                        </a:defRPr>
                      </a:lvl6pPr>
                      <a:lvl7pPr marL="2743200" algn="l" defTabSz="457200" rtl="0" eaLnBrk="1" latinLnBrk="0" hangingPunct="1">
                        <a:defRPr sz="1800" b="1" kern="1200">
                          <a:solidFill>
                            <a:schemeClr val="lt1"/>
                          </a:solidFill>
                          <a:latin typeface="Times New Roman"/>
                        </a:defRPr>
                      </a:lvl7pPr>
                      <a:lvl8pPr marL="3200400" algn="l" defTabSz="457200" rtl="0" eaLnBrk="1" latinLnBrk="0" hangingPunct="1">
                        <a:defRPr sz="1800" b="1" kern="1200">
                          <a:solidFill>
                            <a:schemeClr val="lt1"/>
                          </a:solidFill>
                          <a:latin typeface="Times New Roman"/>
                        </a:defRPr>
                      </a:lvl8pPr>
                      <a:lvl9pPr marL="3657600" algn="l" defTabSz="457200" rtl="0" eaLnBrk="1" latinLnBrk="0" hangingPunct="1">
                        <a:defRPr sz="1800" b="1" kern="1200">
                          <a:solidFill>
                            <a:schemeClr val="lt1"/>
                          </a:solidFill>
                          <a:latin typeface="Times New Roman"/>
                        </a:defRPr>
                      </a:lvl9pPr>
                    </a:lstStyle>
                    <a:p>
                      <a:pPr algn="ctr"/>
                      <a:r>
                        <a:rPr lang="en-US" sz="1600" dirty="0">
                          <a:solidFill>
                            <a:schemeClr val="tx1"/>
                          </a:solidFill>
                        </a:rPr>
                        <a:t>Email</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solidFill>
                  </a:tcPr>
                </a:tc>
                <a:extLst>
                  <a:ext uri="{0D108BD9-81ED-4DB2-BD59-A6C34878D82A}">
                    <a16:rowId xmlns:a16="http://schemas.microsoft.com/office/drawing/2014/main" val="10000"/>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Ian Bajaj</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rowSpan="4">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r>
                        <a:rPr lang="en-US" sz="1600" dirty="0">
                          <a:solidFill>
                            <a:schemeClr val="tx1"/>
                          </a:solidFill>
                        </a:rPr>
                        <a:t>Huawei</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rowSpan="4">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r>
                        <a:rPr lang="en-US" altLang="zh-CN" sz="1600" dirty="0">
                          <a:solidFill>
                            <a:schemeClr val="tx1"/>
                          </a:solidFill>
                        </a:rPr>
                        <a:t>Singapore</a:t>
                      </a: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r>
                        <a:rPr lang="en-US" sz="1600" dirty="0">
                          <a:solidFill>
                            <a:schemeClr val="tx1"/>
                          </a:solidFill>
                        </a:rPr>
                        <a:t>ian.bajaj@huawei.com</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40000"/>
                      </a:srgbClr>
                    </a:solidFill>
                  </a:tcPr>
                </a:tc>
                <a:extLst>
                  <a:ext uri="{0D108BD9-81ED-4DB2-BD59-A6C34878D82A}">
                    <a16:rowId xmlns:a16="http://schemas.microsoft.com/office/drawing/2014/main" val="3283848554"/>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Lei Huang</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p>
                      <a:pPr algn="ctr"/>
                      <a:endParaRPr lang="en-US" sz="16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3635697882"/>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err="1">
                          <a:solidFill>
                            <a:schemeClr val="tx1"/>
                          </a:solidFill>
                        </a:rPr>
                        <a:t>Shuqiao</a:t>
                      </a:r>
                      <a:r>
                        <a:rPr lang="en-US" sz="1600" dirty="0">
                          <a:solidFill>
                            <a:schemeClr val="tx1"/>
                          </a:solidFill>
                        </a:rPr>
                        <a:t> Chen</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p>
                      <a:pPr algn="ctr"/>
                      <a:endParaRPr lang="en-US" sz="160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2360516509"/>
                  </a:ext>
                </a:extLst>
              </a:tr>
              <a:tr h="264132">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tx1"/>
                          </a:solidFill>
                        </a:rPr>
                        <a:t>Rojan Chitrakar</a:t>
                      </a: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vMerge="1">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ctr"/>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tc>
                  <a:txBody>
                    <a:bodyPr/>
                    <a:lstStyle>
                      <a:lvl1pPr marL="0" algn="l" defTabSz="457200" rtl="0" eaLnBrk="1" latinLnBrk="0" hangingPunct="1">
                        <a:defRPr sz="1800" kern="1200">
                          <a:solidFill>
                            <a:schemeClr val="dk1"/>
                          </a:solidFill>
                          <a:latin typeface="Times New Roman"/>
                        </a:defRPr>
                      </a:lvl1pPr>
                      <a:lvl2pPr marL="457200" algn="l" defTabSz="457200" rtl="0" eaLnBrk="1" latinLnBrk="0" hangingPunct="1">
                        <a:defRPr sz="1800" kern="1200">
                          <a:solidFill>
                            <a:schemeClr val="dk1"/>
                          </a:solidFill>
                          <a:latin typeface="Times New Roman"/>
                        </a:defRPr>
                      </a:lvl2pPr>
                      <a:lvl3pPr marL="914400" algn="l" defTabSz="457200" rtl="0" eaLnBrk="1" latinLnBrk="0" hangingPunct="1">
                        <a:defRPr sz="1800" kern="1200">
                          <a:solidFill>
                            <a:schemeClr val="dk1"/>
                          </a:solidFill>
                          <a:latin typeface="Times New Roman"/>
                        </a:defRPr>
                      </a:lvl3pPr>
                      <a:lvl4pPr marL="1371600" algn="l" defTabSz="457200" rtl="0" eaLnBrk="1" latinLnBrk="0" hangingPunct="1">
                        <a:defRPr sz="1800" kern="1200">
                          <a:solidFill>
                            <a:schemeClr val="dk1"/>
                          </a:solidFill>
                          <a:latin typeface="Times New Roman"/>
                        </a:defRPr>
                      </a:lvl4pPr>
                      <a:lvl5pPr marL="1828800" algn="l" defTabSz="457200" rtl="0" eaLnBrk="1" latinLnBrk="0" hangingPunct="1">
                        <a:defRPr sz="1800" kern="1200">
                          <a:solidFill>
                            <a:schemeClr val="dk1"/>
                          </a:solidFill>
                          <a:latin typeface="Times New Roman"/>
                        </a:defRPr>
                      </a:lvl5pPr>
                      <a:lvl6pPr marL="2286000" algn="l" defTabSz="457200" rtl="0" eaLnBrk="1" latinLnBrk="0" hangingPunct="1">
                        <a:defRPr sz="1800" kern="1200">
                          <a:solidFill>
                            <a:schemeClr val="dk1"/>
                          </a:solidFill>
                          <a:latin typeface="Times New Roman"/>
                        </a:defRPr>
                      </a:lvl6pPr>
                      <a:lvl7pPr marL="2743200" algn="l" defTabSz="457200" rtl="0" eaLnBrk="1" latinLnBrk="0" hangingPunct="1">
                        <a:defRPr sz="1800" kern="1200">
                          <a:solidFill>
                            <a:schemeClr val="dk1"/>
                          </a:solidFill>
                          <a:latin typeface="Times New Roman"/>
                        </a:defRPr>
                      </a:lvl7pPr>
                      <a:lvl8pPr marL="3200400" algn="l" defTabSz="457200" rtl="0" eaLnBrk="1" latinLnBrk="0" hangingPunct="1">
                        <a:defRPr sz="1800" kern="1200">
                          <a:solidFill>
                            <a:schemeClr val="dk1"/>
                          </a:solidFill>
                          <a:latin typeface="Times New Roman"/>
                        </a:defRPr>
                      </a:lvl8pPr>
                      <a:lvl9pPr marL="3657600" algn="l" defTabSz="457200" rtl="0" eaLnBrk="1" latinLnBrk="0" hangingPunct="1">
                        <a:defRPr sz="1800" kern="1200">
                          <a:solidFill>
                            <a:schemeClr val="dk1"/>
                          </a:solidFill>
                          <a:latin typeface="Times New Roman"/>
                        </a:defRPr>
                      </a:lvl9pPr>
                    </a:lstStyle>
                    <a:p>
                      <a:pPr algn="l"/>
                      <a:endParaRPr lang="en-US" sz="1600" dirty="0">
                        <a:solidFill>
                          <a:schemeClr val="tx1"/>
                        </a:solidFill>
                      </a:endParaRPr>
                    </a:p>
                  </a:txBody>
                  <a:tcPr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w="12700" cmpd="sng">
                      <a:noFill/>
                      <a:prstDash val="solid"/>
                    </a:lnTlToBr>
                    <a:lnBlToTr w="12700" cmpd="sng">
                      <a:noFill/>
                      <a:prstDash val="solid"/>
                    </a:lnBlToTr>
                    <a:solidFill>
                      <a:srgbClr val="FFFFFF">
                        <a:tint val="20000"/>
                      </a:srgbClr>
                    </a:solidFill>
                  </a:tcPr>
                </a:tc>
                <a:extLst>
                  <a:ext uri="{0D108BD9-81ED-4DB2-BD59-A6C34878D82A}">
                    <a16:rowId xmlns:a16="http://schemas.microsoft.com/office/drawing/2014/main" val="1735446511"/>
                  </a:ext>
                </a:extLst>
              </a:tr>
            </a:tbl>
          </a:graphicData>
        </a:graphic>
      </p:graphicFrame>
      <p:sp>
        <p:nvSpPr>
          <p:cNvPr id="4" name="Title 1">
            <a:extLst>
              <a:ext uri="{FF2B5EF4-FFF2-40B4-BE49-F238E27FC236}">
                <a16:creationId xmlns:a16="http://schemas.microsoft.com/office/drawing/2014/main" id="{1F84DA3A-0E09-4ACE-B694-6777AFD069BA}"/>
              </a:ext>
            </a:extLst>
          </p:cNvPr>
          <p:cNvSpPr txBox="1">
            <a:spLocks/>
          </p:cNvSpPr>
          <p:nvPr/>
        </p:nvSpPr>
        <p:spPr bwMode="auto">
          <a:xfrm>
            <a:off x="2209800" y="615636"/>
            <a:ext cx="7772400" cy="1294216"/>
          </a:xfrm>
          <a:prstGeom prst="rect">
            <a:avLst/>
          </a:prstGeom>
          <a:noFill/>
          <a:ln w="9525">
            <a:noFill/>
            <a:miter lim="800000"/>
            <a:headEnd/>
            <a:tailEnd/>
          </a:ln>
        </p:spPr>
        <p:txBody>
          <a:bodyPr vert="horz" wrap="square" lIns="92075" tIns="46038" rIns="92075" bIns="46038" numCol="1" anchor="ctr" anchorCtr="0" compatLnSpc="1">
            <a:prstTxWarp prst="textNoShape">
              <a:avLst/>
            </a:prstTxWarp>
          </a:bodyPr>
          <a:lst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Times New Roman" pitchFamily="18" charset="0"/>
              </a:defRPr>
            </a:lvl2pPr>
            <a:lvl3pPr algn="ctr" rtl="0" eaLnBrk="0" fontAlgn="base" hangingPunct="0">
              <a:spcBef>
                <a:spcPct val="0"/>
              </a:spcBef>
              <a:spcAft>
                <a:spcPct val="0"/>
              </a:spcAft>
              <a:defRPr sz="3200" b="1">
                <a:solidFill>
                  <a:schemeClr val="tx2"/>
                </a:solidFill>
                <a:latin typeface="Times New Roman" pitchFamily="18" charset="0"/>
              </a:defRPr>
            </a:lvl3pPr>
            <a:lvl4pPr algn="ctr" rtl="0" eaLnBrk="0" fontAlgn="base" hangingPunct="0">
              <a:spcBef>
                <a:spcPct val="0"/>
              </a:spcBef>
              <a:spcAft>
                <a:spcPct val="0"/>
              </a:spcAft>
              <a:defRPr sz="3200" b="1">
                <a:solidFill>
                  <a:schemeClr val="tx2"/>
                </a:solidFill>
                <a:latin typeface="Times New Roman" pitchFamily="18" charset="0"/>
              </a:defRPr>
            </a:lvl4pPr>
            <a:lvl5pPr algn="ctr" rtl="0" eaLnBrk="0" fontAlgn="base" hangingPunct="0">
              <a:spcBef>
                <a:spcPct val="0"/>
              </a:spcBef>
              <a:spcAft>
                <a:spcPct val="0"/>
              </a:spcAft>
              <a:defRPr sz="3200" b="1">
                <a:solidFill>
                  <a:schemeClr val="tx2"/>
                </a:solidFill>
                <a:latin typeface="Times New Roman" pitchFamily="18"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lang="en-US" kern="0" dirty="0">
                <a:solidFill>
                  <a:srgbClr val="000000"/>
                </a:solidFill>
                <a:latin typeface="Times New Roman"/>
              </a:rPr>
              <a:t>Follow-up</a:t>
            </a:r>
            <a:r>
              <a:rPr kumimoji="0" lang="en-US" sz="3200" b="1" i="0" u="none" strike="noStrike" kern="0" cap="none" spc="0" normalizeH="0" baseline="0" noProof="0" dirty="0">
                <a:ln>
                  <a:noFill/>
                </a:ln>
                <a:solidFill>
                  <a:srgbClr val="000000"/>
                </a:solidFill>
                <a:effectLst/>
                <a:uLnTx/>
                <a:uFillTx/>
                <a:latin typeface="Times New Roman"/>
                <a:ea typeface="+mj-ea"/>
                <a:cs typeface="+mj-cs"/>
              </a:rPr>
              <a:t> on the AMP WPT protocol</a:t>
            </a:r>
          </a:p>
        </p:txBody>
      </p:sp>
      <p:sp>
        <p:nvSpPr>
          <p:cNvPr id="5" name="Rectangle 6">
            <a:extLst>
              <a:ext uri="{FF2B5EF4-FFF2-40B4-BE49-F238E27FC236}">
                <a16:creationId xmlns:a16="http://schemas.microsoft.com/office/drawing/2014/main" id="{CCEB2F4D-5A9A-4FB8-877B-EDFC80EDE7FF}"/>
              </a:ext>
            </a:extLst>
          </p:cNvPr>
          <p:cNvSpPr txBox="1">
            <a:spLocks noChangeArrowheads="1"/>
          </p:cNvSpPr>
          <p:nvPr/>
        </p:nvSpPr>
        <p:spPr bwMode="auto">
          <a:xfrm>
            <a:off x="2063552" y="1909852"/>
            <a:ext cx="7772400" cy="381000"/>
          </a:xfrm>
          <a:prstGeom prst="rect">
            <a:avLst/>
          </a:prstGeom>
          <a:noFill/>
          <a:ln w="9525">
            <a:noFill/>
            <a:miter lim="800000"/>
            <a:headEnd/>
            <a:tailEnd/>
          </a:ln>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ctr" defTabSz="457200">
              <a:buFontTx/>
              <a:buNone/>
            </a:pPr>
            <a:r>
              <a:rPr lang="en-US" sz="2000" dirty="0">
                <a:solidFill>
                  <a:srgbClr val="000000"/>
                </a:solidFill>
                <a:latin typeface="Times New Roman"/>
              </a:rPr>
              <a:t>Date: 12 Sep 2024</a:t>
            </a:r>
            <a:endParaRPr lang="en-US" sz="2000" b="0" dirty="0">
              <a:solidFill>
                <a:srgbClr val="000000"/>
              </a:solidFill>
              <a:latin typeface="Times New Roman"/>
            </a:endParaRP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FC7984-7976-4894-9CFD-8DE75F743E26}"/>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10</a:t>
            </a:fld>
            <a:endParaRPr lang="en-US" altLang="en-US" dirty="0"/>
          </a:p>
        </p:txBody>
      </p:sp>
      <p:sp>
        <p:nvSpPr>
          <p:cNvPr id="6" name="TextBox 5">
            <a:extLst>
              <a:ext uri="{FF2B5EF4-FFF2-40B4-BE49-F238E27FC236}">
                <a16:creationId xmlns:a16="http://schemas.microsoft.com/office/drawing/2014/main" id="{31806E67-7B6A-4CC1-9E1C-420AF0CFC257}"/>
              </a:ext>
            </a:extLst>
          </p:cNvPr>
          <p:cNvSpPr txBox="1"/>
          <p:nvPr/>
        </p:nvSpPr>
        <p:spPr>
          <a:xfrm>
            <a:off x="967555" y="4501240"/>
            <a:ext cx="10513168" cy="1954381"/>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b="1" dirty="0">
                <a:solidFill>
                  <a:schemeClr val="tx1"/>
                </a:solidFill>
                <a:latin typeface="+mn-lt"/>
                <a:ea typeface="+mn-ea"/>
              </a:rPr>
              <a:t>Active Reporting AMP STAs can be supported</a:t>
            </a:r>
            <a:r>
              <a:rPr lang="en-US" sz="1800" dirty="0">
                <a:solidFill>
                  <a:schemeClr val="tx1"/>
                </a:solidFill>
                <a:latin typeface="+mn-lt"/>
                <a:ea typeface="+mn-ea"/>
              </a:rPr>
              <a:t> at:</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n-lt"/>
                <a:ea typeface="+mn-ea"/>
              </a:rPr>
              <a:t>FSPL: 13m (36dBm EIRP), and 2m (20dBm EIRP) from the energizer respectively</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n-lt"/>
                <a:ea typeface="+mn-ea"/>
              </a:rPr>
              <a:t>11n-Chan. D: 10m (36dBm EIRP), and 1.5m (20dBm EIRP) from the energizer respectively</a:t>
            </a:r>
          </a:p>
          <a:p>
            <a:pPr lvl="1" indent="0" defTabSz="1187323" eaLnBrk="1" fontAlgn="auto" hangingPunct="1">
              <a:lnSpc>
                <a:spcPct val="90000"/>
              </a:lnSpc>
              <a:spcBef>
                <a:spcPts val="1200"/>
              </a:spcBef>
              <a:spcAft>
                <a:spcPts val="0"/>
              </a:spcAft>
              <a:tabLst>
                <a:tab pos="1207937" algn="ctr"/>
              </a:tabLst>
            </a:pPr>
            <a:r>
              <a:rPr lang="en-US" sz="1800" u="sng" dirty="0">
                <a:solidFill>
                  <a:schemeClr val="tx1"/>
                </a:solidFill>
                <a:latin typeface="+mn-lt"/>
                <a:ea typeface="+mn-ea"/>
              </a:rPr>
              <a:t>within the 15ms Sub-1G TXOP limit</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n-lt"/>
                <a:ea typeface="+mn-ea"/>
              </a:rPr>
              <a:t>Active reporting at greater distances will come at the </a:t>
            </a:r>
            <a:r>
              <a:rPr lang="en-US" sz="1800" u="sng" dirty="0">
                <a:solidFill>
                  <a:schemeClr val="tx1"/>
                </a:solidFill>
                <a:latin typeface="+mn-lt"/>
                <a:ea typeface="+mn-ea"/>
              </a:rPr>
              <a:t>cost of the UL update rate</a:t>
            </a:r>
          </a:p>
        </p:txBody>
      </p:sp>
      <p:sp>
        <p:nvSpPr>
          <p:cNvPr id="19" name="Rectangle 18">
            <a:extLst>
              <a:ext uri="{FF2B5EF4-FFF2-40B4-BE49-F238E27FC236}">
                <a16:creationId xmlns:a16="http://schemas.microsoft.com/office/drawing/2014/main" id="{AC81D217-DEAC-4C59-AD81-BC896F873A6B}"/>
              </a:ext>
            </a:extLst>
          </p:cNvPr>
          <p:cNvSpPr/>
          <p:nvPr/>
        </p:nvSpPr>
        <p:spPr>
          <a:xfrm>
            <a:off x="911424" y="692696"/>
            <a:ext cx="10441160" cy="480131"/>
          </a:xfrm>
          <a:prstGeom prst="rect">
            <a:avLst/>
          </a:prstGeom>
        </p:spPr>
        <p:txBody>
          <a:bodyPr wrap="square">
            <a:spAutoFit/>
          </a:bodyPr>
          <a:lstStyle/>
          <a:p>
            <a:pPr algn="ctr" defTabSz="1187323" eaLnBrk="1" fontAlgn="auto" hangingPunct="1">
              <a:lnSpc>
                <a:spcPct val="90000"/>
              </a:lnSpc>
              <a:spcBef>
                <a:spcPts val="1200"/>
              </a:spcBef>
              <a:spcAft>
                <a:spcPts val="0"/>
              </a:spcAft>
              <a:tabLst>
                <a:tab pos="1207937" algn="ctr"/>
              </a:tabLst>
            </a:pPr>
            <a:r>
              <a:rPr lang="en-US" sz="2800" b="1" dirty="0">
                <a:solidFill>
                  <a:schemeClr val="tx1"/>
                </a:solidFill>
                <a:latin typeface="+mj-lt"/>
              </a:rPr>
              <a:t>Feasibility of Active Reporting (2/4)</a:t>
            </a:r>
          </a:p>
        </p:txBody>
      </p:sp>
      <p:grpSp>
        <p:nvGrpSpPr>
          <p:cNvPr id="4" name="Group 3">
            <a:extLst>
              <a:ext uri="{FF2B5EF4-FFF2-40B4-BE49-F238E27FC236}">
                <a16:creationId xmlns:a16="http://schemas.microsoft.com/office/drawing/2014/main" id="{CE32A9F4-8381-4AA1-9CDF-3556C2C78C20}"/>
              </a:ext>
            </a:extLst>
          </p:cNvPr>
          <p:cNvGrpSpPr/>
          <p:nvPr/>
        </p:nvGrpSpPr>
        <p:grpSpPr>
          <a:xfrm>
            <a:off x="767408" y="1247521"/>
            <a:ext cx="4346918" cy="3111887"/>
            <a:chOff x="1513397" y="1271879"/>
            <a:chExt cx="4346918" cy="3111887"/>
          </a:xfrm>
        </p:grpSpPr>
        <p:pic>
          <p:nvPicPr>
            <p:cNvPr id="3" name="Picture 2">
              <a:extLst>
                <a:ext uri="{FF2B5EF4-FFF2-40B4-BE49-F238E27FC236}">
                  <a16:creationId xmlns:a16="http://schemas.microsoft.com/office/drawing/2014/main" id="{3DF23606-2C29-49C9-B64D-B851FB8F2113}"/>
                </a:ext>
              </a:extLst>
            </p:cNvPr>
            <p:cNvPicPr>
              <a:picLocks noChangeAspect="1"/>
            </p:cNvPicPr>
            <p:nvPr/>
          </p:nvPicPr>
          <p:blipFill>
            <a:blip r:embed="rId2"/>
            <a:stretch>
              <a:fillRect/>
            </a:stretch>
          </p:blipFill>
          <p:spPr>
            <a:xfrm>
              <a:off x="1513397" y="1271879"/>
              <a:ext cx="4346918" cy="3111887"/>
            </a:xfrm>
            <a:prstGeom prst="rect">
              <a:avLst/>
            </a:prstGeom>
          </p:spPr>
        </p:pic>
        <p:sp>
          <p:nvSpPr>
            <p:cNvPr id="11" name="Rectangle 10">
              <a:extLst>
                <a:ext uri="{FF2B5EF4-FFF2-40B4-BE49-F238E27FC236}">
                  <a16:creationId xmlns:a16="http://schemas.microsoft.com/office/drawing/2014/main" id="{D19C3432-2841-4481-9D00-9D56AC9D8395}"/>
                </a:ext>
              </a:extLst>
            </p:cNvPr>
            <p:cNvSpPr/>
            <p:nvPr/>
          </p:nvSpPr>
          <p:spPr bwMode="auto">
            <a:xfrm>
              <a:off x="5171984" y="1275448"/>
              <a:ext cx="488684" cy="171500"/>
            </a:xfrm>
            <a:prstGeom prst="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SG"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grpSp>
      <p:grpSp>
        <p:nvGrpSpPr>
          <p:cNvPr id="7" name="Group 6">
            <a:extLst>
              <a:ext uri="{FF2B5EF4-FFF2-40B4-BE49-F238E27FC236}">
                <a16:creationId xmlns:a16="http://schemas.microsoft.com/office/drawing/2014/main" id="{00804851-C3A3-4E57-9861-DB1C4D2903AF}"/>
              </a:ext>
            </a:extLst>
          </p:cNvPr>
          <p:cNvGrpSpPr/>
          <p:nvPr/>
        </p:nvGrpSpPr>
        <p:grpSpPr>
          <a:xfrm>
            <a:off x="5366130" y="1248113"/>
            <a:ext cx="4404427" cy="3111295"/>
            <a:chOff x="6619666" y="1272471"/>
            <a:chExt cx="4404427" cy="3111295"/>
          </a:xfrm>
        </p:grpSpPr>
        <p:pic>
          <p:nvPicPr>
            <p:cNvPr id="5" name="Picture 4">
              <a:extLst>
                <a:ext uri="{FF2B5EF4-FFF2-40B4-BE49-F238E27FC236}">
                  <a16:creationId xmlns:a16="http://schemas.microsoft.com/office/drawing/2014/main" id="{A94E251E-A6C6-4302-B757-23FA09476BD8}"/>
                </a:ext>
              </a:extLst>
            </p:cNvPr>
            <p:cNvPicPr>
              <a:picLocks noChangeAspect="1"/>
            </p:cNvPicPr>
            <p:nvPr/>
          </p:nvPicPr>
          <p:blipFill>
            <a:blip r:embed="rId3"/>
            <a:stretch>
              <a:fillRect/>
            </a:stretch>
          </p:blipFill>
          <p:spPr>
            <a:xfrm>
              <a:off x="6619666" y="1272471"/>
              <a:ext cx="4404427" cy="3111295"/>
            </a:xfrm>
            <a:prstGeom prst="rect">
              <a:avLst/>
            </a:prstGeom>
          </p:spPr>
        </p:pic>
        <p:sp>
          <p:nvSpPr>
            <p:cNvPr id="15" name="Rectangle 14">
              <a:extLst>
                <a:ext uri="{FF2B5EF4-FFF2-40B4-BE49-F238E27FC236}">
                  <a16:creationId xmlns:a16="http://schemas.microsoft.com/office/drawing/2014/main" id="{BA11064C-801E-4045-A3D8-1E2C7C27CF6E}"/>
                </a:ext>
              </a:extLst>
            </p:cNvPr>
            <p:cNvSpPr/>
            <p:nvPr/>
          </p:nvSpPr>
          <p:spPr bwMode="auto">
            <a:xfrm>
              <a:off x="10278427" y="1283729"/>
              <a:ext cx="508766" cy="173157"/>
            </a:xfrm>
            <a:prstGeom prst="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SG"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grpSp>
      <mc:AlternateContent xmlns:mc="http://schemas.openxmlformats.org/markup-compatibility/2006" xmlns:a14="http://schemas.microsoft.com/office/drawing/2010/main">
        <mc:Choice Requires="a14">
          <p:sp>
            <p:nvSpPr>
              <p:cNvPr id="8" name="TextBox 7">
                <a:extLst>
                  <a:ext uri="{FF2B5EF4-FFF2-40B4-BE49-F238E27FC236}">
                    <a16:creationId xmlns:a16="http://schemas.microsoft.com/office/drawing/2014/main" id="{000A17AD-C590-4B6C-9AB0-5280A5751BBF}"/>
                  </a:ext>
                </a:extLst>
              </p:cNvPr>
              <p:cNvSpPr txBox="1"/>
              <p:nvPr/>
            </p:nvSpPr>
            <p:spPr>
              <a:xfrm>
                <a:off x="9794932" y="1700808"/>
                <a:ext cx="2160240" cy="2578206"/>
              </a:xfrm>
              <a:prstGeom prst="rect">
                <a:avLst/>
              </a:prstGeom>
              <a:solidFill>
                <a:schemeClr val="bg1">
                  <a:lumMod val="95000"/>
                </a:schemeClr>
              </a:solidFill>
              <a:ln>
                <a:solidFill>
                  <a:schemeClr val="tx1"/>
                </a:solidFill>
              </a:ln>
            </p:spPr>
            <p:txBody>
              <a:bodyPr wrap="square" rtlCol="0">
                <a:spAutoFit/>
              </a:bodyPr>
              <a:lstStyle/>
              <a:p>
                <a:r>
                  <a:rPr lang="en-SG" sz="1400" dirty="0">
                    <a:solidFill>
                      <a:schemeClr val="tx1"/>
                    </a:solidFill>
                    <a:latin typeface="Cambria Math" panose="02040503050406030204" pitchFamily="18" charset="0"/>
                    <a:ea typeface="Cambria Math" panose="02040503050406030204" pitchFamily="18" charset="0"/>
                  </a:rPr>
                  <a:t>Charging Time,</a:t>
                </a:r>
                <a:endParaRPr lang="en-SG" sz="1400" b="0" dirty="0">
                  <a:solidFill>
                    <a:schemeClr val="tx1"/>
                  </a:solidFill>
                  <a:latin typeface="Cambria Math" panose="02040503050406030204" pitchFamily="18" charset="0"/>
                  <a:ea typeface="Cambria Math" panose="02040503050406030204" pitchFamily="18" charset="0"/>
                </a:endParaRPr>
              </a:p>
              <a:p>
                <a14:m>
                  <m:oMath xmlns:m="http://schemas.openxmlformats.org/officeDocument/2006/math">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b="0" i="1" smtClean="0">
                            <a:solidFill>
                              <a:schemeClr val="tx1"/>
                            </a:solidFill>
                            <a:latin typeface="Cambria Math" panose="02040503050406030204" pitchFamily="18" charset="0"/>
                            <a:ea typeface="Cambria Math" panose="02040503050406030204" pitchFamily="18" charset="0"/>
                          </a:rPr>
                          <m:t>𝑇</m:t>
                        </m:r>
                      </m:e>
                      <m:sub>
                        <m:r>
                          <a:rPr lang="en-SG" sz="1400" b="0" i="1" smtClean="0">
                            <a:solidFill>
                              <a:schemeClr val="tx1"/>
                            </a:solidFill>
                            <a:latin typeface="Cambria Math" panose="02040503050406030204" pitchFamily="18" charset="0"/>
                            <a:ea typeface="Cambria Math" panose="02040503050406030204" pitchFamily="18" charset="0"/>
                          </a:rPr>
                          <m:t>𝑐h𝑎𝑟𝑔𝑒</m:t>
                        </m:r>
                      </m:sub>
                    </m:sSub>
                    <m:r>
                      <a:rPr lang="en-SG" sz="1400" b="0" i="1" smtClean="0">
                        <a:solidFill>
                          <a:schemeClr val="tx1"/>
                        </a:solidFill>
                        <a:latin typeface="Cambria Math" panose="02040503050406030204" pitchFamily="18" charset="0"/>
                        <a:ea typeface="Cambria Math" panose="02040503050406030204" pitchFamily="18" charset="0"/>
                      </a:rPr>
                      <m:t>=</m:t>
                    </m:r>
                    <m:f>
                      <m:fPr>
                        <m:ctrlPr>
                          <a:rPr lang="en-SG" sz="1400" b="0" i="1" smtClean="0">
                            <a:solidFill>
                              <a:schemeClr val="tx1"/>
                            </a:solidFill>
                            <a:latin typeface="Cambria Math" panose="02040503050406030204" pitchFamily="18" charset="0"/>
                            <a:ea typeface="Cambria Math" panose="02040503050406030204" pitchFamily="18" charset="0"/>
                          </a:rPr>
                        </m:ctrlPr>
                      </m:fPr>
                      <m:num>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b="0" i="1" smtClean="0">
                                <a:solidFill>
                                  <a:schemeClr val="tx1"/>
                                </a:solidFill>
                                <a:latin typeface="Cambria Math" panose="02040503050406030204" pitchFamily="18" charset="0"/>
                                <a:ea typeface="Cambria Math" panose="02040503050406030204" pitchFamily="18" charset="0"/>
                              </a:rPr>
                              <m:t>𝐸</m:t>
                            </m:r>
                          </m:e>
                          <m:sub>
                            <m:r>
                              <a:rPr lang="en-SG" sz="1400" b="0" i="1" smtClean="0">
                                <a:solidFill>
                                  <a:schemeClr val="tx1"/>
                                </a:solidFill>
                                <a:latin typeface="Cambria Math" panose="02040503050406030204" pitchFamily="18" charset="0"/>
                                <a:ea typeface="Cambria Math" panose="02040503050406030204" pitchFamily="18" charset="0"/>
                              </a:rPr>
                              <m:t>𝑇𝑋</m:t>
                            </m:r>
                          </m:sub>
                        </m:sSub>
                      </m:num>
                      <m:den>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b="0" i="1" smtClean="0">
                                <a:solidFill>
                                  <a:schemeClr val="tx1"/>
                                </a:solidFill>
                                <a:latin typeface="Cambria Math" panose="02040503050406030204" pitchFamily="18" charset="0"/>
                                <a:ea typeface="Cambria Math" panose="02040503050406030204" pitchFamily="18" charset="0"/>
                              </a:rPr>
                              <m:t>𝑃</m:t>
                            </m:r>
                          </m:e>
                          <m:sub>
                            <m:r>
                              <a:rPr lang="en-SG" sz="1400" b="0" i="1" smtClean="0">
                                <a:solidFill>
                                  <a:schemeClr val="tx1"/>
                                </a:solidFill>
                                <a:latin typeface="Cambria Math" panose="02040503050406030204" pitchFamily="18" charset="0"/>
                                <a:ea typeface="Cambria Math" panose="02040503050406030204" pitchFamily="18" charset="0"/>
                              </a:rPr>
                              <m:t>𝐸𝐻</m:t>
                            </m:r>
                          </m:sub>
                        </m:sSub>
                      </m:den>
                    </m:f>
                  </m:oMath>
                </a14:m>
                <a:r>
                  <a:rPr lang="en-SG" sz="1400" b="0" dirty="0">
                    <a:solidFill>
                      <a:schemeClr val="tx1"/>
                    </a:solidFill>
                    <a:latin typeface="Cambria Math" panose="02040503050406030204" pitchFamily="18" charset="0"/>
                    <a:ea typeface="Cambria Math" panose="02040503050406030204" pitchFamily="18" charset="0"/>
                  </a:rPr>
                  <a:t> </a:t>
                </a:r>
              </a:p>
              <a:p>
                <a14:m>
                  <m:oMath xmlns:m="http://schemas.openxmlformats.org/officeDocument/2006/math">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b="0" i="1" smtClean="0">
                            <a:solidFill>
                              <a:schemeClr val="tx1"/>
                            </a:solidFill>
                            <a:latin typeface="Cambria Math" panose="02040503050406030204" pitchFamily="18" charset="0"/>
                            <a:ea typeface="Cambria Math" panose="02040503050406030204" pitchFamily="18" charset="0"/>
                          </a:rPr>
                          <m:t>𝐸</m:t>
                        </m:r>
                      </m:e>
                      <m:sub>
                        <m:r>
                          <a:rPr lang="en-SG" sz="1400" b="0" i="1" smtClean="0">
                            <a:solidFill>
                              <a:schemeClr val="tx1"/>
                            </a:solidFill>
                            <a:latin typeface="Cambria Math" panose="02040503050406030204" pitchFamily="18" charset="0"/>
                            <a:ea typeface="Cambria Math" panose="02040503050406030204" pitchFamily="18" charset="0"/>
                          </a:rPr>
                          <m:t>𝑇𝑋</m:t>
                        </m:r>
                      </m:sub>
                    </m:sSub>
                    <m:r>
                      <a:rPr lang="en-SG" sz="1400" b="0" i="1" smtClean="0">
                        <a:solidFill>
                          <a:schemeClr val="tx1"/>
                        </a:solidFill>
                        <a:latin typeface="Cambria Math" panose="02040503050406030204" pitchFamily="18" charset="0"/>
                        <a:ea typeface="Cambria Math" panose="02040503050406030204" pitchFamily="18" charset="0"/>
                      </a:rPr>
                      <m:t>=</m:t>
                    </m:r>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b="0" i="1" smtClean="0">
                            <a:solidFill>
                              <a:schemeClr val="tx1"/>
                            </a:solidFill>
                            <a:latin typeface="Cambria Math" panose="02040503050406030204" pitchFamily="18" charset="0"/>
                            <a:ea typeface="Cambria Math" panose="02040503050406030204" pitchFamily="18" charset="0"/>
                          </a:rPr>
                          <m:t>𝑃</m:t>
                        </m:r>
                      </m:e>
                      <m:sub>
                        <m:r>
                          <a:rPr lang="en-SG" sz="1400" b="0" i="1" smtClean="0">
                            <a:solidFill>
                              <a:schemeClr val="tx1"/>
                            </a:solidFill>
                            <a:latin typeface="Cambria Math" panose="02040503050406030204" pitchFamily="18" charset="0"/>
                            <a:ea typeface="Cambria Math" panose="02040503050406030204" pitchFamily="18" charset="0"/>
                          </a:rPr>
                          <m:t>𝑇𝑋</m:t>
                        </m:r>
                      </m:sub>
                    </m:sSub>
                    <m:r>
                      <a:rPr lang="en-SG" sz="1400" b="0" i="1" smtClean="0">
                        <a:solidFill>
                          <a:schemeClr val="tx1"/>
                        </a:solidFill>
                        <a:latin typeface="Cambria Math" panose="02040503050406030204" pitchFamily="18" charset="0"/>
                        <a:ea typeface="Cambria Math" panose="02040503050406030204" pitchFamily="18" charset="0"/>
                      </a:rPr>
                      <m:t>∗</m:t>
                    </m:r>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b="0" i="1" smtClean="0">
                            <a:solidFill>
                              <a:schemeClr val="tx1"/>
                            </a:solidFill>
                            <a:latin typeface="Cambria Math" panose="02040503050406030204" pitchFamily="18" charset="0"/>
                            <a:ea typeface="Cambria Math" panose="02040503050406030204" pitchFamily="18" charset="0"/>
                          </a:rPr>
                          <m:t>𝑡</m:t>
                        </m:r>
                      </m:e>
                      <m:sub>
                        <m:r>
                          <a:rPr lang="en-SG" sz="1400" b="0" i="1" smtClean="0">
                            <a:solidFill>
                              <a:schemeClr val="tx1"/>
                            </a:solidFill>
                            <a:latin typeface="Cambria Math" panose="02040503050406030204" pitchFamily="18" charset="0"/>
                            <a:ea typeface="Cambria Math" panose="02040503050406030204" pitchFamily="18" charset="0"/>
                          </a:rPr>
                          <m:t>𝑇𝑥</m:t>
                        </m:r>
                      </m:sub>
                    </m:sSub>
                  </m:oMath>
                </a14:m>
                <a:r>
                  <a:rPr lang="en-SG" sz="1400" b="0" dirty="0">
                    <a:solidFill>
                      <a:schemeClr val="tx1"/>
                    </a:solidFill>
                    <a:latin typeface="Cambria Math" panose="02040503050406030204" pitchFamily="18" charset="0"/>
                    <a:ea typeface="Cambria Math" panose="02040503050406030204" pitchFamily="18" charset="0"/>
                  </a:rPr>
                  <a:t> </a:t>
                </a:r>
                <a:endParaRPr lang="en-SG" sz="1400" b="0" i="1" dirty="0">
                  <a:solidFill>
                    <a:schemeClr val="tx1"/>
                  </a:solidFill>
                  <a:latin typeface="Cambria Math" panose="02040503050406030204" pitchFamily="18" charset="0"/>
                  <a:ea typeface="Cambria Math" panose="02040503050406030204" pitchFamily="18" charset="0"/>
                </a:endParaRPr>
              </a:p>
              <a:p>
                <a14:m>
                  <m:oMath xmlns:m="http://schemas.openxmlformats.org/officeDocument/2006/math">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b="0" i="1" smtClean="0">
                            <a:solidFill>
                              <a:schemeClr val="tx1"/>
                            </a:solidFill>
                            <a:latin typeface="Cambria Math" panose="02040503050406030204" pitchFamily="18" charset="0"/>
                            <a:ea typeface="Cambria Math" panose="02040503050406030204" pitchFamily="18" charset="0"/>
                          </a:rPr>
                          <m:t>𝑃</m:t>
                        </m:r>
                      </m:e>
                      <m:sub>
                        <m:r>
                          <a:rPr lang="en-SG" sz="1400" b="0" i="1" smtClean="0">
                            <a:solidFill>
                              <a:schemeClr val="tx1"/>
                            </a:solidFill>
                            <a:latin typeface="Cambria Math" panose="02040503050406030204" pitchFamily="18" charset="0"/>
                            <a:ea typeface="Cambria Math" panose="02040503050406030204" pitchFamily="18" charset="0"/>
                          </a:rPr>
                          <m:t>𝐸𝐻</m:t>
                        </m:r>
                      </m:sub>
                    </m:sSub>
                    <m:r>
                      <a:rPr lang="en-SG" sz="1400" b="0" i="1" smtClean="0">
                        <a:solidFill>
                          <a:schemeClr val="tx1"/>
                        </a:solidFill>
                        <a:latin typeface="Cambria Math" panose="02040503050406030204" pitchFamily="18" charset="0"/>
                        <a:ea typeface="Cambria Math" panose="02040503050406030204" pitchFamily="18" charset="0"/>
                      </a:rPr>
                      <m:t>=</m:t>
                    </m:r>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i="1">
                            <a:solidFill>
                              <a:schemeClr val="tx1"/>
                            </a:solidFill>
                            <a:latin typeface="Cambria Math" panose="02040503050406030204" pitchFamily="18" charset="0"/>
                            <a:ea typeface="Cambria Math" panose="02040503050406030204" pitchFamily="18" charset="0"/>
                          </a:rPr>
                          <m:t>𝜂</m:t>
                        </m:r>
                        <m:r>
                          <a:rPr lang="en-SG" sz="1400" b="0" i="1" smtClean="0">
                            <a:solidFill>
                              <a:schemeClr val="tx1"/>
                            </a:solidFill>
                            <a:latin typeface="Cambria Math" panose="02040503050406030204" pitchFamily="18" charset="0"/>
                            <a:ea typeface="Cambria Math" panose="02040503050406030204" pitchFamily="18" charset="0"/>
                          </a:rPr>
                          <m:t>∗</m:t>
                        </m:r>
                        <m:r>
                          <a:rPr lang="en-SG" sz="1400" b="0" i="1" smtClean="0">
                            <a:solidFill>
                              <a:schemeClr val="tx1"/>
                            </a:solidFill>
                            <a:latin typeface="Cambria Math" panose="02040503050406030204" pitchFamily="18" charset="0"/>
                            <a:ea typeface="Cambria Math" panose="02040503050406030204" pitchFamily="18" charset="0"/>
                          </a:rPr>
                          <m:t>𝑃</m:t>
                        </m:r>
                      </m:e>
                      <m:sub>
                        <m:r>
                          <a:rPr lang="en-SG" sz="1400" b="0" i="1" smtClean="0">
                            <a:solidFill>
                              <a:schemeClr val="tx1"/>
                            </a:solidFill>
                            <a:latin typeface="Cambria Math" panose="02040503050406030204" pitchFamily="18" charset="0"/>
                            <a:ea typeface="Cambria Math" panose="02040503050406030204" pitchFamily="18" charset="0"/>
                          </a:rPr>
                          <m:t>𝑅𝑋</m:t>
                        </m:r>
                      </m:sub>
                    </m:sSub>
                    <m:r>
                      <a:rPr lang="en-SG" sz="1400" b="0" i="1" smtClean="0">
                        <a:solidFill>
                          <a:schemeClr val="tx1"/>
                        </a:solidFill>
                        <a:latin typeface="Cambria Math" panose="02040503050406030204" pitchFamily="18" charset="0"/>
                        <a:ea typeface="Cambria Math" panose="02040503050406030204" pitchFamily="18" charset="0"/>
                      </a:rPr>
                      <m:t>(</m:t>
                    </m:r>
                    <m:r>
                      <a:rPr lang="en-SG" sz="1400" b="0" i="1" smtClean="0">
                        <a:solidFill>
                          <a:schemeClr val="tx1"/>
                        </a:solidFill>
                        <a:latin typeface="Cambria Math" panose="02040503050406030204" pitchFamily="18" charset="0"/>
                        <a:ea typeface="Cambria Math" panose="02040503050406030204" pitchFamily="18" charset="0"/>
                      </a:rPr>
                      <m:t>𝑑</m:t>
                    </m:r>
                    <m:r>
                      <a:rPr lang="en-SG" sz="1400" b="0" i="1" smtClean="0">
                        <a:solidFill>
                          <a:schemeClr val="tx1"/>
                        </a:solidFill>
                        <a:latin typeface="Cambria Math" panose="02040503050406030204" pitchFamily="18" charset="0"/>
                        <a:ea typeface="Cambria Math" panose="02040503050406030204" pitchFamily="18" charset="0"/>
                      </a:rPr>
                      <m:t>)</m:t>
                    </m:r>
                  </m:oMath>
                </a14:m>
                <a:r>
                  <a:rPr lang="en-SG" sz="1400" i="1" dirty="0">
                    <a:solidFill>
                      <a:schemeClr val="tx1"/>
                    </a:solidFill>
                    <a:latin typeface="Cambria Math" panose="02040503050406030204" pitchFamily="18" charset="0"/>
                    <a:ea typeface="Cambria Math" panose="02040503050406030204" pitchFamily="18" charset="0"/>
                  </a:rPr>
                  <a:t> </a:t>
                </a:r>
              </a:p>
              <a:p>
                <a14:m>
                  <m:oMath xmlns:m="http://schemas.openxmlformats.org/officeDocument/2006/math">
                    <m:sSub>
                      <m:sSubPr>
                        <m:ctrlPr>
                          <a:rPr lang="en-SG" sz="1400" i="1">
                            <a:solidFill>
                              <a:schemeClr val="tx1"/>
                            </a:solidFill>
                            <a:latin typeface="Cambria Math" panose="02040503050406030204" pitchFamily="18" charset="0"/>
                            <a:ea typeface="Cambria Math" panose="02040503050406030204" pitchFamily="18" charset="0"/>
                          </a:rPr>
                        </m:ctrlPr>
                      </m:sSubPr>
                      <m:e>
                        <m:r>
                          <a:rPr lang="en-SG" sz="1400" i="1">
                            <a:solidFill>
                              <a:schemeClr val="tx1"/>
                            </a:solidFill>
                            <a:latin typeface="Cambria Math" panose="02040503050406030204" pitchFamily="18" charset="0"/>
                            <a:ea typeface="Cambria Math" panose="02040503050406030204" pitchFamily="18" charset="0"/>
                          </a:rPr>
                          <m:t>𝑃</m:t>
                        </m:r>
                      </m:e>
                      <m:sub>
                        <m:r>
                          <a:rPr lang="en-SG" sz="1400" i="1">
                            <a:solidFill>
                              <a:schemeClr val="tx1"/>
                            </a:solidFill>
                            <a:latin typeface="Cambria Math" panose="02040503050406030204" pitchFamily="18" charset="0"/>
                            <a:ea typeface="Cambria Math" panose="02040503050406030204" pitchFamily="18" charset="0"/>
                          </a:rPr>
                          <m:t>𝑅𝑋</m:t>
                        </m:r>
                      </m:sub>
                    </m:sSub>
                    <m:d>
                      <m:dPr>
                        <m:ctrlPr>
                          <a:rPr lang="en-SG" sz="1400" i="1">
                            <a:solidFill>
                              <a:schemeClr val="tx1"/>
                            </a:solidFill>
                            <a:latin typeface="Cambria Math" panose="02040503050406030204" pitchFamily="18" charset="0"/>
                            <a:ea typeface="Cambria Math" panose="02040503050406030204" pitchFamily="18" charset="0"/>
                          </a:rPr>
                        </m:ctrlPr>
                      </m:dPr>
                      <m:e>
                        <m:r>
                          <a:rPr lang="en-SG" sz="1400" i="1">
                            <a:solidFill>
                              <a:schemeClr val="tx1"/>
                            </a:solidFill>
                            <a:latin typeface="Cambria Math" panose="02040503050406030204" pitchFamily="18" charset="0"/>
                            <a:ea typeface="Cambria Math" panose="02040503050406030204" pitchFamily="18" charset="0"/>
                          </a:rPr>
                          <m:t>𝑑</m:t>
                        </m:r>
                      </m:e>
                    </m:d>
                    <m:r>
                      <a:rPr lang="en-SG" sz="1400" i="1">
                        <a:solidFill>
                          <a:schemeClr val="tx1"/>
                        </a:solidFill>
                        <a:latin typeface="Cambria Math" panose="02040503050406030204" pitchFamily="18" charset="0"/>
                        <a:ea typeface="Cambria Math" panose="02040503050406030204" pitchFamily="18" charset="0"/>
                      </a:rPr>
                      <m:t>=</m:t>
                    </m:r>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i="1">
                            <a:solidFill>
                              <a:schemeClr val="tx1"/>
                            </a:solidFill>
                            <a:latin typeface="Cambria Math" panose="02040503050406030204" pitchFamily="18" charset="0"/>
                            <a:ea typeface="Cambria Math" panose="02040503050406030204" pitchFamily="18" charset="0"/>
                          </a:rPr>
                          <m:t>𝐸𝐼𝑅𝑃</m:t>
                        </m:r>
                      </m:e>
                      <m:sub>
                        <m:r>
                          <a:rPr lang="en-SG" sz="1400" b="0" i="1" smtClean="0">
                            <a:solidFill>
                              <a:schemeClr val="tx1"/>
                            </a:solidFill>
                            <a:latin typeface="Cambria Math" panose="02040503050406030204" pitchFamily="18" charset="0"/>
                            <a:ea typeface="Cambria Math" panose="02040503050406030204" pitchFamily="18" charset="0"/>
                          </a:rPr>
                          <m:t>𝐸</m:t>
                        </m:r>
                      </m:sub>
                    </m:sSub>
                    <m:r>
                      <a:rPr lang="en-SG" sz="1400" i="1">
                        <a:solidFill>
                          <a:schemeClr val="tx1"/>
                        </a:solidFill>
                        <a:latin typeface="Cambria Math" panose="02040503050406030204" pitchFamily="18" charset="0"/>
                        <a:ea typeface="Cambria Math" panose="02040503050406030204" pitchFamily="18" charset="0"/>
                      </a:rPr>
                      <m:t>−</m:t>
                    </m:r>
                    <m:r>
                      <a:rPr lang="en-SG" sz="1400" i="1">
                        <a:solidFill>
                          <a:schemeClr val="tx1"/>
                        </a:solidFill>
                        <a:latin typeface="Cambria Math" panose="02040503050406030204" pitchFamily="18" charset="0"/>
                        <a:ea typeface="Cambria Math" panose="02040503050406030204" pitchFamily="18" charset="0"/>
                      </a:rPr>
                      <m:t>𝑃𝐿</m:t>
                    </m:r>
                    <m:r>
                      <a:rPr lang="en-SG" sz="1400" i="1">
                        <a:solidFill>
                          <a:schemeClr val="tx1"/>
                        </a:solidFill>
                        <a:latin typeface="Cambria Math" panose="02040503050406030204" pitchFamily="18" charset="0"/>
                        <a:ea typeface="Cambria Math" panose="02040503050406030204" pitchFamily="18" charset="0"/>
                      </a:rPr>
                      <m:t>(</m:t>
                    </m:r>
                    <m:r>
                      <a:rPr lang="en-SG" sz="1400" i="1">
                        <a:solidFill>
                          <a:schemeClr val="tx1"/>
                        </a:solidFill>
                        <a:latin typeface="Cambria Math" panose="02040503050406030204" pitchFamily="18" charset="0"/>
                        <a:ea typeface="Cambria Math" panose="02040503050406030204" pitchFamily="18" charset="0"/>
                      </a:rPr>
                      <m:t>𝑑</m:t>
                    </m:r>
                    <m:r>
                      <a:rPr lang="en-SG" sz="1400" i="1">
                        <a:solidFill>
                          <a:schemeClr val="tx1"/>
                        </a:solidFill>
                        <a:latin typeface="Cambria Math" panose="02040503050406030204" pitchFamily="18" charset="0"/>
                        <a:ea typeface="Cambria Math" panose="02040503050406030204" pitchFamily="18" charset="0"/>
                      </a:rPr>
                      <m:t>)</m:t>
                    </m:r>
                  </m:oMath>
                </a14:m>
                <a:r>
                  <a:rPr lang="en-SG" sz="1400" i="1" dirty="0">
                    <a:solidFill>
                      <a:schemeClr val="tx1"/>
                    </a:solidFill>
                    <a:latin typeface="Cambria Math" panose="02040503050406030204" pitchFamily="18" charset="0"/>
                    <a:ea typeface="Cambria Math" panose="02040503050406030204" pitchFamily="18" charset="0"/>
                  </a:rPr>
                  <a:t> </a:t>
                </a:r>
              </a:p>
              <a:p>
                <a:endParaRPr lang="en-SG" sz="1400" i="1" dirty="0">
                  <a:solidFill>
                    <a:schemeClr val="tx1"/>
                  </a:solidFill>
                  <a:latin typeface="Cambria Math" panose="02040503050406030204" pitchFamily="18" charset="0"/>
                  <a:ea typeface="Cambria Math" panose="02040503050406030204" pitchFamily="18" charset="0"/>
                </a:endParaRPr>
              </a:p>
              <a:p>
                <a14:m>
                  <m:oMath xmlns:m="http://schemas.openxmlformats.org/officeDocument/2006/math">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b="0" i="1" smtClean="0">
                            <a:solidFill>
                              <a:schemeClr val="tx1"/>
                            </a:solidFill>
                            <a:latin typeface="Cambria Math" panose="02040503050406030204" pitchFamily="18" charset="0"/>
                            <a:ea typeface="Cambria Math" panose="02040503050406030204" pitchFamily="18" charset="0"/>
                          </a:rPr>
                          <m:t>𝑃</m:t>
                        </m:r>
                      </m:e>
                      <m:sub>
                        <m:r>
                          <a:rPr lang="en-SG" sz="1400" b="0" i="1" smtClean="0">
                            <a:solidFill>
                              <a:schemeClr val="tx1"/>
                            </a:solidFill>
                            <a:latin typeface="Cambria Math" panose="02040503050406030204" pitchFamily="18" charset="0"/>
                            <a:ea typeface="Cambria Math" panose="02040503050406030204" pitchFamily="18" charset="0"/>
                          </a:rPr>
                          <m:t>𝑇𝑋</m:t>
                        </m:r>
                      </m:sub>
                    </m:sSub>
                  </m:oMath>
                </a14:m>
                <a:r>
                  <a:rPr lang="en-SG" sz="1400" dirty="0">
                    <a:solidFill>
                      <a:schemeClr val="tx1"/>
                    </a:solidFill>
                    <a:latin typeface="Cambria Math" panose="02040503050406030204" pitchFamily="18" charset="0"/>
                    <a:ea typeface="Cambria Math" panose="02040503050406030204" pitchFamily="18" charset="0"/>
                  </a:rPr>
                  <a:t>: STA Tx power</a:t>
                </a:r>
              </a:p>
              <a:p>
                <a14:m>
                  <m:oMath xmlns:m="http://schemas.openxmlformats.org/officeDocument/2006/math">
                    <m:sSub>
                      <m:sSubPr>
                        <m:ctrlPr>
                          <a:rPr lang="en-SG" sz="1400" b="0" i="1" smtClean="0">
                            <a:solidFill>
                              <a:schemeClr val="tx1"/>
                            </a:solidFill>
                            <a:latin typeface="Cambria Math" panose="02040503050406030204" pitchFamily="18" charset="0"/>
                            <a:ea typeface="Cambria Math" panose="02040503050406030204" pitchFamily="18" charset="0"/>
                          </a:rPr>
                        </m:ctrlPr>
                      </m:sSubPr>
                      <m:e>
                        <m:r>
                          <a:rPr lang="en-SG" sz="1400" b="0" i="1" smtClean="0">
                            <a:solidFill>
                              <a:schemeClr val="tx1"/>
                            </a:solidFill>
                            <a:latin typeface="Cambria Math" panose="02040503050406030204" pitchFamily="18" charset="0"/>
                            <a:ea typeface="Cambria Math" panose="02040503050406030204" pitchFamily="18" charset="0"/>
                          </a:rPr>
                          <m:t>𝑡</m:t>
                        </m:r>
                      </m:e>
                      <m:sub>
                        <m:r>
                          <a:rPr lang="en-SG" sz="1400" b="0" i="1" smtClean="0">
                            <a:solidFill>
                              <a:schemeClr val="tx1"/>
                            </a:solidFill>
                            <a:latin typeface="Cambria Math" panose="02040503050406030204" pitchFamily="18" charset="0"/>
                            <a:ea typeface="Cambria Math" panose="02040503050406030204" pitchFamily="18" charset="0"/>
                          </a:rPr>
                          <m:t>𝑇𝑋</m:t>
                        </m:r>
                      </m:sub>
                    </m:sSub>
                  </m:oMath>
                </a14:m>
                <a:r>
                  <a:rPr lang="en-SG" sz="1400" dirty="0">
                    <a:solidFill>
                      <a:schemeClr val="tx1"/>
                    </a:solidFill>
                    <a:latin typeface="Cambria Math" panose="02040503050406030204" pitchFamily="18" charset="0"/>
                    <a:ea typeface="Cambria Math" panose="02040503050406030204" pitchFamily="18" charset="0"/>
                  </a:rPr>
                  <a:t>: Tx time (payload)</a:t>
                </a:r>
                <a:endParaRPr lang="en-SG" sz="1400" i="1" dirty="0">
                  <a:solidFill>
                    <a:schemeClr val="tx1"/>
                  </a:solidFill>
                  <a:latin typeface="Cambria Math" panose="02040503050406030204" pitchFamily="18" charset="0"/>
                  <a:ea typeface="Cambria Math" panose="02040503050406030204" pitchFamily="18" charset="0"/>
                </a:endParaRPr>
              </a:p>
              <a:p>
                <a14:m>
                  <m:oMath xmlns:m="http://schemas.openxmlformats.org/officeDocument/2006/math">
                    <m:r>
                      <a:rPr lang="en-SG" sz="1400" i="1" smtClean="0">
                        <a:solidFill>
                          <a:schemeClr val="tx1"/>
                        </a:solidFill>
                        <a:latin typeface="Cambria Math" panose="02040503050406030204" pitchFamily="18" charset="0"/>
                        <a:ea typeface="Cambria Math" panose="02040503050406030204" pitchFamily="18" charset="0"/>
                      </a:rPr>
                      <m:t>𝜂</m:t>
                    </m:r>
                  </m:oMath>
                </a14:m>
                <a:r>
                  <a:rPr lang="en-SG" sz="1400" dirty="0">
                    <a:solidFill>
                      <a:schemeClr val="tx1"/>
                    </a:solidFill>
                    <a:latin typeface="Cambria Math" panose="02040503050406030204" pitchFamily="18" charset="0"/>
                    <a:ea typeface="Cambria Math" panose="02040503050406030204" pitchFamily="18" charset="0"/>
                  </a:rPr>
                  <a:t>: EH efficiency</a:t>
                </a:r>
              </a:p>
              <a:p>
                <a14:m>
                  <m:oMath xmlns:m="http://schemas.openxmlformats.org/officeDocument/2006/math">
                    <m:sSub>
                      <m:sSubPr>
                        <m:ctrlPr>
                          <a:rPr lang="en-SG" sz="1400" i="1">
                            <a:solidFill>
                              <a:schemeClr val="tx1"/>
                            </a:solidFill>
                            <a:latin typeface="Cambria Math" panose="02040503050406030204" pitchFamily="18" charset="0"/>
                            <a:ea typeface="Cambria Math" panose="02040503050406030204" pitchFamily="18" charset="0"/>
                          </a:rPr>
                        </m:ctrlPr>
                      </m:sSubPr>
                      <m:e>
                        <m:r>
                          <a:rPr lang="en-SG" sz="1400" i="1">
                            <a:solidFill>
                              <a:schemeClr val="tx1"/>
                            </a:solidFill>
                            <a:latin typeface="Cambria Math" panose="02040503050406030204" pitchFamily="18" charset="0"/>
                            <a:ea typeface="Cambria Math" panose="02040503050406030204" pitchFamily="18" charset="0"/>
                          </a:rPr>
                          <m:t>𝐸𝐼𝑅𝑃</m:t>
                        </m:r>
                      </m:e>
                      <m:sub>
                        <m:r>
                          <a:rPr lang="en-SG" sz="1400" i="1">
                            <a:solidFill>
                              <a:schemeClr val="tx1"/>
                            </a:solidFill>
                            <a:latin typeface="Cambria Math" panose="02040503050406030204" pitchFamily="18" charset="0"/>
                            <a:ea typeface="Cambria Math" panose="02040503050406030204" pitchFamily="18" charset="0"/>
                          </a:rPr>
                          <m:t>𝐸</m:t>
                        </m:r>
                      </m:sub>
                    </m:sSub>
                  </m:oMath>
                </a14:m>
                <a:r>
                  <a:rPr lang="en-SG" sz="1400" dirty="0">
                    <a:solidFill>
                      <a:schemeClr val="tx1"/>
                    </a:solidFill>
                    <a:latin typeface="Cambria Math" panose="02040503050406030204" pitchFamily="18" charset="0"/>
                    <a:ea typeface="Cambria Math" panose="02040503050406030204" pitchFamily="18" charset="0"/>
                  </a:rPr>
                  <a:t>: Energizer EIRP</a:t>
                </a:r>
              </a:p>
              <a:p>
                <a14:m>
                  <m:oMath xmlns:m="http://schemas.openxmlformats.org/officeDocument/2006/math">
                    <m:r>
                      <a:rPr lang="en-SG" sz="1400" b="0" i="1" smtClean="0">
                        <a:solidFill>
                          <a:schemeClr val="tx1"/>
                        </a:solidFill>
                        <a:latin typeface="Cambria Math" panose="02040503050406030204" pitchFamily="18" charset="0"/>
                        <a:ea typeface="Cambria Math" panose="02040503050406030204" pitchFamily="18" charset="0"/>
                      </a:rPr>
                      <m:t>𝑃𝐿</m:t>
                    </m:r>
                    <m:r>
                      <a:rPr lang="en-SG" sz="1400" b="0" i="1" smtClean="0">
                        <a:solidFill>
                          <a:schemeClr val="tx1"/>
                        </a:solidFill>
                        <a:latin typeface="Cambria Math" panose="02040503050406030204" pitchFamily="18" charset="0"/>
                        <a:ea typeface="Cambria Math" panose="02040503050406030204" pitchFamily="18" charset="0"/>
                      </a:rPr>
                      <m:t>(</m:t>
                    </m:r>
                    <m:r>
                      <a:rPr lang="en-SG" sz="1400" b="0" i="1" smtClean="0">
                        <a:solidFill>
                          <a:schemeClr val="tx1"/>
                        </a:solidFill>
                        <a:latin typeface="Cambria Math" panose="02040503050406030204" pitchFamily="18" charset="0"/>
                        <a:ea typeface="Cambria Math" panose="02040503050406030204" pitchFamily="18" charset="0"/>
                      </a:rPr>
                      <m:t>𝑑</m:t>
                    </m:r>
                    <m:r>
                      <a:rPr lang="en-SG" sz="1400" b="0" i="1" smtClean="0">
                        <a:solidFill>
                          <a:schemeClr val="tx1"/>
                        </a:solidFill>
                        <a:latin typeface="Cambria Math" panose="02040503050406030204" pitchFamily="18" charset="0"/>
                        <a:ea typeface="Cambria Math" panose="02040503050406030204" pitchFamily="18" charset="0"/>
                      </a:rPr>
                      <m:t>)</m:t>
                    </m:r>
                  </m:oMath>
                </a14:m>
                <a:r>
                  <a:rPr lang="en-SG" sz="1400" dirty="0">
                    <a:solidFill>
                      <a:schemeClr val="tx1"/>
                    </a:solidFill>
                    <a:latin typeface="Cambria Math" panose="02040503050406030204" pitchFamily="18" charset="0"/>
                    <a:ea typeface="Cambria Math" panose="02040503050406030204" pitchFamily="18" charset="0"/>
                  </a:rPr>
                  <a:t>: Path loss</a:t>
                </a:r>
              </a:p>
            </p:txBody>
          </p:sp>
        </mc:Choice>
        <mc:Fallback xmlns="">
          <p:sp>
            <p:nvSpPr>
              <p:cNvPr id="8" name="TextBox 7">
                <a:extLst>
                  <a:ext uri="{FF2B5EF4-FFF2-40B4-BE49-F238E27FC236}">
                    <a16:creationId xmlns:a16="http://schemas.microsoft.com/office/drawing/2014/main" id="{000A17AD-C590-4B6C-9AB0-5280A5751BBF}"/>
                  </a:ext>
                </a:extLst>
              </p:cNvPr>
              <p:cNvSpPr txBox="1">
                <a:spLocks noRot="1" noChangeAspect="1" noMove="1" noResize="1" noEditPoints="1" noAdjustHandles="1" noChangeArrowheads="1" noChangeShapeType="1" noTextEdit="1"/>
              </p:cNvSpPr>
              <p:nvPr/>
            </p:nvSpPr>
            <p:spPr>
              <a:xfrm>
                <a:off x="9794932" y="1700808"/>
                <a:ext cx="2160240" cy="2578206"/>
              </a:xfrm>
              <a:prstGeom prst="rect">
                <a:avLst/>
              </a:prstGeom>
              <a:blipFill>
                <a:blip r:embed="rId4"/>
                <a:stretch>
                  <a:fillRect l="-562" t="-471" b="-1176"/>
                </a:stretch>
              </a:blipFill>
              <a:ln>
                <a:solidFill>
                  <a:schemeClr val="tx1"/>
                </a:solidFill>
              </a:ln>
            </p:spPr>
            <p:txBody>
              <a:bodyPr/>
              <a:lstStyle/>
              <a:p>
                <a:r>
                  <a:rPr lang="en-SG">
                    <a:noFill/>
                  </a:rPr>
                  <a:t> </a:t>
                </a:r>
              </a:p>
            </p:txBody>
          </p:sp>
        </mc:Fallback>
      </mc:AlternateContent>
    </p:spTree>
    <p:extLst>
      <p:ext uri="{BB962C8B-B14F-4D97-AF65-F5344CB8AC3E}">
        <p14:creationId xmlns:p14="http://schemas.microsoft.com/office/powerpoint/2010/main" val="41534188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FFC7984-7976-4894-9CFD-8DE75F743E26}"/>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11</a:t>
            </a:fld>
            <a:endParaRPr lang="en-US" altLang="en-US" dirty="0"/>
          </a:p>
        </p:txBody>
      </p:sp>
      <p:sp>
        <p:nvSpPr>
          <p:cNvPr id="13" name="TextBox 12">
            <a:extLst>
              <a:ext uri="{FF2B5EF4-FFF2-40B4-BE49-F238E27FC236}">
                <a16:creationId xmlns:a16="http://schemas.microsoft.com/office/drawing/2014/main" id="{BC5A0AA4-2AC5-46F8-B561-8E12B8441129}"/>
              </a:ext>
            </a:extLst>
          </p:cNvPr>
          <p:cNvSpPr txBox="1"/>
          <p:nvPr/>
        </p:nvSpPr>
        <p:spPr>
          <a:xfrm>
            <a:off x="967555" y="4649285"/>
            <a:ext cx="10513168" cy="1551194"/>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b="1" dirty="0">
                <a:solidFill>
                  <a:schemeClr val="tx1"/>
                </a:solidFill>
                <a:latin typeface="+mn-lt"/>
                <a:ea typeface="+mn-ea"/>
              </a:rPr>
              <a:t>Active Reporting AMP STAs can be supported </a:t>
            </a:r>
            <a:r>
              <a:rPr lang="en-US" sz="1800" dirty="0">
                <a:solidFill>
                  <a:schemeClr val="tx1"/>
                </a:solidFill>
                <a:latin typeface="+mn-lt"/>
                <a:ea typeface="+mn-ea"/>
              </a:rPr>
              <a:t>at:</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n-lt"/>
                <a:ea typeface="+mn-ea"/>
              </a:rPr>
              <a:t>FSPL: 23.5m (36dBm EIRP), and 3.5m (20dBm EIRP) from the energizer respectively</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n-lt"/>
                <a:ea typeface="+mn-ea"/>
              </a:rPr>
              <a:t>11n-Chan. D: 11.5m (36dBm EIRP) and 3m (20dBm EIRP) from the energizer respectively</a:t>
            </a:r>
          </a:p>
          <a:p>
            <a:pPr lvl="1" indent="0" defTabSz="1187323" eaLnBrk="1" fontAlgn="auto" hangingPunct="1">
              <a:lnSpc>
                <a:spcPct val="90000"/>
              </a:lnSpc>
              <a:spcBef>
                <a:spcPts val="1200"/>
              </a:spcBef>
              <a:spcAft>
                <a:spcPts val="0"/>
              </a:spcAft>
              <a:tabLst>
                <a:tab pos="1207937" algn="ctr"/>
              </a:tabLst>
            </a:pPr>
            <a:r>
              <a:rPr lang="en-US" sz="1800" b="1" dirty="0">
                <a:solidFill>
                  <a:schemeClr val="tx1"/>
                </a:solidFill>
                <a:latin typeface="+mn-lt"/>
                <a:ea typeface="+mn-ea"/>
              </a:rPr>
              <a:t>within 5ms charging time</a:t>
            </a:r>
          </a:p>
        </p:txBody>
      </p:sp>
      <p:sp>
        <p:nvSpPr>
          <p:cNvPr id="15" name="Rectangle 14">
            <a:extLst>
              <a:ext uri="{FF2B5EF4-FFF2-40B4-BE49-F238E27FC236}">
                <a16:creationId xmlns:a16="http://schemas.microsoft.com/office/drawing/2014/main" id="{B2EA8156-559B-4F51-ACD7-25FE68243A03}"/>
              </a:ext>
            </a:extLst>
          </p:cNvPr>
          <p:cNvSpPr/>
          <p:nvPr/>
        </p:nvSpPr>
        <p:spPr>
          <a:xfrm>
            <a:off x="911424" y="692696"/>
            <a:ext cx="10441160" cy="480131"/>
          </a:xfrm>
          <a:prstGeom prst="rect">
            <a:avLst/>
          </a:prstGeom>
        </p:spPr>
        <p:txBody>
          <a:bodyPr wrap="square">
            <a:spAutoFit/>
          </a:bodyPr>
          <a:lstStyle/>
          <a:p>
            <a:pPr algn="ctr" defTabSz="1187323" eaLnBrk="1" fontAlgn="auto" hangingPunct="1">
              <a:lnSpc>
                <a:spcPct val="90000"/>
              </a:lnSpc>
              <a:spcBef>
                <a:spcPts val="1200"/>
              </a:spcBef>
              <a:spcAft>
                <a:spcPts val="0"/>
              </a:spcAft>
              <a:tabLst>
                <a:tab pos="1207937" algn="ctr"/>
              </a:tabLst>
            </a:pPr>
            <a:r>
              <a:rPr lang="en-US" sz="2800" b="1" dirty="0">
                <a:solidFill>
                  <a:schemeClr val="tx1"/>
                </a:solidFill>
                <a:latin typeface="+mj-lt"/>
              </a:rPr>
              <a:t>Feasibility of Active Reporting (3/4)</a:t>
            </a:r>
          </a:p>
        </p:txBody>
      </p:sp>
      <p:pic>
        <p:nvPicPr>
          <p:cNvPr id="5" name="Picture 4">
            <a:extLst>
              <a:ext uri="{FF2B5EF4-FFF2-40B4-BE49-F238E27FC236}">
                <a16:creationId xmlns:a16="http://schemas.microsoft.com/office/drawing/2014/main" id="{424F744C-C157-4CE8-81F0-F27834B509C3}"/>
              </a:ext>
            </a:extLst>
          </p:cNvPr>
          <p:cNvPicPr>
            <a:picLocks noChangeAspect="1"/>
          </p:cNvPicPr>
          <p:nvPr/>
        </p:nvPicPr>
        <p:blipFill>
          <a:blip r:embed="rId2"/>
          <a:stretch>
            <a:fillRect/>
          </a:stretch>
        </p:blipFill>
        <p:spPr>
          <a:xfrm>
            <a:off x="1347925" y="1357153"/>
            <a:ext cx="4267593" cy="3068080"/>
          </a:xfrm>
          <a:prstGeom prst="rect">
            <a:avLst/>
          </a:prstGeom>
        </p:spPr>
      </p:pic>
      <p:sp>
        <p:nvSpPr>
          <p:cNvPr id="9" name="Rectangle 8">
            <a:extLst>
              <a:ext uri="{FF2B5EF4-FFF2-40B4-BE49-F238E27FC236}">
                <a16:creationId xmlns:a16="http://schemas.microsoft.com/office/drawing/2014/main" id="{C67D6F54-BA14-42C4-8A81-18B26A5E99A9}"/>
              </a:ext>
            </a:extLst>
          </p:cNvPr>
          <p:cNvSpPr/>
          <p:nvPr/>
        </p:nvSpPr>
        <p:spPr bwMode="auto">
          <a:xfrm>
            <a:off x="4953563" y="1358542"/>
            <a:ext cx="471326" cy="158180"/>
          </a:xfrm>
          <a:prstGeom prst="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SG"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pic>
        <p:nvPicPr>
          <p:cNvPr id="6" name="Picture 5">
            <a:extLst>
              <a:ext uri="{FF2B5EF4-FFF2-40B4-BE49-F238E27FC236}">
                <a16:creationId xmlns:a16="http://schemas.microsoft.com/office/drawing/2014/main" id="{51AA61DD-CF8A-4A16-AE8A-56A9E6F81BA1}"/>
              </a:ext>
            </a:extLst>
          </p:cNvPr>
          <p:cNvPicPr>
            <a:picLocks noChangeAspect="1"/>
          </p:cNvPicPr>
          <p:nvPr/>
        </p:nvPicPr>
        <p:blipFill>
          <a:blip r:embed="rId3"/>
          <a:stretch>
            <a:fillRect/>
          </a:stretch>
        </p:blipFill>
        <p:spPr>
          <a:xfrm>
            <a:off x="6356596" y="1333712"/>
            <a:ext cx="4267593" cy="3114962"/>
          </a:xfrm>
          <a:prstGeom prst="rect">
            <a:avLst/>
          </a:prstGeom>
        </p:spPr>
      </p:pic>
      <p:sp>
        <p:nvSpPr>
          <p:cNvPr id="10" name="Rectangle 9">
            <a:extLst>
              <a:ext uri="{FF2B5EF4-FFF2-40B4-BE49-F238E27FC236}">
                <a16:creationId xmlns:a16="http://schemas.microsoft.com/office/drawing/2014/main" id="{B688B446-C6F1-486E-923C-C49A1AFC820F}"/>
              </a:ext>
            </a:extLst>
          </p:cNvPr>
          <p:cNvSpPr/>
          <p:nvPr/>
        </p:nvSpPr>
        <p:spPr bwMode="auto">
          <a:xfrm>
            <a:off x="9912424" y="1368157"/>
            <a:ext cx="519819" cy="158296"/>
          </a:xfrm>
          <a:prstGeom prst="rect">
            <a:avLst/>
          </a:prstGeom>
          <a:noFill/>
          <a:ln w="19050" cap="flat" cmpd="sng" algn="ctr">
            <a:solidFill>
              <a:srgbClr val="C0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SG"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spTree>
    <p:extLst>
      <p:ext uri="{BB962C8B-B14F-4D97-AF65-F5344CB8AC3E}">
        <p14:creationId xmlns:p14="http://schemas.microsoft.com/office/powerpoint/2010/main" val="29865989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FE98E8-D85E-458D-9E62-639FAB7BAED4}"/>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12</a:t>
            </a:fld>
            <a:endParaRPr lang="en-US" altLang="en-US" dirty="0"/>
          </a:p>
        </p:txBody>
      </p:sp>
      <p:sp>
        <p:nvSpPr>
          <p:cNvPr id="12" name="Rectangle 11">
            <a:extLst>
              <a:ext uri="{FF2B5EF4-FFF2-40B4-BE49-F238E27FC236}">
                <a16:creationId xmlns:a16="http://schemas.microsoft.com/office/drawing/2014/main" id="{06F9E7D2-832D-4356-86E9-82D1B88D6180}"/>
              </a:ext>
            </a:extLst>
          </p:cNvPr>
          <p:cNvSpPr/>
          <p:nvPr/>
        </p:nvSpPr>
        <p:spPr>
          <a:xfrm>
            <a:off x="983433" y="1189436"/>
            <a:ext cx="10441160" cy="5318379"/>
          </a:xfrm>
          <a:prstGeom prst="rect">
            <a:avLst/>
          </a:prstGeom>
        </p:spPr>
        <p:txBody>
          <a:bodyPr wrap="square">
            <a:spAutoFit/>
          </a:bodyPr>
          <a:lstStyle/>
          <a:p>
            <a:pPr defTabSz="1187323" eaLnBrk="1" fontAlgn="auto" hangingPunct="1">
              <a:lnSpc>
                <a:spcPct val="80000"/>
              </a:lnSpc>
              <a:spcBef>
                <a:spcPts val="1200"/>
              </a:spcBef>
              <a:spcAft>
                <a:spcPts val="0"/>
              </a:spcAft>
              <a:tabLst>
                <a:tab pos="1207937" algn="ctr"/>
              </a:tabLst>
            </a:pPr>
            <a:r>
              <a:rPr lang="en-US" sz="2400" u="sng" dirty="0">
                <a:solidFill>
                  <a:schemeClr val="tx1"/>
                </a:solidFill>
                <a:latin typeface="+mj-lt"/>
              </a:rPr>
              <a:t>Observations</a:t>
            </a:r>
          </a:p>
          <a:p>
            <a:pPr marL="342900" indent="-342900" defTabSz="1187323" eaLnBrk="1" fontAlgn="auto" hangingPunct="1">
              <a:lnSpc>
                <a:spcPct val="8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The maximum charging time determines the minimum duty cycle the tag can support</a:t>
            </a:r>
          </a:p>
          <a:p>
            <a:pPr marL="342900" indent="-342900" defTabSz="1187323" eaLnBrk="1" fontAlgn="auto" hangingPunct="1">
              <a:lnSpc>
                <a:spcPct val="8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The maximum charging time will increase if the energizer signal is not continuous (15ms bursts)</a:t>
            </a:r>
          </a:p>
          <a:p>
            <a:pPr marL="342900" indent="-342900" defTabSz="1187323" eaLnBrk="1" fontAlgn="auto" hangingPunct="1">
              <a:lnSpc>
                <a:spcPct val="8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Tags that can gain back the energy consumed within one energizer burst (15ms) can maintain an update rate/duty cycle of ~15ms (66Hz)</a:t>
            </a:r>
          </a:p>
          <a:p>
            <a:pPr marL="342900" indent="-342900" defTabSz="1187323" eaLnBrk="1" fontAlgn="auto" hangingPunct="1">
              <a:lnSpc>
                <a:spcPct val="8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Tags further away from the energizer will need to maintain a lower duty cycle</a:t>
            </a:r>
          </a:p>
          <a:p>
            <a:pPr marL="342900" indent="-342900" defTabSz="1187323" eaLnBrk="1" fontAlgn="auto" hangingPunct="1">
              <a:lnSpc>
                <a:spcPct val="8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Active reporting of energy level may be </a:t>
            </a:r>
            <a:r>
              <a:rPr lang="en-US" sz="1800" u="sng" dirty="0">
                <a:solidFill>
                  <a:schemeClr val="tx1"/>
                </a:solidFill>
                <a:latin typeface="+mj-lt"/>
              </a:rPr>
              <a:t>less crucial for tags with a high duty cycle</a:t>
            </a:r>
            <a:r>
              <a:rPr lang="en-US" sz="1800" dirty="0">
                <a:solidFill>
                  <a:schemeClr val="tx1"/>
                </a:solidFill>
                <a:latin typeface="+mj-lt"/>
              </a:rPr>
              <a:t>, can be sent along with the sensor data (or payload)</a:t>
            </a:r>
          </a:p>
          <a:p>
            <a:pPr marL="342900" indent="-342900" defTabSz="1187323" eaLnBrk="1" fontAlgn="auto" hangingPunct="1">
              <a:lnSpc>
                <a:spcPct val="8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Active reporting of energy level maybe </a:t>
            </a:r>
            <a:r>
              <a:rPr lang="en-US" sz="1800" u="sng" dirty="0">
                <a:solidFill>
                  <a:schemeClr val="tx1"/>
                </a:solidFill>
                <a:latin typeface="+mj-lt"/>
              </a:rPr>
              <a:t>more crucial for low duty cycle setups</a:t>
            </a:r>
            <a:r>
              <a:rPr lang="en-US" sz="1800" dirty="0">
                <a:solidFill>
                  <a:schemeClr val="tx1"/>
                </a:solidFill>
                <a:latin typeface="+mj-lt"/>
              </a:rPr>
              <a:t>, where continuous monitoring of the tags EH needs is required. The charging time in order of 100x </a:t>
            </a:r>
            <a:r>
              <a:rPr lang="en-US" sz="1800" dirty="0" err="1">
                <a:solidFill>
                  <a:schemeClr val="tx1"/>
                </a:solidFill>
                <a:latin typeface="+mj-lt"/>
              </a:rPr>
              <a:t>ms</a:t>
            </a:r>
            <a:r>
              <a:rPr lang="en-US" sz="1800" dirty="0">
                <a:solidFill>
                  <a:schemeClr val="tx1"/>
                </a:solidFill>
                <a:latin typeface="+mj-lt"/>
              </a:rPr>
              <a:t>, as well as the concern of energizing over multiple TXOPs can be ignored for such low duty cycle setups.</a:t>
            </a:r>
          </a:p>
          <a:p>
            <a:pPr lvl="1" indent="0" defTabSz="1187323" eaLnBrk="1" fontAlgn="auto" hangingPunct="1">
              <a:lnSpc>
                <a:spcPct val="80000"/>
              </a:lnSpc>
              <a:spcBef>
                <a:spcPts val="1200"/>
              </a:spcBef>
              <a:spcAft>
                <a:spcPts val="0"/>
              </a:spcAft>
              <a:tabLst>
                <a:tab pos="1207937" algn="ctr"/>
              </a:tabLst>
            </a:pPr>
            <a:r>
              <a:rPr lang="en-US" sz="1800" dirty="0">
                <a:solidFill>
                  <a:schemeClr val="tx1"/>
                </a:solidFill>
                <a:latin typeface="+mj-lt"/>
              </a:rPr>
              <a:t>In a typical example, considering a 1hour duty cycle:</a:t>
            </a:r>
          </a:p>
          <a:p>
            <a:pPr marL="1085850" lvl="1" indent="-342900" defTabSz="1187323" eaLnBrk="1" fontAlgn="auto" hangingPunct="1">
              <a:lnSpc>
                <a:spcPct val="8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Idle power consumption: 1uW @ 1hour = 3600uJ is </a:t>
            </a:r>
            <a:r>
              <a:rPr lang="en-US" sz="1800" b="1" dirty="0">
                <a:solidFill>
                  <a:schemeClr val="tx1"/>
                </a:solidFill>
                <a:latin typeface="+mj-lt"/>
              </a:rPr>
              <a:t>orders of magnitude larger </a:t>
            </a:r>
            <a:r>
              <a:rPr lang="en-US" sz="1800" dirty="0">
                <a:solidFill>
                  <a:schemeClr val="tx1"/>
                </a:solidFill>
                <a:latin typeface="+mj-lt"/>
              </a:rPr>
              <a:t>than the Tx payload: 500uW @ 0.1ms = 0.05uJ</a:t>
            </a:r>
          </a:p>
          <a:p>
            <a:pPr marL="1085850" lvl="1" indent="-342900" defTabSz="1187323" eaLnBrk="1" fontAlgn="auto" hangingPunct="1">
              <a:lnSpc>
                <a:spcPct val="80000"/>
              </a:lnSpc>
              <a:spcBef>
                <a:spcPts val="1200"/>
              </a:spcBef>
              <a:spcAft>
                <a:spcPts val="0"/>
              </a:spcAft>
              <a:buFont typeface="Wingdings" panose="05000000000000000000" pitchFamily="2" charset="2"/>
              <a:buChar char="q"/>
              <a:tabLst>
                <a:tab pos="1207937" algn="ctr"/>
              </a:tabLst>
            </a:pPr>
            <a:r>
              <a:rPr lang="en-US" sz="1800" dirty="0">
                <a:solidFill>
                  <a:schemeClr val="tx1"/>
                </a:solidFill>
                <a:latin typeface="+mj-lt"/>
              </a:rPr>
              <a:t>An active reporting AMP STA will consume 1uJ more than an AMP STA that does not actively report (if it reports it energy status once every 3mins for 1hour), which is inconsequential</a:t>
            </a:r>
          </a:p>
        </p:txBody>
      </p:sp>
      <p:sp>
        <p:nvSpPr>
          <p:cNvPr id="5" name="Rectangle 4">
            <a:extLst>
              <a:ext uri="{FF2B5EF4-FFF2-40B4-BE49-F238E27FC236}">
                <a16:creationId xmlns:a16="http://schemas.microsoft.com/office/drawing/2014/main" id="{0474BF83-4A41-4A70-A14E-728279B834CC}"/>
              </a:ext>
            </a:extLst>
          </p:cNvPr>
          <p:cNvSpPr/>
          <p:nvPr/>
        </p:nvSpPr>
        <p:spPr>
          <a:xfrm>
            <a:off x="911424" y="692696"/>
            <a:ext cx="10441160" cy="480131"/>
          </a:xfrm>
          <a:prstGeom prst="rect">
            <a:avLst/>
          </a:prstGeom>
        </p:spPr>
        <p:txBody>
          <a:bodyPr wrap="square">
            <a:spAutoFit/>
          </a:bodyPr>
          <a:lstStyle/>
          <a:p>
            <a:pPr algn="ctr" defTabSz="1187323" eaLnBrk="1" fontAlgn="auto" hangingPunct="1">
              <a:lnSpc>
                <a:spcPct val="90000"/>
              </a:lnSpc>
              <a:spcBef>
                <a:spcPts val="1200"/>
              </a:spcBef>
              <a:spcAft>
                <a:spcPts val="0"/>
              </a:spcAft>
              <a:tabLst>
                <a:tab pos="1207937" algn="ctr"/>
              </a:tabLst>
            </a:pPr>
            <a:r>
              <a:rPr lang="en-US" sz="2800" b="1" dirty="0">
                <a:solidFill>
                  <a:schemeClr val="tx1"/>
                </a:solidFill>
                <a:latin typeface="+mj-lt"/>
              </a:rPr>
              <a:t>Feasibility of Active Reporting (4/4)</a:t>
            </a:r>
          </a:p>
        </p:txBody>
      </p:sp>
    </p:spTree>
    <p:extLst>
      <p:ext uri="{BB962C8B-B14F-4D97-AF65-F5344CB8AC3E}">
        <p14:creationId xmlns:p14="http://schemas.microsoft.com/office/powerpoint/2010/main" val="256735486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B107678-E453-4655-BF7F-5BF067C92E70}"/>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13</a:t>
            </a:fld>
            <a:endParaRPr lang="en-US" altLang="en-US" dirty="0"/>
          </a:p>
        </p:txBody>
      </p:sp>
      <p:sp>
        <p:nvSpPr>
          <p:cNvPr id="3" name="Title 1">
            <a:extLst>
              <a:ext uri="{FF2B5EF4-FFF2-40B4-BE49-F238E27FC236}">
                <a16:creationId xmlns:a16="http://schemas.microsoft.com/office/drawing/2014/main" id="{753528A8-FB91-47A9-838D-21CE0BD0B149}"/>
              </a:ext>
            </a:extLst>
          </p:cNvPr>
          <p:cNvSpPr txBox="1">
            <a:spLocks/>
          </p:cNvSpPr>
          <p:nvPr/>
        </p:nvSpPr>
        <p:spPr>
          <a:xfrm>
            <a:off x="1007436" y="692696"/>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Summary</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4" name="Rectangle 3">
            <a:extLst>
              <a:ext uri="{FF2B5EF4-FFF2-40B4-BE49-F238E27FC236}">
                <a16:creationId xmlns:a16="http://schemas.microsoft.com/office/drawing/2014/main" id="{BBBE6F0D-4D33-428B-9CC2-2363ADADE070}"/>
              </a:ext>
            </a:extLst>
          </p:cNvPr>
          <p:cNvSpPr/>
          <p:nvPr/>
        </p:nvSpPr>
        <p:spPr>
          <a:xfrm>
            <a:off x="911365" y="1440927"/>
            <a:ext cx="10448688" cy="3296287"/>
          </a:xfrm>
          <a:prstGeom prst="rect">
            <a:avLst/>
          </a:prstGeom>
        </p:spPr>
        <p:txBody>
          <a:bodyPr wrap="square">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mj-lt"/>
              </a:rPr>
              <a:t>The necessity for energizer control and active reporting has been discussed</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mj-lt"/>
              </a:rPr>
              <a:t>Passive EH and WPT can co-exist benefiting different use cases, maximizing coverage, and addressing both ongoing, as well as critical energy harvesting needs.</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mj-lt"/>
              </a:rPr>
              <a:t>Active reporting (one-time capability reporting/periodic reporting/ad-hoc status reporting) has minimal impact on the energy consumption for low duty cycle operation</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mj-lt"/>
              </a:rPr>
              <a:t>High duty cycle active reporting can be combined with payload data, minimizing any impact on energy consumption</a:t>
            </a:r>
          </a:p>
        </p:txBody>
      </p:sp>
    </p:spTree>
    <p:extLst>
      <p:ext uri="{BB962C8B-B14F-4D97-AF65-F5344CB8AC3E}">
        <p14:creationId xmlns:p14="http://schemas.microsoft.com/office/powerpoint/2010/main" val="10731282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4AD7-DB4B-4340-9ED7-1426CD73DA33}"/>
              </a:ext>
            </a:extLst>
          </p:cNvPr>
          <p:cNvSpPr>
            <a:spLocks noGrp="1"/>
          </p:cNvSpPr>
          <p:nvPr>
            <p:ph type="title"/>
          </p:nvPr>
        </p:nvSpPr>
        <p:spPr>
          <a:xfrm>
            <a:off x="983432" y="692696"/>
            <a:ext cx="10352617" cy="509994"/>
          </a:xfrm>
        </p:spPr>
        <p:txBody>
          <a:bodyPr/>
          <a:lstStyle/>
          <a:p>
            <a:r>
              <a:rPr lang="en-US" altLang="zh-CN" sz="2800" b="1" kern="1200" dirty="0">
                <a:solidFill>
                  <a:srgbClr val="1D1D1A"/>
                </a:solidFill>
                <a:latin typeface="Arial" panose="020B0604020202020204" pitchFamily="34" charset="0"/>
                <a:ea typeface="Microsoft YaHei" panose="020B0503020204020204" pitchFamily="34" charset="-122"/>
              </a:rPr>
              <a:t>References</a:t>
            </a:r>
          </a:p>
        </p:txBody>
      </p:sp>
      <p:sp>
        <p:nvSpPr>
          <p:cNvPr id="5" name="Slide Number Placeholder 4">
            <a:extLst>
              <a:ext uri="{FF2B5EF4-FFF2-40B4-BE49-F238E27FC236}">
                <a16:creationId xmlns:a16="http://schemas.microsoft.com/office/drawing/2014/main" id="{E6A164C6-9CF2-4B4F-A398-2C210BED564D}"/>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14</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22" name="TextBox 21">
            <a:extLst>
              <a:ext uri="{FF2B5EF4-FFF2-40B4-BE49-F238E27FC236}">
                <a16:creationId xmlns:a16="http://schemas.microsoft.com/office/drawing/2014/main" id="{F2651C39-30CD-495E-B951-D08518DE118C}"/>
              </a:ext>
            </a:extLst>
          </p:cNvPr>
          <p:cNvSpPr txBox="1"/>
          <p:nvPr/>
        </p:nvSpPr>
        <p:spPr>
          <a:xfrm>
            <a:off x="839416" y="1556792"/>
            <a:ext cx="10424625" cy="4062651"/>
          </a:xfrm>
          <a:prstGeom prst="rect">
            <a:avLst/>
          </a:prstGeom>
          <a:noFill/>
        </p:spPr>
        <p:txBody>
          <a:bodyPr vert="horz" wrap="square" rtlCol="0">
            <a:spAutoFit/>
          </a:bodyPr>
          <a:lstStyle/>
          <a:p>
            <a:pPr marL="447675" lvl="0"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[1] 11-24/1208r1, Thoughts on the AMP WPT protocol</a:t>
            </a:r>
          </a:p>
          <a:p>
            <a:pPr marL="447675" lvl="0"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[2] 11-24/1194r0, Capability report and ID allocation for AMP STA</a:t>
            </a:r>
          </a:p>
          <a:p>
            <a:pPr marL="447675" lvl="0"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[3] 11-24/1381r0, AMP Device Power Status</a:t>
            </a:r>
          </a:p>
          <a:p>
            <a:pPr marL="447675" lvl="0"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[4] 11-23/2203r1, Technical Report on support of AMP IoT devices in WLAN</a:t>
            </a:r>
          </a:p>
          <a:p>
            <a:pPr marL="447675" lvl="0"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[5] 11-23/0835r0, Overview of S1G and RFID Spectrum</a:t>
            </a:r>
          </a:p>
          <a:p>
            <a:pPr marL="447675" lvl="0"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[6]  C. R. </a:t>
            </a:r>
            <a:r>
              <a:rPr lang="en-US" sz="2200" dirty="0" err="1">
                <a:solidFill>
                  <a:schemeClr val="tx1"/>
                </a:solidFill>
                <a:latin typeface="+mj-lt"/>
                <a:ea typeface="ＭＳ Ｐゴシック"/>
                <a:cs typeface="Arial" panose="020B0604020202020204" pitchFamily="34" charset="0"/>
              </a:rPr>
              <a:t>Valenta</a:t>
            </a:r>
            <a:r>
              <a:rPr lang="en-US" sz="2200" dirty="0">
                <a:solidFill>
                  <a:schemeClr val="tx1"/>
                </a:solidFill>
                <a:latin typeface="+mj-lt"/>
                <a:ea typeface="ＭＳ Ｐゴシック"/>
                <a:cs typeface="Arial" panose="020B0604020202020204" pitchFamily="34" charset="0"/>
              </a:rPr>
              <a:t> and G. D. </a:t>
            </a:r>
            <a:r>
              <a:rPr lang="en-US" sz="2200" dirty="0" err="1">
                <a:solidFill>
                  <a:schemeClr val="tx1"/>
                </a:solidFill>
                <a:latin typeface="+mj-lt"/>
                <a:ea typeface="ＭＳ Ｐゴシック"/>
                <a:cs typeface="Arial" panose="020B0604020202020204" pitchFamily="34" charset="0"/>
              </a:rPr>
              <a:t>Durgin</a:t>
            </a:r>
            <a:r>
              <a:rPr lang="en-US" sz="2200" dirty="0">
                <a:solidFill>
                  <a:schemeClr val="tx1"/>
                </a:solidFill>
                <a:latin typeface="+mj-lt"/>
                <a:ea typeface="ＭＳ Ｐゴシック"/>
                <a:cs typeface="Arial" panose="020B0604020202020204" pitchFamily="34" charset="0"/>
              </a:rPr>
              <a:t>, "Harvesting Wireless Power: Survey of Energy-Harvester Conversion Efficiency in Far-Field, Wireless Power Transfer Systems," in IEEE Microwave Magazine, vol. 15, no. 4, pp. 108-120, June 2014</a:t>
            </a:r>
          </a:p>
          <a:p>
            <a:pPr marL="447675" lvl="0" indent="-447675" defTabSz="1187323" eaLnBrk="1" fontAlgn="auto" hangingPunct="1">
              <a:lnSpc>
                <a:spcPct val="90000"/>
              </a:lnSpc>
              <a:spcBef>
                <a:spcPts val="1200"/>
              </a:spcBef>
              <a:spcAft>
                <a:spcPts val="0"/>
              </a:spcAft>
              <a:tabLst>
                <a:tab pos="1207937" algn="ctr"/>
              </a:tabLst>
            </a:pPr>
            <a:r>
              <a:rPr lang="en-US" sz="2200" dirty="0">
                <a:solidFill>
                  <a:schemeClr val="tx1"/>
                </a:solidFill>
                <a:latin typeface="+mj-lt"/>
                <a:ea typeface="ＭＳ Ｐゴシック"/>
                <a:cs typeface="Arial" panose="020B0604020202020204" pitchFamily="34" charset="0"/>
              </a:rPr>
              <a:t>[7] IEEE P802.11-REVme™/D7.0, August 2024</a:t>
            </a:r>
          </a:p>
        </p:txBody>
      </p:sp>
    </p:spTree>
    <p:extLst>
      <p:ext uri="{BB962C8B-B14F-4D97-AF65-F5344CB8AC3E}">
        <p14:creationId xmlns:p14="http://schemas.microsoft.com/office/powerpoint/2010/main" val="188557026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D74AD7-DB4B-4340-9ED7-1426CD73DA33}"/>
              </a:ext>
            </a:extLst>
          </p:cNvPr>
          <p:cNvSpPr>
            <a:spLocks noGrp="1"/>
          </p:cNvSpPr>
          <p:nvPr>
            <p:ph type="title"/>
          </p:nvPr>
        </p:nvSpPr>
        <p:spPr>
          <a:xfrm>
            <a:off x="983432" y="692696"/>
            <a:ext cx="10352617" cy="509994"/>
          </a:xfrm>
        </p:spPr>
        <p:txBody>
          <a:bodyPr/>
          <a:lstStyle/>
          <a:p>
            <a:r>
              <a:rPr lang="en-US" altLang="zh-CN" sz="2800" b="1" kern="1200" dirty="0">
                <a:solidFill>
                  <a:srgbClr val="1D1D1A"/>
                </a:solidFill>
                <a:latin typeface="Arial" panose="020B0604020202020204" pitchFamily="34" charset="0"/>
                <a:ea typeface="Microsoft YaHei" panose="020B0503020204020204" pitchFamily="34" charset="-122"/>
              </a:rPr>
              <a:t>SP1</a:t>
            </a:r>
          </a:p>
        </p:txBody>
      </p:sp>
      <p:sp>
        <p:nvSpPr>
          <p:cNvPr id="5" name="Slide Number Placeholder 4">
            <a:extLst>
              <a:ext uri="{FF2B5EF4-FFF2-40B4-BE49-F238E27FC236}">
                <a16:creationId xmlns:a16="http://schemas.microsoft.com/office/drawing/2014/main" id="{E6A164C6-9CF2-4B4F-A398-2C210BED564D}"/>
              </a:ext>
            </a:extLst>
          </p:cNvPr>
          <p:cNvSpPr>
            <a:spLocks noGrp="1"/>
          </p:cNvSpPr>
          <p:nvPr>
            <p:ph type="sldNum" idx="10"/>
          </p:nvPr>
        </p:nvSpPr>
        <p:spPr/>
        <p:txBody>
          <a:bodyPr/>
          <a:lstStyle/>
          <a:p>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r>
              <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rPr>
              <a:t>Slide </a:t>
            </a:r>
            <a:fld id="{1F551F72-38F2-479C-990C-DF0D2C0B1F2C}" type="slidenum">
              <a:rPr kumimoji="0" lang="en-US" altLang="en-US" sz="1200" b="0" i="0" u="none" strike="noStrike" kern="1200" cap="none" spc="0" normalizeH="0" baseline="0" noProof="0" smtClean="0">
                <a:ln>
                  <a:noFill/>
                </a:ln>
                <a:solidFill>
                  <a:srgbClr val="000000"/>
                </a:solidFill>
                <a:effectLst/>
                <a:uLnTx/>
                <a:uFillTx/>
                <a:latin typeface="Times New Roman" panose="02020603050405020304" pitchFamily="18" charset="0"/>
                <a:ea typeface="MS PGothic" panose="020B0600070205080204" pitchFamily="34" charset="-128"/>
              </a:rPr>
              <a:pPr marL="0" marR="0" lvl="0" indent="0" algn="ctr" defTabSz="449263" rtl="0" eaLnBrk="1" fontAlgn="base" latinLnBrk="0" hangingPunct="1">
                <a:lnSpc>
                  <a:spcPct val="100000"/>
                </a:lnSpc>
                <a:spcBef>
                  <a:spcPct val="0"/>
                </a:spcBef>
                <a:spcAft>
                  <a:spcPct val="0"/>
                </a:spcAft>
                <a:buClrTx/>
                <a:buSzPct val="100000"/>
                <a:buFontTx/>
                <a:buNone/>
                <a:tabLst>
                  <a:tab pos="0" algn="l"/>
                  <a:tab pos="447675" algn="l"/>
                  <a:tab pos="896938" algn="l"/>
                  <a:tab pos="1346200" algn="l"/>
                  <a:tab pos="1795463" algn="l"/>
                  <a:tab pos="2244725" algn="l"/>
                  <a:tab pos="2693988" algn="l"/>
                  <a:tab pos="3143250" algn="l"/>
                  <a:tab pos="3592513" algn="l"/>
                  <a:tab pos="4041775" algn="l"/>
                  <a:tab pos="4491038" algn="l"/>
                  <a:tab pos="4940300" algn="l"/>
                  <a:tab pos="5389563" algn="l"/>
                  <a:tab pos="5838825" algn="l"/>
                  <a:tab pos="6288088" algn="l"/>
                  <a:tab pos="6737350" algn="l"/>
                  <a:tab pos="7186613" algn="l"/>
                  <a:tab pos="7635875" algn="l"/>
                  <a:tab pos="8085138" algn="l"/>
                  <a:tab pos="8534400" algn="l"/>
                  <a:tab pos="8983663" algn="l"/>
                </a:tabLst>
                <a:defRPr/>
              </a:pPr>
              <a:t>15</a:t>
            </a:fld>
            <a:endParaRPr kumimoji="0" lang="en-US" altLang="en-US" sz="1200" b="0" i="0" u="none" strike="noStrike" kern="1200" cap="none" spc="0" normalizeH="0" baseline="0" noProof="0" dirty="0">
              <a:ln>
                <a:noFill/>
              </a:ln>
              <a:solidFill>
                <a:srgbClr val="000000"/>
              </a:solidFill>
              <a:effectLst/>
              <a:uLnTx/>
              <a:uFillTx/>
              <a:latin typeface="Times New Roman" panose="02020603050405020304" pitchFamily="18" charset="0"/>
              <a:ea typeface="MS PGothic" panose="020B0600070205080204" pitchFamily="34" charset="-128"/>
            </a:endParaRPr>
          </a:p>
        </p:txBody>
      </p:sp>
      <p:sp>
        <p:nvSpPr>
          <p:cNvPr id="22" name="TextBox 21">
            <a:extLst>
              <a:ext uri="{FF2B5EF4-FFF2-40B4-BE49-F238E27FC236}">
                <a16:creationId xmlns:a16="http://schemas.microsoft.com/office/drawing/2014/main" id="{F2651C39-30CD-495E-B951-D08518DE118C}"/>
              </a:ext>
            </a:extLst>
          </p:cNvPr>
          <p:cNvSpPr txBox="1"/>
          <p:nvPr/>
        </p:nvSpPr>
        <p:spPr>
          <a:xfrm>
            <a:off x="911424" y="1556792"/>
            <a:ext cx="10424625" cy="1243417"/>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400" dirty="0">
                <a:solidFill>
                  <a:srgbClr val="000000"/>
                </a:solidFill>
                <a:latin typeface="+mj-lt"/>
                <a:ea typeface="ＭＳ Ｐゴシック"/>
              </a:rPr>
              <a:t>Do you agree to add the following text to </a:t>
            </a:r>
            <a:r>
              <a:rPr lang="en-US" sz="2400" dirty="0" err="1">
                <a:solidFill>
                  <a:srgbClr val="000000"/>
                </a:solidFill>
                <a:latin typeface="+mj-lt"/>
                <a:ea typeface="ＭＳ Ｐゴシック"/>
              </a:rPr>
              <a:t>TGbp</a:t>
            </a:r>
            <a:r>
              <a:rPr lang="en-US" sz="2400" dirty="0">
                <a:solidFill>
                  <a:srgbClr val="000000"/>
                </a:solidFill>
                <a:latin typeface="+mj-lt"/>
                <a:ea typeface="ＭＳ Ｐゴシック"/>
              </a:rPr>
              <a:t> SFD?</a:t>
            </a:r>
          </a:p>
          <a:p>
            <a:pPr marL="342900" lvl="0"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2400" dirty="0">
                <a:solidFill>
                  <a:schemeClr val="tx1"/>
                </a:solidFill>
                <a:latin typeface="+mj-lt"/>
                <a:ea typeface="ＭＳ Ｐゴシック"/>
                <a:cs typeface="Arial" panose="020B0604020202020204" pitchFamily="34" charset="0"/>
              </a:rPr>
              <a:t>AP may send control information over existing 802.11 PHY, to an energizer to facilitate WPT</a:t>
            </a:r>
          </a:p>
        </p:txBody>
      </p:sp>
    </p:spTree>
    <p:extLst>
      <p:ext uri="{BB962C8B-B14F-4D97-AF65-F5344CB8AC3E}">
        <p14:creationId xmlns:p14="http://schemas.microsoft.com/office/powerpoint/2010/main" val="7480260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2</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Introduction</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6" name="TextBox 5">
            <a:extLst>
              <a:ext uri="{FF2B5EF4-FFF2-40B4-BE49-F238E27FC236}">
                <a16:creationId xmlns:a16="http://schemas.microsoft.com/office/drawing/2014/main" id="{F5BBF0EC-9E98-457D-AAF2-13BD9991D0B3}"/>
              </a:ext>
            </a:extLst>
          </p:cNvPr>
          <p:cNvSpPr txBox="1"/>
          <p:nvPr/>
        </p:nvSpPr>
        <p:spPr>
          <a:xfrm>
            <a:off x="911424" y="1484784"/>
            <a:ext cx="10448629" cy="1631216"/>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ea typeface="+mn-ea"/>
              </a:rPr>
              <a:t>WPT is a key feature for 802.11bp, addressing the energy harvesting needs for active transmitter and enhanced-legacy devices (Type A/B), and is not applicable to backscattering operation</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ea typeface="+mn-ea"/>
              </a:rPr>
              <a:t>This contribution serves to address the concerns raised during the previous contribution, and to give examples where WPT can be beneficial</a:t>
            </a:r>
          </a:p>
        </p:txBody>
      </p:sp>
    </p:spTree>
    <p:extLst>
      <p:ext uri="{BB962C8B-B14F-4D97-AF65-F5344CB8AC3E}">
        <p14:creationId xmlns:p14="http://schemas.microsoft.com/office/powerpoint/2010/main" val="108807407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3</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Recap (1/2)</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6" name="TextBox 5">
            <a:extLst>
              <a:ext uri="{FF2B5EF4-FFF2-40B4-BE49-F238E27FC236}">
                <a16:creationId xmlns:a16="http://schemas.microsoft.com/office/drawing/2014/main" id="{F5BBF0EC-9E98-457D-AAF2-13BD9991D0B3}"/>
              </a:ext>
            </a:extLst>
          </p:cNvPr>
          <p:cNvSpPr txBox="1"/>
          <p:nvPr/>
        </p:nvSpPr>
        <p:spPr>
          <a:xfrm>
            <a:off x="771193" y="1380060"/>
            <a:ext cx="10797415" cy="369332"/>
          </a:xfrm>
          <a:prstGeom prst="rect">
            <a:avLst/>
          </a:prstGeom>
          <a:noFill/>
        </p:spPr>
        <p:txBody>
          <a:bodyPr vert="horz" wrap="square" rtlCol="0">
            <a:spAutoFit/>
          </a:bodyPr>
          <a:lstStyle/>
          <a:p>
            <a:pPr defTabSz="1187323" eaLnBrk="1" fontAlgn="auto" hangingPunct="1">
              <a:lnSpc>
                <a:spcPct val="90000"/>
              </a:lnSpc>
              <a:spcBef>
                <a:spcPts val="1200"/>
              </a:spcBef>
              <a:spcAft>
                <a:spcPts val="0"/>
              </a:spcAft>
              <a:tabLst>
                <a:tab pos="1207937" algn="ctr"/>
              </a:tabLst>
            </a:pPr>
            <a:r>
              <a:rPr lang="en-US" sz="2000" dirty="0">
                <a:solidFill>
                  <a:schemeClr val="tx1"/>
                </a:solidFill>
                <a:latin typeface="+mj-lt"/>
                <a:ea typeface="+mn-ea"/>
              </a:rPr>
              <a:t>In the previous contribution [1], two topologies for WPT were discussed.</a:t>
            </a:r>
          </a:p>
        </p:txBody>
      </p:sp>
      <p:pic>
        <p:nvPicPr>
          <p:cNvPr id="8" name="Picture 7">
            <a:extLst>
              <a:ext uri="{FF2B5EF4-FFF2-40B4-BE49-F238E27FC236}">
                <a16:creationId xmlns:a16="http://schemas.microsoft.com/office/drawing/2014/main" id="{AA9F430B-043A-4820-84DD-E3524134D4C9}"/>
              </a:ext>
            </a:extLst>
          </p:cNvPr>
          <p:cNvPicPr>
            <a:picLocks noChangeAspect="1"/>
          </p:cNvPicPr>
          <p:nvPr/>
        </p:nvPicPr>
        <p:blipFill>
          <a:blip r:embed="rId2"/>
          <a:stretch>
            <a:fillRect/>
          </a:stretch>
        </p:blipFill>
        <p:spPr>
          <a:xfrm>
            <a:off x="1148867" y="4016697"/>
            <a:ext cx="4412820" cy="1180949"/>
          </a:xfrm>
          <a:prstGeom prst="rect">
            <a:avLst/>
          </a:prstGeom>
        </p:spPr>
      </p:pic>
      <p:sp>
        <p:nvSpPr>
          <p:cNvPr id="11" name="Rectangle 10">
            <a:extLst>
              <a:ext uri="{FF2B5EF4-FFF2-40B4-BE49-F238E27FC236}">
                <a16:creationId xmlns:a16="http://schemas.microsoft.com/office/drawing/2014/main" id="{183CD32D-46F5-45AB-994D-3EF2A6349762}"/>
              </a:ext>
            </a:extLst>
          </p:cNvPr>
          <p:cNvSpPr/>
          <p:nvPr/>
        </p:nvSpPr>
        <p:spPr>
          <a:xfrm>
            <a:off x="5934483" y="2261763"/>
            <a:ext cx="5904656" cy="2019014"/>
          </a:xfrm>
          <a:prstGeom prst="rect">
            <a:avLst/>
          </a:prstGeom>
        </p:spPr>
        <p:txBody>
          <a:bodyPr wrap="square">
            <a:spAutoFit/>
          </a:bodyPr>
          <a:lstStyle/>
          <a:p>
            <a:pPr marL="457200" indent="-457200" defTabSz="1187323" eaLnBrk="1" fontAlgn="auto" hangingPunct="1">
              <a:lnSpc>
                <a:spcPct val="90000"/>
              </a:lnSpc>
              <a:spcBef>
                <a:spcPts val="1200"/>
              </a:spcBef>
              <a:spcAft>
                <a:spcPts val="0"/>
              </a:spcAft>
              <a:buFont typeface="+mj-lt"/>
              <a:buAutoNum type="arabicPeriod" startAt="2"/>
              <a:tabLst>
                <a:tab pos="1207937" algn="ctr"/>
              </a:tabLst>
            </a:pPr>
            <a:r>
              <a:rPr lang="en-US" sz="2000" b="1" dirty="0">
                <a:solidFill>
                  <a:schemeClr val="tx1"/>
                </a:solidFill>
                <a:latin typeface="+mj-lt"/>
              </a:rPr>
              <a:t>WPT with non co-located Energizer</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1800" dirty="0">
                <a:solidFill>
                  <a:schemeClr val="tx1"/>
                </a:solidFill>
                <a:latin typeface="+mj-lt"/>
              </a:rPr>
              <a:t>WPT management frames are exchanged between the AP and AMP STA (WPT Request/Response, WPT configuration, WPT Teardown). WPT control frames are sent from the AP to the Energizer (WPT Initialization, WPT Teardown)</a:t>
            </a:r>
          </a:p>
        </p:txBody>
      </p:sp>
      <p:sp>
        <p:nvSpPr>
          <p:cNvPr id="12" name="Rectangle 11">
            <a:extLst>
              <a:ext uri="{FF2B5EF4-FFF2-40B4-BE49-F238E27FC236}">
                <a16:creationId xmlns:a16="http://schemas.microsoft.com/office/drawing/2014/main" id="{FD5BD220-2640-4313-9820-24DF3082FA1D}"/>
              </a:ext>
            </a:extLst>
          </p:cNvPr>
          <p:cNvSpPr/>
          <p:nvPr/>
        </p:nvSpPr>
        <p:spPr>
          <a:xfrm>
            <a:off x="768479" y="2267499"/>
            <a:ext cx="5158412" cy="1520416"/>
          </a:xfrm>
          <a:prstGeom prst="rect">
            <a:avLst/>
          </a:prstGeom>
        </p:spPr>
        <p:txBody>
          <a:bodyPr wrap="square">
            <a:spAutoFit/>
          </a:bodyPr>
          <a:lstStyle/>
          <a:p>
            <a:pPr marL="457200" indent="-457200" defTabSz="1187323" eaLnBrk="1" fontAlgn="auto" hangingPunct="1">
              <a:lnSpc>
                <a:spcPct val="90000"/>
              </a:lnSpc>
              <a:spcBef>
                <a:spcPts val="1200"/>
              </a:spcBef>
              <a:spcAft>
                <a:spcPts val="0"/>
              </a:spcAft>
              <a:buFont typeface="+mj-lt"/>
              <a:buAutoNum type="arabicPeriod"/>
              <a:tabLst>
                <a:tab pos="1207937" algn="ctr"/>
              </a:tabLst>
            </a:pPr>
            <a:r>
              <a:rPr lang="en-US" sz="2000" b="1" dirty="0">
                <a:solidFill>
                  <a:schemeClr val="tx1"/>
                </a:solidFill>
                <a:latin typeface="+mj-lt"/>
              </a:rPr>
              <a:t>WPT with integrated Energizer</a:t>
            </a:r>
          </a:p>
          <a:p>
            <a:pPr marL="1085850" lvl="1" indent="-342900" defTabSz="1187323" eaLnBrk="1" fontAlgn="auto" hangingPunct="1">
              <a:lnSpc>
                <a:spcPct val="90000"/>
              </a:lnSpc>
              <a:spcBef>
                <a:spcPts val="1200"/>
              </a:spcBef>
              <a:spcAft>
                <a:spcPts val="0"/>
              </a:spcAft>
              <a:buFont typeface="Wingdings" panose="05000000000000000000" pitchFamily="2" charset="2"/>
              <a:buChar char="§"/>
              <a:tabLst>
                <a:tab pos="1207937" algn="ctr"/>
              </a:tabLst>
            </a:pPr>
            <a:r>
              <a:rPr lang="en-US" sz="1800" dirty="0">
                <a:solidFill>
                  <a:schemeClr val="tx1"/>
                </a:solidFill>
                <a:latin typeface="+mj-lt"/>
              </a:rPr>
              <a:t>WPT management frames are exchanged between AP and AMP STA (WPT Request/Response, WPT configuration, WPT Teardown)</a:t>
            </a:r>
            <a:endParaRPr lang="en-US" sz="2000" dirty="0">
              <a:solidFill>
                <a:schemeClr val="tx1"/>
              </a:solidFill>
              <a:latin typeface="+mj-lt"/>
            </a:endParaRPr>
          </a:p>
        </p:txBody>
      </p:sp>
      <p:pic>
        <p:nvPicPr>
          <p:cNvPr id="18" name="Picture 17">
            <a:extLst>
              <a:ext uri="{FF2B5EF4-FFF2-40B4-BE49-F238E27FC236}">
                <a16:creationId xmlns:a16="http://schemas.microsoft.com/office/drawing/2014/main" id="{E765412D-36B3-46BE-9042-5238230CD3F4}"/>
              </a:ext>
            </a:extLst>
          </p:cNvPr>
          <p:cNvPicPr>
            <a:picLocks noChangeAspect="1"/>
          </p:cNvPicPr>
          <p:nvPr/>
        </p:nvPicPr>
        <p:blipFill>
          <a:blip r:embed="rId3"/>
          <a:stretch>
            <a:fillRect/>
          </a:stretch>
        </p:blipFill>
        <p:spPr>
          <a:xfrm>
            <a:off x="7018506" y="4280777"/>
            <a:ext cx="4524150" cy="2019013"/>
          </a:xfrm>
          <a:prstGeom prst="rect">
            <a:avLst/>
          </a:prstGeom>
        </p:spPr>
      </p:pic>
    </p:spTree>
    <p:extLst>
      <p:ext uri="{BB962C8B-B14F-4D97-AF65-F5344CB8AC3E}">
        <p14:creationId xmlns:p14="http://schemas.microsoft.com/office/powerpoint/2010/main" val="21221278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a:extLst>
              <a:ext uri="{FF2B5EF4-FFF2-40B4-BE49-F238E27FC236}">
                <a16:creationId xmlns:a16="http://schemas.microsoft.com/office/drawing/2014/main" id="{F12DDB3A-4EC3-4A62-925B-EF97FFCEFBB6}"/>
              </a:ext>
            </a:extLst>
          </p:cNvPr>
          <p:cNvPicPr>
            <a:picLocks noChangeAspect="1"/>
          </p:cNvPicPr>
          <p:nvPr/>
        </p:nvPicPr>
        <p:blipFill>
          <a:blip r:embed="rId2"/>
          <a:stretch>
            <a:fillRect/>
          </a:stretch>
        </p:blipFill>
        <p:spPr>
          <a:xfrm>
            <a:off x="1124218" y="4583492"/>
            <a:ext cx="5904656" cy="1788896"/>
          </a:xfrm>
          <a:prstGeom prst="rect">
            <a:avLst/>
          </a:prstGeom>
        </p:spPr>
      </p:pic>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4</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Recap (2/2)</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6" name="TextBox 5">
            <a:extLst>
              <a:ext uri="{FF2B5EF4-FFF2-40B4-BE49-F238E27FC236}">
                <a16:creationId xmlns:a16="http://schemas.microsoft.com/office/drawing/2014/main" id="{F5BBF0EC-9E98-457D-AAF2-13BD9991D0B3}"/>
              </a:ext>
            </a:extLst>
          </p:cNvPr>
          <p:cNvSpPr txBox="1"/>
          <p:nvPr/>
        </p:nvSpPr>
        <p:spPr>
          <a:xfrm>
            <a:off x="771193" y="1380060"/>
            <a:ext cx="10797415" cy="369332"/>
          </a:xfrm>
          <a:prstGeom prst="rect">
            <a:avLst/>
          </a:prstGeom>
          <a:noFill/>
        </p:spPr>
        <p:txBody>
          <a:bodyPr vert="horz" wrap="square" rtlCol="0">
            <a:spAutoFit/>
          </a:bodyPr>
          <a:lstStyle/>
          <a:p>
            <a:pPr defTabSz="1187323" eaLnBrk="1" fontAlgn="auto" hangingPunct="1">
              <a:lnSpc>
                <a:spcPct val="90000"/>
              </a:lnSpc>
              <a:spcBef>
                <a:spcPts val="1200"/>
              </a:spcBef>
              <a:spcAft>
                <a:spcPts val="0"/>
              </a:spcAft>
              <a:tabLst>
                <a:tab pos="1207937" algn="ctr"/>
              </a:tabLst>
            </a:pPr>
            <a:r>
              <a:rPr lang="en-US" sz="2000" dirty="0">
                <a:solidFill>
                  <a:schemeClr val="tx1"/>
                </a:solidFill>
                <a:latin typeface="+mj-lt"/>
                <a:ea typeface="+mn-ea"/>
              </a:rPr>
              <a:t>The WPT protocol included the following procedures:</a:t>
            </a:r>
          </a:p>
        </p:txBody>
      </p:sp>
      <p:sp>
        <p:nvSpPr>
          <p:cNvPr id="11" name="Rectangle 10">
            <a:extLst>
              <a:ext uri="{FF2B5EF4-FFF2-40B4-BE49-F238E27FC236}">
                <a16:creationId xmlns:a16="http://schemas.microsoft.com/office/drawing/2014/main" id="{183CD32D-46F5-45AB-994D-3EF2A6349762}"/>
              </a:ext>
            </a:extLst>
          </p:cNvPr>
          <p:cNvSpPr/>
          <p:nvPr/>
        </p:nvSpPr>
        <p:spPr>
          <a:xfrm>
            <a:off x="800824" y="4171229"/>
            <a:ext cx="5904656" cy="369332"/>
          </a:xfrm>
          <a:prstGeom prst="rect">
            <a:avLst/>
          </a:prstGeom>
        </p:spPr>
        <p:txBody>
          <a:bodyPr wrap="square">
            <a:spAutoFit/>
          </a:bodyPr>
          <a:lstStyle/>
          <a:p>
            <a:pPr marL="457200" indent="-457200" defTabSz="1187323" eaLnBrk="1" fontAlgn="auto" hangingPunct="1">
              <a:lnSpc>
                <a:spcPct val="90000"/>
              </a:lnSpc>
              <a:spcBef>
                <a:spcPts val="1200"/>
              </a:spcBef>
              <a:spcAft>
                <a:spcPts val="0"/>
              </a:spcAft>
              <a:buFont typeface="+mj-lt"/>
              <a:buAutoNum type="arabicPeriod" startAt="2"/>
              <a:tabLst>
                <a:tab pos="1207937" algn="ctr"/>
              </a:tabLst>
            </a:pPr>
            <a:r>
              <a:rPr lang="en-US" sz="2000" b="1" dirty="0">
                <a:solidFill>
                  <a:schemeClr val="tx1"/>
                </a:solidFill>
                <a:latin typeface="+mj-lt"/>
              </a:rPr>
              <a:t>WPT with non co-located Energizer</a:t>
            </a:r>
          </a:p>
        </p:txBody>
      </p:sp>
      <p:sp>
        <p:nvSpPr>
          <p:cNvPr id="12" name="Rectangle 11">
            <a:extLst>
              <a:ext uri="{FF2B5EF4-FFF2-40B4-BE49-F238E27FC236}">
                <a16:creationId xmlns:a16="http://schemas.microsoft.com/office/drawing/2014/main" id="{FD5BD220-2640-4313-9820-24DF3082FA1D}"/>
              </a:ext>
            </a:extLst>
          </p:cNvPr>
          <p:cNvSpPr/>
          <p:nvPr/>
        </p:nvSpPr>
        <p:spPr>
          <a:xfrm>
            <a:off x="800824" y="1868303"/>
            <a:ext cx="5158412" cy="800219"/>
          </a:xfrm>
          <a:prstGeom prst="rect">
            <a:avLst/>
          </a:prstGeom>
        </p:spPr>
        <p:txBody>
          <a:bodyPr wrap="square">
            <a:spAutoFit/>
          </a:bodyPr>
          <a:lstStyle/>
          <a:p>
            <a:pPr marL="457200" indent="-457200" defTabSz="1187323" eaLnBrk="1" fontAlgn="auto" hangingPunct="1">
              <a:lnSpc>
                <a:spcPct val="90000"/>
              </a:lnSpc>
              <a:spcBef>
                <a:spcPts val="1200"/>
              </a:spcBef>
              <a:spcAft>
                <a:spcPts val="0"/>
              </a:spcAft>
              <a:buFont typeface="+mj-lt"/>
              <a:buAutoNum type="arabicPeriod"/>
              <a:tabLst>
                <a:tab pos="1207937" algn="ctr"/>
              </a:tabLst>
            </a:pPr>
            <a:r>
              <a:rPr lang="en-US" sz="2000" b="1" dirty="0">
                <a:solidFill>
                  <a:schemeClr val="tx1"/>
                </a:solidFill>
                <a:latin typeface="+mj-lt"/>
              </a:rPr>
              <a:t>WPT with integrated Energizer</a:t>
            </a:r>
          </a:p>
          <a:p>
            <a:pPr marL="457200" indent="-457200" defTabSz="1187323" eaLnBrk="1" fontAlgn="auto" hangingPunct="1">
              <a:lnSpc>
                <a:spcPct val="90000"/>
              </a:lnSpc>
              <a:spcBef>
                <a:spcPts val="1200"/>
              </a:spcBef>
              <a:spcAft>
                <a:spcPts val="0"/>
              </a:spcAft>
              <a:buFont typeface="+mj-lt"/>
              <a:buAutoNum type="arabicPeriod"/>
              <a:tabLst>
                <a:tab pos="1207937" algn="ctr"/>
              </a:tabLst>
            </a:pPr>
            <a:endParaRPr lang="en-US" sz="2000" b="1" dirty="0">
              <a:solidFill>
                <a:schemeClr val="tx1"/>
              </a:solidFill>
              <a:latin typeface="+mj-lt"/>
            </a:endParaRPr>
          </a:p>
        </p:txBody>
      </p:sp>
      <p:sp>
        <p:nvSpPr>
          <p:cNvPr id="14" name="Rectangle 13">
            <a:extLst>
              <a:ext uri="{FF2B5EF4-FFF2-40B4-BE49-F238E27FC236}">
                <a16:creationId xmlns:a16="http://schemas.microsoft.com/office/drawing/2014/main" id="{A7C15927-29BC-40C9-BE63-2690A2435629}"/>
              </a:ext>
            </a:extLst>
          </p:cNvPr>
          <p:cNvSpPr/>
          <p:nvPr/>
        </p:nvSpPr>
        <p:spPr>
          <a:xfrm>
            <a:off x="7608168" y="1749392"/>
            <a:ext cx="3960440" cy="4555093"/>
          </a:xfrm>
          <a:prstGeom prst="rect">
            <a:avLst/>
          </a:prstGeom>
        </p:spPr>
        <p:txBody>
          <a:bodyPr wrap="square">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WPT Request/Response – Frame exchange for one-time WPT capability (e.g. energy storage) or ongoing WPT status (e.g. energy level, UL data buffer size)</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WPT Configuration – Energizer waveform parameter settings (WPT Transmission Info.)</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WPT Initialization – Control frame sent to the energizer with instructions (e.g. WPT Transmission Info., Frequency Band)</a:t>
            </a:r>
          </a:p>
        </p:txBody>
      </p:sp>
      <p:pic>
        <p:nvPicPr>
          <p:cNvPr id="19" name="Picture 18">
            <a:extLst>
              <a:ext uri="{FF2B5EF4-FFF2-40B4-BE49-F238E27FC236}">
                <a16:creationId xmlns:a16="http://schemas.microsoft.com/office/drawing/2014/main" id="{887F5308-FD3F-4E24-8375-B5DC78557349}"/>
              </a:ext>
            </a:extLst>
          </p:cNvPr>
          <p:cNvPicPr>
            <a:picLocks noChangeAspect="1"/>
          </p:cNvPicPr>
          <p:nvPr/>
        </p:nvPicPr>
        <p:blipFill>
          <a:blip r:embed="rId3"/>
          <a:stretch>
            <a:fillRect/>
          </a:stretch>
        </p:blipFill>
        <p:spPr>
          <a:xfrm>
            <a:off x="1124217" y="2348880"/>
            <a:ext cx="5904657" cy="1526438"/>
          </a:xfrm>
          <a:prstGeom prst="rect">
            <a:avLst/>
          </a:prstGeom>
        </p:spPr>
      </p:pic>
    </p:spTree>
    <p:extLst>
      <p:ext uri="{BB962C8B-B14F-4D97-AF65-F5344CB8AC3E}">
        <p14:creationId xmlns:p14="http://schemas.microsoft.com/office/powerpoint/2010/main" val="1433039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7D4FA9FA-6FA9-4575-B55D-8733D7971BEC}"/>
              </a:ext>
            </a:extLst>
          </p:cNvPr>
          <p:cNvPicPr>
            <a:picLocks noChangeAspect="1"/>
          </p:cNvPicPr>
          <p:nvPr/>
        </p:nvPicPr>
        <p:blipFill>
          <a:blip r:embed="rId3"/>
          <a:stretch>
            <a:fillRect/>
          </a:stretch>
        </p:blipFill>
        <p:spPr>
          <a:xfrm>
            <a:off x="1138314" y="2349285"/>
            <a:ext cx="5904656" cy="1526439"/>
          </a:xfrm>
          <a:prstGeom prst="rect">
            <a:avLst/>
          </a:prstGeom>
        </p:spPr>
      </p:pic>
      <p:pic>
        <p:nvPicPr>
          <p:cNvPr id="22" name="Picture 21">
            <a:extLst>
              <a:ext uri="{FF2B5EF4-FFF2-40B4-BE49-F238E27FC236}">
                <a16:creationId xmlns:a16="http://schemas.microsoft.com/office/drawing/2014/main" id="{9F9893A8-B27B-4F83-A35A-5BDCF23A1BE3}"/>
              </a:ext>
            </a:extLst>
          </p:cNvPr>
          <p:cNvPicPr>
            <a:picLocks noChangeAspect="1"/>
          </p:cNvPicPr>
          <p:nvPr/>
        </p:nvPicPr>
        <p:blipFill>
          <a:blip r:embed="rId4"/>
          <a:stretch>
            <a:fillRect/>
          </a:stretch>
        </p:blipFill>
        <p:spPr>
          <a:xfrm>
            <a:off x="1124218" y="4583492"/>
            <a:ext cx="5904656" cy="1788896"/>
          </a:xfrm>
          <a:prstGeom prst="rect">
            <a:avLst/>
          </a:prstGeom>
        </p:spPr>
      </p:pic>
      <p:sp>
        <p:nvSpPr>
          <p:cNvPr id="2" name="Slide Number Placeholder 1">
            <a:extLst>
              <a:ext uri="{FF2B5EF4-FFF2-40B4-BE49-F238E27FC236}">
                <a16:creationId xmlns:a16="http://schemas.microsoft.com/office/drawing/2014/main" id="{4C6A225D-CC72-46D4-B04F-837434E9C6E8}"/>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5</a:t>
            </a:fld>
            <a:endParaRPr lang="en-US" altLang="en-US" dirty="0"/>
          </a:p>
        </p:txBody>
      </p:sp>
      <p:sp>
        <p:nvSpPr>
          <p:cNvPr id="5" name="Title 1">
            <a:extLst>
              <a:ext uri="{FF2B5EF4-FFF2-40B4-BE49-F238E27FC236}">
                <a16:creationId xmlns:a16="http://schemas.microsoft.com/office/drawing/2014/main" id="{594BFC05-F7BA-42D0-B699-4334EE8719B5}"/>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Concerns Raised</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
        <p:nvSpPr>
          <p:cNvPr id="6" name="TextBox 5">
            <a:extLst>
              <a:ext uri="{FF2B5EF4-FFF2-40B4-BE49-F238E27FC236}">
                <a16:creationId xmlns:a16="http://schemas.microsoft.com/office/drawing/2014/main" id="{F5BBF0EC-9E98-457D-AAF2-13BD9991D0B3}"/>
              </a:ext>
            </a:extLst>
          </p:cNvPr>
          <p:cNvSpPr txBox="1"/>
          <p:nvPr/>
        </p:nvSpPr>
        <p:spPr>
          <a:xfrm>
            <a:off x="771193" y="1380060"/>
            <a:ext cx="10797415" cy="369332"/>
          </a:xfrm>
          <a:prstGeom prst="rect">
            <a:avLst/>
          </a:prstGeom>
          <a:noFill/>
        </p:spPr>
        <p:txBody>
          <a:bodyPr vert="horz" wrap="square" rtlCol="0">
            <a:spAutoFit/>
          </a:bodyPr>
          <a:lstStyle/>
          <a:p>
            <a:pPr defTabSz="1187323" eaLnBrk="1" fontAlgn="auto" hangingPunct="1">
              <a:lnSpc>
                <a:spcPct val="90000"/>
              </a:lnSpc>
              <a:spcBef>
                <a:spcPts val="1200"/>
              </a:spcBef>
              <a:spcAft>
                <a:spcPts val="0"/>
              </a:spcAft>
              <a:tabLst>
                <a:tab pos="1207937" algn="ctr"/>
              </a:tabLst>
            </a:pPr>
            <a:r>
              <a:rPr lang="en-US" sz="2000" dirty="0">
                <a:solidFill>
                  <a:schemeClr val="tx1"/>
                </a:solidFill>
                <a:latin typeface="+mj-lt"/>
                <a:ea typeface="+mn-ea"/>
              </a:rPr>
              <a:t>Concerns were raised on the following topics:</a:t>
            </a:r>
          </a:p>
        </p:txBody>
      </p:sp>
      <p:sp>
        <p:nvSpPr>
          <p:cNvPr id="11" name="Rectangle 10">
            <a:extLst>
              <a:ext uri="{FF2B5EF4-FFF2-40B4-BE49-F238E27FC236}">
                <a16:creationId xmlns:a16="http://schemas.microsoft.com/office/drawing/2014/main" id="{183CD32D-46F5-45AB-994D-3EF2A6349762}"/>
              </a:ext>
            </a:extLst>
          </p:cNvPr>
          <p:cNvSpPr/>
          <p:nvPr/>
        </p:nvSpPr>
        <p:spPr>
          <a:xfrm>
            <a:off x="800824" y="4165035"/>
            <a:ext cx="5904656" cy="369332"/>
          </a:xfrm>
          <a:prstGeom prst="rect">
            <a:avLst/>
          </a:prstGeom>
        </p:spPr>
        <p:txBody>
          <a:bodyPr wrap="square">
            <a:spAutoFit/>
          </a:bodyPr>
          <a:lstStyle/>
          <a:p>
            <a:pPr marL="457200" indent="-457200" defTabSz="1187323" eaLnBrk="1" fontAlgn="auto" hangingPunct="1">
              <a:lnSpc>
                <a:spcPct val="90000"/>
              </a:lnSpc>
              <a:spcBef>
                <a:spcPts val="1200"/>
              </a:spcBef>
              <a:spcAft>
                <a:spcPts val="0"/>
              </a:spcAft>
              <a:buFont typeface="+mj-lt"/>
              <a:buAutoNum type="arabicPeriod" startAt="2"/>
              <a:tabLst>
                <a:tab pos="1207937" algn="ctr"/>
              </a:tabLst>
            </a:pPr>
            <a:r>
              <a:rPr lang="en-US" sz="2000" b="1" dirty="0">
                <a:solidFill>
                  <a:schemeClr val="tx1"/>
                </a:solidFill>
                <a:latin typeface="+mj-lt"/>
              </a:rPr>
              <a:t>WPT with non co-located Energizer</a:t>
            </a:r>
          </a:p>
        </p:txBody>
      </p:sp>
      <p:sp>
        <p:nvSpPr>
          <p:cNvPr id="12" name="Rectangle 11">
            <a:extLst>
              <a:ext uri="{FF2B5EF4-FFF2-40B4-BE49-F238E27FC236}">
                <a16:creationId xmlns:a16="http://schemas.microsoft.com/office/drawing/2014/main" id="{FD5BD220-2640-4313-9820-24DF3082FA1D}"/>
              </a:ext>
            </a:extLst>
          </p:cNvPr>
          <p:cNvSpPr/>
          <p:nvPr/>
        </p:nvSpPr>
        <p:spPr>
          <a:xfrm>
            <a:off x="800824" y="1868303"/>
            <a:ext cx="5158412" cy="800219"/>
          </a:xfrm>
          <a:prstGeom prst="rect">
            <a:avLst/>
          </a:prstGeom>
        </p:spPr>
        <p:txBody>
          <a:bodyPr wrap="square">
            <a:spAutoFit/>
          </a:bodyPr>
          <a:lstStyle/>
          <a:p>
            <a:pPr marL="457200" indent="-457200" defTabSz="1187323" eaLnBrk="1" fontAlgn="auto" hangingPunct="1">
              <a:lnSpc>
                <a:spcPct val="90000"/>
              </a:lnSpc>
              <a:spcBef>
                <a:spcPts val="1200"/>
              </a:spcBef>
              <a:spcAft>
                <a:spcPts val="0"/>
              </a:spcAft>
              <a:buFont typeface="+mj-lt"/>
              <a:buAutoNum type="arabicPeriod"/>
              <a:tabLst>
                <a:tab pos="1207937" algn="ctr"/>
              </a:tabLst>
            </a:pPr>
            <a:r>
              <a:rPr lang="en-US" sz="2000" b="1" dirty="0">
                <a:solidFill>
                  <a:schemeClr val="tx1"/>
                </a:solidFill>
                <a:latin typeface="+mj-lt"/>
              </a:rPr>
              <a:t>WPT with integrated Energizer</a:t>
            </a:r>
          </a:p>
          <a:p>
            <a:pPr marL="457200" indent="-457200" defTabSz="1187323" eaLnBrk="1" fontAlgn="auto" hangingPunct="1">
              <a:lnSpc>
                <a:spcPct val="90000"/>
              </a:lnSpc>
              <a:spcBef>
                <a:spcPts val="1200"/>
              </a:spcBef>
              <a:spcAft>
                <a:spcPts val="0"/>
              </a:spcAft>
              <a:buFont typeface="+mj-lt"/>
              <a:buAutoNum type="arabicPeriod"/>
              <a:tabLst>
                <a:tab pos="1207937" algn="ctr"/>
              </a:tabLst>
            </a:pPr>
            <a:endParaRPr lang="en-US" sz="2000" b="1" dirty="0">
              <a:solidFill>
                <a:schemeClr val="tx1"/>
              </a:solidFill>
              <a:latin typeface="+mj-lt"/>
            </a:endParaRPr>
          </a:p>
        </p:txBody>
      </p:sp>
      <p:sp>
        <p:nvSpPr>
          <p:cNvPr id="14" name="Rectangle 13">
            <a:extLst>
              <a:ext uri="{FF2B5EF4-FFF2-40B4-BE49-F238E27FC236}">
                <a16:creationId xmlns:a16="http://schemas.microsoft.com/office/drawing/2014/main" id="{A7C15927-29BC-40C9-BE63-2690A2435629}"/>
              </a:ext>
            </a:extLst>
          </p:cNvPr>
          <p:cNvSpPr/>
          <p:nvPr/>
        </p:nvSpPr>
        <p:spPr>
          <a:xfrm>
            <a:off x="7352267" y="2554063"/>
            <a:ext cx="4570840" cy="3354765"/>
          </a:xfrm>
          <a:prstGeom prst="rect">
            <a:avLst/>
          </a:prstGeom>
        </p:spPr>
        <p:txBody>
          <a:bodyPr wrap="square">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Is active reporting needed?</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AMP STAs consume power in the process of reporting available energy</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endParaRPr lang="en-US" sz="2000" dirty="0">
              <a:solidFill>
                <a:schemeClr val="tx1"/>
              </a:solidFill>
              <a:latin typeface="+mj-lt"/>
            </a:endParaRP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endParaRPr lang="en-US" sz="2000" dirty="0">
              <a:solidFill>
                <a:schemeClr val="tx1"/>
              </a:solidFill>
              <a:latin typeface="+mj-lt"/>
            </a:endParaRP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Is energizer control required?</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Energizing waveform may be periodic and always-on</a:t>
            </a:r>
          </a:p>
        </p:txBody>
      </p:sp>
      <p:sp>
        <p:nvSpPr>
          <p:cNvPr id="18" name="Oval 17">
            <a:extLst>
              <a:ext uri="{FF2B5EF4-FFF2-40B4-BE49-F238E27FC236}">
                <a16:creationId xmlns:a16="http://schemas.microsoft.com/office/drawing/2014/main" id="{E0479311-E768-4D97-B0E3-E585E2C102B5}"/>
              </a:ext>
            </a:extLst>
          </p:cNvPr>
          <p:cNvSpPr/>
          <p:nvPr/>
        </p:nvSpPr>
        <p:spPr bwMode="auto">
          <a:xfrm>
            <a:off x="4229424" y="2938018"/>
            <a:ext cx="879154" cy="564721"/>
          </a:xfrm>
          <a:prstGeom prst="ellipse">
            <a:avLst/>
          </a:prstGeom>
          <a:noFill/>
          <a:ln w="38100" cap="flat" cmpd="sng" algn="ctr">
            <a:solidFill>
              <a:srgbClr val="00B050"/>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SG"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cxnSp>
        <p:nvCxnSpPr>
          <p:cNvPr id="19" name="Straight Arrow Connector 18">
            <a:extLst>
              <a:ext uri="{FF2B5EF4-FFF2-40B4-BE49-F238E27FC236}">
                <a16:creationId xmlns:a16="http://schemas.microsoft.com/office/drawing/2014/main" id="{E465E8C1-0AA6-40B2-B0ED-CEDB47D08989}"/>
              </a:ext>
            </a:extLst>
          </p:cNvPr>
          <p:cNvCxnSpPr>
            <a:cxnSpLocks/>
            <a:stCxn id="18" idx="6"/>
          </p:cNvCxnSpPr>
          <p:nvPr/>
        </p:nvCxnSpPr>
        <p:spPr bwMode="auto">
          <a:xfrm flipV="1">
            <a:off x="5108578" y="2850922"/>
            <a:ext cx="2283566" cy="369457"/>
          </a:xfrm>
          <a:prstGeom prst="straightConnector1">
            <a:avLst/>
          </a:prstGeom>
          <a:solidFill>
            <a:srgbClr val="00B8FF"/>
          </a:solidFill>
          <a:ln w="2857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
        <p:nvSpPr>
          <p:cNvPr id="27" name="Oval 26">
            <a:extLst>
              <a:ext uri="{FF2B5EF4-FFF2-40B4-BE49-F238E27FC236}">
                <a16:creationId xmlns:a16="http://schemas.microsoft.com/office/drawing/2014/main" id="{96BBF553-F40A-4619-9D11-396E2B3AEF8F}"/>
              </a:ext>
            </a:extLst>
          </p:cNvPr>
          <p:cNvSpPr/>
          <p:nvPr/>
        </p:nvSpPr>
        <p:spPr bwMode="auto">
          <a:xfrm>
            <a:off x="5034531" y="4972759"/>
            <a:ext cx="879781" cy="505181"/>
          </a:xfrm>
          <a:prstGeom prst="ellipse">
            <a:avLst/>
          </a:prstGeom>
          <a:noFill/>
          <a:ln w="38100" cap="flat" cmpd="sng" algn="ctr">
            <a:solidFill>
              <a:srgbClr val="00B050"/>
            </a:solidFill>
            <a:prstDash val="sysDot"/>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SG"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cxnSp>
        <p:nvCxnSpPr>
          <p:cNvPr id="28" name="Straight Arrow Connector 27">
            <a:extLst>
              <a:ext uri="{FF2B5EF4-FFF2-40B4-BE49-F238E27FC236}">
                <a16:creationId xmlns:a16="http://schemas.microsoft.com/office/drawing/2014/main" id="{599EE69B-0133-4795-89B7-F0048B4EF8F2}"/>
              </a:ext>
            </a:extLst>
          </p:cNvPr>
          <p:cNvCxnSpPr>
            <a:cxnSpLocks/>
            <a:stCxn id="27" idx="6"/>
          </p:cNvCxnSpPr>
          <p:nvPr/>
        </p:nvCxnSpPr>
        <p:spPr bwMode="auto">
          <a:xfrm flipV="1">
            <a:off x="5914312" y="5004097"/>
            <a:ext cx="1477832" cy="221253"/>
          </a:xfrm>
          <a:prstGeom prst="straightConnector1">
            <a:avLst/>
          </a:prstGeom>
          <a:solidFill>
            <a:srgbClr val="00B8FF"/>
          </a:solidFill>
          <a:ln w="28575" cap="flat" cmpd="sng" algn="ctr">
            <a:solidFill>
              <a:srgbClr val="00B050"/>
            </a:solidFill>
            <a:prstDash val="solid"/>
            <a:round/>
            <a:headEnd type="none" w="med" len="med"/>
            <a:tailEnd type="triangle"/>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cxnSp>
    </p:spTree>
    <p:extLst>
      <p:ext uri="{BB962C8B-B14F-4D97-AF65-F5344CB8AC3E}">
        <p14:creationId xmlns:p14="http://schemas.microsoft.com/office/powerpoint/2010/main" val="21028080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57A2AC46-0FA5-433E-AFF5-25AF25E6E589}"/>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6</a:t>
            </a:fld>
            <a:endParaRPr lang="en-US" altLang="en-US" dirty="0"/>
          </a:p>
        </p:txBody>
      </p:sp>
      <p:graphicFrame>
        <p:nvGraphicFramePr>
          <p:cNvPr id="4" name="Table 3">
            <a:extLst>
              <a:ext uri="{FF2B5EF4-FFF2-40B4-BE49-F238E27FC236}">
                <a16:creationId xmlns:a16="http://schemas.microsoft.com/office/drawing/2014/main" id="{283F30CA-1F93-47C1-84BA-8D4B396399B2}"/>
              </a:ext>
            </a:extLst>
          </p:cNvPr>
          <p:cNvGraphicFramePr>
            <a:graphicFrameLocks noGrp="1"/>
          </p:cNvGraphicFramePr>
          <p:nvPr>
            <p:extLst>
              <p:ext uri="{D42A27DB-BD31-4B8C-83A1-F6EECF244321}">
                <p14:modId xmlns:p14="http://schemas.microsoft.com/office/powerpoint/2010/main" val="2513339489"/>
              </p:ext>
            </p:extLst>
          </p:nvPr>
        </p:nvGraphicFramePr>
        <p:xfrm>
          <a:off x="911424" y="1412776"/>
          <a:ext cx="10448630" cy="4394200"/>
        </p:xfrm>
        <a:graphic>
          <a:graphicData uri="http://schemas.openxmlformats.org/drawingml/2006/table">
            <a:tbl>
              <a:tblPr firstRow="1" bandRow="1">
                <a:tableStyleId>{5C22544A-7EE6-4342-B048-85BDC9FD1C3A}</a:tableStyleId>
              </a:tblPr>
              <a:tblGrid>
                <a:gridCol w="5224315">
                  <a:extLst>
                    <a:ext uri="{9D8B030D-6E8A-4147-A177-3AD203B41FA5}">
                      <a16:colId xmlns:a16="http://schemas.microsoft.com/office/drawing/2014/main" val="2221931834"/>
                    </a:ext>
                  </a:extLst>
                </a:gridCol>
                <a:gridCol w="5224315">
                  <a:extLst>
                    <a:ext uri="{9D8B030D-6E8A-4147-A177-3AD203B41FA5}">
                      <a16:colId xmlns:a16="http://schemas.microsoft.com/office/drawing/2014/main" val="200560770"/>
                    </a:ext>
                  </a:extLst>
                </a:gridCol>
              </a:tblGrid>
              <a:tr h="370840">
                <a:tc>
                  <a:txBody>
                    <a:bodyPr/>
                    <a:lstStyle/>
                    <a:p>
                      <a:r>
                        <a:rPr lang="en-SG" sz="1800" dirty="0"/>
                        <a:t>Passive EH (no control)</a:t>
                      </a:r>
                    </a:p>
                  </a:txBody>
                  <a:tcPr/>
                </a:tc>
                <a:tc>
                  <a:txBody>
                    <a:bodyPr/>
                    <a:lstStyle/>
                    <a:p>
                      <a:r>
                        <a:rPr lang="en-SG" sz="1800" dirty="0"/>
                        <a:t>WPT</a:t>
                      </a:r>
                    </a:p>
                  </a:txBody>
                  <a:tcPr/>
                </a:tc>
                <a:extLst>
                  <a:ext uri="{0D108BD9-81ED-4DB2-BD59-A6C34878D82A}">
                    <a16:rowId xmlns:a16="http://schemas.microsoft.com/office/drawing/2014/main" val="1229749360"/>
                  </a:ext>
                </a:extLst>
              </a:tr>
              <a:tr h="370840">
                <a:tc>
                  <a:txBody>
                    <a:bodyPr/>
                    <a:lstStyle/>
                    <a:p>
                      <a:r>
                        <a:rPr lang="en-SG" sz="1800" dirty="0"/>
                        <a:t>All deployed energizers will be always-on with a certain periodicity</a:t>
                      </a:r>
                    </a:p>
                    <a:p>
                      <a:pPr marL="285750" indent="-285750">
                        <a:buFont typeface="Arial" panose="020B0604020202020204" pitchFamily="34" charset="0"/>
                        <a:buChar char="•"/>
                      </a:pPr>
                      <a:r>
                        <a:rPr lang="en-SG" sz="1800" dirty="0">
                          <a:solidFill>
                            <a:srgbClr val="0000FF"/>
                          </a:solidFill>
                        </a:rPr>
                        <a:t>Pro</a:t>
                      </a:r>
                      <a:r>
                        <a:rPr lang="en-SG" sz="1800" dirty="0"/>
                        <a:t>: No management frame exchange required</a:t>
                      </a:r>
                    </a:p>
                    <a:p>
                      <a:pPr marL="285750" indent="-285750">
                        <a:buFont typeface="Arial" panose="020B0604020202020204" pitchFamily="34" charset="0"/>
                        <a:buChar char="•"/>
                      </a:pPr>
                      <a:r>
                        <a:rPr lang="en-SG" sz="1800" dirty="0">
                          <a:solidFill>
                            <a:srgbClr val="FF0000"/>
                          </a:solidFill>
                        </a:rPr>
                        <a:t>Con</a:t>
                      </a:r>
                      <a:r>
                        <a:rPr lang="en-SG" sz="1800" dirty="0"/>
                        <a:t>: congested channel (more so with several energizers)</a:t>
                      </a:r>
                    </a:p>
                  </a:txBody>
                  <a:tcPr/>
                </a:tc>
                <a:tc>
                  <a:txBody>
                    <a:bodyPr/>
                    <a:lstStyle/>
                    <a:p>
                      <a:r>
                        <a:rPr lang="en-SG" sz="1800" dirty="0"/>
                        <a:t>Energizers can be selectively triggered by the AP to address the duty cycle, path loss/fading, or specific area of deployment of the AMP STAs</a:t>
                      </a:r>
                    </a:p>
                    <a:p>
                      <a:pPr marL="285750" indent="-285750">
                        <a:buFont typeface="Arial" panose="020B0604020202020204" pitchFamily="34" charset="0"/>
                        <a:buChar char="•"/>
                      </a:pPr>
                      <a:r>
                        <a:rPr lang="en-SG" sz="1800" dirty="0">
                          <a:solidFill>
                            <a:srgbClr val="0000FF"/>
                          </a:solidFill>
                        </a:rPr>
                        <a:t>Pro</a:t>
                      </a:r>
                      <a:r>
                        <a:rPr lang="en-SG" sz="1800" dirty="0"/>
                        <a:t>: Fair and uncluttered spectrum use</a:t>
                      </a:r>
                    </a:p>
                    <a:p>
                      <a:pPr marL="285750" indent="-285750">
                        <a:buFont typeface="Arial" panose="020B0604020202020204" pitchFamily="34" charset="0"/>
                        <a:buChar char="•"/>
                      </a:pPr>
                      <a:r>
                        <a:rPr lang="en-SG" sz="1800" dirty="0">
                          <a:solidFill>
                            <a:srgbClr val="FF0000"/>
                          </a:solidFill>
                        </a:rPr>
                        <a:t>Con</a:t>
                      </a:r>
                      <a:r>
                        <a:rPr lang="en-SG" sz="1800" dirty="0"/>
                        <a:t>: Management frame exchange required</a:t>
                      </a:r>
                    </a:p>
                  </a:txBody>
                  <a:tcPr/>
                </a:tc>
                <a:extLst>
                  <a:ext uri="{0D108BD9-81ED-4DB2-BD59-A6C34878D82A}">
                    <a16:rowId xmlns:a16="http://schemas.microsoft.com/office/drawing/2014/main" val="2580348772"/>
                  </a:ext>
                </a:extLst>
              </a:tr>
              <a:tr h="370840">
                <a:tc>
                  <a:txBody>
                    <a:bodyPr/>
                    <a:lstStyle/>
                    <a:p>
                      <a:r>
                        <a:rPr lang="en-SG" sz="1800" dirty="0"/>
                        <a:t>Energizer coverage and periodicity fixed at the point of deployment</a:t>
                      </a:r>
                    </a:p>
                    <a:p>
                      <a:pPr marL="285750" indent="-285750">
                        <a:buFont typeface="Arial" panose="020B0604020202020204" pitchFamily="34" charset="0"/>
                        <a:buChar char="•"/>
                      </a:pPr>
                      <a:r>
                        <a:rPr lang="en-SG" sz="1800" dirty="0">
                          <a:solidFill>
                            <a:srgbClr val="0000FF"/>
                          </a:solidFill>
                        </a:rPr>
                        <a:t>Pro</a:t>
                      </a:r>
                      <a:r>
                        <a:rPr lang="en-SG" sz="1800" dirty="0"/>
                        <a:t>: Beneficial for fixed AMP STAs in a controlled environment</a:t>
                      </a:r>
                    </a:p>
                    <a:p>
                      <a:pPr marL="285750" indent="-285750">
                        <a:buFont typeface="Arial" panose="020B0604020202020204" pitchFamily="34" charset="0"/>
                        <a:buChar char="•"/>
                      </a:pPr>
                      <a:r>
                        <a:rPr lang="en-SG" sz="1800" dirty="0">
                          <a:solidFill>
                            <a:srgbClr val="FF0000"/>
                          </a:solidFill>
                        </a:rPr>
                        <a:t>Con</a:t>
                      </a:r>
                      <a:r>
                        <a:rPr lang="en-SG" sz="1800" dirty="0"/>
                        <a:t>: Re-installation/re-deployment required when energizer coverage is affected by changes in the environment or AMP STAs are not stationary</a:t>
                      </a:r>
                    </a:p>
                  </a:txBody>
                  <a:tcPr/>
                </a:tc>
                <a:tc>
                  <a:txBody>
                    <a:bodyPr/>
                    <a:lstStyle/>
                    <a:p>
                      <a:r>
                        <a:rPr lang="en-SG" sz="1800" i="0" dirty="0">
                          <a:solidFill>
                            <a:schemeClr val="tx1"/>
                          </a:solidFill>
                        </a:rPr>
                        <a:t>Energizer transmission parameters can be controlled by the AP, including non-periodic energizing </a:t>
                      </a:r>
                    </a:p>
                    <a:p>
                      <a:pPr marL="285750" indent="-285750">
                        <a:buFont typeface="Arial" panose="020B0604020202020204" pitchFamily="34" charset="0"/>
                        <a:buChar char="•"/>
                      </a:pPr>
                      <a:r>
                        <a:rPr lang="en-SG" sz="1800" i="0" dirty="0">
                          <a:solidFill>
                            <a:srgbClr val="0000FF"/>
                          </a:solidFill>
                        </a:rPr>
                        <a:t>Pro</a:t>
                      </a:r>
                      <a:r>
                        <a:rPr lang="en-SG" sz="1800" i="0" dirty="0">
                          <a:solidFill>
                            <a:schemeClr val="tx1"/>
                          </a:solidFill>
                        </a:rPr>
                        <a:t>: Flexible to changes in environment and AP can address critical energy harvesting needs of the AMP STAs</a:t>
                      </a:r>
                    </a:p>
                    <a:p>
                      <a:pPr marL="285750" indent="-285750">
                        <a:buFont typeface="Arial" panose="020B0604020202020204" pitchFamily="34" charset="0"/>
                        <a:buChar char="•"/>
                      </a:pPr>
                      <a:r>
                        <a:rPr lang="en-SG" sz="1800" i="0" dirty="0">
                          <a:solidFill>
                            <a:srgbClr val="FF0000"/>
                          </a:solidFill>
                        </a:rPr>
                        <a:t>Con</a:t>
                      </a:r>
                      <a:r>
                        <a:rPr lang="en-SG" sz="1800" i="0" dirty="0">
                          <a:solidFill>
                            <a:schemeClr val="tx1"/>
                          </a:solidFill>
                        </a:rPr>
                        <a:t>: Management frame exchange required</a:t>
                      </a:r>
                    </a:p>
                  </a:txBody>
                  <a:tcPr/>
                </a:tc>
                <a:extLst>
                  <a:ext uri="{0D108BD9-81ED-4DB2-BD59-A6C34878D82A}">
                    <a16:rowId xmlns:a16="http://schemas.microsoft.com/office/drawing/2014/main" val="1469162437"/>
                  </a:ext>
                </a:extLst>
              </a:tr>
            </a:tbl>
          </a:graphicData>
        </a:graphic>
      </p:graphicFrame>
      <p:sp>
        <p:nvSpPr>
          <p:cNvPr id="8" name="Title 1">
            <a:extLst>
              <a:ext uri="{FF2B5EF4-FFF2-40B4-BE49-F238E27FC236}">
                <a16:creationId xmlns:a16="http://schemas.microsoft.com/office/drawing/2014/main" id="{35845027-2BC3-4758-B5FC-EBDD9B274F48}"/>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pPr defTabSz="1187323" eaLnBrk="1" fontAlgn="auto" hangingPunct="1">
              <a:lnSpc>
                <a:spcPct val="90000"/>
              </a:lnSpc>
              <a:spcBef>
                <a:spcPts val="1200"/>
              </a:spcBef>
              <a:spcAft>
                <a:spcPts val="0"/>
              </a:spcAft>
              <a:tabLst>
                <a:tab pos="1207937" algn="ctr"/>
              </a:tabLst>
            </a:pPr>
            <a:r>
              <a:rPr lang="en-US" sz="2800" b="1" dirty="0">
                <a:solidFill>
                  <a:schemeClr val="tx1"/>
                </a:solidFill>
              </a:rPr>
              <a:t>Necessity for Energizer Control (1/2)</a:t>
            </a:r>
          </a:p>
        </p:txBody>
      </p:sp>
    </p:spTree>
    <p:extLst>
      <p:ext uri="{BB962C8B-B14F-4D97-AF65-F5344CB8AC3E}">
        <p14:creationId xmlns:p14="http://schemas.microsoft.com/office/powerpoint/2010/main" val="19008235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CB095C-A60D-4F4B-A730-93A90B3EA694}"/>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7</a:t>
            </a:fld>
            <a:endParaRPr lang="en-US" altLang="en-US" dirty="0"/>
          </a:p>
        </p:txBody>
      </p:sp>
      <p:sp>
        <p:nvSpPr>
          <p:cNvPr id="6" name="Rectangle 5">
            <a:extLst>
              <a:ext uri="{FF2B5EF4-FFF2-40B4-BE49-F238E27FC236}">
                <a16:creationId xmlns:a16="http://schemas.microsoft.com/office/drawing/2014/main" id="{3E926A99-2A4D-4218-AEF7-F5416CC91FD0}"/>
              </a:ext>
            </a:extLst>
          </p:cNvPr>
          <p:cNvSpPr/>
          <p:nvPr/>
        </p:nvSpPr>
        <p:spPr>
          <a:xfrm>
            <a:off x="908375" y="1556792"/>
            <a:ext cx="10352617" cy="1477328"/>
          </a:xfrm>
          <a:prstGeom prst="rect">
            <a:avLst/>
          </a:prstGeom>
        </p:spPr>
        <p:txBody>
          <a:bodyPr wrap="square">
            <a:spAutoFit/>
          </a:bodyPr>
          <a:lstStyle/>
          <a:p>
            <a:pPr marL="342900" indent="-342900" defTabSz="1187323" eaLnBrk="1" fontAlgn="auto" hangingPunct="1">
              <a:lnSpc>
                <a:spcPct val="8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The AP may send control information to </a:t>
            </a:r>
            <a:r>
              <a:rPr lang="en-US" sz="2000" b="1" dirty="0">
                <a:solidFill>
                  <a:schemeClr val="tx1"/>
                </a:solidFill>
                <a:latin typeface="+mj-lt"/>
              </a:rPr>
              <a:t>turn off</a:t>
            </a:r>
            <a:r>
              <a:rPr lang="en-US" sz="2000" dirty="0">
                <a:solidFill>
                  <a:schemeClr val="tx1"/>
                </a:solidFill>
                <a:latin typeface="+mj-lt"/>
              </a:rPr>
              <a:t> the energizer operation for power saving purpose during periods of inactivity (evening/night), and </a:t>
            </a:r>
            <a:r>
              <a:rPr lang="en-US" sz="2000" b="1" dirty="0">
                <a:solidFill>
                  <a:schemeClr val="tx1"/>
                </a:solidFill>
                <a:latin typeface="+mj-lt"/>
              </a:rPr>
              <a:t>turn on </a:t>
            </a:r>
            <a:r>
              <a:rPr lang="en-US" sz="2000" dirty="0">
                <a:solidFill>
                  <a:schemeClr val="tx1"/>
                </a:solidFill>
                <a:latin typeface="+mj-lt"/>
              </a:rPr>
              <a:t>the energizer during active periods</a:t>
            </a:r>
          </a:p>
          <a:p>
            <a:pPr marL="342900" indent="-342900" defTabSz="1187323" eaLnBrk="1" fontAlgn="auto" hangingPunct="1">
              <a:lnSpc>
                <a:spcPct val="8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The AP may send control information to activate </a:t>
            </a:r>
            <a:r>
              <a:rPr lang="en-US" sz="2000" b="1" dirty="0">
                <a:solidFill>
                  <a:schemeClr val="tx1"/>
                </a:solidFill>
                <a:latin typeface="+mj-lt"/>
              </a:rPr>
              <a:t>non-periodic energizing </a:t>
            </a:r>
            <a:r>
              <a:rPr lang="en-US" sz="2000" dirty="0">
                <a:solidFill>
                  <a:schemeClr val="tx1"/>
                </a:solidFill>
                <a:latin typeface="+mj-lt"/>
              </a:rPr>
              <a:t>(active, on-demand), at its own discretion to supplement existing on-going periodic energizing</a:t>
            </a:r>
          </a:p>
        </p:txBody>
      </p:sp>
      <p:sp>
        <p:nvSpPr>
          <p:cNvPr id="7" name="Title 1">
            <a:extLst>
              <a:ext uri="{FF2B5EF4-FFF2-40B4-BE49-F238E27FC236}">
                <a16:creationId xmlns:a16="http://schemas.microsoft.com/office/drawing/2014/main" id="{0E03DA3A-767F-482C-B0A4-8B7FC1DB71B2}"/>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pPr defTabSz="1187323" eaLnBrk="1" fontAlgn="auto" hangingPunct="1">
              <a:lnSpc>
                <a:spcPct val="90000"/>
              </a:lnSpc>
              <a:spcBef>
                <a:spcPts val="1200"/>
              </a:spcBef>
              <a:spcAft>
                <a:spcPts val="0"/>
              </a:spcAft>
              <a:tabLst>
                <a:tab pos="1207937" algn="ctr"/>
              </a:tabLst>
            </a:pPr>
            <a:r>
              <a:rPr lang="en-US" sz="2800" b="1" dirty="0">
                <a:solidFill>
                  <a:schemeClr val="tx1"/>
                </a:solidFill>
              </a:rPr>
              <a:t>Necessity for Energizer Control (2/2)</a:t>
            </a:r>
          </a:p>
        </p:txBody>
      </p:sp>
    </p:spTree>
    <p:extLst>
      <p:ext uri="{BB962C8B-B14F-4D97-AF65-F5344CB8AC3E}">
        <p14:creationId xmlns:p14="http://schemas.microsoft.com/office/powerpoint/2010/main" val="27687948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FC79FFA-6A66-43A2-8B9A-2B6460BF748C}"/>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8</a:t>
            </a:fld>
            <a:endParaRPr lang="en-US" altLang="en-US" dirty="0"/>
          </a:p>
        </p:txBody>
      </p:sp>
      <p:sp>
        <p:nvSpPr>
          <p:cNvPr id="3" name="TextBox 2">
            <a:extLst>
              <a:ext uri="{FF2B5EF4-FFF2-40B4-BE49-F238E27FC236}">
                <a16:creationId xmlns:a16="http://schemas.microsoft.com/office/drawing/2014/main" id="{8A765BF3-082A-4F49-A1F2-607F1871219B}"/>
              </a:ext>
            </a:extLst>
          </p:cNvPr>
          <p:cNvSpPr txBox="1"/>
          <p:nvPr/>
        </p:nvSpPr>
        <p:spPr>
          <a:xfrm>
            <a:off x="911424" y="1628800"/>
            <a:ext cx="10448629" cy="4213461"/>
          </a:xfrm>
          <a:prstGeom prst="rect">
            <a:avLst/>
          </a:prstGeom>
          <a:noFill/>
        </p:spPr>
        <p:txBody>
          <a:bodyPr vert="horz" wrap="square" rtlCol="0">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mn-lt"/>
                <a:ea typeface="+mn-ea"/>
              </a:rPr>
              <a:t>WPT is dependent on AMP STA’s ability to report to the AP its current status or capability (such as energy level, energy storage capacity, UL data buffer size, etc.)</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endParaRPr lang="en-US" sz="2200" dirty="0">
              <a:solidFill>
                <a:schemeClr val="tx1"/>
              </a:solidFill>
              <a:latin typeface="+mn-lt"/>
              <a:ea typeface="+mn-ea"/>
            </a:endParaRP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mn-lt"/>
                <a:ea typeface="+mn-ea"/>
              </a:rPr>
              <a:t>Active reporting has also been discussed in other contributions for scheduling [2][3] and WPT [3]</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endParaRPr lang="en-US" sz="2200" dirty="0">
              <a:solidFill>
                <a:schemeClr val="tx1"/>
              </a:solidFill>
              <a:latin typeface="+mn-lt"/>
              <a:ea typeface="+mn-ea"/>
            </a:endParaRP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200" dirty="0">
                <a:solidFill>
                  <a:schemeClr val="tx1"/>
                </a:solidFill>
                <a:latin typeface="+mn-lt"/>
                <a:ea typeface="+mn-ea"/>
              </a:rPr>
              <a:t>Active reporting may even be needed in the form of a one-time AMP STA capability reporting for a controlled energizer deployment to reduce</a:t>
            </a:r>
            <a:r>
              <a:rPr lang="en-US" sz="2200" dirty="0">
                <a:solidFill>
                  <a:schemeClr val="tx1"/>
                </a:solidFill>
                <a:latin typeface="+mj-lt"/>
              </a:rPr>
              <a:t> the complexity/burden of the deployment phase for passive EH</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endParaRPr lang="en-US" sz="2200" dirty="0">
              <a:solidFill>
                <a:schemeClr val="tx1"/>
              </a:solidFill>
              <a:latin typeface="+mn-lt"/>
              <a:ea typeface="+mn-ea"/>
            </a:endParaRPr>
          </a:p>
        </p:txBody>
      </p:sp>
      <p:sp>
        <p:nvSpPr>
          <p:cNvPr id="4" name="Title 1">
            <a:extLst>
              <a:ext uri="{FF2B5EF4-FFF2-40B4-BE49-F238E27FC236}">
                <a16:creationId xmlns:a16="http://schemas.microsoft.com/office/drawing/2014/main" id="{3E0CD6D6-00E3-4605-B458-B028D012E540}"/>
              </a:ext>
            </a:extLst>
          </p:cNvPr>
          <p:cNvSpPr txBox="1">
            <a:spLocks/>
          </p:cNvSpPr>
          <p:nvPr/>
        </p:nvSpPr>
        <p:spPr>
          <a:xfrm>
            <a:off x="1007436" y="702557"/>
            <a:ext cx="10352617" cy="509994"/>
          </a:xfrm>
          <a:prstGeom prst="rect">
            <a:avLst/>
          </a:prstGeom>
        </p:spPr>
        <p:txBody>
          <a:bodyPr/>
          <a:lstStyle>
            <a:lvl1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mj-lt"/>
                <a:ea typeface="MS PGothic" panose="020B0600070205080204" pitchFamily="34" charset="-128"/>
                <a:cs typeface="+mj-cs"/>
              </a:defRPr>
            </a:lvl1pPr>
            <a:lvl2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2pPr>
            <a:lvl3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3pPr>
            <a:lvl4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4pPr>
            <a:lvl5pPr algn="ctr" defTabSz="449263" rtl="0" eaLnBrk="0" fontAlgn="base" hangingPunct="0">
              <a:spcBef>
                <a:spcPct val="0"/>
              </a:spcBef>
              <a:spcAft>
                <a:spcPct val="0"/>
              </a:spcAft>
              <a:buClr>
                <a:srgbClr val="000000"/>
              </a:buClr>
              <a:buSzPct val="100000"/>
              <a:buFont typeface="Times New Roman" panose="02020603050405020304" pitchFamily="18" charset="0"/>
              <a:defRPr sz="4000">
                <a:solidFill>
                  <a:srgbClr val="000000"/>
                </a:solidFill>
                <a:latin typeface="Arial" charset="0"/>
                <a:ea typeface="MS PGothic" panose="020B0600070205080204" pitchFamily="34" charset="-128"/>
                <a:cs typeface="ＭＳ Ｐゴシック" charset="0"/>
              </a:defRPr>
            </a:lvl5pPr>
            <a:lvl6pPr marL="25146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6pPr>
            <a:lvl7pPr marL="29718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7pPr>
            <a:lvl8pPr marL="34290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8pPr>
            <a:lvl9pPr marL="3886200" indent="-228600" algn="ctr" defTabSz="449263" rtl="0" eaLnBrk="0" fontAlgn="base" hangingPunct="0">
              <a:spcBef>
                <a:spcPct val="0"/>
              </a:spcBef>
              <a:spcAft>
                <a:spcPct val="0"/>
              </a:spcAft>
              <a:buClr>
                <a:srgbClr val="000000"/>
              </a:buClr>
              <a:buSzPct val="100000"/>
              <a:buFont typeface="Times New Roman" charset="0"/>
              <a:defRPr sz="4000">
                <a:solidFill>
                  <a:srgbClr val="000000"/>
                </a:solidFill>
                <a:latin typeface="Arial" charset="0"/>
                <a:ea typeface="ＭＳ Ｐゴシック" charset="0"/>
                <a:cs typeface="ＭＳ Ｐゴシック" charset="0"/>
              </a:defRPr>
            </a:lvl9pPr>
          </a:lstStyle>
          <a:p>
            <a:r>
              <a:rPr lang="en-US" altLang="zh-CN" sz="2800" b="1" dirty="0">
                <a:solidFill>
                  <a:srgbClr val="1D1D1A"/>
                </a:solidFill>
                <a:latin typeface="Arial" panose="020B0604020202020204" pitchFamily="34" charset="0"/>
                <a:ea typeface="Microsoft YaHei" panose="020B0503020204020204" pitchFamily="34" charset="-122"/>
              </a:rPr>
              <a:t>Necessity of Active Reporting</a:t>
            </a:r>
            <a:endParaRPr lang="en-US" altLang="zh-CN" sz="2800" b="1" kern="1200" dirty="0">
              <a:solidFill>
                <a:srgbClr val="1D1D1A"/>
              </a:solidFill>
              <a:latin typeface="Arial" panose="020B0604020202020204" pitchFamily="34" charset="0"/>
              <a:ea typeface="Microsoft YaHei" panose="020B0503020204020204" pitchFamily="34" charset="-122"/>
            </a:endParaRPr>
          </a:p>
        </p:txBody>
      </p:sp>
    </p:spTree>
    <p:extLst>
      <p:ext uri="{BB962C8B-B14F-4D97-AF65-F5344CB8AC3E}">
        <p14:creationId xmlns:p14="http://schemas.microsoft.com/office/powerpoint/2010/main" val="42204555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A0C2B8B-D1F3-498B-B03C-54EBD1DDA319}"/>
              </a:ext>
            </a:extLst>
          </p:cNvPr>
          <p:cNvSpPr>
            <a:spLocks noGrp="1"/>
          </p:cNvSpPr>
          <p:nvPr>
            <p:ph type="sldNum" idx="10"/>
          </p:nvPr>
        </p:nvSpPr>
        <p:spPr/>
        <p:txBody>
          <a:bodyPr/>
          <a:lstStyle/>
          <a:p>
            <a:pPr>
              <a:defRPr/>
            </a:pPr>
            <a:r>
              <a:rPr lang="en-US" altLang="en-US"/>
              <a:t>Slide </a:t>
            </a:r>
            <a:fld id="{49DFBF5E-CB2C-45B5-BBB9-429FD974229E}" type="slidenum">
              <a:rPr lang="en-US" altLang="en-US" smtClean="0"/>
              <a:pPr>
                <a:defRPr/>
              </a:pPr>
              <a:t>9</a:t>
            </a:fld>
            <a:endParaRPr lang="en-US" altLang="en-US" dirty="0"/>
          </a:p>
        </p:txBody>
      </p:sp>
      <p:sp>
        <p:nvSpPr>
          <p:cNvPr id="3" name="TextBox 2">
            <a:extLst>
              <a:ext uri="{FF2B5EF4-FFF2-40B4-BE49-F238E27FC236}">
                <a16:creationId xmlns:a16="http://schemas.microsoft.com/office/drawing/2014/main" id="{830BB008-F9D2-43A4-9A8C-E0EF5507AD63}"/>
              </a:ext>
            </a:extLst>
          </p:cNvPr>
          <p:cNvSpPr txBox="1"/>
          <p:nvPr/>
        </p:nvSpPr>
        <p:spPr>
          <a:xfrm>
            <a:off x="911424" y="1484784"/>
            <a:ext cx="10441160" cy="1508105"/>
          </a:xfrm>
          <a:prstGeom prst="rect">
            <a:avLst/>
          </a:prstGeom>
          <a:noFill/>
        </p:spPr>
        <p:txBody>
          <a:bodyPr vert="horz" wrap="square" rtlCol="0">
            <a:spAutoFit/>
          </a:bodyPr>
          <a:lstStyle/>
          <a:p>
            <a:pPr defTabSz="1187323" eaLnBrk="1" fontAlgn="auto" hangingPunct="1">
              <a:lnSpc>
                <a:spcPct val="90000"/>
              </a:lnSpc>
              <a:spcBef>
                <a:spcPts val="1200"/>
              </a:spcBef>
              <a:spcAft>
                <a:spcPts val="0"/>
              </a:spcAft>
              <a:tabLst>
                <a:tab pos="1207937" algn="ctr"/>
              </a:tabLst>
            </a:pPr>
            <a:r>
              <a:rPr lang="en-US" sz="2000" u="sng" dirty="0">
                <a:solidFill>
                  <a:schemeClr val="tx1"/>
                </a:solidFill>
                <a:latin typeface="+mn-lt"/>
                <a:ea typeface="+mn-ea"/>
              </a:rPr>
              <a:t>Simulation Setup</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n-lt"/>
                <a:ea typeface="+mn-ea"/>
              </a:rPr>
              <a:t>Tx power of the AMP STA: 50uW, 500uW (&lt;1mW [4])</a:t>
            </a:r>
          </a:p>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n-lt"/>
                <a:ea typeface="+mn-ea"/>
              </a:rPr>
              <a:t>UL Payload: 100 bits @ 1Mbps = 0.1ms (Available energy report can be &lt;60bits, &gt;1Mbps UL data rate maybe supported)</a:t>
            </a:r>
          </a:p>
        </p:txBody>
      </p:sp>
      <p:grpSp>
        <p:nvGrpSpPr>
          <p:cNvPr id="12" name="Group 11">
            <a:extLst>
              <a:ext uri="{FF2B5EF4-FFF2-40B4-BE49-F238E27FC236}">
                <a16:creationId xmlns:a16="http://schemas.microsoft.com/office/drawing/2014/main" id="{B0761CF1-6214-493C-85B6-937C1032A7C2}"/>
              </a:ext>
            </a:extLst>
          </p:cNvPr>
          <p:cNvGrpSpPr/>
          <p:nvPr/>
        </p:nvGrpSpPr>
        <p:grpSpPr>
          <a:xfrm>
            <a:off x="7392144" y="3061995"/>
            <a:ext cx="4295800" cy="2961944"/>
            <a:chOff x="7896200" y="3414511"/>
            <a:chExt cx="4295800" cy="2961944"/>
          </a:xfrm>
        </p:grpSpPr>
        <p:pic>
          <p:nvPicPr>
            <p:cNvPr id="8" name="Picture 7">
              <a:extLst>
                <a:ext uri="{FF2B5EF4-FFF2-40B4-BE49-F238E27FC236}">
                  <a16:creationId xmlns:a16="http://schemas.microsoft.com/office/drawing/2014/main" id="{3289EB3A-DCB3-4CC1-849E-DFAA6CC3E3A5}"/>
                </a:ext>
              </a:extLst>
            </p:cNvPr>
            <p:cNvPicPr>
              <a:picLocks noChangeAspect="1"/>
            </p:cNvPicPr>
            <p:nvPr/>
          </p:nvPicPr>
          <p:blipFill>
            <a:blip r:embed="rId3"/>
            <a:stretch>
              <a:fillRect/>
            </a:stretch>
          </p:blipFill>
          <p:spPr>
            <a:xfrm>
              <a:off x="7896200" y="3414511"/>
              <a:ext cx="4295800" cy="2961944"/>
            </a:xfrm>
            <a:prstGeom prst="rect">
              <a:avLst/>
            </a:prstGeom>
          </p:spPr>
        </p:pic>
        <p:sp>
          <p:nvSpPr>
            <p:cNvPr id="6" name="Rectangle 5">
              <a:extLst>
                <a:ext uri="{FF2B5EF4-FFF2-40B4-BE49-F238E27FC236}">
                  <a16:creationId xmlns:a16="http://schemas.microsoft.com/office/drawing/2014/main" id="{26237AAC-A0AF-4664-B0D8-507928286F8E}"/>
                </a:ext>
              </a:extLst>
            </p:cNvPr>
            <p:cNvSpPr/>
            <p:nvPr/>
          </p:nvSpPr>
          <p:spPr bwMode="auto">
            <a:xfrm>
              <a:off x="11480725" y="6108796"/>
              <a:ext cx="396950" cy="250729"/>
            </a:xfrm>
            <a:prstGeom prst="rect">
              <a:avLst/>
            </a:prstGeom>
            <a:noFill/>
            <a:ln w="28575" cap="flat" cmpd="sng" algn="ctr">
              <a:solidFill>
                <a:srgbClr val="FF0000"/>
              </a:solid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pPr>
              <a:endParaRPr kumimoji="0" lang="en-SG" sz="1200" b="0" i="0" u="none" strike="noStrike" cap="none" normalizeH="0" baseline="0">
                <a:ln>
                  <a:noFill/>
                </a:ln>
                <a:solidFill>
                  <a:schemeClr val="bg1"/>
                </a:solidFill>
                <a:effectLst/>
                <a:latin typeface="Times New Roman" charset="0"/>
                <a:ea typeface="ＭＳ Ｐゴシック" charset="0"/>
                <a:cs typeface="ＭＳ Ｐゴシック" charset="0"/>
              </a:endParaRPr>
            </a:p>
          </p:txBody>
        </p:sp>
      </p:grpSp>
      <p:sp>
        <p:nvSpPr>
          <p:cNvPr id="9" name="Rectangle 8">
            <a:extLst>
              <a:ext uri="{FF2B5EF4-FFF2-40B4-BE49-F238E27FC236}">
                <a16:creationId xmlns:a16="http://schemas.microsoft.com/office/drawing/2014/main" id="{0AF45456-39CA-48D4-8524-3EFED02A0D7F}"/>
              </a:ext>
            </a:extLst>
          </p:cNvPr>
          <p:cNvSpPr/>
          <p:nvPr/>
        </p:nvSpPr>
        <p:spPr>
          <a:xfrm>
            <a:off x="911424" y="692696"/>
            <a:ext cx="10441160" cy="480131"/>
          </a:xfrm>
          <a:prstGeom prst="rect">
            <a:avLst/>
          </a:prstGeom>
        </p:spPr>
        <p:txBody>
          <a:bodyPr wrap="square">
            <a:spAutoFit/>
          </a:bodyPr>
          <a:lstStyle/>
          <a:p>
            <a:pPr algn="ctr" defTabSz="1187323" eaLnBrk="1" fontAlgn="auto" hangingPunct="1">
              <a:lnSpc>
                <a:spcPct val="90000"/>
              </a:lnSpc>
              <a:spcBef>
                <a:spcPts val="1200"/>
              </a:spcBef>
              <a:spcAft>
                <a:spcPts val="0"/>
              </a:spcAft>
              <a:tabLst>
                <a:tab pos="1207937" algn="ctr"/>
              </a:tabLst>
            </a:pPr>
            <a:r>
              <a:rPr lang="en-US" sz="2800" b="1" dirty="0">
                <a:solidFill>
                  <a:schemeClr val="tx1"/>
                </a:solidFill>
                <a:latin typeface="+mj-lt"/>
              </a:rPr>
              <a:t>Feasibility of Active Reporting (1/4)</a:t>
            </a:r>
          </a:p>
        </p:txBody>
      </p:sp>
      <p:sp>
        <p:nvSpPr>
          <p:cNvPr id="4" name="Rectangle 3">
            <a:extLst>
              <a:ext uri="{FF2B5EF4-FFF2-40B4-BE49-F238E27FC236}">
                <a16:creationId xmlns:a16="http://schemas.microsoft.com/office/drawing/2014/main" id="{BFC61602-2103-4D08-AE1D-86E5E431FB1F}"/>
              </a:ext>
            </a:extLst>
          </p:cNvPr>
          <p:cNvSpPr/>
          <p:nvPr/>
        </p:nvSpPr>
        <p:spPr>
          <a:xfrm>
            <a:off x="911424" y="3356992"/>
            <a:ext cx="6480720" cy="2523768"/>
          </a:xfrm>
          <a:prstGeom prst="rect">
            <a:avLst/>
          </a:prstGeom>
        </p:spPr>
        <p:txBody>
          <a:bodyPr wrap="square">
            <a:spAutoFit/>
          </a:bodyPr>
          <a:lstStyle/>
          <a:p>
            <a:pPr marL="342900"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u="sng" dirty="0">
                <a:solidFill>
                  <a:schemeClr val="tx1"/>
                </a:solidFill>
                <a:latin typeface="+mj-lt"/>
              </a:rPr>
              <a:t>Energy harvesting capability</a:t>
            </a:r>
            <a:r>
              <a:rPr lang="en-US" sz="2000" dirty="0">
                <a:solidFill>
                  <a:schemeClr val="tx1"/>
                </a:solidFill>
                <a:latin typeface="+mj-lt"/>
              </a:rPr>
              <a:t>:</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Max. Energizer Tx Power: 36dBm, 20dBm [5]</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AMP STA Antenna gain: 0dBi</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Minimum EH RX Power: -23dBm [4] </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Harvesting Efficiency: 20% (10-49% [6])</a:t>
            </a:r>
          </a:p>
          <a:p>
            <a:pPr marL="1085850" lvl="1" indent="-342900" defTabSz="1187323" eaLnBrk="1" fontAlgn="auto" hangingPunct="1">
              <a:lnSpc>
                <a:spcPct val="90000"/>
              </a:lnSpc>
              <a:spcBef>
                <a:spcPts val="1200"/>
              </a:spcBef>
              <a:spcAft>
                <a:spcPts val="0"/>
              </a:spcAft>
              <a:buFont typeface="Wingdings" panose="05000000000000000000" pitchFamily="2" charset="2"/>
              <a:buChar char="q"/>
              <a:tabLst>
                <a:tab pos="1207937" algn="ctr"/>
              </a:tabLst>
            </a:pPr>
            <a:r>
              <a:rPr lang="en-US" sz="2000" dirty="0">
                <a:solidFill>
                  <a:schemeClr val="tx1"/>
                </a:solidFill>
                <a:latin typeface="+mj-lt"/>
              </a:rPr>
              <a:t>15ms Sub-1G TXOP limit [7]</a:t>
            </a:r>
          </a:p>
        </p:txBody>
      </p:sp>
    </p:spTree>
    <p:extLst>
      <p:ext uri="{BB962C8B-B14F-4D97-AF65-F5344CB8AC3E}">
        <p14:creationId xmlns:p14="http://schemas.microsoft.com/office/powerpoint/2010/main" val="3899218601"/>
      </p:ext>
    </p:extLst>
  </p:cSld>
  <p:clrMapOvr>
    <a:masterClrMapping/>
  </p:clrMapOvr>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ＭＳ Ｐゴシック"/>
        <a:cs typeface="ＭＳ Ｐゴシック"/>
      </a:majorFont>
      <a:minorFont>
        <a:latin typeface="Arial"/>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449263" rtl="0" eaLnBrk="1" fontAlgn="base" latinLnBrk="0" hangingPunct="1">
          <a:lnSpc>
            <a:spcPct val="100000"/>
          </a:lnSpc>
          <a:spcBef>
            <a:spcPct val="0"/>
          </a:spcBef>
          <a:spcAft>
            <a:spcPct val="0"/>
          </a:spcAft>
          <a:buClr>
            <a:srgbClr val="000000"/>
          </a:buClr>
          <a:buSzPct val="100000"/>
          <a:buFont typeface="Times New Roman" charset="0"/>
          <a:buNone/>
          <a:tabLst/>
          <a:defRPr kumimoji="0" lang="en-GB" sz="1200" b="0" i="0" u="none" strike="noStrike" cap="none" normalizeH="0" baseline="0">
            <a:ln>
              <a:noFill/>
            </a:ln>
            <a:solidFill>
              <a:schemeClr val="bg1"/>
            </a:solidFill>
            <a:effectLst/>
            <a:latin typeface="Times New Roman" charset="0"/>
            <a:ea typeface="ＭＳ Ｐゴシック" charset="0"/>
            <a:cs typeface="ＭＳ Ｐゴシック" charset="0"/>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116512</TotalTime>
  <Words>1437</Words>
  <Application>Microsoft Office PowerPoint</Application>
  <PresentationFormat>Widescreen</PresentationFormat>
  <Paragraphs>149</Paragraphs>
  <Slides>15</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15</vt:i4>
      </vt:variant>
    </vt:vector>
  </HeadingPairs>
  <TitlesOfParts>
    <vt:vector size="24" baseType="lpstr">
      <vt:lpstr>Microsoft YaHei</vt:lpstr>
      <vt:lpstr>MS PGothic</vt:lpstr>
      <vt:lpstr>MS PGothic</vt:lpstr>
      <vt:lpstr>Arial</vt:lpstr>
      <vt:lpstr>Arial Unicode MS</vt:lpstr>
      <vt:lpstr>Cambria Math</vt:lpstr>
      <vt:lpstr>Times New Roman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References</vt:lpstr>
      <vt:lpstr>SP1</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Meeting Slides</dc:title>
  <dc:subject/>
  <dc:creator>ben@blindcreek.com</dc:creator>
  <cp:keywords/>
  <dc:description/>
  <cp:lastModifiedBy>Ian Bajaj</cp:lastModifiedBy>
  <cp:revision>1317</cp:revision>
  <cp:lastPrinted>2000-03-07T00:55:37Z</cp:lastPrinted>
  <dcterms:created xsi:type="dcterms:W3CDTF">2016-01-17T22:48:36Z</dcterms:created>
  <dcterms:modified xsi:type="dcterms:W3CDTF">2024-09-12T04:02:43Z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2015_ms_pID_725343">
    <vt:lpwstr>(3)zXz6X/c6YLpQKUlQ3R2/7Is7bgKxQG4wm8FxbRVHukvjwrDH9sUmOS9Z5itkHtopWCC8kki7
wFEVGETe0NTbp7ZlvG245CE09fCHpKuUIsYL+v9QKqbiYR7b+0KHjkyp+Y3IC9sQ2MlneKX/
SSubAG3NpwRlGwg3j4ny2cNnI7+LIyp0ks4dV3qJ4iUuUm9EMy78x69B/Zm7CZQFddgkcl6s
2SWOJVWRDJZf825Vl/</vt:lpwstr>
  </property>
  <property fmtid="{D5CDD505-2E9C-101B-9397-08002B2CF9AE}" pid="3" name="_2015_ms_pID_7253431">
    <vt:lpwstr>BCwkirEHEYaF6qNxMCHUYFOFj88ebbK5zWv/ctX8NCK/Mj4H6fN7nI
lul7x7ZWfgjCT0t7+TB/l2vQfSp8lejJTxkUQyrpFD8pY3c2XBR4s39sM17Y8t3hmQj2J71+
cSUFIfo85TH5cMORxzP9KOgASC3XwWZhyUnnFcR2//wRB+3LNxtz0X0Mlq/cozHYzDXO6Upv
1xs9zGnbZ6qLBWwLDoS/XOMxvIn7ac7m9aQX</vt:lpwstr>
  </property>
  <property fmtid="{D5CDD505-2E9C-101B-9397-08002B2CF9AE}" pid="4" name="_2015_ms_pID_7253432">
    <vt:lpwstr>kg==</vt:lpwstr>
  </property>
</Properties>
</file>