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363" r:id="rId2"/>
    <p:sldId id="2523" r:id="rId3"/>
    <p:sldId id="2516" r:id="rId4"/>
    <p:sldId id="2520" r:id="rId5"/>
    <p:sldId id="2521" r:id="rId6"/>
    <p:sldId id="2525" r:id="rId7"/>
    <p:sldId id="2482" r:id="rId8"/>
    <p:sldId id="2502" r:id="rId9"/>
    <p:sldId id="2497" r:id="rId10"/>
    <p:sldId id="2508" r:id="rId11"/>
    <p:sldId id="2509" r:id="rId12"/>
    <p:sldId id="2499" r:id="rId13"/>
    <p:sldId id="2513" r:id="rId14"/>
    <p:sldId id="2469" r:id="rId15"/>
    <p:sldId id="2527" r:id="rId16"/>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Rojan Chitrakar" initials="RC" lastIdx="4" clrIdx="1">
    <p:extLst>
      <p:ext uri="{19B8F6BF-5375-455C-9EA6-DF929625EA0E}">
        <p15:presenceInfo xmlns:p15="http://schemas.microsoft.com/office/powerpoint/2012/main" userId="S-1-5-21-147214757-305610072-1517763936-9659282" providerId="AD"/>
      </p:ext>
    </p:extLst>
  </p:cmAuthor>
  <p:cmAuthor id="3" name="Ian Bajaj" initials="IB" lastIdx="10" clrIdx="2">
    <p:extLst>
      <p:ext uri="{19B8F6BF-5375-455C-9EA6-DF929625EA0E}">
        <p15:presenceInfo xmlns:p15="http://schemas.microsoft.com/office/powerpoint/2012/main" userId="S-1-5-21-147214757-305610072-1517763936-10613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A7E6FF"/>
    <a:srgbClr val="FF8B8B"/>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51" autoAdjust="0"/>
  </p:normalViewPr>
  <p:slideViewPr>
    <p:cSldViewPr>
      <p:cViewPr varScale="1">
        <p:scale>
          <a:sx n="70" d="100"/>
          <a:sy n="70" d="100"/>
        </p:scale>
        <p:origin x="468" y="60"/>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5</a:t>
            </a:fld>
            <a:endParaRPr lang="en-US" altLang="en-US" dirty="0"/>
          </a:p>
        </p:txBody>
      </p:sp>
    </p:spTree>
    <p:extLst>
      <p:ext uri="{BB962C8B-B14F-4D97-AF65-F5344CB8AC3E}">
        <p14:creationId xmlns:p14="http://schemas.microsoft.com/office/powerpoint/2010/main" val="209496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7</a:t>
            </a:fld>
            <a:endParaRPr lang="en-US" altLang="en-US" dirty="0"/>
          </a:p>
        </p:txBody>
      </p:sp>
    </p:spTree>
    <p:extLst>
      <p:ext uri="{BB962C8B-B14F-4D97-AF65-F5344CB8AC3E}">
        <p14:creationId xmlns:p14="http://schemas.microsoft.com/office/powerpoint/2010/main" val="229795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8</a:t>
            </a:fld>
            <a:endParaRPr lang="en-US" altLang="en-US" dirty="0"/>
          </a:p>
        </p:txBody>
      </p:sp>
    </p:spTree>
    <p:extLst>
      <p:ext uri="{BB962C8B-B14F-4D97-AF65-F5344CB8AC3E}">
        <p14:creationId xmlns:p14="http://schemas.microsoft.com/office/powerpoint/2010/main" val="359642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9</a:t>
            </a:fld>
            <a:endParaRPr lang="en-US" altLang="en-US" dirty="0"/>
          </a:p>
        </p:txBody>
      </p:sp>
    </p:spTree>
    <p:extLst>
      <p:ext uri="{BB962C8B-B14F-4D97-AF65-F5344CB8AC3E}">
        <p14:creationId xmlns:p14="http://schemas.microsoft.com/office/powerpoint/2010/main" val="339011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41F80D5-87FE-483F-B143-B248F0A4A38A}"/>
              </a:ext>
            </a:extLst>
          </p:cNvPr>
          <p:cNvSpPr>
            <a:spLocks noGrp="1" noChangeArrowheads="1"/>
          </p:cNvSpPr>
          <p:nvPr>
            <p:ph type="sldNum" idx="10"/>
          </p:nvPr>
        </p:nvSpPr>
        <p:spPr>
          <a:xfrm>
            <a:off x="5615518" y="6554788"/>
            <a:ext cx="874183" cy="239712"/>
          </a:xfrm>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350679"/>
            <a:ext cx="5283200" cy="246221"/>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600" b="1" dirty="0">
                <a:solidFill>
                  <a:schemeClr val="tx1"/>
                </a:solidFill>
              </a:rPr>
              <a:t>doc.: IEEE 802.11-24/1524r1</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340735"/>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600" dirty="0"/>
              <a:t>September 2024</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309958"/>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400" dirty="0"/>
              <a:t>Ian Bajaj </a:t>
            </a:r>
            <a:r>
              <a:rPr lang="en-SG" sz="1400" dirty="0"/>
              <a:t>(Huawei</a:t>
            </a:r>
            <a:r>
              <a:rPr lang="zh-CN" altLang="en-US" sz="1400" dirty="0"/>
              <a:t>）</a:t>
            </a:r>
            <a:endParaRPr lang="en-GB" sz="1400" dirty="0"/>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914400" indent="-457200" algn="l" defTabSz="449263" rtl="0" eaLnBrk="0" fontAlgn="base" hangingPunct="0">
        <a:spcBef>
          <a:spcPts val="700"/>
        </a:spcBef>
        <a:spcAft>
          <a:spcPct val="0"/>
        </a:spcAft>
        <a:buClr>
          <a:srgbClr val="000000"/>
        </a:buClr>
        <a:buSzPct val="100000"/>
        <a:buFont typeface="Wingdings" panose="05000000000000000000" pitchFamily="2" charset="2"/>
        <a:buChar char="q"/>
        <a:defRPr sz="2800">
          <a:solidFill>
            <a:srgbClr val="000000"/>
          </a:solidFill>
          <a:latin typeface="+mn-lt"/>
          <a:ea typeface="MS PGothic" panose="020B0600070205080204" pitchFamily="34" charset="-128"/>
          <a:cs typeface="+mn-cs"/>
        </a:defRPr>
      </a:lvl2pPr>
      <a:lvl3pPr marL="1257300" indent="-342900" algn="l" defTabSz="449263" rtl="0" eaLnBrk="0" fontAlgn="base" hangingPunct="0">
        <a:spcBef>
          <a:spcPts val="600"/>
        </a:spcBef>
        <a:spcAft>
          <a:spcPct val="0"/>
        </a:spcAft>
        <a:buClr>
          <a:srgbClr val="000000"/>
        </a:buClr>
        <a:buSzPct val="100000"/>
        <a:buFont typeface="Wingdings" panose="05000000000000000000" pitchFamily="2" charset="2"/>
        <a:buChar char="§"/>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4AAF1A-2CBC-4960-9362-D10130ACC9C7}"/>
              </a:ext>
            </a:extLst>
          </p:cNvPr>
          <p:cNvGraphicFramePr>
            <a:graphicFrameLocks noGrp="1"/>
          </p:cNvGraphicFramePr>
          <p:nvPr>
            <p:extLst>
              <p:ext uri="{D42A27DB-BD31-4B8C-83A1-F6EECF244321}">
                <p14:modId xmlns:p14="http://schemas.microsoft.com/office/powerpoint/2010/main" val="3296711422"/>
              </p:ext>
            </p:extLst>
          </p:nvPr>
        </p:nvGraphicFramePr>
        <p:xfrm>
          <a:off x="767408" y="2687451"/>
          <a:ext cx="10441160" cy="1676400"/>
        </p:xfrm>
        <a:graphic>
          <a:graphicData uri="http://schemas.openxmlformats.org/drawingml/2006/table">
            <a:tbl>
              <a:tblPr firstRow="1" bandRow="1"/>
              <a:tblGrid>
                <a:gridCol w="2734353">
                  <a:extLst>
                    <a:ext uri="{9D8B030D-6E8A-4147-A177-3AD203B41FA5}">
                      <a16:colId xmlns:a16="http://schemas.microsoft.com/office/drawing/2014/main" val="20000"/>
                    </a:ext>
                  </a:extLst>
                </a:gridCol>
                <a:gridCol w="1436633">
                  <a:extLst>
                    <a:ext uri="{9D8B030D-6E8A-4147-A177-3AD203B41FA5}">
                      <a16:colId xmlns:a16="http://schemas.microsoft.com/office/drawing/2014/main" val="20001"/>
                    </a:ext>
                  </a:extLst>
                </a:gridCol>
                <a:gridCol w="1599518">
                  <a:extLst>
                    <a:ext uri="{9D8B030D-6E8A-4147-A177-3AD203B41FA5}">
                      <a16:colId xmlns:a16="http://schemas.microsoft.com/office/drawing/2014/main" val="20002"/>
                    </a:ext>
                  </a:extLst>
                </a:gridCol>
                <a:gridCol w="1459409">
                  <a:extLst>
                    <a:ext uri="{9D8B030D-6E8A-4147-A177-3AD203B41FA5}">
                      <a16:colId xmlns:a16="http://schemas.microsoft.com/office/drawing/2014/main" val="20003"/>
                    </a:ext>
                  </a:extLst>
                </a:gridCol>
                <a:gridCol w="3211247">
                  <a:extLst>
                    <a:ext uri="{9D8B030D-6E8A-4147-A177-3AD203B41FA5}">
                      <a16:colId xmlns:a16="http://schemas.microsoft.com/office/drawing/2014/main" val="20004"/>
                    </a:ext>
                  </a:extLst>
                </a:gridCol>
              </a:tblGrid>
              <a:tr h="264132">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Ian Bajaj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4">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sz="1600" dirty="0">
                          <a:solidFill>
                            <a:schemeClr val="tx1"/>
                          </a:solidFill>
                        </a:rPr>
                        <a:t>Huawei</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4">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altLang="zh-CN" sz="1600" dirty="0">
                          <a:solidFill>
                            <a:schemeClr val="tx1"/>
                          </a:solidFill>
                        </a:rPr>
                        <a:t>Singapore</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r>
                        <a:rPr lang="en-US" sz="1600" dirty="0">
                          <a:solidFill>
                            <a:schemeClr val="tx1"/>
                          </a:solidFill>
                        </a:rPr>
                        <a:t>ian.bajaj@huawei.com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283848554"/>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Lei Huang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35697882"/>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Shuqiao</a:t>
                      </a:r>
                      <a:r>
                        <a:rPr lang="en-US" sz="1600" dirty="0">
                          <a:solidFill>
                            <a:schemeClr val="tx1"/>
                          </a:solidFill>
                        </a:rPr>
                        <a:t> Chen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360516509"/>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Rojan Chitrakar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735446511"/>
                  </a:ext>
                </a:extLst>
              </a:tr>
            </a:tbl>
          </a:graphicData>
        </a:graphic>
      </p:graphicFrame>
      <p:sp>
        <p:nvSpPr>
          <p:cNvPr id="4" name="Title 1">
            <a:extLst>
              <a:ext uri="{FF2B5EF4-FFF2-40B4-BE49-F238E27FC236}">
                <a16:creationId xmlns:a16="http://schemas.microsoft.com/office/drawing/2014/main" id="{1F84DA3A-0E09-4ACE-B694-6777AFD069BA}"/>
              </a:ext>
            </a:extLst>
          </p:cNvPr>
          <p:cNvSpPr txBox="1">
            <a:spLocks/>
          </p:cNvSpPr>
          <p:nvPr/>
        </p:nvSpPr>
        <p:spPr bwMode="auto">
          <a:xfrm>
            <a:off x="2209800" y="615636"/>
            <a:ext cx="7772400" cy="129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latin typeface="Times New Roman"/>
              </a:rPr>
              <a:t>Follow-up</a:t>
            </a:r>
            <a:r>
              <a:rPr kumimoji="0" lang="en-US" sz="3200" b="1" i="0" u="none" strike="noStrike" kern="0" cap="none" spc="0" normalizeH="0" baseline="0" noProof="0" dirty="0">
                <a:ln>
                  <a:noFill/>
                </a:ln>
                <a:solidFill>
                  <a:srgbClr val="000000"/>
                </a:solidFill>
                <a:effectLst/>
                <a:uLnTx/>
                <a:uFillTx/>
                <a:latin typeface="Times New Roman"/>
                <a:ea typeface="+mj-ea"/>
                <a:cs typeface="+mj-cs"/>
              </a:rPr>
              <a:t> on the AMP WPT protocol</a:t>
            </a:r>
          </a:p>
        </p:txBody>
      </p:sp>
      <p:sp>
        <p:nvSpPr>
          <p:cNvPr id="5" name="Rectangle 6">
            <a:extLst>
              <a:ext uri="{FF2B5EF4-FFF2-40B4-BE49-F238E27FC236}">
                <a16:creationId xmlns:a16="http://schemas.microsoft.com/office/drawing/2014/main" id="{CCEB2F4D-5A9A-4FB8-877B-EDFC80EDE7FF}"/>
              </a:ext>
            </a:extLst>
          </p:cNvPr>
          <p:cNvSpPr txBox="1">
            <a:spLocks noChangeArrowheads="1"/>
          </p:cNvSpPr>
          <p:nvPr/>
        </p:nvSpPr>
        <p:spPr bwMode="auto">
          <a:xfrm>
            <a:off x="2063552" y="1909852"/>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defTabSz="457200">
              <a:buFontTx/>
              <a:buNone/>
            </a:pPr>
            <a:r>
              <a:rPr lang="en-US" sz="2000" dirty="0">
                <a:solidFill>
                  <a:srgbClr val="000000"/>
                </a:solidFill>
                <a:latin typeface="Times New Roman"/>
              </a:rPr>
              <a:t>Date: 09 Sep 2024</a:t>
            </a:r>
            <a:endParaRPr lang="en-US" sz="2000" b="0" dirty="0">
              <a:solidFill>
                <a:srgbClr val="000000"/>
              </a:solidFill>
              <a:latin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C7984-7976-4894-9CFD-8DE75F743E2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10</a:t>
            </a:fld>
            <a:endParaRPr lang="en-US" altLang="en-US" dirty="0"/>
          </a:p>
        </p:txBody>
      </p:sp>
      <p:sp>
        <p:nvSpPr>
          <p:cNvPr id="6" name="TextBox 5">
            <a:extLst>
              <a:ext uri="{FF2B5EF4-FFF2-40B4-BE49-F238E27FC236}">
                <a16:creationId xmlns:a16="http://schemas.microsoft.com/office/drawing/2014/main" id="{31806E67-7B6A-4CC1-9E1C-420AF0CFC257}"/>
              </a:ext>
            </a:extLst>
          </p:cNvPr>
          <p:cNvSpPr txBox="1"/>
          <p:nvPr/>
        </p:nvSpPr>
        <p:spPr>
          <a:xfrm>
            <a:off x="967555" y="4501240"/>
            <a:ext cx="10513168" cy="195438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b="1" dirty="0">
                <a:solidFill>
                  <a:schemeClr val="tx1"/>
                </a:solidFill>
                <a:latin typeface="+mn-lt"/>
                <a:ea typeface="+mn-ea"/>
              </a:rPr>
              <a:t>Active Reporting AMP STAs can be supported</a:t>
            </a:r>
            <a:r>
              <a:rPr lang="en-US" sz="1800" dirty="0">
                <a:solidFill>
                  <a:schemeClr val="tx1"/>
                </a:solidFill>
                <a:latin typeface="+mn-lt"/>
                <a:ea typeface="+mn-ea"/>
              </a:rPr>
              <a:t> at:</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FSPL: 13m (36dBm EIRP), and 2m (20dBm EIRP) from the energizer respectively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11n-Chan. D: 10m (36dBm EIRP), and 1.5m (20dBm EIRP) from the energizer respectively</a:t>
            </a:r>
          </a:p>
          <a:p>
            <a:pPr lvl="1" indent="0" defTabSz="1187323" eaLnBrk="1" fontAlgn="auto" hangingPunct="1">
              <a:lnSpc>
                <a:spcPct val="90000"/>
              </a:lnSpc>
              <a:spcBef>
                <a:spcPts val="1200"/>
              </a:spcBef>
              <a:spcAft>
                <a:spcPts val="0"/>
              </a:spcAft>
              <a:tabLst>
                <a:tab pos="1207937" algn="ctr"/>
              </a:tabLst>
            </a:pPr>
            <a:r>
              <a:rPr lang="en-US" sz="1800" u="sng" dirty="0">
                <a:solidFill>
                  <a:schemeClr val="tx1"/>
                </a:solidFill>
                <a:latin typeface="+mn-lt"/>
                <a:ea typeface="+mn-ea"/>
              </a:rPr>
              <a:t>within the 15ms Sub-1G TXOP limit</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Active reporting at greater distances will come at the </a:t>
            </a:r>
            <a:r>
              <a:rPr lang="en-US" sz="1800" u="sng" dirty="0">
                <a:solidFill>
                  <a:schemeClr val="tx1"/>
                </a:solidFill>
                <a:latin typeface="+mn-lt"/>
                <a:ea typeface="+mn-ea"/>
              </a:rPr>
              <a:t>cost of the UL update rate</a:t>
            </a:r>
          </a:p>
        </p:txBody>
      </p:sp>
      <p:sp>
        <p:nvSpPr>
          <p:cNvPr id="19" name="Rectangle 18">
            <a:extLst>
              <a:ext uri="{FF2B5EF4-FFF2-40B4-BE49-F238E27FC236}">
                <a16:creationId xmlns:a16="http://schemas.microsoft.com/office/drawing/2014/main" id="{AC81D217-DEAC-4C59-AD81-BC896F873A6B}"/>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(2/4)</a:t>
            </a:r>
          </a:p>
        </p:txBody>
      </p:sp>
      <p:grpSp>
        <p:nvGrpSpPr>
          <p:cNvPr id="4" name="Group 3">
            <a:extLst>
              <a:ext uri="{FF2B5EF4-FFF2-40B4-BE49-F238E27FC236}">
                <a16:creationId xmlns:a16="http://schemas.microsoft.com/office/drawing/2014/main" id="{CE32A9F4-8381-4AA1-9CDF-3556C2C78C20}"/>
              </a:ext>
            </a:extLst>
          </p:cNvPr>
          <p:cNvGrpSpPr/>
          <p:nvPr/>
        </p:nvGrpSpPr>
        <p:grpSpPr>
          <a:xfrm>
            <a:off x="767408" y="1247521"/>
            <a:ext cx="4346918" cy="3111887"/>
            <a:chOff x="1513397" y="1271879"/>
            <a:chExt cx="4346918" cy="3111887"/>
          </a:xfrm>
        </p:grpSpPr>
        <p:pic>
          <p:nvPicPr>
            <p:cNvPr id="3" name="Picture 2">
              <a:extLst>
                <a:ext uri="{FF2B5EF4-FFF2-40B4-BE49-F238E27FC236}">
                  <a16:creationId xmlns:a16="http://schemas.microsoft.com/office/drawing/2014/main" id="{3DF23606-2C29-49C9-B64D-B851FB8F2113}"/>
                </a:ext>
              </a:extLst>
            </p:cNvPr>
            <p:cNvPicPr>
              <a:picLocks noChangeAspect="1"/>
            </p:cNvPicPr>
            <p:nvPr/>
          </p:nvPicPr>
          <p:blipFill>
            <a:blip r:embed="rId2"/>
            <a:stretch>
              <a:fillRect/>
            </a:stretch>
          </p:blipFill>
          <p:spPr>
            <a:xfrm>
              <a:off x="1513397" y="1271879"/>
              <a:ext cx="4346918" cy="3111887"/>
            </a:xfrm>
            <a:prstGeom prst="rect">
              <a:avLst/>
            </a:prstGeom>
          </p:spPr>
        </p:pic>
        <p:sp>
          <p:nvSpPr>
            <p:cNvPr id="11" name="Rectangle 10">
              <a:extLst>
                <a:ext uri="{FF2B5EF4-FFF2-40B4-BE49-F238E27FC236}">
                  <a16:creationId xmlns:a16="http://schemas.microsoft.com/office/drawing/2014/main" id="{D19C3432-2841-4481-9D00-9D56AC9D8395}"/>
                </a:ext>
              </a:extLst>
            </p:cNvPr>
            <p:cNvSpPr/>
            <p:nvPr/>
          </p:nvSpPr>
          <p:spPr bwMode="auto">
            <a:xfrm>
              <a:off x="5171984" y="1275448"/>
              <a:ext cx="488684" cy="171500"/>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grpSp>
        <p:nvGrpSpPr>
          <p:cNvPr id="7" name="Group 6">
            <a:extLst>
              <a:ext uri="{FF2B5EF4-FFF2-40B4-BE49-F238E27FC236}">
                <a16:creationId xmlns:a16="http://schemas.microsoft.com/office/drawing/2014/main" id="{00804851-C3A3-4E57-9861-DB1C4D2903AF}"/>
              </a:ext>
            </a:extLst>
          </p:cNvPr>
          <p:cNvGrpSpPr/>
          <p:nvPr/>
        </p:nvGrpSpPr>
        <p:grpSpPr>
          <a:xfrm>
            <a:off x="5366130" y="1248113"/>
            <a:ext cx="4404427" cy="3111295"/>
            <a:chOff x="6619666" y="1272471"/>
            <a:chExt cx="4404427" cy="3111295"/>
          </a:xfrm>
        </p:grpSpPr>
        <p:pic>
          <p:nvPicPr>
            <p:cNvPr id="5" name="Picture 4">
              <a:extLst>
                <a:ext uri="{FF2B5EF4-FFF2-40B4-BE49-F238E27FC236}">
                  <a16:creationId xmlns:a16="http://schemas.microsoft.com/office/drawing/2014/main" id="{A94E251E-A6C6-4302-B757-23FA09476BD8}"/>
                </a:ext>
              </a:extLst>
            </p:cNvPr>
            <p:cNvPicPr>
              <a:picLocks noChangeAspect="1"/>
            </p:cNvPicPr>
            <p:nvPr/>
          </p:nvPicPr>
          <p:blipFill>
            <a:blip r:embed="rId3"/>
            <a:stretch>
              <a:fillRect/>
            </a:stretch>
          </p:blipFill>
          <p:spPr>
            <a:xfrm>
              <a:off x="6619666" y="1272471"/>
              <a:ext cx="4404427" cy="3111295"/>
            </a:xfrm>
            <a:prstGeom prst="rect">
              <a:avLst/>
            </a:prstGeom>
          </p:spPr>
        </p:pic>
        <p:sp>
          <p:nvSpPr>
            <p:cNvPr id="15" name="Rectangle 14">
              <a:extLst>
                <a:ext uri="{FF2B5EF4-FFF2-40B4-BE49-F238E27FC236}">
                  <a16:creationId xmlns:a16="http://schemas.microsoft.com/office/drawing/2014/main" id="{BA11064C-801E-4045-A3D8-1E2C7C27CF6E}"/>
                </a:ext>
              </a:extLst>
            </p:cNvPr>
            <p:cNvSpPr/>
            <p:nvPr/>
          </p:nvSpPr>
          <p:spPr bwMode="auto">
            <a:xfrm>
              <a:off x="10278427" y="1283729"/>
              <a:ext cx="508766" cy="173157"/>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0A17AD-C590-4B6C-9AB0-5280A5751BBF}"/>
                  </a:ext>
                </a:extLst>
              </p:cNvPr>
              <p:cNvSpPr txBox="1"/>
              <p:nvPr/>
            </p:nvSpPr>
            <p:spPr>
              <a:xfrm>
                <a:off x="9794932" y="1700808"/>
                <a:ext cx="2160240" cy="2578206"/>
              </a:xfrm>
              <a:prstGeom prst="rect">
                <a:avLst/>
              </a:prstGeom>
              <a:solidFill>
                <a:schemeClr val="bg1">
                  <a:lumMod val="95000"/>
                </a:schemeClr>
              </a:solidFill>
              <a:ln>
                <a:solidFill>
                  <a:schemeClr val="tx1"/>
                </a:solidFill>
              </a:ln>
            </p:spPr>
            <p:txBody>
              <a:bodyPr wrap="square" rtlCol="0">
                <a:spAutoFit/>
              </a:bodyPr>
              <a:lstStyle/>
              <a:p>
                <a:r>
                  <a:rPr lang="en-SG" sz="1400" dirty="0">
                    <a:solidFill>
                      <a:schemeClr val="tx1"/>
                    </a:solidFill>
                    <a:latin typeface="Cambria Math" panose="02040503050406030204" pitchFamily="18" charset="0"/>
                    <a:ea typeface="Cambria Math" panose="02040503050406030204" pitchFamily="18" charset="0"/>
                  </a:rPr>
                  <a:t>Charging Time,</a:t>
                </a:r>
                <a:endParaRPr lang="en-SG" sz="1400" b="0"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𝑇</m:t>
                        </m:r>
                      </m:e>
                      <m:sub>
                        <m:r>
                          <a:rPr lang="en-SG" sz="1400" b="0" i="1" smtClean="0">
                            <a:solidFill>
                              <a:schemeClr val="tx1"/>
                            </a:solidFill>
                            <a:latin typeface="Cambria Math" panose="02040503050406030204" pitchFamily="18" charset="0"/>
                            <a:ea typeface="Cambria Math" panose="02040503050406030204" pitchFamily="18" charset="0"/>
                          </a:rPr>
                          <m:t>𝑐h𝑎𝑟𝑔𝑒</m:t>
                        </m:r>
                      </m:sub>
                    </m:sSub>
                    <m:r>
                      <a:rPr lang="en-SG" sz="1400" b="0" i="1" smtClean="0">
                        <a:solidFill>
                          <a:schemeClr val="tx1"/>
                        </a:solidFill>
                        <a:latin typeface="Cambria Math" panose="02040503050406030204" pitchFamily="18" charset="0"/>
                        <a:ea typeface="Cambria Math" panose="02040503050406030204" pitchFamily="18" charset="0"/>
                      </a:rPr>
                      <m:t>=</m:t>
                    </m:r>
                    <m:f>
                      <m:fPr>
                        <m:ctrlPr>
                          <a:rPr lang="en-SG" sz="1400" b="0" i="1" smtClean="0">
                            <a:solidFill>
                              <a:schemeClr val="tx1"/>
                            </a:solidFill>
                            <a:latin typeface="Cambria Math" panose="02040503050406030204" pitchFamily="18" charset="0"/>
                            <a:ea typeface="Cambria Math" panose="02040503050406030204" pitchFamily="18" charset="0"/>
                          </a:rPr>
                        </m:ctrlPr>
                      </m:fPr>
                      <m:num>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𝐸</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num>
                      <m:den>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𝐸𝐻</m:t>
                            </m:r>
                          </m:sub>
                        </m:sSub>
                      </m:den>
                    </m:f>
                  </m:oMath>
                </a14:m>
                <a:r>
                  <a:rPr lang="en-SG" sz="1400" b="0" dirty="0">
                    <a:solidFill>
                      <a:schemeClr val="tx1"/>
                    </a:solidFill>
                    <a:latin typeface="Cambria Math" panose="02040503050406030204" pitchFamily="18" charset="0"/>
                    <a:ea typeface="Cambria Math" panose="02040503050406030204" pitchFamily="18" charset="0"/>
                  </a:rPr>
                  <a:t> </a:t>
                </a: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𝐸</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r>
                      <a:rPr lang="en-SG" sz="1400" b="0" i="1" smtClean="0">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r>
                      <a:rPr lang="en-SG" sz="1400" b="0" i="1" smtClean="0">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𝑡</m:t>
                        </m:r>
                      </m:e>
                      <m:sub>
                        <m:r>
                          <a:rPr lang="en-SG" sz="1400" b="0" i="1" smtClean="0">
                            <a:solidFill>
                              <a:schemeClr val="tx1"/>
                            </a:solidFill>
                            <a:latin typeface="Cambria Math" panose="02040503050406030204" pitchFamily="18" charset="0"/>
                            <a:ea typeface="Cambria Math" panose="02040503050406030204" pitchFamily="18" charset="0"/>
                          </a:rPr>
                          <m:t>𝑇𝑥</m:t>
                        </m:r>
                      </m:sub>
                    </m:sSub>
                  </m:oMath>
                </a14:m>
                <a:r>
                  <a:rPr lang="en-SG" sz="1400" b="0" dirty="0">
                    <a:solidFill>
                      <a:schemeClr val="tx1"/>
                    </a:solidFill>
                    <a:latin typeface="Cambria Math" panose="02040503050406030204" pitchFamily="18" charset="0"/>
                    <a:ea typeface="Cambria Math" panose="02040503050406030204" pitchFamily="18" charset="0"/>
                  </a:rPr>
                  <a:t> </a:t>
                </a:r>
                <a:endParaRPr lang="en-SG" sz="1400" b="0" i="1"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𝐸𝐻</m:t>
                        </m:r>
                      </m:sub>
                    </m:sSub>
                    <m:r>
                      <a:rPr lang="en-SG" sz="1400" b="0" i="1" smtClean="0">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𝜂</m:t>
                        </m:r>
                        <m:r>
                          <a:rPr lang="en-SG" sz="1400" b="0" i="1" smtClean="0">
                            <a:solidFill>
                              <a:schemeClr val="tx1"/>
                            </a:solidFill>
                            <a:latin typeface="Cambria Math" panose="02040503050406030204" pitchFamily="18" charset="0"/>
                            <a:ea typeface="Cambria Math" panose="02040503050406030204" pitchFamily="18" charset="0"/>
                          </a:rPr>
                          <m:t>∗</m:t>
                        </m:r>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𝑅𝑋</m:t>
                        </m:r>
                      </m:sub>
                    </m:sSub>
                    <m:r>
                      <a:rPr lang="en-SG" sz="1400" b="0" i="1" smtClean="0">
                        <a:solidFill>
                          <a:schemeClr val="tx1"/>
                        </a:solidFill>
                        <a:latin typeface="Cambria Math" panose="02040503050406030204" pitchFamily="18" charset="0"/>
                        <a:ea typeface="Cambria Math" panose="02040503050406030204" pitchFamily="18" charset="0"/>
                      </a:rPr>
                      <m:t>(</m:t>
                    </m:r>
                    <m:r>
                      <a:rPr lang="en-SG" sz="1400" b="0" i="1" smtClean="0">
                        <a:solidFill>
                          <a:schemeClr val="tx1"/>
                        </a:solidFill>
                        <a:latin typeface="Cambria Math" panose="02040503050406030204" pitchFamily="18" charset="0"/>
                        <a:ea typeface="Cambria Math" panose="02040503050406030204" pitchFamily="18" charset="0"/>
                      </a:rPr>
                      <m:t>𝑑</m:t>
                    </m:r>
                    <m:r>
                      <a:rPr lang="en-SG" sz="1400" b="0" i="1" smtClean="0">
                        <a:solidFill>
                          <a:schemeClr val="tx1"/>
                        </a:solidFill>
                        <a:latin typeface="Cambria Math" panose="02040503050406030204" pitchFamily="18" charset="0"/>
                        <a:ea typeface="Cambria Math" panose="02040503050406030204" pitchFamily="18" charset="0"/>
                      </a:rPr>
                      <m:t>)</m:t>
                    </m:r>
                  </m:oMath>
                </a14:m>
                <a:r>
                  <a:rPr lang="en-SG" sz="1400" i="1" dirty="0">
                    <a:solidFill>
                      <a:schemeClr val="tx1"/>
                    </a:solidFill>
                    <a:latin typeface="Cambria Math" panose="02040503050406030204" pitchFamily="18" charset="0"/>
                    <a:ea typeface="Cambria Math" panose="02040503050406030204" pitchFamily="18" charset="0"/>
                  </a:rPr>
                  <a:t> </a:t>
                </a:r>
              </a:p>
              <a:p>
                <a14:m>
                  <m:oMath xmlns:m="http://schemas.openxmlformats.org/officeDocument/2006/math">
                    <m:sSub>
                      <m:sSubPr>
                        <m:ctrlPr>
                          <a:rPr lang="en-SG" sz="1400" i="1">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𝑃</m:t>
                        </m:r>
                      </m:e>
                      <m:sub>
                        <m:r>
                          <a:rPr lang="en-SG" sz="1400" i="1">
                            <a:solidFill>
                              <a:schemeClr val="tx1"/>
                            </a:solidFill>
                            <a:latin typeface="Cambria Math" panose="02040503050406030204" pitchFamily="18" charset="0"/>
                            <a:ea typeface="Cambria Math" panose="02040503050406030204" pitchFamily="18" charset="0"/>
                          </a:rPr>
                          <m:t>𝑅𝑋</m:t>
                        </m:r>
                      </m:sub>
                    </m:sSub>
                    <m:d>
                      <m:dPr>
                        <m:ctrlPr>
                          <a:rPr lang="en-SG" sz="1400" i="1">
                            <a:solidFill>
                              <a:schemeClr val="tx1"/>
                            </a:solidFill>
                            <a:latin typeface="Cambria Math" panose="02040503050406030204" pitchFamily="18" charset="0"/>
                            <a:ea typeface="Cambria Math" panose="02040503050406030204" pitchFamily="18" charset="0"/>
                          </a:rPr>
                        </m:ctrlPr>
                      </m:dPr>
                      <m:e>
                        <m:r>
                          <a:rPr lang="en-SG" sz="1400" i="1">
                            <a:solidFill>
                              <a:schemeClr val="tx1"/>
                            </a:solidFill>
                            <a:latin typeface="Cambria Math" panose="02040503050406030204" pitchFamily="18" charset="0"/>
                            <a:ea typeface="Cambria Math" panose="02040503050406030204" pitchFamily="18" charset="0"/>
                          </a:rPr>
                          <m:t>𝑑</m:t>
                        </m:r>
                      </m:e>
                    </m:d>
                    <m:r>
                      <a:rPr lang="en-SG" sz="1400" i="1">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𝐸𝐼𝑅𝑃</m:t>
                        </m:r>
                      </m:e>
                      <m:sub>
                        <m:r>
                          <a:rPr lang="en-SG" sz="1400" b="0" i="1" smtClean="0">
                            <a:solidFill>
                              <a:schemeClr val="tx1"/>
                            </a:solidFill>
                            <a:latin typeface="Cambria Math" panose="02040503050406030204" pitchFamily="18" charset="0"/>
                            <a:ea typeface="Cambria Math" panose="02040503050406030204" pitchFamily="18" charset="0"/>
                          </a:rPr>
                          <m:t>𝐸</m:t>
                        </m:r>
                      </m:sub>
                    </m:sSub>
                    <m:r>
                      <a:rPr lang="en-SG" sz="1400" i="1">
                        <a:solidFill>
                          <a:schemeClr val="tx1"/>
                        </a:solidFill>
                        <a:latin typeface="Cambria Math" panose="02040503050406030204" pitchFamily="18" charset="0"/>
                        <a:ea typeface="Cambria Math" panose="02040503050406030204" pitchFamily="18" charset="0"/>
                      </a:rPr>
                      <m:t>−</m:t>
                    </m:r>
                    <m:r>
                      <a:rPr lang="en-SG" sz="1400" i="1">
                        <a:solidFill>
                          <a:schemeClr val="tx1"/>
                        </a:solidFill>
                        <a:latin typeface="Cambria Math" panose="02040503050406030204" pitchFamily="18" charset="0"/>
                        <a:ea typeface="Cambria Math" panose="02040503050406030204" pitchFamily="18" charset="0"/>
                      </a:rPr>
                      <m:t>𝑃𝐿</m:t>
                    </m:r>
                    <m:r>
                      <a:rPr lang="en-SG" sz="1400" i="1">
                        <a:solidFill>
                          <a:schemeClr val="tx1"/>
                        </a:solidFill>
                        <a:latin typeface="Cambria Math" panose="02040503050406030204" pitchFamily="18" charset="0"/>
                        <a:ea typeface="Cambria Math" panose="02040503050406030204" pitchFamily="18" charset="0"/>
                      </a:rPr>
                      <m:t>(</m:t>
                    </m:r>
                    <m:r>
                      <a:rPr lang="en-SG" sz="1400" i="1">
                        <a:solidFill>
                          <a:schemeClr val="tx1"/>
                        </a:solidFill>
                        <a:latin typeface="Cambria Math" panose="02040503050406030204" pitchFamily="18" charset="0"/>
                        <a:ea typeface="Cambria Math" panose="02040503050406030204" pitchFamily="18" charset="0"/>
                      </a:rPr>
                      <m:t>𝑑</m:t>
                    </m:r>
                    <m:r>
                      <a:rPr lang="en-SG" sz="1400" i="1">
                        <a:solidFill>
                          <a:schemeClr val="tx1"/>
                        </a:solidFill>
                        <a:latin typeface="Cambria Math" panose="02040503050406030204" pitchFamily="18" charset="0"/>
                        <a:ea typeface="Cambria Math" panose="02040503050406030204" pitchFamily="18" charset="0"/>
                      </a:rPr>
                      <m:t>)</m:t>
                    </m:r>
                  </m:oMath>
                </a14:m>
                <a:r>
                  <a:rPr lang="en-SG" sz="1400" i="1" dirty="0">
                    <a:solidFill>
                      <a:schemeClr val="tx1"/>
                    </a:solidFill>
                    <a:latin typeface="Cambria Math" panose="02040503050406030204" pitchFamily="18" charset="0"/>
                    <a:ea typeface="Cambria Math" panose="02040503050406030204" pitchFamily="18" charset="0"/>
                  </a:rPr>
                  <a:t> </a:t>
                </a:r>
              </a:p>
              <a:p>
                <a:endParaRPr lang="en-SG" sz="1400" i="1"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oMath>
                </a14:m>
                <a:r>
                  <a:rPr lang="en-SG" sz="1400" dirty="0">
                    <a:solidFill>
                      <a:schemeClr val="tx1"/>
                    </a:solidFill>
                    <a:latin typeface="Cambria Math" panose="02040503050406030204" pitchFamily="18" charset="0"/>
                    <a:ea typeface="Cambria Math" panose="02040503050406030204" pitchFamily="18" charset="0"/>
                  </a:rPr>
                  <a:t>: STA Tx power</a:t>
                </a: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𝑡</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oMath>
                </a14:m>
                <a:r>
                  <a:rPr lang="en-SG" sz="1400" dirty="0">
                    <a:solidFill>
                      <a:schemeClr val="tx1"/>
                    </a:solidFill>
                    <a:latin typeface="Cambria Math" panose="02040503050406030204" pitchFamily="18" charset="0"/>
                    <a:ea typeface="Cambria Math" panose="02040503050406030204" pitchFamily="18" charset="0"/>
                  </a:rPr>
                  <a:t>: Tx time (payload)</a:t>
                </a:r>
                <a:endParaRPr lang="en-SG" sz="1400" i="1"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r>
                      <a:rPr lang="en-SG" sz="1400" i="1" smtClean="0">
                        <a:solidFill>
                          <a:schemeClr val="tx1"/>
                        </a:solidFill>
                        <a:latin typeface="Cambria Math" panose="02040503050406030204" pitchFamily="18" charset="0"/>
                        <a:ea typeface="Cambria Math" panose="02040503050406030204" pitchFamily="18" charset="0"/>
                      </a:rPr>
                      <m:t>𝜂</m:t>
                    </m:r>
                  </m:oMath>
                </a14:m>
                <a:r>
                  <a:rPr lang="en-SG" sz="1400" dirty="0">
                    <a:solidFill>
                      <a:schemeClr val="tx1"/>
                    </a:solidFill>
                    <a:latin typeface="Cambria Math" panose="02040503050406030204" pitchFamily="18" charset="0"/>
                    <a:ea typeface="Cambria Math" panose="02040503050406030204" pitchFamily="18" charset="0"/>
                  </a:rPr>
                  <a:t>: EH efficiency</a:t>
                </a:r>
              </a:p>
              <a:p>
                <a14:m>
                  <m:oMath xmlns:m="http://schemas.openxmlformats.org/officeDocument/2006/math">
                    <m:sSub>
                      <m:sSubPr>
                        <m:ctrlPr>
                          <a:rPr lang="en-SG" sz="1400" i="1">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𝐸𝐼𝑅𝑃</m:t>
                        </m:r>
                      </m:e>
                      <m:sub>
                        <m:r>
                          <a:rPr lang="en-SG" sz="1400" i="1">
                            <a:solidFill>
                              <a:schemeClr val="tx1"/>
                            </a:solidFill>
                            <a:latin typeface="Cambria Math" panose="02040503050406030204" pitchFamily="18" charset="0"/>
                            <a:ea typeface="Cambria Math" panose="02040503050406030204" pitchFamily="18" charset="0"/>
                          </a:rPr>
                          <m:t>𝐸</m:t>
                        </m:r>
                      </m:sub>
                    </m:sSub>
                  </m:oMath>
                </a14:m>
                <a:r>
                  <a:rPr lang="en-SG" sz="1400" dirty="0">
                    <a:solidFill>
                      <a:schemeClr val="tx1"/>
                    </a:solidFill>
                    <a:latin typeface="Cambria Math" panose="02040503050406030204" pitchFamily="18" charset="0"/>
                    <a:ea typeface="Cambria Math" panose="02040503050406030204" pitchFamily="18" charset="0"/>
                  </a:rPr>
                  <a:t>: Energizer EIRP</a:t>
                </a:r>
              </a:p>
              <a:p>
                <a14:m>
                  <m:oMath xmlns:m="http://schemas.openxmlformats.org/officeDocument/2006/math">
                    <m:r>
                      <a:rPr lang="en-SG" sz="1400" b="0" i="1" smtClean="0">
                        <a:solidFill>
                          <a:schemeClr val="tx1"/>
                        </a:solidFill>
                        <a:latin typeface="Cambria Math" panose="02040503050406030204" pitchFamily="18" charset="0"/>
                        <a:ea typeface="Cambria Math" panose="02040503050406030204" pitchFamily="18" charset="0"/>
                      </a:rPr>
                      <m:t>𝑃𝐿</m:t>
                    </m:r>
                    <m:r>
                      <a:rPr lang="en-SG" sz="1400" b="0" i="1" smtClean="0">
                        <a:solidFill>
                          <a:schemeClr val="tx1"/>
                        </a:solidFill>
                        <a:latin typeface="Cambria Math" panose="02040503050406030204" pitchFamily="18" charset="0"/>
                        <a:ea typeface="Cambria Math" panose="02040503050406030204" pitchFamily="18" charset="0"/>
                      </a:rPr>
                      <m:t>(</m:t>
                    </m:r>
                    <m:r>
                      <a:rPr lang="en-SG" sz="1400" b="0" i="1" smtClean="0">
                        <a:solidFill>
                          <a:schemeClr val="tx1"/>
                        </a:solidFill>
                        <a:latin typeface="Cambria Math" panose="02040503050406030204" pitchFamily="18" charset="0"/>
                        <a:ea typeface="Cambria Math" panose="02040503050406030204" pitchFamily="18" charset="0"/>
                      </a:rPr>
                      <m:t>𝑑</m:t>
                    </m:r>
                    <m:r>
                      <a:rPr lang="en-SG" sz="1400" b="0" i="1" smtClean="0">
                        <a:solidFill>
                          <a:schemeClr val="tx1"/>
                        </a:solidFill>
                        <a:latin typeface="Cambria Math" panose="02040503050406030204" pitchFamily="18" charset="0"/>
                        <a:ea typeface="Cambria Math" panose="02040503050406030204" pitchFamily="18" charset="0"/>
                      </a:rPr>
                      <m:t>)</m:t>
                    </m:r>
                  </m:oMath>
                </a14:m>
                <a:r>
                  <a:rPr lang="en-SG" sz="1400" dirty="0">
                    <a:solidFill>
                      <a:schemeClr val="tx1"/>
                    </a:solidFill>
                    <a:latin typeface="Cambria Math" panose="02040503050406030204" pitchFamily="18" charset="0"/>
                    <a:ea typeface="Cambria Math" panose="02040503050406030204" pitchFamily="18" charset="0"/>
                  </a:rPr>
                  <a:t>: Path loss</a:t>
                </a:r>
              </a:p>
            </p:txBody>
          </p:sp>
        </mc:Choice>
        <mc:Fallback xmlns="">
          <p:sp>
            <p:nvSpPr>
              <p:cNvPr id="8" name="TextBox 7">
                <a:extLst>
                  <a:ext uri="{FF2B5EF4-FFF2-40B4-BE49-F238E27FC236}">
                    <a16:creationId xmlns:a16="http://schemas.microsoft.com/office/drawing/2014/main" id="{000A17AD-C590-4B6C-9AB0-5280A5751BBF}"/>
                  </a:ext>
                </a:extLst>
              </p:cNvPr>
              <p:cNvSpPr txBox="1">
                <a:spLocks noRot="1" noChangeAspect="1" noMove="1" noResize="1" noEditPoints="1" noAdjustHandles="1" noChangeArrowheads="1" noChangeShapeType="1" noTextEdit="1"/>
              </p:cNvSpPr>
              <p:nvPr/>
            </p:nvSpPr>
            <p:spPr>
              <a:xfrm>
                <a:off x="9794932" y="1700808"/>
                <a:ext cx="2160240" cy="2578206"/>
              </a:xfrm>
              <a:prstGeom prst="rect">
                <a:avLst/>
              </a:prstGeom>
              <a:blipFill>
                <a:blip r:embed="rId4"/>
                <a:stretch>
                  <a:fillRect l="-562" t="-471" b="-1176"/>
                </a:stretch>
              </a:blipFill>
              <a:ln>
                <a:solidFill>
                  <a:schemeClr val="tx1"/>
                </a:solidFill>
              </a:ln>
            </p:spPr>
            <p:txBody>
              <a:bodyPr/>
              <a:lstStyle/>
              <a:p>
                <a:r>
                  <a:rPr lang="en-SG">
                    <a:noFill/>
                  </a:rPr>
                  <a:t> </a:t>
                </a:r>
              </a:p>
            </p:txBody>
          </p:sp>
        </mc:Fallback>
      </mc:AlternateContent>
    </p:spTree>
    <p:extLst>
      <p:ext uri="{BB962C8B-B14F-4D97-AF65-F5344CB8AC3E}">
        <p14:creationId xmlns:p14="http://schemas.microsoft.com/office/powerpoint/2010/main" val="415341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C7984-7976-4894-9CFD-8DE75F743E2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11</a:t>
            </a:fld>
            <a:endParaRPr lang="en-US" altLang="en-US" dirty="0"/>
          </a:p>
        </p:txBody>
      </p:sp>
      <p:sp>
        <p:nvSpPr>
          <p:cNvPr id="13" name="TextBox 12">
            <a:extLst>
              <a:ext uri="{FF2B5EF4-FFF2-40B4-BE49-F238E27FC236}">
                <a16:creationId xmlns:a16="http://schemas.microsoft.com/office/drawing/2014/main" id="{BC5A0AA4-2AC5-46F8-B561-8E12B8441129}"/>
              </a:ext>
            </a:extLst>
          </p:cNvPr>
          <p:cNvSpPr txBox="1"/>
          <p:nvPr/>
        </p:nvSpPr>
        <p:spPr>
          <a:xfrm>
            <a:off x="967555" y="4649285"/>
            <a:ext cx="10513168" cy="1551194"/>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b="1" dirty="0">
                <a:solidFill>
                  <a:schemeClr val="tx1"/>
                </a:solidFill>
                <a:latin typeface="+mn-lt"/>
                <a:ea typeface="+mn-ea"/>
              </a:rPr>
              <a:t>Active Reporting AMP STAs can be supported </a:t>
            </a:r>
            <a:r>
              <a:rPr lang="en-US" sz="1800" dirty="0">
                <a:solidFill>
                  <a:schemeClr val="tx1"/>
                </a:solidFill>
                <a:latin typeface="+mn-lt"/>
                <a:ea typeface="+mn-ea"/>
              </a:rPr>
              <a:t>at:</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FSPL: 23.5m (36dBm EIRP), and 3.5m (20dBm EIRP) from the energizer respectively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11n-Chan. D: 11.5m (36dBm EIRP) and 3m (20dBm EIRP) from the energizer respectively</a:t>
            </a:r>
          </a:p>
          <a:p>
            <a:pPr lvl="1" indent="0" defTabSz="1187323" eaLnBrk="1" fontAlgn="auto" hangingPunct="1">
              <a:lnSpc>
                <a:spcPct val="90000"/>
              </a:lnSpc>
              <a:spcBef>
                <a:spcPts val="1200"/>
              </a:spcBef>
              <a:spcAft>
                <a:spcPts val="0"/>
              </a:spcAft>
              <a:tabLst>
                <a:tab pos="1207937" algn="ctr"/>
              </a:tabLst>
            </a:pPr>
            <a:r>
              <a:rPr lang="en-US" sz="1800" b="1" dirty="0">
                <a:solidFill>
                  <a:schemeClr val="tx1"/>
                </a:solidFill>
                <a:latin typeface="+mn-lt"/>
                <a:ea typeface="+mn-ea"/>
              </a:rPr>
              <a:t>within 5ms charging time</a:t>
            </a:r>
          </a:p>
        </p:txBody>
      </p:sp>
      <p:sp>
        <p:nvSpPr>
          <p:cNvPr id="15" name="Rectangle 14">
            <a:extLst>
              <a:ext uri="{FF2B5EF4-FFF2-40B4-BE49-F238E27FC236}">
                <a16:creationId xmlns:a16="http://schemas.microsoft.com/office/drawing/2014/main" id="{B2EA8156-559B-4F51-ACD7-25FE68243A03}"/>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(3/4)</a:t>
            </a:r>
          </a:p>
        </p:txBody>
      </p:sp>
      <p:pic>
        <p:nvPicPr>
          <p:cNvPr id="5" name="Picture 4">
            <a:extLst>
              <a:ext uri="{FF2B5EF4-FFF2-40B4-BE49-F238E27FC236}">
                <a16:creationId xmlns:a16="http://schemas.microsoft.com/office/drawing/2014/main" id="{424F744C-C157-4CE8-81F0-F27834B509C3}"/>
              </a:ext>
            </a:extLst>
          </p:cNvPr>
          <p:cNvPicPr>
            <a:picLocks noChangeAspect="1"/>
          </p:cNvPicPr>
          <p:nvPr/>
        </p:nvPicPr>
        <p:blipFill>
          <a:blip r:embed="rId2"/>
          <a:stretch>
            <a:fillRect/>
          </a:stretch>
        </p:blipFill>
        <p:spPr>
          <a:xfrm>
            <a:off x="1347925" y="1357153"/>
            <a:ext cx="4267593" cy="3068080"/>
          </a:xfrm>
          <a:prstGeom prst="rect">
            <a:avLst/>
          </a:prstGeom>
        </p:spPr>
      </p:pic>
      <p:sp>
        <p:nvSpPr>
          <p:cNvPr id="9" name="Rectangle 8">
            <a:extLst>
              <a:ext uri="{FF2B5EF4-FFF2-40B4-BE49-F238E27FC236}">
                <a16:creationId xmlns:a16="http://schemas.microsoft.com/office/drawing/2014/main" id="{C67D6F54-BA14-42C4-8A81-18B26A5E99A9}"/>
              </a:ext>
            </a:extLst>
          </p:cNvPr>
          <p:cNvSpPr/>
          <p:nvPr/>
        </p:nvSpPr>
        <p:spPr bwMode="auto">
          <a:xfrm>
            <a:off x="4953563" y="1358542"/>
            <a:ext cx="471326" cy="158180"/>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51AA61DD-CF8A-4A16-AE8A-56A9E6F81BA1}"/>
              </a:ext>
            </a:extLst>
          </p:cNvPr>
          <p:cNvPicPr>
            <a:picLocks noChangeAspect="1"/>
          </p:cNvPicPr>
          <p:nvPr/>
        </p:nvPicPr>
        <p:blipFill>
          <a:blip r:embed="rId3"/>
          <a:stretch>
            <a:fillRect/>
          </a:stretch>
        </p:blipFill>
        <p:spPr>
          <a:xfrm>
            <a:off x="6356596" y="1333712"/>
            <a:ext cx="4267593" cy="3114962"/>
          </a:xfrm>
          <a:prstGeom prst="rect">
            <a:avLst/>
          </a:prstGeom>
        </p:spPr>
      </p:pic>
      <p:sp>
        <p:nvSpPr>
          <p:cNvPr id="10" name="Rectangle 9">
            <a:extLst>
              <a:ext uri="{FF2B5EF4-FFF2-40B4-BE49-F238E27FC236}">
                <a16:creationId xmlns:a16="http://schemas.microsoft.com/office/drawing/2014/main" id="{B688B446-C6F1-486E-923C-C49A1AFC820F}"/>
              </a:ext>
            </a:extLst>
          </p:cNvPr>
          <p:cNvSpPr/>
          <p:nvPr/>
        </p:nvSpPr>
        <p:spPr bwMode="auto">
          <a:xfrm>
            <a:off x="9912424" y="1368157"/>
            <a:ext cx="519819" cy="158296"/>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86598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FE98E8-D85E-458D-9E62-639FAB7BAED4}"/>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12</a:t>
            </a:fld>
            <a:endParaRPr lang="en-US" altLang="en-US" dirty="0"/>
          </a:p>
        </p:txBody>
      </p:sp>
      <p:sp>
        <p:nvSpPr>
          <p:cNvPr id="12" name="Rectangle 11">
            <a:extLst>
              <a:ext uri="{FF2B5EF4-FFF2-40B4-BE49-F238E27FC236}">
                <a16:creationId xmlns:a16="http://schemas.microsoft.com/office/drawing/2014/main" id="{06F9E7D2-832D-4356-86E9-82D1B88D6180}"/>
              </a:ext>
            </a:extLst>
          </p:cNvPr>
          <p:cNvSpPr/>
          <p:nvPr/>
        </p:nvSpPr>
        <p:spPr>
          <a:xfrm>
            <a:off x="983433" y="1189436"/>
            <a:ext cx="10441160" cy="5318379"/>
          </a:xfrm>
          <a:prstGeom prst="rect">
            <a:avLst/>
          </a:prstGeom>
        </p:spPr>
        <p:txBody>
          <a:bodyPr wrap="square">
            <a:spAutoFit/>
          </a:bodyPr>
          <a:lstStyle/>
          <a:p>
            <a:pPr defTabSz="1187323" eaLnBrk="1" fontAlgn="auto" hangingPunct="1">
              <a:lnSpc>
                <a:spcPct val="80000"/>
              </a:lnSpc>
              <a:spcBef>
                <a:spcPts val="1200"/>
              </a:spcBef>
              <a:spcAft>
                <a:spcPts val="0"/>
              </a:spcAft>
              <a:tabLst>
                <a:tab pos="1207937" algn="ctr"/>
              </a:tabLst>
            </a:pPr>
            <a:r>
              <a:rPr lang="en-US" sz="2400" u="sng" dirty="0">
                <a:solidFill>
                  <a:schemeClr val="tx1"/>
                </a:solidFill>
                <a:latin typeface="+mj-lt"/>
              </a:rPr>
              <a:t>Observations</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maximum charging time determines the minimum duty cycle the tag can support</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maximum charging time will increase if the energizer signal is not continuous (15ms bursts)</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Tags that can gain back the energy consumed within one energizer burst (15ms) can maintain an update rate/duty cycle of ~15ms (66Hz)</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Tags further away from the energizer will need to maintain a lower duty cycle</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Active reporting of energy level may be </a:t>
            </a:r>
            <a:r>
              <a:rPr lang="en-US" sz="1800" u="sng" dirty="0">
                <a:solidFill>
                  <a:schemeClr val="tx1"/>
                </a:solidFill>
                <a:latin typeface="+mj-lt"/>
              </a:rPr>
              <a:t>less crucial for tags with a high duty cycle</a:t>
            </a:r>
            <a:r>
              <a:rPr lang="en-US" sz="1800" dirty="0">
                <a:solidFill>
                  <a:schemeClr val="tx1"/>
                </a:solidFill>
                <a:latin typeface="+mj-lt"/>
              </a:rPr>
              <a:t>, can be sent along with the sensor data (or payload)</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Active reporting of energy level maybe </a:t>
            </a:r>
            <a:r>
              <a:rPr lang="en-US" sz="1800" u="sng" dirty="0">
                <a:solidFill>
                  <a:schemeClr val="tx1"/>
                </a:solidFill>
                <a:latin typeface="+mj-lt"/>
              </a:rPr>
              <a:t>more crucial for low duty cycle setups</a:t>
            </a:r>
            <a:r>
              <a:rPr lang="en-US" sz="1800" dirty="0">
                <a:solidFill>
                  <a:schemeClr val="tx1"/>
                </a:solidFill>
                <a:latin typeface="+mj-lt"/>
              </a:rPr>
              <a:t>, where continuous monitoring of the tags EH needs is required. The charging time in order of 100x </a:t>
            </a:r>
            <a:r>
              <a:rPr lang="en-US" sz="1800" dirty="0" err="1">
                <a:solidFill>
                  <a:schemeClr val="tx1"/>
                </a:solidFill>
                <a:latin typeface="+mj-lt"/>
              </a:rPr>
              <a:t>ms</a:t>
            </a:r>
            <a:r>
              <a:rPr lang="en-US" sz="1800" dirty="0">
                <a:solidFill>
                  <a:schemeClr val="tx1"/>
                </a:solidFill>
                <a:latin typeface="+mj-lt"/>
              </a:rPr>
              <a:t>, as well as the concern of energizing over multiple TXOPs can be ignored for such low duty cycle setups.</a:t>
            </a:r>
          </a:p>
          <a:p>
            <a:pPr lvl="1" indent="0" defTabSz="1187323" eaLnBrk="1" fontAlgn="auto" hangingPunct="1">
              <a:lnSpc>
                <a:spcPct val="80000"/>
              </a:lnSpc>
              <a:spcBef>
                <a:spcPts val="1200"/>
              </a:spcBef>
              <a:spcAft>
                <a:spcPts val="0"/>
              </a:spcAft>
              <a:tabLst>
                <a:tab pos="1207937" algn="ctr"/>
              </a:tabLst>
            </a:pPr>
            <a:r>
              <a:rPr lang="en-US" sz="1800" dirty="0">
                <a:solidFill>
                  <a:schemeClr val="tx1"/>
                </a:solidFill>
                <a:latin typeface="+mj-lt"/>
              </a:rPr>
              <a:t>In a typical example, considering a 1hour duty cycle:</a:t>
            </a:r>
          </a:p>
          <a:p>
            <a:pPr marL="1085850" lvl="1"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Idle power consumption: 1uW @ 1hour = 3600uJ is </a:t>
            </a:r>
            <a:r>
              <a:rPr lang="en-US" sz="1800" b="1" dirty="0">
                <a:solidFill>
                  <a:schemeClr val="tx1"/>
                </a:solidFill>
                <a:latin typeface="+mj-lt"/>
              </a:rPr>
              <a:t>orders of magnitude larger </a:t>
            </a:r>
            <a:r>
              <a:rPr lang="en-US" sz="1800" dirty="0">
                <a:solidFill>
                  <a:schemeClr val="tx1"/>
                </a:solidFill>
                <a:latin typeface="+mj-lt"/>
              </a:rPr>
              <a:t>than the Tx payload: 500uW @ 0.1ms = 0.05uJ</a:t>
            </a:r>
          </a:p>
          <a:p>
            <a:pPr marL="1085850" lvl="1"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An active reporting AMP STA will consume 1uJ more than an AMP STA that does not actively report (if it reports it energy status once every 3mins for 1hour), which is inconsequential</a:t>
            </a:r>
          </a:p>
        </p:txBody>
      </p:sp>
      <p:sp>
        <p:nvSpPr>
          <p:cNvPr id="5" name="Rectangle 4">
            <a:extLst>
              <a:ext uri="{FF2B5EF4-FFF2-40B4-BE49-F238E27FC236}">
                <a16:creationId xmlns:a16="http://schemas.microsoft.com/office/drawing/2014/main" id="{0474BF83-4A41-4A70-A14E-728279B834CC}"/>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(4/4)</a:t>
            </a:r>
          </a:p>
        </p:txBody>
      </p:sp>
    </p:spTree>
    <p:extLst>
      <p:ext uri="{BB962C8B-B14F-4D97-AF65-F5344CB8AC3E}">
        <p14:creationId xmlns:p14="http://schemas.microsoft.com/office/powerpoint/2010/main" val="256735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107678-E453-4655-BF7F-5BF067C92E70}"/>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13</a:t>
            </a:fld>
            <a:endParaRPr lang="en-US" altLang="en-US" dirty="0"/>
          </a:p>
        </p:txBody>
      </p:sp>
      <p:sp>
        <p:nvSpPr>
          <p:cNvPr id="3" name="Title 1">
            <a:extLst>
              <a:ext uri="{FF2B5EF4-FFF2-40B4-BE49-F238E27FC236}">
                <a16:creationId xmlns:a16="http://schemas.microsoft.com/office/drawing/2014/main" id="{753528A8-FB91-47A9-838D-21CE0BD0B149}"/>
              </a:ext>
            </a:extLst>
          </p:cNvPr>
          <p:cNvSpPr txBox="1">
            <a:spLocks/>
          </p:cNvSpPr>
          <p:nvPr/>
        </p:nvSpPr>
        <p:spPr>
          <a:xfrm>
            <a:off x="1007436" y="692696"/>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Summary</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Rectangle 3">
            <a:extLst>
              <a:ext uri="{FF2B5EF4-FFF2-40B4-BE49-F238E27FC236}">
                <a16:creationId xmlns:a16="http://schemas.microsoft.com/office/drawing/2014/main" id="{BBBE6F0D-4D33-428B-9CC2-2363ADADE070}"/>
              </a:ext>
            </a:extLst>
          </p:cNvPr>
          <p:cNvSpPr/>
          <p:nvPr/>
        </p:nvSpPr>
        <p:spPr>
          <a:xfrm>
            <a:off x="911365" y="1440927"/>
            <a:ext cx="10448688" cy="3296287"/>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The necessity for energizer control and active reporting has been discussed</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Passive EH and WPT can co-exist benefiting different use cases, maximizing coverage, and addressing both ongoing, as well as critical energy harvesting needs.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Active reporting (one-time capability reporting/periodic reporting/ad-hoc status reporting) has minimal impact on the energy consumption for low duty cycle operation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High duty cycle active reporting can be combined with payload data, minimizing any impact on energy consumption</a:t>
            </a:r>
          </a:p>
        </p:txBody>
      </p:sp>
    </p:spTree>
    <p:extLst>
      <p:ext uri="{BB962C8B-B14F-4D97-AF65-F5344CB8AC3E}">
        <p14:creationId xmlns:p14="http://schemas.microsoft.com/office/powerpoint/2010/main" val="107312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References</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839416" y="1556792"/>
            <a:ext cx="10424625" cy="4062651"/>
          </a:xfrm>
          <a:prstGeom prst="rect">
            <a:avLst/>
          </a:prstGeom>
          <a:noFill/>
        </p:spPr>
        <p:txBody>
          <a:bodyPr vert="horz" wrap="square" rtlCol="0">
            <a:spAutoFit/>
          </a:bodyPr>
          <a:lstStyle/>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[1] 11-24/1208r1, Thoughts on the AMP WPT protocol</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[2] 11-24/1194r0, Capability report and ID allocation for AMP STA</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[3] 11-24/1381r0, AMP Device Power Status</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[4] 11-23/2203r1, Technical Report on support of AMP IoT devices in WLAN</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[5] 11-23/0835r0, Overview of S1G and RFID Spectrum</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[6]  C. R. </a:t>
            </a:r>
            <a:r>
              <a:rPr lang="en-US" sz="2200" dirty="0" err="1">
                <a:solidFill>
                  <a:schemeClr val="tx1"/>
                </a:solidFill>
                <a:latin typeface="+mj-lt"/>
                <a:ea typeface="ＭＳ Ｐゴシック"/>
                <a:cs typeface="Arial" panose="020B0604020202020204" pitchFamily="34" charset="0"/>
              </a:rPr>
              <a:t>Valenta</a:t>
            </a:r>
            <a:r>
              <a:rPr lang="en-US" sz="2200" dirty="0">
                <a:solidFill>
                  <a:schemeClr val="tx1"/>
                </a:solidFill>
                <a:latin typeface="+mj-lt"/>
                <a:ea typeface="ＭＳ Ｐゴシック"/>
                <a:cs typeface="Arial" panose="020B0604020202020204" pitchFamily="34" charset="0"/>
              </a:rPr>
              <a:t> and G. D. </a:t>
            </a:r>
            <a:r>
              <a:rPr lang="en-US" sz="2200" dirty="0" err="1">
                <a:solidFill>
                  <a:schemeClr val="tx1"/>
                </a:solidFill>
                <a:latin typeface="+mj-lt"/>
                <a:ea typeface="ＭＳ Ｐゴシック"/>
                <a:cs typeface="Arial" panose="020B0604020202020204" pitchFamily="34" charset="0"/>
              </a:rPr>
              <a:t>Durgin</a:t>
            </a:r>
            <a:r>
              <a:rPr lang="en-US" sz="2200" dirty="0">
                <a:solidFill>
                  <a:schemeClr val="tx1"/>
                </a:solidFill>
                <a:latin typeface="+mj-lt"/>
                <a:ea typeface="ＭＳ Ｐゴシック"/>
                <a:cs typeface="Arial" panose="020B0604020202020204" pitchFamily="34" charset="0"/>
              </a:rPr>
              <a:t>, "Harvesting Wireless Power: Survey of Energy-Harvester Conversion Efficiency in Far-Field, Wireless Power Transfer Systems," in IEEE Microwave Magazine, vol. 15, no. 4, pp. 108-120, June 2014</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[7] IEEE P802.11-REVme™/D7.0, August 2024</a:t>
            </a:r>
          </a:p>
        </p:txBody>
      </p:sp>
    </p:spTree>
    <p:extLst>
      <p:ext uri="{BB962C8B-B14F-4D97-AF65-F5344CB8AC3E}">
        <p14:creationId xmlns:p14="http://schemas.microsoft.com/office/powerpoint/2010/main" val="188557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SP1</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911424" y="1556792"/>
            <a:ext cx="10424625" cy="911019"/>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mj-lt"/>
                <a:ea typeface="ＭＳ Ｐゴシック"/>
              </a:rPr>
              <a:t>Do you agree to add the following text to </a:t>
            </a:r>
            <a:r>
              <a:rPr lang="en-US" sz="2400" dirty="0" err="1">
                <a:solidFill>
                  <a:srgbClr val="000000"/>
                </a:solidFill>
                <a:latin typeface="+mj-lt"/>
                <a:ea typeface="ＭＳ Ｐゴシック"/>
              </a:rPr>
              <a:t>TGbp</a:t>
            </a:r>
            <a:r>
              <a:rPr lang="en-US" sz="24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chemeClr val="tx1"/>
                </a:solidFill>
                <a:latin typeface="+mj-lt"/>
                <a:ea typeface="ＭＳ Ｐゴシック"/>
                <a:cs typeface="Arial" panose="020B0604020202020204" pitchFamily="34" charset="0"/>
              </a:rPr>
              <a:t>AP may send control information to an energizer to facilitate WPT</a:t>
            </a:r>
          </a:p>
        </p:txBody>
      </p:sp>
    </p:spTree>
    <p:extLst>
      <p:ext uri="{BB962C8B-B14F-4D97-AF65-F5344CB8AC3E}">
        <p14:creationId xmlns:p14="http://schemas.microsoft.com/office/powerpoint/2010/main" val="74802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2</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Introduction</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4" y="1484784"/>
            <a:ext cx="10448629" cy="1631216"/>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WPT is a key feature for 802.11bp, addressing the energy harvesting needs for active transmitter and enhanced-legacy devices (Type A/B), and is not applicable to backscattering operation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This contribution serves to address the concerns raised during the previous contribution, and to give examples where WPT can be beneficial</a:t>
            </a:r>
          </a:p>
        </p:txBody>
      </p:sp>
    </p:spTree>
    <p:extLst>
      <p:ext uri="{BB962C8B-B14F-4D97-AF65-F5344CB8AC3E}">
        <p14:creationId xmlns:p14="http://schemas.microsoft.com/office/powerpoint/2010/main" val="108807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3</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Recap (1/2)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771193" y="1380060"/>
            <a:ext cx="10797415" cy="369332"/>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j-lt"/>
                <a:ea typeface="+mn-ea"/>
              </a:rPr>
              <a:t>In the previous contribution [1], two topologies for WPT were discussed.</a:t>
            </a:r>
          </a:p>
        </p:txBody>
      </p:sp>
      <p:pic>
        <p:nvPicPr>
          <p:cNvPr id="8" name="Picture 7">
            <a:extLst>
              <a:ext uri="{FF2B5EF4-FFF2-40B4-BE49-F238E27FC236}">
                <a16:creationId xmlns:a16="http://schemas.microsoft.com/office/drawing/2014/main" id="{AA9F430B-043A-4820-84DD-E3524134D4C9}"/>
              </a:ext>
            </a:extLst>
          </p:cNvPr>
          <p:cNvPicPr>
            <a:picLocks noChangeAspect="1"/>
          </p:cNvPicPr>
          <p:nvPr/>
        </p:nvPicPr>
        <p:blipFill>
          <a:blip r:embed="rId2"/>
          <a:stretch>
            <a:fillRect/>
          </a:stretch>
        </p:blipFill>
        <p:spPr>
          <a:xfrm>
            <a:off x="1148867" y="4016697"/>
            <a:ext cx="4412820" cy="1180949"/>
          </a:xfrm>
          <a:prstGeom prst="rect">
            <a:avLst/>
          </a:prstGeom>
        </p:spPr>
      </p:pic>
      <p:sp>
        <p:nvSpPr>
          <p:cNvPr id="11" name="Rectangle 10">
            <a:extLst>
              <a:ext uri="{FF2B5EF4-FFF2-40B4-BE49-F238E27FC236}">
                <a16:creationId xmlns:a16="http://schemas.microsoft.com/office/drawing/2014/main" id="{183CD32D-46F5-45AB-994D-3EF2A6349762}"/>
              </a:ext>
            </a:extLst>
          </p:cNvPr>
          <p:cNvSpPr/>
          <p:nvPr/>
        </p:nvSpPr>
        <p:spPr>
          <a:xfrm>
            <a:off x="5934483" y="2261763"/>
            <a:ext cx="5904656" cy="2019014"/>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startAt="2"/>
              <a:tabLst>
                <a:tab pos="1207937" algn="ctr"/>
              </a:tabLst>
            </a:pPr>
            <a:r>
              <a:rPr lang="en-US" sz="2000" b="1" dirty="0">
                <a:solidFill>
                  <a:schemeClr val="tx1"/>
                </a:solidFill>
                <a:latin typeface="+mj-lt"/>
              </a:rPr>
              <a:t>WPT with non co-located Energizer</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management frames are exchanged between the AP and AMP STA (WPT Request/Response, WPT configuration, WPT Teardown). WPT control frames are sent from the AP to the Energizer (WPT Initialization, WPT Teardown)</a:t>
            </a:r>
          </a:p>
        </p:txBody>
      </p:sp>
      <p:sp>
        <p:nvSpPr>
          <p:cNvPr id="12" name="Rectangle 11">
            <a:extLst>
              <a:ext uri="{FF2B5EF4-FFF2-40B4-BE49-F238E27FC236}">
                <a16:creationId xmlns:a16="http://schemas.microsoft.com/office/drawing/2014/main" id="{FD5BD220-2640-4313-9820-24DF3082FA1D}"/>
              </a:ext>
            </a:extLst>
          </p:cNvPr>
          <p:cNvSpPr/>
          <p:nvPr/>
        </p:nvSpPr>
        <p:spPr>
          <a:xfrm>
            <a:off x="768479" y="2267499"/>
            <a:ext cx="5158412" cy="1520416"/>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a:tabLst>
                <a:tab pos="1207937" algn="ctr"/>
              </a:tabLst>
            </a:pPr>
            <a:r>
              <a:rPr lang="en-US" sz="2000" b="1" dirty="0">
                <a:solidFill>
                  <a:schemeClr val="tx1"/>
                </a:solidFill>
                <a:latin typeface="+mj-lt"/>
              </a:rPr>
              <a:t>WPT with integrated Energizer</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management frames are exchanged between AP and AMP STA (WPT Request/Response, WPT configuration, WPT Teardown)</a:t>
            </a:r>
            <a:endParaRPr lang="en-US" sz="2000" dirty="0">
              <a:solidFill>
                <a:schemeClr val="tx1"/>
              </a:solidFill>
              <a:latin typeface="+mj-lt"/>
            </a:endParaRPr>
          </a:p>
        </p:txBody>
      </p:sp>
      <p:pic>
        <p:nvPicPr>
          <p:cNvPr id="18" name="Picture 17">
            <a:extLst>
              <a:ext uri="{FF2B5EF4-FFF2-40B4-BE49-F238E27FC236}">
                <a16:creationId xmlns:a16="http://schemas.microsoft.com/office/drawing/2014/main" id="{E765412D-36B3-46BE-9042-5238230CD3F4}"/>
              </a:ext>
            </a:extLst>
          </p:cNvPr>
          <p:cNvPicPr>
            <a:picLocks noChangeAspect="1"/>
          </p:cNvPicPr>
          <p:nvPr/>
        </p:nvPicPr>
        <p:blipFill>
          <a:blip r:embed="rId3"/>
          <a:stretch>
            <a:fillRect/>
          </a:stretch>
        </p:blipFill>
        <p:spPr>
          <a:xfrm>
            <a:off x="7018506" y="4280777"/>
            <a:ext cx="4524150" cy="2019013"/>
          </a:xfrm>
          <a:prstGeom prst="rect">
            <a:avLst/>
          </a:prstGeom>
        </p:spPr>
      </p:pic>
    </p:spTree>
    <p:extLst>
      <p:ext uri="{BB962C8B-B14F-4D97-AF65-F5344CB8AC3E}">
        <p14:creationId xmlns:p14="http://schemas.microsoft.com/office/powerpoint/2010/main" val="212212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12DDB3A-4EC3-4A62-925B-EF97FFCEFBB6}"/>
              </a:ext>
            </a:extLst>
          </p:cNvPr>
          <p:cNvPicPr>
            <a:picLocks noChangeAspect="1"/>
          </p:cNvPicPr>
          <p:nvPr/>
        </p:nvPicPr>
        <p:blipFill>
          <a:blip r:embed="rId2"/>
          <a:stretch>
            <a:fillRect/>
          </a:stretch>
        </p:blipFill>
        <p:spPr>
          <a:xfrm>
            <a:off x="1124218" y="4583492"/>
            <a:ext cx="5904656" cy="1788896"/>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4</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Recap (2/2)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771193" y="1380060"/>
            <a:ext cx="10797415" cy="369332"/>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j-lt"/>
                <a:ea typeface="+mn-ea"/>
              </a:rPr>
              <a:t>The WPT protocol included the following procedures:</a:t>
            </a:r>
          </a:p>
        </p:txBody>
      </p:sp>
      <p:sp>
        <p:nvSpPr>
          <p:cNvPr id="11" name="Rectangle 10">
            <a:extLst>
              <a:ext uri="{FF2B5EF4-FFF2-40B4-BE49-F238E27FC236}">
                <a16:creationId xmlns:a16="http://schemas.microsoft.com/office/drawing/2014/main" id="{183CD32D-46F5-45AB-994D-3EF2A6349762}"/>
              </a:ext>
            </a:extLst>
          </p:cNvPr>
          <p:cNvSpPr/>
          <p:nvPr/>
        </p:nvSpPr>
        <p:spPr>
          <a:xfrm>
            <a:off x="800824" y="4171229"/>
            <a:ext cx="5904656" cy="369332"/>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startAt="2"/>
              <a:tabLst>
                <a:tab pos="1207937" algn="ctr"/>
              </a:tabLst>
            </a:pPr>
            <a:r>
              <a:rPr lang="en-US" sz="2000" b="1" dirty="0">
                <a:solidFill>
                  <a:schemeClr val="tx1"/>
                </a:solidFill>
                <a:latin typeface="+mj-lt"/>
              </a:rPr>
              <a:t>WPT with non co-located Energizer</a:t>
            </a:r>
          </a:p>
        </p:txBody>
      </p:sp>
      <p:sp>
        <p:nvSpPr>
          <p:cNvPr id="12" name="Rectangle 11">
            <a:extLst>
              <a:ext uri="{FF2B5EF4-FFF2-40B4-BE49-F238E27FC236}">
                <a16:creationId xmlns:a16="http://schemas.microsoft.com/office/drawing/2014/main" id="{FD5BD220-2640-4313-9820-24DF3082FA1D}"/>
              </a:ext>
            </a:extLst>
          </p:cNvPr>
          <p:cNvSpPr/>
          <p:nvPr/>
        </p:nvSpPr>
        <p:spPr>
          <a:xfrm>
            <a:off x="800824" y="1868303"/>
            <a:ext cx="5158412" cy="800219"/>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a:tabLst>
                <a:tab pos="1207937" algn="ctr"/>
              </a:tabLst>
            </a:pPr>
            <a:r>
              <a:rPr lang="en-US" sz="2000" b="1" dirty="0">
                <a:solidFill>
                  <a:schemeClr val="tx1"/>
                </a:solidFill>
                <a:latin typeface="+mj-lt"/>
              </a:rPr>
              <a:t>WPT with integrated Energizer</a:t>
            </a:r>
          </a:p>
          <a:p>
            <a:pPr marL="457200" indent="-457200" defTabSz="1187323" eaLnBrk="1" fontAlgn="auto" hangingPunct="1">
              <a:lnSpc>
                <a:spcPct val="90000"/>
              </a:lnSpc>
              <a:spcBef>
                <a:spcPts val="1200"/>
              </a:spcBef>
              <a:spcAft>
                <a:spcPts val="0"/>
              </a:spcAft>
              <a:buFont typeface="+mj-lt"/>
              <a:buAutoNum type="arabicPeriod"/>
              <a:tabLst>
                <a:tab pos="1207937" algn="ctr"/>
              </a:tabLst>
            </a:pPr>
            <a:endParaRPr lang="en-US" sz="2000" b="1" dirty="0">
              <a:solidFill>
                <a:schemeClr val="tx1"/>
              </a:solidFill>
              <a:latin typeface="+mj-lt"/>
            </a:endParaRPr>
          </a:p>
        </p:txBody>
      </p:sp>
      <p:sp>
        <p:nvSpPr>
          <p:cNvPr id="14" name="Rectangle 13">
            <a:extLst>
              <a:ext uri="{FF2B5EF4-FFF2-40B4-BE49-F238E27FC236}">
                <a16:creationId xmlns:a16="http://schemas.microsoft.com/office/drawing/2014/main" id="{A7C15927-29BC-40C9-BE63-2690A2435629}"/>
              </a:ext>
            </a:extLst>
          </p:cNvPr>
          <p:cNvSpPr/>
          <p:nvPr/>
        </p:nvSpPr>
        <p:spPr>
          <a:xfrm>
            <a:off x="7608168" y="1749392"/>
            <a:ext cx="3960440" cy="4555093"/>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WPT Request/Response – Frame exchange for one-time WPT capability (e.g. energy storage) or ongoing WPT status (e.g. energy level, UL data buffer size)</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WPT Configuration – Energizer waveform parameter settings (WPT Transmission Info.)</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WPT Initialization – Control frame sent to the energizer with instructions (e.g. WPT Transmission Info., Frequency Band)</a:t>
            </a:r>
          </a:p>
        </p:txBody>
      </p:sp>
      <p:pic>
        <p:nvPicPr>
          <p:cNvPr id="19" name="Picture 18">
            <a:extLst>
              <a:ext uri="{FF2B5EF4-FFF2-40B4-BE49-F238E27FC236}">
                <a16:creationId xmlns:a16="http://schemas.microsoft.com/office/drawing/2014/main" id="{887F5308-FD3F-4E24-8375-B5DC78557349}"/>
              </a:ext>
            </a:extLst>
          </p:cNvPr>
          <p:cNvPicPr>
            <a:picLocks noChangeAspect="1"/>
          </p:cNvPicPr>
          <p:nvPr/>
        </p:nvPicPr>
        <p:blipFill>
          <a:blip r:embed="rId3"/>
          <a:stretch>
            <a:fillRect/>
          </a:stretch>
        </p:blipFill>
        <p:spPr>
          <a:xfrm>
            <a:off x="1124217" y="2348880"/>
            <a:ext cx="5904657" cy="1526438"/>
          </a:xfrm>
          <a:prstGeom prst="rect">
            <a:avLst/>
          </a:prstGeom>
        </p:spPr>
      </p:pic>
    </p:spTree>
    <p:extLst>
      <p:ext uri="{BB962C8B-B14F-4D97-AF65-F5344CB8AC3E}">
        <p14:creationId xmlns:p14="http://schemas.microsoft.com/office/powerpoint/2010/main" val="14330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4FA9FA-6FA9-4575-B55D-8733D7971BEC}"/>
              </a:ext>
            </a:extLst>
          </p:cNvPr>
          <p:cNvPicPr>
            <a:picLocks noChangeAspect="1"/>
          </p:cNvPicPr>
          <p:nvPr/>
        </p:nvPicPr>
        <p:blipFill>
          <a:blip r:embed="rId3"/>
          <a:stretch>
            <a:fillRect/>
          </a:stretch>
        </p:blipFill>
        <p:spPr>
          <a:xfrm>
            <a:off x="1138314" y="2349285"/>
            <a:ext cx="5904656" cy="1526439"/>
          </a:xfrm>
          <a:prstGeom prst="rect">
            <a:avLst/>
          </a:prstGeom>
        </p:spPr>
      </p:pic>
      <p:pic>
        <p:nvPicPr>
          <p:cNvPr id="22" name="Picture 21">
            <a:extLst>
              <a:ext uri="{FF2B5EF4-FFF2-40B4-BE49-F238E27FC236}">
                <a16:creationId xmlns:a16="http://schemas.microsoft.com/office/drawing/2014/main" id="{9F9893A8-B27B-4F83-A35A-5BDCF23A1BE3}"/>
              </a:ext>
            </a:extLst>
          </p:cNvPr>
          <p:cNvPicPr>
            <a:picLocks noChangeAspect="1"/>
          </p:cNvPicPr>
          <p:nvPr/>
        </p:nvPicPr>
        <p:blipFill>
          <a:blip r:embed="rId4"/>
          <a:stretch>
            <a:fillRect/>
          </a:stretch>
        </p:blipFill>
        <p:spPr>
          <a:xfrm>
            <a:off x="1124218" y="4583492"/>
            <a:ext cx="5904656" cy="1788896"/>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5</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Concerns Raised</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771193" y="1380060"/>
            <a:ext cx="10797415" cy="369332"/>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j-lt"/>
                <a:ea typeface="+mn-ea"/>
              </a:rPr>
              <a:t>Concerns were raised on the following topics:</a:t>
            </a:r>
          </a:p>
        </p:txBody>
      </p:sp>
      <p:sp>
        <p:nvSpPr>
          <p:cNvPr id="11" name="Rectangle 10">
            <a:extLst>
              <a:ext uri="{FF2B5EF4-FFF2-40B4-BE49-F238E27FC236}">
                <a16:creationId xmlns:a16="http://schemas.microsoft.com/office/drawing/2014/main" id="{183CD32D-46F5-45AB-994D-3EF2A6349762}"/>
              </a:ext>
            </a:extLst>
          </p:cNvPr>
          <p:cNvSpPr/>
          <p:nvPr/>
        </p:nvSpPr>
        <p:spPr>
          <a:xfrm>
            <a:off x="800824" y="4165035"/>
            <a:ext cx="5904656" cy="369332"/>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startAt="2"/>
              <a:tabLst>
                <a:tab pos="1207937" algn="ctr"/>
              </a:tabLst>
            </a:pPr>
            <a:r>
              <a:rPr lang="en-US" sz="2000" b="1" dirty="0">
                <a:solidFill>
                  <a:schemeClr val="tx1"/>
                </a:solidFill>
                <a:latin typeface="+mj-lt"/>
              </a:rPr>
              <a:t>WPT with non co-located Energizer</a:t>
            </a:r>
          </a:p>
        </p:txBody>
      </p:sp>
      <p:sp>
        <p:nvSpPr>
          <p:cNvPr id="12" name="Rectangle 11">
            <a:extLst>
              <a:ext uri="{FF2B5EF4-FFF2-40B4-BE49-F238E27FC236}">
                <a16:creationId xmlns:a16="http://schemas.microsoft.com/office/drawing/2014/main" id="{FD5BD220-2640-4313-9820-24DF3082FA1D}"/>
              </a:ext>
            </a:extLst>
          </p:cNvPr>
          <p:cNvSpPr/>
          <p:nvPr/>
        </p:nvSpPr>
        <p:spPr>
          <a:xfrm>
            <a:off x="800824" y="1868303"/>
            <a:ext cx="5158412" cy="800219"/>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a:tabLst>
                <a:tab pos="1207937" algn="ctr"/>
              </a:tabLst>
            </a:pPr>
            <a:r>
              <a:rPr lang="en-US" sz="2000" b="1" dirty="0">
                <a:solidFill>
                  <a:schemeClr val="tx1"/>
                </a:solidFill>
                <a:latin typeface="+mj-lt"/>
              </a:rPr>
              <a:t>WPT with integrated Energizer</a:t>
            </a:r>
          </a:p>
          <a:p>
            <a:pPr marL="457200" indent="-457200" defTabSz="1187323" eaLnBrk="1" fontAlgn="auto" hangingPunct="1">
              <a:lnSpc>
                <a:spcPct val="90000"/>
              </a:lnSpc>
              <a:spcBef>
                <a:spcPts val="1200"/>
              </a:spcBef>
              <a:spcAft>
                <a:spcPts val="0"/>
              </a:spcAft>
              <a:buFont typeface="+mj-lt"/>
              <a:buAutoNum type="arabicPeriod"/>
              <a:tabLst>
                <a:tab pos="1207937" algn="ctr"/>
              </a:tabLst>
            </a:pPr>
            <a:endParaRPr lang="en-US" sz="2000" b="1" dirty="0">
              <a:solidFill>
                <a:schemeClr val="tx1"/>
              </a:solidFill>
              <a:latin typeface="+mj-lt"/>
            </a:endParaRPr>
          </a:p>
        </p:txBody>
      </p:sp>
      <p:sp>
        <p:nvSpPr>
          <p:cNvPr id="14" name="Rectangle 13">
            <a:extLst>
              <a:ext uri="{FF2B5EF4-FFF2-40B4-BE49-F238E27FC236}">
                <a16:creationId xmlns:a16="http://schemas.microsoft.com/office/drawing/2014/main" id="{A7C15927-29BC-40C9-BE63-2690A2435629}"/>
              </a:ext>
            </a:extLst>
          </p:cNvPr>
          <p:cNvSpPr/>
          <p:nvPr/>
        </p:nvSpPr>
        <p:spPr>
          <a:xfrm>
            <a:off x="7352267" y="2554063"/>
            <a:ext cx="4570840" cy="3354765"/>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Is active reporting needed?</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AMP STAs consume power in the process of reporting available energy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000" dirty="0">
              <a:solidFill>
                <a:schemeClr val="tx1"/>
              </a:solidFill>
              <a:latin typeface="+mj-lt"/>
            </a:endParaRP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000" dirty="0">
              <a:solidFill>
                <a:schemeClr val="tx1"/>
              </a:solidFill>
              <a:latin typeface="+mj-lt"/>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Is energizer control required?</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Energizing waveform may be periodic and always-on</a:t>
            </a:r>
          </a:p>
        </p:txBody>
      </p:sp>
      <p:sp>
        <p:nvSpPr>
          <p:cNvPr id="18" name="Oval 17">
            <a:extLst>
              <a:ext uri="{FF2B5EF4-FFF2-40B4-BE49-F238E27FC236}">
                <a16:creationId xmlns:a16="http://schemas.microsoft.com/office/drawing/2014/main" id="{E0479311-E768-4D97-B0E3-E585E2C102B5}"/>
              </a:ext>
            </a:extLst>
          </p:cNvPr>
          <p:cNvSpPr/>
          <p:nvPr/>
        </p:nvSpPr>
        <p:spPr bwMode="auto">
          <a:xfrm>
            <a:off x="4229424" y="2938018"/>
            <a:ext cx="879154" cy="564721"/>
          </a:xfrm>
          <a:prstGeom prst="ellipse">
            <a:avLst/>
          </a:prstGeom>
          <a:noFill/>
          <a:ln w="38100" cap="flat" cmpd="sng" algn="ctr">
            <a:solidFill>
              <a:srgbClr val="00B050"/>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9" name="Straight Arrow Connector 18">
            <a:extLst>
              <a:ext uri="{FF2B5EF4-FFF2-40B4-BE49-F238E27FC236}">
                <a16:creationId xmlns:a16="http://schemas.microsoft.com/office/drawing/2014/main" id="{E465E8C1-0AA6-40B2-B0ED-CEDB47D08989}"/>
              </a:ext>
            </a:extLst>
          </p:cNvPr>
          <p:cNvCxnSpPr>
            <a:cxnSpLocks/>
            <a:stCxn id="18" idx="6"/>
          </p:cNvCxnSpPr>
          <p:nvPr/>
        </p:nvCxnSpPr>
        <p:spPr bwMode="auto">
          <a:xfrm flipV="1">
            <a:off x="5108578" y="2850922"/>
            <a:ext cx="2283566" cy="369457"/>
          </a:xfrm>
          <a:prstGeom prst="straightConnector1">
            <a:avLst/>
          </a:prstGeom>
          <a:solidFill>
            <a:srgbClr val="00B8FF"/>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Oval 26">
            <a:extLst>
              <a:ext uri="{FF2B5EF4-FFF2-40B4-BE49-F238E27FC236}">
                <a16:creationId xmlns:a16="http://schemas.microsoft.com/office/drawing/2014/main" id="{96BBF553-F40A-4619-9D11-396E2B3AEF8F}"/>
              </a:ext>
            </a:extLst>
          </p:cNvPr>
          <p:cNvSpPr/>
          <p:nvPr/>
        </p:nvSpPr>
        <p:spPr bwMode="auto">
          <a:xfrm>
            <a:off x="5034531" y="4972759"/>
            <a:ext cx="879781" cy="505181"/>
          </a:xfrm>
          <a:prstGeom prst="ellipse">
            <a:avLst/>
          </a:prstGeom>
          <a:noFill/>
          <a:ln w="38100" cap="flat" cmpd="sng" algn="ctr">
            <a:solidFill>
              <a:srgbClr val="00B050"/>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8" name="Straight Arrow Connector 27">
            <a:extLst>
              <a:ext uri="{FF2B5EF4-FFF2-40B4-BE49-F238E27FC236}">
                <a16:creationId xmlns:a16="http://schemas.microsoft.com/office/drawing/2014/main" id="{599EE69B-0133-4795-89B7-F0048B4EF8F2}"/>
              </a:ext>
            </a:extLst>
          </p:cNvPr>
          <p:cNvCxnSpPr>
            <a:cxnSpLocks/>
            <a:stCxn id="27" idx="6"/>
          </p:cNvCxnSpPr>
          <p:nvPr/>
        </p:nvCxnSpPr>
        <p:spPr bwMode="auto">
          <a:xfrm flipV="1">
            <a:off x="5914312" y="5004097"/>
            <a:ext cx="1477832" cy="221253"/>
          </a:xfrm>
          <a:prstGeom prst="straightConnector1">
            <a:avLst/>
          </a:prstGeom>
          <a:solidFill>
            <a:srgbClr val="00B8FF"/>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0280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2AC46-0FA5-433E-AFF5-25AF25E6E589}"/>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6</a:t>
            </a:fld>
            <a:endParaRPr lang="en-US" altLang="en-US" dirty="0"/>
          </a:p>
        </p:txBody>
      </p:sp>
      <p:graphicFrame>
        <p:nvGraphicFramePr>
          <p:cNvPr id="4" name="Table 3">
            <a:extLst>
              <a:ext uri="{FF2B5EF4-FFF2-40B4-BE49-F238E27FC236}">
                <a16:creationId xmlns:a16="http://schemas.microsoft.com/office/drawing/2014/main" id="{283F30CA-1F93-47C1-84BA-8D4B396399B2}"/>
              </a:ext>
            </a:extLst>
          </p:cNvPr>
          <p:cNvGraphicFramePr>
            <a:graphicFrameLocks noGrp="1"/>
          </p:cNvGraphicFramePr>
          <p:nvPr>
            <p:extLst>
              <p:ext uri="{D42A27DB-BD31-4B8C-83A1-F6EECF244321}">
                <p14:modId xmlns:p14="http://schemas.microsoft.com/office/powerpoint/2010/main" val="2513339489"/>
              </p:ext>
            </p:extLst>
          </p:nvPr>
        </p:nvGraphicFramePr>
        <p:xfrm>
          <a:off x="911424" y="1412776"/>
          <a:ext cx="10448630" cy="4394200"/>
        </p:xfrm>
        <a:graphic>
          <a:graphicData uri="http://schemas.openxmlformats.org/drawingml/2006/table">
            <a:tbl>
              <a:tblPr firstRow="1" bandRow="1">
                <a:tableStyleId>{5C22544A-7EE6-4342-B048-85BDC9FD1C3A}</a:tableStyleId>
              </a:tblPr>
              <a:tblGrid>
                <a:gridCol w="5224315">
                  <a:extLst>
                    <a:ext uri="{9D8B030D-6E8A-4147-A177-3AD203B41FA5}">
                      <a16:colId xmlns:a16="http://schemas.microsoft.com/office/drawing/2014/main" val="2221931834"/>
                    </a:ext>
                  </a:extLst>
                </a:gridCol>
                <a:gridCol w="5224315">
                  <a:extLst>
                    <a:ext uri="{9D8B030D-6E8A-4147-A177-3AD203B41FA5}">
                      <a16:colId xmlns:a16="http://schemas.microsoft.com/office/drawing/2014/main" val="200560770"/>
                    </a:ext>
                  </a:extLst>
                </a:gridCol>
              </a:tblGrid>
              <a:tr h="370840">
                <a:tc>
                  <a:txBody>
                    <a:bodyPr/>
                    <a:lstStyle/>
                    <a:p>
                      <a:r>
                        <a:rPr lang="en-SG" sz="1800" dirty="0"/>
                        <a:t>Passive EH (no control)</a:t>
                      </a:r>
                    </a:p>
                  </a:txBody>
                  <a:tcPr/>
                </a:tc>
                <a:tc>
                  <a:txBody>
                    <a:bodyPr/>
                    <a:lstStyle/>
                    <a:p>
                      <a:r>
                        <a:rPr lang="en-SG" sz="1800" dirty="0"/>
                        <a:t>WPT</a:t>
                      </a:r>
                    </a:p>
                  </a:txBody>
                  <a:tcPr/>
                </a:tc>
                <a:extLst>
                  <a:ext uri="{0D108BD9-81ED-4DB2-BD59-A6C34878D82A}">
                    <a16:rowId xmlns:a16="http://schemas.microsoft.com/office/drawing/2014/main" val="1229749360"/>
                  </a:ext>
                </a:extLst>
              </a:tr>
              <a:tr h="370840">
                <a:tc>
                  <a:txBody>
                    <a:bodyPr/>
                    <a:lstStyle/>
                    <a:p>
                      <a:r>
                        <a:rPr lang="en-SG" sz="1800" dirty="0"/>
                        <a:t>All deployed energizers will be always-on with a certain periodicity</a:t>
                      </a:r>
                    </a:p>
                    <a:p>
                      <a:pPr marL="285750" indent="-285750">
                        <a:buFont typeface="Arial" panose="020B0604020202020204" pitchFamily="34" charset="0"/>
                        <a:buChar char="•"/>
                      </a:pPr>
                      <a:r>
                        <a:rPr lang="en-SG" sz="1800" dirty="0">
                          <a:solidFill>
                            <a:srgbClr val="0000FF"/>
                          </a:solidFill>
                        </a:rPr>
                        <a:t>Pro</a:t>
                      </a:r>
                      <a:r>
                        <a:rPr lang="en-SG" sz="1800" dirty="0"/>
                        <a:t>: No management frame exchange required</a:t>
                      </a:r>
                    </a:p>
                    <a:p>
                      <a:pPr marL="285750" indent="-285750">
                        <a:buFont typeface="Arial" panose="020B0604020202020204" pitchFamily="34" charset="0"/>
                        <a:buChar char="•"/>
                      </a:pPr>
                      <a:r>
                        <a:rPr lang="en-SG" sz="1800" dirty="0">
                          <a:solidFill>
                            <a:srgbClr val="FF0000"/>
                          </a:solidFill>
                        </a:rPr>
                        <a:t>Con</a:t>
                      </a:r>
                      <a:r>
                        <a:rPr lang="en-SG" sz="1800" dirty="0"/>
                        <a:t>: congested channel (more so with several energizers)</a:t>
                      </a:r>
                    </a:p>
                  </a:txBody>
                  <a:tcPr/>
                </a:tc>
                <a:tc>
                  <a:txBody>
                    <a:bodyPr/>
                    <a:lstStyle/>
                    <a:p>
                      <a:r>
                        <a:rPr lang="en-SG" sz="1800" dirty="0"/>
                        <a:t>Energizers can be selectively triggered by the AP to address the duty cycle, path loss/fading, or specific area of deployment of the AMP STAs</a:t>
                      </a:r>
                    </a:p>
                    <a:p>
                      <a:pPr marL="285750" indent="-285750">
                        <a:buFont typeface="Arial" panose="020B0604020202020204" pitchFamily="34" charset="0"/>
                        <a:buChar char="•"/>
                      </a:pPr>
                      <a:r>
                        <a:rPr lang="en-SG" sz="1800" dirty="0">
                          <a:solidFill>
                            <a:srgbClr val="0000FF"/>
                          </a:solidFill>
                        </a:rPr>
                        <a:t>Pro</a:t>
                      </a:r>
                      <a:r>
                        <a:rPr lang="en-SG" sz="1800" dirty="0"/>
                        <a:t>: Fair and uncluttered spectrum use</a:t>
                      </a:r>
                    </a:p>
                    <a:p>
                      <a:pPr marL="285750" indent="-285750">
                        <a:buFont typeface="Arial" panose="020B0604020202020204" pitchFamily="34" charset="0"/>
                        <a:buChar char="•"/>
                      </a:pPr>
                      <a:r>
                        <a:rPr lang="en-SG" sz="1800" dirty="0">
                          <a:solidFill>
                            <a:srgbClr val="FF0000"/>
                          </a:solidFill>
                        </a:rPr>
                        <a:t>Con</a:t>
                      </a:r>
                      <a:r>
                        <a:rPr lang="en-SG" sz="1800" dirty="0"/>
                        <a:t>: Management frame exchange required</a:t>
                      </a:r>
                    </a:p>
                  </a:txBody>
                  <a:tcPr/>
                </a:tc>
                <a:extLst>
                  <a:ext uri="{0D108BD9-81ED-4DB2-BD59-A6C34878D82A}">
                    <a16:rowId xmlns:a16="http://schemas.microsoft.com/office/drawing/2014/main" val="2580348772"/>
                  </a:ext>
                </a:extLst>
              </a:tr>
              <a:tr h="370840">
                <a:tc>
                  <a:txBody>
                    <a:bodyPr/>
                    <a:lstStyle/>
                    <a:p>
                      <a:r>
                        <a:rPr lang="en-SG" sz="1800" dirty="0"/>
                        <a:t>Energizer coverage and periodicity fixed at the point of deployment</a:t>
                      </a:r>
                    </a:p>
                    <a:p>
                      <a:pPr marL="285750" indent="-285750">
                        <a:buFont typeface="Arial" panose="020B0604020202020204" pitchFamily="34" charset="0"/>
                        <a:buChar char="•"/>
                      </a:pPr>
                      <a:r>
                        <a:rPr lang="en-SG" sz="1800" dirty="0">
                          <a:solidFill>
                            <a:srgbClr val="0000FF"/>
                          </a:solidFill>
                        </a:rPr>
                        <a:t>Pro</a:t>
                      </a:r>
                      <a:r>
                        <a:rPr lang="en-SG" sz="1800" dirty="0"/>
                        <a:t>: Beneficial for fixed AMP STAs in a controlled environment</a:t>
                      </a:r>
                    </a:p>
                    <a:p>
                      <a:pPr marL="285750" indent="-285750">
                        <a:buFont typeface="Arial" panose="020B0604020202020204" pitchFamily="34" charset="0"/>
                        <a:buChar char="•"/>
                      </a:pPr>
                      <a:r>
                        <a:rPr lang="en-SG" sz="1800" dirty="0">
                          <a:solidFill>
                            <a:srgbClr val="FF0000"/>
                          </a:solidFill>
                        </a:rPr>
                        <a:t>Con</a:t>
                      </a:r>
                      <a:r>
                        <a:rPr lang="en-SG" sz="1800" dirty="0"/>
                        <a:t>: Re-installation/re-deployment required when energizer coverage is affected by changes in the environment or AMP STAs are not stationary</a:t>
                      </a:r>
                    </a:p>
                  </a:txBody>
                  <a:tcPr/>
                </a:tc>
                <a:tc>
                  <a:txBody>
                    <a:bodyPr/>
                    <a:lstStyle/>
                    <a:p>
                      <a:r>
                        <a:rPr lang="en-SG" sz="1800" i="0" dirty="0">
                          <a:solidFill>
                            <a:schemeClr val="tx1"/>
                          </a:solidFill>
                        </a:rPr>
                        <a:t>Energizer transmission parameters can be controlled by the AP, including non-periodic energizing </a:t>
                      </a:r>
                    </a:p>
                    <a:p>
                      <a:pPr marL="285750" indent="-285750">
                        <a:buFont typeface="Arial" panose="020B0604020202020204" pitchFamily="34" charset="0"/>
                        <a:buChar char="•"/>
                      </a:pPr>
                      <a:r>
                        <a:rPr lang="en-SG" sz="1800" i="0" dirty="0">
                          <a:solidFill>
                            <a:srgbClr val="0000FF"/>
                          </a:solidFill>
                        </a:rPr>
                        <a:t>Pro</a:t>
                      </a:r>
                      <a:r>
                        <a:rPr lang="en-SG" sz="1800" i="0" dirty="0">
                          <a:solidFill>
                            <a:schemeClr val="tx1"/>
                          </a:solidFill>
                        </a:rPr>
                        <a:t>: Flexible to changes in environment and AP can address critical energy harvesting needs of the AMP STAs</a:t>
                      </a:r>
                    </a:p>
                    <a:p>
                      <a:pPr marL="285750" indent="-285750">
                        <a:buFont typeface="Arial" panose="020B0604020202020204" pitchFamily="34" charset="0"/>
                        <a:buChar char="•"/>
                      </a:pPr>
                      <a:r>
                        <a:rPr lang="en-SG" sz="1800" i="0" dirty="0">
                          <a:solidFill>
                            <a:srgbClr val="FF0000"/>
                          </a:solidFill>
                        </a:rPr>
                        <a:t>Con</a:t>
                      </a:r>
                      <a:r>
                        <a:rPr lang="en-SG" sz="1800" i="0" dirty="0">
                          <a:solidFill>
                            <a:schemeClr val="tx1"/>
                          </a:solidFill>
                        </a:rPr>
                        <a:t>: Management frame exchange required</a:t>
                      </a:r>
                    </a:p>
                  </a:txBody>
                  <a:tcPr/>
                </a:tc>
                <a:extLst>
                  <a:ext uri="{0D108BD9-81ED-4DB2-BD59-A6C34878D82A}">
                    <a16:rowId xmlns:a16="http://schemas.microsoft.com/office/drawing/2014/main" val="1469162437"/>
                  </a:ext>
                </a:extLst>
              </a:tr>
            </a:tbl>
          </a:graphicData>
        </a:graphic>
      </p:graphicFrame>
      <p:sp>
        <p:nvSpPr>
          <p:cNvPr id="8" name="Title 1">
            <a:extLst>
              <a:ext uri="{FF2B5EF4-FFF2-40B4-BE49-F238E27FC236}">
                <a16:creationId xmlns:a16="http://schemas.microsoft.com/office/drawing/2014/main" id="{35845027-2BC3-4758-B5FC-EBDD9B274F48}"/>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defTabSz="1187323" eaLnBrk="1" fontAlgn="auto" hangingPunct="1">
              <a:lnSpc>
                <a:spcPct val="90000"/>
              </a:lnSpc>
              <a:spcBef>
                <a:spcPts val="1200"/>
              </a:spcBef>
              <a:spcAft>
                <a:spcPts val="0"/>
              </a:spcAft>
              <a:tabLst>
                <a:tab pos="1207937" algn="ctr"/>
              </a:tabLst>
            </a:pPr>
            <a:r>
              <a:rPr lang="en-US" sz="2800" b="1" dirty="0">
                <a:solidFill>
                  <a:schemeClr val="tx1"/>
                </a:solidFill>
              </a:rPr>
              <a:t>Necessity for Energizer Control (1/2)</a:t>
            </a:r>
          </a:p>
        </p:txBody>
      </p:sp>
    </p:spTree>
    <p:extLst>
      <p:ext uri="{BB962C8B-B14F-4D97-AF65-F5344CB8AC3E}">
        <p14:creationId xmlns:p14="http://schemas.microsoft.com/office/powerpoint/2010/main" val="190082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B095C-A60D-4F4B-A730-93A90B3EA694}"/>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7</a:t>
            </a:fld>
            <a:endParaRPr lang="en-US" altLang="en-US" dirty="0"/>
          </a:p>
        </p:txBody>
      </p:sp>
      <p:sp>
        <p:nvSpPr>
          <p:cNvPr id="6" name="Rectangle 5">
            <a:extLst>
              <a:ext uri="{FF2B5EF4-FFF2-40B4-BE49-F238E27FC236}">
                <a16:creationId xmlns:a16="http://schemas.microsoft.com/office/drawing/2014/main" id="{3E926A99-2A4D-4218-AEF7-F5416CC91FD0}"/>
              </a:ext>
            </a:extLst>
          </p:cNvPr>
          <p:cNvSpPr/>
          <p:nvPr/>
        </p:nvSpPr>
        <p:spPr>
          <a:xfrm>
            <a:off x="908375" y="1556792"/>
            <a:ext cx="10352617" cy="1477328"/>
          </a:xfrm>
          <a:prstGeom prst="rect">
            <a:avLst/>
          </a:prstGeom>
        </p:spPr>
        <p:txBody>
          <a:bodyPr wrap="square">
            <a:spAutoFit/>
          </a:bodyPr>
          <a:lstStyle/>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The AP may send control information to </a:t>
            </a:r>
            <a:r>
              <a:rPr lang="en-US" sz="2000" b="1" dirty="0">
                <a:solidFill>
                  <a:schemeClr val="tx1"/>
                </a:solidFill>
                <a:latin typeface="+mj-lt"/>
              </a:rPr>
              <a:t>turn off</a:t>
            </a:r>
            <a:r>
              <a:rPr lang="en-US" sz="2000" dirty="0">
                <a:solidFill>
                  <a:schemeClr val="tx1"/>
                </a:solidFill>
                <a:latin typeface="+mj-lt"/>
              </a:rPr>
              <a:t> the energizer operation for power saving purpose during periods of inactivity (evening/night), and </a:t>
            </a:r>
            <a:r>
              <a:rPr lang="en-US" sz="2000" b="1" dirty="0">
                <a:solidFill>
                  <a:schemeClr val="tx1"/>
                </a:solidFill>
                <a:latin typeface="+mj-lt"/>
              </a:rPr>
              <a:t>turn on </a:t>
            </a:r>
            <a:r>
              <a:rPr lang="en-US" sz="2000" dirty="0">
                <a:solidFill>
                  <a:schemeClr val="tx1"/>
                </a:solidFill>
                <a:latin typeface="+mj-lt"/>
              </a:rPr>
              <a:t>the energizer during active periods</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The AP may send control information to activate </a:t>
            </a:r>
            <a:r>
              <a:rPr lang="en-US" sz="2000" b="1" dirty="0">
                <a:solidFill>
                  <a:schemeClr val="tx1"/>
                </a:solidFill>
                <a:latin typeface="+mj-lt"/>
              </a:rPr>
              <a:t>non-periodic energizing </a:t>
            </a:r>
            <a:r>
              <a:rPr lang="en-US" sz="2000" dirty="0">
                <a:solidFill>
                  <a:schemeClr val="tx1"/>
                </a:solidFill>
                <a:latin typeface="+mj-lt"/>
              </a:rPr>
              <a:t>(active, on-demand), at its own discretion to supplement existing on-going periodic energizing</a:t>
            </a:r>
          </a:p>
        </p:txBody>
      </p:sp>
      <p:sp>
        <p:nvSpPr>
          <p:cNvPr id="7" name="Title 1">
            <a:extLst>
              <a:ext uri="{FF2B5EF4-FFF2-40B4-BE49-F238E27FC236}">
                <a16:creationId xmlns:a16="http://schemas.microsoft.com/office/drawing/2014/main" id="{0E03DA3A-767F-482C-B0A4-8B7FC1DB71B2}"/>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defTabSz="1187323" eaLnBrk="1" fontAlgn="auto" hangingPunct="1">
              <a:lnSpc>
                <a:spcPct val="90000"/>
              </a:lnSpc>
              <a:spcBef>
                <a:spcPts val="1200"/>
              </a:spcBef>
              <a:spcAft>
                <a:spcPts val="0"/>
              </a:spcAft>
              <a:tabLst>
                <a:tab pos="1207937" algn="ctr"/>
              </a:tabLst>
            </a:pPr>
            <a:r>
              <a:rPr lang="en-US" sz="2800" b="1" dirty="0">
                <a:solidFill>
                  <a:schemeClr val="tx1"/>
                </a:solidFill>
              </a:rPr>
              <a:t>Necessity for Energizer Control (2/2)</a:t>
            </a:r>
          </a:p>
        </p:txBody>
      </p:sp>
    </p:spTree>
    <p:extLst>
      <p:ext uri="{BB962C8B-B14F-4D97-AF65-F5344CB8AC3E}">
        <p14:creationId xmlns:p14="http://schemas.microsoft.com/office/powerpoint/2010/main" val="276879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C79FFA-6A66-43A2-8B9A-2B6460BF748C}"/>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8</a:t>
            </a:fld>
            <a:endParaRPr lang="en-US" altLang="en-US" dirty="0"/>
          </a:p>
        </p:txBody>
      </p:sp>
      <p:sp>
        <p:nvSpPr>
          <p:cNvPr id="3" name="TextBox 2">
            <a:extLst>
              <a:ext uri="{FF2B5EF4-FFF2-40B4-BE49-F238E27FC236}">
                <a16:creationId xmlns:a16="http://schemas.microsoft.com/office/drawing/2014/main" id="{8A765BF3-082A-4F49-A1F2-607F1871219B}"/>
              </a:ext>
            </a:extLst>
          </p:cNvPr>
          <p:cNvSpPr txBox="1"/>
          <p:nvPr/>
        </p:nvSpPr>
        <p:spPr>
          <a:xfrm>
            <a:off x="911424" y="1628800"/>
            <a:ext cx="10448629" cy="421346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n-lt"/>
                <a:ea typeface="+mn-ea"/>
              </a:rPr>
              <a:t>WPT is dependent on AMP STA’s ability to report to the AP its current status or capability (such as energy level, energy storage capacity, UL data buffer size, etc.)</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2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n-lt"/>
                <a:ea typeface="+mn-ea"/>
              </a:rPr>
              <a:t>Active reporting has also been discussed in other contributions for scheduling [2][3] and WPT [3]</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2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n-lt"/>
                <a:ea typeface="+mn-ea"/>
              </a:rPr>
              <a:t>Active reporting may even be needed in the form of a one-time AMP STA capability reporting for a controlled energizer deployment to reduce</a:t>
            </a:r>
            <a:r>
              <a:rPr lang="en-US" sz="2200" dirty="0">
                <a:solidFill>
                  <a:schemeClr val="tx1"/>
                </a:solidFill>
                <a:latin typeface="+mj-lt"/>
              </a:rPr>
              <a:t> the complexity/burden of the deployment phase for passive EH</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200" dirty="0">
              <a:solidFill>
                <a:schemeClr val="tx1"/>
              </a:solidFill>
              <a:latin typeface="+mn-lt"/>
              <a:ea typeface="+mn-ea"/>
            </a:endParaRPr>
          </a:p>
        </p:txBody>
      </p:sp>
      <p:sp>
        <p:nvSpPr>
          <p:cNvPr id="4" name="Title 1">
            <a:extLst>
              <a:ext uri="{FF2B5EF4-FFF2-40B4-BE49-F238E27FC236}">
                <a16:creationId xmlns:a16="http://schemas.microsoft.com/office/drawing/2014/main" id="{3E0CD6D6-00E3-4605-B458-B028D012E540}"/>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Necessity of Active Reporting</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422045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0C2B8B-D1F3-498B-B03C-54EBD1DDA319}"/>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9</a:t>
            </a:fld>
            <a:endParaRPr lang="en-US" altLang="en-US" dirty="0"/>
          </a:p>
        </p:txBody>
      </p:sp>
      <p:sp>
        <p:nvSpPr>
          <p:cNvPr id="3" name="TextBox 2">
            <a:extLst>
              <a:ext uri="{FF2B5EF4-FFF2-40B4-BE49-F238E27FC236}">
                <a16:creationId xmlns:a16="http://schemas.microsoft.com/office/drawing/2014/main" id="{830BB008-F9D2-43A4-9A8C-E0EF5507AD63}"/>
              </a:ext>
            </a:extLst>
          </p:cNvPr>
          <p:cNvSpPr txBox="1"/>
          <p:nvPr/>
        </p:nvSpPr>
        <p:spPr>
          <a:xfrm>
            <a:off x="911424" y="1484784"/>
            <a:ext cx="10441160" cy="1508105"/>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u="sng" dirty="0">
                <a:solidFill>
                  <a:schemeClr val="tx1"/>
                </a:solidFill>
                <a:latin typeface="+mn-lt"/>
                <a:ea typeface="+mn-ea"/>
              </a:rPr>
              <a:t>Simulation Setup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Tx power of the AMP STA: 50uW, 500uW (&lt;1mW [4])</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UL Payload: 100 bits @ 1Mbps = 0.1ms (Available energy report can be &lt;60bits, &gt;1Mbps UL data rate maybe supported)</a:t>
            </a:r>
          </a:p>
        </p:txBody>
      </p:sp>
      <p:grpSp>
        <p:nvGrpSpPr>
          <p:cNvPr id="12" name="Group 11">
            <a:extLst>
              <a:ext uri="{FF2B5EF4-FFF2-40B4-BE49-F238E27FC236}">
                <a16:creationId xmlns:a16="http://schemas.microsoft.com/office/drawing/2014/main" id="{B0761CF1-6214-493C-85B6-937C1032A7C2}"/>
              </a:ext>
            </a:extLst>
          </p:cNvPr>
          <p:cNvGrpSpPr/>
          <p:nvPr/>
        </p:nvGrpSpPr>
        <p:grpSpPr>
          <a:xfrm>
            <a:off x="7392144" y="3061995"/>
            <a:ext cx="4295800" cy="2961944"/>
            <a:chOff x="7896200" y="3414511"/>
            <a:chExt cx="4295800" cy="2961944"/>
          </a:xfrm>
        </p:grpSpPr>
        <p:pic>
          <p:nvPicPr>
            <p:cNvPr id="8" name="Picture 7">
              <a:extLst>
                <a:ext uri="{FF2B5EF4-FFF2-40B4-BE49-F238E27FC236}">
                  <a16:creationId xmlns:a16="http://schemas.microsoft.com/office/drawing/2014/main" id="{3289EB3A-DCB3-4CC1-849E-DFAA6CC3E3A5}"/>
                </a:ext>
              </a:extLst>
            </p:cNvPr>
            <p:cNvPicPr>
              <a:picLocks noChangeAspect="1"/>
            </p:cNvPicPr>
            <p:nvPr/>
          </p:nvPicPr>
          <p:blipFill>
            <a:blip r:embed="rId3"/>
            <a:stretch>
              <a:fillRect/>
            </a:stretch>
          </p:blipFill>
          <p:spPr>
            <a:xfrm>
              <a:off x="7896200" y="3414511"/>
              <a:ext cx="4295800" cy="2961944"/>
            </a:xfrm>
            <a:prstGeom prst="rect">
              <a:avLst/>
            </a:prstGeom>
          </p:spPr>
        </p:pic>
        <p:sp>
          <p:nvSpPr>
            <p:cNvPr id="6" name="Rectangle 5">
              <a:extLst>
                <a:ext uri="{FF2B5EF4-FFF2-40B4-BE49-F238E27FC236}">
                  <a16:creationId xmlns:a16="http://schemas.microsoft.com/office/drawing/2014/main" id="{26237AAC-A0AF-4664-B0D8-507928286F8E}"/>
                </a:ext>
              </a:extLst>
            </p:cNvPr>
            <p:cNvSpPr/>
            <p:nvPr/>
          </p:nvSpPr>
          <p:spPr bwMode="auto">
            <a:xfrm>
              <a:off x="11480725" y="6108796"/>
              <a:ext cx="396950" cy="250729"/>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sp>
        <p:nvSpPr>
          <p:cNvPr id="9" name="Rectangle 8">
            <a:extLst>
              <a:ext uri="{FF2B5EF4-FFF2-40B4-BE49-F238E27FC236}">
                <a16:creationId xmlns:a16="http://schemas.microsoft.com/office/drawing/2014/main" id="{0AF45456-39CA-48D4-8524-3EFED02A0D7F}"/>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(1/4)</a:t>
            </a:r>
          </a:p>
        </p:txBody>
      </p:sp>
      <p:sp>
        <p:nvSpPr>
          <p:cNvPr id="4" name="Rectangle 3">
            <a:extLst>
              <a:ext uri="{FF2B5EF4-FFF2-40B4-BE49-F238E27FC236}">
                <a16:creationId xmlns:a16="http://schemas.microsoft.com/office/drawing/2014/main" id="{BFC61602-2103-4D08-AE1D-86E5E431FB1F}"/>
              </a:ext>
            </a:extLst>
          </p:cNvPr>
          <p:cNvSpPr/>
          <p:nvPr/>
        </p:nvSpPr>
        <p:spPr>
          <a:xfrm>
            <a:off x="911424" y="3356992"/>
            <a:ext cx="6480720" cy="2523768"/>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u="sng" dirty="0">
                <a:solidFill>
                  <a:schemeClr val="tx1"/>
                </a:solidFill>
                <a:latin typeface="+mj-lt"/>
              </a:rPr>
              <a:t>Energy harvesting capability</a:t>
            </a:r>
            <a:r>
              <a:rPr lang="en-US" sz="2000" dirty="0">
                <a:solidFill>
                  <a:schemeClr val="tx1"/>
                </a:solidFill>
                <a:latin typeface="+mj-lt"/>
              </a:rPr>
              <a:t>:</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Max. Energizer Tx Power: 36dBm, 20dBm [5]</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AMP STA Antenna gain: 0dBi</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Minimum EH RX Power: -23dBm [4] </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Harvesting Efficiency: 20% (10-49% [6])</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15ms Sub-1G TXOP limit [7]</a:t>
            </a:r>
          </a:p>
        </p:txBody>
      </p:sp>
    </p:spTree>
    <p:extLst>
      <p:ext uri="{BB962C8B-B14F-4D97-AF65-F5344CB8AC3E}">
        <p14:creationId xmlns:p14="http://schemas.microsoft.com/office/powerpoint/2010/main" val="389921860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116501</TotalTime>
  <Words>1432</Words>
  <Application>Microsoft Office PowerPoint</Application>
  <PresentationFormat>Widescreen</PresentationFormat>
  <Paragraphs>149</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Microsoft YaHei</vt:lpstr>
      <vt:lpstr>MS PGothic</vt:lpstr>
      <vt:lpstr>MS PGothic</vt:lpstr>
      <vt:lpstr>Arial</vt:lpstr>
      <vt:lpstr>Arial Unicode MS</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SP1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Ian Bajaj</cp:lastModifiedBy>
  <cp:revision>1311</cp:revision>
  <cp:lastPrinted>2000-03-07T00:55:37Z</cp:lastPrinted>
  <dcterms:created xsi:type="dcterms:W3CDTF">2016-01-17T22:48:36Z</dcterms:created>
  <dcterms:modified xsi:type="dcterms:W3CDTF">2024-09-09T21:31:53Z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(3)siX84FGd+6qCGhVycyDmJQFwNF7Ew5nBluyFKVizmgH+3kk0hrqTNe/drcl27X3TYiV1IsSk
WLnvEU12ASty19c0rFUTehBSJnGLqB8D8CGLsmjVTIQ9dQ4WMNiqHFFvOPAnKPnqpDvnAkGi
z6KIIzh/YkvvAbJCRkB60X9OAyHX+CuxkRXRUiqXFDKSls/7l9bWsSquI3bbbnvksz0onHqz
SHa8CaU8Bv+R6Fe+dd</vt:lpwstr>
  </property>
  <property fmtid="{D5CDD505-2E9C-101B-9397-08002B2CF9AE}" pid="3" name="_2015_ms_pID_7253431">
    <vt:lpwstr>754VDRM6FuQSN582w/EZIWgz6bRll0N1pqdCJFF98mKB9AZ+zJSP2s
p3xJZ3lbX3phLvyH87xYdZebz+aj/eZw2m+LbAu3fO1n+xMXcuilJzqslAhrIoe2c2A0y62K
4GKiCsIDi70rGC78DRt1j2Fb94CPfcJ9ueXHM/HxcH+YhdcyhoxqZ7jTNDpUNkdribsk2lVW
TVWqAVkzcxXK9hbVcaGFH8cUdJ3iQFnxJIxg</vt:lpwstr>
  </property>
  <property fmtid="{D5CDD505-2E9C-101B-9397-08002B2CF9AE}" pid="4" name="_2015_ms_pID_7253432">
    <vt:lpwstr>9A==</vt:lpwstr>
  </property>
</Properties>
</file>