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2" r:id="rId4"/>
    <p:sldId id="269" r:id="rId5"/>
    <p:sldId id="265" r:id="rId6"/>
    <p:sldId id="268" r:id="rId7"/>
    <p:sldId id="264" r:id="rId8"/>
    <p:sldId id="267"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3C88300-CE9D-D1A4-D5FC-884B25D64DF6}" name="Leif Wilhelmsson R" initials="LW" userId="S::leif.r.wilhelmsson@ericsson.com::7717ad8e-2c2a-4a23-b6d3-5ca880b42707" providerId="AD"/>
  <p188:author id="{F04370C8-EA7B-B605-533C-32F6FD93AA63}" name="Sebastian Max" initials="SM" userId="S::sebastian.max@ericsson.com::be0f25e6-48a2-4e87-b5b5-cf865e859a8b" providerId="AD"/>
  <p188:author id="{EA9F0DEB-2753-4CE6-81A5-CBD4BAA6AE80}" name="Abhishek Ambede" initials="AA" userId="S::abhishek.ambede@ericsson.com::4b7ad8a2-4975-4f13-b508-5b482d5ab5e9" providerId="AD"/>
  <p188:author id="{2EBB9AEE-BA96-A2AF-6598-75C22B9D3624}" name="Rocco Di Taranto" initials="RDT" userId="S::rocco.di.taranto@ericsson.com::a17f7552-eedb-4a64-9a6a-47290542f09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03DDFB"/>
    <a:srgbClr val="2704FA"/>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p:restoredTop sz="94682"/>
  </p:normalViewPr>
  <p:slideViewPr>
    <p:cSldViewPr snapToGrid="0">
      <p:cViewPr varScale="1">
        <p:scale>
          <a:sx n="111" d="100"/>
          <a:sy n="111" d="100"/>
        </p:scale>
        <p:origin x="736" y="19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lie Pettersson" userId="d12b89ca-3998-45f3-8d31-e36f3230f1c4" providerId="ADAL" clId="{988BF7EE-3751-884A-A262-9FE18601E568}"/>
    <pc:docChg chg="delSld">
      <pc:chgData name="Charlie Pettersson" userId="d12b89ca-3998-45f3-8d31-e36f3230f1c4" providerId="ADAL" clId="{988BF7EE-3751-884A-A262-9FE18601E568}" dt="2024-09-09T22:09:46.765" v="1" actId="2696"/>
      <pc:docMkLst>
        <pc:docMk/>
      </pc:docMkLst>
      <pc:sldChg chg="del">
        <pc:chgData name="Charlie Pettersson" userId="d12b89ca-3998-45f3-8d31-e36f3230f1c4" providerId="ADAL" clId="{988BF7EE-3751-884A-A262-9FE18601E568}" dt="2024-09-09T22:09:46.765" v="1" actId="2696"/>
        <pc:sldMkLst>
          <pc:docMk/>
          <pc:sldMk cId="2744872499" sldId="270"/>
        </pc:sldMkLst>
      </pc:sldChg>
      <pc:sldChg chg="del">
        <pc:chgData name="Charlie Pettersson" userId="d12b89ca-3998-45f3-8d31-e36f3230f1c4" providerId="ADAL" clId="{988BF7EE-3751-884A-A262-9FE18601E568}" dt="2024-09-09T22:09:43.872" v="0" actId="2696"/>
        <pc:sldMkLst>
          <pc:docMk/>
          <pc:sldMk cId="3827610502" sldId="27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802.11-24/1523r0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802.11-24/1523r0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802.11-24/1523r0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802.11-24/1523r0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802.11-24/1523r0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802.11-24/1523r0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54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802.11-24/1523r0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94582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802.11-24/1523r0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802.11-24/1523r0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17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SE"/>
              <a:t>September 2024</a:t>
            </a:r>
            <a:endParaRPr lang="en-GB"/>
          </a:p>
        </p:txBody>
      </p:sp>
      <p:sp>
        <p:nvSpPr>
          <p:cNvPr id="5" name="Footer Placeholder 4"/>
          <p:cNvSpPr>
            <a:spLocks noGrp="1"/>
          </p:cNvSpPr>
          <p:nvPr>
            <p:ph type="ftr" idx="11"/>
          </p:nvPr>
        </p:nvSpPr>
        <p:spPr/>
        <p:txBody>
          <a:bodyPr/>
          <a:lstStyle>
            <a:lvl1pPr>
              <a:defRPr/>
            </a:lvl1pPr>
          </a:lstStyle>
          <a:p>
            <a:r>
              <a:rPr lang="en-GB"/>
              <a:t>Charlie Pettersson, Ericsson AB</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Charlie Pettersson, Ericsson AB</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SE"/>
              <a:t>September 2024</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SE"/>
              <a:t>September 2024</a:t>
            </a:r>
            <a:endParaRPr lang="en-GB"/>
          </a:p>
        </p:txBody>
      </p:sp>
      <p:sp>
        <p:nvSpPr>
          <p:cNvPr id="5" name="Footer Placeholder 4"/>
          <p:cNvSpPr>
            <a:spLocks noGrp="1"/>
          </p:cNvSpPr>
          <p:nvPr>
            <p:ph type="ftr" idx="11"/>
          </p:nvPr>
        </p:nvSpPr>
        <p:spPr/>
        <p:txBody>
          <a:bodyPr/>
          <a:lstStyle>
            <a:lvl1pPr>
              <a:defRPr/>
            </a:lvl1pPr>
          </a:lstStyle>
          <a:p>
            <a:r>
              <a:rPr lang="en-GB"/>
              <a:t>Charlie Pettersson, Ericsson AB</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SE"/>
              <a:t>September 2024</a:t>
            </a:r>
            <a:endParaRPr lang="en-GB"/>
          </a:p>
        </p:txBody>
      </p:sp>
      <p:sp>
        <p:nvSpPr>
          <p:cNvPr id="6" name="Footer Placeholder 5"/>
          <p:cNvSpPr>
            <a:spLocks noGrp="1"/>
          </p:cNvSpPr>
          <p:nvPr>
            <p:ph type="ftr" idx="11"/>
          </p:nvPr>
        </p:nvSpPr>
        <p:spPr/>
        <p:txBody>
          <a:bodyPr/>
          <a:lstStyle>
            <a:lvl1pPr>
              <a:defRPr/>
            </a:lvl1pPr>
          </a:lstStyle>
          <a:p>
            <a:r>
              <a:rPr lang="en-GB"/>
              <a:t>Charlie Pettersson, Ericsson AB</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SE"/>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Charlie Pettersson, Ericsson AB</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SE"/>
              <a:t>September 2024</a:t>
            </a:r>
            <a:endParaRPr lang="en-GB"/>
          </a:p>
        </p:txBody>
      </p:sp>
      <p:sp>
        <p:nvSpPr>
          <p:cNvPr id="4" name="Footer Placeholder 3"/>
          <p:cNvSpPr>
            <a:spLocks noGrp="1"/>
          </p:cNvSpPr>
          <p:nvPr>
            <p:ph type="ftr" idx="11"/>
          </p:nvPr>
        </p:nvSpPr>
        <p:spPr/>
        <p:txBody>
          <a:bodyPr/>
          <a:lstStyle>
            <a:lvl1pPr>
              <a:defRPr/>
            </a:lvl1pPr>
          </a:lstStyle>
          <a:p>
            <a:r>
              <a:rPr lang="en-GB"/>
              <a:t>Charlie Pettersson, Ericsson AB</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SE"/>
              <a:t>September 2024</a:t>
            </a:r>
            <a:endParaRPr lang="en-GB"/>
          </a:p>
        </p:txBody>
      </p:sp>
      <p:sp>
        <p:nvSpPr>
          <p:cNvPr id="3" name="Footer Placeholder 2"/>
          <p:cNvSpPr>
            <a:spLocks noGrp="1"/>
          </p:cNvSpPr>
          <p:nvPr>
            <p:ph type="ftr" idx="11"/>
          </p:nvPr>
        </p:nvSpPr>
        <p:spPr/>
        <p:txBody>
          <a:bodyPr/>
          <a:lstStyle>
            <a:lvl1pPr>
              <a:defRPr/>
            </a:lvl1pPr>
          </a:lstStyle>
          <a:p>
            <a:r>
              <a:rPr lang="en-GB"/>
              <a:t>Charlie Pettersson, Ericsson AB</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SE"/>
              <a:t>September 2024</a:t>
            </a:r>
            <a:endParaRPr lang="en-GB"/>
          </a:p>
        </p:txBody>
      </p:sp>
      <p:sp>
        <p:nvSpPr>
          <p:cNvPr id="5" name="Footer Placeholder 4"/>
          <p:cNvSpPr>
            <a:spLocks noGrp="1"/>
          </p:cNvSpPr>
          <p:nvPr>
            <p:ph type="ftr" idx="11"/>
          </p:nvPr>
        </p:nvSpPr>
        <p:spPr/>
        <p:txBody>
          <a:bodyPr/>
          <a:lstStyle>
            <a:lvl1pPr>
              <a:defRPr/>
            </a:lvl1pPr>
          </a:lstStyle>
          <a:p>
            <a:r>
              <a:rPr lang="en-GB"/>
              <a:t>Charlie Pettersson, Ericsson AB</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SE"/>
              <a:t>September 2024</a:t>
            </a:r>
            <a:endParaRPr lang="en-GB"/>
          </a:p>
        </p:txBody>
      </p:sp>
      <p:sp>
        <p:nvSpPr>
          <p:cNvPr id="5" name="Footer Placeholder 4"/>
          <p:cNvSpPr>
            <a:spLocks noGrp="1"/>
          </p:cNvSpPr>
          <p:nvPr>
            <p:ph type="ftr" idx="11"/>
          </p:nvPr>
        </p:nvSpPr>
        <p:spPr/>
        <p:txBody>
          <a:bodyPr/>
          <a:lstStyle>
            <a:lvl1pPr>
              <a:defRPr/>
            </a:lvl1pPr>
          </a:lstStyle>
          <a:p>
            <a:r>
              <a:rPr lang="en-GB"/>
              <a:t>Charlie Pettersson, Ericsson AB</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SE"/>
              <a:t>September 2024</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Charlie Pettersson, Ericsson AB</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802.11-24/1523r0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NPCA During Intra-BSS Traffic On Primary Channel</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2024-09-DD</a:t>
            </a:r>
          </a:p>
        </p:txBody>
      </p:sp>
      <p:sp>
        <p:nvSpPr>
          <p:cNvPr id="6" name="Date Placeholder 3"/>
          <p:cNvSpPr>
            <a:spLocks noGrp="1"/>
          </p:cNvSpPr>
          <p:nvPr>
            <p:ph type="dt" idx="10"/>
          </p:nvPr>
        </p:nvSpPr>
        <p:spPr/>
        <p:txBody>
          <a:bodyPr/>
          <a:lstStyle/>
          <a:p>
            <a:r>
              <a:rPr lang="en-SE"/>
              <a:t>September 2024</a:t>
            </a:r>
            <a:endParaRPr lang="en-GB"/>
          </a:p>
        </p:txBody>
      </p:sp>
      <p:sp>
        <p:nvSpPr>
          <p:cNvPr id="7" name="Footer Placeholder 4"/>
          <p:cNvSpPr>
            <a:spLocks noGrp="1"/>
          </p:cNvSpPr>
          <p:nvPr>
            <p:ph type="ftr" idx="11"/>
          </p:nvPr>
        </p:nvSpPr>
        <p:spPr/>
        <p:txBody>
          <a:bodyPr/>
          <a:lstStyle/>
          <a:p>
            <a:r>
              <a:rPr lang="en-GB"/>
              <a:t>Charlie Pettersson, Ericsson AB</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3144410348"/>
              </p:ext>
            </p:extLst>
          </p:nvPr>
        </p:nvGraphicFramePr>
        <p:xfrm>
          <a:off x="998538" y="2414588"/>
          <a:ext cx="10025062" cy="2433637"/>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8538" y="2414588"/>
                        <a:ext cx="10025062" cy="243363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err="1"/>
              <a:t>TGbn</a:t>
            </a:r>
            <a:r>
              <a:rPr lang="en-GB" sz="2000"/>
              <a:t> has agreed to define a non-primary channel access (NPCA) mode which allows a STA to opportunistically access a non-primary channel in a BSS when the primary channel of that BSS is occupied by an OBSS.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NPCA related motioned text from SFD [1]:</a:t>
            </a:r>
          </a:p>
          <a:p>
            <a:pPr lvl="1" indent="-342900">
              <a:buFont typeface="Arial" panose="020B0604020202020204" pitchFamily="34" charset="0"/>
              <a:buChar char="•"/>
              <a:tabLst>
                <a:tab pos="457200" algn="l"/>
              </a:tabLst>
            </a:pPr>
            <a:r>
              <a:rPr lang="en-GB" sz="1800" i="1" err="1">
                <a:effectLst/>
                <a:ea typeface="SimSun" panose="02010600030101010101" pitchFamily="2" charset="-122"/>
                <a:cs typeface="Times New Roman" panose="02020603050405020304" pitchFamily="18" charset="0"/>
              </a:rPr>
              <a:t>TGbn</a:t>
            </a:r>
            <a:r>
              <a:rPr lang="en-GB" sz="1800" i="1">
                <a:effectLst/>
                <a:ea typeface="SimSun" panose="02010600030101010101" pitchFamily="2" charset="-122"/>
                <a:cs typeface="Times New Roman" panose="02020603050405020304" pitchFamily="18" charset="0"/>
              </a:rPr>
              <a:t> defines a mode of operation that enables a STA to access the secondary channel while the primary channel is known to be busy due to OBSS traffic or other </a:t>
            </a:r>
            <a:r>
              <a:rPr lang="en-GB" sz="1800" i="1">
                <a:effectLst/>
                <a:highlight>
                  <a:srgbClr val="FFFF00"/>
                </a:highlight>
                <a:ea typeface="SimSun" panose="02010600030101010101" pitchFamily="2" charset="-122"/>
                <a:cs typeface="Times New Roman" panose="02020603050405020304" pitchFamily="18" charset="0"/>
              </a:rPr>
              <a:t>TBD conditions</a:t>
            </a:r>
            <a:r>
              <a:rPr lang="en-GB" sz="1800" i="1">
                <a:effectLst/>
                <a:ea typeface="SimSun" panose="02010600030101010101" pitchFamily="2" charset="-122"/>
                <a:cs typeface="Times New Roman" panose="02020603050405020304" pitchFamily="18" charset="0"/>
              </a:rPr>
              <a:t>.</a:t>
            </a:r>
            <a:endParaRPr lang="en-SE" sz="1800" i="1">
              <a:effectLst/>
              <a:ea typeface="SimSun" panose="02010600030101010101" pitchFamily="2" charset="-122"/>
              <a:cs typeface="Times New Roman" panose="02020603050405020304" pitchFamily="18" charset="0"/>
            </a:endParaRPr>
          </a:p>
          <a:p>
            <a:pPr lvl="2" indent="-285750">
              <a:buFont typeface="Arial" panose="020B0604020202020204" pitchFamily="34" charset="0"/>
              <a:buChar char="•"/>
              <a:tabLst>
                <a:tab pos="914400" algn="l"/>
              </a:tabLst>
            </a:pPr>
            <a:r>
              <a:rPr lang="en-GB" i="1">
                <a:effectLst/>
                <a:ea typeface="SimSun" panose="02010600030101010101" pitchFamily="2" charset="-122"/>
                <a:cs typeface="Times New Roman" panose="02020603050405020304" pitchFamily="18" charset="0"/>
              </a:rPr>
              <a:t>The mode of operation shall not assume that the STA is capable to detect or decode a frame and obtain NAV information of the secondary channel concurrently with the primary channel.</a:t>
            </a:r>
            <a:endParaRPr lang="en-SE" i="1">
              <a:effectLst/>
              <a:ea typeface="SimSun" panose="02010600030101010101" pitchFamily="2" charset="-122"/>
              <a:cs typeface="Times New Roman" panose="02020603050405020304" pitchFamily="18" charset="0"/>
            </a:endParaRPr>
          </a:p>
          <a:p>
            <a:pPr lvl="2" indent="-285750">
              <a:buFont typeface="Arial" panose="020B0604020202020204" pitchFamily="34" charset="0"/>
              <a:buChar char="•"/>
              <a:tabLst>
                <a:tab pos="914400" algn="l"/>
              </a:tabLst>
            </a:pPr>
            <a:r>
              <a:rPr lang="en-GB" i="1">
                <a:effectLst/>
                <a:ea typeface="SimSun" panose="02010600030101010101" pitchFamily="2" charset="-122"/>
                <a:cs typeface="Times New Roman" panose="02020603050405020304" pitchFamily="18" charset="0"/>
              </a:rPr>
              <a:t>A BSS shall only have a single NPCA primary channel (name TBD) on which the STA contends while the primary channel of the BSS is known to be busy due to OBSS traffic or other TBD conditions.</a:t>
            </a:r>
            <a:endParaRPr lang="en-SE" i="1">
              <a:effectLst/>
              <a:ea typeface="SimSun" panose="02010600030101010101" pitchFamily="2" charset="-122"/>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In this contribution, we discuss an opportunity to support NPCA during intra-BSS traffic on the primary channel.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Charlie Pettersson, Ericsson AB</a:t>
            </a:r>
          </a:p>
        </p:txBody>
      </p:sp>
      <p:sp>
        <p:nvSpPr>
          <p:cNvPr id="4" name="Date Placeholder 3"/>
          <p:cNvSpPr>
            <a:spLocks noGrp="1"/>
          </p:cNvSpPr>
          <p:nvPr>
            <p:ph type="dt" idx="15"/>
          </p:nvPr>
        </p:nvSpPr>
        <p:spPr/>
        <p:txBody>
          <a:bodyPr/>
          <a:lstStyle/>
          <a:p>
            <a:r>
              <a:rPr lang="en-SE"/>
              <a:t>September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Background</a:t>
            </a:r>
          </a:p>
        </p:txBody>
      </p:sp>
      <p:sp>
        <p:nvSpPr>
          <p:cNvPr id="9218" name="Rectangle 2"/>
          <p:cNvSpPr>
            <a:spLocks noGrp="1" noChangeArrowheads="1"/>
          </p:cNvSpPr>
          <p:nvPr>
            <p:ph idx="1"/>
          </p:nvPr>
        </p:nvSpPr>
        <p:spPr>
          <a:xfrm>
            <a:off x="914401" y="1981201"/>
            <a:ext cx="10361084" cy="4190998"/>
          </a:xfrm>
          <a:ln/>
        </p:spPr>
        <p:txBody>
          <a:bodyPr/>
          <a:lstStyle/>
          <a:p>
            <a:pPr>
              <a:buFont typeface="Times New Roman" pitchFamily="16" charset="0"/>
              <a:buChar char="•"/>
            </a:pPr>
            <a:r>
              <a:rPr lang="en-US" sz="1800"/>
              <a:t>There can be a large mismatch in operating bandwidths of AP and non-AP STAs in Wi-Fi networks.</a:t>
            </a:r>
          </a:p>
          <a:p>
            <a:pPr>
              <a:buFont typeface="Times New Roman" pitchFamily="16" charset="0"/>
              <a:buChar char="•"/>
            </a:pPr>
            <a:r>
              <a:rPr lang="en-US" sz="1800"/>
              <a:t>In recent Wi-Fi generations, AP STAs are mandated to support wide operating bandwidths such as 80 MHz (applicable for Wi-Fi 7 in 5 GHz, Wi-Fi 6 (6E) in 5(6) GHz) or 160 MHz (applicable for Wi-Fi 7 in 6 GHz) [2, 3].</a:t>
            </a:r>
          </a:p>
          <a:p>
            <a:pPr lvl="1">
              <a:buFont typeface="Times New Roman" pitchFamily="16" charset="0"/>
              <a:buChar char="•"/>
            </a:pPr>
            <a:r>
              <a:rPr lang="en-US" sz="1600"/>
              <a:t>Moreover, Wi-Fi 7 AP STAs may support operating bandwidths up to 320 MHz, and Wi-Fi 6/6E AP STAs may support operating bandwidths up to 160 </a:t>
            </a:r>
            <a:r>
              <a:rPr lang="en-US" sz="1600" err="1"/>
              <a:t>MHz.</a:t>
            </a:r>
            <a:endParaRPr lang="en-US" sz="1600"/>
          </a:p>
          <a:p>
            <a:pPr>
              <a:buFont typeface="Times New Roman" pitchFamily="16" charset="0"/>
              <a:buChar char="•"/>
            </a:pPr>
            <a:r>
              <a:rPr lang="en-US" sz="1800"/>
              <a:t>Non-AP STAs have no such mandatory bandwidth requirements and may support an operating bandwidth as low as 20 MHz only.</a:t>
            </a:r>
          </a:p>
          <a:p>
            <a:pPr>
              <a:buFont typeface="Times New Roman" pitchFamily="16" charset="0"/>
              <a:buChar char="•"/>
            </a:pPr>
            <a:r>
              <a:rPr lang="en-US" sz="1800"/>
              <a:t>Some standardized (</a:t>
            </a:r>
            <a:r>
              <a:rPr lang="en-US" sz="1800" err="1"/>
              <a:t>e.g</a:t>
            </a:r>
            <a:r>
              <a:rPr lang="en-US" sz="1800"/>
              <a:t>, SST in 802.11ah and OFDMA in 802.11ax) or discussed (e.g., DSO in </a:t>
            </a:r>
            <a:r>
              <a:rPr lang="en-US" sz="1800" err="1"/>
              <a:t>TGbn</a:t>
            </a:r>
            <a:r>
              <a:rPr lang="en-US" sz="1800"/>
              <a:t>) modes of operation may help to address the abovementioned bandwidth mismatch, however an AP STA is required to be in control in all these modes.</a:t>
            </a:r>
          </a:p>
          <a:p>
            <a:pPr>
              <a:buFont typeface="Times New Roman" pitchFamily="16" charset="0"/>
              <a:buChar char="•"/>
            </a:pPr>
            <a:r>
              <a:rPr lang="en-US" sz="1800"/>
              <a:t>Meanwhile, EDCA is understood to be the main channel access mechanism in real-world Wi-Fi deployments [4] – it provides differentiated, distributed channel access to both APs and non-APs.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Charlie Pettersson, Ericsson AB</a:t>
            </a:r>
          </a:p>
        </p:txBody>
      </p:sp>
      <p:sp>
        <p:nvSpPr>
          <p:cNvPr id="4" name="Date Placeholder 3"/>
          <p:cNvSpPr>
            <a:spLocks noGrp="1"/>
          </p:cNvSpPr>
          <p:nvPr>
            <p:ph type="dt" idx="15"/>
          </p:nvPr>
        </p:nvSpPr>
        <p:spPr/>
        <p:txBody>
          <a:bodyPr/>
          <a:lstStyle/>
          <a:p>
            <a:r>
              <a:rPr lang="en-SE"/>
              <a:t>September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Problem</a:t>
            </a:r>
          </a:p>
        </p:txBody>
      </p:sp>
      <p:sp>
        <p:nvSpPr>
          <p:cNvPr id="9218" name="Rectangle 2"/>
          <p:cNvSpPr>
            <a:spLocks noGrp="1" noChangeArrowheads="1"/>
          </p:cNvSpPr>
          <p:nvPr>
            <p:ph idx="1"/>
          </p:nvPr>
        </p:nvSpPr>
        <p:spPr>
          <a:xfrm>
            <a:off x="914400" y="1981202"/>
            <a:ext cx="7741919" cy="1567674"/>
          </a:xfrm>
          <a:ln/>
        </p:spPr>
        <p:txBody>
          <a:bodyPr/>
          <a:lstStyle/>
          <a:p>
            <a:pPr>
              <a:buFont typeface="Times New Roman" pitchFamily="16" charset="0"/>
              <a:buChar char="•"/>
            </a:pPr>
            <a:r>
              <a:rPr lang="en-US" sz="1800"/>
              <a:t>When devices with mismatched operating bandwidths are communicating in a BSS, large portions of the spectrum may be wasted in the BSS, e.g., when TXOPs are initiated by narrow bandwidth non-AP STAs.</a:t>
            </a:r>
          </a:p>
          <a:p>
            <a:pPr>
              <a:buFont typeface="Times New Roman" pitchFamily="16" charset="0"/>
              <a:buChar char="•"/>
            </a:pPr>
            <a:r>
              <a:rPr lang="en-US" sz="1800"/>
              <a:t>Example: If a 20 MHz non-AP STA wins contention and initiates a TXOP with a 160 MHz AP STA, 140 MHz bandwidth will be wasted.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Charlie Pettersson, Ericsson AB</a:t>
            </a:r>
          </a:p>
        </p:txBody>
      </p:sp>
      <p:sp>
        <p:nvSpPr>
          <p:cNvPr id="4" name="Date Placeholder 3"/>
          <p:cNvSpPr>
            <a:spLocks noGrp="1"/>
          </p:cNvSpPr>
          <p:nvPr>
            <p:ph type="dt" idx="15"/>
          </p:nvPr>
        </p:nvSpPr>
        <p:spPr/>
        <p:txBody>
          <a:bodyPr/>
          <a:lstStyle/>
          <a:p>
            <a:r>
              <a:rPr lang="en-SE"/>
              <a:t>September 2024</a:t>
            </a:r>
            <a:endParaRPr lang="en-GB"/>
          </a:p>
        </p:txBody>
      </p:sp>
      <p:pic>
        <p:nvPicPr>
          <p:cNvPr id="9373" name="Picture 9372">
            <a:extLst>
              <a:ext uri="{FF2B5EF4-FFF2-40B4-BE49-F238E27FC236}">
                <a16:creationId xmlns:a16="http://schemas.microsoft.com/office/drawing/2014/main" id="{FE058505-6A48-3916-BEAB-40B578034777}"/>
              </a:ext>
            </a:extLst>
          </p:cNvPr>
          <p:cNvPicPr>
            <a:picLocks noChangeAspect="1"/>
          </p:cNvPicPr>
          <p:nvPr/>
        </p:nvPicPr>
        <p:blipFill>
          <a:blip r:embed="rId3"/>
          <a:stretch>
            <a:fillRect/>
          </a:stretch>
        </p:blipFill>
        <p:spPr>
          <a:xfrm>
            <a:off x="8749546" y="1031744"/>
            <a:ext cx="2877305" cy="2880000"/>
          </a:xfrm>
          <a:prstGeom prst="rect">
            <a:avLst/>
          </a:prstGeom>
        </p:spPr>
      </p:pic>
      <p:pic>
        <p:nvPicPr>
          <p:cNvPr id="9227" name="Picture 9226">
            <a:extLst>
              <a:ext uri="{FF2B5EF4-FFF2-40B4-BE49-F238E27FC236}">
                <a16:creationId xmlns:a16="http://schemas.microsoft.com/office/drawing/2014/main" id="{CD0ABDF6-A8D4-9D49-6989-B71857B14CD6}"/>
              </a:ext>
            </a:extLst>
          </p:cNvPr>
          <p:cNvPicPr>
            <a:picLocks noChangeAspect="1"/>
          </p:cNvPicPr>
          <p:nvPr/>
        </p:nvPicPr>
        <p:blipFill>
          <a:blip r:embed="rId4"/>
          <a:stretch>
            <a:fillRect/>
          </a:stretch>
        </p:blipFill>
        <p:spPr>
          <a:xfrm>
            <a:off x="1065488" y="3907121"/>
            <a:ext cx="10160508" cy="2212848"/>
          </a:xfrm>
          <a:prstGeom prst="rect">
            <a:avLst/>
          </a:prstGeom>
        </p:spPr>
      </p:pic>
    </p:spTree>
    <p:extLst>
      <p:ext uri="{BB962C8B-B14F-4D97-AF65-F5344CB8AC3E}">
        <p14:creationId xmlns:p14="http://schemas.microsoft.com/office/powerpoint/2010/main" val="42230203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Opportunity</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2000" dirty="0"/>
              <a:t>When the full operating bandwidth of a BSS is not utilized in a TXOP, idle portions of the remaining bandwidth could be used for opportunistic communications in the same BSS.</a:t>
            </a:r>
          </a:p>
          <a:p>
            <a:pPr>
              <a:buFont typeface="Times New Roman" pitchFamily="16" charset="0"/>
              <a:buChar char="•"/>
            </a:pPr>
            <a:r>
              <a:rPr lang="en-GB" sz="2000" dirty="0"/>
              <a:t>Such opportunistic NPCA operation during intra-BSS traffic on the primary channel could provide multiple advantages:</a:t>
            </a:r>
          </a:p>
          <a:p>
            <a:pPr lvl="1">
              <a:buFont typeface="Times New Roman" pitchFamily="16" charset="0"/>
              <a:buChar char="•"/>
            </a:pPr>
            <a:r>
              <a:rPr lang="en-GB" sz="1800" dirty="0"/>
              <a:t>Improved overall throughput,</a:t>
            </a:r>
          </a:p>
          <a:p>
            <a:pPr lvl="1">
              <a:buFont typeface="Times New Roman" pitchFamily="16" charset="0"/>
              <a:buChar char="•"/>
            </a:pPr>
            <a:r>
              <a:rPr lang="en-GB" sz="1800" dirty="0"/>
              <a:t>Improved spectrum usage in the BSS,</a:t>
            </a:r>
          </a:p>
          <a:p>
            <a:pPr lvl="1">
              <a:buFont typeface="Times New Roman" pitchFamily="16" charset="0"/>
              <a:buChar char="•"/>
            </a:pPr>
            <a:r>
              <a:rPr lang="en-GB" sz="1800" dirty="0"/>
              <a:t>Transparent operation for legacy devices communicating on </a:t>
            </a:r>
            <a:r>
              <a:rPr lang="en-GB" sz="1800"/>
              <a:t>primary channel</a:t>
            </a:r>
            <a:r>
              <a:rPr lang="en-GB" sz="1800" dirty="0"/>
              <a:t>,</a:t>
            </a:r>
          </a:p>
          <a:p>
            <a:pPr lvl="1">
              <a:buFont typeface="Times New Roman" pitchFamily="16" charset="0"/>
              <a:buChar char="•"/>
            </a:pPr>
            <a:r>
              <a:rPr lang="en-GB" sz="1800" dirty="0"/>
              <a:t>Improved support for low latency applications, for example, by enabling transmission of high priority packets or buffer status reports on a non-primary channel.</a:t>
            </a:r>
          </a:p>
          <a:p>
            <a:pPr>
              <a:buFont typeface="Times New Roman" pitchFamily="16" charset="0"/>
              <a:buChar char="•"/>
            </a:pPr>
            <a:r>
              <a:rPr lang="en-GB" sz="2000" dirty="0"/>
              <a:t>Most of the considerations and concepts being discussed in TGbn for OBSS traffic based NPCA could be reused for intra-BSS traffic based NPCA without large efforts.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Charlie Pettersson, Ericsson AB</a:t>
            </a:r>
          </a:p>
        </p:txBody>
      </p:sp>
      <p:sp>
        <p:nvSpPr>
          <p:cNvPr id="4" name="Date Placeholder 3"/>
          <p:cNvSpPr>
            <a:spLocks noGrp="1"/>
          </p:cNvSpPr>
          <p:nvPr>
            <p:ph type="dt" idx="15"/>
          </p:nvPr>
        </p:nvSpPr>
        <p:spPr/>
        <p:txBody>
          <a:bodyPr/>
          <a:lstStyle/>
          <a:p>
            <a:r>
              <a:rPr lang="en-SE"/>
              <a:t>September 2024</a:t>
            </a:r>
            <a:endParaRPr lang="en-GB"/>
          </a:p>
        </p:txBody>
      </p:sp>
    </p:spTree>
    <p:extLst>
      <p:ext uri="{BB962C8B-B14F-4D97-AF65-F5344CB8AC3E}">
        <p14:creationId xmlns:p14="http://schemas.microsoft.com/office/powerpoint/2010/main" val="21915114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EE24A-8665-BE06-0B29-551376371DE2}"/>
              </a:ext>
            </a:extLst>
          </p:cNvPr>
          <p:cNvSpPr>
            <a:spLocks noGrp="1"/>
          </p:cNvSpPr>
          <p:nvPr>
            <p:ph type="title"/>
          </p:nvPr>
        </p:nvSpPr>
        <p:spPr/>
        <p:txBody>
          <a:bodyPr/>
          <a:lstStyle/>
          <a:p>
            <a:r>
              <a:rPr lang="en-US"/>
              <a:t>Example Illustration and Some Potential Challenges</a:t>
            </a:r>
          </a:p>
        </p:txBody>
      </p:sp>
      <p:sp>
        <p:nvSpPr>
          <p:cNvPr id="3" name="Content Placeholder 2">
            <a:extLst>
              <a:ext uri="{FF2B5EF4-FFF2-40B4-BE49-F238E27FC236}">
                <a16:creationId xmlns:a16="http://schemas.microsoft.com/office/drawing/2014/main" id="{D6C094BF-8E7E-3A3D-C3E8-7D9192A9E145}"/>
              </a:ext>
            </a:extLst>
          </p:cNvPr>
          <p:cNvSpPr>
            <a:spLocks noGrp="1"/>
          </p:cNvSpPr>
          <p:nvPr>
            <p:ph idx="1"/>
          </p:nvPr>
        </p:nvSpPr>
        <p:spPr>
          <a:xfrm>
            <a:off x="914401" y="4352840"/>
            <a:ext cx="10361084" cy="1741574"/>
          </a:xfrm>
        </p:spPr>
        <p:txBody>
          <a:bodyPr/>
          <a:lstStyle/>
          <a:p>
            <a:pPr>
              <a:buFont typeface="Arial" panose="020B0604020202020204" pitchFamily="34" charset="0"/>
              <a:buChar char="•"/>
            </a:pPr>
            <a:r>
              <a:rPr lang="en-US" sz="2000"/>
              <a:t>The following are some potential challenges that may need to be addressed:</a:t>
            </a:r>
          </a:p>
          <a:p>
            <a:pPr lvl="1">
              <a:buFont typeface="Arial" panose="020B0604020202020204" pitchFamily="34" charset="0"/>
              <a:buChar char="•"/>
            </a:pPr>
            <a:r>
              <a:rPr lang="en-US" sz="1800"/>
              <a:t>Ensuring acceptable probability of successful packet reception in both TXOPs, i.e., the baseline TXOP occupying the primary channel, and the opportunistic TXOP obtained using NPCA.</a:t>
            </a:r>
          </a:p>
          <a:p>
            <a:pPr lvl="1">
              <a:buFont typeface="Arial" panose="020B0604020202020204" pitchFamily="34" charset="0"/>
              <a:buChar char="•"/>
            </a:pPr>
            <a:r>
              <a:rPr lang="en-US" sz="1800"/>
              <a:t>Ensuring fairness to legacy devices operating in the BSS when proposed type of NPCA is supported.</a:t>
            </a:r>
          </a:p>
          <a:p>
            <a:pPr>
              <a:buFont typeface="Arial" panose="020B0604020202020204" pitchFamily="34" charset="0"/>
              <a:buChar char="•"/>
            </a:pPr>
            <a:endParaRPr lang="en-US" sz="2000"/>
          </a:p>
        </p:txBody>
      </p:sp>
      <p:sp>
        <p:nvSpPr>
          <p:cNvPr id="4" name="Slide Number Placeholder 3">
            <a:extLst>
              <a:ext uri="{FF2B5EF4-FFF2-40B4-BE49-F238E27FC236}">
                <a16:creationId xmlns:a16="http://schemas.microsoft.com/office/drawing/2014/main" id="{19C53BFC-CB31-064F-33E3-C7D77F4AA9D5}"/>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68A94C9F-1141-6908-AFAB-DD7EC4207914}"/>
              </a:ext>
            </a:extLst>
          </p:cNvPr>
          <p:cNvSpPr>
            <a:spLocks noGrp="1"/>
          </p:cNvSpPr>
          <p:nvPr>
            <p:ph type="ftr" idx="14"/>
          </p:nvPr>
        </p:nvSpPr>
        <p:spPr/>
        <p:txBody>
          <a:bodyPr/>
          <a:lstStyle/>
          <a:p>
            <a:r>
              <a:rPr lang="en-GB"/>
              <a:t>Charlie Pettersson, Ericsson AB</a:t>
            </a:r>
          </a:p>
        </p:txBody>
      </p:sp>
      <p:sp>
        <p:nvSpPr>
          <p:cNvPr id="6" name="Date Placeholder 5">
            <a:extLst>
              <a:ext uri="{FF2B5EF4-FFF2-40B4-BE49-F238E27FC236}">
                <a16:creationId xmlns:a16="http://schemas.microsoft.com/office/drawing/2014/main" id="{C7E15C25-D450-4559-6A88-6545FB356587}"/>
              </a:ext>
            </a:extLst>
          </p:cNvPr>
          <p:cNvSpPr>
            <a:spLocks noGrp="1"/>
          </p:cNvSpPr>
          <p:nvPr>
            <p:ph type="dt" idx="15"/>
          </p:nvPr>
        </p:nvSpPr>
        <p:spPr/>
        <p:txBody>
          <a:bodyPr/>
          <a:lstStyle/>
          <a:p>
            <a:r>
              <a:rPr lang="en-SE"/>
              <a:t>September 2024</a:t>
            </a:r>
            <a:endParaRPr lang="en-GB"/>
          </a:p>
        </p:txBody>
      </p:sp>
      <p:pic>
        <p:nvPicPr>
          <p:cNvPr id="56" name="Picture 55">
            <a:extLst>
              <a:ext uri="{FF2B5EF4-FFF2-40B4-BE49-F238E27FC236}">
                <a16:creationId xmlns:a16="http://schemas.microsoft.com/office/drawing/2014/main" id="{1B3ACFD3-3643-FE77-7C8D-97349DF6C418}"/>
              </a:ext>
            </a:extLst>
          </p:cNvPr>
          <p:cNvPicPr>
            <a:picLocks noChangeAspect="1"/>
          </p:cNvPicPr>
          <p:nvPr/>
        </p:nvPicPr>
        <p:blipFill>
          <a:blip r:embed="rId2"/>
          <a:stretch>
            <a:fillRect/>
          </a:stretch>
        </p:blipFill>
        <p:spPr>
          <a:xfrm>
            <a:off x="1180508" y="1949492"/>
            <a:ext cx="10209276" cy="2212848"/>
          </a:xfrm>
          <a:prstGeom prst="rect">
            <a:avLst/>
          </a:prstGeom>
        </p:spPr>
      </p:pic>
    </p:spTree>
    <p:extLst>
      <p:ext uri="{BB962C8B-B14F-4D97-AF65-F5344CB8AC3E}">
        <p14:creationId xmlns:p14="http://schemas.microsoft.com/office/powerpoint/2010/main" val="1329603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457200" indent="-457200">
              <a:buFont typeface="+mj-lt"/>
              <a:buAutoNum type="arabicParenR"/>
            </a:pPr>
            <a:r>
              <a:rPr lang="en-GB"/>
              <a:t>11-24/209r4, Specification Framework for </a:t>
            </a:r>
            <a:r>
              <a:rPr lang="en-GB" err="1"/>
              <a:t>TGbn</a:t>
            </a:r>
            <a:r>
              <a:rPr lang="en-GB"/>
              <a:t>. </a:t>
            </a:r>
          </a:p>
          <a:p>
            <a:pPr marL="457200" indent="-457200">
              <a:buFont typeface="+mj-lt"/>
              <a:buAutoNum type="arabicParenR"/>
            </a:pPr>
            <a:r>
              <a:rPr lang="en-GB"/>
              <a:t>IEEE Std 802.11ax, 2021.</a:t>
            </a:r>
          </a:p>
          <a:p>
            <a:pPr marL="457200" indent="-457200">
              <a:buFont typeface="+mj-lt"/>
              <a:buAutoNum type="arabicParenR"/>
            </a:pPr>
            <a:r>
              <a:rPr lang="en-GB"/>
              <a:t>Draft P802.11be D7.0, 2024.</a:t>
            </a:r>
          </a:p>
          <a:p>
            <a:pPr marL="457200" indent="-457200">
              <a:buFont typeface="+mj-lt"/>
              <a:buAutoNum type="arabicParenR"/>
            </a:pPr>
            <a:r>
              <a:rPr lang="en-GB"/>
              <a:t>11-24/0840r0, Low latency channel access, Dmitry Akhmetov et. al.</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p:txBody>
          <a:bodyPr/>
          <a:lstStyle/>
          <a:p>
            <a:r>
              <a:rPr lang="en-GB"/>
              <a:t>Charlie Pettersson, Ericsson AB</a:t>
            </a:r>
          </a:p>
        </p:txBody>
      </p:sp>
      <p:sp>
        <p:nvSpPr>
          <p:cNvPr id="4" name="Date Placeholder 3"/>
          <p:cNvSpPr>
            <a:spLocks noGrp="1"/>
          </p:cNvSpPr>
          <p:nvPr>
            <p:ph type="dt" idx="15"/>
          </p:nvPr>
        </p:nvSpPr>
        <p:spPr/>
        <p:txBody>
          <a:bodyPr/>
          <a:lstStyle/>
          <a:p>
            <a:r>
              <a:rPr lang="en-SE"/>
              <a:t>September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Straw Poll</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Do you believe </a:t>
            </a:r>
            <a:r>
              <a:rPr lang="en-GB" err="1"/>
              <a:t>TGbn</a:t>
            </a:r>
            <a:r>
              <a:rPr lang="en-GB"/>
              <a:t> should consider </a:t>
            </a:r>
            <a:r>
              <a:rPr lang="sv-SE"/>
              <a:t>NPCA also when </a:t>
            </a:r>
            <a:r>
              <a:rPr lang="en-US"/>
              <a:t>primary channel is known to be busy due to intra-BSS traffic?</a:t>
            </a:r>
          </a:p>
          <a:p>
            <a:pPr lvl="1">
              <a:buFont typeface="Times New Roman" pitchFamily="16" charset="0"/>
              <a:buChar char="•"/>
            </a:pPr>
            <a:r>
              <a:rPr lang="en-US"/>
              <a:t>Yes</a:t>
            </a:r>
          </a:p>
          <a:p>
            <a:pPr lvl="1">
              <a:buFont typeface="Times New Roman" pitchFamily="16" charset="0"/>
              <a:buChar char="•"/>
            </a:pPr>
            <a:r>
              <a:rPr lang="en-US"/>
              <a:t>No </a:t>
            </a:r>
            <a:r>
              <a:rPr lang="en-GB"/>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Charlie Pettersson, Ericsson AB</a:t>
            </a:r>
          </a:p>
        </p:txBody>
      </p:sp>
      <p:sp>
        <p:nvSpPr>
          <p:cNvPr id="4" name="Date Placeholder 3"/>
          <p:cNvSpPr>
            <a:spLocks noGrp="1"/>
          </p:cNvSpPr>
          <p:nvPr>
            <p:ph type="dt" idx="15"/>
          </p:nvPr>
        </p:nvSpPr>
        <p:spPr/>
        <p:txBody>
          <a:bodyPr/>
          <a:lstStyle/>
          <a:p>
            <a:r>
              <a:rPr lang="en-SE"/>
              <a:t>September 2024</a:t>
            </a:r>
            <a:endParaRPr lang="en-GB"/>
          </a:p>
        </p:txBody>
      </p:sp>
    </p:spTree>
    <p:extLst>
      <p:ext uri="{BB962C8B-B14F-4D97-AF65-F5344CB8AC3E}">
        <p14:creationId xmlns:p14="http://schemas.microsoft.com/office/powerpoint/2010/main" val="10464876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EA57206D-E209-E541-9F5D-42CC08E3E071}">
  <we:reference id="8c079bc0-695b-4e36-9ef8-6ac1bd7eea20" version="1.0.0.6" store="EXCatalog" storeType="EXCatalog"/>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0</TotalTime>
  <Words>872</Words>
  <Application>Microsoft Macintosh PowerPoint</Application>
  <PresentationFormat>Bredbild</PresentationFormat>
  <Paragraphs>93</Paragraphs>
  <Slides>8</Slides>
  <Notes>7</Notes>
  <HiddenSlides>0</HiddenSlides>
  <MMClips>0</MMClips>
  <ScaleCrop>false</ScaleCrop>
  <HeadingPairs>
    <vt:vector size="8" baseType="variant">
      <vt:variant>
        <vt:lpstr>Använt teckensnitt</vt:lpstr>
      </vt:variant>
      <vt:variant>
        <vt:i4>4</vt:i4>
      </vt:variant>
      <vt:variant>
        <vt:lpstr>Tema</vt:lpstr>
      </vt:variant>
      <vt:variant>
        <vt:i4>1</vt:i4>
      </vt:variant>
      <vt:variant>
        <vt:lpstr>Serverprogram för OLE-inbäddning</vt:lpstr>
      </vt:variant>
      <vt:variant>
        <vt:i4>1</vt:i4>
      </vt:variant>
      <vt:variant>
        <vt:lpstr>Bildrubriker</vt:lpstr>
      </vt:variant>
      <vt:variant>
        <vt:i4>8</vt:i4>
      </vt:variant>
    </vt:vector>
  </HeadingPairs>
  <TitlesOfParts>
    <vt:vector size="14" baseType="lpstr">
      <vt:lpstr>Arial Unicode MS</vt:lpstr>
      <vt:lpstr>SimSun</vt:lpstr>
      <vt:lpstr>Arial</vt:lpstr>
      <vt:lpstr>Times New Roman</vt:lpstr>
      <vt:lpstr>Office Theme</vt:lpstr>
      <vt:lpstr>Document</vt:lpstr>
      <vt:lpstr>NPCA During Intra-BSS Traffic On Primary Channel</vt:lpstr>
      <vt:lpstr>Abstract</vt:lpstr>
      <vt:lpstr>Background</vt:lpstr>
      <vt:lpstr>Problem</vt:lpstr>
      <vt:lpstr>Opportunity</vt:lpstr>
      <vt:lpstr>Example Illustration and Some Potential Challenges</vt:lpstr>
      <vt:lpstr>References</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NPCA during In-BSS Primary Usage</dc:title>
  <dc:creator>Abhishek Ambede</dc:creator>
  <cp:keywords/>
  <cp:lastModifiedBy>Charlie Pettersson</cp:lastModifiedBy>
  <cp:revision>2</cp:revision>
  <cp:lastPrinted>1601-01-01T00:00:00Z</cp:lastPrinted>
  <dcterms:created xsi:type="dcterms:W3CDTF">2024-08-28T10:56:28Z</dcterms:created>
  <dcterms:modified xsi:type="dcterms:W3CDTF">2024-09-09T22:09:51Z</dcterms:modified>
  <cp:category>Name, Affiliation</cp:category>
</cp:coreProperties>
</file>