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1244" r:id="rId2"/>
    <p:sldId id="1394" r:id="rId3"/>
    <p:sldId id="1396" r:id="rId4"/>
    <p:sldId id="1421" r:id="rId5"/>
    <p:sldId id="1425" r:id="rId6"/>
    <p:sldId id="1439" r:id="rId7"/>
    <p:sldId id="1442" r:id="rId8"/>
    <p:sldId id="1445" r:id="rId9"/>
    <p:sldId id="1436" r:id="rId10"/>
    <p:sldId id="1429" r:id="rId11"/>
    <p:sldId id="1433" r:id="rId12"/>
    <p:sldId id="1435" r:id="rId13"/>
    <p:sldId id="1444" r:id="rId14"/>
  </p:sldIdLst>
  <p:sldSz cx="12192000" cy="6858000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  <p:cmAuthor id="2" name="GeonHwan Kim/IoT Connectivity Standard Task(geonhwan.kim@lge.com)" initials="GKCST" lastIdx="53" clrIdx="1">
    <p:extLst>
      <p:ext uri="{19B8F6BF-5375-455C-9EA6-DF929625EA0E}">
        <p15:presenceInfo xmlns:p15="http://schemas.microsoft.com/office/powerpoint/2012/main" userId="S-1-5-21-2543426832-1914326140-3112152631-2652433" providerId="AD"/>
      </p:ext>
    </p:extLst>
  </p:cmAuthor>
  <p:cmAuthor id="3" name="Insun Jang/IoT Connectivity Standard Task(insun.jang@lge.com)" initials="IJCST" lastIdx="13" clrIdx="2">
    <p:extLst>
      <p:ext uri="{19B8F6BF-5375-455C-9EA6-DF929625EA0E}">
        <p15:presenceInfo xmlns:p15="http://schemas.microsoft.com/office/powerpoint/2012/main" userId="S-1-5-21-2543426832-1914326140-3112152631-188434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00FF"/>
    <a:srgbClr val="FF9900"/>
    <a:srgbClr val="00CC99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8" autoAdjust="0"/>
    <p:restoredTop sz="97189" autoAdjust="0"/>
  </p:normalViewPr>
  <p:slideViewPr>
    <p:cSldViewPr>
      <p:cViewPr varScale="1">
        <p:scale>
          <a:sx n="250" d="100"/>
          <a:sy n="250" d="100"/>
        </p:scale>
        <p:origin x="216" y="2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260" d="100"/>
          <a:sy n="260" d="100"/>
        </p:scale>
        <p:origin x="3348" y="22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08275" y="514350"/>
            <a:ext cx="45227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8275" y="514350"/>
            <a:ext cx="45227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="0" u="none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244917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8275" y="514350"/>
            <a:ext cx="45227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0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766942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sz="105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11973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1200" b="0" u="none" dirty="0">
              <a:solidFill>
                <a:srgbClr val="00B050"/>
              </a:solidFill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962477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8275" y="514350"/>
            <a:ext cx="45227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="0" u="none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04938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8275" y="514350"/>
            <a:ext cx="45227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88769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8275" y="514350"/>
            <a:ext cx="45227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120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61948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8275" y="514350"/>
            <a:ext cx="45227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0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625733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8275" y="514350"/>
            <a:ext cx="45227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48160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8275" y="514350"/>
            <a:ext cx="45227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334704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8275" y="514350"/>
            <a:ext cx="45227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="0" u="none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843870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8275" y="514350"/>
            <a:ext cx="45227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sz="1600" dirty="0" smtClean="0">
              <a:solidFill>
                <a:srgbClr val="0000FF"/>
              </a:solidFill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972731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8275" y="514350"/>
            <a:ext cx="45227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45584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0"/>
            <a:ext cx="103632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56324" y="6475413"/>
            <a:ext cx="2335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solidFill>
                  <a:schemeClr val="tx1"/>
                </a:solidFill>
                <a:cs typeface="Arial" charset="0"/>
              </a:rPr>
              <a:t>doc.: IEEE </a:t>
            </a:r>
            <a:r>
              <a:rPr kumimoji="0" lang="en-US" altLang="ko-KR" sz="1800" b="1" dirty="0" smtClean="0">
                <a:solidFill>
                  <a:schemeClr val="tx1"/>
                </a:solidFill>
                <a:cs typeface="Arial" charset="0"/>
              </a:rPr>
              <a:t>802.11-24/1514r1</a:t>
            </a:r>
            <a:endParaRPr kumimoji="0" lang="en-US" altLang="ko-KR" sz="1800" b="1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897467" y="606879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3" y="6475413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20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897467" y="294734"/>
            <a:ext cx="1541128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November </a:t>
            </a: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Multi-AP framework for C-SR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5930400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</a:t>
            </a:fld>
            <a:endParaRPr lang="en-US" altLang="ko-KR" dirty="0"/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2209800" y="16002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kumimoji="0" lang="en-US" altLang="ko-KR" sz="1800" kern="0" dirty="0">
                <a:ea typeface="굴림" panose="020B0600000101010101" pitchFamily="50" charset="-127"/>
              </a:rPr>
              <a:t>Date:</a:t>
            </a:r>
            <a:r>
              <a:rPr kumimoji="0" lang="en-US" altLang="ko-KR" sz="1800" b="0" kern="0" dirty="0">
                <a:ea typeface="굴림" panose="020B0600000101010101" pitchFamily="50" charset="-127"/>
              </a:rPr>
              <a:t> </a:t>
            </a:r>
            <a:r>
              <a:rPr kumimoji="0" lang="en-US" altLang="ko-KR" sz="1800" b="0" kern="0" dirty="0" smtClean="0">
                <a:ea typeface="굴림" panose="020B0600000101010101" pitchFamily="50" charset="-127"/>
              </a:rPr>
              <a:t>2024-11-11</a:t>
            </a:r>
            <a:endParaRPr kumimoji="0" lang="en-US" altLang="ko-KR" sz="1800" b="0" kern="0" dirty="0">
              <a:ea typeface="굴림" panose="020B0600000101010101" pitchFamily="50" charset="-127"/>
            </a:endParaRP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2209800" y="1905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1600" dirty="0">
                <a:cs typeface="Arial" panose="020B0604020202020204" pitchFamily="34" charset="0"/>
              </a:rPr>
              <a:t>Authors:</a:t>
            </a:r>
            <a:endParaRPr kumimoji="0" lang="en-US" altLang="ko-KR" sz="1600" b="0" dirty="0">
              <a:cs typeface="Arial" panose="020B0604020202020204" pitchFamily="34" charset="0"/>
            </a:endParaRPr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528699"/>
              </p:ext>
            </p:extLst>
          </p:nvPr>
        </p:nvGraphicFramePr>
        <p:xfrm>
          <a:off x="2203335" y="2267891"/>
          <a:ext cx="7785330" cy="3924004"/>
        </p:xfrm>
        <a:graphic>
          <a:graphicData uri="http://schemas.openxmlformats.org/drawingml/2006/table">
            <a:tbl>
              <a:tblPr/>
              <a:tblGrid>
                <a:gridCol w="180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5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66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3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Electronics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Seoul 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137-130, 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Korea 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3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3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33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Baek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3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/>
                        <a:t>Yelin</a:t>
                      </a:r>
                      <a:r>
                        <a:rPr lang="en-US" altLang="ko-KR" sz="1200" dirty="0"/>
                        <a:t> Yoon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yl.yoon@lge.com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3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9731283"/>
                  </a:ext>
                </a:extLst>
              </a:tr>
              <a:tr h="2733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Lee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hongwon.lee@lge.com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7107653"/>
                  </a:ext>
                </a:extLst>
              </a:tr>
              <a:tr h="2733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Eunsung</a:t>
                      </a:r>
                      <a:r>
                        <a:rPr kumimoji="0" lang="en-CA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Park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33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33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33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33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65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 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72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96240" y="685800"/>
            <a:ext cx="11399520" cy="9144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References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23468" y="1752602"/>
            <a:ext cx="5172532" cy="4722813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400" dirty="0" smtClean="0">
                <a:ea typeface="굴림" panose="020B0600000101010101" pitchFamily="50" charset="-127"/>
              </a:rPr>
              <a:t>[1] 25/14, “TGbn Motions List - Part 2”</a:t>
            </a:r>
          </a:p>
          <a:p>
            <a:pPr marL="0" indent="0">
              <a:buNone/>
            </a:pPr>
            <a:r>
              <a:rPr lang="en-US" altLang="ko-KR" sz="1400" dirty="0" smtClean="0">
                <a:ea typeface="굴림" panose="020B0600000101010101" pitchFamily="50" charset="-127"/>
              </a:rPr>
              <a:t>[2] 23/1871, “M-AP Coordinated Transmission framework”</a:t>
            </a:r>
          </a:p>
          <a:p>
            <a:pPr marL="0" indent="0">
              <a:buNone/>
            </a:pPr>
            <a:r>
              <a:rPr lang="en-US" altLang="ko-KR" sz="1400" dirty="0" smtClean="0">
                <a:ea typeface="굴림" panose="020B0600000101010101" pitchFamily="50" charset="-127"/>
              </a:rPr>
              <a:t>[3] 22/1822, “Recap on Coordinated Spatial Reuse Operation”</a:t>
            </a:r>
          </a:p>
          <a:p>
            <a:pPr marL="0" indent="0">
              <a:buNone/>
            </a:pPr>
            <a:r>
              <a:rPr lang="en-US" altLang="ko-KR" sz="1400" dirty="0" smtClean="0">
                <a:ea typeface="굴림" panose="020B0600000101010101" pitchFamily="50" charset="-127"/>
              </a:rPr>
              <a:t>[4] 23/325, “Coordinated Spatial Reuse for UHR”</a:t>
            </a:r>
          </a:p>
          <a:p>
            <a:pPr marL="0" indent="0">
              <a:buNone/>
            </a:pPr>
            <a:r>
              <a:rPr lang="en-US" altLang="ko-KR" sz="1400" dirty="0" smtClean="0">
                <a:ea typeface="굴림" panose="020B0600000101010101" pitchFamily="50" charset="-127"/>
              </a:rPr>
              <a:t>[5] 20/576, “Coordinated Spatial Reuse Protocol”</a:t>
            </a:r>
          </a:p>
          <a:p>
            <a:pPr marL="0" indent="0">
              <a:buNone/>
            </a:pPr>
            <a:r>
              <a:rPr lang="en-US" altLang="ko-KR" sz="1400" dirty="0" smtClean="0">
                <a:ea typeface="굴림" panose="020B0600000101010101" pitchFamily="50" charset="-127"/>
              </a:rPr>
              <a:t>[6] 23/616, “Overhead Analysis of Coordinated Spatial Reuse”</a:t>
            </a:r>
          </a:p>
          <a:p>
            <a:pPr marL="0" indent="0">
              <a:buNone/>
            </a:pPr>
            <a:r>
              <a:rPr lang="en-US" altLang="ko-KR" sz="1400" dirty="0" smtClean="0">
                <a:ea typeface="굴림" panose="020B0600000101010101" pitchFamily="50" charset="-127"/>
              </a:rPr>
              <a:t>[7] 23/908, “Efficient Coordinated Spatial Reuse”</a:t>
            </a:r>
          </a:p>
          <a:p>
            <a:pPr marL="0" indent="0">
              <a:buNone/>
            </a:pPr>
            <a:r>
              <a:rPr lang="en-US" altLang="ko-KR" sz="1400" dirty="0" smtClean="0">
                <a:ea typeface="굴림" panose="020B0600000101010101" pitchFamily="50" charset="-127"/>
              </a:rPr>
              <a:t>[8] 24/95, “Efficient Coordinated Spatial Reuse Follow Up”</a:t>
            </a:r>
          </a:p>
          <a:p>
            <a:pPr marL="0" indent="0">
              <a:buNone/>
            </a:pPr>
            <a:r>
              <a:rPr lang="en-US" altLang="ko-KR" sz="1400" dirty="0" smtClean="0">
                <a:ea typeface="굴림" panose="020B0600000101010101" pitchFamily="50" charset="-127"/>
              </a:rPr>
              <a:t>[9] 24/640, “Consideration on C-SR Types”</a:t>
            </a:r>
          </a:p>
          <a:p>
            <a:pPr marL="0" indent="0">
              <a:buNone/>
            </a:pPr>
            <a:r>
              <a:rPr lang="en-US" altLang="ko-KR" sz="1400" dirty="0" smtClean="0">
                <a:ea typeface="굴림" panose="020B0600000101010101" pitchFamily="50" charset="-127"/>
              </a:rPr>
              <a:t>[10] 20/123, “Channel Sounding for Multi-AP CBF”</a:t>
            </a:r>
          </a:p>
          <a:p>
            <a:pPr marL="0" indent="0">
              <a:buNone/>
            </a:pPr>
            <a:r>
              <a:rPr lang="en-US" altLang="ko-KR" sz="1400" dirty="0" smtClean="0">
                <a:ea typeface="굴림" panose="020B0600000101010101" pitchFamily="50" charset="-127"/>
              </a:rPr>
              <a:t>[11] 23/1912, “Coordinated TDMA Procedure”</a:t>
            </a:r>
          </a:p>
          <a:p>
            <a:pPr marL="0" indent="0">
              <a:buNone/>
            </a:pPr>
            <a:r>
              <a:rPr lang="en-US" altLang="ko-KR" sz="1400" dirty="0" smtClean="0">
                <a:ea typeface="굴림" panose="020B0600000101010101" pitchFamily="50" charset="-127"/>
              </a:rPr>
              <a:t>[12] 24/842, “Multi-AP set configuration for C-TDMA”</a:t>
            </a:r>
          </a:p>
          <a:p>
            <a:pPr marL="0" indent="0">
              <a:buNone/>
            </a:pPr>
            <a:r>
              <a:rPr lang="en-US" altLang="ko-KR" sz="1400" dirty="0" smtClean="0">
                <a:ea typeface="굴림" panose="020B0600000101010101" pitchFamily="50" charset="-127"/>
              </a:rPr>
              <a:t>[13] 24/1220, “A Framework for Coordinated Access Points”</a:t>
            </a:r>
          </a:p>
          <a:p>
            <a:pPr marL="0" indent="0">
              <a:buNone/>
            </a:pPr>
            <a:r>
              <a:rPr lang="en-US" altLang="ko-KR" sz="1400" dirty="0" smtClean="0">
                <a:ea typeface="굴림" panose="020B0600000101010101" pitchFamily="50" charset="-127"/>
              </a:rPr>
              <a:t>[14] 24/1542, “Sounding Schemes for Coordinated Beamforming”</a:t>
            </a:r>
          </a:p>
          <a:p>
            <a:pPr marL="0" indent="0">
              <a:buNone/>
            </a:pPr>
            <a:r>
              <a:rPr lang="en-US" altLang="ko-KR" sz="1400" dirty="0" smtClean="0">
                <a:ea typeface="굴림" panose="020B0600000101010101" pitchFamily="50" charset="-127"/>
              </a:rPr>
              <a:t>[15] 24/1568, “Sounding Design for C-BF”</a:t>
            </a:r>
          </a:p>
          <a:p>
            <a:pPr marL="0" indent="0">
              <a:buNone/>
            </a:pPr>
            <a:r>
              <a:rPr lang="en-US" altLang="ko-KR" sz="1400" dirty="0" smtClean="0">
                <a:ea typeface="굴림" panose="020B0600000101010101" pitchFamily="50" charset="-127"/>
              </a:rPr>
              <a:t>[16] 24/1582, “Coordinated Sounding for </a:t>
            </a:r>
            <a:r>
              <a:rPr lang="en-US" altLang="ko-KR" sz="1400" dirty="0" err="1" smtClean="0">
                <a:ea typeface="굴림" panose="020B0600000101010101" pitchFamily="50" charset="-127"/>
              </a:rPr>
              <a:t>CoBF</a:t>
            </a:r>
            <a:r>
              <a:rPr lang="en-US" altLang="ko-KR" sz="1400" dirty="0" smtClean="0">
                <a:ea typeface="굴림" panose="020B0600000101010101" pitchFamily="50" charset="-127"/>
              </a:rPr>
              <a:t>”</a:t>
            </a:r>
          </a:p>
          <a:p>
            <a:pPr marL="0" indent="0">
              <a:buNone/>
            </a:pPr>
            <a:r>
              <a:rPr lang="en-US" altLang="ko-KR" sz="1400" dirty="0" smtClean="0">
                <a:ea typeface="굴림" panose="020B0600000101010101" pitchFamily="50" charset="-127"/>
              </a:rPr>
              <a:t>[17] 24/843, “Some details on TXOP sharing in C-TDMA”</a:t>
            </a:r>
          </a:p>
          <a:p>
            <a:pPr marL="0" indent="0">
              <a:buNone/>
            </a:pPr>
            <a:r>
              <a:rPr lang="en-US" altLang="ko-KR" sz="1400" dirty="0" smtClean="0">
                <a:ea typeface="굴림" panose="020B0600000101010101" pitchFamily="50" charset="-127"/>
              </a:rPr>
              <a:t>[18] 23/1832, “Multi-AP Coordinated Spatial Reuse”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5891927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6094520" y="1752600"/>
            <a:ext cx="5411680" cy="472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kumimoji="0" lang="en-US" altLang="ko-KR" sz="1400" kern="0" dirty="0" smtClean="0">
                <a:ea typeface="굴림" panose="020B0600000101010101" pitchFamily="50" charset="-127"/>
              </a:rPr>
              <a:t>[19] 23/1868, “Coordinated-Spatial-Reuse-Design”</a:t>
            </a:r>
          </a:p>
          <a:p>
            <a:pPr marL="0" indent="0">
              <a:buFontTx/>
              <a:buNone/>
            </a:pPr>
            <a:r>
              <a:rPr kumimoji="0" lang="en-US" altLang="ko-KR" sz="1400" kern="0" dirty="0" smtClean="0">
                <a:ea typeface="굴림" panose="020B0600000101010101" pitchFamily="50" charset="-127"/>
              </a:rPr>
              <a:t>[20] 23/1917, “Coordinated Spatial Reuse”</a:t>
            </a:r>
          </a:p>
          <a:p>
            <a:pPr marL="0" indent="0">
              <a:buFontTx/>
              <a:buNone/>
            </a:pPr>
            <a:r>
              <a:rPr kumimoji="0" lang="en-US" altLang="ko-KR" sz="1400" kern="0" dirty="0" smtClean="0">
                <a:ea typeface="굴림" panose="020B0600000101010101" pitchFamily="50" charset="-127"/>
              </a:rPr>
              <a:t>[21] 24/50, “Coordinated Spatial Reuse Types”</a:t>
            </a:r>
          </a:p>
          <a:p>
            <a:pPr marL="0" indent="0">
              <a:buNone/>
            </a:pPr>
            <a:r>
              <a:rPr kumimoji="0" lang="en-US" altLang="ko-KR" sz="1400" kern="0" dirty="0" smtClean="0">
                <a:ea typeface="굴림" panose="020B0600000101010101" pitchFamily="50" charset="-127"/>
              </a:rPr>
              <a:t>[22</a:t>
            </a:r>
            <a:r>
              <a:rPr kumimoji="0" lang="en-US" altLang="ko-KR" sz="1400" kern="0" dirty="0">
                <a:ea typeface="굴림" panose="020B0600000101010101" pitchFamily="50" charset="-127"/>
              </a:rPr>
              <a:t>] </a:t>
            </a:r>
            <a:r>
              <a:rPr lang="en-US" altLang="ko-KR" sz="1400" dirty="0">
                <a:ea typeface="굴림" panose="020B0600000101010101" pitchFamily="50" charset="-127"/>
              </a:rPr>
              <a:t>24/1464, “Discussion on ICF”</a:t>
            </a:r>
          </a:p>
        </p:txBody>
      </p:sp>
    </p:spTree>
    <p:extLst>
      <p:ext uri="{BB962C8B-B14F-4D97-AF65-F5344CB8AC3E}">
        <p14:creationId xmlns:p14="http://schemas.microsoft.com/office/powerpoint/2010/main" val="244895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821180" y="685800"/>
            <a:ext cx="8549640" cy="9144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Straw Poll </a:t>
            </a:r>
            <a:r>
              <a:rPr lang="en-US" altLang="ko-KR" dirty="0" smtClean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23468" y="1752600"/>
            <a:ext cx="10345064" cy="4343400"/>
          </a:xfrm>
        </p:spPr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  <a:endParaRPr lang="en-US" altLang="ko-KR" dirty="0"/>
          </a:p>
          <a:p>
            <a:pPr lvl="1"/>
            <a:r>
              <a:rPr lang="en-US" altLang="ko-KR" dirty="0" smtClean="0"/>
              <a:t>A TXOP owner AP announces its intention to initiate Co-SR in an Initial Control frame (exact ICF and name TBD) sent at the beginning of the TXOP. The frame polls AP(s) that can operate together as a Co-SR to determine their interest.</a:t>
            </a:r>
          </a:p>
          <a:p>
            <a:pPr lvl="2"/>
            <a:r>
              <a:rPr lang="en-US" altLang="ko-KR" dirty="0" smtClean="0"/>
              <a:t>A TXOP owner AP that intends to initiate Co-SR is referred to as a sharing AP.</a:t>
            </a:r>
          </a:p>
          <a:p>
            <a:pPr lvl="2"/>
            <a:r>
              <a:rPr lang="en-US" altLang="ko-KR" dirty="0" smtClean="0"/>
              <a:t>A candidate AP identified (polled) in the Initial Control frame is referred to as a polled AP.</a:t>
            </a:r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Duration field of the frame is set to the length of time required to transmit the solicited response frame plus one SIFS.</a:t>
            </a:r>
          </a:p>
          <a:p>
            <a:pPr lvl="2"/>
            <a:r>
              <a:rPr lang="en-US" altLang="ko-KR" dirty="0"/>
              <a:t>Whether or not the sharing AP is mandated to send the Initial Control frame that announces that intention is TBD.</a:t>
            </a:r>
          </a:p>
          <a:p>
            <a:pPr lvl="1"/>
            <a:endParaRPr lang="en-US" altLang="ko-KR" u="sng" dirty="0" smtClean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TextBox 5"/>
          <p:cNvSpPr txBox="1"/>
          <p:nvPr/>
        </p:nvSpPr>
        <p:spPr>
          <a:xfrm>
            <a:off x="923468" y="6200001"/>
            <a:ext cx="2274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Reference: based on Motion #156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5105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821180" y="685800"/>
            <a:ext cx="8549640" cy="9144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Straw Poll </a:t>
            </a:r>
            <a:r>
              <a:rPr lang="en-US" altLang="ko-KR" dirty="0" smtClean="0">
                <a:solidFill>
                  <a:schemeClr val="tx1"/>
                </a:solidFill>
              </a:rPr>
              <a:t>2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23468" y="1752600"/>
            <a:ext cx="10345064" cy="4343400"/>
          </a:xfrm>
        </p:spPr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  <a:endParaRPr lang="en-US" altLang="ko-KR" dirty="0"/>
          </a:p>
          <a:p>
            <a:pPr lvl="1"/>
            <a:r>
              <a:rPr lang="en-US" altLang="ko-KR" dirty="0"/>
              <a:t>As part of the </a:t>
            </a:r>
            <a:r>
              <a:rPr lang="en-US" altLang="ko-KR" dirty="0" smtClean="0"/>
              <a:t>Co-SR/BF </a:t>
            </a:r>
            <a:r>
              <a:rPr lang="en-US" altLang="ko-KR" dirty="0"/>
              <a:t>procedure, </a:t>
            </a:r>
            <a:r>
              <a:rPr lang="en-US" altLang="ko-KR" dirty="0" smtClean="0"/>
              <a:t>to trigger Co-SR/BF PPDU transmissions, a sharing AP shall send an MU-RTS TXS Trigger frame to another non-collocated AP.</a:t>
            </a:r>
          </a:p>
          <a:p>
            <a:pPr lvl="2"/>
            <a:r>
              <a:rPr lang="en-US" altLang="ko-KR" dirty="0" smtClean="0"/>
              <a:t>The MU-RTS TXS Trigger frame does not solicit a response from that another non-collocated AP.</a:t>
            </a:r>
          </a:p>
          <a:p>
            <a:pPr lvl="1"/>
            <a:endParaRPr lang="en-US" altLang="ko-KR" u="sng" dirty="0" smtClean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>
            <a:off x="923468" y="6200001"/>
            <a:ext cx="2274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Reference: based on Motion #159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1940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23468" y="685800"/>
            <a:ext cx="10345064" cy="914400"/>
          </a:xfrm>
        </p:spPr>
        <p:txBody>
          <a:bodyPr/>
          <a:lstStyle/>
          <a:p>
            <a:pPr algn="l"/>
            <a:r>
              <a:rPr lang="en-US" altLang="ko-KR" dirty="0" smtClean="0">
                <a:solidFill>
                  <a:schemeClr val="tx1"/>
                </a:solidFill>
              </a:rPr>
              <a:t>Appendix: </a:t>
            </a:r>
            <a:br>
              <a:rPr lang="en-US" altLang="ko-KR" dirty="0" smtClean="0">
                <a:solidFill>
                  <a:schemeClr val="tx1"/>
                </a:solidFill>
              </a:rPr>
            </a:br>
            <a:r>
              <a:rPr lang="en-US" altLang="ko-KR" dirty="0" smtClean="0">
                <a:solidFill>
                  <a:schemeClr val="tx1"/>
                </a:solidFill>
              </a:rPr>
              <a:t>Co-SR sequence considering EMLSR/DPS STA</a:t>
            </a:r>
            <a:endParaRPr lang="ko-KR" altLang="en-US" dirty="0">
              <a:solidFill>
                <a:srgbClr val="0000FF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5930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17" name="내용 개체 틀 2"/>
          <p:cNvSpPr>
            <a:spLocks noGrp="1"/>
          </p:cNvSpPr>
          <p:nvPr>
            <p:ph idx="1"/>
          </p:nvPr>
        </p:nvSpPr>
        <p:spPr>
          <a:xfrm>
            <a:off x="406216" y="1752599"/>
            <a:ext cx="11404784" cy="4722813"/>
          </a:xfrm>
        </p:spPr>
        <p:txBody>
          <a:bodyPr/>
          <a:lstStyle/>
          <a:p>
            <a:r>
              <a:rPr lang="en-US" altLang="ko-KR" sz="1800" dirty="0" smtClean="0"/>
              <a:t>When an EMLSR/DPS non-AP STA participates in a Co-SR transmission, </a:t>
            </a:r>
            <a:r>
              <a:rPr lang="en-US" altLang="ko-KR" sz="1800" u="sng" dirty="0" smtClean="0"/>
              <a:t>additional ICF/ICR exchanges may be required</a:t>
            </a:r>
            <a:r>
              <a:rPr lang="en-US" altLang="ko-KR" sz="1800" dirty="0" smtClean="0"/>
              <a:t> to transition from listen/low capability mode to frame exchange/high capability mode.</a:t>
            </a:r>
          </a:p>
          <a:p>
            <a:endParaRPr lang="en-US" altLang="ko-KR" sz="1800" dirty="0">
              <a:solidFill>
                <a:srgbClr val="0000FF"/>
              </a:solidFill>
            </a:endParaRPr>
          </a:p>
          <a:p>
            <a:endParaRPr lang="en-US" altLang="ko-KR" sz="1800" dirty="0" smtClean="0">
              <a:solidFill>
                <a:srgbClr val="0000FF"/>
              </a:solidFill>
            </a:endParaRPr>
          </a:p>
          <a:p>
            <a:endParaRPr lang="en-US" altLang="ko-KR" sz="1800" dirty="0">
              <a:solidFill>
                <a:srgbClr val="0000FF"/>
              </a:solidFill>
            </a:endParaRPr>
          </a:p>
          <a:p>
            <a:endParaRPr lang="en-US" altLang="ko-KR" sz="1800" dirty="0" smtClean="0">
              <a:solidFill>
                <a:srgbClr val="0000FF"/>
              </a:solidFill>
            </a:endParaRPr>
          </a:p>
          <a:p>
            <a:endParaRPr lang="en-US" altLang="ko-KR" sz="1800" dirty="0">
              <a:solidFill>
                <a:srgbClr val="0000FF"/>
              </a:solidFill>
            </a:endParaRPr>
          </a:p>
          <a:p>
            <a:endParaRPr lang="en-US" altLang="ko-KR" sz="1800" dirty="0" smtClean="0">
              <a:solidFill>
                <a:srgbClr val="0000FF"/>
              </a:solidFill>
            </a:endParaRPr>
          </a:p>
          <a:p>
            <a:endParaRPr lang="en-US" altLang="ko-KR" sz="1800" dirty="0">
              <a:solidFill>
                <a:srgbClr val="0000FF"/>
              </a:solidFill>
            </a:endParaRPr>
          </a:p>
          <a:p>
            <a:endParaRPr lang="en-US" altLang="ko-KR" sz="1600" dirty="0" smtClean="0">
              <a:solidFill>
                <a:srgbClr val="0000FF"/>
              </a:solidFill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6096000" y="2630732"/>
            <a:ext cx="5867399" cy="3844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3750" indent="-285750">
              <a:buFont typeface="Wingdings" panose="05000000000000000000" pitchFamily="2" charset="2"/>
              <a:buChar char="Ø"/>
            </a:pPr>
            <a:r>
              <a:rPr kumimoji="0" lang="en-US" altLang="ko-KR" sz="1600" kern="0" dirty="0" smtClean="0"/>
              <a:t>If the polling phase is performed only between two APs, each AP can exchange ICF/ICR sequentially with its target EMLSR/DPS In-BSS STA in SIFS interval.</a:t>
            </a:r>
          </a:p>
          <a:p>
            <a:pPr marL="33750" indent="-285750">
              <a:buFont typeface="Wingdings" panose="05000000000000000000" pitchFamily="2" charset="2"/>
              <a:buChar char="Ø"/>
            </a:pPr>
            <a:endParaRPr kumimoji="0" lang="en-US" altLang="ko-KR" sz="1600" kern="0" dirty="0" smtClean="0"/>
          </a:p>
          <a:p>
            <a:pPr marL="33750" indent="-285750">
              <a:buFont typeface="Wingdings" panose="05000000000000000000" pitchFamily="2" charset="2"/>
              <a:buChar char="Ø"/>
            </a:pPr>
            <a:r>
              <a:rPr kumimoji="0" lang="en-US" altLang="ko-KR" sz="1600" kern="0" dirty="0" smtClean="0"/>
              <a:t>However, if the sharing AP polls more than one AP, the polled APs cannot know which AP will become the shared AP.</a:t>
            </a:r>
          </a:p>
          <a:p>
            <a:pPr marL="33750" indent="-285750">
              <a:buFont typeface="Wingdings" panose="05000000000000000000" pitchFamily="2" charset="2"/>
              <a:buChar char="Ø"/>
            </a:pPr>
            <a:r>
              <a:rPr kumimoji="0" lang="en-US" altLang="ko-KR" sz="1600" kern="0" dirty="0" smtClean="0"/>
              <a:t>There may also be a situation where STA 1 is hidden from the shared AP and cannot overhear the ICR.</a:t>
            </a:r>
          </a:p>
          <a:p>
            <a:pPr marL="33750" indent="-285750">
              <a:buFont typeface="Wingdings" panose="05000000000000000000" pitchFamily="2" charset="2"/>
              <a:buChar char="Ø"/>
            </a:pPr>
            <a:endParaRPr kumimoji="0" lang="en-US" altLang="ko-KR" sz="1600" kern="0" dirty="0"/>
          </a:p>
          <a:p>
            <a:pPr marL="33750" indent="-285750">
              <a:buFont typeface="Wingdings" panose="05000000000000000000" pitchFamily="2" charset="2"/>
              <a:buChar char="Ø"/>
            </a:pPr>
            <a:r>
              <a:rPr kumimoji="0" lang="en-US" altLang="ko-KR" sz="1600" kern="0" dirty="0" smtClean="0"/>
              <a:t>Therefore, in Co-SR transmission:</a:t>
            </a:r>
            <a:endParaRPr kumimoji="0" lang="en-US" altLang="ko-KR" sz="1200" kern="0" dirty="0"/>
          </a:p>
          <a:p>
            <a:pPr marL="148050" lvl="1" indent="0">
              <a:buNone/>
            </a:pPr>
            <a:r>
              <a:rPr kumimoji="0" lang="en-US" altLang="ko-KR" sz="1600" b="1" kern="0" dirty="0" smtClean="0"/>
              <a:t>Opt 1)</a:t>
            </a:r>
            <a:r>
              <a:rPr kumimoji="0" lang="en-US" altLang="ko-KR" sz="1600" kern="0" dirty="0" smtClean="0"/>
              <a:t> An EMLSR/DPS non-AP STAs </a:t>
            </a:r>
            <a:r>
              <a:rPr kumimoji="0" lang="en-US" altLang="ko-KR" sz="1600" kern="0" dirty="0" smtClean="0"/>
              <a:t>may be </a:t>
            </a:r>
            <a:r>
              <a:rPr kumimoji="0" lang="en-US" altLang="ko-KR" sz="1600" kern="0" dirty="0" smtClean="0"/>
              <a:t>excluded.</a:t>
            </a:r>
          </a:p>
          <a:p>
            <a:pPr marL="148050" lvl="1" indent="0">
              <a:buNone/>
            </a:pPr>
            <a:r>
              <a:rPr kumimoji="0" lang="en-US" altLang="ko-KR" sz="1600" b="1" kern="0" dirty="0" smtClean="0"/>
              <a:t>Opt 2)</a:t>
            </a:r>
            <a:r>
              <a:rPr kumimoji="0" lang="en-US" altLang="ko-KR" sz="1600" kern="0" dirty="0" smtClean="0"/>
              <a:t> Each AP transmits an ICF or Co-Triggering frame based on an estimate that takes into account the hidden node problem.</a:t>
            </a: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845" y="2592466"/>
            <a:ext cx="5247955" cy="3427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18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23468" y="685800"/>
            <a:ext cx="10345064" cy="9144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Introduction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06215" y="1752599"/>
            <a:ext cx="11379570" cy="4722813"/>
          </a:xfrm>
        </p:spPr>
        <p:txBody>
          <a:bodyPr/>
          <a:lstStyle/>
          <a:p>
            <a:r>
              <a:rPr lang="en-US" altLang="ko-KR" sz="1800" dirty="0" smtClean="0"/>
              <a:t>Based </a:t>
            </a:r>
            <a:r>
              <a:rPr lang="en-US" altLang="ko-KR" sz="1800" dirty="0"/>
              <a:t>on the </a:t>
            </a:r>
            <a:r>
              <a:rPr lang="en-US" altLang="ko-KR" sz="1800" dirty="0" smtClean="0"/>
              <a:t>high-level motions regarding Multi-AP coordination (MAPC) passed so far [1], </a:t>
            </a:r>
            <a:r>
              <a:rPr lang="en-US" altLang="ko-KR" sz="1800" dirty="0"/>
              <a:t>we can now move on to defining the Multi-AP framework for each specific </a:t>
            </a:r>
            <a:r>
              <a:rPr lang="en-US" altLang="ko-KR" sz="1800" dirty="0" smtClean="0"/>
              <a:t>scheme.</a:t>
            </a:r>
          </a:p>
          <a:p>
            <a:pPr lvl="1"/>
            <a:r>
              <a:rPr lang="en-US" altLang="ko-KR" sz="1600" dirty="0" smtClean="0"/>
              <a:t>We believe that some Multi-AP schemes consist of a </a:t>
            </a:r>
            <a:r>
              <a:rPr lang="en-US" altLang="ko-KR" sz="1600" b="1" u="sng" dirty="0" smtClean="0"/>
              <a:t>common framework</a:t>
            </a:r>
            <a:r>
              <a:rPr lang="en-US" altLang="ko-KR" sz="1600" dirty="0" smtClean="0"/>
              <a:t> and a </a:t>
            </a:r>
            <a:r>
              <a:rPr lang="en-US" altLang="ko-KR" sz="1600" b="1" u="sng" dirty="0" smtClean="0"/>
              <a:t>scheme-specific framework</a:t>
            </a:r>
            <a:r>
              <a:rPr lang="en-US" altLang="ko-KR" sz="1600" dirty="0" smtClean="0"/>
              <a:t>.</a:t>
            </a:r>
          </a:p>
          <a:p>
            <a:pPr lvl="2"/>
            <a:r>
              <a:rPr lang="en-US" altLang="ko-KR" sz="1600" dirty="0" smtClean="0"/>
              <a:t>The </a:t>
            </a:r>
            <a:r>
              <a:rPr lang="en-US" altLang="ko-KR" sz="1600" dirty="0"/>
              <a:t>common framework includes the MAPC discovery procedure and the MAPC agreement negotiation procedure [2</a:t>
            </a:r>
            <a:r>
              <a:rPr lang="en-US" altLang="ko-KR" sz="1600" dirty="0" smtClean="0"/>
              <a:t>].</a:t>
            </a:r>
            <a:endParaRPr lang="en-US" altLang="ko-KR" sz="1400" dirty="0" smtClean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In this contribution, we focus on a Multi-AP framework for Co-SR.</a:t>
            </a:r>
          </a:p>
          <a:p>
            <a:pPr lvl="1"/>
            <a:r>
              <a:rPr lang="en-US" altLang="ko-KR" sz="1600" dirty="0" smtClean="0"/>
              <a:t>The proposed Multi-AP framework for Co-SR consists of </a:t>
            </a:r>
            <a:r>
              <a:rPr lang="en-US" altLang="ko-KR" sz="1600" u="sng" dirty="0" smtClean="0"/>
              <a:t>common parts</a:t>
            </a:r>
            <a:r>
              <a:rPr lang="en-US" altLang="ko-KR" sz="1600" dirty="0" smtClean="0"/>
              <a:t> and </a:t>
            </a:r>
            <a:r>
              <a:rPr lang="en-US" altLang="ko-KR" sz="1600" u="sng" dirty="0" smtClean="0"/>
              <a:t>scheme-specific parts</a:t>
            </a:r>
            <a:r>
              <a:rPr lang="en-US" altLang="ko-KR" sz="1600" dirty="0" smtClean="0"/>
              <a:t>.</a:t>
            </a:r>
          </a:p>
          <a:p>
            <a:pPr lvl="2"/>
            <a:r>
              <a:rPr lang="en-US" altLang="ko-KR" sz="1600" dirty="0" smtClean="0"/>
              <a:t>The common parts </a:t>
            </a:r>
            <a:r>
              <a:rPr lang="en-US" altLang="ko-KR" sz="1600" u="sng" dirty="0" smtClean="0"/>
              <a:t>may be implemented/performed in all the schemes (e.g., Co-SR/BF/TDMA)</a:t>
            </a:r>
            <a:r>
              <a:rPr lang="en-US" altLang="ko-KR" sz="1600" dirty="0" smtClean="0"/>
              <a:t>.</a:t>
            </a:r>
          </a:p>
          <a:p>
            <a:pPr lvl="2"/>
            <a:r>
              <a:rPr lang="en-US" altLang="ko-KR" sz="1600" dirty="0" smtClean="0"/>
              <a:t>On the other hand, the scheme-specific parts </a:t>
            </a:r>
            <a:r>
              <a:rPr lang="en-US" altLang="ko-KR" sz="1600" u="sng" dirty="0" smtClean="0"/>
              <a:t>may not be performed</a:t>
            </a:r>
            <a:r>
              <a:rPr lang="en-US" altLang="ko-KR" sz="1600" dirty="0" smtClean="0"/>
              <a:t> as needed.</a:t>
            </a:r>
          </a:p>
          <a:p>
            <a:endParaRPr lang="en-US" altLang="ko-KR" sz="1800" dirty="0" smtClean="0"/>
          </a:p>
          <a:p>
            <a:r>
              <a:rPr lang="en-US" altLang="ko-KR" sz="1800" dirty="0"/>
              <a:t>We also present examples of trigger frame formats for Co-SR and potential contents that could be included in those trigger frames.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5930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5388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23468" y="685800"/>
            <a:ext cx="10345064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Recap: Coordinated SR</a:t>
            </a:r>
            <a:endParaRPr lang="ko-KR" altLang="en-US" strike="sngStrike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406215" y="1752599"/>
                <a:ext cx="11379570" cy="4722813"/>
              </a:xfrm>
            </p:spPr>
            <p:txBody>
              <a:bodyPr/>
              <a:lstStyle/>
              <a:p>
                <a:r>
                  <a:rPr lang="en-US" altLang="ko-KR" sz="1600" dirty="0" smtClean="0">
                    <a:solidFill>
                      <a:schemeClr val="tx1"/>
                    </a:solidFill>
                  </a:rPr>
                  <a:t>Co-SR is a simpler than Co-BF in that it does not require strict timing synchronization and CSI collection [3, 4].</a:t>
                </a:r>
              </a:p>
              <a:p>
                <a:pPr lvl="1"/>
                <a:r>
                  <a:rPr lang="en-US" altLang="ko-KR" sz="1400" dirty="0" smtClean="0">
                    <a:solidFill>
                      <a:schemeClr val="tx1"/>
                    </a:solidFill>
                  </a:rPr>
                  <a:t>The AP only needs to know </a:t>
                </a:r>
                <a:r>
                  <a:rPr lang="en-US" altLang="ko-KR" sz="1400" u="sng" dirty="0" smtClean="0">
                    <a:solidFill>
                      <a:schemeClr val="tx1"/>
                    </a:solidFill>
                  </a:rPr>
                  <a:t>RSSI information of interference link</a:t>
                </a:r>
                <a:r>
                  <a:rPr lang="en-US" altLang="ko-KR" sz="1400" dirty="0" smtClean="0">
                    <a:solidFill>
                      <a:schemeClr val="tx1"/>
                    </a:solidFill>
                  </a:rPr>
                  <a:t> and </a:t>
                </a:r>
                <a:r>
                  <a:rPr lang="en-US" altLang="ko-KR" sz="1400" u="sng" dirty="0" smtClean="0">
                    <a:solidFill>
                      <a:schemeClr val="tx1"/>
                    </a:solidFill>
                  </a:rPr>
                  <a:t>estimated SINR of the target In-BSS STA</a:t>
                </a:r>
                <a:r>
                  <a:rPr lang="en-US" altLang="ko-KR" sz="1400" dirty="0" smtClean="0">
                    <a:solidFill>
                      <a:schemeClr val="tx1"/>
                    </a:solidFill>
                  </a:rPr>
                  <a:t>.</a:t>
                </a:r>
                <a:endParaRPr lang="en-US" altLang="ko-KR" sz="1200" dirty="0" smtClean="0">
                  <a:solidFill>
                    <a:schemeClr val="tx1"/>
                  </a:solidFill>
                </a:endParaRPr>
              </a:p>
              <a:p>
                <a:pPr lvl="1"/>
                <a:r>
                  <a:rPr lang="en-US" altLang="ko-KR" sz="1400" dirty="0" smtClean="0">
                    <a:solidFill>
                      <a:schemeClr val="tx1"/>
                    </a:solidFill>
                  </a:rPr>
                  <a:t>To collect RSSI information, all participating APs perform an </a:t>
                </a:r>
                <a:r>
                  <a:rPr lang="en-US" altLang="ko-KR" sz="1400" b="1" u="sng" dirty="0" smtClean="0">
                    <a:solidFill>
                      <a:schemeClr val="tx1"/>
                    </a:solidFill>
                  </a:rPr>
                  <a:t>interference measurement (IM)</a:t>
                </a:r>
                <a:r>
                  <a:rPr lang="en-US" altLang="ko-KR" sz="1400" dirty="0" smtClean="0">
                    <a:solidFill>
                      <a:schemeClr val="tx1"/>
                    </a:solidFill>
                  </a:rPr>
                  <a:t> procedure [3, 5</a:t>
                </a:r>
                <a14:m>
                  <m:oMath xmlns:m="http://schemas.openxmlformats.org/officeDocument/2006/math">
                    <m:r>
                      <a:rPr lang="en-US" altLang="ko-KR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altLang="ko-KR" sz="1400" dirty="0" smtClean="0">
                    <a:solidFill>
                      <a:schemeClr val="tx1"/>
                    </a:solidFill>
                  </a:rPr>
                  <a:t>9].</a:t>
                </a:r>
                <a:endParaRPr lang="en-US" altLang="ko-KR" sz="1200" dirty="0" smtClean="0">
                  <a:solidFill>
                    <a:schemeClr val="tx1"/>
                  </a:solidFill>
                </a:endParaRPr>
              </a:p>
              <a:p>
                <a:endParaRPr lang="en-US" altLang="ko-KR" sz="800" dirty="0" smtClean="0">
                  <a:solidFill>
                    <a:schemeClr val="tx1"/>
                  </a:solidFill>
                </a:endParaRPr>
              </a:p>
              <a:p>
                <a:r>
                  <a:rPr lang="en-US" altLang="ko-KR" sz="1600" dirty="0" smtClean="0">
                    <a:solidFill>
                      <a:schemeClr val="tx1"/>
                    </a:solidFill>
                  </a:rPr>
                  <a:t>Beacon request/response [6] and OBSS channel sounding [10] can be considered as interference measurement method for Co-SR, but the details of the IM procedure seem to require further discussion.</a:t>
                </a:r>
              </a:p>
              <a:p>
                <a:endParaRPr lang="en-US" altLang="ko-KR" sz="800" dirty="0"/>
              </a:p>
              <a:p>
                <a:r>
                  <a:rPr lang="en-US" altLang="ko-KR" sz="1600" dirty="0" smtClean="0"/>
                  <a:t>The overall Co-SR </a:t>
                </a:r>
                <a:r>
                  <a:rPr lang="en-US" altLang="ko-KR" sz="1600" dirty="0"/>
                  <a:t>procedure </a:t>
                </a:r>
                <a:r>
                  <a:rPr lang="en-US" altLang="ko-KR" sz="1600" dirty="0" smtClean="0"/>
                  <a:t>proposed in several contributions </a:t>
                </a:r>
                <a:r>
                  <a:rPr lang="en-US" altLang="ko-KR" sz="1600" dirty="0"/>
                  <a:t>can be </a:t>
                </a:r>
                <a:r>
                  <a:rPr lang="en-US" altLang="ko-KR" sz="1600" dirty="0" smtClean="0"/>
                  <a:t>described/summarized </a:t>
                </a:r>
                <a:r>
                  <a:rPr lang="en-US" altLang="ko-KR" sz="1600" dirty="0"/>
                  <a:t>as follows</a:t>
                </a:r>
                <a:r>
                  <a:rPr lang="en-US" altLang="ko-KR" sz="1600" dirty="0" smtClean="0"/>
                  <a:t>:</a:t>
                </a:r>
              </a:p>
              <a:p>
                <a:endParaRPr lang="en-US" altLang="ko-KR" sz="1600" dirty="0" smtClean="0"/>
              </a:p>
              <a:p>
                <a:endParaRPr lang="en-US" altLang="ko-KR" sz="1600" dirty="0"/>
              </a:p>
              <a:p>
                <a:endParaRPr lang="en-US" altLang="ko-KR" sz="1600" dirty="0" smtClean="0"/>
              </a:p>
              <a:p>
                <a:endParaRPr lang="en-US" altLang="ko-KR" sz="1600" dirty="0"/>
              </a:p>
              <a:p>
                <a:endParaRPr lang="en-US" altLang="ko-KR" sz="1600" dirty="0" smtClean="0"/>
              </a:p>
              <a:p>
                <a:endParaRPr lang="en-US" altLang="ko-KR" sz="1600" dirty="0"/>
              </a:p>
              <a:p>
                <a:endParaRPr lang="en-US" altLang="ko-KR" sz="1600" dirty="0" smtClean="0"/>
              </a:p>
              <a:p>
                <a:endParaRPr lang="en-US" altLang="ko-KR" sz="1600" dirty="0" smtClean="0"/>
              </a:p>
              <a:p>
                <a:r>
                  <a:rPr lang="en-US" altLang="ko-KR" sz="1600" dirty="0" smtClean="0"/>
                  <a:t>Co-SR/BF are expected to have similar framework except for the details in the IM procedure.</a:t>
                </a:r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6215" y="1752599"/>
                <a:ext cx="11379570" cy="4722813"/>
              </a:xfrm>
              <a:blipFill>
                <a:blip r:embed="rId3"/>
                <a:stretch>
                  <a:fillRect l="-214" t="-25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5930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9914" y="3687955"/>
            <a:ext cx="10372173" cy="2331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32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23468" y="685800"/>
            <a:ext cx="10345064" cy="9144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Multi-AP framework for </a:t>
            </a:r>
            <a:r>
              <a:rPr lang="en-US" altLang="ko-KR" dirty="0" smtClean="0">
                <a:solidFill>
                  <a:schemeClr val="tx1"/>
                </a:solidFill>
              </a:rPr>
              <a:t>Co-SR (1/2)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06215" y="1752600"/>
            <a:ext cx="11379570" cy="4722813"/>
          </a:xfrm>
        </p:spPr>
        <p:txBody>
          <a:bodyPr/>
          <a:lstStyle/>
          <a:p>
            <a:r>
              <a:rPr lang="en-US" altLang="ko-KR" sz="1800" dirty="0" smtClean="0"/>
              <a:t>Co-SR/BF and Co-TDMA </a:t>
            </a:r>
            <a:r>
              <a:rPr lang="en-US" altLang="ko-KR" sz="1800" u="sng" dirty="0" smtClean="0"/>
              <a:t>can have a common/scheme-specific Multi-AP framework</a:t>
            </a:r>
            <a:r>
              <a:rPr lang="en-US" altLang="ko-KR" sz="1800" dirty="0" smtClean="0"/>
              <a:t> consisting of multiple procedures.</a:t>
            </a:r>
          </a:p>
          <a:p>
            <a:pPr lvl="1"/>
            <a:r>
              <a:rPr lang="en-US" altLang="ko-KR" sz="1600" dirty="0"/>
              <a:t>Once a common </a:t>
            </a:r>
            <a:r>
              <a:rPr lang="en-US" altLang="ko-KR" sz="1600" dirty="0" smtClean="0"/>
              <a:t>Multi-AP </a:t>
            </a:r>
            <a:r>
              <a:rPr lang="en-US" altLang="ko-KR" sz="1600" dirty="0"/>
              <a:t>framework is designed, it </a:t>
            </a:r>
            <a:r>
              <a:rPr lang="en-US" altLang="ko-KR" sz="1600" dirty="0" smtClean="0"/>
              <a:t>may be </a:t>
            </a:r>
            <a:r>
              <a:rPr lang="en-US" altLang="ko-KR" sz="1600" dirty="0"/>
              <a:t>easy to deploy newly designed MAPC schemes in the future</a:t>
            </a:r>
            <a:r>
              <a:rPr lang="en-US" altLang="ko-KR" sz="1600" dirty="0" smtClean="0"/>
              <a:t>.</a:t>
            </a:r>
          </a:p>
          <a:p>
            <a:pPr lvl="1"/>
            <a:r>
              <a:rPr lang="en-US" altLang="ko-KR" sz="1600" dirty="0"/>
              <a:t>Additionally, each AP can dynamically select a more efficient scheme depending on the situations, such as </a:t>
            </a:r>
            <a:r>
              <a:rPr lang="en-US" altLang="ko-KR" sz="1600" dirty="0" smtClean="0"/>
              <a:t>topology.</a:t>
            </a:r>
            <a:endParaRPr lang="en-US" altLang="ko-KR" sz="900" dirty="0" smtClean="0"/>
          </a:p>
          <a:p>
            <a:endParaRPr lang="en-US" altLang="ko-KR" sz="1600" dirty="0" smtClean="0"/>
          </a:p>
          <a:p>
            <a:r>
              <a:rPr lang="en-US" altLang="ko-KR" sz="1800" dirty="0" smtClean="0"/>
              <a:t>Below we present a Multi-AP framework that can be commonly applied to TXOP-level MAPC schemes and illustrate it from the operational perspective of Co-SR.</a:t>
            </a:r>
          </a:p>
          <a:p>
            <a:endParaRPr lang="en-US" altLang="ko-KR" sz="1800" dirty="0">
              <a:solidFill>
                <a:srgbClr val="0000FF"/>
              </a:solidFill>
            </a:endParaRPr>
          </a:p>
          <a:p>
            <a:endParaRPr lang="en-US" altLang="ko-KR" sz="1800" dirty="0" smtClean="0">
              <a:solidFill>
                <a:srgbClr val="0000FF"/>
              </a:solidFill>
            </a:endParaRPr>
          </a:p>
          <a:p>
            <a:endParaRPr lang="en-US" altLang="ko-KR" sz="1800" dirty="0" smtClean="0">
              <a:solidFill>
                <a:srgbClr val="0000FF"/>
              </a:solidFill>
            </a:endParaRPr>
          </a:p>
          <a:p>
            <a:endParaRPr lang="en-US" altLang="ko-KR" sz="1800" dirty="0">
              <a:solidFill>
                <a:srgbClr val="0000FF"/>
              </a:solidFill>
            </a:endParaRPr>
          </a:p>
          <a:p>
            <a:endParaRPr lang="en-US" altLang="ko-KR" sz="1800" dirty="0" smtClean="0">
              <a:solidFill>
                <a:srgbClr val="0000FF"/>
              </a:solidFill>
            </a:endParaRPr>
          </a:p>
          <a:p>
            <a:endParaRPr lang="en-US" altLang="ko-KR" sz="1800" dirty="0">
              <a:solidFill>
                <a:srgbClr val="0000FF"/>
              </a:solidFill>
            </a:endParaRPr>
          </a:p>
          <a:p>
            <a:endParaRPr lang="en-US" altLang="ko-KR" sz="1800" dirty="0" smtClean="0">
              <a:solidFill>
                <a:srgbClr val="0000FF"/>
              </a:solidFill>
            </a:endParaRPr>
          </a:p>
          <a:p>
            <a:endParaRPr lang="en-US" altLang="ko-KR" sz="1800" dirty="0" smtClean="0">
              <a:solidFill>
                <a:srgbClr val="0000FF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5930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6427" y="5334000"/>
            <a:ext cx="2216217" cy="987662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5200" y="3962400"/>
            <a:ext cx="7079009" cy="253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93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23468" y="685800"/>
            <a:ext cx="10345064" cy="9144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Multi-AP framework for </a:t>
            </a:r>
            <a:r>
              <a:rPr lang="en-US" altLang="ko-KR" dirty="0" smtClean="0">
                <a:solidFill>
                  <a:schemeClr val="tx1"/>
                </a:solidFill>
              </a:rPr>
              <a:t>Co-SR (2/2)</a:t>
            </a:r>
            <a:endParaRPr lang="ko-KR" alt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406215" y="1752599"/>
                <a:ext cx="11379570" cy="4722813"/>
              </a:xfrm>
            </p:spPr>
            <p:txBody>
              <a:bodyPr/>
              <a:lstStyle/>
              <a:p>
                <a:pPr>
                  <a:buFont typeface="+mj-lt"/>
                  <a:buAutoNum type="arabicPeriod"/>
                </a:pPr>
                <a:r>
                  <a:rPr lang="en-US" altLang="ko-KR" sz="1600" dirty="0"/>
                  <a:t>(</a:t>
                </a:r>
                <a:r>
                  <a:rPr lang="en-US" altLang="ko-KR" sz="1600" dirty="0" smtClean="0"/>
                  <a:t>common</a:t>
                </a:r>
                <a:r>
                  <a:rPr lang="en-US" altLang="ko-KR" sz="1600" dirty="0"/>
                  <a:t>)</a:t>
                </a:r>
                <a:r>
                  <a:rPr lang="en-US" altLang="ko-KR" sz="1600" dirty="0" smtClean="0"/>
                  <a:t> Discovery, </a:t>
                </a:r>
                <a:r>
                  <a:rPr lang="en-US" altLang="ko-KR" sz="1600" dirty="0"/>
                  <a:t>N</a:t>
                </a:r>
                <a:r>
                  <a:rPr lang="en-US" altLang="ko-KR" sz="1600" dirty="0" smtClean="0">
                    <a:solidFill>
                      <a:schemeClr val="tx1"/>
                    </a:solidFill>
                  </a:rPr>
                  <a:t>egotiation/agreement [2, 11</a:t>
                </a:r>
                <a14:m>
                  <m:oMath xmlns:m="http://schemas.openxmlformats.org/officeDocument/2006/math">
                    <m:r>
                      <a:rPr lang="en-US" altLang="ko-KR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altLang="ko-KR" sz="1600" dirty="0" smtClean="0">
                    <a:solidFill>
                      <a:schemeClr val="tx1"/>
                    </a:solidFill>
                  </a:rPr>
                  <a:t>13]</a:t>
                </a:r>
              </a:p>
              <a:p>
                <a:pPr lvl="1"/>
                <a:r>
                  <a:rPr lang="en-US" altLang="ko-KR" sz="1400" dirty="0"/>
                  <a:t>This is a process of configuring a </a:t>
                </a:r>
                <a:r>
                  <a:rPr lang="en-US" altLang="ko-KR" sz="1400" dirty="0" smtClean="0"/>
                  <a:t>Multi-AP set locally </a:t>
                </a:r>
                <a:r>
                  <a:rPr lang="en-US" altLang="ko-KR" sz="1400" dirty="0"/>
                  <a:t>to cooperate with </a:t>
                </a:r>
                <a:r>
                  <a:rPr lang="en-US" altLang="ko-KR" sz="1400" dirty="0" smtClean="0"/>
                  <a:t>participating AP(s) </a:t>
                </a:r>
                <a:r>
                  <a:rPr lang="en-US" altLang="ko-KR" sz="1400" dirty="0"/>
                  <a:t>and can be considered a long-term operation.</a:t>
                </a:r>
              </a:p>
              <a:p>
                <a:pPr lvl="1"/>
                <a:r>
                  <a:rPr lang="en-US" altLang="ko-KR" sz="1400" dirty="0"/>
                  <a:t>Each AP can discover </a:t>
                </a:r>
                <a:r>
                  <a:rPr lang="en-US" altLang="ko-KR" sz="1400" dirty="0" smtClean="0"/>
                  <a:t>AP(s) </a:t>
                </a:r>
                <a:r>
                  <a:rPr lang="en-US" altLang="ko-KR" sz="1400" dirty="0"/>
                  <a:t>with </a:t>
                </a:r>
                <a:r>
                  <a:rPr lang="en-US" altLang="ko-KR" sz="1400" dirty="0" smtClean="0"/>
                  <a:t>MAPC </a:t>
                </a:r>
                <a:r>
                  <a:rPr lang="en-US" altLang="ko-KR" sz="1400" dirty="0" err="1"/>
                  <a:t>capa</a:t>
                </a:r>
                <a:r>
                  <a:rPr lang="en-US" altLang="ko-KR" sz="1400" dirty="0"/>
                  <a:t>. by receiving the Beacon/</a:t>
                </a:r>
                <a:r>
                  <a:rPr lang="en-US" altLang="ko-KR" sz="1400" dirty="0" err="1"/>
                  <a:t>Mgmt</a:t>
                </a:r>
                <a:r>
                  <a:rPr lang="en-US" altLang="ko-KR" sz="1400" dirty="0"/>
                  <a:t> frame and negotiate to </a:t>
                </a:r>
                <a:r>
                  <a:rPr lang="en-US" altLang="ko-KR" sz="1400" dirty="0" smtClean="0"/>
                  <a:t>configure </a:t>
                </a:r>
                <a:r>
                  <a:rPr lang="en-US" altLang="ko-KR" sz="1400" dirty="0"/>
                  <a:t>a </a:t>
                </a:r>
                <a:r>
                  <a:rPr lang="en-US" altLang="ko-KR" sz="1400" dirty="0" smtClean="0"/>
                  <a:t>MAPC [12].</a:t>
                </a:r>
              </a:p>
              <a:p>
                <a:pPr lvl="1"/>
                <a:endParaRPr lang="en-US" altLang="ko-KR" sz="800" dirty="0" smtClean="0"/>
              </a:p>
              <a:p>
                <a:pPr>
                  <a:buFont typeface="+mj-lt"/>
                  <a:buAutoNum type="arabicPeriod"/>
                </a:pPr>
                <a:r>
                  <a:rPr lang="en-US" altLang="ko-KR" sz="1600" dirty="0" smtClean="0">
                    <a:solidFill>
                      <a:schemeClr val="tx1"/>
                    </a:solidFill>
                  </a:rPr>
                  <a:t>(scheme-specific) Interference Measurement (or OBSS channel sounding) [14</a:t>
                </a:r>
                <a14:m>
                  <m:oMath xmlns:m="http://schemas.openxmlformats.org/officeDocument/2006/math">
                    <m:r>
                      <a:rPr lang="en-US" altLang="ko-KR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altLang="ko-KR" sz="1600" dirty="0" smtClean="0">
                    <a:solidFill>
                      <a:schemeClr val="tx1"/>
                    </a:solidFill>
                  </a:rPr>
                  <a:t>16]</a:t>
                </a:r>
              </a:p>
              <a:p>
                <a:pPr lvl="1"/>
                <a:r>
                  <a:rPr lang="en-US" altLang="ko-KR" sz="1400" dirty="0"/>
                  <a:t>Interference </a:t>
                </a:r>
                <a:r>
                  <a:rPr lang="en-US" altLang="ko-KR" sz="1400" dirty="0" smtClean="0"/>
                  <a:t>measurements </a:t>
                </a:r>
                <a:r>
                  <a:rPr lang="en-US" altLang="ko-KR" sz="1400" u="sng" dirty="0" smtClean="0"/>
                  <a:t>may </a:t>
                </a:r>
                <a:r>
                  <a:rPr lang="en-US" altLang="ko-KR" sz="1400" u="sng" dirty="0"/>
                  <a:t>be performed</a:t>
                </a:r>
                <a:r>
                  <a:rPr lang="en-US" altLang="ko-KR" sz="1400" dirty="0"/>
                  <a:t> </a:t>
                </a:r>
                <a:r>
                  <a:rPr lang="en-US" altLang="ko-KR" sz="1400" dirty="0" smtClean="0"/>
                  <a:t>between </a:t>
                </a:r>
                <a:r>
                  <a:rPr lang="en-US" altLang="ko-KR" sz="1400" dirty="0"/>
                  <a:t>AP/BSS </a:t>
                </a:r>
                <a:r>
                  <a:rPr lang="en-US" altLang="ko-KR" sz="1400" dirty="0" smtClean="0"/>
                  <a:t>operating as Co-SR/BF </a:t>
                </a:r>
                <a:r>
                  <a:rPr lang="en-US" altLang="ko-KR" sz="1400" u="sng" dirty="0" smtClean="0"/>
                  <a:t>as required</a:t>
                </a:r>
                <a:r>
                  <a:rPr lang="en-US" altLang="ko-KR" sz="1400" dirty="0" smtClean="0"/>
                  <a:t>. The specific method is TBD.</a:t>
                </a:r>
              </a:p>
              <a:p>
                <a:pPr lvl="1"/>
                <a:endParaRPr lang="en-US" altLang="ko-KR" sz="800" dirty="0" smtClean="0"/>
              </a:p>
              <a:p>
                <a:pPr>
                  <a:buFont typeface="+mj-lt"/>
                  <a:buAutoNum type="arabicPeriod"/>
                </a:pPr>
                <a:r>
                  <a:rPr lang="en-US" altLang="ko-KR" sz="1600" dirty="0"/>
                  <a:t>(</a:t>
                </a:r>
                <a:r>
                  <a:rPr lang="en-US" altLang="ko-KR" sz="1600" dirty="0" smtClean="0"/>
                  <a:t>common) Polling phase [11, 17]</a:t>
                </a:r>
              </a:p>
              <a:p>
                <a:pPr lvl="1"/>
                <a:r>
                  <a:rPr lang="en-US" altLang="ko-KR" sz="1400" dirty="0"/>
                  <a:t>The </a:t>
                </a:r>
                <a:r>
                  <a:rPr lang="en-US" altLang="ko-KR" sz="1400" dirty="0" smtClean="0"/>
                  <a:t>sharing </a:t>
                </a:r>
                <a:r>
                  <a:rPr lang="en-US" altLang="ko-KR" sz="1400" dirty="0"/>
                  <a:t>AP </a:t>
                </a:r>
                <a:r>
                  <a:rPr lang="en-US" altLang="ko-KR" sz="1400" u="sng" dirty="0" smtClean="0"/>
                  <a:t>may perform</a:t>
                </a:r>
                <a:r>
                  <a:rPr lang="en-US" altLang="ko-KR" sz="1400" dirty="0" smtClean="0"/>
                  <a:t> the polling phase to </a:t>
                </a:r>
                <a:r>
                  <a:rPr lang="en-US" altLang="ko-KR" sz="1400" dirty="0"/>
                  <a:t>announce that it will operate as a </a:t>
                </a:r>
                <a:r>
                  <a:rPr lang="en-US" altLang="ko-KR" sz="1400" dirty="0" smtClean="0"/>
                  <a:t>Co-SR.</a:t>
                </a:r>
              </a:p>
              <a:p>
                <a:pPr lvl="2"/>
                <a:r>
                  <a:rPr lang="en-US" altLang="ko-KR" sz="1400" dirty="0" smtClean="0"/>
                  <a:t>Potential shared APs can deliver their intention to participate in this Co-SR based transmission.</a:t>
                </a:r>
              </a:p>
              <a:p>
                <a:pPr lvl="2"/>
                <a:r>
                  <a:rPr lang="en-US" altLang="ko-KR" sz="1400" dirty="0" smtClean="0"/>
                  <a:t>During this procedure, the sharing AP can provide additional information (e.g., Max </a:t>
                </a:r>
                <a:r>
                  <a:rPr lang="en-US" altLang="ko-KR" sz="1400" dirty="0" err="1" smtClean="0"/>
                  <a:t>Tx</a:t>
                </a:r>
                <a:r>
                  <a:rPr lang="en-US" altLang="ko-KR" sz="1400" dirty="0" smtClean="0"/>
                  <a:t> Power).</a:t>
                </a:r>
              </a:p>
              <a:p>
                <a:pPr lvl="1"/>
                <a:r>
                  <a:rPr lang="en-US" altLang="ko-KR" sz="1400" dirty="0" smtClean="0"/>
                  <a:t>On the other hand, Co-SR </a:t>
                </a:r>
                <a:r>
                  <a:rPr lang="en-US" altLang="ko-KR" sz="1400" u="sng" dirty="0" smtClean="0"/>
                  <a:t>may not perform</a:t>
                </a:r>
                <a:r>
                  <a:rPr lang="en-US" altLang="ko-KR" sz="1400" dirty="0" smtClean="0"/>
                  <a:t> the </a:t>
                </a:r>
                <a:r>
                  <a:rPr lang="en-US" altLang="ko-KR" sz="1400" dirty="0"/>
                  <a:t>polling phase</a:t>
                </a:r>
                <a:r>
                  <a:rPr lang="en-US" altLang="ko-KR" sz="1400" dirty="0" smtClean="0"/>
                  <a:t> in the following situation:</a:t>
                </a:r>
              </a:p>
              <a:p>
                <a:pPr lvl="2"/>
                <a:r>
                  <a:rPr lang="en-US" altLang="ko-KR" sz="1400" dirty="0" smtClean="0"/>
                  <a:t>After performing the first </a:t>
                </a:r>
                <a:r>
                  <a:rPr lang="en-US" altLang="ko-KR" sz="1400" dirty="0"/>
                  <a:t>polling phase </a:t>
                </a:r>
                <a:r>
                  <a:rPr lang="en-US" altLang="ko-KR" sz="1400" dirty="0" smtClean="0"/>
                  <a:t>according to a specific agreement, </a:t>
                </a:r>
                <a:r>
                  <a:rPr lang="en-US" altLang="ko-KR" sz="1400" dirty="0"/>
                  <a:t>polling phase </a:t>
                </a:r>
                <a:r>
                  <a:rPr lang="en-US" altLang="ko-KR" sz="1400" dirty="0" smtClean="0"/>
                  <a:t>can be skipped in subsequent TXOPs.</a:t>
                </a:r>
              </a:p>
              <a:p>
                <a:pPr lvl="2"/>
                <a:endParaRPr lang="en-US" altLang="ko-KR" sz="800" dirty="0" smtClean="0"/>
              </a:p>
              <a:p>
                <a:pPr>
                  <a:buFont typeface="+mj-lt"/>
                  <a:buAutoNum type="arabicPeriod"/>
                </a:pPr>
                <a:r>
                  <a:rPr lang="en-US" altLang="ko-KR" sz="1600" dirty="0" smtClean="0"/>
                  <a:t>(scheme-specific) MAPC based transmission</a:t>
                </a:r>
              </a:p>
              <a:p>
                <a:pPr lvl="1"/>
                <a:r>
                  <a:rPr lang="en-US" altLang="ko-KR" sz="1400" dirty="0" smtClean="0"/>
                  <a:t>The </a:t>
                </a:r>
                <a:r>
                  <a:rPr lang="en-US" altLang="ko-KR" sz="1400" dirty="0"/>
                  <a:t>sharing</a:t>
                </a:r>
                <a:r>
                  <a:rPr lang="en-US" altLang="ko-KR" sz="1400" dirty="0" smtClean="0"/>
                  <a:t> AP can trigger Co-SR based transmissions by sending a Ctrl frame [4–7, 9, 18–21] to its shared AP.</a:t>
                </a:r>
              </a:p>
              <a:p>
                <a:pPr lvl="2"/>
                <a:r>
                  <a:rPr lang="en-US" altLang="ko-KR" sz="1400" dirty="0" smtClean="0"/>
                  <a:t>As with Co-TDMA, MU-RTS TXS Trigger frame seems a good option for triggering Co-SR transmissions.</a:t>
                </a:r>
              </a:p>
              <a:p>
                <a:pPr lvl="3"/>
                <a:r>
                  <a:rPr lang="en-US" altLang="ko-KR" sz="1400" dirty="0" smtClean="0"/>
                  <a:t>Above all, leveraging the same type of TF allows us to have a common framework.</a:t>
                </a:r>
              </a:p>
              <a:p>
                <a:pPr lvl="2"/>
                <a:endParaRPr lang="en-US" altLang="ko-KR" sz="1200" dirty="0" smtClean="0">
                  <a:solidFill>
                    <a:srgbClr val="FF00FF"/>
                  </a:solidFill>
                </a:endParaRPr>
              </a:p>
              <a:p>
                <a:endParaRPr lang="en-US" altLang="ko-KR" sz="1800" dirty="0" smtClean="0">
                  <a:solidFill>
                    <a:srgbClr val="0000FF"/>
                  </a:solidFill>
                </a:endParaRPr>
              </a:p>
              <a:p>
                <a:endParaRPr lang="en-US" altLang="ko-KR" sz="1800" dirty="0" smtClean="0">
                  <a:solidFill>
                    <a:srgbClr val="0000FF"/>
                  </a:solidFill>
                </a:endParaRPr>
              </a:p>
              <a:p>
                <a:endParaRPr lang="en-US" altLang="ko-KR" sz="1800" dirty="0">
                  <a:solidFill>
                    <a:srgbClr val="0000FF"/>
                  </a:solidFill>
                </a:endParaRPr>
              </a:p>
              <a:p>
                <a:endParaRPr lang="en-US" altLang="ko-KR" sz="1800" dirty="0" smtClean="0">
                  <a:solidFill>
                    <a:srgbClr val="0000FF"/>
                  </a:solidFill>
                </a:endParaRPr>
              </a:p>
              <a:p>
                <a:endParaRPr lang="en-US" altLang="ko-KR" sz="1800" dirty="0">
                  <a:solidFill>
                    <a:srgbClr val="0000FF"/>
                  </a:solidFill>
                </a:endParaRPr>
              </a:p>
              <a:p>
                <a:endParaRPr lang="en-US" altLang="ko-KR" sz="1800" dirty="0" smtClean="0">
                  <a:solidFill>
                    <a:srgbClr val="0000FF"/>
                  </a:solidFill>
                </a:endParaRPr>
              </a:p>
              <a:p>
                <a:endParaRPr lang="en-US" altLang="ko-KR" sz="1800" dirty="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6215" y="1752599"/>
                <a:ext cx="11379570" cy="4722813"/>
              </a:xfrm>
              <a:blipFill>
                <a:blip r:embed="rId3"/>
                <a:stretch>
                  <a:fillRect l="-214" t="-25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5930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1871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23468" y="685800"/>
            <a:ext cx="10345064" cy="9144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Expected frame exchange sequence for </a:t>
            </a:r>
            <a:r>
              <a:rPr lang="en-US" altLang="ko-KR" dirty="0" smtClean="0">
                <a:solidFill>
                  <a:schemeClr val="tx1"/>
                </a:solidFill>
              </a:rPr>
              <a:t>Co-SR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5930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6096000" y="1677986"/>
            <a:ext cx="5867399" cy="4722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-252000">
              <a:buFont typeface="+mj-lt"/>
              <a:buAutoNum type="arabicPeriod"/>
            </a:pPr>
            <a:r>
              <a:rPr kumimoji="0" lang="en-US" altLang="ko-KR" sz="1600" kern="0" dirty="0"/>
              <a:t>Potential contents in ICF</a:t>
            </a:r>
          </a:p>
          <a:p>
            <a:pPr marL="360000" lvl="1" indent="-180000"/>
            <a:r>
              <a:rPr kumimoji="0" lang="en-US" altLang="ko-KR" sz="1400" b="1" kern="0" dirty="0"/>
              <a:t>MAPC Scheme:</a:t>
            </a:r>
            <a:r>
              <a:rPr kumimoji="0" lang="en-US" altLang="ko-KR" sz="1400" kern="0" dirty="0"/>
              <a:t> </a:t>
            </a:r>
            <a:r>
              <a:rPr kumimoji="0" lang="en-US" altLang="ko-KR" sz="1400" u="sng" kern="0" dirty="0"/>
              <a:t>Co-SR</a:t>
            </a:r>
            <a:r>
              <a:rPr kumimoji="0" lang="en-US" altLang="ko-KR" sz="1400" kern="0" dirty="0"/>
              <a:t>, Co-BF, Co-TDMA, etc.</a:t>
            </a:r>
          </a:p>
          <a:p>
            <a:pPr marL="360000" lvl="1" indent="-180000"/>
            <a:r>
              <a:rPr kumimoji="0" lang="en-US" altLang="ko-KR" sz="1400" b="1" u="sng" kern="0" dirty="0" smtClean="0">
                <a:solidFill>
                  <a:srgbClr val="0070C0"/>
                </a:solidFill>
              </a:rPr>
              <a:t>Max </a:t>
            </a:r>
            <a:r>
              <a:rPr kumimoji="0" lang="en-US" altLang="ko-KR" sz="1400" b="1" u="sng" kern="0" dirty="0" err="1" smtClean="0">
                <a:solidFill>
                  <a:srgbClr val="0070C0"/>
                </a:solidFill>
              </a:rPr>
              <a:t>Tx</a:t>
            </a:r>
            <a:r>
              <a:rPr kumimoji="0" lang="en-US" altLang="ko-KR" sz="1400" b="1" u="sng" kern="0" dirty="0" smtClean="0">
                <a:solidFill>
                  <a:srgbClr val="0070C0"/>
                </a:solidFill>
              </a:rPr>
              <a:t> Power:</a:t>
            </a:r>
            <a:r>
              <a:rPr kumimoji="0" lang="en-US" altLang="ko-KR" sz="1400" b="1" kern="0" dirty="0" smtClean="0">
                <a:solidFill>
                  <a:srgbClr val="0070C0"/>
                </a:solidFill>
              </a:rPr>
              <a:t> </a:t>
            </a:r>
            <a:r>
              <a:rPr kumimoji="0" lang="en-US" altLang="ko-KR" sz="1400" kern="0" dirty="0" smtClean="0"/>
              <a:t>Indicates the </a:t>
            </a:r>
            <a:r>
              <a:rPr kumimoji="0" lang="en-US" altLang="ko-KR" sz="1400" kern="0" dirty="0" err="1" smtClean="0"/>
              <a:t>Tx</a:t>
            </a:r>
            <a:r>
              <a:rPr kumimoji="0" lang="en-US" altLang="ko-KR" sz="1400" kern="0" dirty="0" smtClean="0"/>
              <a:t> power of the sharing AP.</a:t>
            </a:r>
          </a:p>
          <a:p>
            <a:pPr marL="540000" lvl="2" indent="-180000"/>
            <a:r>
              <a:rPr kumimoji="0" lang="en-US" altLang="ko-KR" sz="1400" kern="0" dirty="0" smtClean="0"/>
              <a:t>This is used to calculate the interference level caused by the sharing AP at the target STA of the shared AP.</a:t>
            </a:r>
          </a:p>
          <a:p>
            <a:pPr marL="360000" lvl="1" indent="-180000"/>
            <a:r>
              <a:rPr kumimoji="0" lang="en-US" altLang="ko-KR" sz="1400" b="1" kern="0" dirty="0" smtClean="0"/>
              <a:t>Bandwidth &amp; Punctured Channel Information: </a:t>
            </a:r>
            <a:r>
              <a:rPr kumimoji="0" lang="en-US" altLang="ko-KR" sz="1400" kern="0" dirty="0" smtClean="0"/>
              <a:t>BW/puncturing pattern of DL PPDU transmitted by each AP during Co-SR transmission.</a:t>
            </a:r>
          </a:p>
          <a:p>
            <a:pPr marL="0" indent="-252000">
              <a:spcBef>
                <a:spcPts val="384"/>
              </a:spcBef>
              <a:buFont typeface="+mj-lt"/>
              <a:buAutoNum type="arabicPeriod" startAt="2"/>
            </a:pPr>
            <a:r>
              <a:rPr kumimoji="0" lang="en-US" altLang="ko-KR" sz="1600" kern="0" dirty="0" smtClean="0"/>
              <a:t>Potential </a:t>
            </a:r>
            <a:r>
              <a:rPr kumimoji="0" lang="en-US" altLang="ko-KR" sz="1600" kern="0" dirty="0"/>
              <a:t>contents</a:t>
            </a:r>
            <a:r>
              <a:rPr kumimoji="0" lang="en-US" altLang="ko-KR" sz="1600" kern="0" dirty="0" smtClean="0"/>
              <a:t> in ICR</a:t>
            </a:r>
          </a:p>
          <a:p>
            <a:pPr marL="360000" lvl="1" indent="-180000"/>
            <a:r>
              <a:rPr lang="en-US" altLang="ko-KR" sz="1400" b="1" dirty="0" smtClean="0"/>
              <a:t>Participation Indicator </a:t>
            </a:r>
            <a:r>
              <a:rPr lang="en-US" altLang="ko-KR" sz="1400" dirty="0" smtClean="0"/>
              <a:t>(or Status Code)</a:t>
            </a:r>
          </a:p>
          <a:p>
            <a:pPr marL="360000" lvl="1" indent="-180000"/>
            <a:r>
              <a:rPr lang="en-US" altLang="ko-KR" sz="1400" b="1" dirty="0" smtClean="0"/>
              <a:t>Target STA’s Version </a:t>
            </a:r>
            <a:r>
              <a:rPr lang="en-US" altLang="ko-KR" sz="1400" dirty="0" smtClean="0"/>
              <a:t>(i.e., either EHT or UHR)</a:t>
            </a:r>
          </a:p>
          <a:p>
            <a:pPr marL="180000" lvl="1" indent="0">
              <a:buNone/>
            </a:pPr>
            <a:endParaRPr lang="en-US" altLang="ko-KR" sz="700" dirty="0" smtClean="0"/>
          </a:p>
          <a:p>
            <a:pPr marL="0" indent="-252000">
              <a:buFont typeface="+mj-lt"/>
              <a:buAutoNum type="arabicPeriod" startAt="3"/>
            </a:pPr>
            <a:r>
              <a:rPr kumimoji="0" lang="en-US" altLang="ko-KR" sz="1600" kern="0" dirty="0" smtClean="0"/>
              <a:t>Potential </a:t>
            </a:r>
            <a:r>
              <a:rPr kumimoji="0" lang="en-US" altLang="ko-KR" sz="1600" kern="0" dirty="0"/>
              <a:t>contents in Co-Triggering frame</a:t>
            </a:r>
          </a:p>
          <a:p>
            <a:pPr marL="360000" lvl="1" indent="-180000"/>
            <a:r>
              <a:rPr kumimoji="0" lang="en-US" altLang="ko-KR" sz="1400" b="1" kern="0" dirty="0" smtClean="0"/>
              <a:t>Co-SR Mode:</a:t>
            </a:r>
            <a:r>
              <a:rPr kumimoji="0" lang="en-US" altLang="ko-KR" sz="1400" kern="0" dirty="0" smtClean="0"/>
              <a:t> Indicates Mode 1 or 2 as described in Motion 252 [1].</a:t>
            </a:r>
            <a:endParaRPr kumimoji="0" lang="en-US" altLang="ko-KR" sz="1400" b="1" u="sng" kern="0" dirty="0" smtClean="0"/>
          </a:p>
          <a:p>
            <a:pPr marL="360000" lvl="1" indent="-180000"/>
            <a:r>
              <a:rPr kumimoji="0" lang="en-US" altLang="ko-KR" sz="1400" b="1" u="sng" kern="0" dirty="0" smtClean="0">
                <a:solidFill>
                  <a:srgbClr val="C00000"/>
                </a:solidFill>
              </a:rPr>
              <a:t>Recommended </a:t>
            </a:r>
            <a:r>
              <a:rPr kumimoji="0" lang="en-US" altLang="ko-KR" sz="1400" b="1" u="sng" kern="0" dirty="0" err="1">
                <a:solidFill>
                  <a:srgbClr val="C00000"/>
                </a:solidFill>
              </a:rPr>
              <a:t>Tx</a:t>
            </a:r>
            <a:r>
              <a:rPr kumimoji="0" lang="en-US" altLang="ko-KR" sz="1400" b="1" u="sng" kern="0" dirty="0">
                <a:solidFill>
                  <a:srgbClr val="C00000"/>
                </a:solidFill>
              </a:rPr>
              <a:t> Power:</a:t>
            </a:r>
            <a:r>
              <a:rPr kumimoji="0" lang="en-US" altLang="ko-KR" sz="1400" b="1" kern="0" dirty="0">
                <a:solidFill>
                  <a:srgbClr val="C00000"/>
                </a:solidFill>
              </a:rPr>
              <a:t> </a:t>
            </a:r>
            <a:r>
              <a:rPr kumimoji="0" lang="en-US" altLang="ko-KR" sz="1400" kern="0" dirty="0" err="1"/>
              <a:t>Tx</a:t>
            </a:r>
            <a:r>
              <a:rPr kumimoji="0" lang="en-US" altLang="ko-KR" sz="1400" kern="0" dirty="0"/>
              <a:t> power of the shared AP shall be less than or equal to the </a:t>
            </a:r>
            <a:r>
              <a:rPr kumimoji="0" lang="en-US" altLang="ko-KR" sz="1400" b="1" u="sng" kern="0" dirty="0"/>
              <a:t>Recommended </a:t>
            </a:r>
            <a:r>
              <a:rPr kumimoji="0" lang="en-US" altLang="ko-KR" sz="1400" b="1" u="sng" kern="0" dirty="0" err="1"/>
              <a:t>Tx</a:t>
            </a:r>
            <a:r>
              <a:rPr kumimoji="0" lang="en-US" altLang="ko-KR" sz="1400" b="1" u="sng" kern="0" dirty="0"/>
              <a:t> power</a:t>
            </a:r>
            <a:r>
              <a:rPr kumimoji="0" lang="en-US" altLang="ko-KR" sz="1400" kern="0" dirty="0"/>
              <a:t>.</a:t>
            </a:r>
          </a:p>
          <a:p>
            <a:pPr marL="540000" lvl="2" indent="-180000"/>
            <a:r>
              <a:rPr kumimoji="0" lang="en-US" altLang="ko-KR" sz="1400" kern="0" dirty="0"/>
              <a:t>This is used to limit the interference level caused by the shared AP at the target STA of the sharing AP</a:t>
            </a:r>
            <a:r>
              <a:rPr kumimoji="0" lang="en-US" altLang="ko-KR" sz="1400" kern="0" dirty="0" smtClean="0"/>
              <a:t>.</a:t>
            </a:r>
            <a:endParaRPr kumimoji="0" lang="en-US" altLang="ko-KR" sz="1400" b="1" kern="0" dirty="0" smtClean="0"/>
          </a:p>
          <a:p>
            <a:pPr marL="360000" lvl="1" indent="-180000"/>
            <a:r>
              <a:rPr kumimoji="0" lang="en-US" altLang="ko-KR" sz="1400" b="1" kern="0" dirty="0" smtClean="0"/>
              <a:t>Common L-SIG &amp; U-SIG Info (TBD): </a:t>
            </a:r>
            <a:r>
              <a:rPr kumimoji="0" lang="en-US" altLang="ko-KR" sz="1400" kern="0" dirty="0" smtClean="0"/>
              <a:t>It is required for Co-SR PPDU transmitted during Co-SR transmission.</a:t>
            </a:r>
            <a:endParaRPr kumimoji="0" lang="en-US" altLang="ko-KR" sz="1400" kern="0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2247939"/>
            <a:ext cx="5863637" cy="3427334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69223" y="6015335"/>
            <a:ext cx="51468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b="1" i="1" dirty="0" smtClean="0"/>
              <a:t>*The case where EMLSR/DPS non-AP STAs participate in Co-SR transmission is discussed in the Appendix.</a:t>
            </a:r>
            <a:endParaRPr lang="en-US" altLang="ko-KR" b="1" i="1" dirty="0"/>
          </a:p>
        </p:txBody>
      </p:sp>
    </p:spTree>
    <p:extLst>
      <p:ext uri="{BB962C8B-B14F-4D97-AF65-F5344CB8AC3E}">
        <p14:creationId xmlns:p14="http://schemas.microsoft.com/office/powerpoint/2010/main" val="181121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내용 개체 틀 2"/>
          <p:cNvSpPr>
            <a:spLocks noGrp="1"/>
          </p:cNvSpPr>
          <p:nvPr>
            <p:ph idx="1"/>
          </p:nvPr>
        </p:nvSpPr>
        <p:spPr>
          <a:xfrm>
            <a:off x="406216" y="1752599"/>
            <a:ext cx="11404784" cy="4722813"/>
          </a:xfrm>
        </p:spPr>
        <p:txBody>
          <a:bodyPr/>
          <a:lstStyle/>
          <a:p>
            <a:r>
              <a:rPr lang="en-US" altLang="ko-KR" sz="1600" dirty="0" smtClean="0"/>
              <a:t>BSRP TF can be used as ICF in Co-SR as well, and MAPC-related info can be delivered to multiple APs.</a:t>
            </a:r>
          </a:p>
          <a:p>
            <a:r>
              <a:rPr lang="en-US" altLang="ko-KR" sz="1600" dirty="0" smtClean="0">
                <a:sym typeface="Wingdings" panose="05000000000000000000" pitchFamily="2" charset="2"/>
              </a:rPr>
              <a:t>To include MAPC-related info, we can define a new </a:t>
            </a:r>
            <a:r>
              <a:rPr lang="en-US" altLang="ko-KR" sz="1600" i="1" dirty="0" smtClean="0">
                <a:sym typeface="Wingdings" panose="05000000000000000000" pitchFamily="2" charset="2"/>
              </a:rPr>
              <a:t>(UHR) Special User Info field</a:t>
            </a:r>
            <a:r>
              <a:rPr lang="en-US" altLang="ko-KR" sz="1600" dirty="0" smtClean="0">
                <a:sym typeface="Wingdings" panose="05000000000000000000" pitchFamily="2" charset="2"/>
              </a:rPr>
              <a:t>.  </a:t>
            </a:r>
            <a:r>
              <a:rPr lang="en-US" altLang="ko-KR" sz="1600" dirty="0" smtClean="0">
                <a:solidFill>
                  <a:srgbClr val="0070C0"/>
                </a:solidFill>
                <a:sym typeface="Wingdings" panose="05000000000000000000" pitchFamily="2" charset="2"/>
              </a:rPr>
              <a:t>Opt 1</a:t>
            </a:r>
          </a:p>
          <a:p>
            <a:pPr lvl="1"/>
            <a:r>
              <a:rPr lang="en-US" altLang="ko-KR" sz="1400" dirty="0" smtClean="0">
                <a:sym typeface="Wingdings" panose="05000000000000000000" pitchFamily="2" charset="2"/>
              </a:rPr>
              <a:t>It consists of </a:t>
            </a:r>
            <a:r>
              <a:rPr lang="en-US" altLang="ko-KR" sz="1400" i="1" dirty="0" smtClean="0">
                <a:sym typeface="Wingdings" panose="05000000000000000000" pitchFamily="2" charset="2"/>
              </a:rPr>
              <a:t>AID12</a:t>
            </a:r>
            <a:r>
              <a:rPr lang="en-US" altLang="ko-KR" sz="1400" dirty="0" smtClean="0">
                <a:sym typeface="Wingdings" panose="05000000000000000000" pitchFamily="2" charset="2"/>
              </a:rPr>
              <a:t> (e.g., 2008), </a:t>
            </a:r>
            <a:r>
              <a:rPr lang="en-US" altLang="ko-KR" sz="1400" i="1" dirty="0" smtClean="0">
                <a:sym typeface="Wingdings" panose="05000000000000000000" pitchFamily="2" charset="2"/>
              </a:rPr>
              <a:t>Control Info Type</a:t>
            </a:r>
            <a:r>
              <a:rPr lang="en-US" altLang="ko-KR" sz="1400" dirty="0" smtClean="0">
                <a:sym typeface="Wingdings" panose="05000000000000000000" pitchFamily="2" charset="2"/>
              </a:rPr>
              <a:t>, and </a:t>
            </a:r>
            <a:r>
              <a:rPr lang="en-US" altLang="ko-KR" sz="1400" i="1" dirty="0" smtClean="0">
                <a:sym typeface="Wingdings" panose="05000000000000000000" pitchFamily="2" charset="2"/>
              </a:rPr>
              <a:t>Control Info field</a:t>
            </a:r>
            <a:r>
              <a:rPr lang="en-US" altLang="ko-KR" sz="1400" dirty="0" smtClean="0">
                <a:sym typeface="Wingdings" panose="05000000000000000000" pitchFamily="2" charset="2"/>
              </a:rPr>
              <a:t> [22].</a:t>
            </a:r>
          </a:p>
          <a:p>
            <a:pPr lvl="2"/>
            <a:r>
              <a:rPr lang="en-US" altLang="ko-KR" sz="1400" dirty="0" smtClean="0">
                <a:sym typeface="Wingdings" panose="05000000000000000000" pitchFamily="2" charset="2"/>
              </a:rPr>
              <a:t>If the </a:t>
            </a:r>
            <a:r>
              <a:rPr lang="en-US" altLang="ko-KR" sz="1400" i="1" dirty="0" smtClean="0">
                <a:sym typeface="Wingdings" panose="05000000000000000000" pitchFamily="2" charset="2"/>
              </a:rPr>
              <a:t>Control Info Type</a:t>
            </a:r>
            <a:r>
              <a:rPr lang="en-US" altLang="ko-KR" sz="1400" dirty="0" smtClean="0">
                <a:sym typeface="Wingdings" panose="05000000000000000000" pitchFamily="2" charset="2"/>
              </a:rPr>
              <a:t> indicates that the type is MAPC, the </a:t>
            </a:r>
            <a:r>
              <a:rPr lang="en-US" altLang="ko-KR" sz="1400" i="1" dirty="0" smtClean="0">
                <a:sym typeface="Wingdings" panose="05000000000000000000" pitchFamily="2" charset="2"/>
              </a:rPr>
              <a:t>Control Info</a:t>
            </a:r>
            <a:r>
              <a:rPr lang="en-US" altLang="ko-KR" sz="1400" dirty="0" smtClean="0">
                <a:sym typeface="Wingdings" panose="05000000000000000000" pitchFamily="2" charset="2"/>
              </a:rPr>
              <a:t> provides MAPC-related info.</a:t>
            </a:r>
          </a:p>
          <a:p>
            <a:pPr lvl="3"/>
            <a:r>
              <a:rPr lang="en-US" altLang="ko-KR" sz="1400" dirty="0" smtClean="0">
                <a:sym typeface="Wingdings" panose="05000000000000000000" pitchFamily="2" charset="2"/>
              </a:rPr>
              <a:t>Or, the </a:t>
            </a:r>
            <a:r>
              <a:rPr lang="en-US" altLang="ko-KR" sz="1400" i="1" dirty="0" smtClean="0">
                <a:sym typeface="Wingdings" panose="05000000000000000000" pitchFamily="2" charset="2"/>
              </a:rPr>
              <a:t>Control Info Type </a:t>
            </a:r>
            <a:r>
              <a:rPr lang="en-US" altLang="ko-KR" sz="1400" dirty="0" smtClean="0">
                <a:sym typeface="Wingdings" panose="05000000000000000000" pitchFamily="2" charset="2"/>
              </a:rPr>
              <a:t>indicates that this BSRP TF is sent as an ICF for MAPC, the </a:t>
            </a:r>
            <a:r>
              <a:rPr lang="en-US" altLang="ko-KR" sz="1400" i="1" dirty="0" smtClean="0">
                <a:sym typeface="Wingdings" panose="05000000000000000000" pitchFamily="2" charset="2"/>
              </a:rPr>
              <a:t>Control Info</a:t>
            </a:r>
            <a:r>
              <a:rPr lang="en-US" altLang="ko-KR" sz="1400" dirty="0" smtClean="0">
                <a:sym typeface="Wingdings" panose="05000000000000000000" pitchFamily="2" charset="2"/>
              </a:rPr>
              <a:t> provides ICF info for MAPC.</a:t>
            </a:r>
          </a:p>
          <a:p>
            <a:pPr lvl="2"/>
            <a:r>
              <a:rPr lang="en-US" altLang="ko-KR" sz="1400" dirty="0" smtClean="0"/>
              <a:t>The </a:t>
            </a:r>
            <a:r>
              <a:rPr lang="en-US" altLang="ko-KR" sz="1400" i="1" dirty="0" smtClean="0"/>
              <a:t>Control Info field</a:t>
            </a:r>
            <a:r>
              <a:rPr lang="en-US" altLang="ko-KR" sz="1400" dirty="0" smtClean="0"/>
              <a:t> contains a </a:t>
            </a:r>
            <a:r>
              <a:rPr lang="en-US" altLang="ko-KR" sz="1400" i="1" dirty="0" smtClean="0"/>
              <a:t>MAPC Type field</a:t>
            </a:r>
            <a:r>
              <a:rPr lang="en-US" altLang="ko-KR" sz="1400" dirty="0" smtClean="0"/>
              <a:t>, which specifies the MAPC type (i.e., Co-SR).</a:t>
            </a:r>
            <a:endParaRPr lang="en-US" altLang="ko-KR" sz="1400" dirty="0"/>
          </a:p>
          <a:p>
            <a:r>
              <a:rPr lang="en-US" altLang="ko-KR" sz="1600" dirty="0" smtClean="0"/>
              <a:t>Alternatively, </a:t>
            </a:r>
            <a:r>
              <a:rPr lang="en-US" altLang="ko-KR" sz="1600" dirty="0"/>
              <a:t>if the </a:t>
            </a:r>
            <a:r>
              <a:rPr lang="en-US" altLang="ko-KR" sz="1600" dirty="0" smtClean="0"/>
              <a:t>ICF is sent to </a:t>
            </a:r>
            <a:r>
              <a:rPr lang="en-US" altLang="ko-KR" sz="1600" u="sng" dirty="0" smtClean="0"/>
              <a:t>a </a:t>
            </a:r>
            <a:r>
              <a:rPr lang="en-US" altLang="ko-KR" sz="1600" u="sng" dirty="0"/>
              <a:t>single AP</a:t>
            </a:r>
            <a:r>
              <a:rPr lang="en-US" altLang="ko-KR" sz="1600" dirty="0"/>
              <a:t> or </a:t>
            </a:r>
            <a:r>
              <a:rPr lang="en-US" altLang="ko-KR" sz="1600" u="sng" dirty="0" smtClean="0"/>
              <a:t>an AP </a:t>
            </a:r>
            <a:r>
              <a:rPr lang="en-US" altLang="ko-KR" sz="1600" u="sng" dirty="0"/>
              <a:t>that does not support TB </a:t>
            </a:r>
            <a:r>
              <a:rPr lang="en-US" altLang="ko-KR" sz="1600" u="sng" dirty="0" smtClean="0"/>
              <a:t>response</a:t>
            </a:r>
            <a:r>
              <a:rPr lang="en-US" altLang="ko-KR" sz="1600" dirty="0" smtClean="0"/>
              <a:t>, reserved fields in </a:t>
            </a:r>
            <a:r>
              <a:rPr lang="en-US" altLang="ko-KR" sz="1600" i="1" dirty="0" smtClean="0"/>
              <a:t>Common Info field</a:t>
            </a:r>
            <a:r>
              <a:rPr lang="en-US" altLang="ko-KR" sz="1600" dirty="0" smtClean="0"/>
              <a:t> of the </a:t>
            </a:r>
            <a:r>
              <a:rPr lang="en-US" altLang="ko-KR" sz="1600" u="sng" dirty="0" smtClean="0"/>
              <a:t>BSRP (GI 3) TF</a:t>
            </a:r>
            <a:r>
              <a:rPr lang="en-US" altLang="ko-KR" sz="1600" dirty="0" smtClean="0"/>
              <a:t> can be used to include theses info. </a:t>
            </a:r>
            <a:r>
              <a:rPr lang="en-US" altLang="ko-KR" sz="1600" dirty="0" smtClean="0">
                <a:sym typeface="Wingdings" panose="05000000000000000000" pitchFamily="2" charset="2"/>
              </a:rPr>
              <a:t> Opt 2</a:t>
            </a:r>
            <a:endParaRPr lang="en-US" altLang="ko-KR" sz="1600" dirty="0"/>
          </a:p>
          <a:p>
            <a:pPr lvl="1"/>
            <a:r>
              <a:rPr lang="en-US" altLang="ko-KR" sz="1400" dirty="0" smtClean="0"/>
              <a:t>Opt 2 is somewhat limited only for single recipient, so </a:t>
            </a:r>
            <a:r>
              <a:rPr lang="en-US" altLang="ko-KR" sz="1400" u="sng" dirty="0" smtClean="0">
                <a:solidFill>
                  <a:srgbClr val="0070C0"/>
                </a:solidFill>
              </a:rPr>
              <a:t>it is better to define a new </a:t>
            </a:r>
            <a:r>
              <a:rPr lang="en-US" altLang="ko-KR" sz="1400" i="1" u="sng" dirty="0" smtClean="0">
                <a:solidFill>
                  <a:srgbClr val="0070C0"/>
                </a:solidFill>
              </a:rPr>
              <a:t>Special User Info field</a:t>
            </a:r>
            <a:r>
              <a:rPr lang="en-US" altLang="ko-KR" sz="1400" u="sng" dirty="0" smtClean="0">
                <a:solidFill>
                  <a:srgbClr val="0070C0"/>
                </a:solidFill>
              </a:rPr>
              <a:t> in ICF and use it</a:t>
            </a:r>
            <a:r>
              <a:rPr lang="en-US" altLang="ko-KR" sz="1400" dirty="0" smtClean="0"/>
              <a:t>.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23468" y="685800"/>
            <a:ext cx="10345064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ICF format for Co-SR</a:t>
            </a:r>
            <a:endParaRPr lang="en-US" altLang="ko-KR" dirty="0">
              <a:solidFill>
                <a:schemeClr val="tx1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5930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grpSp>
        <p:nvGrpSpPr>
          <p:cNvPr id="20" name="그룹 19"/>
          <p:cNvGrpSpPr/>
          <p:nvPr/>
        </p:nvGrpSpPr>
        <p:grpSpPr>
          <a:xfrm>
            <a:off x="624817" y="4215013"/>
            <a:ext cx="6614183" cy="2306566"/>
            <a:chOff x="624817" y="4215013"/>
            <a:chExt cx="6614183" cy="2306566"/>
          </a:xfrm>
        </p:grpSpPr>
        <p:sp>
          <p:nvSpPr>
            <p:cNvPr id="8" name="TextBox 7"/>
            <p:cNvSpPr txBox="1"/>
            <p:nvPr/>
          </p:nvSpPr>
          <p:spPr>
            <a:xfrm>
              <a:off x="624817" y="4215013"/>
              <a:ext cx="379616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dirty="0" smtClean="0">
                  <a:solidFill>
                    <a:srgbClr val="0070C0"/>
                  </a:solidFill>
                </a:rPr>
                <a:t>Opt 1</a:t>
              </a:r>
              <a:r>
                <a:rPr lang="en-US" altLang="ko-KR" sz="1400" b="1" dirty="0" smtClean="0"/>
                <a:t>) Use a new (UHR) Special User Info field</a:t>
              </a:r>
              <a:endParaRPr lang="ko-KR" altLang="en-US" sz="1400" b="1" dirty="0"/>
            </a:p>
          </p:txBody>
        </p:sp>
        <p:pic>
          <p:nvPicPr>
            <p:cNvPr id="19" name="그림 1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24817" y="4522791"/>
              <a:ext cx="6614183" cy="1998788"/>
            </a:xfrm>
            <a:prstGeom prst="rect">
              <a:avLst/>
            </a:prstGeom>
          </p:spPr>
        </p:pic>
      </p:grpSp>
      <p:grpSp>
        <p:nvGrpSpPr>
          <p:cNvPr id="22" name="그룹 21"/>
          <p:cNvGrpSpPr/>
          <p:nvPr/>
        </p:nvGrpSpPr>
        <p:grpSpPr>
          <a:xfrm>
            <a:off x="7589729" y="4215013"/>
            <a:ext cx="3893455" cy="2330081"/>
            <a:chOff x="7589729" y="4226316"/>
            <a:chExt cx="3893455" cy="2330081"/>
          </a:xfrm>
        </p:grpSpPr>
        <p:sp>
          <p:nvSpPr>
            <p:cNvPr id="13" name="직사각형 12"/>
            <p:cNvSpPr/>
            <p:nvPr/>
          </p:nvSpPr>
          <p:spPr>
            <a:xfrm>
              <a:off x="7589729" y="4226316"/>
              <a:ext cx="377379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sz="1400" b="1" dirty="0" smtClean="0"/>
                <a:t>Opt 2) </a:t>
              </a:r>
              <a:r>
                <a:rPr lang="en-US" altLang="ko-KR" sz="1400" b="1" dirty="0"/>
                <a:t>Use Reserved bits in Common Info field</a:t>
              </a:r>
              <a:endParaRPr lang="ko-KR" altLang="en-US" sz="1400" b="1" dirty="0"/>
            </a:p>
          </p:txBody>
        </p:sp>
        <p:pic>
          <p:nvPicPr>
            <p:cNvPr id="21" name="그림 2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589729" y="4534093"/>
              <a:ext cx="3893455" cy="202230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7040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내용 개체 틀 2"/>
          <p:cNvSpPr>
            <a:spLocks noGrp="1"/>
          </p:cNvSpPr>
          <p:nvPr>
            <p:ph idx="1"/>
          </p:nvPr>
        </p:nvSpPr>
        <p:spPr>
          <a:xfrm>
            <a:off x="406216" y="1752599"/>
            <a:ext cx="11404784" cy="4722813"/>
          </a:xfrm>
        </p:spPr>
        <p:txBody>
          <a:bodyPr/>
          <a:lstStyle/>
          <a:p>
            <a:r>
              <a:rPr lang="en-US" altLang="ko-KR" sz="1800" dirty="0" smtClean="0"/>
              <a:t>As </a:t>
            </a:r>
            <a:r>
              <a:rPr lang="en-US" altLang="ko-KR" sz="1800" dirty="0"/>
              <a:t>with Co-TDMA, MU-RTS TXS </a:t>
            </a:r>
            <a:r>
              <a:rPr lang="en-US" altLang="ko-KR" sz="1800" dirty="0" smtClean="0"/>
              <a:t>TF could also be used to trigger Co-SR transmission.</a:t>
            </a:r>
          </a:p>
          <a:p>
            <a:pPr lvl="1"/>
            <a:r>
              <a:rPr lang="en-US" altLang="ko-KR" sz="1600" dirty="0" smtClean="0"/>
              <a:t>However, while Co-TDMA solicits a CTS frame, the concurrent Co-SR transmission starts SIFS after the TF [1; M #253].</a:t>
            </a:r>
          </a:p>
          <a:p>
            <a:endParaRPr lang="en-US" altLang="ko-KR" sz="1400" u="sng" dirty="0" smtClean="0"/>
          </a:p>
          <a:p>
            <a:r>
              <a:rPr lang="en-US" altLang="ko-KR" sz="1800" u="sng" dirty="0" smtClean="0"/>
              <a:t>TXS Mode </a:t>
            </a:r>
            <a:r>
              <a:rPr lang="en-US" altLang="ko-KR" sz="1800" u="sng" dirty="0"/>
              <a:t>3</a:t>
            </a:r>
            <a:r>
              <a:rPr lang="en-US" altLang="ko-KR" sz="1800" dirty="0"/>
              <a:t> can be defined not to solicit a response frame (e.g. CTS) for Co-SR/BF purpose</a:t>
            </a:r>
            <a:r>
              <a:rPr lang="en-US" altLang="ko-KR" sz="1800" dirty="0" smtClean="0"/>
              <a:t>.</a:t>
            </a:r>
            <a:endParaRPr lang="en-US" altLang="ko-KR" sz="1800" dirty="0"/>
          </a:p>
          <a:p>
            <a:pPr lvl="1"/>
            <a:r>
              <a:rPr lang="en-US" altLang="ko-KR" sz="1600" dirty="0" smtClean="0"/>
              <a:t>The </a:t>
            </a:r>
            <a:r>
              <a:rPr lang="en-US" altLang="ko-KR" sz="1600" i="1" dirty="0" smtClean="0"/>
              <a:t>User Info field</a:t>
            </a:r>
            <a:r>
              <a:rPr lang="en-US" altLang="ko-KR" sz="1600" dirty="0" smtClean="0"/>
              <a:t> of MU-RTS (TXS 3) TF </a:t>
            </a:r>
            <a:r>
              <a:rPr lang="en-US" altLang="ko-KR" sz="1600" dirty="0" smtClean="0"/>
              <a:t>is </a:t>
            </a:r>
            <a:r>
              <a:rPr lang="en-US" altLang="ko-KR" sz="1600" dirty="0" smtClean="0"/>
              <a:t>redesigned to include the info. required for Co-SR transmission. </a:t>
            </a:r>
            <a:r>
              <a:rPr lang="en-US" altLang="ko-KR" sz="1600" dirty="0" smtClean="0">
                <a:sym typeface="Wingdings" panose="05000000000000000000" pitchFamily="2" charset="2"/>
              </a:rPr>
              <a:t> </a:t>
            </a:r>
            <a:r>
              <a:rPr lang="en-US" altLang="ko-KR" sz="1600" b="1" dirty="0" smtClean="0">
                <a:sym typeface="Wingdings" panose="05000000000000000000" pitchFamily="2" charset="2"/>
              </a:rPr>
              <a:t>Opt </a:t>
            </a:r>
            <a:r>
              <a:rPr lang="en-US" altLang="ko-KR" sz="1600" b="1" dirty="0" smtClean="0">
                <a:sym typeface="Wingdings" panose="05000000000000000000" pitchFamily="2" charset="2"/>
              </a:rPr>
              <a:t>1</a:t>
            </a:r>
            <a:endParaRPr lang="en-US" altLang="ko-KR" sz="1600" b="1" dirty="0">
              <a:sym typeface="Wingdings" panose="05000000000000000000" pitchFamily="2" charset="2"/>
            </a:endParaRPr>
          </a:p>
          <a:p>
            <a:pPr lvl="1"/>
            <a:r>
              <a:rPr lang="en-US" altLang="ko-KR" sz="1600" dirty="0" smtClean="0"/>
              <a:t>Alternatively</a:t>
            </a:r>
            <a:r>
              <a:rPr lang="en-US" altLang="ko-KR" sz="1600" dirty="0"/>
              <a:t>, if there is AP-specific </a:t>
            </a:r>
            <a:r>
              <a:rPr lang="en-US" altLang="ko-KR" sz="1600" dirty="0" smtClean="0"/>
              <a:t>info. </a:t>
            </a:r>
            <a:r>
              <a:rPr lang="en-US" altLang="ko-KR" sz="1600" dirty="0"/>
              <a:t>(e.g., </a:t>
            </a:r>
            <a:r>
              <a:rPr lang="en-US" altLang="ko-KR" sz="1600" dirty="0" smtClean="0"/>
              <a:t>Recommended </a:t>
            </a:r>
            <a:r>
              <a:rPr lang="en-US" altLang="ko-KR" sz="1600" dirty="0" err="1" smtClean="0"/>
              <a:t>Tx</a:t>
            </a:r>
            <a:r>
              <a:rPr lang="en-US" altLang="ko-KR" sz="1600" dirty="0" smtClean="0"/>
              <a:t> Power</a:t>
            </a:r>
            <a:r>
              <a:rPr lang="en-US" altLang="ko-KR" sz="1600" dirty="0"/>
              <a:t>), both the </a:t>
            </a:r>
            <a:r>
              <a:rPr lang="en-US" altLang="ko-KR" sz="1600" i="1" dirty="0" smtClean="0"/>
              <a:t>User Info field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and </a:t>
            </a:r>
            <a:r>
              <a:rPr lang="en-US" altLang="ko-KR" sz="1600" i="1" dirty="0" smtClean="0"/>
              <a:t>Special User Info </a:t>
            </a:r>
            <a:r>
              <a:rPr lang="en-US" altLang="ko-KR" sz="1600" i="1" dirty="0"/>
              <a:t>field</a:t>
            </a:r>
            <a:r>
              <a:rPr lang="en-US" altLang="ko-KR" sz="1600" dirty="0"/>
              <a:t>s </a:t>
            </a:r>
            <a:r>
              <a:rPr lang="en-US" altLang="ko-KR" sz="1600" dirty="0" smtClean="0"/>
              <a:t>may </a:t>
            </a:r>
            <a:r>
              <a:rPr lang="en-US" altLang="ko-KR" sz="1600" dirty="0"/>
              <a:t>be used</a:t>
            </a:r>
            <a:r>
              <a:rPr lang="en-US" altLang="ko-KR" sz="1600" dirty="0" smtClean="0"/>
              <a:t>. </a:t>
            </a:r>
            <a:r>
              <a:rPr lang="en-US" altLang="ko-KR" sz="1600" dirty="0" smtClean="0">
                <a:sym typeface="Wingdings" panose="05000000000000000000" pitchFamily="2" charset="2"/>
              </a:rPr>
              <a:t> </a:t>
            </a:r>
            <a:r>
              <a:rPr lang="en-US" altLang="ko-KR" sz="1600" b="1" dirty="0" smtClean="0">
                <a:sym typeface="Wingdings" panose="05000000000000000000" pitchFamily="2" charset="2"/>
              </a:rPr>
              <a:t>Opt </a:t>
            </a:r>
            <a:r>
              <a:rPr lang="en-US" altLang="ko-KR" sz="1600" b="1" dirty="0" smtClean="0">
                <a:sym typeface="Wingdings" panose="05000000000000000000" pitchFamily="2" charset="2"/>
              </a:rPr>
              <a:t>2</a:t>
            </a:r>
            <a:endParaRPr lang="en-US" altLang="ko-KR" sz="1600" b="1" dirty="0" smtClean="0"/>
          </a:p>
          <a:p>
            <a:pPr lvl="1"/>
            <a:r>
              <a:rPr lang="en-US" altLang="ko-KR" sz="1600" dirty="0"/>
              <a:t>As a third option, the </a:t>
            </a:r>
            <a:r>
              <a:rPr lang="en-US" altLang="ko-KR" sz="1600" i="1" dirty="0"/>
              <a:t>U</a:t>
            </a:r>
            <a:r>
              <a:rPr lang="en-US" altLang="ko-KR" sz="1600" i="1" dirty="0" smtClean="0"/>
              <a:t>ser Info field</a:t>
            </a:r>
            <a:r>
              <a:rPr lang="en-US" altLang="ko-KR" sz="1600" dirty="0" smtClean="0"/>
              <a:t> is </a:t>
            </a:r>
            <a:r>
              <a:rPr lang="en-US" altLang="ko-KR" sz="1600" dirty="0"/>
              <a:t>reserved and only </a:t>
            </a:r>
            <a:r>
              <a:rPr lang="en-US" altLang="ko-KR" sz="1600" i="1" dirty="0" smtClean="0"/>
              <a:t>Special User Info field</a:t>
            </a:r>
            <a:r>
              <a:rPr lang="en-US" altLang="ko-KR" sz="1600" dirty="0" smtClean="0"/>
              <a:t> can be used.</a:t>
            </a:r>
            <a:endParaRPr lang="en-US" altLang="ko-KR" sz="1600" dirty="0"/>
          </a:p>
          <a:p>
            <a:endParaRPr lang="en-US" altLang="ko-KR" sz="1600" dirty="0" smtClean="0">
              <a:solidFill>
                <a:srgbClr val="0000FF"/>
              </a:solidFill>
            </a:endParaRPr>
          </a:p>
          <a:p>
            <a:endParaRPr lang="en-US" altLang="ko-KR" sz="1600" dirty="0">
              <a:solidFill>
                <a:srgbClr val="0000FF"/>
              </a:solidFill>
            </a:endParaRPr>
          </a:p>
          <a:p>
            <a:endParaRPr lang="en-US" altLang="ko-KR" sz="1600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altLang="ko-KR" dirty="0" smtClean="0">
              <a:solidFill>
                <a:srgbClr val="0000FF"/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23468" y="685800"/>
            <a:ext cx="10345064" cy="9144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Co-Triggering frame </a:t>
            </a:r>
            <a:r>
              <a:rPr lang="en-US" altLang="ko-KR" dirty="0" smtClean="0">
                <a:solidFill>
                  <a:schemeClr val="tx1"/>
                </a:solidFill>
              </a:rPr>
              <a:t>format for Co-SR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5930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grpSp>
        <p:nvGrpSpPr>
          <p:cNvPr id="12" name="그룹 11"/>
          <p:cNvGrpSpPr/>
          <p:nvPr/>
        </p:nvGrpSpPr>
        <p:grpSpPr>
          <a:xfrm>
            <a:off x="321300" y="4296028"/>
            <a:ext cx="3031500" cy="2333372"/>
            <a:chOff x="152400" y="4296028"/>
            <a:chExt cx="3031500" cy="2333372"/>
          </a:xfrm>
        </p:grpSpPr>
        <p:sp>
          <p:nvSpPr>
            <p:cNvPr id="17" name="TextBox 16"/>
            <p:cNvSpPr txBox="1"/>
            <p:nvPr/>
          </p:nvSpPr>
          <p:spPr>
            <a:xfrm>
              <a:off x="152400" y="4296028"/>
              <a:ext cx="25698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dirty="0" smtClean="0"/>
                <a:t>Opt 1) Redesign User Info field</a:t>
              </a:r>
              <a:endParaRPr lang="ko-KR" altLang="en-US" sz="1400" b="1" dirty="0"/>
            </a:p>
          </p:txBody>
        </p:sp>
        <p:pic>
          <p:nvPicPr>
            <p:cNvPr id="3" name="그림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2400" y="4607096"/>
              <a:ext cx="3031500" cy="2022304"/>
            </a:xfrm>
            <a:prstGeom prst="rect">
              <a:avLst/>
            </a:prstGeom>
          </p:spPr>
        </p:pic>
      </p:grpSp>
      <p:grpSp>
        <p:nvGrpSpPr>
          <p:cNvPr id="21" name="그룹 20"/>
          <p:cNvGrpSpPr/>
          <p:nvPr/>
        </p:nvGrpSpPr>
        <p:grpSpPr>
          <a:xfrm>
            <a:off x="3429000" y="4298064"/>
            <a:ext cx="4352345" cy="2163438"/>
            <a:chOff x="3505200" y="4298064"/>
            <a:chExt cx="4352345" cy="2163438"/>
          </a:xfrm>
        </p:grpSpPr>
        <p:sp>
          <p:nvSpPr>
            <p:cNvPr id="18" name="직사각형 17"/>
            <p:cNvSpPr/>
            <p:nvPr/>
          </p:nvSpPr>
          <p:spPr>
            <a:xfrm>
              <a:off x="3505200" y="4298064"/>
              <a:ext cx="4352345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sz="1400" b="1" dirty="0" smtClean="0"/>
                <a:t>Opt 2) Use both the User Info &amp; new Special User Info</a:t>
              </a:r>
              <a:endParaRPr lang="ko-KR" altLang="en-US" sz="1400" b="1" dirty="0"/>
            </a:p>
          </p:txBody>
        </p:sp>
        <p:pic>
          <p:nvPicPr>
            <p:cNvPr id="14" name="그림 1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505200" y="4603805"/>
              <a:ext cx="3922773" cy="1857697"/>
            </a:xfrm>
            <a:prstGeom prst="rect">
              <a:avLst/>
            </a:prstGeom>
          </p:spPr>
        </p:pic>
      </p:grpSp>
      <p:grpSp>
        <p:nvGrpSpPr>
          <p:cNvPr id="23" name="그룹 22"/>
          <p:cNvGrpSpPr/>
          <p:nvPr/>
        </p:nvGrpSpPr>
        <p:grpSpPr>
          <a:xfrm>
            <a:off x="7772400" y="4298064"/>
            <a:ext cx="4048762" cy="2177348"/>
            <a:chOff x="7923354" y="4298064"/>
            <a:chExt cx="4048762" cy="2177348"/>
          </a:xfrm>
        </p:grpSpPr>
        <p:sp>
          <p:nvSpPr>
            <p:cNvPr id="19" name="TextBox 18"/>
            <p:cNvSpPr txBox="1"/>
            <p:nvPr/>
          </p:nvSpPr>
          <p:spPr>
            <a:xfrm>
              <a:off x="7923354" y="4298064"/>
              <a:ext cx="381540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dirty="0" smtClean="0"/>
                <a:t>Opt 3) Use only the new Special User Info field</a:t>
              </a:r>
              <a:endParaRPr lang="ko-KR" altLang="en-US" sz="1400" b="1" dirty="0"/>
            </a:p>
          </p:txBody>
        </p:sp>
        <p:pic>
          <p:nvPicPr>
            <p:cNvPr id="22" name="그림 2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932070" y="4611836"/>
              <a:ext cx="4040046" cy="186357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609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23468" y="685800"/>
            <a:ext cx="10345064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Summary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08228" y="1752600"/>
            <a:ext cx="10345064" cy="4343400"/>
          </a:xfrm>
        </p:spPr>
        <p:txBody>
          <a:bodyPr/>
          <a:lstStyle/>
          <a:p>
            <a:r>
              <a:rPr lang="en-US" altLang="ko-KR" sz="1800" dirty="0" smtClean="0"/>
              <a:t>In this contribution, we share our views on the procedures required for Co-SR based on a common framework in Multi-AP coordination.</a:t>
            </a:r>
          </a:p>
          <a:p>
            <a:endParaRPr lang="en-US" altLang="ko-KR" sz="1600" dirty="0">
              <a:solidFill>
                <a:srgbClr val="FF0000"/>
              </a:solidFill>
            </a:endParaRPr>
          </a:p>
          <a:p>
            <a:r>
              <a:rPr lang="en-US" altLang="ko-KR" sz="1800" dirty="0" smtClean="0"/>
              <a:t>We </a:t>
            </a:r>
            <a:r>
              <a:rPr lang="en-US" altLang="ko-KR" sz="1800" dirty="0"/>
              <a:t>believe that </a:t>
            </a:r>
            <a:r>
              <a:rPr lang="en-US" altLang="ko-KR" sz="1800" dirty="0" smtClean="0"/>
              <a:t>Co-SR </a:t>
            </a:r>
            <a:r>
              <a:rPr lang="en-US" altLang="ko-KR" sz="1800" dirty="0"/>
              <a:t>should perform a polling phase to deliver </a:t>
            </a:r>
            <a:r>
              <a:rPr lang="en-US" altLang="ko-KR" sz="1800" dirty="0" smtClean="0"/>
              <a:t>its </a:t>
            </a:r>
            <a:r>
              <a:rPr lang="en-US" altLang="ko-KR" sz="1800" dirty="0"/>
              <a:t>intention to participate in the coordination-based transmission of the polled AP.</a:t>
            </a:r>
            <a:endParaRPr lang="en-US" altLang="ko-KR" sz="1800" dirty="0" smtClean="0"/>
          </a:p>
          <a:p>
            <a:pPr marL="0" indent="0">
              <a:buNone/>
            </a:pPr>
            <a:endParaRPr lang="en-US" altLang="ko-KR" sz="1600" dirty="0" smtClean="0">
              <a:solidFill>
                <a:srgbClr val="0000FF"/>
              </a:solidFill>
            </a:endParaRPr>
          </a:p>
          <a:p>
            <a:r>
              <a:rPr lang="en-US" altLang="ko-KR" sz="1800" dirty="0" smtClean="0"/>
              <a:t>Also, </a:t>
            </a:r>
            <a:r>
              <a:rPr lang="en-US" altLang="ko-KR" sz="1800" dirty="0"/>
              <a:t>some examples of </a:t>
            </a:r>
            <a:r>
              <a:rPr lang="en-US" altLang="ko-KR" sz="1800" dirty="0" smtClean="0"/>
              <a:t>ICF/Co-Triggering frame </a:t>
            </a:r>
            <a:r>
              <a:rPr lang="en-US" altLang="ko-KR" sz="1800" dirty="0"/>
              <a:t>formats for Co-SR are presented</a:t>
            </a:r>
            <a:r>
              <a:rPr lang="en-US" altLang="ko-KR" sz="1800" dirty="0" smtClean="0"/>
              <a:t>.</a:t>
            </a:r>
          </a:p>
          <a:p>
            <a:pPr lvl="1"/>
            <a:r>
              <a:rPr lang="en-US" altLang="ko-KR" sz="1800" dirty="0" smtClean="0"/>
              <a:t>Co-SR </a:t>
            </a:r>
            <a:r>
              <a:rPr lang="en-US" altLang="ko-KR" sz="1800" dirty="0" smtClean="0"/>
              <a:t>sharing AP transmits BSRP TF as an ICF.</a:t>
            </a:r>
          </a:p>
          <a:p>
            <a:pPr lvl="1"/>
            <a:r>
              <a:rPr lang="en-US" altLang="ko-KR" sz="1800" dirty="0" smtClean="0"/>
              <a:t>Co-SR sharing AP transmits MU-RTS TXS TF as Co-Triggering frame.</a:t>
            </a:r>
          </a:p>
          <a:p>
            <a:endParaRPr lang="en-US" altLang="ko-KR" sz="1600" dirty="0" smtClean="0">
              <a:solidFill>
                <a:srgbClr val="0000FF"/>
              </a:solidFill>
            </a:endParaRPr>
          </a:p>
          <a:p>
            <a:r>
              <a:rPr lang="en-US" altLang="ko-KR" sz="1800" dirty="0"/>
              <a:t>Further discussion is needed regarding the detailed signaling method and TBD information.</a:t>
            </a:r>
            <a:endParaRPr lang="en-US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5930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9214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325760</TotalTime>
  <Words>2329</Words>
  <Application>Microsoft Office PowerPoint</Application>
  <PresentationFormat>와이드스크린</PresentationFormat>
  <Paragraphs>286</Paragraphs>
  <Slides>13</Slides>
  <Notes>13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22" baseType="lpstr">
      <vt:lpstr>Gulim</vt:lpstr>
      <vt:lpstr>Gulim</vt:lpstr>
      <vt:lpstr>Malgun Gothic</vt:lpstr>
      <vt:lpstr>Malgun Gothic</vt:lpstr>
      <vt:lpstr>Arial</vt:lpstr>
      <vt:lpstr>Cambria Math</vt:lpstr>
      <vt:lpstr>Times New Roman</vt:lpstr>
      <vt:lpstr>Wingdings</vt:lpstr>
      <vt:lpstr>802-11-Submission</vt:lpstr>
      <vt:lpstr>Multi-AP framework for C-SR</vt:lpstr>
      <vt:lpstr>Introduction</vt:lpstr>
      <vt:lpstr>Recap: Coordinated SR</vt:lpstr>
      <vt:lpstr>Multi-AP framework for Co-SR (1/2)</vt:lpstr>
      <vt:lpstr>Multi-AP framework for Co-SR (2/2)</vt:lpstr>
      <vt:lpstr>Expected frame exchange sequence for Co-SR</vt:lpstr>
      <vt:lpstr>ICF format for Co-SR</vt:lpstr>
      <vt:lpstr>Co-Triggering frame format for Co-SR</vt:lpstr>
      <vt:lpstr>Summary</vt:lpstr>
      <vt:lpstr>References</vt:lpstr>
      <vt:lpstr>Straw Poll 1</vt:lpstr>
      <vt:lpstr>Straw Poll 2</vt:lpstr>
      <vt:lpstr>Appendix:  Co-SR sequence considering EMLSR/DPS STA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GeonHwan Kim/IoT Connectivity Standard Task(geonhwan.kim@lge.com)</cp:lastModifiedBy>
  <cp:revision>18485</cp:revision>
  <cp:lastPrinted>2018-10-31T23:27:01Z</cp:lastPrinted>
  <dcterms:created xsi:type="dcterms:W3CDTF">2007-05-21T21:00:37Z</dcterms:created>
  <dcterms:modified xsi:type="dcterms:W3CDTF">2025-02-10T10:00:26Z</dcterms:modified>
</cp:coreProperties>
</file>