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8" r:id="rId5"/>
    <p:sldId id="267" r:id="rId6"/>
    <p:sldId id="270" r:id="rId7"/>
    <p:sldId id="271" r:id="rId8"/>
    <p:sldId id="272" r:id="rId9"/>
    <p:sldId id="264" r:id="rId10"/>
    <p:sldId id="26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41" autoAdjust="0"/>
    <p:restoredTop sz="96154"/>
  </p:normalViewPr>
  <p:slideViewPr>
    <p:cSldViewPr>
      <p:cViewPr varScale="1">
        <p:scale>
          <a:sx n="90" d="100"/>
          <a:sy n="90" d="100"/>
        </p:scale>
        <p:origin x="208" y="7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802.11-24/1513r0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Amichai Sanderovich, Wiliot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802.11-24/1513r0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Amichai Sanderovich, Wiliot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Amichai Sanderovich,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Amichai Sanderovich,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Amichai Sanderovich,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Amichai Sanderovich,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Amichai Sanderovich,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Amichai Sanderovich,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ecs.umich.edu/wics/low_power_radio_survey.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Downlink link budget of passive receivers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Amichai Sanderovich,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13475102"/>
              </p:ext>
            </p:extLst>
          </p:nvPr>
        </p:nvGraphicFramePr>
        <p:xfrm>
          <a:off x="958850" y="2348880"/>
          <a:ext cx="10272713" cy="3227387"/>
        </p:xfrm>
        <a:graphic>
          <a:graphicData uri="http://schemas.openxmlformats.org/presentationml/2006/ole">
            <mc:AlternateContent xmlns:mc="http://schemas.openxmlformats.org/markup-compatibility/2006">
              <mc:Choice xmlns:v="urn:schemas-microsoft-com:vml" Requires="v">
                <p:oleObj name="Document" r:id="rId3" imgW="10439400" imgH="3302000" progId="Word.Document.8">
                  <p:embed/>
                </p:oleObj>
              </mc:Choice>
              <mc:Fallback>
                <p:oleObj name="Document" r:id="rId3" imgW="10439400" imgH="3302000" progId="Word.Document.8">
                  <p:embed/>
                  <p:pic>
                    <p:nvPicPr>
                      <p:cNvPr id="3075" name="Object 3"/>
                      <p:cNvPicPr>
                        <a:picLocks noChangeAspect="1" noChangeArrowheads="1"/>
                      </p:cNvPicPr>
                      <p:nvPr/>
                    </p:nvPicPr>
                    <p:blipFill>
                      <a:blip r:embed="rId4"/>
                      <a:srcRect/>
                      <a:stretch>
                        <a:fillRect/>
                      </a:stretch>
                    </p:blipFill>
                    <p:spPr bwMode="auto">
                      <a:xfrm>
                        <a:off x="958850" y="2348880"/>
                        <a:ext cx="10272713" cy="3227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80D0C-477E-087F-3E08-50E424CFE566}"/>
              </a:ext>
            </a:extLst>
          </p:cNvPr>
          <p:cNvSpPr>
            <a:spLocks noGrp="1"/>
          </p:cNvSpPr>
          <p:nvPr>
            <p:ph type="title"/>
          </p:nvPr>
        </p:nvSpPr>
        <p:spPr/>
        <p:txBody>
          <a:bodyPr/>
          <a:lstStyle/>
          <a:p>
            <a:r>
              <a:rPr lang="en-IL" dirty="0"/>
              <a:t>Strawpoll #1</a:t>
            </a:r>
          </a:p>
        </p:txBody>
      </p:sp>
      <p:sp>
        <p:nvSpPr>
          <p:cNvPr id="3" name="Content Placeholder 2">
            <a:extLst>
              <a:ext uri="{FF2B5EF4-FFF2-40B4-BE49-F238E27FC236}">
                <a16:creationId xmlns:a16="http://schemas.microsoft.com/office/drawing/2014/main" id="{EBC9CFA8-18E0-F12F-59BD-162A6C13B015}"/>
              </a:ext>
            </a:extLst>
          </p:cNvPr>
          <p:cNvSpPr>
            <a:spLocks noGrp="1"/>
          </p:cNvSpPr>
          <p:nvPr>
            <p:ph idx="1"/>
          </p:nvPr>
        </p:nvSpPr>
        <p:spPr/>
        <p:txBody>
          <a:bodyPr/>
          <a:lstStyle/>
          <a:p>
            <a:r>
              <a:rPr lang="en-US" dirty="0"/>
              <a:t>Do you agree that 11bp defines a new sync field for downlink PHY with the same modulation and coding as the data field?</a:t>
            </a:r>
          </a:p>
          <a:p>
            <a:endParaRPr lang="en-US" dirty="0"/>
          </a:p>
          <a:p>
            <a:endParaRPr lang="en-US" dirty="0"/>
          </a:p>
          <a:p>
            <a:r>
              <a:rPr lang="en-US" dirty="0"/>
              <a:t>Answer:</a:t>
            </a:r>
          </a:p>
          <a:p>
            <a:r>
              <a:rPr lang="en-US" dirty="0"/>
              <a:t>Y</a:t>
            </a:r>
          </a:p>
          <a:p>
            <a:r>
              <a:rPr lang="en-US" dirty="0"/>
              <a:t>N</a:t>
            </a:r>
          </a:p>
          <a:p>
            <a:r>
              <a:rPr lang="en-US" dirty="0"/>
              <a:t>Abstain</a:t>
            </a:r>
            <a:endParaRPr lang="en-IL" dirty="0"/>
          </a:p>
        </p:txBody>
      </p:sp>
      <p:sp>
        <p:nvSpPr>
          <p:cNvPr id="4" name="Slide Number Placeholder 3">
            <a:extLst>
              <a:ext uri="{FF2B5EF4-FFF2-40B4-BE49-F238E27FC236}">
                <a16:creationId xmlns:a16="http://schemas.microsoft.com/office/drawing/2014/main" id="{E5BB14C9-5EA4-8F21-132A-B5A3B55D0FE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CC0BCB9-75DC-A52B-96CA-9A8B57741B40}"/>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2786419B-BFFA-3D28-98A8-5440B233C9B2}"/>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97838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We present an example for link budget of downlink reception of AMP-only devices along with RF energizing and energy storage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We present the passive receiver as an example. We do not consider active receivers in this contribution.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is purposed mainly for AMP-only devices with active transmitters and long distance backscatters that have RF harvesting and energy storage capabilities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A2BE0-5709-865A-535A-7ED36311A04D}"/>
              </a:ext>
            </a:extLst>
          </p:cNvPr>
          <p:cNvSpPr>
            <a:spLocks noGrp="1"/>
          </p:cNvSpPr>
          <p:nvPr>
            <p:ph type="title"/>
          </p:nvPr>
        </p:nvSpPr>
        <p:spPr>
          <a:xfrm>
            <a:off x="914401" y="563587"/>
            <a:ext cx="10361084" cy="1065213"/>
          </a:xfrm>
        </p:spPr>
        <p:txBody>
          <a:bodyPr/>
          <a:lstStyle/>
          <a:p>
            <a:r>
              <a:rPr lang="en-IL" dirty="0"/>
              <a:t>Downlink Sensitivity Requirements of AMP-Only Devices</a:t>
            </a:r>
          </a:p>
        </p:txBody>
      </p:sp>
      <p:sp>
        <p:nvSpPr>
          <p:cNvPr id="3" name="Content Placeholder 2">
            <a:extLst>
              <a:ext uri="{FF2B5EF4-FFF2-40B4-BE49-F238E27FC236}">
                <a16:creationId xmlns:a16="http://schemas.microsoft.com/office/drawing/2014/main" id="{FFFAAFDE-AB7F-B234-DD4E-BDC8CE59DF5F}"/>
              </a:ext>
            </a:extLst>
          </p:cNvPr>
          <p:cNvSpPr>
            <a:spLocks noGrp="1"/>
          </p:cNvSpPr>
          <p:nvPr>
            <p:ph idx="1"/>
          </p:nvPr>
        </p:nvSpPr>
        <p:spPr>
          <a:xfrm>
            <a:off x="623392" y="1476027"/>
            <a:ext cx="11143447" cy="4113213"/>
          </a:xfrm>
        </p:spPr>
        <p:txBody>
          <a:bodyPr/>
          <a:lstStyle/>
          <a:p>
            <a:pPr>
              <a:buFont typeface="Arial" panose="020B0604020202020204" pitchFamily="34" charset="0"/>
              <a:buChar char="•"/>
            </a:pPr>
            <a:r>
              <a:rPr lang="en-IL" dirty="0"/>
              <a:t>We assume integrated energizer for this sensitivity analysis</a:t>
            </a:r>
          </a:p>
          <a:p>
            <a:pPr lvl="1">
              <a:buFont typeface="Arial" panose="020B0604020202020204" pitchFamily="34" charset="0"/>
              <a:buChar char="•"/>
            </a:pPr>
            <a:r>
              <a:rPr lang="en-IL" dirty="0"/>
              <a:t>Other cases can be considered as well</a:t>
            </a:r>
          </a:p>
          <a:p>
            <a:pPr>
              <a:buFont typeface="Arial" panose="020B0604020202020204" pitchFamily="34" charset="0"/>
              <a:buChar char="•"/>
            </a:pPr>
            <a:r>
              <a:rPr lang="en-IL" dirty="0"/>
              <a:t>We use Friis channel:</a:t>
            </a:r>
          </a:p>
          <a:p>
            <a:pPr lvl="1">
              <a:buFont typeface="Arial" panose="020B0604020202020204" pitchFamily="34" charset="0"/>
              <a:buChar char="•"/>
            </a:pPr>
            <a:r>
              <a:rPr lang="en-IL" dirty="0"/>
              <a:t>Other flat fading </a:t>
            </a:r>
            <a:br>
              <a:rPr lang="en-IL" dirty="0"/>
            </a:br>
            <a:r>
              <a:rPr lang="en-IL" dirty="0"/>
              <a:t>channels can be </a:t>
            </a:r>
            <a:br>
              <a:rPr lang="en-IL" dirty="0"/>
            </a:br>
            <a:r>
              <a:rPr lang="en-IL" dirty="0"/>
              <a:t>considered as well</a:t>
            </a:r>
          </a:p>
          <a:p>
            <a:pPr lvl="1">
              <a:buFont typeface="Arial" panose="020B0604020202020204" pitchFamily="34" charset="0"/>
              <a:buChar char="•"/>
            </a:pPr>
            <a:r>
              <a:rPr lang="en-IL" dirty="0"/>
              <a:t>Outage probability </a:t>
            </a:r>
            <a:br>
              <a:rPr lang="en-IL" dirty="0"/>
            </a:br>
            <a:r>
              <a:rPr lang="en-IL" dirty="0"/>
              <a:t>requirements need to be </a:t>
            </a:r>
            <a:br>
              <a:rPr lang="en-IL" dirty="0"/>
            </a:br>
            <a:r>
              <a:rPr lang="en-IL" dirty="0"/>
              <a:t>agreed for fast/slow fading </a:t>
            </a:r>
            <a:br>
              <a:rPr lang="en-IL" dirty="0"/>
            </a:br>
            <a:r>
              <a:rPr lang="en-IL" dirty="0"/>
              <a:t>channels</a:t>
            </a:r>
          </a:p>
          <a:p>
            <a:pPr>
              <a:buFont typeface="Arial" panose="020B0604020202020204" pitchFamily="34" charset="0"/>
              <a:buChar char="•"/>
            </a:pPr>
            <a:r>
              <a:rPr lang="en-IL" dirty="0"/>
              <a:t>We suggest that at least one tag reception mode to have communication receive sensitivity of -54dBm</a:t>
            </a:r>
          </a:p>
          <a:p>
            <a:pPr lvl="1">
              <a:buFont typeface="Arial" panose="020B0604020202020204" pitchFamily="34" charset="0"/>
              <a:buChar char="•"/>
            </a:pPr>
            <a:r>
              <a:rPr lang="en-IL" dirty="0"/>
              <a:t>Lower RF harvesting sensitivity of -45dBm is achievable, taking longer charge times – but we suggest to focus on higher sensitivity</a:t>
            </a:r>
          </a:p>
        </p:txBody>
      </p:sp>
      <p:sp>
        <p:nvSpPr>
          <p:cNvPr id="4" name="Slide Number Placeholder 3">
            <a:extLst>
              <a:ext uri="{FF2B5EF4-FFF2-40B4-BE49-F238E27FC236}">
                <a16:creationId xmlns:a16="http://schemas.microsoft.com/office/drawing/2014/main" id="{FD634472-68C7-9204-ABC5-6DBE9E0A89C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166576A-E861-20E5-91B5-A97A3C62A6EE}"/>
              </a:ext>
            </a:extLst>
          </p:cNvPr>
          <p:cNvSpPr>
            <a:spLocks noGrp="1"/>
          </p:cNvSpPr>
          <p:nvPr>
            <p:ph type="ftr" idx="14"/>
          </p:nvPr>
        </p:nvSpPr>
        <p:spPr/>
        <p:txBody>
          <a:bodyPr/>
          <a:lstStyle/>
          <a:p>
            <a:r>
              <a:rPr lang="en-GB" dirty="0" err="1"/>
              <a:t>Amichai</a:t>
            </a:r>
            <a:r>
              <a:rPr lang="en-GB" dirty="0"/>
              <a:t> </a:t>
            </a:r>
            <a:r>
              <a:rPr lang="en-GB" dirty="0" err="1"/>
              <a:t>Sanderovich</a:t>
            </a:r>
            <a:r>
              <a:rPr lang="en-GB" dirty="0"/>
              <a:t>, </a:t>
            </a:r>
            <a:r>
              <a:rPr lang="en-GB" dirty="0" err="1"/>
              <a:t>Wiliot</a:t>
            </a:r>
            <a:endParaRPr lang="en-GB" dirty="0"/>
          </a:p>
        </p:txBody>
      </p:sp>
      <p:sp>
        <p:nvSpPr>
          <p:cNvPr id="6" name="Date Placeholder 5">
            <a:extLst>
              <a:ext uri="{FF2B5EF4-FFF2-40B4-BE49-F238E27FC236}">
                <a16:creationId xmlns:a16="http://schemas.microsoft.com/office/drawing/2014/main" id="{C8DC4F58-7211-710D-A74D-7B77EC806A32}"/>
              </a:ext>
            </a:extLst>
          </p:cNvPr>
          <p:cNvSpPr>
            <a:spLocks noGrp="1"/>
          </p:cNvSpPr>
          <p:nvPr>
            <p:ph type="dt" idx="15"/>
          </p:nvPr>
        </p:nvSpPr>
        <p:spPr/>
        <p:txBody>
          <a:bodyPr/>
          <a:lstStyle/>
          <a:p>
            <a:r>
              <a:rPr lang="en-US"/>
              <a:t>September 2024</a:t>
            </a:r>
            <a:endParaRPr lang="en-GB" dirty="0"/>
          </a:p>
        </p:txBody>
      </p:sp>
      <p:graphicFrame>
        <p:nvGraphicFramePr>
          <p:cNvPr id="10" name="Table 9">
            <a:extLst>
              <a:ext uri="{FF2B5EF4-FFF2-40B4-BE49-F238E27FC236}">
                <a16:creationId xmlns:a16="http://schemas.microsoft.com/office/drawing/2014/main" id="{6FE39D77-2A7D-5C6F-AF69-103605B39FE9}"/>
              </a:ext>
            </a:extLst>
          </p:cNvPr>
          <p:cNvGraphicFramePr>
            <a:graphicFrameLocks noGrp="1"/>
          </p:cNvGraphicFramePr>
          <p:nvPr>
            <p:extLst>
              <p:ext uri="{D42A27DB-BD31-4B8C-83A1-F6EECF244321}">
                <p14:modId xmlns:p14="http://schemas.microsoft.com/office/powerpoint/2010/main" val="2061749096"/>
              </p:ext>
            </p:extLst>
          </p:nvPr>
        </p:nvGraphicFramePr>
        <p:xfrm>
          <a:off x="4428702" y="2454384"/>
          <a:ext cx="7632848" cy="2270760"/>
        </p:xfrm>
        <a:graphic>
          <a:graphicData uri="http://schemas.openxmlformats.org/drawingml/2006/table">
            <a:tbl>
              <a:tblPr>
                <a:tableStyleId>{5C22544A-7EE6-4342-B048-85BDC9FD1C3A}</a:tableStyleId>
              </a:tblPr>
              <a:tblGrid>
                <a:gridCol w="1839497">
                  <a:extLst>
                    <a:ext uri="{9D8B030D-6E8A-4147-A177-3AD203B41FA5}">
                      <a16:colId xmlns:a16="http://schemas.microsoft.com/office/drawing/2014/main" val="1299965078"/>
                    </a:ext>
                  </a:extLst>
                </a:gridCol>
                <a:gridCol w="3108111">
                  <a:extLst>
                    <a:ext uri="{9D8B030D-6E8A-4147-A177-3AD203B41FA5}">
                      <a16:colId xmlns:a16="http://schemas.microsoft.com/office/drawing/2014/main" val="1337145497"/>
                    </a:ext>
                  </a:extLst>
                </a:gridCol>
                <a:gridCol w="2685240">
                  <a:extLst>
                    <a:ext uri="{9D8B030D-6E8A-4147-A177-3AD203B41FA5}">
                      <a16:colId xmlns:a16="http://schemas.microsoft.com/office/drawing/2014/main" val="599932457"/>
                    </a:ext>
                  </a:extLst>
                </a:gridCol>
              </a:tblGrid>
              <a:tr h="215900">
                <a:tc>
                  <a:txBody>
                    <a:bodyPr/>
                    <a:lstStyle/>
                    <a:p>
                      <a:pPr algn="l" fontAlgn="b"/>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800" u="none" strike="noStrike">
                          <a:effectLst/>
                        </a:rPr>
                        <a:t>Communication Link</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800" u="none" strike="noStrike">
                          <a:effectLst/>
                        </a:rPr>
                        <a:t>RF Harvesting</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89698983"/>
                  </a:ext>
                </a:extLst>
              </a:tr>
              <a:tr h="215900">
                <a:tc>
                  <a:txBody>
                    <a:bodyPr/>
                    <a:lstStyle/>
                    <a:p>
                      <a:pPr algn="l" fontAlgn="b"/>
                      <a:r>
                        <a:rPr lang="en-US" sz="1800" u="none" strike="noStrike" dirty="0">
                          <a:effectLst/>
                        </a:rPr>
                        <a:t>Reader EIRP[dBm]</a:t>
                      </a:r>
                      <a:endParaRPr lang="en-US"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20</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30</a:t>
                      </a:r>
                      <a:endParaRPr lang="en-IL"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040823360"/>
                  </a:ext>
                </a:extLst>
              </a:tr>
              <a:tr h="203200">
                <a:tc>
                  <a:txBody>
                    <a:bodyPr/>
                    <a:lstStyle/>
                    <a:p>
                      <a:pPr algn="l" fontAlgn="b"/>
                      <a:r>
                        <a:rPr lang="en-US" sz="1800" u="none" strike="noStrike" dirty="0">
                          <a:effectLst/>
                        </a:rPr>
                        <a:t>Frequency [GHz]</a:t>
                      </a:r>
                      <a:endParaRPr lang="en-US"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2.4</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0.9</a:t>
                      </a:r>
                      <a:endParaRPr lang="en-IL"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132571147"/>
                  </a:ext>
                </a:extLst>
              </a:tr>
              <a:tr h="228600">
                <a:tc>
                  <a:txBody>
                    <a:bodyPr/>
                    <a:lstStyle/>
                    <a:p>
                      <a:pPr algn="l" fontAlgn="b"/>
                      <a:r>
                        <a:rPr lang="en-US" sz="1800" u="none" strike="noStrike">
                          <a:effectLst/>
                        </a:rPr>
                        <a:t>distance [m]</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800" u="none" strike="noStrike" dirty="0">
                          <a:effectLst/>
                        </a:rPr>
                        <a:t>RSSI [dBm]</a:t>
                      </a:r>
                      <a:endParaRPr lang="en-US" sz="1800" b="0" i="0" u="none" strike="noStrike" dirty="0">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1800" u="none" strike="noStrike">
                          <a:effectLst/>
                        </a:rPr>
                        <a:t>Pin [dBm] @ tag</a:t>
                      </a:r>
                      <a:endParaRPr lang="en-US" sz="1800" b="0" i="0"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2455530"/>
                  </a:ext>
                </a:extLst>
              </a:tr>
              <a:tr h="215900">
                <a:tc>
                  <a:txBody>
                    <a:bodyPr/>
                    <a:lstStyle/>
                    <a:p>
                      <a:pPr algn="r" fontAlgn="b"/>
                      <a:r>
                        <a:rPr lang="en-IL" sz="1800" u="none" strike="noStrike">
                          <a:effectLst/>
                        </a:rPr>
                        <a:t>1</a:t>
                      </a:r>
                      <a:endParaRPr lang="en-IL" sz="180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r" fontAlgn="b"/>
                      <a:r>
                        <a:rPr lang="en-IL" sz="1800" u="none" strike="noStrike" dirty="0">
                          <a:effectLst/>
                        </a:rPr>
                        <a:t>-20</a:t>
                      </a:r>
                      <a:endParaRPr lang="en-IL" sz="180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L" sz="1800" u="none" strike="noStrike">
                          <a:effectLst/>
                        </a:rPr>
                        <a:t>-2</a:t>
                      </a:r>
                      <a:endParaRPr lang="en-IL" sz="180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2128847"/>
                  </a:ext>
                </a:extLst>
              </a:tr>
              <a:tr h="215900">
                <a:tc>
                  <a:txBody>
                    <a:bodyPr/>
                    <a:lstStyle/>
                    <a:p>
                      <a:pPr algn="r" fontAlgn="b"/>
                      <a:r>
                        <a:rPr lang="en-IL" sz="1800" u="none" strike="noStrike">
                          <a:effectLst/>
                        </a:rPr>
                        <a:t>4</a:t>
                      </a:r>
                      <a:endParaRPr lang="en-IL" sz="180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r" fontAlgn="b"/>
                      <a:r>
                        <a:rPr lang="en-IL" sz="1800" u="none" strike="noStrike" dirty="0">
                          <a:effectLst/>
                        </a:rPr>
                        <a:t>-32</a:t>
                      </a:r>
                      <a:endParaRPr lang="en-IL" sz="180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L" sz="1800" u="none" strike="noStrike" dirty="0">
                          <a:effectLst/>
                        </a:rPr>
                        <a:t>-14</a:t>
                      </a:r>
                      <a:endParaRPr lang="en-IL" sz="180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2950405"/>
                  </a:ext>
                </a:extLst>
              </a:tr>
              <a:tr h="266700">
                <a:tc>
                  <a:txBody>
                    <a:bodyPr/>
                    <a:lstStyle/>
                    <a:p>
                      <a:pPr algn="r" fontAlgn="b"/>
                      <a:r>
                        <a:rPr lang="en-IL" sz="1800" u="none" strike="noStrike">
                          <a:effectLst/>
                        </a:rPr>
                        <a:t>10</a:t>
                      </a:r>
                      <a:endParaRPr lang="en-IL" sz="180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r" fontAlgn="b"/>
                      <a:r>
                        <a:rPr lang="en-IL" sz="1800" u="none" strike="noStrike">
                          <a:effectLst/>
                        </a:rPr>
                        <a:t>-40</a:t>
                      </a:r>
                      <a:endParaRPr lang="en-IL" sz="180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L" sz="1800" u="none" strike="noStrike" dirty="0">
                          <a:effectLst/>
                        </a:rPr>
                        <a:t>-22</a:t>
                      </a:r>
                      <a:endParaRPr lang="en-IL" sz="180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7098906"/>
                  </a:ext>
                </a:extLst>
              </a:tr>
              <a:tr h="266700">
                <a:tc>
                  <a:txBody>
                    <a:bodyPr/>
                    <a:lstStyle/>
                    <a:p>
                      <a:pPr algn="r" fontAlgn="b"/>
                      <a:r>
                        <a:rPr lang="en-IL" sz="1800" u="none" strike="noStrike">
                          <a:effectLst/>
                        </a:rPr>
                        <a:t>50</a:t>
                      </a:r>
                      <a:endParaRPr lang="en-IL" sz="180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r" fontAlgn="b"/>
                      <a:r>
                        <a:rPr lang="en-IL" sz="1800" u="none" strike="noStrike" dirty="0">
                          <a:effectLst/>
                        </a:rPr>
                        <a:t>-54</a:t>
                      </a:r>
                      <a:endParaRPr lang="en-IL" sz="180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L" sz="1800" u="none" strike="noStrike" dirty="0">
                          <a:effectLst/>
                        </a:rPr>
                        <a:t>-36</a:t>
                      </a:r>
                      <a:endParaRPr lang="en-IL" sz="180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7075540"/>
                  </a:ext>
                </a:extLst>
              </a:tr>
            </a:tbl>
          </a:graphicData>
        </a:graphic>
      </p:graphicFrame>
    </p:spTree>
    <p:extLst>
      <p:ext uri="{BB962C8B-B14F-4D97-AF65-F5344CB8AC3E}">
        <p14:creationId xmlns:p14="http://schemas.microsoft.com/office/powerpoint/2010/main" val="1020700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1466-1EA1-826B-057D-BAEBD8A25BB7}"/>
              </a:ext>
            </a:extLst>
          </p:cNvPr>
          <p:cNvSpPr>
            <a:spLocks noGrp="1"/>
          </p:cNvSpPr>
          <p:nvPr>
            <p:ph type="title"/>
          </p:nvPr>
        </p:nvSpPr>
        <p:spPr>
          <a:xfrm>
            <a:off x="929217" y="563587"/>
            <a:ext cx="10361084" cy="1065213"/>
          </a:xfrm>
        </p:spPr>
        <p:txBody>
          <a:bodyPr/>
          <a:lstStyle/>
          <a:p>
            <a:r>
              <a:rPr lang="en-IL" dirty="0"/>
              <a:t>Downlink Reception Energy Budget</a:t>
            </a:r>
          </a:p>
        </p:txBody>
      </p:sp>
      <p:sp>
        <p:nvSpPr>
          <p:cNvPr id="3" name="Content Placeholder 2">
            <a:extLst>
              <a:ext uri="{FF2B5EF4-FFF2-40B4-BE49-F238E27FC236}">
                <a16:creationId xmlns:a16="http://schemas.microsoft.com/office/drawing/2014/main" id="{B6C56670-D94E-DD29-29D2-44D105AD45F6}"/>
              </a:ext>
            </a:extLst>
          </p:cNvPr>
          <p:cNvSpPr>
            <a:spLocks noGrp="1"/>
          </p:cNvSpPr>
          <p:nvPr>
            <p:ph idx="1"/>
          </p:nvPr>
        </p:nvSpPr>
        <p:spPr>
          <a:xfrm>
            <a:off x="666634" y="1484784"/>
            <a:ext cx="10361084" cy="4113213"/>
          </a:xfrm>
        </p:spPr>
        <p:txBody>
          <a:bodyPr/>
          <a:lstStyle/>
          <a:p>
            <a:pPr>
              <a:buFont typeface="Arial" panose="020B0604020202020204" pitchFamily="34" charset="0"/>
              <a:buChar char="•"/>
            </a:pPr>
            <a:r>
              <a:rPr lang="en-IL" dirty="0"/>
              <a:t>Downlink should not use much more energy than uplink - avoid longer charging times</a:t>
            </a:r>
          </a:p>
          <a:p>
            <a:pPr>
              <a:buFont typeface="Arial" panose="020B0604020202020204" pitchFamily="34" charset="0"/>
              <a:buChar char="•"/>
            </a:pPr>
            <a:r>
              <a:rPr lang="en-IL" dirty="0"/>
              <a:t>Considering interference and protocol limitations, we assume that AMP device will need to receive more messages than to transmit  </a:t>
            </a:r>
          </a:p>
          <a:p>
            <a:pPr>
              <a:buFont typeface="Arial" panose="020B0604020202020204" pitchFamily="34" charset="0"/>
              <a:buChar char="•"/>
            </a:pPr>
            <a:r>
              <a:rPr lang="en-IL" dirty="0"/>
              <a:t>Thus we suggest budgeting no more than </a:t>
            </a:r>
            <a:r>
              <a:rPr lang="en-IL" i="1" dirty="0"/>
              <a:t>1/5</a:t>
            </a:r>
            <a:r>
              <a:rPr lang="en-IL" dirty="0"/>
              <a:t> of uplink energy per downlink reception</a:t>
            </a:r>
          </a:p>
          <a:p>
            <a:pPr>
              <a:buFont typeface="Arial" panose="020B0604020202020204" pitchFamily="34" charset="0"/>
              <a:buChar char="•"/>
            </a:pPr>
            <a:r>
              <a:rPr lang="en-IL" dirty="0"/>
              <a:t>From examples for uplink energy budget ([1]) we budget the downlink reception energy to </a:t>
            </a:r>
            <a:br>
              <a:rPr lang="en-IL" dirty="0"/>
            </a:br>
            <a:r>
              <a:rPr lang="en-IL" dirty="0"/>
              <a:t>0.4-0.8nJ</a:t>
            </a:r>
          </a:p>
          <a:p>
            <a:pPr>
              <a:buFont typeface="Arial" panose="020B0604020202020204" pitchFamily="34" charset="0"/>
              <a:buChar char="•"/>
            </a:pPr>
            <a:endParaRPr lang="en-IL" dirty="0"/>
          </a:p>
          <a:p>
            <a:pPr>
              <a:buFont typeface="Arial" panose="020B0604020202020204" pitchFamily="34" charset="0"/>
              <a:buChar char="•"/>
            </a:pPr>
            <a:endParaRPr lang="en-IL" dirty="0"/>
          </a:p>
          <a:p>
            <a:pPr>
              <a:buFont typeface="Arial" panose="020B0604020202020204" pitchFamily="34" charset="0"/>
              <a:buChar char="•"/>
            </a:pPr>
            <a:endParaRPr lang="en-IL" dirty="0"/>
          </a:p>
          <a:p>
            <a:pPr>
              <a:buFont typeface="Arial" panose="020B0604020202020204" pitchFamily="34" charset="0"/>
              <a:buChar char="•"/>
            </a:pPr>
            <a:endParaRPr lang="en-IL" dirty="0"/>
          </a:p>
        </p:txBody>
      </p:sp>
      <p:sp>
        <p:nvSpPr>
          <p:cNvPr id="4" name="Slide Number Placeholder 3">
            <a:extLst>
              <a:ext uri="{FF2B5EF4-FFF2-40B4-BE49-F238E27FC236}">
                <a16:creationId xmlns:a16="http://schemas.microsoft.com/office/drawing/2014/main" id="{F3D1DE2E-8588-832F-5C83-3FF38EB1863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DA811CD-FDE2-4948-F536-213ED01D76B7}"/>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2C631443-F134-C327-4E02-D68A1A7B9F2D}"/>
              </a:ext>
            </a:extLst>
          </p:cNvPr>
          <p:cNvSpPr>
            <a:spLocks noGrp="1"/>
          </p:cNvSpPr>
          <p:nvPr>
            <p:ph type="dt" idx="15"/>
          </p:nvPr>
        </p:nvSpPr>
        <p:spPr/>
        <p:txBody>
          <a:bodyPr/>
          <a:lstStyle/>
          <a:p>
            <a:r>
              <a:rPr lang="en-US"/>
              <a:t>September 2024</a:t>
            </a:r>
            <a:endParaRPr lang="en-GB" dirty="0"/>
          </a:p>
        </p:txBody>
      </p:sp>
      <p:graphicFrame>
        <p:nvGraphicFramePr>
          <p:cNvPr id="9" name="Table 8">
            <a:extLst>
              <a:ext uri="{FF2B5EF4-FFF2-40B4-BE49-F238E27FC236}">
                <a16:creationId xmlns:a16="http://schemas.microsoft.com/office/drawing/2014/main" id="{0A18B7A8-2D7D-F338-3CED-1C6DB64D26F2}"/>
              </a:ext>
            </a:extLst>
          </p:cNvPr>
          <p:cNvGraphicFramePr>
            <a:graphicFrameLocks noGrp="1"/>
          </p:cNvGraphicFramePr>
          <p:nvPr>
            <p:extLst>
              <p:ext uri="{D42A27DB-BD31-4B8C-83A1-F6EECF244321}">
                <p14:modId xmlns:p14="http://schemas.microsoft.com/office/powerpoint/2010/main" val="3814157856"/>
              </p:ext>
            </p:extLst>
          </p:nvPr>
        </p:nvGraphicFramePr>
        <p:xfrm>
          <a:off x="3654005" y="4807587"/>
          <a:ext cx="7871361" cy="851535"/>
        </p:xfrm>
        <a:graphic>
          <a:graphicData uri="http://schemas.openxmlformats.org/drawingml/2006/table">
            <a:tbl>
              <a:tblPr>
                <a:tableStyleId>{5C22544A-7EE6-4342-B048-85BDC9FD1C3A}</a:tableStyleId>
              </a:tblPr>
              <a:tblGrid>
                <a:gridCol w="2723443">
                  <a:extLst>
                    <a:ext uri="{9D8B030D-6E8A-4147-A177-3AD203B41FA5}">
                      <a16:colId xmlns:a16="http://schemas.microsoft.com/office/drawing/2014/main" val="2868189921"/>
                    </a:ext>
                  </a:extLst>
                </a:gridCol>
                <a:gridCol w="610989">
                  <a:extLst>
                    <a:ext uri="{9D8B030D-6E8A-4147-A177-3AD203B41FA5}">
                      <a16:colId xmlns:a16="http://schemas.microsoft.com/office/drawing/2014/main" val="3840313871"/>
                    </a:ext>
                  </a:extLst>
                </a:gridCol>
                <a:gridCol w="1161275">
                  <a:extLst>
                    <a:ext uri="{9D8B030D-6E8A-4147-A177-3AD203B41FA5}">
                      <a16:colId xmlns:a16="http://schemas.microsoft.com/office/drawing/2014/main" val="3394018203"/>
                    </a:ext>
                  </a:extLst>
                </a:gridCol>
                <a:gridCol w="1161275">
                  <a:extLst>
                    <a:ext uri="{9D8B030D-6E8A-4147-A177-3AD203B41FA5}">
                      <a16:colId xmlns:a16="http://schemas.microsoft.com/office/drawing/2014/main" val="2824931695"/>
                    </a:ext>
                  </a:extLst>
                </a:gridCol>
                <a:gridCol w="1088695">
                  <a:extLst>
                    <a:ext uri="{9D8B030D-6E8A-4147-A177-3AD203B41FA5}">
                      <a16:colId xmlns:a16="http://schemas.microsoft.com/office/drawing/2014/main" val="1348503198"/>
                    </a:ext>
                  </a:extLst>
                </a:gridCol>
                <a:gridCol w="1125684">
                  <a:extLst>
                    <a:ext uri="{9D8B030D-6E8A-4147-A177-3AD203B41FA5}">
                      <a16:colId xmlns:a16="http://schemas.microsoft.com/office/drawing/2014/main" val="1070418123"/>
                    </a:ext>
                  </a:extLst>
                </a:gridCol>
              </a:tblGrid>
              <a:tr h="203200">
                <a:tc>
                  <a:txBody>
                    <a:bodyPr/>
                    <a:lstStyle/>
                    <a:p>
                      <a:pPr algn="l" fontAlgn="b"/>
                      <a:r>
                        <a:rPr lang="en-US" sz="1800" u="none" strike="noStrike" dirty="0">
                          <a:effectLst/>
                        </a:rPr>
                        <a:t>Uplink bitrate [Mbps]</a:t>
                      </a:r>
                      <a:endParaRPr lang="en-US"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1</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2</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4</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8</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16</a:t>
                      </a:r>
                      <a:endParaRPr lang="en-IL"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210853350"/>
                  </a:ext>
                </a:extLst>
              </a:tr>
              <a:tr h="203200">
                <a:tc>
                  <a:txBody>
                    <a:bodyPr/>
                    <a:lstStyle/>
                    <a:p>
                      <a:pPr algn="l" fontAlgn="b"/>
                      <a:r>
                        <a:rPr lang="en-US" sz="1800" u="none" strike="noStrike" dirty="0">
                          <a:effectLst/>
                        </a:rPr>
                        <a:t>Energy uplink [</a:t>
                      </a:r>
                      <a:r>
                        <a:rPr lang="en-US" sz="1800" u="none" strike="noStrike" dirty="0" err="1">
                          <a:effectLst/>
                        </a:rPr>
                        <a:t>nJ</a:t>
                      </a:r>
                      <a:r>
                        <a:rPr lang="en-US" sz="1800" u="none" strike="noStrike" dirty="0">
                          <a:effectLst/>
                        </a:rPr>
                        <a:t>]</a:t>
                      </a:r>
                      <a:endParaRPr lang="en-US"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31.62</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15.81</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7.91</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3.95</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1.98</a:t>
                      </a:r>
                      <a:endParaRPr lang="en-IL"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39310268"/>
                  </a:ext>
                </a:extLst>
              </a:tr>
              <a:tr h="0">
                <a:tc>
                  <a:txBody>
                    <a:bodyPr/>
                    <a:lstStyle/>
                    <a:p>
                      <a:pPr algn="l" fontAlgn="b"/>
                      <a:r>
                        <a:rPr lang="en-US" sz="1800" b="0" i="0" u="none" strike="noStrike" dirty="0">
                          <a:solidFill>
                            <a:srgbClr val="000000"/>
                          </a:solidFill>
                          <a:effectLst/>
                          <a:latin typeface="+mn-lt"/>
                        </a:rPr>
                        <a:t>Energy </a:t>
                      </a:r>
                      <a:r>
                        <a:rPr lang="en-US" sz="1800" u="none" strike="noStrike" kern="1200" dirty="0">
                          <a:solidFill>
                            <a:schemeClr val="dk1"/>
                          </a:solidFill>
                          <a:effectLst/>
                          <a:latin typeface="+mn-lt"/>
                          <a:ea typeface="+mn-ea"/>
                          <a:cs typeface="+mn-cs"/>
                        </a:rPr>
                        <a:t>downlink</a:t>
                      </a:r>
                      <a:r>
                        <a:rPr lang="en-US" sz="1800" b="0" i="0" u="none" strike="noStrike" dirty="0">
                          <a:solidFill>
                            <a:srgbClr val="000000"/>
                          </a:solidFill>
                          <a:effectLst/>
                          <a:latin typeface="+mn-lt"/>
                        </a:rPr>
                        <a:t> budget [</a:t>
                      </a:r>
                      <a:r>
                        <a:rPr lang="en-US" sz="1800" b="0" i="0" u="none" strike="noStrike" dirty="0" err="1">
                          <a:solidFill>
                            <a:srgbClr val="000000"/>
                          </a:solidFill>
                          <a:effectLst/>
                          <a:latin typeface="+mn-lt"/>
                        </a:rPr>
                        <a:t>nJ</a:t>
                      </a:r>
                      <a:r>
                        <a:rPr lang="en-US" sz="1800" b="0" i="0" u="none" strike="noStrike" dirty="0">
                          <a:solidFill>
                            <a:srgbClr val="000000"/>
                          </a:solidFill>
                          <a:effectLst/>
                          <a:latin typeface="+mn-lt"/>
                        </a:rPr>
                        <a:t>]</a:t>
                      </a:r>
                    </a:p>
                  </a:txBody>
                  <a:tcPr marL="9525" marR="9525" marT="9525" marB="0" anchor="b"/>
                </a:tc>
                <a:tc>
                  <a:txBody>
                    <a:bodyPr/>
                    <a:lstStyle/>
                    <a:p>
                      <a:pPr marL="0" algn="r" defTabSz="914400" rtl="1" eaLnBrk="1" fontAlgn="b" latinLnBrk="0" hangingPunct="1"/>
                      <a:r>
                        <a:rPr lang="en-IL" sz="1800" b="0" i="0" u="none" strike="noStrike" dirty="0">
                          <a:solidFill>
                            <a:srgbClr val="000000"/>
                          </a:solidFill>
                          <a:effectLst/>
                          <a:latin typeface="+mn-lt"/>
                        </a:rPr>
                        <a:t>6.4</a:t>
                      </a:r>
                    </a:p>
                  </a:txBody>
                  <a:tcPr marL="9525" marR="9525" marT="9525" marB="0" anchor="b"/>
                </a:tc>
                <a:tc>
                  <a:txBody>
                    <a:bodyPr/>
                    <a:lstStyle/>
                    <a:p>
                      <a:pPr marL="0" algn="r" defTabSz="914400" rtl="1" eaLnBrk="1" fontAlgn="b" latinLnBrk="0" hangingPunct="1"/>
                      <a:r>
                        <a:rPr lang="en-IL" sz="1800" b="0" i="0" u="none" strike="noStrike" dirty="0">
                          <a:solidFill>
                            <a:srgbClr val="000000"/>
                          </a:solidFill>
                          <a:effectLst/>
                          <a:latin typeface="+mn-lt"/>
                        </a:rPr>
                        <a:t>3.2</a:t>
                      </a:r>
                    </a:p>
                  </a:txBody>
                  <a:tcPr marL="9525" marR="9525" marT="9525" marB="0" anchor="b"/>
                </a:tc>
                <a:tc>
                  <a:txBody>
                    <a:bodyPr/>
                    <a:lstStyle/>
                    <a:p>
                      <a:pPr marL="0" algn="r" defTabSz="914400" rtl="1" eaLnBrk="1" fontAlgn="b" latinLnBrk="0" hangingPunct="1"/>
                      <a:r>
                        <a:rPr lang="en-IL" sz="1800" b="0" i="0" u="none" strike="noStrike" dirty="0">
                          <a:solidFill>
                            <a:srgbClr val="000000"/>
                          </a:solidFill>
                          <a:effectLst/>
                          <a:latin typeface="+mn-lt"/>
                        </a:rPr>
                        <a:t>1.6</a:t>
                      </a:r>
                    </a:p>
                  </a:txBody>
                  <a:tcPr marL="9525" marR="9525" marT="9525" marB="0" anchor="b"/>
                </a:tc>
                <a:tc>
                  <a:txBody>
                    <a:bodyPr/>
                    <a:lstStyle/>
                    <a:p>
                      <a:pPr marL="0" algn="r" defTabSz="914400" rtl="1" eaLnBrk="1" fontAlgn="b" latinLnBrk="0" hangingPunct="1"/>
                      <a:r>
                        <a:rPr lang="en-IL" sz="1800" b="1" i="0" u="none" strike="noStrike" dirty="0">
                          <a:solidFill>
                            <a:srgbClr val="000000"/>
                          </a:solidFill>
                          <a:effectLst/>
                          <a:latin typeface="+mn-lt"/>
                        </a:rPr>
                        <a:t>0.8</a:t>
                      </a:r>
                    </a:p>
                  </a:txBody>
                  <a:tcPr marL="9525" marR="9525" marT="9525" marB="0" anchor="b"/>
                </a:tc>
                <a:tc>
                  <a:txBody>
                    <a:bodyPr/>
                    <a:lstStyle/>
                    <a:p>
                      <a:pPr algn="r" fontAlgn="b"/>
                      <a:r>
                        <a:rPr lang="en-IL" sz="1800" b="1" i="0" u="none" strike="noStrike" dirty="0">
                          <a:solidFill>
                            <a:srgbClr val="000000"/>
                          </a:solidFill>
                          <a:effectLst/>
                          <a:latin typeface="+mn-lt"/>
                        </a:rPr>
                        <a:t>0.4</a:t>
                      </a:r>
                    </a:p>
                  </a:txBody>
                  <a:tcPr marL="9525" marR="9525" marT="9525" marB="0" anchor="b"/>
                </a:tc>
                <a:extLst>
                  <a:ext uri="{0D108BD9-81ED-4DB2-BD59-A6C34878D82A}">
                    <a16:rowId xmlns:a16="http://schemas.microsoft.com/office/drawing/2014/main" val="1159258661"/>
                  </a:ext>
                </a:extLst>
              </a:tr>
            </a:tbl>
          </a:graphicData>
        </a:graphic>
      </p:graphicFrame>
    </p:spTree>
    <p:extLst>
      <p:ext uri="{BB962C8B-B14F-4D97-AF65-F5344CB8AC3E}">
        <p14:creationId xmlns:p14="http://schemas.microsoft.com/office/powerpoint/2010/main" val="182541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B5DCC-5849-E977-9B7C-2DC331A6BDD0}"/>
              </a:ext>
            </a:extLst>
          </p:cNvPr>
          <p:cNvSpPr>
            <a:spLocks noGrp="1"/>
          </p:cNvSpPr>
          <p:nvPr>
            <p:ph type="title"/>
          </p:nvPr>
        </p:nvSpPr>
        <p:spPr/>
        <p:txBody>
          <a:bodyPr/>
          <a:lstStyle/>
          <a:p>
            <a:r>
              <a:rPr lang="en-IL" dirty="0"/>
              <a:t>Passive Reception of OOK-Manchester</a:t>
            </a:r>
          </a:p>
        </p:txBody>
      </p:sp>
      <p:sp>
        <p:nvSpPr>
          <p:cNvPr id="3" name="Content Placeholder 2">
            <a:extLst>
              <a:ext uri="{FF2B5EF4-FFF2-40B4-BE49-F238E27FC236}">
                <a16:creationId xmlns:a16="http://schemas.microsoft.com/office/drawing/2014/main" id="{E926FDFE-3493-64CE-9A0D-B136F99F1F4E}"/>
              </a:ext>
            </a:extLst>
          </p:cNvPr>
          <p:cNvSpPr>
            <a:spLocks noGrp="1"/>
          </p:cNvSpPr>
          <p:nvPr>
            <p:ph idx="1"/>
          </p:nvPr>
        </p:nvSpPr>
        <p:spPr>
          <a:xfrm>
            <a:off x="914401" y="1700808"/>
            <a:ext cx="10361084" cy="4113213"/>
          </a:xfrm>
        </p:spPr>
        <p:txBody>
          <a:bodyPr/>
          <a:lstStyle/>
          <a:p>
            <a:pPr>
              <a:buFont typeface="Arial" panose="020B0604020202020204" pitchFamily="34" charset="0"/>
              <a:buChar char="•"/>
            </a:pPr>
            <a:r>
              <a:rPr lang="en-IL" dirty="0"/>
              <a:t>Many receiver architectures have been suggested for low energy reception.</a:t>
            </a:r>
          </a:p>
          <a:p>
            <a:pPr>
              <a:buFont typeface="Arial" panose="020B0604020202020204" pitchFamily="34" charset="0"/>
              <a:buChar char="•"/>
            </a:pPr>
            <a:r>
              <a:rPr lang="en-IL" dirty="0"/>
              <a:t>See [2] for a recent survey, as well as [3-4] for some examples.</a:t>
            </a:r>
          </a:p>
          <a:p>
            <a:pPr>
              <a:buFont typeface="Arial" panose="020B0604020202020204" pitchFamily="34" charset="0"/>
              <a:buChar char="•"/>
            </a:pPr>
            <a:r>
              <a:rPr lang="en-IL" dirty="0"/>
              <a:t>We propose the use of passive reception for downlink in AMP-only devices.</a:t>
            </a:r>
          </a:p>
          <a:p>
            <a:pPr>
              <a:buFont typeface="Arial" panose="020B0604020202020204" pitchFamily="34" charset="0"/>
              <a:buChar char="•"/>
            </a:pPr>
            <a:r>
              <a:rPr lang="en-IL" dirty="0"/>
              <a:t>Our analysis showed these receivers can reach the lowest energy consumption per bit, while still providing ballpark sensitivity.</a:t>
            </a:r>
          </a:p>
          <a:p>
            <a:pPr>
              <a:buFont typeface="Arial" panose="020B0604020202020204" pitchFamily="34" charset="0"/>
              <a:buChar char="•"/>
            </a:pPr>
            <a:r>
              <a:rPr lang="en-IL"/>
              <a:t>We use OOK-Manchester since it is robust and symmetric.</a:t>
            </a:r>
            <a:endParaRPr lang="en-IL" dirty="0"/>
          </a:p>
          <a:p>
            <a:pPr marL="0" indent="0"/>
            <a:r>
              <a:rPr lang="en-IL" dirty="0"/>
              <a:t> </a:t>
            </a:r>
          </a:p>
          <a:p>
            <a:pPr lvl="1">
              <a:buFont typeface="Arial" panose="020B0604020202020204" pitchFamily="34" charset="0"/>
              <a:buChar char="•"/>
            </a:pPr>
            <a:endParaRPr lang="en-IL" dirty="0"/>
          </a:p>
        </p:txBody>
      </p:sp>
      <p:sp>
        <p:nvSpPr>
          <p:cNvPr id="4" name="Slide Number Placeholder 3">
            <a:extLst>
              <a:ext uri="{FF2B5EF4-FFF2-40B4-BE49-F238E27FC236}">
                <a16:creationId xmlns:a16="http://schemas.microsoft.com/office/drawing/2014/main" id="{D101E6B2-E523-6BF9-872B-7EB0D05F34B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F6B761E-2B29-D548-6CF4-DE815B9413AF}"/>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83B2BF88-EC79-1BC2-4C48-C1A9D6323F14}"/>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09024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DEA64-B0E3-6776-523B-59CC84761040}"/>
              </a:ext>
            </a:extLst>
          </p:cNvPr>
          <p:cNvSpPr>
            <a:spLocks noGrp="1"/>
          </p:cNvSpPr>
          <p:nvPr>
            <p:ph type="title"/>
          </p:nvPr>
        </p:nvSpPr>
        <p:spPr/>
        <p:txBody>
          <a:bodyPr/>
          <a:lstStyle/>
          <a:p>
            <a:r>
              <a:rPr lang="en-IL" dirty="0"/>
              <a:t>Passive Reception Properties</a:t>
            </a:r>
          </a:p>
        </p:txBody>
      </p:sp>
      <p:sp>
        <p:nvSpPr>
          <p:cNvPr id="3" name="Content Placeholder 2">
            <a:extLst>
              <a:ext uri="{FF2B5EF4-FFF2-40B4-BE49-F238E27FC236}">
                <a16:creationId xmlns:a16="http://schemas.microsoft.com/office/drawing/2014/main" id="{80DA87F0-31AD-EFCE-28FD-E54852540AED}"/>
              </a:ext>
            </a:extLst>
          </p:cNvPr>
          <p:cNvSpPr>
            <a:spLocks noGrp="1"/>
          </p:cNvSpPr>
          <p:nvPr>
            <p:ph idx="1"/>
          </p:nvPr>
        </p:nvSpPr>
        <p:spPr>
          <a:xfrm>
            <a:off x="335360" y="1628800"/>
            <a:ext cx="10361084" cy="4113213"/>
          </a:xfrm>
        </p:spPr>
        <p:txBody>
          <a:bodyPr/>
          <a:lstStyle/>
          <a:p>
            <a:pPr>
              <a:buFont typeface="Arial" panose="020B0604020202020204" pitchFamily="34" charset="0"/>
              <a:buChar char="•"/>
            </a:pPr>
            <a:r>
              <a:rPr lang="en-IL" dirty="0"/>
              <a:t>Very few active components, no low noise amplifiers (LNAs), no mixers, no LO</a:t>
            </a:r>
          </a:p>
          <a:p>
            <a:pPr>
              <a:buFont typeface="Arial" panose="020B0604020202020204" pitchFamily="34" charset="0"/>
              <a:buChar char="•"/>
            </a:pPr>
            <a:r>
              <a:rPr lang="en-IL" dirty="0"/>
              <a:t>Amplifications comes from voltage amplification. </a:t>
            </a:r>
            <a:br>
              <a:rPr lang="en-IL" dirty="0"/>
            </a:br>
            <a:r>
              <a:rPr lang="en-IL" dirty="0">
                <a:sym typeface="Wingdings" pitchFamily="2" charset="2"/>
              </a:rPr>
              <a:t> </a:t>
            </a:r>
            <a:r>
              <a:rPr lang="en-IL" dirty="0"/>
              <a:t>Noise figure (NF) depends on input signal power (e.g. [5])</a:t>
            </a:r>
          </a:p>
          <a:p>
            <a:pPr>
              <a:buFont typeface="Arial" panose="020B0604020202020204" pitchFamily="34" charset="0"/>
              <a:buChar char="•"/>
            </a:pPr>
            <a:r>
              <a:rPr lang="en-IL" dirty="0"/>
              <a:t>Passive mixing done by a rectifier.</a:t>
            </a:r>
          </a:p>
          <a:p>
            <a:pPr>
              <a:buFont typeface="Arial" panose="020B0604020202020204" pitchFamily="34" charset="0"/>
              <a:buChar char="•"/>
            </a:pPr>
            <a:r>
              <a:rPr lang="en-IL" dirty="0"/>
              <a:t>Baseband is done by a passive FIR or an Integrator.</a:t>
            </a:r>
          </a:p>
          <a:p>
            <a:pPr>
              <a:buFont typeface="Arial" panose="020B0604020202020204" pitchFamily="34" charset="0"/>
              <a:buChar char="•"/>
            </a:pPr>
            <a:r>
              <a:rPr lang="en-IL" dirty="0"/>
              <a:t>Modest filtering </a:t>
            </a:r>
            <a:r>
              <a:rPr lang="en-US" dirty="0"/>
              <a:t>in RF</a:t>
            </a:r>
            <a:endParaRPr lang="en-IL" dirty="0"/>
          </a:p>
        </p:txBody>
      </p:sp>
      <p:sp>
        <p:nvSpPr>
          <p:cNvPr id="4" name="Slide Number Placeholder 3">
            <a:extLst>
              <a:ext uri="{FF2B5EF4-FFF2-40B4-BE49-F238E27FC236}">
                <a16:creationId xmlns:a16="http://schemas.microsoft.com/office/drawing/2014/main" id="{636F5EDF-80EB-8082-3710-829D581D6FD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EFDA465-03B4-F3ED-4650-F7118CDDEAB6}"/>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54550C31-A650-71E5-CA99-1BC2A4E39129}"/>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DBD19444-6C6E-40AB-8A7D-317B71CCE139}"/>
              </a:ext>
            </a:extLst>
          </p:cNvPr>
          <p:cNvPicPr>
            <a:picLocks noChangeAspect="1"/>
          </p:cNvPicPr>
          <p:nvPr/>
        </p:nvPicPr>
        <p:blipFill>
          <a:blip r:embed="rId2"/>
          <a:stretch>
            <a:fillRect/>
          </a:stretch>
        </p:blipFill>
        <p:spPr>
          <a:xfrm>
            <a:off x="8699500" y="2189734"/>
            <a:ext cx="3492500" cy="2413000"/>
          </a:xfrm>
          <a:prstGeom prst="rect">
            <a:avLst/>
          </a:prstGeom>
        </p:spPr>
      </p:pic>
      <p:sp>
        <p:nvSpPr>
          <p:cNvPr id="8" name="Rectangle 7">
            <a:extLst>
              <a:ext uri="{FF2B5EF4-FFF2-40B4-BE49-F238E27FC236}">
                <a16:creationId xmlns:a16="http://schemas.microsoft.com/office/drawing/2014/main" id="{AD2269AF-858C-8166-12D1-1FCFF6C56A33}"/>
              </a:ext>
            </a:extLst>
          </p:cNvPr>
          <p:cNvSpPr/>
          <p:nvPr/>
        </p:nvSpPr>
        <p:spPr bwMode="auto">
          <a:xfrm>
            <a:off x="9624392" y="2189734"/>
            <a:ext cx="2567608" cy="4571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L" sz="2400" b="0" i="0" u="none" strike="noStrike" cap="none" normalizeH="0" baseline="0">
              <a:ln>
                <a:noFill/>
              </a:ln>
              <a:solidFill>
                <a:schemeClr val="bg1"/>
              </a:solidFill>
              <a:effectLst/>
              <a:latin typeface="Times New Roman" pitchFamily="16" charset="0"/>
              <a:ea typeface="MS Gothic" charset="-128"/>
            </a:endParaRPr>
          </a:p>
        </p:txBody>
      </p:sp>
      <p:pic>
        <p:nvPicPr>
          <p:cNvPr id="2052" name="Picture 4">
            <a:extLst>
              <a:ext uri="{FF2B5EF4-FFF2-40B4-BE49-F238E27FC236}">
                <a16:creationId xmlns:a16="http://schemas.microsoft.com/office/drawing/2014/main" id="{9C656B0E-2789-E927-50D3-68CD9AB89C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384" y="4482853"/>
            <a:ext cx="108204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21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08F8-867B-7040-B0A7-C05E11C88B49}"/>
              </a:ext>
            </a:extLst>
          </p:cNvPr>
          <p:cNvSpPr>
            <a:spLocks noGrp="1"/>
          </p:cNvSpPr>
          <p:nvPr>
            <p:ph type="title"/>
          </p:nvPr>
        </p:nvSpPr>
        <p:spPr/>
        <p:txBody>
          <a:bodyPr/>
          <a:lstStyle/>
          <a:p>
            <a:r>
              <a:rPr lang="en-IL" dirty="0"/>
              <a:t>Example for Passive Reception Link Budget</a:t>
            </a:r>
          </a:p>
        </p:txBody>
      </p:sp>
      <p:sp>
        <p:nvSpPr>
          <p:cNvPr id="4" name="Slide Number Placeholder 3">
            <a:extLst>
              <a:ext uri="{FF2B5EF4-FFF2-40B4-BE49-F238E27FC236}">
                <a16:creationId xmlns:a16="http://schemas.microsoft.com/office/drawing/2014/main" id="{CFD34FA9-A7A8-8292-B9C0-8B4AAD2E8F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A99E555-AE4F-4C93-BF65-783DA026AA6A}"/>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8C4605E1-E42C-FB42-0548-D7AD199D3B44}"/>
              </a:ext>
            </a:extLst>
          </p:cNvPr>
          <p:cNvSpPr>
            <a:spLocks noGrp="1"/>
          </p:cNvSpPr>
          <p:nvPr>
            <p:ph type="dt" idx="15"/>
          </p:nvPr>
        </p:nvSpPr>
        <p:spPr/>
        <p:txBody>
          <a:bodyPr/>
          <a:lstStyle/>
          <a:p>
            <a:r>
              <a:rPr lang="en-US"/>
              <a:t>September 2024</a:t>
            </a:r>
            <a:endParaRPr lang="en-GB" dirty="0"/>
          </a:p>
        </p:txBody>
      </p:sp>
      <p:sp>
        <p:nvSpPr>
          <p:cNvPr id="9" name="Content Placeholder 2">
            <a:extLst>
              <a:ext uri="{FF2B5EF4-FFF2-40B4-BE49-F238E27FC236}">
                <a16:creationId xmlns:a16="http://schemas.microsoft.com/office/drawing/2014/main" id="{56FA2E9D-35B6-7F7D-4D91-386B0AF39E61}"/>
              </a:ext>
            </a:extLst>
          </p:cNvPr>
          <p:cNvSpPr txBox="1">
            <a:spLocks/>
          </p:cNvSpPr>
          <p:nvPr/>
        </p:nvSpPr>
        <p:spPr bwMode="auto">
          <a:xfrm>
            <a:off x="878756" y="1701803"/>
            <a:ext cx="9465716"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IL" kern="0" dirty="0"/>
              <a:t>Noise figure changes as </a:t>
            </a:r>
            <a:br>
              <a:rPr lang="en-IL" kern="0" dirty="0"/>
            </a:br>
            <a:r>
              <a:rPr lang="en-IL" kern="0" dirty="0"/>
              <a:t>function of input power </a:t>
            </a:r>
          </a:p>
          <a:p>
            <a:pPr>
              <a:buFont typeface="Arial" panose="020B0604020202020204" pitchFamily="34" charset="0"/>
              <a:buChar char="•"/>
            </a:pPr>
            <a:endParaRPr lang="en-IL" kern="0" dirty="0"/>
          </a:p>
          <a:p>
            <a:pPr>
              <a:buFont typeface="Arial" panose="020B0604020202020204" pitchFamily="34" charset="0"/>
              <a:buChar char="•"/>
            </a:pPr>
            <a:endParaRPr lang="en-IL" kern="0" dirty="0"/>
          </a:p>
          <a:p>
            <a:pPr>
              <a:buFont typeface="Arial" panose="020B0604020202020204" pitchFamily="34" charset="0"/>
              <a:buChar char="•"/>
            </a:pPr>
            <a:endParaRPr lang="en-IL" kern="0" dirty="0"/>
          </a:p>
          <a:p>
            <a:pPr>
              <a:buFont typeface="Arial" panose="020B0604020202020204" pitchFamily="34" charset="0"/>
              <a:buChar char="•"/>
            </a:pPr>
            <a:endParaRPr lang="en-IL" kern="0" dirty="0"/>
          </a:p>
          <a:p>
            <a:pPr>
              <a:buFont typeface="Arial" panose="020B0604020202020204" pitchFamily="34" charset="0"/>
              <a:buChar char="•"/>
            </a:pPr>
            <a:r>
              <a:rPr lang="en-IL" kern="0" dirty="0"/>
              <a:t>3dB loss due to Manchester encoding is also included</a:t>
            </a:r>
          </a:p>
          <a:p>
            <a:pPr>
              <a:buFont typeface="Arial" panose="020B0604020202020204" pitchFamily="34" charset="0"/>
              <a:buChar char="•"/>
            </a:pPr>
            <a:r>
              <a:rPr lang="en-IL" kern="0" dirty="0"/>
              <a:t>No phase noise or clock instabilities were assumed for the link budget</a:t>
            </a:r>
          </a:p>
          <a:p>
            <a:pPr>
              <a:buFont typeface="Arial" panose="020B0604020202020204" pitchFamily="34" charset="0"/>
              <a:buChar char="•"/>
            </a:pPr>
            <a:r>
              <a:rPr lang="en-IL" kern="0" dirty="0"/>
              <a:t>Estimated energy budget for reception of 32 bits: 0.4nJ</a:t>
            </a:r>
          </a:p>
          <a:p>
            <a:pPr>
              <a:buFont typeface="Arial" panose="020B0604020202020204" pitchFamily="34" charset="0"/>
              <a:buChar char="•"/>
            </a:pPr>
            <a:endParaRPr lang="en-IL" kern="0" dirty="0"/>
          </a:p>
        </p:txBody>
      </p:sp>
      <p:graphicFrame>
        <p:nvGraphicFramePr>
          <p:cNvPr id="10" name="Table 9">
            <a:extLst>
              <a:ext uri="{FF2B5EF4-FFF2-40B4-BE49-F238E27FC236}">
                <a16:creationId xmlns:a16="http://schemas.microsoft.com/office/drawing/2014/main" id="{C42A5CEB-2BEA-9252-6760-D2D7F34F0B8F}"/>
              </a:ext>
            </a:extLst>
          </p:cNvPr>
          <p:cNvGraphicFramePr>
            <a:graphicFrameLocks noGrp="1"/>
          </p:cNvGraphicFramePr>
          <p:nvPr>
            <p:extLst>
              <p:ext uri="{D42A27DB-BD31-4B8C-83A1-F6EECF244321}">
                <p14:modId xmlns:p14="http://schemas.microsoft.com/office/powerpoint/2010/main" val="3072862245"/>
              </p:ext>
            </p:extLst>
          </p:nvPr>
        </p:nvGraphicFramePr>
        <p:xfrm>
          <a:off x="4583832" y="2564904"/>
          <a:ext cx="7417916" cy="1368152"/>
        </p:xfrm>
        <a:graphic>
          <a:graphicData uri="http://schemas.openxmlformats.org/drawingml/2006/table">
            <a:tbl>
              <a:tblPr>
                <a:tableStyleId>{5C22544A-7EE6-4342-B048-85BDC9FD1C3A}</a:tableStyleId>
              </a:tblPr>
              <a:tblGrid>
                <a:gridCol w="2736304">
                  <a:extLst>
                    <a:ext uri="{9D8B030D-6E8A-4147-A177-3AD203B41FA5}">
                      <a16:colId xmlns:a16="http://schemas.microsoft.com/office/drawing/2014/main" val="3481877980"/>
                    </a:ext>
                  </a:extLst>
                </a:gridCol>
                <a:gridCol w="1318423">
                  <a:extLst>
                    <a:ext uri="{9D8B030D-6E8A-4147-A177-3AD203B41FA5}">
                      <a16:colId xmlns:a16="http://schemas.microsoft.com/office/drawing/2014/main" val="698286290"/>
                    </a:ext>
                  </a:extLst>
                </a:gridCol>
                <a:gridCol w="1121063">
                  <a:extLst>
                    <a:ext uri="{9D8B030D-6E8A-4147-A177-3AD203B41FA5}">
                      <a16:colId xmlns:a16="http://schemas.microsoft.com/office/drawing/2014/main" val="733478775"/>
                    </a:ext>
                  </a:extLst>
                </a:gridCol>
                <a:gridCol w="1121063">
                  <a:extLst>
                    <a:ext uri="{9D8B030D-6E8A-4147-A177-3AD203B41FA5}">
                      <a16:colId xmlns:a16="http://schemas.microsoft.com/office/drawing/2014/main" val="3172464657"/>
                    </a:ext>
                  </a:extLst>
                </a:gridCol>
                <a:gridCol w="1121063">
                  <a:extLst>
                    <a:ext uri="{9D8B030D-6E8A-4147-A177-3AD203B41FA5}">
                      <a16:colId xmlns:a16="http://schemas.microsoft.com/office/drawing/2014/main" val="2375908577"/>
                    </a:ext>
                  </a:extLst>
                </a:gridCol>
              </a:tblGrid>
              <a:tr h="342038">
                <a:tc>
                  <a:txBody>
                    <a:bodyPr/>
                    <a:lstStyle/>
                    <a:p>
                      <a:pPr algn="l" fontAlgn="b"/>
                      <a:r>
                        <a:rPr lang="en-US" sz="1800" u="none" strike="noStrike">
                          <a:effectLst/>
                        </a:rPr>
                        <a:t>DataRate [Mbps]</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0.0625</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0.25</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0.5</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1</a:t>
                      </a:r>
                      <a:endParaRPr lang="en-IL"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426018214"/>
                  </a:ext>
                </a:extLst>
              </a:tr>
              <a:tr h="342038">
                <a:tc>
                  <a:txBody>
                    <a:bodyPr/>
                    <a:lstStyle/>
                    <a:p>
                      <a:pPr algn="l" fontAlgn="b"/>
                      <a:r>
                        <a:rPr lang="en-US" sz="1800" u="none" strike="noStrike">
                          <a:effectLst/>
                        </a:rPr>
                        <a:t>BW [MHz]</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0.125</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0.5</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1</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2</a:t>
                      </a:r>
                      <a:endParaRPr lang="en-IL"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168937655"/>
                  </a:ext>
                </a:extLst>
              </a:tr>
              <a:tr h="342038">
                <a:tc>
                  <a:txBody>
                    <a:bodyPr/>
                    <a:lstStyle/>
                    <a:p>
                      <a:pPr algn="l" fontAlgn="b"/>
                      <a:r>
                        <a:rPr lang="en-US" sz="1800" u="none" strike="noStrike">
                          <a:effectLst/>
                        </a:rPr>
                        <a:t>sensitivity [dBm]</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-58.69</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-54.67</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-52.67</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-50.66</a:t>
                      </a:r>
                      <a:endParaRPr lang="en-IL"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99075383"/>
                  </a:ext>
                </a:extLst>
              </a:tr>
              <a:tr h="342038">
                <a:tc>
                  <a:txBody>
                    <a:bodyPr/>
                    <a:lstStyle/>
                    <a:p>
                      <a:pPr algn="l" fontAlgn="b"/>
                      <a:r>
                        <a:rPr lang="en-US" sz="1800" u="none" strike="noStrike">
                          <a:effectLst/>
                        </a:rPr>
                        <a:t>NF [dB]</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52.34</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50.34</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49.33</a:t>
                      </a:r>
                      <a:endParaRPr lang="en-IL" sz="18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dirty="0">
                          <a:effectLst/>
                        </a:rPr>
                        <a:t>48.33</a:t>
                      </a:r>
                      <a:endParaRPr lang="en-IL"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54903684"/>
                  </a:ext>
                </a:extLst>
              </a:tr>
            </a:tbl>
          </a:graphicData>
        </a:graphic>
      </p:graphicFrame>
      <p:graphicFrame>
        <p:nvGraphicFramePr>
          <p:cNvPr id="13" name="Table 12">
            <a:extLst>
              <a:ext uri="{FF2B5EF4-FFF2-40B4-BE49-F238E27FC236}">
                <a16:creationId xmlns:a16="http://schemas.microsoft.com/office/drawing/2014/main" id="{FD2B7B90-FBA3-2322-0A88-C73196703974}"/>
              </a:ext>
            </a:extLst>
          </p:cNvPr>
          <p:cNvGraphicFramePr>
            <a:graphicFrameLocks noGrp="1"/>
          </p:cNvGraphicFramePr>
          <p:nvPr>
            <p:extLst>
              <p:ext uri="{D42A27DB-BD31-4B8C-83A1-F6EECF244321}">
                <p14:modId xmlns:p14="http://schemas.microsoft.com/office/powerpoint/2010/main" val="948779202"/>
              </p:ext>
            </p:extLst>
          </p:nvPr>
        </p:nvGraphicFramePr>
        <p:xfrm>
          <a:off x="4781302" y="1623017"/>
          <a:ext cx="3822700" cy="567690"/>
        </p:xfrm>
        <a:graphic>
          <a:graphicData uri="http://schemas.openxmlformats.org/drawingml/2006/table">
            <a:tbl>
              <a:tblPr>
                <a:tableStyleId>{5C22544A-7EE6-4342-B048-85BDC9FD1C3A}</a:tableStyleId>
              </a:tblPr>
              <a:tblGrid>
                <a:gridCol w="1116673">
                  <a:extLst>
                    <a:ext uri="{9D8B030D-6E8A-4147-A177-3AD203B41FA5}">
                      <a16:colId xmlns:a16="http://schemas.microsoft.com/office/drawing/2014/main" val="4265812894"/>
                    </a:ext>
                  </a:extLst>
                </a:gridCol>
                <a:gridCol w="1878040">
                  <a:extLst>
                    <a:ext uri="{9D8B030D-6E8A-4147-A177-3AD203B41FA5}">
                      <a16:colId xmlns:a16="http://schemas.microsoft.com/office/drawing/2014/main" val="3819835940"/>
                    </a:ext>
                  </a:extLst>
                </a:gridCol>
                <a:gridCol w="827987">
                  <a:extLst>
                    <a:ext uri="{9D8B030D-6E8A-4147-A177-3AD203B41FA5}">
                      <a16:colId xmlns:a16="http://schemas.microsoft.com/office/drawing/2014/main" val="708831213"/>
                    </a:ext>
                  </a:extLst>
                </a:gridCol>
              </a:tblGrid>
              <a:tr h="203200">
                <a:tc>
                  <a:txBody>
                    <a:bodyPr/>
                    <a:lstStyle/>
                    <a:p>
                      <a:pPr algn="l" fontAlgn="b"/>
                      <a:r>
                        <a:rPr lang="en-US" sz="1800" u="none" strike="noStrike">
                          <a:effectLst/>
                        </a:rPr>
                        <a:t>KT</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-174</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800" u="none" strike="noStrike">
                          <a:effectLst/>
                        </a:rPr>
                        <a:t>dBm/Hz</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40687123"/>
                  </a:ext>
                </a:extLst>
              </a:tr>
              <a:tr h="203200">
                <a:tc>
                  <a:txBody>
                    <a:bodyPr/>
                    <a:lstStyle/>
                    <a:p>
                      <a:pPr algn="l" fontAlgn="b"/>
                      <a:r>
                        <a:rPr lang="en-US" sz="1800" u="none" strike="noStrike">
                          <a:effectLst/>
                        </a:rPr>
                        <a:t>SNR</a:t>
                      </a:r>
                      <a:endParaRPr lang="en-US"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800" u="none" strike="noStrike">
                          <a:effectLst/>
                        </a:rPr>
                        <a:t>12</a:t>
                      </a:r>
                      <a:endParaRPr lang="en-IL" sz="18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29977194"/>
                  </a:ext>
                </a:extLst>
              </a:tr>
            </a:tbl>
          </a:graphicData>
        </a:graphic>
      </p:graphicFrame>
    </p:spTree>
    <p:extLst>
      <p:ext uri="{BB962C8B-B14F-4D97-AF65-F5344CB8AC3E}">
        <p14:creationId xmlns:p14="http://schemas.microsoft.com/office/powerpoint/2010/main" val="163529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7D6C8-046B-7FAA-225B-D6D8A023C988}"/>
              </a:ext>
            </a:extLst>
          </p:cNvPr>
          <p:cNvSpPr>
            <a:spLocks noGrp="1"/>
          </p:cNvSpPr>
          <p:nvPr>
            <p:ph type="title"/>
          </p:nvPr>
        </p:nvSpPr>
        <p:spPr>
          <a:xfrm>
            <a:off x="914401" y="476672"/>
            <a:ext cx="10361084" cy="1065213"/>
          </a:xfrm>
        </p:spPr>
        <p:txBody>
          <a:bodyPr/>
          <a:lstStyle/>
          <a:p>
            <a:r>
              <a:rPr lang="en-IL" dirty="0"/>
              <a:t>Sync Field Processing</a:t>
            </a:r>
          </a:p>
        </p:txBody>
      </p:sp>
      <p:sp>
        <p:nvSpPr>
          <p:cNvPr id="3" name="Content Placeholder 2">
            <a:extLst>
              <a:ext uri="{FF2B5EF4-FFF2-40B4-BE49-F238E27FC236}">
                <a16:creationId xmlns:a16="http://schemas.microsoft.com/office/drawing/2014/main" id="{7B9A5B2F-4DD7-A41E-AD73-1BB15985F555}"/>
              </a:ext>
            </a:extLst>
          </p:cNvPr>
          <p:cNvSpPr>
            <a:spLocks noGrp="1"/>
          </p:cNvSpPr>
          <p:nvPr>
            <p:ph idx="1"/>
          </p:nvPr>
        </p:nvSpPr>
        <p:spPr>
          <a:xfrm>
            <a:off x="893094" y="1268760"/>
            <a:ext cx="10361084" cy="4113213"/>
          </a:xfrm>
        </p:spPr>
        <p:txBody>
          <a:bodyPr/>
          <a:lstStyle/>
          <a:p>
            <a:pPr>
              <a:buFont typeface="Arial" panose="020B0604020202020204" pitchFamily="34" charset="0"/>
              <a:buChar char="•"/>
            </a:pPr>
            <a:r>
              <a:rPr lang="en-IL" dirty="0"/>
              <a:t>802.11ba used different coding for the sync and the data fields </a:t>
            </a:r>
          </a:p>
          <a:p>
            <a:pPr>
              <a:buFont typeface="Arial" panose="020B0604020202020204" pitchFamily="34" charset="0"/>
              <a:buChar char="•"/>
            </a:pPr>
            <a:r>
              <a:rPr lang="en-IL" dirty="0"/>
              <a:t>For data it used Manchester encoding while for the sync, no such encoding was used.</a:t>
            </a:r>
          </a:p>
          <a:p>
            <a:pPr>
              <a:buFont typeface="Arial" panose="020B0604020202020204" pitchFamily="34" charset="0"/>
              <a:buChar char="•"/>
            </a:pPr>
            <a:r>
              <a:rPr lang="en-IL" dirty="0"/>
              <a:t>Since AMP-only receiver is expected to be very simple, it is suggested to keep the same modulation for the sync field and to avoid the need to implement new receiver circuitry for sync processing.</a:t>
            </a:r>
          </a:p>
          <a:p>
            <a:pPr>
              <a:buFont typeface="Arial" panose="020B0604020202020204" pitchFamily="34" charset="0"/>
              <a:buChar char="•"/>
            </a:pPr>
            <a:r>
              <a:rPr lang="en-IL" dirty="0"/>
              <a:t>Thus we suggest to use Manchester coding also for the sync field.</a:t>
            </a:r>
          </a:p>
        </p:txBody>
      </p:sp>
      <p:sp>
        <p:nvSpPr>
          <p:cNvPr id="4" name="Slide Number Placeholder 3">
            <a:extLst>
              <a:ext uri="{FF2B5EF4-FFF2-40B4-BE49-F238E27FC236}">
                <a16:creationId xmlns:a16="http://schemas.microsoft.com/office/drawing/2014/main" id="{F5784457-821C-CC64-851F-63F6C8348D9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22AE6D7-4782-252B-BEF2-E3F22D826012}"/>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4835C26F-A127-F82D-8F28-B154F74C9E45}"/>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26AD2E86-4289-2A09-9C7E-55F943122AE6}"/>
              </a:ext>
            </a:extLst>
          </p:cNvPr>
          <p:cNvPicPr>
            <a:picLocks noChangeAspect="1"/>
          </p:cNvPicPr>
          <p:nvPr/>
        </p:nvPicPr>
        <p:blipFill>
          <a:blip r:embed="rId2"/>
          <a:stretch>
            <a:fillRect/>
          </a:stretch>
        </p:blipFill>
        <p:spPr>
          <a:xfrm>
            <a:off x="3361624" y="4149080"/>
            <a:ext cx="7404100" cy="800100"/>
          </a:xfrm>
          <a:prstGeom prst="rect">
            <a:avLst/>
          </a:prstGeom>
        </p:spPr>
      </p:pic>
      <p:sp>
        <p:nvSpPr>
          <p:cNvPr id="8" name="TextBox 7">
            <a:extLst>
              <a:ext uri="{FF2B5EF4-FFF2-40B4-BE49-F238E27FC236}">
                <a16:creationId xmlns:a16="http://schemas.microsoft.com/office/drawing/2014/main" id="{43FAB670-8686-4991-8CC5-C4970E5C0452}"/>
              </a:ext>
            </a:extLst>
          </p:cNvPr>
          <p:cNvSpPr txBox="1"/>
          <p:nvPr/>
        </p:nvSpPr>
        <p:spPr>
          <a:xfrm>
            <a:off x="635922" y="4261145"/>
            <a:ext cx="2704395" cy="461665"/>
          </a:xfrm>
          <a:prstGeom prst="rect">
            <a:avLst/>
          </a:prstGeom>
          <a:noFill/>
        </p:spPr>
        <p:txBody>
          <a:bodyPr wrap="none" rtlCol="0">
            <a:spAutoFit/>
          </a:bodyPr>
          <a:lstStyle/>
          <a:p>
            <a:r>
              <a:rPr lang="en-IL" dirty="0">
                <a:solidFill>
                  <a:schemeClr val="tx1"/>
                </a:solidFill>
              </a:rPr>
              <a:t>802.11ba HDR-sync</a:t>
            </a:r>
          </a:p>
        </p:txBody>
      </p:sp>
      <p:pic>
        <p:nvPicPr>
          <p:cNvPr id="9" name="Picture 8">
            <a:extLst>
              <a:ext uri="{FF2B5EF4-FFF2-40B4-BE49-F238E27FC236}">
                <a16:creationId xmlns:a16="http://schemas.microsoft.com/office/drawing/2014/main" id="{658EEACE-124C-2FBE-E146-5207D5058C50}"/>
              </a:ext>
            </a:extLst>
          </p:cNvPr>
          <p:cNvPicPr>
            <a:picLocks noChangeAspect="1"/>
          </p:cNvPicPr>
          <p:nvPr/>
        </p:nvPicPr>
        <p:blipFill>
          <a:blip r:embed="rId3"/>
          <a:stretch>
            <a:fillRect/>
          </a:stretch>
        </p:blipFill>
        <p:spPr>
          <a:xfrm>
            <a:off x="3428981" y="4869160"/>
            <a:ext cx="5045211" cy="1549600"/>
          </a:xfrm>
          <a:prstGeom prst="rect">
            <a:avLst/>
          </a:prstGeom>
        </p:spPr>
      </p:pic>
      <p:sp>
        <p:nvSpPr>
          <p:cNvPr id="10" name="TextBox 9">
            <a:extLst>
              <a:ext uri="{FF2B5EF4-FFF2-40B4-BE49-F238E27FC236}">
                <a16:creationId xmlns:a16="http://schemas.microsoft.com/office/drawing/2014/main" id="{58E1601A-5489-174C-2DC2-84FA76163D33}"/>
              </a:ext>
            </a:extLst>
          </p:cNvPr>
          <p:cNvSpPr txBox="1"/>
          <p:nvPr/>
        </p:nvSpPr>
        <p:spPr>
          <a:xfrm>
            <a:off x="710129" y="5582643"/>
            <a:ext cx="2651495" cy="461665"/>
          </a:xfrm>
          <a:prstGeom prst="rect">
            <a:avLst/>
          </a:prstGeom>
          <a:noFill/>
        </p:spPr>
        <p:txBody>
          <a:bodyPr wrap="none" rtlCol="0">
            <a:spAutoFit/>
          </a:bodyPr>
          <a:lstStyle/>
          <a:p>
            <a:r>
              <a:rPr lang="en-IL" dirty="0">
                <a:solidFill>
                  <a:schemeClr val="tx1"/>
                </a:solidFill>
              </a:rPr>
              <a:t>802.11ba HDR-data</a:t>
            </a:r>
          </a:p>
        </p:txBody>
      </p:sp>
      <p:sp>
        <p:nvSpPr>
          <p:cNvPr id="11" name="TextBox 10">
            <a:extLst>
              <a:ext uri="{FF2B5EF4-FFF2-40B4-BE49-F238E27FC236}">
                <a16:creationId xmlns:a16="http://schemas.microsoft.com/office/drawing/2014/main" id="{D0B27084-FFEC-82B9-E3A6-4D5BC6731241}"/>
              </a:ext>
            </a:extLst>
          </p:cNvPr>
          <p:cNvSpPr txBox="1"/>
          <p:nvPr/>
        </p:nvSpPr>
        <p:spPr>
          <a:xfrm>
            <a:off x="9652278" y="5360209"/>
            <a:ext cx="2226892" cy="461665"/>
          </a:xfrm>
          <a:prstGeom prst="rect">
            <a:avLst/>
          </a:prstGeom>
          <a:noFill/>
        </p:spPr>
        <p:txBody>
          <a:bodyPr wrap="none" rtlCol="0">
            <a:spAutoFit/>
          </a:bodyPr>
          <a:lstStyle/>
          <a:p>
            <a:r>
              <a:rPr lang="en-IL" dirty="0">
                <a:solidFill>
                  <a:schemeClr val="tx1"/>
                </a:solidFill>
              </a:rPr>
              <a:t>Non Manchester</a:t>
            </a:r>
          </a:p>
        </p:txBody>
      </p:sp>
      <p:cxnSp>
        <p:nvCxnSpPr>
          <p:cNvPr id="13" name="Straight Arrow Connector 12">
            <a:extLst>
              <a:ext uri="{FF2B5EF4-FFF2-40B4-BE49-F238E27FC236}">
                <a16:creationId xmlns:a16="http://schemas.microsoft.com/office/drawing/2014/main" id="{7D5B3A8D-3206-D4BE-0EA8-5EA02BC96311}"/>
              </a:ext>
            </a:extLst>
          </p:cNvPr>
          <p:cNvCxnSpPr>
            <a:cxnSpLocks/>
          </p:cNvCxnSpPr>
          <p:nvPr/>
        </p:nvCxnSpPr>
        <p:spPr bwMode="auto">
          <a:xfrm flipH="1" flipV="1">
            <a:off x="7971646" y="4722810"/>
            <a:ext cx="2179740" cy="7224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7584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556792"/>
            <a:ext cx="10361084" cy="4113213"/>
          </a:xfrm>
        </p:spPr>
        <p:txBody>
          <a:bodyPr/>
          <a:lstStyle/>
          <a:p>
            <a:r>
              <a:rPr lang="en-GB" dirty="0"/>
              <a:t>[1] 11-24-1497-00-00bp Uplink Rates for Active Transmission</a:t>
            </a:r>
          </a:p>
          <a:p>
            <a:r>
              <a:rPr lang="en-GB" dirty="0"/>
              <a:t>[2] David D. </a:t>
            </a:r>
            <a:r>
              <a:rPr lang="en-GB" dirty="0" err="1"/>
              <a:t>Wentzloff</a:t>
            </a:r>
            <a:r>
              <a:rPr lang="en-GB" dirty="0"/>
              <a:t>, “Low Power Radio Survey,” [Online]. </a:t>
            </a:r>
            <a:r>
              <a:rPr lang="en-GB" dirty="0">
                <a:hlinkClick r:id="rId3"/>
              </a:rPr>
              <a:t>www.eecs.umich.edu/wics/low_power_radio_survey.html</a:t>
            </a:r>
            <a:endParaRPr lang="en-GB" dirty="0"/>
          </a:p>
          <a:p>
            <a:r>
              <a:rPr lang="en-GB" dirty="0"/>
              <a:t>[3] Moody et al. Interference Robust Detector-First Near-Zero Power Wake-Up Receiver, IEEE JSSC, VOL. 54, NO. 8, AUGUST 2019</a:t>
            </a:r>
          </a:p>
          <a:p>
            <a:r>
              <a:rPr lang="en-GB" dirty="0"/>
              <a:t>[4] </a:t>
            </a:r>
            <a:r>
              <a:rPr lang="en-US" dirty="0"/>
              <a:t>Yang et al. </a:t>
            </a:r>
            <a:r>
              <a:rPr lang="en-GB" dirty="0"/>
              <a:t>A ULP Long-Range Active-RF Tag with Automatic Antenna- Interface Calibration Achieving 20.5% TX Efficiency at -22dBm EIRP, and -60.4dBm Sensitivity at 17.8nW RX Power, ISSCC 2023  </a:t>
            </a:r>
          </a:p>
          <a:p>
            <a:r>
              <a:rPr lang="en-GB" dirty="0"/>
              <a:t>[5] Ou et al, A CMOS Envelope Detector for Low Power Wireless Receiver Applications. 2018 16th IEEE International New Circuits and Systems Conference (NEWCAS), Jun 2018, Montréal, Canada. 10.1109/newcas.2018.8585458 . hal-01789807</a:t>
            </a:r>
          </a:p>
          <a:p>
            <a:br>
              <a:rPr lang="en-GB" dirty="0"/>
            </a:b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38399</TotalTime>
  <Words>946</Words>
  <Application>Microsoft Macintosh PowerPoint</Application>
  <PresentationFormat>Widescreen</PresentationFormat>
  <Paragraphs>176</Paragraphs>
  <Slides>10</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 Unicode MS</vt:lpstr>
      <vt:lpstr>Aptos Narrow</vt:lpstr>
      <vt:lpstr>Arial</vt:lpstr>
      <vt:lpstr>Times New Roman</vt:lpstr>
      <vt:lpstr>Wingdings</vt:lpstr>
      <vt:lpstr>Office Theme</vt:lpstr>
      <vt:lpstr>Microsoft Word 97 - 2004 Document</vt:lpstr>
      <vt:lpstr>Downlink link budget of passive receivers</vt:lpstr>
      <vt:lpstr>Abstract</vt:lpstr>
      <vt:lpstr>Downlink Sensitivity Requirements of AMP-Only Devices</vt:lpstr>
      <vt:lpstr>Downlink Reception Energy Budget</vt:lpstr>
      <vt:lpstr>Passive Reception of OOK-Manchester</vt:lpstr>
      <vt:lpstr>Passive Reception Properties</vt:lpstr>
      <vt:lpstr>Example for Passive Reception Link Budget</vt:lpstr>
      <vt:lpstr>Sync Field Processing</vt:lpstr>
      <vt:lpstr>References</vt:lpstr>
      <vt:lpstr>Strawpoll #1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Downlink link budget of passive receivers</dc:title>
  <dc:subject/>
  <dc:creator>Amichai sanderovich</dc:creator>
  <cp:keywords/>
  <dc:description/>
  <cp:lastModifiedBy>Amichai sanderovich</cp:lastModifiedBy>
  <cp:revision>89</cp:revision>
  <cp:lastPrinted>1601-01-01T00:00:00Z</cp:lastPrinted>
  <dcterms:created xsi:type="dcterms:W3CDTF">2024-08-08T09:40:06Z</dcterms:created>
  <dcterms:modified xsi:type="dcterms:W3CDTF">2024-09-09T21:10:02Z</dcterms:modified>
  <cp:category/>
</cp:coreProperties>
</file>