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940" r:id="rId3"/>
    <p:sldId id="910" r:id="rId4"/>
    <p:sldId id="941" r:id="rId5"/>
    <p:sldId id="942" r:id="rId6"/>
    <p:sldId id="943" r:id="rId7"/>
    <p:sldId id="951" r:id="rId8"/>
    <p:sldId id="949" r:id="rId9"/>
    <p:sldId id="950" r:id="rId10"/>
    <p:sldId id="939" r:id="rId11"/>
    <p:sldId id="947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99"/>
    <a:srgbClr val="FF9999"/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6424" autoAdjust="0"/>
  </p:normalViewPr>
  <p:slideViewPr>
    <p:cSldViewPr>
      <p:cViewPr varScale="1">
        <p:scale>
          <a:sx n="85" d="100"/>
          <a:sy n="85" d="100"/>
        </p:scale>
        <p:origin x="30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STA that used information from an RTS frame or MU-RTS Trigger frame as the most recent basis to update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its NAV setting is permitted to reset its NAV if no (#3038)PHY-</a:t>
            </a:r>
            <a:r>
              <a:rPr lang="en-US" altLang="zh-CN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RXEARLYSIG.indication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or PHYRXSTART.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indication primitive is received from the PHY during a </a:t>
            </a:r>
            <a:r>
              <a:rPr lang="en-US" altLang="zh-CN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NAVTimeout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period starting when the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MAC receives a PHY-</a:t>
            </a:r>
            <a:r>
              <a:rPr lang="en-US" altLang="zh-CN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RXEND.indication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primitive corresponding to the detection of the RTS frame or MURTS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Trigger frame.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013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9/3/2024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1508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Channel Protection In ELR Scenarios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2024-09-02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44385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Zhenpeng Shi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12702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Channel protection issue needs to be considered after an ELR PPDU is introduced;</a:t>
            </a:r>
          </a:p>
          <a:p>
            <a:pPr lvl="1"/>
            <a:r>
              <a:rPr lang="en-US" sz="1600" dirty="0"/>
              <a:t>ELR PPDU can not be decoded by a legacy STA</a:t>
            </a:r>
          </a:p>
          <a:p>
            <a:pPr lvl="1"/>
            <a:r>
              <a:rPr lang="en-US" sz="1600" dirty="0"/>
              <a:t>Legacy PPDU sent by an ELR STA can not be received by AP</a:t>
            </a:r>
          </a:p>
          <a:p>
            <a:r>
              <a:rPr lang="en-US" sz="2000" dirty="0"/>
              <a:t>In order to simplify the potential procedures, it is suggested to assume that the AP can not (or doesn’t need to) send an ELR PPDU in channel protection procedures;</a:t>
            </a:r>
          </a:p>
          <a:p>
            <a:pPr lvl="1"/>
            <a:r>
              <a:rPr lang="en-US" sz="1600" dirty="0"/>
              <a:t>I.e., the suggested procedure is irrelevant to whether AP can send an ELR PPDU or not</a:t>
            </a:r>
          </a:p>
          <a:p>
            <a:r>
              <a:rPr lang="en-US" sz="2000" dirty="0"/>
              <a:t>The channel protection procedures for both DL and UL TXOPs are suggested.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BF463357-5266-43FD-8CD4-C69587D81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xxx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539ACE9B-A590-4805-B15E-489BB0445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017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A motion about ELR</a:t>
            </a:r>
            <a:r>
              <a:rPr lang="zh-CN" altLang="en-US" sz="1800" dirty="0"/>
              <a:t>（</a:t>
            </a:r>
            <a:r>
              <a:rPr lang="en-US" altLang="zh-CN" sz="1800" dirty="0"/>
              <a:t>Enhanced Long Range</a:t>
            </a:r>
            <a:r>
              <a:rPr lang="zh-CN" altLang="en-US" sz="1800" dirty="0"/>
              <a:t>）</a:t>
            </a:r>
            <a:r>
              <a:rPr lang="en-US" altLang="zh-CN" sz="1800" dirty="0"/>
              <a:t>PPDU has been passed in 11bn;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lvl="1"/>
            <a:r>
              <a:rPr lang="en-US" altLang="zh-CN" sz="1400" i="1" dirty="0"/>
              <a:t>Move to include the following in the 11bn SFD: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i="1" dirty="0"/>
              <a:t>Define Enhanced Long Range (ELR) PPDU and potentially other Range Extension mechanisms.</a:t>
            </a:r>
          </a:p>
          <a:p>
            <a:r>
              <a:rPr lang="en-US" altLang="zh-CN" sz="1800" dirty="0"/>
              <a:t>The main use case is to overcome the link budget imbalance between uplink and downlink</a:t>
            </a:r>
          </a:p>
          <a:p>
            <a:pPr lvl="1"/>
            <a:r>
              <a:rPr lang="en-US" altLang="zh-CN" sz="1400" dirty="0"/>
              <a:t>Usually uplink link budget is smaller than downlink, e.g. up to 6dB.</a:t>
            </a:r>
          </a:p>
          <a:p>
            <a:r>
              <a:rPr lang="en-US" altLang="zh-CN" sz="1800" dirty="0"/>
              <a:t>The hidden node issue is more serious due to reasons below</a:t>
            </a:r>
          </a:p>
          <a:p>
            <a:pPr lvl="1"/>
            <a:r>
              <a:rPr lang="en-US" altLang="zh-CN" sz="1400" dirty="0"/>
              <a:t>The legacy STA can not understand an ELR PPDU</a:t>
            </a:r>
          </a:p>
          <a:p>
            <a:pPr lvl="1"/>
            <a:r>
              <a:rPr lang="en-US" altLang="zh-CN" sz="1400" dirty="0"/>
              <a:t>The normal PPDU doesn’t provide a large coverage</a:t>
            </a:r>
          </a:p>
          <a:p>
            <a:r>
              <a:rPr lang="en-US" altLang="zh-CN" sz="1800" dirty="0"/>
              <a:t>We will discuss the hidden node issues under various ELR scenarios and suggest some procedures.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8854DFC6-BAF5-48AE-ADD7-5F51E13C6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857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>
                <a:solidFill>
                  <a:srgbClr val="000000"/>
                </a:solidFill>
              </a:rPr>
              <a:t>There are two types of STAs with different capabilities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>
                <a:solidFill>
                  <a:srgbClr val="000000"/>
                </a:solidFill>
              </a:rPr>
              <a:t>STA11 and STA12 can transmit both normal </a:t>
            </a:r>
            <a:r>
              <a:rPr lang="en-US" altLang="zh-CN" sz="1400" dirty="0"/>
              <a:t>and ELR PPDUs </a:t>
            </a:r>
            <a:r>
              <a:rPr lang="en-US" altLang="zh-CN" sz="1400" dirty="0">
                <a:solidFill>
                  <a:srgbClr val="000000"/>
                </a:solidFill>
              </a:rPr>
              <a:t>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>
                <a:solidFill>
                  <a:srgbClr val="000000"/>
                </a:solidFill>
              </a:rPr>
              <a:t>STA21 and STA22 can only transmit </a:t>
            </a:r>
            <a:r>
              <a:rPr lang="en-US" altLang="zh-CN" sz="1400" dirty="0"/>
              <a:t>normal PPDUs</a:t>
            </a:r>
          </a:p>
          <a:p>
            <a:pPr>
              <a:spcBef>
                <a:spcPts val="600"/>
              </a:spcBef>
            </a:pPr>
            <a:r>
              <a:rPr lang="en-US" altLang="zh-CN" sz="1800" dirty="0">
                <a:solidFill>
                  <a:srgbClr val="000000"/>
                </a:solidFill>
              </a:rPr>
              <a:t>When AP and </a:t>
            </a:r>
            <a:r>
              <a:rPr lang="en-US" altLang="zh-CN" sz="1800" dirty="0"/>
              <a:t>STA11 do an RTS/CTS frame exchange using normal PPDUs, the CTS can not be correctly received by the </a:t>
            </a:r>
            <a:r>
              <a:rPr lang="en-US" altLang="zh-CN" sz="1800" dirty="0">
                <a:solidFill>
                  <a:srgbClr val="000000"/>
                </a:solidFill>
              </a:rPr>
              <a:t>AP.</a:t>
            </a:r>
          </a:p>
          <a:p>
            <a:endParaRPr lang="en-US" altLang="zh-CN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</a:rPr>
              <a:t>Hidden Node Issues Under ELR Scenarios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0B39134C-52B5-4986-9A29-387C6B7B05D2}"/>
              </a:ext>
            </a:extLst>
          </p:cNvPr>
          <p:cNvSpPr/>
          <p:nvPr/>
        </p:nvSpPr>
        <p:spPr>
          <a:xfrm>
            <a:off x="2134653" y="4679614"/>
            <a:ext cx="216024" cy="57606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5C5AAE2D-4D38-4C1B-943B-83CE1911A887}"/>
              </a:ext>
            </a:extLst>
          </p:cNvPr>
          <p:cNvSpPr/>
          <p:nvPr/>
        </p:nvSpPr>
        <p:spPr>
          <a:xfrm>
            <a:off x="3106676" y="5685609"/>
            <a:ext cx="216024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017C576E-D1AA-4299-9D25-B98C086F56AF}"/>
              </a:ext>
            </a:extLst>
          </p:cNvPr>
          <p:cNvSpPr/>
          <p:nvPr/>
        </p:nvSpPr>
        <p:spPr>
          <a:xfrm>
            <a:off x="5821301" y="5876801"/>
            <a:ext cx="216024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C368097-1AB2-4894-83FF-C174B33C8DB2}"/>
              </a:ext>
            </a:extLst>
          </p:cNvPr>
          <p:cNvSpPr/>
          <p:nvPr/>
        </p:nvSpPr>
        <p:spPr>
          <a:xfrm>
            <a:off x="5607439" y="4221088"/>
            <a:ext cx="21602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1B6576C-9879-4BD6-B6B8-FDC35C1CD5AF}"/>
              </a:ext>
            </a:extLst>
          </p:cNvPr>
          <p:cNvSpPr/>
          <p:nvPr/>
        </p:nvSpPr>
        <p:spPr>
          <a:xfrm>
            <a:off x="6394049" y="4967646"/>
            <a:ext cx="21602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3967E31-6437-4FD3-AEB3-EA5982394DFF}"/>
              </a:ext>
            </a:extLst>
          </p:cNvPr>
          <p:cNvSpPr txBox="1"/>
          <p:nvPr/>
        </p:nvSpPr>
        <p:spPr>
          <a:xfrm>
            <a:off x="1677477" y="4932999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AP</a:t>
            </a:r>
            <a:endParaRPr lang="zh-CN" altLang="en-US" sz="16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240C593-858D-4C2F-896A-F3DE7F25AFF4}"/>
              </a:ext>
            </a:extLst>
          </p:cNvPr>
          <p:cNvSpPr txBox="1"/>
          <p:nvPr/>
        </p:nvSpPr>
        <p:spPr>
          <a:xfrm>
            <a:off x="6610073" y="4906381"/>
            <a:ext cx="779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STA11</a:t>
            </a:r>
            <a:endParaRPr lang="zh-CN" altLang="en-US" sz="16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FB90A1C-30D8-4666-9718-0302AD69235E}"/>
              </a:ext>
            </a:extLst>
          </p:cNvPr>
          <p:cNvSpPr txBox="1"/>
          <p:nvPr/>
        </p:nvSpPr>
        <p:spPr>
          <a:xfrm>
            <a:off x="5929313" y="4195104"/>
            <a:ext cx="79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STA12</a:t>
            </a:r>
            <a:endParaRPr lang="zh-CN" altLang="en-US" sz="16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52FF7FA-C44A-4344-900B-B11075108277}"/>
              </a:ext>
            </a:extLst>
          </p:cNvPr>
          <p:cNvSpPr txBox="1"/>
          <p:nvPr/>
        </p:nvSpPr>
        <p:spPr>
          <a:xfrm>
            <a:off x="3322700" y="5856873"/>
            <a:ext cx="79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STA21</a:t>
            </a:r>
            <a:endParaRPr lang="zh-CN" altLang="en-US" sz="16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566B7AB-F65B-4851-9F24-1CC3CB23FDDF}"/>
              </a:ext>
            </a:extLst>
          </p:cNvPr>
          <p:cNvSpPr txBox="1"/>
          <p:nvPr/>
        </p:nvSpPr>
        <p:spPr>
          <a:xfrm>
            <a:off x="5996761" y="5856873"/>
            <a:ext cx="79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STA22</a:t>
            </a:r>
            <a:endParaRPr lang="zh-CN" altLang="en-US" sz="1600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6473582A-6F6D-4DA7-8D02-B0428F2EE5FD}"/>
              </a:ext>
            </a:extLst>
          </p:cNvPr>
          <p:cNvCxnSpPr/>
          <p:nvPr/>
        </p:nvCxnSpPr>
        <p:spPr>
          <a:xfrm>
            <a:off x="2827421" y="4906381"/>
            <a:ext cx="3096344" cy="6126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FF8F4E2C-F1A4-4617-A499-70FFFA1DC35A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5138910"/>
            <a:ext cx="3151965" cy="60584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251DD103-B0A2-487E-ACE4-F3A1CB34DEA7}"/>
              </a:ext>
            </a:extLst>
          </p:cNvPr>
          <p:cNvSpPr txBox="1"/>
          <p:nvPr/>
        </p:nvSpPr>
        <p:spPr>
          <a:xfrm>
            <a:off x="3289630" y="4545447"/>
            <a:ext cx="2165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RTS @ normal PPDU</a:t>
            </a:r>
            <a:endParaRPr lang="zh-CN" altLang="en-US" sz="16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738208D-D158-4AA0-86CD-B3697DFAA6C7}"/>
              </a:ext>
            </a:extLst>
          </p:cNvPr>
          <p:cNvSpPr txBox="1"/>
          <p:nvPr/>
        </p:nvSpPr>
        <p:spPr>
          <a:xfrm>
            <a:off x="3322700" y="5183993"/>
            <a:ext cx="2169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CTS @ normal PPDU</a:t>
            </a:r>
            <a:endParaRPr lang="zh-CN" altLang="en-US" sz="1600" dirty="0"/>
          </a:p>
        </p:txBody>
      </p:sp>
      <p:sp>
        <p:nvSpPr>
          <p:cNvPr id="25" name="Date Placeholder 1">
            <a:extLst>
              <a:ext uri="{FF2B5EF4-FFF2-40B4-BE49-F238E27FC236}">
                <a16:creationId xmlns:a16="http://schemas.microsoft.com/office/drawing/2014/main" id="{39FEEA7E-6050-48C4-8DD4-FC09064F1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>
                <a:solidFill>
                  <a:srgbClr val="000000"/>
                </a:solidFill>
              </a:rPr>
              <a:t>There are two types of STAs with different capabilities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>
                <a:solidFill>
                  <a:srgbClr val="000000"/>
                </a:solidFill>
              </a:rPr>
              <a:t>STA11 and STA12 can transmit both normal and </a:t>
            </a:r>
            <a:r>
              <a:rPr lang="en-US" altLang="zh-CN" sz="1400" dirty="0"/>
              <a:t>ELR PPDUs 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STA21 and STA22 can only transmit normal PPDUs</a:t>
            </a:r>
          </a:p>
          <a:p>
            <a:pPr>
              <a:spcBef>
                <a:spcPts val="600"/>
              </a:spcBef>
            </a:pPr>
            <a:r>
              <a:rPr lang="en-US" altLang="zh-CN" sz="1800" dirty="0">
                <a:solidFill>
                  <a:srgbClr val="000000"/>
                </a:solidFill>
              </a:rPr>
              <a:t>When AP </a:t>
            </a:r>
            <a:r>
              <a:rPr lang="en-US" altLang="zh-CN" sz="1800" dirty="0"/>
              <a:t>and STA11 do an RTS/CTS frame exchange through ELR PPDUs, a legacy STA can not understand the ELR </a:t>
            </a:r>
            <a:r>
              <a:rPr lang="en-US" altLang="zh-CN" sz="1800" dirty="0">
                <a:solidFill>
                  <a:srgbClr val="000000"/>
                </a:solidFill>
              </a:rPr>
              <a:t>PPDU, thus they will not respect the NAV protection.</a:t>
            </a:r>
          </a:p>
          <a:p>
            <a:endParaRPr lang="en-US" altLang="zh-CN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</a:rPr>
              <a:t>Hidden Node Issues Under ELR Scenarios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等腰三角形 11">
            <a:extLst>
              <a:ext uri="{FF2B5EF4-FFF2-40B4-BE49-F238E27FC236}">
                <a16:creationId xmlns:a16="http://schemas.microsoft.com/office/drawing/2014/main" id="{0B39134C-52B5-4986-9A29-387C6B7B05D2}"/>
              </a:ext>
            </a:extLst>
          </p:cNvPr>
          <p:cNvSpPr/>
          <p:nvPr/>
        </p:nvSpPr>
        <p:spPr>
          <a:xfrm>
            <a:off x="2134653" y="4679614"/>
            <a:ext cx="216024" cy="57606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5C5AAE2D-4D38-4C1B-943B-83CE1911A887}"/>
              </a:ext>
            </a:extLst>
          </p:cNvPr>
          <p:cNvSpPr/>
          <p:nvPr/>
        </p:nvSpPr>
        <p:spPr>
          <a:xfrm>
            <a:off x="3106676" y="5685609"/>
            <a:ext cx="216024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017C576E-D1AA-4299-9D25-B98C086F56AF}"/>
              </a:ext>
            </a:extLst>
          </p:cNvPr>
          <p:cNvSpPr/>
          <p:nvPr/>
        </p:nvSpPr>
        <p:spPr>
          <a:xfrm>
            <a:off x="5821301" y="5876801"/>
            <a:ext cx="216024" cy="2160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C368097-1AB2-4894-83FF-C174B33C8DB2}"/>
              </a:ext>
            </a:extLst>
          </p:cNvPr>
          <p:cNvSpPr/>
          <p:nvPr/>
        </p:nvSpPr>
        <p:spPr>
          <a:xfrm>
            <a:off x="5607439" y="4221088"/>
            <a:ext cx="21602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1B6576C-9879-4BD6-B6B8-FDC35C1CD5AF}"/>
              </a:ext>
            </a:extLst>
          </p:cNvPr>
          <p:cNvSpPr/>
          <p:nvPr/>
        </p:nvSpPr>
        <p:spPr>
          <a:xfrm>
            <a:off x="6394049" y="4967646"/>
            <a:ext cx="21602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3967E31-6437-4FD3-AEB3-EA5982394DFF}"/>
              </a:ext>
            </a:extLst>
          </p:cNvPr>
          <p:cNvSpPr txBox="1"/>
          <p:nvPr/>
        </p:nvSpPr>
        <p:spPr>
          <a:xfrm>
            <a:off x="1677477" y="4932999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AP</a:t>
            </a:r>
            <a:endParaRPr lang="zh-CN" altLang="en-US" sz="16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240C593-858D-4C2F-896A-F3DE7F25AFF4}"/>
              </a:ext>
            </a:extLst>
          </p:cNvPr>
          <p:cNvSpPr txBox="1"/>
          <p:nvPr/>
        </p:nvSpPr>
        <p:spPr>
          <a:xfrm>
            <a:off x="6610073" y="4906381"/>
            <a:ext cx="779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STA11</a:t>
            </a:r>
            <a:endParaRPr lang="zh-CN" altLang="en-US" sz="16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FB90A1C-30D8-4666-9718-0302AD69235E}"/>
              </a:ext>
            </a:extLst>
          </p:cNvPr>
          <p:cNvSpPr txBox="1"/>
          <p:nvPr/>
        </p:nvSpPr>
        <p:spPr>
          <a:xfrm>
            <a:off x="5929313" y="4195104"/>
            <a:ext cx="79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STA12</a:t>
            </a:r>
            <a:endParaRPr lang="zh-CN" altLang="en-US" sz="160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52FF7FA-C44A-4344-900B-B11075108277}"/>
              </a:ext>
            </a:extLst>
          </p:cNvPr>
          <p:cNvSpPr txBox="1"/>
          <p:nvPr/>
        </p:nvSpPr>
        <p:spPr>
          <a:xfrm>
            <a:off x="3322700" y="5856873"/>
            <a:ext cx="79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STA21</a:t>
            </a:r>
            <a:endParaRPr lang="zh-CN" altLang="en-US" sz="1600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566B7AB-F65B-4851-9F24-1CC3CB23FDDF}"/>
              </a:ext>
            </a:extLst>
          </p:cNvPr>
          <p:cNvSpPr txBox="1"/>
          <p:nvPr/>
        </p:nvSpPr>
        <p:spPr>
          <a:xfrm>
            <a:off x="5996761" y="5856873"/>
            <a:ext cx="79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STA22</a:t>
            </a:r>
            <a:endParaRPr lang="zh-CN" altLang="en-US" sz="1600" dirty="0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6473582A-6F6D-4DA7-8D02-B0428F2EE5FD}"/>
              </a:ext>
            </a:extLst>
          </p:cNvPr>
          <p:cNvCxnSpPr/>
          <p:nvPr/>
        </p:nvCxnSpPr>
        <p:spPr>
          <a:xfrm>
            <a:off x="2827421" y="4906381"/>
            <a:ext cx="3096344" cy="61265"/>
          </a:xfrm>
          <a:prstGeom prst="straightConnector1">
            <a:avLst/>
          </a:prstGeom>
          <a:ln w="127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FF8F4E2C-F1A4-4617-A499-70FFFA1DC35A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5138910"/>
            <a:ext cx="3151965" cy="60584"/>
          </a:xfrm>
          <a:prstGeom prst="straightConnector1">
            <a:avLst/>
          </a:prstGeom>
          <a:ln w="127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251DD103-B0A2-487E-ACE4-F3A1CB34DEA7}"/>
              </a:ext>
            </a:extLst>
          </p:cNvPr>
          <p:cNvSpPr txBox="1"/>
          <p:nvPr/>
        </p:nvSpPr>
        <p:spPr>
          <a:xfrm>
            <a:off x="3289630" y="4545447"/>
            <a:ext cx="19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RTS @ ELR PPDU</a:t>
            </a:r>
            <a:endParaRPr lang="zh-CN" altLang="en-US" sz="1600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A738208D-D158-4AA0-86CD-B3697DFAA6C7}"/>
              </a:ext>
            </a:extLst>
          </p:cNvPr>
          <p:cNvSpPr txBox="1"/>
          <p:nvPr/>
        </p:nvSpPr>
        <p:spPr>
          <a:xfrm>
            <a:off x="3322700" y="5183993"/>
            <a:ext cx="1939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CTS @ ELR PPDU</a:t>
            </a:r>
            <a:endParaRPr lang="zh-CN" altLang="en-US" sz="1600" dirty="0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570F05B-A8DD-48E9-808C-49DF67BC1C3C}"/>
              </a:ext>
            </a:extLst>
          </p:cNvPr>
          <p:cNvCxnSpPr/>
          <p:nvPr/>
        </p:nvCxnSpPr>
        <p:spPr>
          <a:xfrm flipH="1" flipV="1">
            <a:off x="2483768" y="5373216"/>
            <a:ext cx="504056" cy="36004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D190D149-298B-41FD-BBA5-25DC662E3621}"/>
              </a:ext>
            </a:extLst>
          </p:cNvPr>
          <p:cNvCxnSpPr>
            <a:cxnSpLocks/>
          </p:cNvCxnSpPr>
          <p:nvPr/>
        </p:nvCxnSpPr>
        <p:spPr>
          <a:xfrm flipV="1">
            <a:off x="6037325" y="5311625"/>
            <a:ext cx="356724" cy="481996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ate Placeholder 1">
            <a:extLst>
              <a:ext uri="{FF2B5EF4-FFF2-40B4-BE49-F238E27FC236}">
                <a16:creationId xmlns:a16="http://schemas.microsoft.com/office/drawing/2014/main" id="{DFA2981F-0BFB-449A-9352-05DA81734D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4415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>
                <a:solidFill>
                  <a:srgbClr val="000000"/>
                </a:solidFill>
              </a:rPr>
              <a:t>There are two possible cases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>
                <a:solidFill>
                  <a:srgbClr val="000000"/>
                </a:solidFill>
              </a:rPr>
              <a:t>Case 1: </a:t>
            </a:r>
            <a:r>
              <a:rPr lang="en-US" altLang="zh-CN" sz="1400" dirty="0"/>
              <a:t>only a non-AP UHR STA can transmit ELR PPDUs; 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Case 2: both a UHR AP and non-AP UHR STA can transmit ELR PPDUs;</a:t>
            </a:r>
          </a:p>
          <a:p>
            <a:r>
              <a:rPr lang="en-US" altLang="zh-CN" sz="1800" dirty="0"/>
              <a:t>The </a:t>
            </a:r>
            <a:r>
              <a:rPr lang="en-US" altLang="zh-CN" sz="1800" dirty="0" err="1"/>
              <a:t>TGbn</a:t>
            </a:r>
            <a:r>
              <a:rPr lang="en-US" altLang="zh-CN" sz="1800" dirty="0"/>
              <a:t> standard hasn’t made a decision that supports case 1 or case 2, or case 1 in some bands and case 2 in the other bands;</a:t>
            </a:r>
          </a:p>
          <a:p>
            <a:r>
              <a:rPr lang="en-US" altLang="zh-CN" sz="1800" dirty="0"/>
              <a:t>As it probably will be an optional feature, it will be good to assume case 1 when discussing channel protection due to below reasons</a:t>
            </a:r>
          </a:p>
          <a:p>
            <a:pPr lvl="1"/>
            <a:r>
              <a:rPr lang="en-US" altLang="zh-CN" sz="1400" dirty="0"/>
              <a:t>The main scenarios that need to improve the channel protection is the power imbalance between UL and DL, in which case the target non-AP STA can correctly receive a non-ELR PPDU sent from the associated AP, so AP doesn’t need to transmit frame in ELR PPDU;</a:t>
            </a:r>
          </a:p>
          <a:p>
            <a:pPr lvl="1"/>
            <a:r>
              <a:rPr lang="en-US" altLang="zh-CN" sz="1400" dirty="0"/>
              <a:t>When considering both case 1 and case 2, there will have to be multiple procedures depending on different cases. It will make the implementation more complex.</a:t>
            </a:r>
          </a:p>
          <a:p>
            <a:r>
              <a:rPr lang="en-US" altLang="zh-CN" sz="1800" dirty="0"/>
              <a:t>So, case 1 is the assumption in the following discussion.</a:t>
            </a:r>
          </a:p>
          <a:p>
            <a:pPr lvl="1"/>
            <a:r>
              <a:rPr lang="en-US" altLang="zh-CN" sz="1400" dirty="0"/>
              <a:t>Please note that, all the procedures will also apply to case 2, if case 2 is supported in </a:t>
            </a:r>
            <a:r>
              <a:rPr lang="en-US" altLang="zh-CN" sz="1400" dirty="0" err="1"/>
              <a:t>TGbn</a:t>
            </a:r>
            <a:r>
              <a:rPr lang="en-US" altLang="zh-CN" sz="1400" dirty="0"/>
              <a:t>.</a:t>
            </a:r>
          </a:p>
          <a:p>
            <a:endParaRPr lang="en-US" altLang="zh-CN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Use Case 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624E660C-14F6-47D7-BC90-DBB08648E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9905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4094365" cy="4724400"/>
          </a:xfrm>
        </p:spPr>
        <p:txBody>
          <a:bodyPr/>
          <a:lstStyle/>
          <a:p>
            <a:r>
              <a:rPr lang="en-US" altLang="zh-CN" sz="1800" dirty="0"/>
              <a:t>One way to improve the protection at the ELR STA side is that the ELR STA responds with two CTS, one in an ELR PPDU and the other in a non-HT PPDU;</a:t>
            </a:r>
          </a:p>
          <a:p>
            <a:pPr lvl="1"/>
            <a:r>
              <a:rPr lang="en-US" altLang="zh-CN" sz="1400" dirty="0"/>
              <a:t>ELR CTS can be correctly received by AP, so that a TXOP is setup</a:t>
            </a:r>
          </a:p>
          <a:p>
            <a:pPr lvl="1"/>
            <a:r>
              <a:rPr lang="en-US" altLang="zh-CN" sz="1400" dirty="0"/>
              <a:t>CTS frame can be used to protect from the legacy STA’s contention.</a:t>
            </a:r>
          </a:p>
          <a:p>
            <a:r>
              <a:rPr lang="en-US" altLang="zh-CN" sz="1800" dirty="0"/>
              <a:t>The problem of this procedure is that STAs hidden from the ELR STA will reset the NAV to 0 according to RTS NAV reset rule;</a:t>
            </a:r>
          </a:p>
          <a:p>
            <a:pPr lvl="1"/>
            <a:r>
              <a:rPr lang="en-US" altLang="zh-CN" sz="1400" dirty="0"/>
              <a:t>A STA that used information from an RTS frame as the most recent basis to update its NAV setting is permitted to reset its NAV to 0 if no frame is received within a </a:t>
            </a:r>
            <a:r>
              <a:rPr lang="en-US" altLang="zh-CN" sz="1400" dirty="0" err="1"/>
              <a:t>NAVTimeout</a:t>
            </a:r>
            <a:r>
              <a:rPr lang="en-US" altLang="zh-CN" sz="1400" dirty="0"/>
              <a:t> period after the RTS frame.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Channel Protection in DL TXOP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5607197" y="1854285"/>
            <a:ext cx="3308203" cy="3098715"/>
            <a:chOff x="5436096" y="1338397"/>
            <a:chExt cx="3308203" cy="3098715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E05F0E44-2418-47EE-8B8E-E512BA8FB95D}"/>
                </a:ext>
              </a:extLst>
            </p:cNvPr>
            <p:cNvCxnSpPr/>
            <p:nvPr/>
          </p:nvCxnSpPr>
          <p:spPr>
            <a:xfrm>
              <a:off x="8442636" y="1730177"/>
              <a:ext cx="0" cy="270693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文本框 36">
              <a:extLst>
                <a:ext uri="{FF2B5EF4-FFF2-40B4-BE49-F238E27FC236}">
                  <a16:creationId xmlns:a16="http://schemas.microsoft.com/office/drawing/2014/main" id="{E945C4A6-67F9-41E9-AED4-B119E31DC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1338397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AP</a:t>
              </a:r>
              <a:endParaRPr lang="zh-CN" altLang="en-US" sz="1600" dirty="0"/>
            </a:p>
          </p:txBody>
        </p:sp>
        <p:sp>
          <p:nvSpPr>
            <p:cNvPr id="12" name="文本框 38">
              <a:extLst>
                <a:ext uri="{FF2B5EF4-FFF2-40B4-BE49-F238E27FC236}">
                  <a16:creationId xmlns:a16="http://schemas.microsoft.com/office/drawing/2014/main" id="{FCB2B152-8F67-4F24-B6C3-0C63A53196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2096" y="1362254"/>
              <a:ext cx="10222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STA</a:t>
              </a:r>
              <a:endParaRPr lang="zh-CN" altLang="en-US" sz="1600" dirty="0"/>
            </a:p>
          </p:txBody>
        </p: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C5547DEE-05D3-40E5-8389-39AA146ACF89}"/>
                </a:ext>
              </a:extLst>
            </p:cNvPr>
            <p:cNvCxnSpPr>
              <a:cxnSpLocks/>
            </p:cNvCxnSpPr>
            <p:nvPr/>
          </p:nvCxnSpPr>
          <p:spPr>
            <a:xfrm>
              <a:off x="5664684" y="2080022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36">
              <a:extLst>
                <a:ext uri="{FF2B5EF4-FFF2-40B4-BE49-F238E27FC236}">
                  <a16:creationId xmlns:a16="http://schemas.microsoft.com/office/drawing/2014/main" id="{85D6C5A2-F506-46B2-9F41-7D1AE1228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0420" y="1696401"/>
              <a:ext cx="5897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>
                  <a:solidFill>
                    <a:srgbClr val="C00000"/>
                  </a:solidFill>
                </a:rPr>
                <a:t>RTS</a:t>
              </a:r>
              <a:endParaRPr lang="zh-CN" altLang="en-US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A269BA34-DEA5-4962-998F-F83F0B84BA75}"/>
                </a:ext>
              </a:extLst>
            </p:cNvPr>
            <p:cNvCxnSpPr>
              <a:cxnSpLocks/>
            </p:cNvCxnSpPr>
            <p:nvPr/>
          </p:nvCxnSpPr>
          <p:spPr>
            <a:xfrm>
              <a:off x="5677918" y="2539890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36">
              <a:extLst>
                <a:ext uri="{FF2B5EF4-FFF2-40B4-BE49-F238E27FC236}">
                  <a16:creationId xmlns:a16="http://schemas.microsoft.com/office/drawing/2014/main" id="{5D4A92D0-D353-443C-8FBB-CF18AB63DD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0420" y="2226350"/>
              <a:ext cx="10486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CTS</a:t>
              </a:r>
              <a:endParaRPr lang="zh-CN" altLang="en-US" sz="1600" dirty="0"/>
            </a:p>
          </p:txBody>
        </p:sp>
        <p:sp>
          <p:nvSpPr>
            <p:cNvPr id="17" name="文本框 36">
              <a:extLst>
                <a:ext uri="{FF2B5EF4-FFF2-40B4-BE49-F238E27FC236}">
                  <a16:creationId xmlns:a16="http://schemas.microsoft.com/office/drawing/2014/main" id="{89B637D2-71BE-4DD5-9CFE-9F5A52114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7186" y="2730406"/>
              <a:ext cx="5934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CTS</a:t>
              </a:r>
              <a:endParaRPr lang="zh-CN" altLang="en-US" sz="1600" dirty="0"/>
            </a:p>
          </p:txBody>
        </p:sp>
        <p:sp>
          <p:nvSpPr>
            <p:cNvPr id="18" name="文本框 36">
              <a:extLst>
                <a:ext uri="{FF2B5EF4-FFF2-40B4-BE49-F238E27FC236}">
                  <a16:creationId xmlns:a16="http://schemas.microsoft.com/office/drawing/2014/main" id="{A71F5F51-B9B7-46A3-A186-2C30A687B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4983" y="3177952"/>
              <a:ext cx="61747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Data</a:t>
              </a:r>
              <a:endParaRPr lang="zh-CN" altLang="en-US" sz="1600" dirty="0"/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36FC996B-5BCA-430F-B6D8-D17039C88FB8}"/>
                </a:ext>
              </a:extLst>
            </p:cNvPr>
            <p:cNvCxnSpPr/>
            <p:nvPr/>
          </p:nvCxnSpPr>
          <p:spPr>
            <a:xfrm>
              <a:off x="5659869" y="1700808"/>
              <a:ext cx="0" cy="270693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4155CE89-2B33-476A-9442-0C5B73C81420}"/>
                </a:ext>
              </a:extLst>
            </p:cNvPr>
            <p:cNvCxnSpPr>
              <a:cxnSpLocks/>
            </p:cNvCxnSpPr>
            <p:nvPr/>
          </p:nvCxnSpPr>
          <p:spPr>
            <a:xfrm>
              <a:off x="5659869" y="3049389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6C4B4DF9-F10C-4029-B09D-28AF47966A4A}"/>
                </a:ext>
              </a:extLst>
            </p:cNvPr>
            <p:cNvCxnSpPr>
              <a:cxnSpLocks/>
            </p:cNvCxnSpPr>
            <p:nvPr/>
          </p:nvCxnSpPr>
          <p:spPr>
            <a:xfrm>
              <a:off x="5659869" y="4057501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36">
              <a:extLst>
                <a:ext uri="{FF2B5EF4-FFF2-40B4-BE49-F238E27FC236}">
                  <a16:creationId xmlns:a16="http://schemas.microsoft.com/office/drawing/2014/main" id="{3C85716E-41F0-4568-8C4B-A83608C88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8819" y="3738518"/>
              <a:ext cx="970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Ack</a:t>
              </a:r>
              <a:endParaRPr lang="zh-CN" altLang="en-US" sz="1600" dirty="0"/>
            </a:p>
          </p:txBody>
        </p: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9D618F1F-09FE-4F1C-919B-262A2C9358A5}"/>
                </a:ext>
              </a:extLst>
            </p:cNvPr>
            <p:cNvCxnSpPr>
              <a:cxnSpLocks/>
            </p:cNvCxnSpPr>
            <p:nvPr/>
          </p:nvCxnSpPr>
          <p:spPr>
            <a:xfrm>
              <a:off x="5666983" y="3561239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4419601" y="3283364"/>
            <a:ext cx="126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A third party STA may initiate the transmission due to NAV reset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 flipV="1">
            <a:off x="5553696" y="3542140"/>
            <a:ext cx="249684" cy="1814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5879916" y="5265816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ELR CTS = CTS frame in ELR PPDU</a:t>
            </a:r>
          </a:p>
          <a:p>
            <a:r>
              <a:rPr lang="en-US" altLang="zh-CN" i="1" dirty="0"/>
              <a:t>CTS = CTS frame in non-HT PPDU</a:t>
            </a:r>
            <a:endParaRPr lang="zh-CN" altLang="en-US" i="1" dirty="0"/>
          </a:p>
        </p:txBody>
      </p:sp>
      <p:sp>
        <p:nvSpPr>
          <p:cNvPr id="27" name="Date Placeholder 1">
            <a:extLst>
              <a:ext uri="{FF2B5EF4-FFF2-40B4-BE49-F238E27FC236}">
                <a16:creationId xmlns:a16="http://schemas.microsoft.com/office/drawing/2014/main" id="{402CD6B1-54D9-4111-BB50-DE18D29B0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964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4648200" cy="4486275"/>
          </a:xfrm>
        </p:spPr>
        <p:txBody>
          <a:bodyPr/>
          <a:lstStyle/>
          <a:p>
            <a:r>
              <a:rPr lang="en-US" altLang="zh-CN" sz="1800" dirty="0"/>
              <a:t>In order to resolve the RTS NAV reset problem, two options are provided;</a:t>
            </a:r>
          </a:p>
          <a:p>
            <a:endParaRPr lang="en-US" altLang="zh-CN" sz="1800" dirty="0"/>
          </a:p>
          <a:p>
            <a:r>
              <a:rPr lang="en-US" altLang="zh-CN" sz="1800" dirty="0"/>
              <a:t>Option 1: use a different frame to trigger dual CTS frames;</a:t>
            </a:r>
          </a:p>
          <a:p>
            <a:pPr lvl="1"/>
            <a:r>
              <a:rPr lang="en-US" altLang="zh-CN" sz="1400" dirty="0"/>
              <a:t>The CTS-Poll frame would be a new control frame, or reuse an existing frame (e.g. a Trigger frame)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Channel Protection in DL TXOP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5607197" y="1854285"/>
            <a:ext cx="3308203" cy="3098715"/>
            <a:chOff x="5436096" y="1338397"/>
            <a:chExt cx="3308203" cy="3098715"/>
          </a:xfrm>
        </p:grpSpPr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E05F0E44-2418-47EE-8B8E-E512BA8FB95D}"/>
                </a:ext>
              </a:extLst>
            </p:cNvPr>
            <p:cNvCxnSpPr/>
            <p:nvPr/>
          </p:nvCxnSpPr>
          <p:spPr>
            <a:xfrm>
              <a:off x="8442636" y="1730177"/>
              <a:ext cx="0" cy="270693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文本框 36">
              <a:extLst>
                <a:ext uri="{FF2B5EF4-FFF2-40B4-BE49-F238E27FC236}">
                  <a16:creationId xmlns:a16="http://schemas.microsoft.com/office/drawing/2014/main" id="{E945C4A6-67F9-41E9-AED4-B119E31DC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1338397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AP</a:t>
              </a:r>
              <a:endParaRPr lang="zh-CN" altLang="en-US" sz="1600" dirty="0"/>
            </a:p>
          </p:txBody>
        </p:sp>
        <p:sp>
          <p:nvSpPr>
            <p:cNvPr id="12" name="文本框 38">
              <a:extLst>
                <a:ext uri="{FF2B5EF4-FFF2-40B4-BE49-F238E27FC236}">
                  <a16:creationId xmlns:a16="http://schemas.microsoft.com/office/drawing/2014/main" id="{FCB2B152-8F67-4F24-B6C3-0C63A53196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2096" y="1362254"/>
              <a:ext cx="10222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STA</a:t>
              </a:r>
              <a:endParaRPr lang="zh-CN" altLang="en-US" sz="1600" dirty="0"/>
            </a:p>
          </p:txBody>
        </p: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C5547DEE-05D3-40E5-8389-39AA146ACF89}"/>
                </a:ext>
              </a:extLst>
            </p:cNvPr>
            <p:cNvCxnSpPr>
              <a:cxnSpLocks/>
            </p:cNvCxnSpPr>
            <p:nvPr/>
          </p:nvCxnSpPr>
          <p:spPr>
            <a:xfrm>
              <a:off x="5664684" y="2080022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36">
              <a:extLst>
                <a:ext uri="{FF2B5EF4-FFF2-40B4-BE49-F238E27FC236}">
                  <a16:creationId xmlns:a16="http://schemas.microsoft.com/office/drawing/2014/main" id="{85D6C5A2-F506-46B2-9F41-7D1AE1228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0420" y="1696401"/>
              <a:ext cx="10021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>
                  <a:solidFill>
                    <a:srgbClr val="C00000"/>
                  </a:solidFill>
                </a:rPr>
                <a:t>CTS-Poll</a:t>
              </a:r>
              <a:endParaRPr lang="zh-CN" altLang="en-US" sz="1600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A269BA34-DEA5-4962-998F-F83F0B84BA75}"/>
                </a:ext>
              </a:extLst>
            </p:cNvPr>
            <p:cNvCxnSpPr>
              <a:cxnSpLocks/>
            </p:cNvCxnSpPr>
            <p:nvPr/>
          </p:nvCxnSpPr>
          <p:spPr>
            <a:xfrm>
              <a:off x="5677918" y="2539890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36">
              <a:extLst>
                <a:ext uri="{FF2B5EF4-FFF2-40B4-BE49-F238E27FC236}">
                  <a16:creationId xmlns:a16="http://schemas.microsoft.com/office/drawing/2014/main" id="{5D4A92D0-D353-443C-8FBB-CF18AB63DD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0420" y="2226350"/>
              <a:ext cx="104868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CTS</a:t>
              </a:r>
              <a:endParaRPr lang="zh-CN" altLang="en-US" sz="1600" dirty="0"/>
            </a:p>
          </p:txBody>
        </p:sp>
        <p:sp>
          <p:nvSpPr>
            <p:cNvPr id="17" name="文本框 36">
              <a:extLst>
                <a:ext uri="{FF2B5EF4-FFF2-40B4-BE49-F238E27FC236}">
                  <a16:creationId xmlns:a16="http://schemas.microsoft.com/office/drawing/2014/main" id="{89B637D2-71BE-4DD5-9CFE-9F5A52114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7186" y="2730406"/>
              <a:ext cx="5934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CTS</a:t>
              </a:r>
              <a:endParaRPr lang="zh-CN" altLang="en-US" sz="1600" dirty="0"/>
            </a:p>
          </p:txBody>
        </p:sp>
        <p:sp>
          <p:nvSpPr>
            <p:cNvPr id="18" name="文本框 36">
              <a:extLst>
                <a:ext uri="{FF2B5EF4-FFF2-40B4-BE49-F238E27FC236}">
                  <a16:creationId xmlns:a16="http://schemas.microsoft.com/office/drawing/2014/main" id="{A71F5F51-B9B7-46A3-A186-2C30A687B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4983" y="3177952"/>
              <a:ext cx="61747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Data</a:t>
              </a:r>
              <a:endParaRPr lang="zh-CN" altLang="en-US" sz="1600" dirty="0"/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36FC996B-5BCA-430F-B6D8-D17039C88FB8}"/>
                </a:ext>
              </a:extLst>
            </p:cNvPr>
            <p:cNvCxnSpPr/>
            <p:nvPr/>
          </p:nvCxnSpPr>
          <p:spPr>
            <a:xfrm>
              <a:off x="5659869" y="1700808"/>
              <a:ext cx="0" cy="270693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4155CE89-2B33-476A-9442-0C5B73C81420}"/>
                </a:ext>
              </a:extLst>
            </p:cNvPr>
            <p:cNvCxnSpPr>
              <a:cxnSpLocks/>
            </p:cNvCxnSpPr>
            <p:nvPr/>
          </p:nvCxnSpPr>
          <p:spPr>
            <a:xfrm>
              <a:off x="5659869" y="3049389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6C4B4DF9-F10C-4029-B09D-28AF47966A4A}"/>
                </a:ext>
              </a:extLst>
            </p:cNvPr>
            <p:cNvCxnSpPr>
              <a:cxnSpLocks/>
            </p:cNvCxnSpPr>
            <p:nvPr/>
          </p:nvCxnSpPr>
          <p:spPr>
            <a:xfrm>
              <a:off x="5659869" y="4057501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36">
              <a:extLst>
                <a:ext uri="{FF2B5EF4-FFF2-40B4-BE49-F238E27FC236}">
                  <a16:creationId xmlns:a16="http://schemas.microsoft.com/office/drawing/2014/main" id="{3C85716E-41F0-4568-8C4B-A83608C88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8819" y="3738518"/>
              <a:ext cx="970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Ack</a:t>
              </a:r>
              <a:endParaRPr lang="zh-CN" altLang="en-US" sz="1600" dirty="0"/>
            </a:p>
          </p:txBody>
        </p: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9D618F1F-09FE-4F1C-919B-262A2C9358A5}"/>
                </a:ext>
              </a:extLst>
            </p:cNvPr>
            <p:cNvCxnSpPr>
              <a:cxnSpLocks/>
            </p:cNvCxnSpPr>
            <p:nvPr/>
          </p:nvCxnSpPr>
          <p:spPr>
            <a:xfrm>
              <a:off x="5666983" y="3561239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5879916" y="5265816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ELR CTS = CTS frame in ELR PPDU</a:t>
            </a:r>
          </a:p>
          <a:p>
            <a:r>
              <a:rPr lang="en-US" altLang="zh-CN" i="1" dirty="0"/>
              <a:t>CTS = CTS frame in non-HT PPDU</a:t>
            </a:r>
            <a:endParaRPr lang="zh-CN" altLang="en-US" i="1" dirty="0"/>
          </a:p>
        </p:txBody>
      </p:sp>
      <p:sp>
        <p:nvSpPr>
          <p:cNvPr id="25" name="Date Placeholder 1">
            <a:extLst>
              <a:ext uri="{FF2B5EF4-FFF2-40B4-BE49-F238E27FC236}">
                <a16:creationId xmlns:a16="http://schemas.microsoft.com/office/drawing/2014/main" id="{A4B77CB6-AD3D-4FD3-84E3-7143E4FEB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314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4648200" cy="4486275"/>
          </a:xfrm>
        </p:spPr>
        <p:txBody>
          <a:bodyPr/>
          <a:lstStyle/>
          <a:p>
            <a:r>
              <a:rPr lang="en-US" altLang="zh-CN" sz="1800" dirty="0"/>
              <a:t>Option 2: an AP send out a CTS-to-self frame to setup the TXOP first, and then send a RTS frame to solicit dual CTS frames;</a:t>
            </a:r>
          </a:p>
          <a:p>
            <a:r>
              <a:rPr lang="en-US" altLang="zh-CN" sz="1800" dirty="0"/>
              <a:t>The third party STAs will set the NAV base on the CTS-to-self frame, instead of the RTS frame, so the RTS NAV reset issue can be avoided.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Channel Protection in DL TXOP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E05F0E44-2418-47EE-8B8E-E512BA8FB95D}"/>
              </a:ext>
            </a:extLst>
          </p:cNvPr>
          <p:cNvCxnSpPr/>
          <p:nvPr/>
        </p:nvCxnSpPr>
        <p:spPr>
          <a:xfrm>
            <a:off x="8608921" y="1752600"/>
            <a:ext cx="4816" cy="3200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文本框 36">
            <a:extLst>
              <a:ext uri="{FF2B5EF4-FFF2-40B4-BE49-F238E27FC236}">
                <a16:creationId xmlns:a16="http://schemas.microsoft.com/office/drawing/2014/main" id="{E945C4A6-67F9-41E9-AED4-B119E31DC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197" y="1414046"/>
            <a:ext cx="4571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/>
              <a:t>AP</a:t>
            </a:r>
            <a:endParaRPr lang="zh-CN" altLang="en-US" sz="1600" dirty="0"/>
          </a:p>
        </p:txBody>
      </p:sp>
      <p:sp>
        <p:nvSpPr>
          <p:cNvPr id="12" name="文本框 38">
            <a:extLst>
              <a:ext uri="{FF2B5EF4-FFF2-40B4-BE49-F238E27FC236}">
                <a16:creationId xmlns:a16="http://schemas.microsoft.com/office/drawing/2014/main" id="{FCB2B152-8F67-4F24-B6C3-0C63A5319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197" y="1414046"/>
            <a:ext cx="10222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/>
              <a:t>ELR STA</a:t>
            </a:r>
            <a:endParaRPr lang="zh-CN" altLang="en-US" sz="1600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C5547DEE-05D3-40E5-8389-39AA146ACF89}"/>
              </a:ext>
            </a:extLst>
          </p:cNvPr>
          <p:cNvCxnSpPr>
            <a:cxnSpLocks/>
          </p:cNvCxnSpPr>
          <p:nvPr/>
        </p:nvCxnSpPr>
        <p:spPr>
          <a:xfrm>
            <a:off x="5835785" y="2595910"/>
            <a:ext cx="2777951" cy="2312"/>
          </a:xfrm>
          <a:prstGeom prst="straightConnector1">
            <a:avLst/>
          </a:prstGeom>
          <a:ln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36">
            <a:extLst>
              <a:ext uri="{FF2B5EF4-FFF2-40B4-BE49-F238E27FC236}">
                <a16:creationId xmlns:a16="http://schemas.microsoft.com/office/drawing/2014/main" id="{85D6C5A2-F506-46B2-9F41-7D1AE122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25" y="1782178"/>
            <a:ext cx="12218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>
                <a:solidFill>
                  <a:srgbClr val="C00000"/>
                </a:solidFill>
              </a:rPr>
              <a:t>CTS-to-self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269BA34-DEA5-4962-998F-F83F0B84BA75}"/>
              </a:ext>
            </a:extLst>
          </p:cNvPr>
          <p:cNvCxnSpPr>
            <a:cxnSpLocks/>
          </p:cNvCxnSpPr>
          <p:nvPr/>
        </p:nvCxnSpPr>
        <p:spPr>
          <a:xfrm>
            <a:off x="5849019" y="3055778"/>
            <a:ext cx="2777951" cy="2312"/>
          </a:xfrm>
          <a:prstGeom prst="straightConnector1">
            <a:avLst/>
          </a:prstGeom>
          <a:ln>
            <a:solidFill>
              <a:schemeClr val="tx1"/>
            </a:solidFill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36">
            <a:extLst>
              <a:ext uri="{FF2B5EF4-FFF2-40B4-BE49-F238E27FC236}">
                <a16:creationId xmlns:a16="http://schemas.microsoft.com/office/drawing/2014/main" id="{5D4A92D0-D353-443C-8FBB-CF18AB63D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521" y="2742238"/>
            <a:ext cx="10486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/>
              <a:t>ELR CTS</a:t>
            </a:r>
            <a:endParaRPr lang="zh-CN" altLang="en-US" sz="1600" dirty="0"/>
          </a:p>
        </p:txBody>
      </p:sp>
      <p:sp>
        <p:nvSpPr>
          <p:cNvPr id="17" name="文本框 36">
            <a:extLst>
              <a:ext uri="{FF2B5EF4-FFF2-40B4-BE49-F238E27FC236}">
                <a16:creationId xmlns:a16="http://schemas.microsoft.com/office/drawing/2014/main" id="{89B637D2-71BE-4DD5-9CFE-9F5A52114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287" y="3246294"/>
            <a:ext cx="5934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/>
              <a:t>CTS</a:t>
            </a:r>
            <a:endParaRPr lang="zh-CN" altLang="en-US" sz="1600" dirty="0"/>
          </a:p>
        </p:txBody>
      </p:sp>
      <p:sp>
        <p:nvSpPr>
          <p:cNvPr id="18" name="文本框 36">
            <a:extLst>
              <a:ext uri="{FF2B5EF4-FFF2-40B4-BE49-F238E27FC236}">
                <a16:creationId xmlns:a16="http://schemas.microsoft.com/office/drawing/2014/main" id="{A71F5F51-B9B7-46A3-A186-2C30A687B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084" y="3693840"/>
            <a:ext cx="6174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/>
              <a:t>Data</a:t>
            </a:r>
            <a:endParaRPr lang="zh-CN" altLang="en-US" sz="1600" dirty="0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6FC996B-5BCA-430F-B6D8-D17039C88FB8}"/>
              </a:ext>
            </a:extLst>
          </p:cNvPr>
          <p:cNvCxnSpPr/>
          <p:nvPr/>
        </p:nvCxnSpPr>
        <p:spPr>
          <a:xfrm>
            <a:off x="5830970" y="1752600"/>
            <a:ext cx="0" cy="31710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4155CE89-2B33-476A-9442-0C5B73C81420}"/>
              </a:ext>
            </a:extLst>
          </p:cNvPr>
          <p:cNvCxnSpPr>
            <a:cxnSpLocks/>
          </p:cNvCxnSpPr>
          <p:nvPr/>
        </p:nvCxnSpPr>
        <p:spPr>
          <a:xfrm>
            <a:off x="5830970" y="3565277"/>
            <a:ext cx="2777951" cy="2312"/>
          </a:xfrm>
          <a:prstGeom prst="straightConnector1">
            <a:avLst/>
          </a:prstGeom>
          <a:ln>
            <a:solidFill>
              <a:schemeClr val="tx1"/>
            </a:solidFill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6C4B4DF9-F10C-4029-B09D-28AF47966A4A}"/>
              </a:ext>
            </a:extLst>
          </p:cNvPr>
          <p:cNvCxnSpPr>
            <a:cxnSpLocks/>
          </p:cNvCxnSpPr>
          <p:nvPr/>
        </p:nvCxnSpPr>
        <p:spPr>
          <a:xfrm>
            <a:off x="5830970" y="4573389"/>
            <a:ext cx="2777951" cy="2312"/>
          </a:xfrm>
          <a:prstGeom prst="straightConnector1">
            <a:avLst/>
          </a:prstGeom>
          <a:ln>
            <a:solidFill>
              <a:schemeClr val="tx1"/>
            </a:solidFill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36">
            <a:extLst>
              <a:ext uri="{FF2B5EF4-FFF2-40B4-BE49-F238E27FC236}">
                <a16:creationId xmlns:a16="http://schemas.microsoft.com/office/drawing/2014/main" id="{3C85716E-41F0-4568-8C4B-A83608C88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920" y="4254406"/>
            <a:ext cx="9700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/>
              <a:t>ELR Ack</a:t>
            </a:r>
            <a:endParaRPr lang="zh-CN" altLang="en-US" sz="1600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9D618F1F-09FE-4F1C-919B-262A2C9358A5}"/>
              </a:ext>
            </a:extLst>
          </p:cNvPr>
          <p:cNvCxnSpPr>
            <a:cxnSpLocks/>
          </p:cNvCxnSpPr>
          <p:nvPr/>
        </p:nvCxnSpPr>
        <p:spPr>
          <a:xfrm>
            <a:off x="5838084" y="4077127"/>
            <a:ext cx="2777951" cy="2312"/>
          </a:xfrm>
          <a:prstGeom prst="straightConnector1">
            <a:avLst/>
          </a:prstGeom>
          <a:ln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C5547DEE-05D3-40E5-8389-39AA146ACF89}"/>
              </a:ext>
            </a:extLst>
          </p:cNvPr>
          <p:cNvCxnSpPr>
            <a:cxnSpLocks/>
          </p:cNvCxnSpPr>
          <p:nvPr/>
        </p:nvCxnSpPr>
        <p:spPr>
          <a:xfrm>
            <a:off x="5832649" y="2133600"/>
            <a:ext cx="2777951" cy="2312"/>
          </a:xfrm>
          <a:prstGeom prst="straightConnector1">
            <a:avLst/>
          </a:prstGeom>
          <a:ln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6">
            <a:extLst>
              <a:ext uri="{FF2B5EF4-FFF2-40B4-BE49-F238E27FC236}">
                <a16:creationId xmlns:a16="http://schemas.microsoft.com/office/drawing/2014/main" id="{85D6C5A2-F506-46B2-9F41-7D1AE122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521" y="2212289"/>
            <a:ext cx="5897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dirty="0">
                <a:solidFill>
                  <a:srgbClr val="C00000"/>
                </a:solidFill>
              </a:rPr>
              <a:t>RTS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879916" y="5265816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ELR CTS = CTS frame in ELR PPDU</a:t>
            </a:r>
          </a:p>
          <a:p>
            <a:r>
              <a:rPr lang="en-US" altLang="zh-CN" i="1" dirty="0"/>
              <a:t>CTS = CTS frame in non-HT PPDU</a:t>
            </a:r>
            <a:endParaRPr lang="zh-CN" altLang="en-US" i="1" dirty="0"/>
          </a:p>
        </p:txBody>
      </p:sp>
      <p:sp>
        <p:nvSpPr>
          <p:cNvPr id="26" name="Date Placeholder 1">
            <a:extLst>
              <a:ext uri="{FF2B5EF4-FFF2-40B4-BE49-F238E27FC236}">
                <a16:creationId xmlns:a16="http://schemas.microsoft.com/office/drawing/2014/main" id="{7C137806-9B09-4910-8B4A-AE680CB20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6138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4648200" cy="4486275"/>
          </a:xfrm>
        </p:spPr>
        <p:txBody>
          <a:bodyPr/>
          <a:lstStyle/>
          <a:p>
            <a:r>
              <a:rPr lang="en-US" altLang="zh-CN" sz="1800" dirty="0"/>
              <a:t>The ELR STA first sends out an RTS frame in an ELR PPDU to solicit a CTS frame from the AP to setup the TXOP;</a:t>
            </a:r>
          </a:p>
          <a:p>
            <a:r>
              <a:rPr lang="en-US" altLang="zh-CN" sz="1800" dirty="0"/>
              <a:t>After the TXOP is setup, the ELR STA sends out a CTS-to-self frame to set the NAV for the surrounding legacy STAs;</a:t>
            </a:r>
          </a:p>
          <a:p>
            <a:r>
              <a:rPr lang="en-US" altLang="zh-CN" sz="1800" dirty="0"/>
              <a:t>Why not send a first CTS-to-self, then ELR RTS/CTS?</a:t>
            </a:r>
          </a:p>
          <a:p>
            <a:pPr lvl="1"/>
            <a:r>
              <a:rPr lang="en-US" altLang="zh-CN" sz="1400" dirty="0"/>
              <a:t>If the ELR RTS/CTS frame exchange fails, a legacy STA can not reset the NAV based on the CTS-to-self frame;</a:t>
            </a:r>
          </a:p>
          <a:p>
            <a:r>
              <a:rPr lang="en-US" altLang="zh-CN" sz="1800" dirty="0"/>
              <a:t>Whether a third party legacy STA will initiate transmission before CTS-to-self frame?</a:t>
            </a:r>
          </a:p>
          <a:p>
            <a:pPr lvl="1"/>
            <a:r>
              <a:rPr lang="en-US" altLang="zh-CN" sz="1400" dirty="0"/>
              <a:t>No. A legacy STA will fail to decode the ELR RTS, and then wait for an EIFS, where the EIFS will cover the CTS transmission period.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Channel Protection in UL TXOP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5486400" y="1752600"/>
            <a:ext cx="3282307" cy="3674779"/>
            <a:chOff x="5436096" y="978357"/>
            <a:chExt cx="3282307" cy="3674779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E05F0E44-2418-47EE-8B8E-E512BA8FB95D}"/>
                </a:ext>
              </a:extLst>
            </p:cNvPr>
            <p:cNvCxnSpPr>
              <a:cxnSpLocks/>
            </p:cNvCxnSpPr>
            <p:nvPr/>
          </p:nvCxnSpPr>
          <p:spPr>
            <a:xfrm>
              <a:off x="8442636" y="1370137"/>
              <a:ext cx="13233" cy="328299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文本框 36">
              <a:extLst>
                <a:ext uri="{FF2B5EF4-FFF2-40B4-BE49-F238E27FC236}">
                  <a16:creationId xmlns:a16="http://schemas.microsoft.com/office/drawing/2014/main" id="{E945C4A6-67F9-41E9-AED4-B119E31DC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6096" y="978357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AP</a:t>
              </a:r>
              <a:endParaRPr lang="zh-CN" altLang="en-US" sz="1600" dirty="0"/>
            </a:p>
          </p:txBody>
        </p:sp>
        <p:sp>
          <p:nvSpPr>
            <p:cNvPr id="27" name="文本框 38">
              <a:extLst>
                <a:ext uri="{FF2B5EF4-FFF2-40B4-BE49-F238E27FC236}">
                  <a16:creationId xmlns:a16="http://schemas.microsoft.com/office/drawing/2014/main" id="{FCB2B152-8F67-4F24-B6C3-0C63A53196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1002214"/>
              <a:ext cx="10222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STA</a:t>
              </a:r>
              <a:endParaRPr lang="zh-CN" altLang="en-US" sz="1600" dirty="0"/>
            </a:p>
          </p:txBody>
        </p:sp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C5547DEE-05D3-40E5-8389-39AA146ACF89}"/>
                </a:ext>
              </a:extLst>
            </p:cNvPr>
            <p:cNvCxnSpPr>
              <a:cxnSpLocks/>
            </p:cNvCxnSpPr>
            <p:nvPr/>
          </p:nvCxnSpPr>
          <p:spPr>
            <a:xfrm>
              <a:off x="5664684" y="2012421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本框 36">
              <a:extLst>
                <a:ext uri="{FF2B5EF4-FFF2-40B4-BE49-F238E27FC236}">
                  <a16:creationId xmlns:a16="http://schemas.microsoft.com/office/drawing/2014/main" id="{85D6C5A2-F506-46B2-9F41-7D1AE1228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0420" y="1628800"/>
              <a:ext cx="10449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RTS</a:t>
              </a:r>
              <a:endParaRPr lang="zh-CN" altLang="en-US" sz="1600" dirty="0"/>
            </a:p>
          </p:txBody>
        </p:sp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A269BA34-DEA5-4962-998F-F83F0B84BA75}"/>
                </a:ext>
              </a:extLst>
            </p:cNvPr>
            <p:cNvCxnSpPr>
              <a:cxnSpLocks/>
            </p:cNvCxnSpPr>
            <p:nvPr/>
          </p:nvCxnSpPr>
          <p:spPr>
            <a:xfrm>
              <a:off x="5677918" y="2472289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6">
              <a:extLst>
                <a:ext uri="{FF2B5EF4-FFF2-40B4-BE49-F238E27FC236}">
                  <a16:creationId xmlns:a16="http://schemas.microsoft.com/office/drawing/2014/main" id="{5D4A92D0-D353-443C-8FBB-CF18AB63DD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0420" y="2158749"/>
              <a:ext cx="5934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CTS</a:t>
              </a:r>
              <a:endParaRPr lang="zh-CN" altLang="en-US" sz="1600" dirty="0"/>
            </a:p>
          </p:txBody>
        </p:sp>
        <p:sp>
          <p:nvSpPr>
            <p:cNvPr id="32" name="文本框 36">
              <a:extLst>
                <a:ext uri="{FF2B5EF4-FFF2-40B4-BE49-F238E27FC236}">
                  <a16:creationId xmlns:a16="http://schemas.microsoft.com/office/drawing/2014/main" id="{89B637D2-71BE-4DD5-9CFE-9F5A52114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7186" y="2708920"/>
              <a:ext cx="12218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CTS-to-self</a:t>
              </a:r>
              <a:endParaRPr lang="zh-CN" altLang="en-US" sz="1600" dirty="0"/>
            </a:p>
          </p:txBody>
        </p:sp>
        <p:sp>
          <p:nvSpPr>
            <p:cNvPr id="33" name="文本框 36">
              <a:extLst>
                <a:ext uri="{FF2B5EF4-FFF2-40B4-BE49-F238E27FC236}">
                  <a16:creationId xmlns:a16="http://schemas.microsoft.com/office/drawing/2014/main" id="{A71F5F51-B9B7-46A3-A186-2C30A687B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4983" y="3284984"/>
              <a:ext cx="10727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/>
                <a:t>ELR Data</a:t>
              </a:r>
              <a:endParaRPr lang="zh-CN" altLang="en-US" sz="1600" dirty="0"/>
            </a:p>
          </p:txBody>
        </p: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36FC996B-5BCA-430F-B6D8-D17039C88F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2120" y="1340768"/>
              <a:ext cx="7749" cy="324036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4155CE89-2B33-476A-9442-0C5B73C81420}"/>
                </a:ext>
              </a:extLst>
            </p:cNvPr>
            <p:cNvCxnSpPr>
              <a:cxnSpLocks/>
            </p:cNvCxnSpPr>
            <p:nvPr/>
          </p:nvCxnSpPr>
          <p:spPr>
            <a:xfrm>
              <a:off x="5659869" y="3027903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>
              <a:extLst>
                <a:ext uri="{FF2B5EF4-FFF2-40B4-BE49-F238E27FC236}">
                  <a16:creationId xmlns:a16="http://schemas.microsoft.com/office/drawing/2014/main" id="{6C4B4DF9-F10C-4029-B09D-28AF47966A4A}"/>
                </a:ext>
              </a:extLst>
            </p:cNvPr>
            <p:cNvCxnSpPr>
              <a:cxnSpLocks/>
            </p:cNvCxnSpPr>
            <p:nvPr/>
          </p:nvCxnSpPr>
          <p:spPr>
            <a:xfrm>
              <a:off x="5659869" y="3625453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3C85716E-41F0-4568-8C4B-A83608C88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8819" y="3882534"/>
              <a:ext cx="5261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600" dirty="0" err="1"/>
                <a:t>Ack</a:t>
              </a:r>
              <a:endParaRPr lang="zh-CN" altLang="en-US" sz="1600" dirty="0"/>
            </a:p>
          </p:txBody>
        </p: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9D618F1F-09FE-4F1C-919B-262A2C9358A5}"/>
                </a:ext>
              </a:extLst>
            </p:cNvPr>
            <p:cNvCxnSpPr>
              <a:cxnSpLocks/>
            </p:cNvCxnSpPr>
            <p:nvPr/>
          </p:nvCxnSpPr>
          <p:spPr>
            <a:xfrm>
              <a:off x="5666983" y="4218776"/>
              <a:ext cx="2777951" cy="23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Date Placeholder 1">
            <a:extLst>
              <a:ext uri="{FF2B5EF4-FFF2-40B4-BE49-F238E27FC236}">
                <a16:creationId xmlns:a16="http://schemas.microsoft.com/office/drawing/2014/main" id="{E1C197A8-C873-43BB-B47E-EC4B3BA72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81507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98821</TotalTime>
  <Words>1307</Words>
  <Application>Microsoft Office PowerPoint</Application>
  <PresentationFormat>全屏显示(4:3)</PresentationFormat>
  <Paragraphs>177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Channel Protection In ELR Scenarios</vt:lpstr>
      <vt:lpstr>Introduction</vt:lpstr>
      <vt:lpstr>Hidden Node Issues Under ELR Scenarios </vt:lpstr>
      <vt:lpstr>Hidden Node Issues Under ELR Scenarios </vt:lpstr>
      <vt:lpstr>Use Case 2</vt:lpstr>
      <vt:lpstr>Channel Protection in DL TXOP</vt:lpstr>
      <vt:lpstr>Channel Protection in DL TXOP</vt:lpstr>
      <vt:lpstr>Channel Protection in DL TXOP</vt:lpstr>
      <vt:lpstr>Channel Protection in UL TXOP</vt:lpstr>
      <vt:lpstr>Summary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2041</cp:revision>
  <cp:lastPrinted>1998-02-10T13:28:06Z</cp:lastPrinted>
  <dcterms:created xsi:type="dcterms:W3CDTF">2004-12-02T14:01:45Z</dcterms:created>
  <dcterms:modified xsi:type="dcterms:W3CDTF">2024-09-03T14:55:33Z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(3)M41EaGoqIOquvQColJ2HoFCxRYUut0d/hf4wUc/xb8PS1qyY0tQoLnXBgGj3kp8unAwuiPDF
l0tcU2tRgPsoMO3YR3b3agmS25f+ghTBhOkoIEmpSM5WhX/ihlIxDifrKHqcDIDUhloOo13a
7P06x0EyjG1x0Cu12UgPc/W/TmmS0LOx13Zbus8WNIGzxnbK18dqJQ9nZlQ9G/aWJSWnB8eA
utghYJ67P3fEBLEGO8</vt:lpwstr>
  </property>
  <property fmtid="{D5CDD505-2E9C-101B-9397-08002B2CF9AE}" pid="4" name="_2015_ms_pID_7253431">
    <vt:lpwstr>vAAkqrp2fd/MwTnOOLKeXA2dgdsRJo0ULwlWJvO1O3zL3W/hVB+XhE
+Pw1Uc1MEKRYMlt4A/2asaGtc3KLS59s8hMd9n2vzu4zuEBY7fcm3zD9xyCrOnVoGNM8CAYh
o+IPfv5OiiNv51XgqkqQtgEaSg0tuniAq2PfWEZwhfejJ/hhCmxRWH7EZN9/vb0WHgI8oa4D
BAcgYEtQLTyexf3ogflpyy9TwsXK20U+4PGa</vt:lpwstr>
  </property>
  <property fmtid="{D5CDD505-2E9C-101B-9397-08002B2CF9AE}" pid="5" name="_2015_ms_pID_7253432">
    <vt:lpwstr>qD4RhCKGul51w8A8m+CFwHQ=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1725291637</vt:lpwstr>
  </property>
</Properties>
</file>