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0"/>
  </p:notesMasterIdLst>
  <p:handoutMasterIdLst>
    <p:handoutMasterId r:id="rId21"/>
  </p:handoutMasterIdLst>
  <p:sldIdLst>
    <p:sldId id="453" r:id="rId5"/>
    <p:sldId id="401" r:id="rId6"/>
    <p:sldId id="804" r:id="rId7"/>
    <p:sldId id="805" r:id="rId8"/>
    <p:sldId id="781" r:id="rId9"/>
    <p:sldId id="792" r:id="rId10"/>
    <p:sldId id="791" r:id="rId11"/>
    <p:sldId id="779" r:id="rId12"/>
    <p:sldId id="775" r:id="rId13"/>
    <p:sldId id="776" r:id="rId14"/>
    <p:sldId id="799" r:id="rId15"/>
    <p:sldId id="787" r:id="rId16"/>
    <p:sldId id="806" r:id="rId17"/>
    <p:sldId id="495" r:id="rId18"/>
    <p:sldId id="476"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97" d="100"/>
          <a:sy n="197" d="100"/>
        </p:scale>
        <p:origin x="656" y="96"/>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4" d="100"/>
          <a:sy n="124" d="100"/>
        </p:scale>
        <p:origin x="4960" y="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12/2/2024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September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September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September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September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802.11-24/1507r2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Trigger Frame Design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2024-09-08</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September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2188FA07-6A0E-4507-8607-E7F25BAF9F1B}"/>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C33E1BAD-3209-4D41-BB39-1E131F34C10D}"/>
              </a:ext>
            </a:extLst>
          </p:cNvPr>
          <p:cNvGraphicFramePr>
            <a:graphicFrameLocks noGrp="1"/>
          </p:cNvGraphicFramePr>
          <p:nvPr>
            <p:extLst>
              <p:ext uri="{D42A27DB-BD31-4B8C-83A1-F6EECF244321}">
                <p14:modId xmlns:p14="http://schemas.microsoft.com/office/powerpoint/2010/main" val="2616937917"/>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F7ED9E4-12F1-4E37-83F1-1429898D846B}"/>
              </a:ext>
            </a:extLst>
          </p:cNvPr>
          <p:cNvPicPr>
            <a:picLocks noChangeAspect="1"/>
          </p:cNvPicPr>
          <p:nvPr/>
        </p:nvPicPr>
        <p:blipFill>
          <a:blip r:embed="rId2"/>
          <a:stretch>
            <a:fillRect/>
          </a:stretch>
        </p:blipFill>
        <p:spPr>
          <a:xfrm>
            <a:off x="4843200" y="2861569"/>
            <a:ext cx="3761319" cy="196809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46C1B6-2BCD-4BB5-B909-780B4178705F}"/>
                  </a:ext>
                </a:extLst>
              </p:cNvPr>
              <p:cNvSpPr txBox="1"/>
              <p:nvPr/>
            </p:nvSpPr>
            <p:spPr>
              <a:xfrm>
                <a:off x="339259" y="1282407"/>
                <a:ext cx="7969347" cy="2505109"/>
              </a:xfrm>
              <a:prstGeom prst="rect">
                <a:avLst/>
              </a:prstGeom>
              <a:noFill/>
            </p:spPr>
            <p:txBody>
              <a:bodyPr wrap="square">
                <a:spAutoFit/>
              </a:bodyPr>
              <a:lstStyle/>
              <a:p>
                <a:pPr marL="628650" lvl="1" indent="-171450">
                  <a:buFont typeface="Arial" panose="020B0604020202020204" pitchFamily="34" charset="0"/>
                  <a:buChar char="•"/>
                </a:pPr>
                <a:r>
                  <a:rPr lang="en-US" altLang="zh-CN" sz="1200" dirty="0"/>
                  <a:t>Another option is to represent the UL Target Receive Power field in 5 bits, instead of 7 bits.</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In the EHT variant, </a:t>
                </a:r>
                <a14:m>
                  <m:oMath xmlns:m="http://schemas.openxmlformats.org/officeDocument/2006/math">
                    <m:sSub>
                      <m:sSubPr>
                        <m:ctrlPr>
                          <a:rPr lang="en-US" altLang="zh-CN" sz="120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𝑇𝑎𝑟𝑔𝑒𝑡</m:t>
                        </m:r>
                      </m:e>
                      <m:sub>
                        <m:r>
                          <a:rPr lang="en-US" altLang="zh-CN" sz="1200" b="0" i="1" smtClean="0">
                            <a:solidFill>
                              <a:srgbClr val="00B050"/>
                            </a:solidFill>
                            <a:latin typeface="Cambria Math" panose="02040503050406030204" pitchFamily="18" charset="0"/>
                          </a:rPr>
                          <m:t>𝑝𝑤𝑟</m:t>
                        </m:r>
                      </m:sub>
                    </m:sSub>
                    <m:r>
                      <a:rPr lang="en-US" altLang="zh-CN" sz="1200" b="0" i="1" smtClean="0">
                        <a:solidFill>
                          <a:srgbClr val="00B050"/>
                        </a:solidFill>
                        <a:latin typeface="Cambria Math" panose="02040503050406030204" pitchFamily="18" charset="0"/>
                      </a:rPr>
                      <m:t>=−110+</m:t>
                    </m:r>
                    <m:sSub>
                      <m:sSubPr>
                        <m:ctrlPr>
                          <a:rPr lang="en-US" altLang="zh-CN" sz="1200" b="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𝐹</m:t>
                        </m:r>
                      </m:e>
                      <m:sub>
                        <m:r>
                          <a:rPr lang="en-US" altLang="zh-CN" sz="1200" b="0" i="1" smtClean="0">
                            <a:solidFill>
                              <a:srgbClr val="00B05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00B050"/>
                    </a:solidFill>
                  </a:rPr>
                  <a:t>7 bits </a:t>
                </a:r>
                <a:r>
                  <a:rPr lang="en-US" altLang="zh-CN" sz="1200" dirty="0"/>
                  <a:t>(values 0-90). </a:t>
                </a:r>
              </a:p>
              <a:p>
                <a:pPr marL="628650" lvl="1" indent="-171450">
                  <a:buFont typeface="Arial" panose="020B0604020202020204" pitchFamily="34" charset="0"/>
                  <a:buChar char="•"/>
                </a:pPr>
                <a:r>
                  <a:rPr lang="en-US" altLang="zh-CN" sz="1200" dirty="0"/>
                  <a:t>We can calculate  </a:t>
                </a:r>
                <a14:m>
                  <m:oMath xmlns:m="http://schemas.openxmlformats.org/officeDocument/2006/math">
                    <m:sSub>
                      <m:sSubPr>
                        <m:ctrlPr>
                          <a:rPr lang="en-US" altLang="zh-CN" sz="120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𝑇𝑎𝑟𝑔𝑒𝑡</m:t>
                        </m:r>
                      </m:e>
                      <m:sub>
                        <m:r>
                          <a:rPr lang="en-US" altLang="zh-CN" sz="1200" b="0" i="1" smtClean="0">
                            <a:solidFill>
                              <a:srgbClr val="FF0000"/>
                            </a:solidFill>
                            <a:latin typeface="Cambria Math" panose="02040503050406030204" pitchFamily="18" charset="0"/>
                          </a:rPr>
                          <m:t>𝑝𝑤𝑟</m:t>
                        </m:r>
                      </m:sub>
                    </m:sSub>
                    <m:r>
                      <a:rPr lang="en-US" altLang="zh-CN" sz="1200" b="0" i="1" smtClean="0">
                        <a:solidFill>
                          <a:srgbClr val="FF0000"/>
                        </a:solidFill>
                        <a:latin typeface="Cambria Math" panose="02040503050406030204" pitchFamily="18" charset="0"/>
                      </a:rPr>
                      <m:t>=−110+3</m:t>
                    </m:r>
                    <m:sSub>
                      <m:sSubPr>
                        <m:ctrlPr>
                          <a:rPr lang="en-US" altLang="zh-CN" sz="1200" b="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𝐹</m:t>
                        </m:r>
                      </m:e>
                      <m:sub>
                        <m:r>
                          <a:rPr lang="en-US" altLang="zh-CN" sz="1200" b="0" i="1" smtClean="0">
                            <a:solidFill>
                              <a:srgbClr val="FF000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FF0000"/>
                    </a:solidFill>
                  </a:rPr>
                  <a:t>5 bits </a:t>
                </a:r>
                <a:r>
                  <a:rPr lang="en-US" altLang="zh-CN" sz="1200" dirty="0"/>
                  <a:t>(values 0-30). </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Following this, we are able to cover the same </a:t>
                </a:r>
                <a14:m>
                  <m:oMath xmlns:m="http://schemas.openxmlformats.org/officeDocument/2006/math">
                    <m:sSub>
                      <m:sSubPr>
                        <m:ctrlPr>
                          <a:rPr lang="en-US" altLang="zh-CN" sz="1200" i="1" smtClean="0">
                            <a:solidFill>
                              <a:srgbClr val="002060"/>
                            </a:solidFill>
                            <a:latin typeface="Cambria Math" panose="02040503050406030204" pitchFamily="18" charset="0"/>
                          </a:rPr>
                        </m:ctrlPr>
                      </m:sSubPr>
                      <m:e>
                        <m:r>
                          <a:rPr lang="en-US" altLang="zh-CN" sz="1200" b="0" i="1" smtClean="0">
                            <a:solidFill>
                              <a:srgbClr val="002060"/>
                            </a:solidFill>
                            <a:latin typeface="Cambria Math" panose="02040503050406030204" pitchFamily="18" charset="0"/>
                          </a:rPr>
                          <m:t>−110 </m:t>
                        </m:r>
                        <m:r>
                          <a:rPr lang="en-US" altLang="zh-CN" sz="1200" b="0" i="1" smtClean="0">
                            <a:solidFill>
                              <a:srgbClr val="002060"/>
                            </a:solidFill>
                            <a:latin typeface="Cambria Math" panose="02040503050406030204" pitchFamily="18" charset="0"/>
                          </a:rPr>
                          <m:t>𝑑𝐵𝑚</m:t>
                        </m:r>
                        <m:r>
                          <a:rPr lang="en-US" altLang="zh-CN" sz="1200" i="1">
                            <a:solidFill>
                              <a:srgbClr val="002060"/>
                            </a:solidFill>
                            <a:latin typeface="Cambria Math" panose="02040503050406030204" pitchFamily="18" charset="0"/>
                          </a:rPr>
                          <m:t>≤</m:t>
                        </m:r>
                        <m:r>
                          <a:rPr lang="en-US" altLang="zh-CN" sz="1200" b="0" i="1" smtClean="0">
                            <a:solidFill>
                              <a:srgbClr val="002060"/>
                            </a:solidFill>
                            <a:latin typeface="Cambria Math" panose="02040503050406030204" pitchFamily="18" charset="0"/>
                          </a:rPr>
                          <m:t>𝑇𝑎𝑟𝑔𝑒𝑡</m:t>
                        </m:r>
                      </m:e>
                      <m:sub>
                        <m:r>
                          <a:rPr lang="en-US" altLang="zh-CN" sz="1200" b="0" i="1" smtClean="0">
                            <a:solidFill>
                              <a:srgbClr val="002060"/>
                            </a:solidFill>
                            <a:latin typeface="Cambria Math" panose="02040503050406030204" pitchFamily="18" charset="0"/>
                          </a:rPr>
                          <m:t>𝑝𝑤𝑟</m:t>
                        </m:r>
                      </m:sub>
                    </m:sSub>
                    <m:r>
                      <a:rPr lang="en-US" altLang="zh-CN" sz="1200" b="0" i="1" smtClean="0">
                        <a:solidFill>
                          <a:srgbClr val="002060"/>
                        </a:solidFill>
                        <a:latin typeface="Cambria Math" panose="02040503050406030204" pitchFamily="18" charset="0"/>
                      </a:rPr>
                      <m:t> ≤−20 </m:t>
                    </m:r>
                    <m:r>
                      <a:rPr lang="en-US" altLang="zh-CN" sz="1200" b="0" i="1" smtClean="0">
                        <a:solidFill>
                          <a:srgbClr val="002060"/>
                        </a:solidFill>
                        <a:latin typeface="Cambria Math" panose="02040503050406030204" pitchFamily="18" charset="0"/>
                      </a:rPr>
                      <m:t>𝑑𝐵𝑚</m:t>
                    </m:r>
                  </m:oMath>
                </a14:m>
                <a:r>
                  <a:rPr lang="en-US" altLang="zh-CN" sz="1200" dirty="0"/>
                  <a:t>, but with </a:t>
                </a:r>
                <a:r>
                  <a:rPr lang="en-US" altLang="zh-CN" sz="1200" u="sng" dirty="0">
                    <a:solidFill>
                      <a:srgbClr val="FF0000"/>
                    </a:solidFill>
                  </a:rPr>
                  <a:t>saving 2 more bits </a:t>
                </a:r>
                <a:r>
                  <a:rPr lang="en-US" altLang="zh-CN" sz="1200" dirty="0"/>
                  <a:t>for TBD UHR Info. </a:t>
                </a:r>
              </a:p>
              <a:p>
                <a:pPr lvl="2"/>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xmlns="">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339259" y="1282407"/>
                <a:ext cx="7969347" cy="2505109"/>
              </a:xfrm>
              <a:prstGeom prst="rect">
                <a:avLst/>
              </a:prstGeom>
              <a:blipFill>
                <a:blip r:embed="rId3"/>
                <a:stretch>
                  <a:fillRect r="-383"/>
                </a:stretch>
              </a:blipFill>
            </p:spPr>
            <p:txBody>
              <a:bodyPr/>
              <a:lstStyle/>
              <a:p>
                <a:r>
                  <a:rPr lang="en-US">
                    <a:noFill/>
                  </a:rPr>
                  <a:t> </a:t>
                </a:r>
              </a:p>
            </p:txBody>
          </p:sp>
        </mc:Fallback>
      </mc:AlternateContent>
      <p:sp>
        <p:nvSpPr>
          <p:cNvPr id="15" name="Footer Placeholder 14">
            <a:extLst>
              <a:ext uri="{FF2B5EF4-FFF2-40B4-BE49-F238E27FC236}">
                <a16:creationId xmlns:a16="http://schemas.microsoft.com/office/drawing/2014/main" id="{D64953DB-A5D9-4D1C-89BB-D9329DC2CD5A}"/>
              </a:ext>
            </a:extLst>
          </p:cNvPr>
          <p:cNvSpPr>
            <a:spLocks noGrp="1"/>
          </p:cNvSpPr>
          <p:nvPr>
            <p:ph type="ftr" sz="quarter" idx="11"/>
          </p:nvPr>
        </p:nvSpPr>
        <p:spPr/>
        <p:txBody>
          <a:bodyPr/>
          <a:lstStyle/>
          <a:p>
            <a:r>
              <a:rPr lang="en-US"/>
              <a:t>Mahmoud Hasabelnaby, et. al., Huawei</a:t>
            </a:r>
            <a:endParaRPr lang="en-US" dirty="0"/>
          </a:p>
        </p:txBody>
      </p:sp>
      <p:sp>
        <p:nvSpPr>
          <p:cNvPr id="16" name="Slide Number Placeholder 15">
            <a:extLst>
              <a:ext uri="{FF2B5EF4-FFF2-40B4-BE49-F238E27FC236}">
                <a16:creationId xmlns:a16="http://schemas.microsoft.com/office/drawing/2014/main" id="{7394BF0F-92D0-4DB2-9ABD-8E37C91547A0}"/>
              </a:ext>
            </a:extLst>
          </p:cNvPr>
          <p:cNvSpPr>
            <a:spLocks noGrp="1"/>
          </p:cNvSpPr>
          <p:nvPr>
            <p:ph type="sldNum" sz="quarter" idx="12"/>
          </p:nvPr>
        </p:nvSpPr>
        <p:spPr/>
        <p:txBody>
          <a:bodyPr/>
          <a:lstStyle/>
          <a:p>
            <a:fld id="{EE2556C5-CE8C-6547-B838-EA80C61A4AF7}" type="slidenum">
              <a:rPr lang="en-US" smtClean="0"/>
              <a:pPr/>
              <a:t>10</a:t>
            </a:fld>
            <a:endParaRPr lang="en-US" dirty="0"/>
          </a:p>
        </p:txBody>
      </p:sp>
      <p:pic>
        <p:nvPicPr>
          <p:cNvPr id="6" name="Picture 5">
            <a:extLst>
              <a:ext uri="{FF2B5EF4-FFF2-40B4-BE49-F238E27FC236}">
                <a16:creationId xmlns:a16="http://schemas.microsoft.com/office/drawing/2014/main" id="{8B107D30-00B1-4767-BB7C-9842647F0B08}"/>
              </a:ext>
            </a:extLst>
          </p:cNvPr>
          <p:cNvPicPr>
            <a:picLocks noChangeAspect="1"/>
          </p:cNvPicPr>
          <p:nvPr/>
        </p:nvPicPr>
        <p:blipFill>
          <a:blip r:embed="rId4"/>
          <a:stretch>
            <a:fillRect/>
          </a:stretch>
        </p:blipFill>
        <p:spPr>
          <a:xfrm>
            <a:off x="5336876" y="3392323"/>
            <a:ext cx="198762" cy="170732"/>
          </a:xfrm>
          <a:prstGeom prst="rect">
            <a:avLst/>
          </a:prstGeom>
        </p:spPr>
      </p:pic>
      <p:pic>
        <p:nvPicPr>
          <p:cNvPr id="17" name="Picture 16">
            <a:extLst>
              <a:ext uri="{FF2B5EF4-FFF2-40B4-BE49-F238E27FC236}">
                <a16:creationId xmlns:a16="http://schemas.microsoft.com/office/drawing/2014/main" id="{C23CFD24-548C-4B3D-B208-D9E113D15DEC}"/>
              </a:ext>
            </a:extLst>
          </p:cNvPr>
          <p:cNvPicPr>
            <a:picLocks noChangeAspect="1"/>
          </p:cNvPicPr>
          <p:nvPr/>
        </p:nvPicPr>
        <p:blipFill>
          <a:blip r:embed="rId4"/>
          <a:stretch>
            <a:fillRect/>
          </a:stretch>
        </p:blipFill>
        <p:spPr>
          <a:xfrm>
            <a:off x="5237495" y="3792385"/>
            <a:ext cx="198762" cy="170732"/>
          </a:xfrm>
          <a:prstGeom prst="rect">
            <a:avLst/>
          </a:prstGeom>
        </p:spPr>
      </p:pic>
      <p:pic>
        <p:nvPicPr>
          <p:cNvPr id="18" name="Picture 17">
            <a:extLst>
              <a:ext uri="{FF2B5EF4-FFF2-40B4-BE49-F238E27FC236}">
                <a16:creationId xmlns:a16="http://schemas.microsoft.com/office/drawing/2014/main" id="{569C0C78-7021-4908-83F6-0B59C84BE6A2}"/>
              </a:ext>
            </a:extLst>
          </p:cNvPr>
          <p:cNvPicPr>
            <a:picLocks noChangeAspect="1"/>
          </p:cNvPicPr>
          <p:nvPr/>
        </p:nvPicPr>
        <p:blipFill>
          <a:blip r:embed="rId4"/>
          <a:stretch>
            <a:fillRect/>
          </a:stretch>
        </p:blipFill>
        <p:spPr>
          <a:xfrm>
            <a:off x="4916658" y="3650565"/>
            <a:ext cx="3590393" cy="141820"/>
          </a:xfrm>
          <a:prstGeom prst="rect">
            <a:avLst/>
          </a:prstGeom>
        </p:spPr>
      </p:pic>
      <p:pic>
        <p:nvPicPr>
          <p:cNvPr id="19" name="Picture 18">
            <a:extLst>
              <a:ext uri="{FF2B5EF4-FFF2-40B4-BE49-F238E27FC236}">
                <a16:creationId xmlns:a16="http://schemas.microsoft.com/office/drawing/2014/main" id="{38D0E7B9-3C05-44A6-99D0-183C8564183F}"/>
              </a:ext>
            </a:extLst>
          </p:cNvPr>
          <p:cNvPicPr>
            <a:picLocks noChangeAspect="1"/>
          </p:cNvPicPr>
          <p:nvPr/>
        </p:nvPicPr>
        <p:blipFill>
          <a:blip r:embed="rId5"/>
          <a:stretch>
            <a:fillRect/>
          </a:stretch>
        </p:blipFill>
        <p:spPr>
          <a:xfrm>
            <a:off x="8102263" y="3429450"/>
            <a:ext cx="164818" cy="82409"/>
          </a:xfrm>
          <a:prstGeom prst="rect">
            <a:avLst/>
          </a:prstGeom>
        </p:spPr>
      </p:pic>
      <p:pic>
        <p:nvPicPr>
          <p:cNvPr id="21" name="Picture 20">
            <a:extLst>
              <a:ext uri="{FF2B5EF4-FFF2-40B4-BE49-F238E27FC236}">
                <a16:creationId xmlns:a16="http://schemas.microsoft.com/office/drawing/2014/main" id="{C9993515-ED64-4B13-B70E-6A37A8B67441}"/>
              </a:ext>
            </a:extLst>
          </p:cNvPr>
          <p:cNvPicPr>
            <a:picLocks noChangeAspect="1"/>
          </p:cNvPicPr>
          <p:nvPr/>
        </p:nvPicPr>
        <p:blipFill>
          <a:blip r:embed="rId6"/>
          <a:stretch>
            <a:fillRect/>
          </a:stretch>
        </p:blipFill>
        <p:spPr>
          <a:xfrm>
            <a:off x="5690457" y="3640828"/>
            <a:ext cx="142875" cy="409575"/>
          </a:xfrm>
          <a:prstGeom prst="rect">
            <a:avLst/>
          </a:prstGeom>
        </p:spPr>
      </p:pic>
      <p:sp>
        <p:nvSpPr>
          <p:cNvPr id="25" name="TextBox 24">
            <a:extLst>
              <a:ext uri="{FF2B5EF4-FFF2-40B4-BE49-F238E27FC236}">
                <a16:creationId xmlns:a16="http://schemas.microsoft.com/office/drawing/2014/main" id="{13420313-40DA-4538-8C43-26354854BF4C}"/>
              </a:ext>
            </a:extLst>
          </p:cNvPr>
          <p:cNvSpPr txBox="1"/>
          <p:nvPr/>
        </p:nvSpPr>
        <p:spPr>
          <a:xfrm>
            <a:off x="5256783" y="3343186"/>
            <a:ext cx="415498" cy="230832"/>
          </a:xfrm>
          <a:prstGeom prst="rect">
            <a:avLst/>
          </a:prstGeom>
          <a:noFill/>
        </p:spPr>
        <p:txBody>
          <a:bodyPr wrap="square" rtlCol="0">
            <a:spAutoFit/>
          </a:bodyPr>
          <a:lstStyle/>
          <a:p>
            <a:r>
              <a:rPr lang="en-US" sz="900" dirty="0">
                <a:solidFill>
                  <a:srgbClr val="FF0000"/>
                </a:solidFill>
              </a:rPr>
              <a:t>30</a:t>
            </a:r>
          </a:p>
        </p:txBody>
      </p:sp>
      <p:sp>
        <p:nvSpPr>
          <p:cNvPr id="26" name="TextBox 25">
            <a:extLst>
              <a:ext uri="{FF2B5EF4-FFF2-40B4-BE49-F238E27FC236}">
                <a16:creationId xmlns:a16="http://schemas.microsoft.com/office/drawing/2014/main" id="{A1D49B9E-DE3A-4C64-8AD0-F227D9C046B5}"/>
              </a:ext>
            </a:extLst>
          </p:cNvPr>
          <p:cNvSpPr txBox="1"/>
          <p:nvPr/>
        </p:nvSpPr>
        <p:spPr>
          <a:xfrm>
            <a:off x="5181049" y="3712724"/>
            <a:ext cx="415498" cy="230832"/>
          </a:xfrm>
          <a:prstGeom prst="rect">
            <a:avLst/>
          </a:prstGeom>
          <a:noFill/>
        </p:spPr>
        <p:txBody>
          <a:bodyPr wrap="square" rtlCol="0">
            <a:spAutoFit/>
          </a:bodyPr>
          <a:lstStyle/>
          <a:p>
            <a:r>
              <a:rPr lang="en-US" sz="900" dirty="0">
                <a:solidFill>
                  <a:srgbClr val="FF0000"/>
                </a:solidFill>
              </a:rPr>
              <a:t>31</a:t>
            </a:r>
          </a:p>
        </p:txBody>
      </p:sp>
      <p:pic>
        <p:nvPicPr>
          <p:cNvPr id="28" name="Picture 27">
            <a:extLst>
              <a:ext uri="{FF2B5EF4-FFF2-40B4-BE49-F238E27FC236}">
                <a16:creationId xmlns:a16="http://schemas.microsoft.com/office/drawing/2014/main" id="{AF7F359C-CBC2-4007-9D67-6103E262F553}"/>
              </a:ext>
            </a:extLst>
          </p:cNvPr>
          <p:cNvPicPr>
            <a:picLocks noChangeAspect="1"/>
          </p:cNvPicPr>
          <p:nvPr/>
        </p:nvPicPr>
        <p:blipFill>
          <a:blip r:embed="rId7"/>
          <a:stretch>
            <a:fillRect/>
          </a:stretch>
        </p:blipFill>
        <p:spPr>
          <a:xfrm>
            <a:off x="7975231" y="2798746"/>
            <a:ext cx="333375" cy="219075"/>
          </a:xfrm>
          <a:prstGeom prst="rect">
            <a:avLst/>
          </a:prstGeom>
        </p:spPr>
      </p:pic>
      <p:sp>
        <p:nvSpPr>
          <p:cNvPr id="29" name="TextBox 28">
            <a:extLst>
              <a:ext uri="{FF2B5EF4-FFF2-40B4-BE49-F238E27FC236}">
                <a16:creationId xmlns:a16="http://schemas.microsoft.com/office/drawing/2014/main" id="{3411EA19-B5F9-4618-A67B-71ECE42D8919}"/>
              </a:ext>
            </a:extLst>
          </p:cNvPr>
          <p:cNvSpPr txBox="1"/>
          <p:nvPr/>
        </p:nvSpPr>
        <p:spPr>
          <a:xfrm>
            <a:off x="7896516" y="2824209"/>
            <a:ext cx="338554" cy="230832"/>
          </a:xfrm>
          <a:prstGeom prst="rect">
            <a:avLst/>
          </a:prstGeom>
          <a:noFill/>
        </p:spPr>
        <p:txBody>
          <a:bodyPr wrap="none" rtlCol="0">
            <a:spAutoFit/>
          </a:bodyPr>
          <a:lstStyle/>
          <a:p>
            <a:r>
              <a:rPr lang="en-US" sz="900" u="sng" dirty="0">
                <a:solidFill>
                  <a:srgbClr val="00B050"/>
                </a:solidFill>
              </a:rPr>
              <a:t>bn)</a:t>
            </a:r>
          </a:p>
        </p:txBody>
      </p:sp>
      <p:cxnSp>
        <p:nvCxnSpPr>
          <p:cNvPr id="33" name="Straight Connector 32">
            <a:extLst>
              <a:ext uri="{FF2B5EF4-FFF2-40B4-BE49-F238E27FC236}">
                <a16:creationId xmlns:a16="http://schemas.microsoft.com/office/drawing/2014/main" id="{A9180E85-4DF1-4572-89BE-8CFB9B414C6C}"/>
              </a:ext>
            </a:extLst>
          </p:cNvPr>
          <p:cNvCxnSpPr>
            <a:cxnSpLocks/>
          </p:cNvCxnSpPr>
          <p:nvPr/>
        </p:nvCxnSpPr>
        <p:spPr bwMode="auto">
          <a:xfrm>
            <a:off x="6570731" y="3845615"/>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a:extLst>
              <a:ext uri="{FF2B5EF4-FFF2-40B4-BE49-F238E27FC236}">
                <a16:creationId xmlns:a16="http://schemas.microsoft.com/office/drawing/2014/main" id="{2C46A2F6-F3B2-4D4A-93F0-3C36E8FB3C5D}"/>
              </a:ext>
            </a:extLst>
          </p:cNvPr>
          <p:cNvCxnSpPr/>
          <p:nvPr/>
        </p:nvCxnSpPr>
        <p:spPr bwMode="auto">
          <a:xfrm>
            <a:off x="6496650" y="3856649"/>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1" name="Straight Connector 40">
            <a:extLst>
              <a:ext uri="{FF2B5EF4-FFF2-40B4-BE49-F238E27FC236}">
                <a16:creationId xmlns:a16="http://schemas.microsoft.com/office/drawing/2014/main" id="{7B8B1F5F-1B94-4E99-B5DE-25679CF2B4D6}"/>
              </a:ext>
            </a:extLst>
          </p:cNvPr>
          <p:cNvCxnSpPr/>
          <p:nvPr/>
        </p:nvCxnSpPr>
        <p:spPr bwMode="auto">
          <a:xfrm>
            <a:off x="6494302" y="4698370"/>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2" name="Straight Connector 41">
            <a:extLst>
              <a:ext uri="{FF2B5EF4-FFF2-40B4-BE49-F238E27FC236}">
                <a16:creationId xmlns:a16="http://schemas.microsoft.com/office/drawing/2014/main" id="{D143B443-DA66-48CB-855B-C357CB6A2DCB}"/>
              </a:ext>
            </a:extLst>
          </p:cNvPr>
          <p:cNvCxnSpPr/>
          <p:nvPr/>
        </p:nvCxnSpPr>
        <p:spPr bwMode="auto">
          <a:xfrm>
            <a:off x="6079308" y="3938709"/>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 name="Rectangle 1">
            <a:extLst>
              <a:ext uri="{FF2B5EF4-FFF2-40B4-BE49-F238E27FC236}">
                <a16:creationId xmlns:a16="http://schemas.microsoft.com/office/drawing/2014/main" id="{E00492C5-A592-4285-B087-5DA621C852A7}"/>
              </a:ext>
            </a:extLst>
          </p:cNvPr>
          <p:cNvSpPr/>
          <p:nvPr/>
        </p:nvSpPr>
        <p:spPr bwMode="auto">
          <a:xfrm>
            <a:off x="7505114" y="3392323"/>
            <a:ext cx="761967" cy="119536"/>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7" name="Picture 6">
            <a:extLst>
              <a:ext uri="{FF2B5EF4-FFF2-40B4-BE49-F238E27FC236}">
                <a16:creationId xmlns:a16="http://schemas.microsoft.com/office/drawing/2014/main" id="{1244AF83-D6A2-4E98-846B-36D730BB602B}"/>
              </a:ext>
            </a:extLst>
          </p:cNvPr>
          <p:cNvPicPr>
            <a:picLocks noChangeAspect="1"/>
          </p:cNvPicPr>
          <p:nvPr/>
        </p:nvPicPr>
        <p:blipFill>
          <a:blip r:embed="rId8"/>
          <a:stretch>
            <a:fillRect/>
          </a:stretch>
        </p:blipFill>
        <p:spPr>
          <a:xfrm>
            <a:off x="3862445" y="2798426"/>
            <a:ext cx="295275" cy="238125"/>
          </a:xfrm>
          <a:prstGeom prst="rect">
            <a:avLst/>
          </a:prstGeom>
        </p:spPr>
      </p:pic>
      <p:pic>
        <p:nvPicPr>
          <p:cNvPr id="10" name="Picture 9">
            <a:extLst>
              <a:ext uri="{FF2B5EF4-FFF2-40B4-BE49-F238E27FC236}">
                <a16:creationId xmlns:a16="http://schemas.microsoft.com/office/drawing/2014/main" id="{FFDA9A17-FBE7-4FE8-A7F4-E981E0840623}"/>
              </a:ext>
            </a:extLst>
          </p:cNvPr>
          <p:cNvPicPr>
            <a:picLocks noChangeAspect="1"/>
          </p:cNvPicPr>
          <p:nvPr/>
        </p:nvPicPr>
        <p:blipFill>
          <a:blip r:embed="rId9"/>
          <a:stretch>
            <a:fillRect/>
          </a:stretch>
        </p:blipFill>
        <p:spPr>
          <a:xfrm>
            <a:off x="1067786" y="2908283"/>
            <a:ext cx="3471379" cy="1925098"/>
          </a:xfrm>
          <a:prstGeom prst="rect">
            <a:avLst/>
          </a:prstGeom>
        </p:spPr>
      </p:pic>
      <p:pic>
        <p:nvPicPr>
          <p:cNvPr id="5" name="Picture 4">
            <a:extLst>
              <a:ext uri="{FF2B5EF4-FFF2-40B4-BE49-F238E27FC236}">
                <a16:creationId xmlns:a16="http://schemas.microsoft.com/office/drawing/2014/main" id="{4A2CF07A-F165-4434-B878-0080C40CF432}"/>
              </a:ext>
            </a:extLst>
          </p:cNvPr>
          <p:cNvPicPr>
            <a:picLocks noChangeAspect="1"/>
          </p:cNvPicPr>
          <p:nvPr/>
        </p:nvPicPr>
        <p:blipFill>
          <a:blip r:embed="rId10"/>
          <a:stretch>
            <a:fillRect/>
          </a:stretch>
        </p:blipFill>
        <p:spPr>
          <a:xfrm>
            <a:off x="7859054" y="2834673"/>
            <a:ext cx="345141" cy="187979"/>
          </a:xfrm>
          <a:prstGeom prst="rect">
            <a:avLst/>
          </a:prstGeom>
        </p:spPr>
      </p:pic>
      <p:pic>
        <p:nvPicPr>
          <p:cNvPr id="13" name="Picture 12">
            <a:extLst>
              <a:ext uri="{FF2B5EF4-FFF2-40B4-BE49-F238E27FC236}">
                <a16:creationId xmlns:a16="http://schemas.microsoft.com/office/drawing/2014/main" id="{18C42F80-C1B3-4BFA-B15A-DAECDA48EB39}"/>
              </a:ext>
            </a:extLst>
          </p:cNvPr>
          <p:cNvPicPr>
            <a:picLocks noChangeAspect="1"/>
          </p:cNvPicPr>
          <p:nvPr/>
        </p:nvPicPr>
        <p:blipFill>
          <a:blip r:embed="rId10"/>
          <a:stretch>
            <a:fillRect/>
          </a:stretch>
        </p:blipFill>
        <p:spPr>
          <a:xfrm>
            <a:off x="5252941" y="2803310"/>
            <a:ext cx="576549" cy="272629"/>
          </a:xfrm>
          <a:prstGeom prst="rect">
            <a:avLst/>
          </a:prstGeom>
        </p:spPr>
      </p:pic>
      <p:pic>
        <p:nvPicPr>
          <p:cNvPr id="30" name="Picture 29">
            <a:extLst>
              <a:ext uri="{FF2B5EF4-FFF2-40B4-BE49-F238E27FC236}">
                <a16:creationId xmlns:a16="http://schemas.microsoft.com/office/drawing/2014/main" id="{EBFEBD16-09BC-4375-8FCB-E5E6BEEFDB40}"/>
              </a:ext>
            </a:extLst>
          </p:cNvPr>
          <p:cNvPicPr>
            <a:picLocks noChangeAspect="1"/>
          </p:cNvPicPr>
          <p:nvPr/>
        </p:nvPicPr>
        <p:blipFill>
          <a:blip r:embed="rId10"/>
          <a:stretch>
            <a:fillRect/>
          </a:stretch>
        </p:blipFill>
        <p:spPr>
          <a:xfrm>
            <a:off x="1499460" y="2834673"/>
            <a:ext cx="576549" cy="272629"/>
          </a:xfrm>
          <a:prstGeom prst="rect">
            <a:avLst/>
          </a:prstGeom>
        </p:spPr>
      </p:pic>
    </p:spTree>
    <p:extLst>
      <p:ext uri="{BB962C8B-B14F-4D97-AF65-F5344CB8AC3E}">
        <p14:creationId xmlns:p14="http://schemas.microsoft.com/office/powerpoint/2010/main" val="2997830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461127" y="1145746"/>
            <a:ext cx="7969347" cy="1169551"/>
          </a:xfrm>
          <a:prstGeom prst="rect">
            <a:avLst/>
          </a:prstGeom>
          <a:noFill/>
        </p:spPr>
        <p:txBody>
          <a:bodyPr wrap="square">
            <a:spAutoFit/>
          </a:bodyPr>
          <a:lstStyle/>
          <a:p>
            <a:pPr marL="742950" lvl="1" indent="-285750">
              <a:buFont typeface="Wingdings" panose="05000000000000000000" pitchFamily="2" charset="2"/>
              <a:buChar char="Ø"/>
            </a:pPr>
            <a:r>
              <a:rPr lang="en-US" altLang="zh-CN" sz="1400" dirty="0"/>
              <a:t>We may combine Options 1-a and 1-b together to </a:t>
            </a:r>
            <a:r>
              <a:rPr lang="en-US" altLang="zh-CN" sz="1400" u="sng" dirty="0"/>
              <a:t>save 3 bits</a:t>
            </a:r>
            <a:r>
              <a:rPr lang="en-US" altLang="zh-CN" sz="1400" dirty="0"/>
              <a:t> for TBD UHR features.</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11</a:t>
            </a:fld>
            <a:endParaRPr lang="en-US" dirty="0"/>
          </a:p>
        </p:txBody>
      </p:sp>
      <p:sp>
        <p:nvSpPr>
          <p:cNvPr id="13" name="TextBox 12">
            <a:extLst>
              <a:ext uri="{FF2B5EF4-FFF2-40B4-BE49-F238E27FC236}">
                <a16:creationId xmlns:a16="http://schemas.microsoft.com/office/drawing/2014/main" id="{29623A7C-B5D6-4ACC-A797-87B34A09210E}"/>
              </a:ext>
            </a:extLst>
          </p:cNvPr>
          <p:cNvSpPr txBox="1"/>
          <p:nvPr/>
        </p:nvSpPr>
        <p:spPr>
          <a:xfrm>
            <a:off x="734627" y="3025956"/>
            <a:ext cx="389850" cy="246221"/>
          </a:xfrm>
          <a:prstGeom prst="rect">
            <a:avLst/>
          </a:prstGeom>
          <a:noFill/>
        </p:spPr>
        <p:txBody>
          <a:bodyPr wrap="none" rtlCol="0">
            <a:spAutoFit/>
          </a:bodyPr>
          <a:lstStyle/>
          <a:p>
            <a:pPr algn="ctr"/>
            <a:r>
              <a:rPr lang="en-US" sz="1000" dirty="0"/>
              <a:t>Bits</a:t>
            </a:r>
          </a:p>
        </p:txBody>
      </p:sp>
      <p:graphicFrame>
        <p:nvGraphicFramePr>
          <p:cNvPr id="14" name="Table 3">
            <a:extLst>
              <a:ext uri="{FF2B5EF4-FFF2-40B4-BE49-F238E27FC236}">
                <a16:creationId xmlns:a16="http://schemas.microsoft.com/office/drawing/2014/main" id="{DDB3156D-0218-4D7D-ADD9-F730D08DAE00}"/>
              </a:ext>
            </a:extLst>
          </p:cNvPr>
          <p:cNvGraphicFramePr>
            <a:graphicFrameLocks noGrp="1"/>
          </p:cNvGraphicFramePr>
          <p:nvPr>
            <p:extLst>
              <p:ext uri="{D42A27DB-BD31-4B8C-83A1-F6EECF244321}">
                <p14:modId xmlns:p14="http://schemas.microsoft.com/office/powerpoint/2010/main" val="708049725"/>
              </p:ext>
            </p:extLst>
          </p:nvPr>
        </p:nvGraphicFramePr>
        <p:xfrm>
          <a:off x="1181021" y="2045435"/>
          <a:ext cx="7373365" cy="1533116"/>
        </p:xfrm>
        <a:graphic>
          <a:graphicData uri="http://schemas.openxmlformats.org/drawingml/2006/table">
            <a:tbl>
              <a:tblPr firstRow="1" bandRow="1">
                <a:tableStyleId>{5940675A-B579-460E-94D1-54222C63F5DA}</a:tableStyleId>
              </a:tblPr>
              <a:tblGrid>
                <a:gridCol w="586415">
                  <a:extLst>
                    <a:ext uri="{9D8B030D-6E8A-4147-A177-3AD203B41FA5}">
                      <a16:colId xmlns:a16="http://schemas.microsoft.com/office/drawing/2014/main" val="3510570083"/>
                    </a:ext>
                  </a:extLst>
                </a:gridCol>
                <a:gridCol w="816155">
                  <a:extLst>
                    <a:ext uri="{9D8B030D-6E8A-4147-A177-3AD203B41FA5}">
                      <a16:colId xmlns:a16="http://schemas.microsoft.com/office/drawing/2014/main" val="595642291"/>
                    </a:ext>
                  </a:extLst>
                </a:gridCol>
                <a:gridCol w="617836">
                  <a:extLst>
                    <a:ext uri="{9D8B030D-6E8A-4147-A177-3AD203B41FA5}">
                      <a16:colId xmlns:a16="http://schemas.microsoft.com/office/drawing/2014/main" val="184489331"/>
                    </a:ext>
                  </a:extLst>
                </a:gridCol>
                <a:gridCol w="626229">
                  <a:extLst>
                    <a:ext uri="{9D8B030D-6E8A-4147-A177-3AD203B41FA5}">
                      <a16:colId xmlns:a16="http://schemas.microsoft.com/office/drawing/2014/main" val="1417680702"/>
                    </a:ext>
                  </a:extLst>
                </a:gridCol>
                <a:gridCol w="697799">
                  <a:extLst>
                    <a:ext uri="{9D8B030D-6E8A-4147-A177-3AD203B41FA5}">
                      <a16:colId xmlns:a16="http://schemas.microsoft.com/office/drawing/2014/main" val="535915129"/>
                    </a:ext>
                  </a:extLst>
                </a:gridCol>
                <a:gridCol w="758313">
                  <a:extLst>
                    <a:ext uri="{9D8B030D-6E8A-4147-A177-3AD203B41FA5}">
                      <a16:colId xmlns:a16="http://schemas.microsoft.com/office/drawing/2014/main" val="1216684004"/>
                    </a:ext>
                  </a:extLst>
                </a:gridCol>
                <a:gridCol w="701741">
                  <a:extLst>
                    <a:ext uri="{9D8B030D-6E8A-4147-A177-3AD203B41FA5}">
                      <a16:colId xmlns:a16="http://schemas.microsoft.com/office/drawing/2014/main" val="3988775806"/>
                    </a:ext>
                  </a:extLst>
                </a:gridCol>
                <a:gridCol w="701741">
                  <a:extLst>
                    <a:ext uri="{9D8B030D-6E8A-4147-A177-3AD203B41FA5}">
                      <a16:colId xmlns:a16="http://schemas.microsoft.com/office/drawing/2014/main" val="4083719966"/>
                    </a:ext>
                  </a:extLst>
                </a:gridCol>
                <a:gridCol w="701741">
                  <a:extLst>
                    <a:ext uri="{9D8B030D-6E8A-4147-A177-3AD203B41FA5}">
                      <a16:colId xmlns:a16="http://schemas.microsoft.com/office/drawing/2014/main" val="3643724730"/>
                    </a:ext>
                  </a:extLst>
                </a:gridCol>
                <a:gridCol w="403634">
                  <a:extLst>
                    <a:ext uri="{9D8B030D-6E8A-4147-A177-3AD203B41FA5}">
                      <a16:colId xmlns:a16="http://schemas.microsoft.com/office/drawing/2014/main" val="2264997069"/>
                    </a:ext>
                  </a:extLst>
                </a:gridCol>
                <a:gridCol w="761761">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B26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FF0000"/>
                          </a:solidFill>
                        </a:rPr>
                        <a:t>          B33</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B34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 </a:t>
                      </a:r>
                      <a:r>
                        <a:rPr lang="en-US" sz="700" dirty="0">
                          <a:solidFill>
                            <a:srgbClr val="FF0000"/>
                          </a:solidFill>
                        </a:rPr>
                        <a:t>(MCS expansion)</a:t>
                      </a:r>
                      <a:endParaRPr lang="en-US" sz="700" dirty="0">
                        <a:solidFill>
                          <a:schemeClr val="tx1"/>
                        </a:solidFill>
                      </a:endParaRP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000" dirty="0">
                          <a:solidFill>
                            <a:srgbClr val="FF0000"/>
                          </a:solidFill>
                        </a:rPr>
                        <a:t>TBD UHR Info</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UEQM</a:t>
                      </a:r>
                      <a:br>
                        <a:rPr lang="en-US" sz="1000" dirty="0">
                          <a:solidFill>
                            <a:srgbClr val="FF0000"/>
                          </a:solidFill>
                        </a:rPr>
                      </a:br>
                      <a:r>
                        <a:rPr lang="en-US" sz="1000" dirty="0">
                          <a:solidFill>
                            <a:srgbClr val="FF0000"/>
                          </a:solidFill>
                        </a:rPr>
                        <a:t>Pattern variation</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gn="ctr"/>
                      <a:r>
                        <a:rPr lang="en-US" sz="1000" kern="1200" dirty="0">
                          <a:solidFill>
                            <a:srgbClr val="FF0000"/>
                          </a:solidFill>
                          <a:latin typeface="+mn-lt"/>
                          <a:ea typeface="+mn-ea"/>
                          <a:cs typeface="+mn-cs"/>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cxnSp>
        <p:nvCxnSpPr>
          <p:cNvPr id="12" name="Straight Connector 11">
            <a:extLst>
              <a:ext uri="{FF2B5EF4-FFF2-40B4-BE49-F238E27FC236}">
                <a16:creationId xmlns:a16="http://schemas.microsoft.com/office/drawing/2014/main" id="{5D65A0FF-3C41-4D00-BF95-C8E8970C1510}"/>
              </a:ext>
            </a:extLst>
          </p:cNvPr>
          <p:cNvCxnSpPr/>
          <p:nvPr/>
        </p:nvCxnSpPr>
        <p:spPr bwMode="auto">
          <a:xfrm>
            <a:off x="3961323" y="2426553"/>
            <a:ext cx="47262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90235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1-c: Freeing Space within User Info field</a:t>
            </a:r>
            <a:endParaRPr lang="zh-CN" altLang="en-US" dirty="0"/>
          </a:p>
        </p:txBody>
      </p:sp>
      <p:graphicFrame>
        <p:nvGraphicFramePr>
          <p:cNvPr id="2" name="Table 3">
            <a:extLst>
              <a:ext uri="{FF2B5EF4-FFF2-40B4-BE49-F238E27FC236}">
                <a16:creationId xmlns:a16="http://schemas.microsoft.com/office/drawing/2014/main" id="{1336C48B-5DB6-4241-99F8-38ED578FF548}"/>
              </a:ext>
            </a:extLst>
          </p:cNvPr>
          <p:cNvGraphicFramePr>
            <a:graphicFrameLocks noGrp="1"/>
          </p:cNvGraphicFramePr>
          <p:nvPr>
            <p:extLst>
              <p:ext uri="{D42A27DB-BD31-4B8C-83A1-F6EECF244321}">
                <p14:modId xmlns:p14="http://schemas.microsoft.com/office/powerpoint/2010/main" val="3220772910"/>
              </p:ext>
            </p:extLst>
          </p:nvPr>
        </p:nvGraphicFramePr>
        <p:xfrm>
          <a:off x="1467884" y="3328364"/>
          <a:ext cx="6507253" cy="1563596"/>
        </p:xfrm>
        <a:graphic>
          <a:graphicData uri="http://schemas.openxmlformats.org/drawingml/2006/table">
            <a:tbl>
              <a:tblPr firstRow="1" bandRow="1">
                <a:tableStyleId>{5940675A-B579-460E-94D1-54222C63F5DA}</a:tableStyleId>
              </a:tblPr>
              <a:tblGrid>
                <a:gridCol w="571968">
                  <a:extLst>
                    <a:ext uri="{9D8B030D-6E8A-4147-A177-3AD203B41FA5}">
                      <a16:colId xmlns:a16="http://schemas.microsoft.com/office/drawing/2014/main" val="3510570083"/>
                    </a:ext>
                  </a:extLst>
                </a:gridCol>
                <a:gridCol w="796048">
                  <a:extLst>
                    <a:ext uri="{9D8B030D-6E8A-4147-A177-3AD203B41FA5}">
                      <a16:colId xmlns:a16="http://schemas.microsoft.com/office/drawing/2014/main" val="595642291"/>
                    </a:ext>
                  </a:extLst>
                </a:gridCol>
                <a:gridCol w="602614">
                  <a:extLst>
                    <a:ext uri="{9D8B030D-6E8A-4147-A177-3AD203B41FA5}">
                      <a16:colId xmlns:a16="http://schemas.microsoft.com/office/drawing/2014/main" val="184489331"/>
                    </a:ext>
                  </a:extLst>
                </a:gridCol>
                <a:gridCol w="610799">
                  <a:extLst>
                    <a:ext uri="{9D8B030D-6E8A-4147-A177-3AD203B41FA5}">
                      <a16:colId xmlns:a16="http://schemas.microsoft.com/office/drawing/2014/main" val="1417680702"/>
                    </a:ext>
                  </a:extLst>
                </a:gridCol>
                <a:gridCol w="680607">
                  <a:extLst>
                    <a:ext uri="{9D8B030D-6E8A-4147-A177-3AD203B41FA5}">
                      <a16:colId xmlns:a16="http://schemas.microsoft.com/office/drawing/2014/main" val="535915129"/>
                    </a:ext>
                  </a:extLst>
                </a:gridCol>
                <a:gridCol w="739630">
                  <a:extLst>
                    <a:ext uri="{9D8B030D-6E8A-4147-A177-3AD203B41FA5}">
                      <a16:colId xmlns:a16="http://schemas.microsoft.com/office/drawing/2014/main" val="1216684004"/>
                    </a:ext>
                  </a:extLst>
                </a:gridCol>
                <a:gridCol w="684452">
                  <a:extLst>
                    <a:ext uri="{9D8B030D-6E8A-4147-A177-3AD203B41FA5}">
                      <a16:colId xmlns:a16="http://schemas.microsoft.com/office/drawing/2014/main" val="3988775806"/>
                    </a:ext>
                  </a:extLst>
                </a:gridCol>
                <a:gridCol w="684452">
                  <a:extLst>
                    <a:ext uri="{9D8B030D-6E8A-4147-A177-3AD203B41FA5}">
                      <a16:colId xmlns:a16="http://schemas.microsoft.com/office/drawing/2014/main" val="3643724730"/>
                    </a:ext>
                  </a:extLst>
                </a:gridCol>
                <a:gridCol w="393689">
                  <a:extLst>
                    <a:ext uri="{9D8B030D-6E8A-4147-A177-3AD203B41FA5}">
                      <a16:colId xmlns:a16="http://schemas.microsoft.com/office/drawing/2014/main" val="2264997069"/>
                    </a:ext>
                  </a:extLst>
                </a:gridCol>
                <a:gridCol w="742994">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B26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B31     B32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B33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FF0000"/>
                          </a:solidFill>
                        </a:rPr>
                        <a:t>(MCS expansion)</a:t>
                      </a:r>
                      <a:endParaRPr lang="en-US" sz="80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46C1B6-2BCD-4BB5-B909-780B4178705F}"/>
                  </a:ext>
                </a:extLst>
              </p:cNvPr>
              <p:cNvSpPr txBox="1"/>
              <p:nvPr/>
            </p:nvSpPr>
            <p:spPr>
              <a:xfrm>
                <a:off x="102401" y="1124378"/>
                <a:ext cx="8584399" cy="2495427"/>
              </a:xfrm>
              <a:prstGeom prst="rect">
                <a:avLst/>
              </a:prstGeom>
              <a:noFill/>
            </p:spPr>
            <p:txBody>
              <a:bodyPr wrap="square">
                <a:spAutoFit/>
              </a:bodyPr>
              <a:lstStyle/>
              <a:p>
                <a:pPr lvl="1"/>
                <a:endParaRPr lang="en-US" altLang="zh-CN" sz="1400" dirty="0"/>
              </a:p>
              <a:p>
                <a:pPr marL="742950" lvl="1" indent="-285750">
                  <a:buFont typeface="Arial" panose="020B0604020202020204" pitchFamily="34" charset="0"/>
                  <a:buChar char="•"/>
                </a:pPr>
                <a:r>
                  <a:rPr lang="en-US" altLang="zh-CN" sz="1400" dirty="0"/>
                  <a:t>We can save one bit by representing the UL Target Receive Power subfield in 6 bits through calculating </a:t>
                </a:r>
                <a14:m>
                  <m:oMath xmlns:m="http://schemas.openxmlformats.org/officeDocument/2006/math">
                    <m:sSub>
                      <m:sSubPr>
                        <m:ctrlPr>
                          <a:rPr lang="en-US" altLang="zh-CN" sz="140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𝑇𝑎𝑟𝑔𝑒𝑡</m:t>
                        </m:r>
                      </m:e>
                      <m:sub>
                        <m:r>
                          <a:rPr lang="en-US" altLang="zh-CN" sz="1400" b="0" i="1" smtClean="0">
                            <a:solidFill>
                              <a:srgbClr val="FF0000"/>
                            </a:solidFill>
                            <a:latin typeface="Cambria Math" panose="02040503050406030204" pitchFamily="18" charset="0"/>
                          </a:rPr>
                          <m:t>𝑝𝑤𝑟</m:t>
                        </m:r>
                      </m:sub>
                    </m:sSub>
                    <m:r>
                      <a:rPr lang="en-US" altLang="zh-CN" sz="1400" b="0" i="1" smtClean="0">
                        <a:solidFill>
                          <a:srgbClr val="FF0000"/>
                        </a:solidFill>
                        <a:latin typeface="Cambria Math" panose="02040503050406030204" pitchFamily="18" charset="0"/>
                      </a:rPr>
                      <m:t>=−110+1.451</m:t>
                    </m:r>
                    <m:sSub>
                      <m:sSubPr>
                        <m:ctrlPr>
                          <a:rPr lang="en-US" altLang="zh-CN" sz="1400" b="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𝐹</m:t>
                        </m:r>
                      </m:e>
                      <m:sub>
                        <m:r>
                          <a:rPr lang="en-US" altLang="zh-CN" sz="1400" b="0" i="1" smtClean="0">
                            <a:solidFill>
                              <a:srgbClr val="FF0000"/>
                            </a:solidFill>
                            <a:latin typeface="Cambria Math" panose="02040503050406030204" pitchFamily="18" charset="0"/>
                          </a:rPr>
                          <m:t>𝑣𝑎𝑙</m:t>
                        </m:r>
                      </m:sub>
                    </m:sSub>
                    <m:r>
                      <a:rPr lang="en-US" altLang="zh-CN" sz="1400" b="0" i="0" smtClean="0">
                        <a:solidFill>
                          <a:srgbClr val="FF0000"/>
                        </a:solidFill>
                        <a:latin typeface="Cambria Math" panose="02040503050406030204" pitchFamily="18" charset="0"/>
                      </a:rPr>
                      <m:t>.</m:t>
                    </m:r>
                  </m:oMath>
                </a14:m>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This saves </a:t>
                </a:r>
                <a:r>
                  <a:rPr lang="en-US" altLang="zh-CN" sz="1400" dirty="0">
                    <a:solidFill>
                      <a:srgbClr val="FF0000"/>
                    </a:solidFill>
                  </a:rPr>
                  <a:t>1 bit (better power resolution compared to option 1.b) </a:t>
                </a:r>
                <a:r>
                  <a:rPr lang="en-US" altLang="zh-CN" sz="1400" dirty="0"/>
                  <a:t>while still</a:t>
                </a:r>
                <a:r>
                  <a:rPr lang="en-US" altLang="zh-CN" sz="1400" dirty="0">
                    <a:solidFill>
                      <a:srgbClr val="FF0000"/>
                    </a:solidFill>
                  </a:rPr>
                  <a:t> </a:t>
                </a:r>
                <a:r>
                  <a:rPr lang="en-US" altLang="zh-CN" sz="1400" dirty="0"/>
                  <a:t>covering </a:t>
                </a:r>
                <a14:m>
                  <m:oMath xmlns:m="http://schemas.openxmlformats.org/officeDocument/2006/math">
                    <m:sSub>
                      <m:sSubPr>
                        <m:ctrlPr>
                          <a:rPr lang="en-US" altLang="zh-CN" sz="1400" i="1">
                            <a:solidFill>
                              <a:srgbClr val="002060"/>
                            </a:solidFill>
                            <a:latin typeface="Cambria Math" panose="02040503050406030204" pitchFamily="18" charset="0"/>
                          </a:rPr>
                        </m:ctrlPr>
                      </m:sSubPr>
                      <m:e>
                        <m:r>
                          <a:rPr lang="en-US" altLang="zh-CN" sz="1400" i="1">
                            <a:solidFill>
                              <a:srgbClr val="002060"/>
                            </a:solidFill>
                            <a:latin typeface="Cambria Math" panose="02040503050406030204" pitchFamily="18" charset="0"/>
                          </a:rPr>
                          <m:t>−110 </m:t>
                        </m:r>
                        <m:r>
                          <a:rPr lang="en-US" altLang="zh-CN" sz="1400" i="1">
                            <a:solidFill>
                              <a:srgbClr val="002060"/>
                            </a:solidFill>
                            <a:latin typeface="Cambria Math" panose="02040503050406030204" pitchFamily="18" charset="0"/>
                          </a:rPr>
                          <m:t>𝑑𝐵𝑚</m:t>
                        </m:r>
                        <m:r>
                          <a:rPr lang="en-US" altLang="zh-CN" sz="1400" i="1">
                            <a:solidFill>
                              <a:srgbClr val="002060"/>
                            </a:solidFill>
                            <a:latin typeface="Cambria Math" panose="02040503050406030204" pitchFamily="18" charset="0"/>
                          </a:rPr>
                          <m:t>≤</m:t>
                        </m:r>
                        <m:r>
                          <a:rPr lang="en-US" altLang="zh-CN" sz="1400" i="1">
                            <a:solidFill>
                              <a:srgbClr val="002060"/>
                            </a:solidFill>
                            <a:latin typeface="Cambria Math" panose="02040503050406030204" pitchFamily="18" charset="0"/>
                          </a:rPr>
                          <m:t>𝑇𝑎𝑟𝑔𝑒𝑡</m:t>
                        </m:r>
                      </m:e>
                      <m:sub>
                        <m:r>
                          <a:rPr lang="en-US" altLang="zh-CN" sz="1400" i="1">
                            <a:solidFill>
                              <a:srgbClr val="002060"/>
                            </a:solidFill>
                            <a:latin typeface="Cambria Math" panose="02040503050406030204" pitchFamily="18" charset="0"/>
                          </a:rPr>
                          <m:t>𝑝𝑤𝑟</m:t>
                        </m:r>
                      </m:sub>
                    </m:sSub>
                    <m:r>
                      <a:rPr lang="en-US" altLang="zh-CN" sz="1400" i="1">
                        <a:solidFill>
                          <a:srgbClr val="002060"/>
                        </a:solidFill>
                        <a:latin typeface="Cambria Math" panose="02040503050406030204" pitchFamily="18" charset="0"/>
                      </a:rPr>
                      <m:t> ≤−20 </m:t>
                    </m:r>
                    <m:r>
                      <a:rPr lang="en-US" altLang="zh-CN" sz="1400" i="1">
                        <a:solidFill>
                          <a:srgbClr val="002060"/>
                        </a:solidFill>
                        <a:latin typeface="Cambria Math" panose="02040503050406030204" pitchFamily="18" charset="0"/>
                      </a:rPr>
                      <m:t>𝑑𝐵𝑚</m:t>
                    </m:r>
                  </m:oMath>
                </a14:m>
                <a:r>
                  <a:rPr lang="en-US" altLang="zh-CN" sz="1400" dirty="0"/>
                  <a:t>, </a:t>
                </a:r>
                <a:r>
                  <a:rPr lang="en-US" altLang="zh-CN" sz="1400" dirty="0">
                    <a:solidFill>
                      <a:schemeClr val="tx1">
                        <a:lumMod val="95000"/>
                        <a:lumOff val="5000"/>
                      </a:schemeClr>
                    </a:solidFill>
                  </a:rPr>
                  <a:t>for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r>
                      <a:rPr lang="en-US" altLang="zh-CN" sz="1400" i="1">
                        <a:solidFill>
                          <a:schemeClr val="tx1">
                            <a:lumMod val="95000"/>
                            <a:lumOff val="5000"/>
                          </a:schemeClr>
                        </a:solidFill>
                        <a:latin typeface="Cambria Math" panose="02040503050406030204" pitchFamily="18" charset="0"/>
                      </a:rPr>
                      <m:t> </m:t>
                    </m:r>
                  </m:oMath>
                </a14:m>
                <a:r>
                  <a:rPr lang="en-US" altLang="zh-CN" sz="1400" dirty="0">
                    <a:solidFill>
                      <a:schemeClr val="tx1">
                        <a:lumMod val="95000"/>
                        <a:lumOff val="5000"/>
                      </a:schemeClr>
                    </a:solidFill>
                  </a:rPr>
                  <a:t>values from 0 to 62. When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oMath>
                </a14:m>
                <a:r>
                  <a:rPr lang="en-US" altLang="zh-CN" sz="1400" dirty="0">
                    <a:solidFill>
                      <a:schemeClr val="tx1">
                        <a:lumMod val="95000"/>
                        <a:lumOff val="5000"/>
                      </a:schemeClr>
                    </a:solidFill>
                  </a:rPr>
                  <a:t>= 63, t</a:t>
                </a:r>
                <a:r>
                  <a:rPr lang="en-US" sz="1400" dirty="0">
                    <a:solidFill>
                      <a:schemeClr val="tx1">
                        <a:lumMod val="95000"/>
                        <a:lumOff val="5000"/>
                      </a:schemeClr>
                    </a:solidFill>
                  </a:rPr>
                  <a:t>he STA transmits the TB PPDU at the STA’s maximum transmit power for the assigned MCS.</a:t>
                </a:r>
                <a:endParaRPr lang="en-US" altLang="zh-CN" sz="1400" dirty="0">
                  <a:solidFill>
                    <a:schemeClr val="tx1">
                      <a:lumMod val="95000"/>
                      <a:lumOff val="5000"/>
                    </a:schemeClr>
                  </a:solidFill>
                </a:endParaRP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xmlns="">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102401" y="1124378"/>
                <a:ext cx="8584399" cy="2495427"/>
              </a:xfrm>
              <a:prstGeom prst="rect">
                <a:avLst/>
              </a:prstGeom>
              <a:blipFill>
                <a:blip r:embed="rId2"/>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98A46914-E833-4D20-9B07-133FCE61D2FA}"/>
              </a:ext>
            </a:extLst>
          </p:cNvPr>
          <p:cNvSpPr txBox="1"/>
          <p:nvPr/>
        </p:nvSpPr>
        <p:spPr>
          <a:xfrm>
            <a:off x="986096" y="4286983"/>
            <a:ext cx="389850" cy="246221"/>
          </a:xfrm>
          <a:prstGeom prst="rect">
            <a:avLst/>
          </a:prstGeom>
          <a:noFill/>
        </p:spPr>
        <p:txBody>
          <a:bodyPr wrap="none" rtlCol="0">
            <a:spAutoFit/>
          </a:bodyPr>
          <a:lstStyle/>
          <a:p>
            <a:pPr algn="ctr"/>
            <a:r>
              <a:rPr lang="en-US" sz="1000" dirty="0"/>
              <a:t>Bits</a:t>
            </a:r>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12</a:t>
            </a:fld>
            <a:endParaRPr lang="en-US" dirty="0"/>
          </a:p>
        </p:txBody>
      </p:sp>
      <p:cxnSp>
        <p:nvCxnSpPr>
          <p:cNvPr id="10" name="Straight Connector 9">
            <a:extLst>
              <a:ext uri="{FF2B5EF4-FFF2-40B4-BE49-F238E27FC236}">
                <a16:creationId xmlns:a16="http://schemas.microsoft.com/office/drawing/2014/main" id="{F8C5670E-0A00-488B-AC34-1F9068DEEF02}"/>
              </a:ext>
            </a:extLst>
          </p:cNvPr>
          <p:cNvCxnSpPr/>
          <p:nvPr/>
        </p:nvCxnSpPr>
        <p:spPr bwMode="auto">
          <a:xfrm>
            <a:off x="4145496" y="3712529"/>
            <a:ext cx="47262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8551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Extended UHR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13</a:t>
            </a:fld>
            <a:endParaRPr lang="en-US" dirty="0"/>
          </a:p>
        </p:txBody>
      </p:sp>
      <p:sp>
        <p:nvSpPr>
          <p:cNvPr id="25" name="TextBox 24">
            <a:extLst>
              <a:ext uri="{FF2B5EF4-FFF2-40B4-BE49-F238E27FC236}">
                <a16:creationId xmlns:a16="http://schemas.microsoft.com/office/drawing/2014/main" id="{89D1E609-65FA-4977-BD89-519ABF64D85C}"/>
              </a:ext>
            </a:extLst>
          </p:cNvPr>
          <p:cNvSpPr txBox="1"/>
          <p:nvPr/>
        </p:nvSpPr>
        <p:spPr>
          <a:xfrm>
            <a:off x="681260" y="1337698"/>
            <a:ext cx="7781480" cy="2800767"/>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UHR supported features within the UHR variant of the User Info field, we propose an </a:t>
            </a:r>
            <a:r>
              <a:rPr lang="en-US" altLang="zh-CN" sz="1400" u="sng" dirty="0"/>
              <a:t>Extended User Info field</a:t>
            </a:r>
            <a:r>
              <a:rPr lang="en-US" altLang="zh-CN" sz="1400" dirty="0"/>
              <a:t> that can include relevant per-user UHR-specific TX/RX parameters:</a:t>
            </a:r>
          </a:p>
          <a:p>
            <a:pPr marL="285750" indent="-285750">
              <a:buFont typeface="Arial" panose="020B0604020202020204" pitchFamily="34" charset="0"/>
              <a:buChar char="•"/>
            </a:pPr>
            <a:endParaRPr lang="en-US" altLang="zh-CN" sz="1400" dirty="0"/>
          </a:p>
          <a:p>
            <a:pPr marL="742950" lvl="1" indent="-285750">
              <a:buFont typeface="Wingdings" panose="05000000000000000000" pitchFamily="2" charset="2"/>
              <a:buChar char="§"/>
            </a:pPr>
            <a:r>
              <a:rPr lang="en-US" sz="1200" dirty="0"/>
              <a:t>The Extended UHR User Info field for a STA immediately follows the UHR User Info field for the STA.   </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The AID value assigned to both the UHR User Info field and the Extended UHR User Info field for a specific STA is identical.</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For example, this field could be required for signaling per-user UHR control information in initial control frames used across various applications in 802.11bn.</a:t>
            </a:r>
          </a:p>
          <a:p>
            <a:pPr marL="742950" lvl="1" indent="-285750">
              <a:buFont typeface="Wingdings" panose="05000000000000000000" pitchFamily="2" charset="2"/>
              <a:buChar char="§"/>
            </a:pPr>
            <a:endParaRPr lang="en-US" sz="1200" dirty="0"/>
          </a:p>
          <a:p>
            <a:pPr lvl="1"/>
            <a:endParaRPr lang="en-US" altLang="zh-CN" sz="1200" dirty="0"/>
          </a:p>
          <a:p>
            <a:pPr lvl="1"/>
            <a:r>
              <a:rPr lang="en-US" altLang="zh-CN" sz="1200" dirty="0"/>
              <a:t>   </a:t>
            </a:r>
          </a:p>
        </p:txBody>
      </p:sp>
    </p:spTree>
    <p:extLst>
      <p:ext uri="{BB962C8B-B14F-4D97-AF65-F5344CB8AC3E}">
        <p14:creationId xmlns:p14="http://schemas.microsoft.com/office/powerpoint/2010/main" val="363016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14</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a:bodyPr>
          <a:lstStyle/>
          <a:p>
            <a:pPr marL="495300">
              <a:spcBef>
                <a:spcPts val="0"/>
              </a:spcBef>
              <a:spcAft>
                <a:spcPts val="0"/>
              </a:spcAft>
            </a:pPr>
            <a:r>
              <a:rPr lang="en-US" sz="1400" kern="1200" dirty="0">
                <a:latin typeface="+mn-lt"/>
              </a:rPr>
              <a:t>Existing trigger frame format is proposed to be reused for the UHR variant. </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Enabling new UHR features necessitates the definition of several additional fields for the Common Info, Special User Info, and User Info fields in the trigger frame for 802.11bn.</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However, the limited number of reserved bits in the Common Info, Special User Info, and User Info fields of the current trigger frame structure is inadequate to accommodate the new supported features of 802.11bn. </a:t>
            </a:r>
            <a:endParaRPr lang="en-CA" sz="1100" dirty="0">
              <a:effectLst/>
              <a:latin typeface="Calibri" panose="020F0502020204030204" pitchFamily="34" charset="0"/>
              <a:ea typeface="Calibri" panose="020F0502020204030204" pitchFamily="34" charset="0"/>
            </a:endParaRPr>
          </a:p>
          <a:p>
            <a:pPr marL="495300" marR="0">
              <a:spcBef>
                <a:spcPts val="0"/>
              </a:spcBef>
              <a:spcAft>
                <a:spcPts val="0"/>
              </a:spcAft>
            </a:pPr>
            <a:endParaRPr lang="en-CA" sz="1100" dirty="0">
              <a:latin typeface="Calibri" panose="020F0502020204030204" pitchFamily="34" charset="0"/>
              <a:ea typeface="Calibri" panose="020F0502020204030204" pitchFamily="34" charset="0"/>
            </a:endParaRPr>
          </a:p>
          <a:p>
            <a:pPr marL="495300" marR="0">
              <a:spcBef>
                <a:spcPts val="0"/>
              </a:spcBef>
              <a:spcAft>
                <a:spcPts val="0"/>
              </a:spcAft>
            </a:pPr>
            <a:r>
              <a:rPr lang="en-CA" sz="1400" kern="1200" dirty="0">
                <a:latin typeface="+mn-lt"/>
              </a:rPr>
              <a:t>In this contribution, we introduced several options for the UHR trigger frame format that can accommodate potential UHR features and capabilities while maintaining backward capability through:</a:t>
            </a:r>
            <a:endParaRPr lang="en-US" sz="1400" kern="1200" dirty="0">
              <a:latin typeface="+mn-lt"/>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Utilizing the remaining reserved bits in the Common Info, Special User Info, and User Info fields of the current trigger frame format.</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Reformulating the representation of certain subfields in fewer bits while preserving their functionality, thereby freeing up space for UHR features.</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Introducing new Extended Special User Info and Extended User Info fields to accommodate additional UHR features.</a:t>
            </a:r>
          </a:p>
          <a:p>
            <a:pPr marL="0" indent="0">
              <a:buNone/>
            </a:pPr>
            <a:endParaRPr lang="en-US" sz="1200" dirty="0"/>
          </a:p>
          <a:p>
            <a:pPr marL="0" indent="0">
              <a:buNone/>
            </a:pPr>
            <a:endParaRPr lang="en-US" sz="16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15</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hlinkClick r:id="rId2">
                  <a:extLst>
                    <a:ext uri="{A12FA001-AC4F-418D-AE19-62706E023703}">
                      <ahyp:hlinkClr xmlns:ahyp="http://schemas.microsoft.com/office/drawing/2018/hyperlinkcolor" val="tx"/>
                    </a:ext>
                  </a:extLst>
                </a:hlinkClick>
              </a:rPr>
              <a:t>IEEE P802.11-REVme/D5.0</a:t>
            </a:r>
            <a:endPar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endParaRPr>
          </a:p>
          <a:p>
            <a:pPr marL="457200" indent="-457200">
              <a:buFont typeface="+mj-lt"/>
              <a:buAutoNum type="arabicPeriod"/>
            </a:pPr>
            <a:r>
              <a:rPr lang="en-GB"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IEEE P802.11be/ </a:t>
            </a:r>
            <a:r>
              <a:rPr lang="en-US"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D5.0</a:t>
            </a:r>
          </a:p>
          <a:p>
            <a:pPr marL="457200" indent="-457200">
              <a:buFont typeface="+mj-lt"/>
              <a:buAutoNum type="arabicPeriod"/>
            </a:pPr>
            <a:r>
              <a:rPr lang="en-US" altLang="ko-KR" dirty="0"/>
              <a:t>11-24/0209r6 “Specification Framework for </a:t>
            </a:r>
            <a:r>
              <a:rPr lang="en-US" altLang="ko-KR" dirty="0" err="1"/>
              <a:t>TGbn</a:t>
            </a:r>
            <a:r>
              <a:rPr lang="en-US" altLang="ko-KR" dirty="0"/>
              <a:t>”</a:t>
            </a:r>
            <a:r>
              <a:rPr lang="en-US" altLang="zh-CN" sz="1800" dirty="0"/>
              <a:t>, Ross Jian Yu</a:t>
            </a:r>
            <a:endParaRPr lang="en-US" altLang="ko-KR" dirty="0"/>
          </a:p>
          <a:p>
            <a:pPr marL="457200" indent="-457200">
              <a:buFont typeface="+mj-lt"/>
              <a:buAutoNum type="arabicPeriod"/>
            </a:pPr>
            <a:r>
              <a:rPr lang="en-US" altLang="ko-KR" dirty="0"/>
              <a:t>11-24/1130r1 “Distribution Bandwidth of DRU – Follow up” </a:t>
            </a:r>
            <a:r>
              <a:rPr lang="en-US" dirty="0" err="1"/>
              <a:t>Mengshi</a:t>
            </a:r>
            <a:r>
              <a:rPr lang="en-US" dirty="0"/>
              <a:t> Hu</a:t>
            </a:r>
            <a:endParaRPr lang="en-US" altLang="zh-CN" dirty="0"/>
          </a:p>
          <a:p>
            <a:pPr marL="457200" indent="-457200">
              <a:buFont typeface="+mj-lt"/>
              <a:buAutoNum type="arabicPeriod"/>
            </a:pPr>
            <a:r>
              <a:rPr lang="en-US" altLang="zh-CN" sz="1800" dirty="0"/>
              <a:t>11-24/0474r2 “UHR Unequal Modulation Pattern and New </a:t>
            </a:r>
            <a:r>
              <a:rPr lang="en-US" altLang="zh-CN" dirty="0"/>
              <a:t>MCS</a:t>
            </a:r>
            <a:r>
              <a:rPr lang="en-US" altLang="zh-CN" sz="1800" dirty="0"/>
              <a:t>,” Rui Cao </a:t>
            </a:r>
            <a:endParaRPr lang="en-US" dirty="0"/>
          </a:p>
          <a:p>
            <a:pPr marL="457200" indent="-457200">
              <a:buFont typeface="+mj-lt"/>
              <a:buAutoNum type="arabicPeriod"/>
            </a:pPr>
            <a:r>
              <a:rPr lang="en-US" dirty="0"/>
              <a:t>11-24/0498r1“Unequal Modulation in MIMO </a:t>
            </a:r>
            <a:r>
              <a:rPr lang="en-US" dirty="0" err="1"/>
              <a:t>TxBF</a:t>
            </a:r>
            <a:r>
              <a:rPr lang="en-US" dirty="0"/>
              <a:t> and New MCS  in 11bn,” </a:t>
            </a:r>
            <a:r>
              <a:rPr lang="en-US" altLang="zh-CN" dirty="0"/>
              <a:t>Alice Chen </a:t>
            </a:r>
          </a:p>
          <a:p>
            <a:pPr marL="457200" indent="-457200">
              <a:buFont typeface="+mj-lt"/>
              <a:buAutoNum type="arabicPeriod"/>
            </a:pPr>
            <a:r>
              <a:rPr lang="en-US" altLang="zh-CN" sz="1800" dirty="0"/>
              <a:t>11-24/1409r0 “Unequal Pattern Discussion F</a:t>
            </a:r>
            <a:r>
              <a:rPr lang="en-US" altLang="en-US" sz="1800" dirty="0"/>
              <a:t>ollow up</a:t>
            </a:r>
            <a:r>
              <a:rPr lang="en-US" altLang="zh-CN" sz="1800" dirty="0"/>
              <a:t>”, Ross Jian Yu</a:t>
            </a:r>
          </a:p>
          <a:p>
            <a:pPr marL="0" indent="0">
              <a:buNone/>
            </a:pPr>
            <a:endParaRPr lang="en-US" altLang="ko-KR"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introduce </a:t>
            </a:r>
            <a:r>
              <a:rPr lang="en-CA" dirty="0"/>
              <a:t>several options for the UHR trigger frame format </a:t>
            </a:r>
            <a:r>
              <a:rPr lang="en-US" dirty="0"/>
              <a:t>to accommodate potential UHR features and capabilities.</a:t>
            </a:r>
          </a:p>
          <a:p>
            <a:endParaRPr lang="en-US" altLang="zh-CN" sz="1800" dirty="0"/>
          </a:p>
          <a:p>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85000" lnSpcReduction="10000"/>
          </a:bodyPr>
          <a:lstStyle/>
          <a:p>
            <a:pPr>
              <a:lnSpc>
                <a:spcPct val="110000"/>
              </a:lnSpc>
              <a:spcBef>
                <a:spcPts val="800"/>
              </a:spcBef>
              <a:spcAft>
                <a:spcPts val="800"/>
              </a:spcAft>
            </a:pPr>
            <a:r>
              <a:rPr lang="en-US" dirty="0"/>
              <a:t>Trigger frames are poised to be a cornerstone of the 802.11bn standard, serving as a versatile mechanism for a wide range of UHR network operations such as: triggering the TB PPDU, multi-AP coordination, in-device coexistence management, dynamic power saving, dynamic sub-band operation, and non-primary channel access, etc.  </a:t>
            </a:r>
          </a:p>
          <a:p>
            <a:pPr marL="238125" marR="0">
              <a:lnSpc>
                <a:spcPct val="110000"/>
              </a:lnSpc>
              <a:spcBef>
                <a:spcPts val="800"/>
              </a:spcBef>
              <a:spcAft>
                <a:spcPts val="800"/>
              </a:spcAft>
            </a:pPr>
            <a:endParaRPr lang="en-US" dirty="0"/>
          </a:p>
          <a:p>
            <a:r>
              <a:rPr lang="en-US" dirty="0"/>
              <a:t>Existing trigger frame format [1-2] is proposed for reuse in the UHR variant in 802.11bn. </a:t>
            </a:r>
          </a:p>
          <a:p>
            <a:endParaRPr lang="en-US" dirty="0"/>
          </a:p>
          <a:p>
            <a:r>
              <a:rPr lang="en-US" dirty="0"/>
              <a:t>However, incorporating new UHR features requires defining additional subfields in the Common Info, Special User Info, and User Info fields of trigger frame for 802.11bn.</a:t>
            </a:r>
          </a:p>
          <a:p>
            <a:endParaRPr lang="en-US" dirty="0">
              <a:latin typeface="+mn-lt"/>
            </a:endParaRPr>
          </a:p>
          <a:p>
            <a:r>
              <a:rPr lang="en-CA" dirty="0"/>
              <a:t>We may also need to define new trigger frame types through utilizing one or more of the reserved values (9 to 15) in the type subfield in the Common Info field to support potential UHR operations. </a:t>
            </a:r>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0972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Identified Issues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a:bodyPr>
          <a:lstStyle/>
          <a:p>
            <a:pPr marL="228600" marR="0">
              <a:lnSpc>
                <a:spcPct val="110000"/>
              </a:lnSpc>
              <a:spcBef>
                <a:spcPts val="800"/>
              </a:spcBef>
              <a:spcAft>
                <a:spcPts val="800"/>
              </a:spcAft>
            </a:pPr>
            <a:r>
              <a:rPr lang="en-US" dirty="0"/>
              <a:t>The main challenges with the current trigger frame format include:</a:t>
            </a:r>
          </a:p>
          <a:p>
            <a:pPr marL="528638" lvl="1">
              <a:lnSpc>
                <a:spcPct val="110000"/>
              </a:lnSpc>
              <a:spcBef>
                <a:spcPts val="800"/>
              </a:spcBef>
              <a:spcAft>
                <a:spcPts val="800"/>
              </a:spcAft>
            </a:pPr>
            <a:r>
              <a:rPr lang="en-US" dirty="0"/>
              <a:t>The Common Info field has a few reserved bits remaining.</a:t>
            </a:r>
          </a:p>
          <a:p>
            <a:pPr marL="528638" lvl="1">
              <a:lnSpc>
                <a:spcPct val="110000"/>
              </a:lnSpc>
              <a:spcBef>
                <a:spcPts val="800"/>
              </a:spcBef>
              <a:spcAft>
                <a:spcPts val="800"/>
              </a:spcAft>
            </a:pPr>
            <a:r>
              <a:rPr lang="en-US" dirty="0"/>
              <a:t>In 802.11be, the Special User Info field (AID12=2007) was introduced as an expansion for the Common Info for the EHT variant, but it currently has only 3 reserved bits left.</a:t>
            </a:r>
          </a:p>
          <a:p>
            <a:pPr marL="528638" lvl="1">
              <a:lnSpc>
                <a:spcPct val="110000"/>
              </a:lnSpc>
              <a:spcBef>
                <a:spcPts val="800"/>
              </a:spcBef>
              <a:spcAft>
                <a:spcPts val="800"/>
              </a:spcAft>
            </a:pPr>
            <a:r>
              <a:rPr lang="en-US" dirty="0"/>
              <a:t>The EHT User Info variant has only 1 reserved bit located after the MCS field.</a:t>
            </a:r>
          </a:p>
          <a:p>
            <a:pPr marL="314325" lvl="1" indent="0">
              <a:lnSpc>
                <a:spcPct val="110000"/>
              </a:lnSpc>
              <a:spcBef>
                <a:spcPts val="800"/>
              </a:spcBef>
              <a:spcAft>
                <a:spcPts val="800"/>
              </a:spcAft>
              <a:buNone/>
            </a:pPr>
            <a:endParaRPr lang="en-US" dirty="0"/>
          </a:p>
          <a:p>
            <a:pPr marL="300037" indent="-285750">
              <a:lnSpc>
                <a:spcPct val="110000"/>
              </a:lnSpc>
              <a:spcBef>
                <a:spcPts val="800"/>
              </a:spcBef>
              <a:spcAft>
                <a:spcPts val="800"/>
              </a:spcAft>
            </a:pPr>
            <a:r>
              <a:rPr lang="en-US" dirty="0"/>
              <a:t>In this contribution, we introduce several options for the Common Info, Special User Info, and User Info fields in the trigger frame to accommodate potential UHR features.</a:t>
            </a:r>
          </a:p>
          <a:p>
            <a:pPr marL="314325" lvl="1" indent="0">
              <a:lnSpc>
                <a:spcPct val="110000"/>
              </a:lnSpc>
              <a:spcBef>
                <a:spcPts val="800"/>
              </a:spcBef>
              <a:spcAft>
                <a:spcPts val="800"/>
              </a:spcAft>
              <a:buNone/>
            </a:pPr>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19891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DC28AD0-1179-47D1-8ADD-1EE6C8076294}"/>
              </a:ext>
            </a:extLst>
          </p:cNvPr>
          <p:cNvPicPr>
            <a:picLocks noChangeAspect="1"/>
          </p:cNvPicPr>
          <p:nvPr/>
        </p:nvPicPr>
        <p:blipFill>
          <a:blip r:embed="rId2"/>
          <a:stretch>
            <a:fillRect/>
          </a:stretch>
        </p:blipFill>
        <p:spPr>
          <a:xfrm>
            <a:off x="3007050" y="2437437"/>
            <a:ext cx="3373839" cy="239326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Common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5</a:t>
            </a:fld>
            <a:endParaRPr lang="en-US" dirty="0"/>
          </a:p>
        </p:txBody>
      </p:sp>
      <p:cxnSp>
        <p:nvCxnSpPr>
          <p:cNvPr id="11" name="Straight Connector 10">
            <a:extLst>
              <a:ext uri="{FF2B5EF4-FFF2-40B4-BE49-F238E27FC236}">
                <a16:creationId xmlns:a16="http://schemas.microsoft.com/office/drawing/2014/main" id="{33E184ED-993D-438F-83B6-57A619EDD746}"/>
              </a:ext>
            </a:extLst>
          </p:cNvPr>
          <p:cNvCxnSpPr>
            <a:cxnSpLocks/>
          </p:cNvCxnSpPr>
          <p:nvPr/>
        </p:nvCxnSpPr>
        <p:spPr bwMode="auto">
          <a:xfrm>
            <a:off x="6133514" y="3474098"/>
            <a:ext cx="116197"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E68DEEDD-DEB9-4BFA-924B-A91E99713076}"/>
              </a:ext>
            </a:extLst>
          </p:cNvPr>
          <p:cNvCxnSpPr>
            <a:cxnSpLocks/>
          </p:cNvCxnSpPr>
          <p:nvPr/>
        </p:nvCxnSpPr>
        <p:spPr bwMode="auto">
          <a:xfrm>
            <a:off x="4484013" y="4289443"/>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 name="Rectangle 1">
            <a:extLst>
              <a:ext uri="{FF2B5EF4-FFF2-40B4-BE49-F238E27FC236}">
                <a16:creationId xmlns:a16="http://schemas.microsoft.com/office/drawing/2014/main" id="{FE90D00D-8B92-43F5-B345-BE69E18F488C}"/>
              </a:ext>
            </a:extLst>
          </p:cNvPr>
          <p:cNvSpPr/>
          <p:nvPr/>
        </p:nvSpPr>
        <p:spPr bwMode="auto">
          <a:xfrm>
            <a:off x="5387926" y="2440800"/>
            <a:ext cx="379827" cy="54858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7066AAB5-7B71-4FB9-A5AC-2E33F5824FFE}"/>
              </a:ext>
            </a:extLst>
          </p:cNvPr>
          <p:cNvSpPr/>
          <p:nvPr/>
        </p:nvSpPr>
        <p:spPr bwMode="auto">
          <a:xfrm>
            <a:off x="3222223" y="3212423"/>
            <a:ext cx="379827" cy="58821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1D4BECD-E5A8-46E5-8A90-4EBD3C40AFD3}"/>
              </a:ext>
            </a:extLst>
          </p:cNvPr>
          <p:cNvSpPr/>
          <p:nvPr/>
        </p:nvSpPr>
        <p:spPr bwMode="auto">
          <a:xfrm>
            <a:off x="5577839" y="3245424"/>
            <a:ext cx="379827" cy="548584"/>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EDD05267-160E-4867-865C-42DF35DCDFE1}"/>
              </a:ext>
            </a:extLst>
          </p:cNvPr>
          <p:cNvSpPr txBox="1"/>
          <p:nvPr/>
        </p:nvSpPr>
        <p:spPr>
          <a:xfrm>
            <a:off x="383755" y="1281931"/>
            <a:ext cx="8376490" cy="2139047"/>
          </a:xfrm>
          <a:prstGeom prst="rect">
            <a:avLst/>
          </a:prstGeom>
          <a:noFill/>
        </p:spPr>
        <p:txBody>
          <a:bodyPr wrap="square">
            <a:spAutoFit/>
          </a:bodyPr>
          <a:lstStyle/>
          <a:p>
            <a:pPr marL="628650" lvl="1" indent="-171450">
              <a:buFont typeface="Arial" panose="020B0604020202020204" pitchFamily="34" charset="0"/>
              <a:buChar char="•"/>
            </a:pPr>
            <a:r>
              <a:rPr lang="en-US" altLang="zh-CN" sz="1400" dirty="0"/>
              <a:t>We can utilize already existing reserved bits in the EHT variant Common Info field (e.g., B22, B26, B53, and B56-B63) to include common UHR info.</a:t>
            </a:r>
          </a:p>
          <a:p>
            <a:pPr marL="1085850" lvl="2" indent="-171450">
              <a:buFont typeface="Courier New" panose="02070309020205020404" pitchFamily="49" charset="0"/>
              <a:buChar char="o"/>
            </a:pPr>
            <a:r>
              <a:rPr lang="en-US" altLang="zh-CN" sz="1000" dirty="0"/>
              <a:t>For example: according to motion#61 [3], B56-B59 are used for DRU Indication. </a:t>
            </a:r>
          </a:p>
          <a:p>
            <a:pPr marL="628650" lvl="1" indent="-171450">
              <a:buFont typeface="Arial" panose="020B0604020202020204" pitchFamily="34" charset="0"/>
              <a:buChar char="•"/>
            </a:pPr>
            <a:endParaRPr lang="en-US" altLang="zh-CN" sz="1400" dirty="0"/>
          </a:p>
          <a:p>
            <a:pPr marL="628650" lvl="1" indent="-171450">
              <a:buFont typeface="Arial" panose="020B0604020202020204" pitchFamily="34" charset="0"/>
              <a:buChar char="•"/>
            </a:pPr>
            <a:r>
              <a:rPr lang="en-US" sz="1400" dirty="0"/>
              <a:t>B54 is repurposed to indicate the presence of HE/UHR PPDUs in P160.</a:t>
            </a:r>
            <a:endParaRPr lang="en-US" altLang="zh-CN" sz="1400" dirty="0"/>
          </a:p>
          <a:p>
            <a:pPr marL="742950" lvl="1" indent="-285750">
              <a:buFont typeface="Arial" panose="020B0604020202020204" pitchFamily="34" charset="0"/>
              <a:buChar char="•"/>
            </a:pPr>
            <a:endParaRPr lang="en-US" altLang="zh-CN" sz="1100" dirty="0"/>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cxnSp>
        <p:nvCxnSpPr>
          <p:cNvPr id="18" name="Straight Connector 17">
            <a:extLst>
              <a:ext uri="{FF2B5EF4-FFF2-40B4-BE49-F238E27FC236}">
                <a16:creationId xmlns:a16="http://schemas.microsoft.com/office/drawing/2014/main" id="{8FD54359-A2EE-478A-90BE-DD5346C15CA1}"/>
              </a:ext>
            </a:extLst>
          </p:cNvPr>
          <p:cNvCxnSpPr>
            <a:cxnSpLocks/>
          </p:cNvCxnSpPr>
          <p:nvPr/>
        </p:nvCxnSpPr>
        <p:spPr bwMode="auto">
          <a:xfrm>
            <a:off x="4200880" y="4778741"/>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5" name="TextBox 4">
            <a:extLst>
              <a:ext uri="{FF2B5EF4-FFF2-40B4-BE49-F238E27FC236}">
                <a16:creationId xmlns:a16="http://schemas.microsoft.com/office/drawing/2014/main" id="{29894450-2506-4298-A853-76764AB4E58D}"/>
              </a:ext>
            </a:extLst>
          </p:cNvPr>
          <p:cNvSpPr txBox="1"/>
          <p:nvPr/>
        </p:nvSpPr>
        <p:spPr>
          <a:xfrm>
            <a:off x="3807111" y="4575202"/>
            <a:ext cx="914400" cy="200055"/>
          </a:xfrm>
          <a:prstGeom prst="rect">
            <a:avLst/>
          </a:prstGeom>
          <a:noFill/>
        </p:spPr>
        <p:txBody>
          <a:bodyPr wrap="square" rtlCol="0">
            <a:spAutoFit/>
          </a:bodyPr>
          <a:lstStyle/>
          <a:p>
            <a:pPr algn="ctr"/>
            <a:r>
              <a:rPr lang="en-US" sz="700" dirty="0">
                <a:solidFill>
                  <a:srgbClr val="00B050"/>
                </a:solidFill>
              </a:rPr>
              <a:t>UHR</a:t>
            </a:r>
          </a:p>
        </p:txBody>
      </p:sp>
      <p:sp>
        <p:nvSpPr>
          <p:cNvPr id="20" name="TextBox 19">
            <a:extLst>
              <a:ext uri="{FF2B5EF4-FFF2-40B4-BE49-F238E27FC236}">
                <a16:creationId xmlns:a16="http://schemas.microsoft.com/office/drawing/2014/main" id="{4F2E7BFA-BE88-44D9-9013-D3D47D60F109}"/>
              </a:ext>
            </a:extLst>
          </p:cNvPr>
          <p:cNvSpPr txBox="1"/>
          <p:nvPr/>
        </p:nvSpPr>
        <p:spPr>
          <a:xfrm>
            <a:off x="5957484" y="3332072"/>
            <a:ext cx="443774" cy="169277"/>
          </a:xfrm>
          <a:prstGeom prst="rect">
            <a:avLst/>
          </a:prstGeom>
          <a:noFill/>
        </p:spPr>
        <p:txBody>
          <a:bodyPr wrap="square" rtlCol="0">
            <a:spAutoFit/>
          </a:bodyPr>
          <a:lstStyle/>
          <a:p>
            <a:pPr algn="ctr"/>
            <a:r>
              <a:rPr lang="en-US" sz="500" b="1" dirty="0">
                <a:solidFill>
                  <a:srgbClr val="00B050"/>
                </a:solidFill>
              </a:rPr>
              <a:t>UHR</a:t>
            </a:r>
          </a:p>
        </p:txBody>
      </p:sp>
      <p:pic>
        <p:nvPicPr>
          <p:cNvPr id="10" name="Picture 9">
            <a:extLst>
              <a:ext uri="{FF2B5EF4-FFF2-40B4-BE49-F238E27FC236}">
                <a16:creationId xmlns:a16="http://schemas.microsoft.com/office/drawing/2014/main" id="{1F6567B1-8B78-47A8-8230-17D0E5422BD2}"/>
              </a:ext>
            </a:extLst>
          </p:cNvPr>
          <p:cNvPicPr>
            <a:picLocks noChangeAspect="1"/>
          </p:cNvPicPr>
          <p:nvPr/>
        </p:nvPicPr>
        <p:blipFill>
          <a:blip r:embed="rId3"/>
          <a:stretch>
            <a:fillRect/>
          </a:stretch>
        </p:blipFill>
        <p:spPr>
          <a:xfrm>
            <a:off x="797680" y="3916393"/>
            <a:ext cx="1795446" cy="440392"/>
          </a:xfrm>
          <a:prstGeom prst="rect">
            <a:avLst/>
          </a:prstGeom>
        </p:spPr>
      </p:pic>
      <p:pic>
        <p:nvPicPr>
          <p:cNvPr id="19" name="Picture 18">
            <a:extLst>
              <a:ext uri="{FF2B5EF4-FFF2-40B4-BE49-F238E27FC236}">
                <a16:creationId xmlns:a16="http://schemas.microsoft.com/office/drawing/2014/main" id="{DD11086C-86A0-4C38-BA03-58F9AD97653D}"/>
              </a:ext>
            </a:extLst>
          </p:cNvPr>
          <p:cNvPicPr>
            <a:picLocks noChangeAspect="1"/>
          </p:cNvPicPr>
          <p:nvPr/>
        </p:nvPicPr>
        <p:blipFill>
          <a:blip r:embed="rId4"/>
          <a:stretch>
            <a:fillRect/>
          </a:stretch>
        </p:blipFill>
        <p:spPr>
          <a:xfrm>
            <a:off x="3463734" y="3954016"/>
            <a:ext cx="2583827" cy="647979"/>
          </a:xfrm>
          <a:prstGeom prst="rect">
            <a:avLst/>
          </a:prstGeom>
        </p:spPr>
      </p:pic>
    </p:spTree>
    <p:extLst>
      <p:ext uri="{BB962C8B-B14F-4D97-AF65-F5344CB8AC3E}">
        <p14:creationId xmlns:p14="http://schemas.microsoft.com/office/powerpoint/2010/main" val="3997628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27797" y="523823"/>
            <a:ext cx="7772400" cy="609600"/>
          </a:xfrm>
        </p:spPr>
        <p:txBody>
          <a:bodyPr/>
          <a:lstStyle/>
          <a:p>
            <a:r>
              <a:rPr lang="en-US" altLang="zh-CN" dirty="0"/>
              <a:t>UHR Special User Info field </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6</a:t>
            </a:fld>
            <a:endParaRPr lang="en-US" dirty="0"/>
          </a:p>
        </p:txBody>
      </p:sp>
      <p:pic>
        <p:nvPicPr>
          <p:cNvPr id="22" name="Picture 21">
            <a:extLst>
              <a:ext uri="{FF2B5EF4-FFF2-40B4-BE49-F238E27FC236}">
                <a16:creationId xmlns:a16="http://schemas.microsoft.com/office/drawing/2014/main" id="{4A3382F8-7A1D-4CFD-9032-00FD18FB6804}"/>
              </a:ext>
            </a:extLst>
          </p:cNvPr>
          <p:cNvPicPr>
            <a:picLocks noChangeAspect="1"/>
          </p:cNvPicPr>
          <p:nvPr/>
        </p:nvPicPr>
        <p:blipFill>
          <a:blip r:embed="rId2"/>
          <a:stretch>
            <a:fillRect/>
          </a:stretch>
        </p:blipFill>
        <p:spPr>
          <a:xfrm>
            <a:off x="2464486" y="2979692"/>
            <a:ext cx="4626591" cy="892974"/>
          </a:xfrm>
          <a:prstGeom prst="rect">
            <a:avLst/>
          </a:prstGeom>
        </p:spPr>
      </p:pic>
      <p:cxnSp>
        <p:nvCxnSpPr>
          <p:cNvPr id="24" name="Straight Connector 23">
            <a:extLst>
              <a:ext uri="{FF2B5EF4-FFF2-40B4-BE49-F238E27FC236}">
                <a16:creationId xmlns:a16="http://schemas.microsoft.com/office/drawing/2014/main" id="{C5C4B4BC-BE74-479E-88A8-A09242E40BE5}"/>
              </a:ext>
            </a:extLst>
          </p:cNvPr>
          <p:cNvCxnSpPr>
            <a:cxnSpLocks/>
          </p:cNvCxnSpPr>
          <p:nvPr/>
        </p:nvCxnSpPr>
        <p:spPr bwMode="auto">
          <a:xfrm flipH="1">
            <a:off x="2656433" y="3638946"/>
            <a:ext cx="566383" cy="19359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a:extLst>
              <a:ext uri="{FF2B5EF4-FFF2-40B4-BE49-F238E27FC236}">
                <a16:creationId xmlns:a16="http://schemas.microsoft.com/office/drawing/2014/main" id="{29FF7ECC-CD59-469F-A8B0-C41B1611094F}"/>
              </a:ext>
            </a:extLst>
          </p:cNvPr>
          <p:cNvSpPr txBox="1"/>
          <p:nvPr/>
        </p:nvSpPr>
        <p:spPr>
          <a:xfrm>
            <a:off x="2656433" y="3838151"/>
            <a:ext cx="961289" cy="415498"/>
          </a:xfrm>
          <a:prstGeom prst="rect">
            <a:avLst/>
          </a:prstGeom>
          <a:noFill/>
          <a:ln>
            <a:solidFill>
              <a:schemeClr val="tx1"/>
            </a:solidFill>
          </a:ln>
        </p:spPr>
        <p:txBody>
          <a:bodyPr wrap="square" rtlCol="0">
            <a:spAutoFit/>
          </a:bodyPr>
          <a:lstStyle/>
          <a:p>
            <a:r>
              <a:rPr lang="en-US" sz="700" dirty="0"/>
              <a:t>Value 0: EHT PPDU</a:t>
            </a:r>
          </a:p>
          <a:p>
            <a:r>
              <a:rPr lang="en-US" sz="700" dirty="0">
                <a:solidFill>
                  <a:srgbClr val="FF0000"/>
                </a:solidFill>
              </a:rPr>
              <a:t>Value 1: UHR PPDU</a:t>
            </a:r>
            <a:br>
              <a:rPr lang="en-US" sz="700" dirty="0">
                <a:solidFill>
                  <a:srgbClr val="00B050"/>
                </a:solidFill>
              </a:rPr>
            </a:br>
            <a:r>
              <a:rPr lang="en-US" sz="700" dirty="0"/>
              <a:t>Values 2-7: Reserved</a:t>
            </a:r>
          </a:p>
        </p:txBody>
      </p:sp>
      <p:sp>
        <p:nvSpPr>
          <p:cNvPr id="27" name="TextBox 26">
            <a:extLst>
              <a:ext uri="{FF2B5EF4-FFF2-40B4-BE49-F238E27FC236}">
                <a16:creationId xmlns:a16="http://schemas.microsoft.com/office/drawing/2014/main" id="{40FD5EA7-4A61-4CB2-AF05-EABED684BAE7}"/>
              </a:ext>
            </a:extLst>
          </p:cNvPr>
          <p:cNvSpPr txBox="1"/>
          <p:nvPr/>
        </p:nvSpPr>
        <p:spPr>
          <a:xfrm>
            <a:off x="2775258" y="3406928"/>
            <a:ext cx="447558" cy="215444"/>
          </a:xfrm>
          <a:prstGeom prst="rect">
            <a:avLst/>
          </a:prstGeom>
          <a:noFill/>
        </p:spPr>
        <p:txBody>
          <a:bodyPr wrap="none" rtlCol="0">
            <a:spAutoFit/>
          </a:bodyPr>
          <a:lstStyle/>
          <a:p>
            <a:r>
              <a:rPr lang="en-US" sz="800" dirty="0">
                <a:solidFill>
                  <a:srgbClr val="FF0000"/>
                </a:solidFill>
              </a:rPr>
              <a:t>=2007</a:t>
            </a:r>
          </a:p>
        </p:txBody>
      </p:sp>
      <p:cxnSp>
        <p:nvCxnSpPr>
          <p:cNvPr id="28" name="Straight Connector 27">
            <a:extLst>
              <a:ext uri="{FF2B5EF4-FFF2-40B4-BE49-F238E27FC236}">
                <a16:creationId xmlns:a16="http://schemas.microsoft.com/office/drawing/2014/main" id="{186ACAD1-EB23-4349-B83E-30C321D263D4}"/>
              </a:ext>
            </a:extLst>
          </p:cNvPr>
          <p:cNvCxnSpPr/>
          <p:nvPr/>
        </p:nvCxnSpPr>
        <p:spPr bwMode="auto">
          <a:xfrm>
            <a:off x="4260244" y="3351115"/>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CD936C9D-28E0-4C39-B35D-325026C0A2E8}"/>
              </a:ext>
            </a:extLst>
          </p:cNvPr>
          <p:cNvCxnSpPr/>
          <p:nvPr/>
        </p:nvCxnSpPr>
        <p:spPr bwMode="auto">
          <a:xfrm>
            <a:off x="4841709" y="3355804"/>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30" name="TextBox 29">
            <a:extLst>
              <a:ext uri="{FF2B5EF4-FFF2-40B4-BE49-F238E27FC236}">
                <a16:creationId xmlns:a16="http://schemas.microsoft.com/office/drawing/2014/main" id="{D660FFA6-F868-40B9-A0E8-6C5A30794293}"/>
              </a:ext>
            </a:extLst>
          </p:cNvPr>
          <p:cNvSpPr txBox="1"/>
          <p:nvPr/>
        </p:nvSpPr>
        <p:spPr>
          <a:xfrm>
            <a:off x="5410509" y="3852506"/>
            <a:ext cx="961289" cy="415498"/>
          </a:xfrm>
          <a:prstGeom prst="rect">
            <a:avLst/>
          </a:prstGeom>
          <a:noFill/>
          <a:ln>
            <a:solidFill>
              <a:schemeClr val="bg1"/>
            </a:solidFill>
          </a:ln>
        </p:spPr>
        <p:txBody>
          <a:bodyPr wrap="square" rtlCol="0">
            <a:spAutoFit/>
          </a:bodyPr>
          <a:lstStyle/>
          <a:p>
            <a:pPr algn="ctr"/>
            <a:r>
              <a:rPr lang="en-US" sz="700" dirty="0">
                <a:solidFill>
                  <a:srgbClr val="FF0000"/>
                </a:solidFill>
              </a:rPr>
              <a:t>Utilize to include TBD UHR Common Info</a:t>
            </a:r>
          </a:p>
        </p:txBody>
      </p:sp>
      <p:sp>
        <p:nvSpPr>
          <p:cNvPr id="9" name="TextBox 8">
            <a:extLst>
              <a:ext uri="{FF2B5EF4-FFF2-40B4-BE49-F238E27FC236}">
                <a16:creationId xmlns:a16="http://schemas.microsoft.com/office/drawing/2014/main" id="{1C46C1B6-2BCD-4BB5-B909-780B4178705F}"/>
              </a:ext>
            </a:extLst>
          </p:cNvPr>
          <p:cNvSpPr txBox="1"/>
          <p:nvPr/>
        </p:nvSpPr>
        <p:spPr>
          <a:xfrm>
            <a:off x="310448" y="1166795"/>
            <a:ext cx="8376490" cy="3308598"/>
          </a:xfrm>
          <a:prstGeom prst="rect">
            <a:avLst/>
          </a:prstGeom>
          <a:noFill/>
        </p:spPr>
        <p:txBody>
          <a:bodyPr wrap="square">
            <a:spAutoFit/>
          </a:bodyPr>
          <a:lstStyle/>
          <a:p>
            <a:pPr marL="285750" indent="-285750">
              <a:buFont typeface="Arial" panose="020B0604020202020204" pitchFamily="34" charset="0"/>
              <a:buChar char="•"/>
            </a:pPr>
            <a:r>
              <a:rPr lang="en-US" altLang="zh-CN" sz="1300" dirty="0"/>
              <a:t>We can use the same format of the Special User Info Field supported by EHT variant by repurposing the reserved value of 1 in the PHY Version Identifier to indicate UHR variant. </a:t>
            </a:r>
          </a:p>
          <a:p>
            <a:pPr marL="742950" lvl="1" indent="-285750">
              <a:buFont typeface="Courier New" panose="02070309020205020404" pitchFamily="49" charset="0"/>
              <a:buChar char="o"/>
            </a:pPr>
            <a:r>
              <a:rPr lang="en-US" altLang="zh-CN" sz="1100" dirty="0"/>
              <a:t>AID12 = 2007 </a:t>
            </a:r>
          </a:p>
          <a:p>
            <a:pPr marL="742950" lvl="1" indent="-285750">
              <a:buFont typeface="Courier New" panose="02070309020205020404" pitchFamily="49" charset="0"/>
              <a:buChar char="o"/>
            </a:pPr>
            <a:r>
              <a:rPr lang="en-US" altLang="zh-CN" sz="1100" dirty="0"/>
              <a:t>PHY Version Identifier = 001 to indicate UHR</a:t>
            </a:r>
          </a:p>
          <a:p>
            <a:pPr marL="742950" lvl="1" indent="-285750">
              <a:buFont typeface="Courier New" panose="02070309020205020404" pitchFamily="49" charset="0"/>
              <a:buChar char="o"/>
            </a:pPr>
            <a:r>
              <a:rPr lang="en-US" altLang="zh-CN" sz="1100" dirty="0"/>
              <a:t>Keep values 2-7 within PHY Version Identifier reserved for future Wi-Fi generations.</a:t>
            </a:r>
          </a:p>
          <a:p>
            <a:pPr marL="742950" lvl="1" indent="-285750">
              <a:buFont typeface="Arial" panose="020B0604020202020204" pitchFamily="34" charset="0"/>
              <a:buChar char="•"/>
            </a:pPr>
            <a:endParaRPr lang="en-US" altLang="zh-CN" sz="1200" dirty="0"/>
          </a:p>
          <a:p>
            <a:pPr marL="171450" indent="-171450">
              <a:buFont typeface="Arial" panose="020B0604020202020204" pitchFamily="34" charset="0"/>
              <a:buChar char="•"/>
            </a:pPr>
            <a:r>
              <a:rPr lang="en-US" altLang="zh-CN" sz="1300" dirty="0"/>
              <a:t>Utilize any of the reserved bits B37-B39 to include TBD UHR Common Info.</a:t>
            </a:r>
          </a:p>
          <a:p>
            <a:pPr marL="171450" indent="-171450">
              <a:buFont typeface="Arial" panose="020B0604020202020204" pitchFamily="34" charset="0"/>
              <a:buChar char="•"/>
            </a:pPr>
            <a:r>
              <a:rPr lang="en-US" altLang="zh-CN" sz="1300" dirty="0"/>
              <a:t>Utilize the U-SIG Disregard And Validate subfield for accommodating potential TBD common UHR Info.</a:t>
            </a:r>
          </a:p>
          <a:p>
            <a:endParaRPr lang="en-US" altLang="zh-CN" sz="1400" dirty="0"/>
          </a:p>
          <a:p>
            <a:pPr marL="285750" indent="-285750">
              <a:buFont typeface="Arial" panose="020B0604020202020204" pitchFamily="34" charset="0"/>
              <a:buChar char="•"/>
            </a:pPr>
            <a:endParaRPr lang="en-US" altLang="zh-CN" sz="1400" dirty="0"/>
          </a:p>
          <a:p>
            <a:pPr marL="285750"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5" name="Rectangle 4">
            <a:extLst>
              <a:ext uri="{FF2B5EF4-FFF2-40B4-BE49-F238E27FC236}">
                <a16:creationId xmlns:a16="http://schemas.microsoft.com/office/drawing/2014/main" id="{49479983-8F82-4384-80A4-239722E2013D}"/>
              </a:ext>
            </a:extLst>
          </p:cNvPr>
          <p:cNvSpPr/>
          <p:nvPr/>
        </p:nvSpPr>
        <p:spPr bwMode="auto">
          <a:xfrm>
            <a:off x="5303520" y="2979692"/>
            <a:ext cx="1146517" cy="852847"/>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7" name="Straight Connector 36">
            <a:extLst>
              <a:ext uri="{FF2B5EF4-FFF2-40B4-BE49-F238E27FC236}">
                <a16:creationId xmlns:a16="http://schemas.microsoft.com/office/drawing/2014/main" id="{882D49A5-D88A-4E73-A37C-B399DC1955E9}"/>
              </a:ext>
            </a:extLst>
          </p:cNvPr>
          <p:cNvCxnSpPr>
            <a:cxnSpLocks/>
          </p:cNvCxnSpPr>
          <p:nvPr/>
        </p:nvCxnSpPr>
        <p:spPr bwMode="auto">
          <a:xfrm flipH="1">
            <a:off x="3617722" y="3638946"/>
            <a:ext cx="61415" cy="214235"/>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784088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Extended UHR Special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7</a:t>
            </a:fld>
            <a:endParaRPr lang="en-US" dirty="0"/>
          </a:p>
        </p:txBody>
      </p:sp>
      <p:sp>
        <p:nvSpPr>
          <p:cNvPr id="25" name="TextBox 24">
            <a:extLst>
              <a:ext uri="{FF2B5EF4-FFF2-40B4-BE49-F238E27FC236}">
                <a16:creationId xmlns:a16="http://schemas.microsoft.com/office/drawing/2014/main" id="{89D1E609-65FA-4977-BD89-519ABF64D85C}"/>
              </a:ext>
            </a:extLst>
          </p:cNvPr>
          <p:cNvSpPr txBox="1"/>
          <p:nvPr/>
        </p:nvSpPr>
        <p:spPr>
          <a:xfrm>
            <a:off x="681260" y="1337698"/>
            <a:ext cx="7781480" cy="2769989"/>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Common UHR Info, we propose to introduce an </a:t>
            </a:r>
            <a:r>
              <a:rPr lang="en-US" altLang="zh-CN" sz="1400" u="sng" dirty="0"/>
              <a:t>Extended Special User Info field</a:t>
            </a:r>
            <a:r>
              <a:rPr lang="en-US" altLang="zh-CN" sz="1400" dirty="0"/>
              <a:t>.</a:t>
            </a:r>
          </a:p>
          <a:p>
            <a:pPr marL="285750" indent="-285750">
              <a:buFont typeface="Arial" panose="020B0604020202020204" pitchFamily="34" charset="0"/>
              <a:buChar char="•"/>
            </a:pPr>
            <a:endParaRPr lang="en-US" altLang="zh-CN" sz="1400" dirty="0"/>
          </a:p>
          <a:p>
            <a:pPr marL="742950" lvl="1" indent="-285750">
              <a:buFont typeface="Wingdings" panose="05000000000000000000" pitchFamily="2" charset="2"/>
              <a:buChar char="§"/>
            </a:pPr>
            <a:r>
              <a:rPr lang="en-US" altLang="zh-CN" sz="1200" dirty="0"/>
              <a:t>The Extended Special User Info field has a common new AID (AID</a:t>
            </a:r>
            <a:r>
              <a:rPr lang="en-US" sz="1200" kern="1200" dirty="0">
                <a:solidFill>
                  <a:srgbClr val="FF0000"/>
                </a:solidFill>
                <a:latin typeface="+mn-lt"/>
                <a:ea typeface="+mn-ea"/>
                <a:cs typeface="+mn-cs"/>
              </a:rPr>
              <a:t> ≠ </a:t>
            </a:r>
            <a:r>
              <a:rPr lang="en-US" altLang="zh-CN" sz="1200" dirty="0"/>
              <a:t>2007) that is different from the AID of the Special User Info field (AID =2007).</a:t>
            </a:r>
          </a:p>
          <a:p>
            <a:pPr marL="742950" lvl="1" indent="-285750">
              <a:buFont typeface="Wingdings" panose="05000000000000000000" pitchFamily="2" charset="2"/>
              <a:buChar char="§"/>
            </a:pPr>
            <a:endParaRPr lang="en-US" altLang="zh-CN" sz="1200" dirty="0"/>
          </a:p>
          <a:p>
            <a:pPr marL="742950" lvl="1" indent="-285750">
              <a:buFont typeface="Wingdings" panose="05000000000000000000" pitchFamily="2" charset="2"/>
              <a:buChar char="§"/>
            </a:pPr>
            <a:r>
              <a:rPr lang="en-US" sz="1200" dirty="0"/>
              <a:t>For example, this field could be required for signaling common UHR control information in initial control frames used across various applications in 802.11bn.</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If the AID of the Extended Special User Info field is greater than 2007, this field comes right after the User Info fields.</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endParaRPr lang="en-US" altLang="zh-CN" sz="1200" dirty="0"/>
          </a:p>
          <a:p>
            <a:pPr lvl="1"/>
            <a:r>
              <a:rPr lang="en-US" altLang="zh-CN" sz="1200" dirty="0"/>
              <a:t>   </a:t>
            </a:r>
          </a:p>
        </p:txBody>
      </p:sp>
    </p:spTree>
    <p:extLst>
      <p:ext uri="{BB962C8B-B14F-4D97-AF65-F5344CB8AC3E}">
        <p14:creationId xmlns:p14="http://schemas.microsoft.com/office/powerpoint/2010/main" val="406826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34518" y="1126109"/>
            <a:ext cx="8172509" cy="3585597"/>
          </a:xfrm>
          <a:prstGeom prst="rect">
            <a:avLst/>
          </a:prstGeom>
          <a:noFill/>
        </p:spPr>
        <p:txBody>
          <a:bodyPr wrap="square">
            <a:spAutoFit/>
          </a:bodyPr>
          <a:lstStyle/>
          <a:p>
            <a:pPr marL="742950" lvl="1" indent="-285750">
              <a:buFont typeface="Arial" panose="020B0604020202020204" pitchFamily="34" charset="0"/>
              <a:buChar char="•"/>
            </a:pPr>
            <a:r>
              <a:rPr lang="en-US" altLang="zh-CN" sz="1400" dirty="0"/>
              <a:t>We need to include the UHR features within the UHR variant of the User Info field.</a:t>
            </a:r>
          </a:p>
          <a:p>
            <a:pPr marL="1200150" lvl="2" indent="-285750">
              <a:buFont typeface="Courier New" panose="02070309020205020404" pitchFamily="49" charset="0"/>
              <a:buChar char="o"/>
            </a:pPr>
            <a:r>
              <a:rPr lang="en-US" altLang="zh-CN" sz="1200" dirty="0"/>
              <a:t>For instance, EQM/UEQM, 2x-LDPC indication, CSD for DRU, …, etc.</a:t>
            </a:r>
          </a:p>
          <a:p>
            <a:pPr lvl="1"/>
            <a:endParaRPr lang="en-US" altLang="zh-CN" sz="1400" dirty="0"/>
          </a:p>
          <a:p>
            <a:pPr marL="742950" lvl="1" indent="-285750">
              <a:buFont typeface="Arial" panose="020B0604020202020204" pitchFamily="34" charset="0"/>
              <a:buChar char="•"/>
            </a:pPr>
            <a:r>
              <a:rPr lang="en-US" altLang="zh-CN" sz="1400" dirty="0"/>
              <a:t>However, only B25 is reserved within the current format of the User Info field.</a:t>
            </a:r>
          </a:p>
          <a:p>
            <a:pPr marL="1200150" lvl="2" indent="-285750">
              <a:buFont typeface="Arial" panose="020B0604020202020204" pitchFamily="34" charset="0"/>
              <a:buChar char="•"/>
            </a:pPr>
            <a:r>
              <a:rPr lang="en-US" altLang="zh-CN" sz="1100" dirty="0"/>
              <a:t>This bit could be used for MCS expansion.  </a:t>
            </a:r>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In order to resolve the limited space issue within the User Info field to accommodate the supported UHR features, we propose: </a:t>
            </a:r>
          </a:p>
          <a:p>
            <a:pPr marL="1200150" lvl="2" indent="-285750">
              <a:buFont typeface="Wingdings" panose="05000000000000000000" pitchFamily="2" charset="2"/>
              <a:buChar char="Ø"/>
            </a:pPr>
            <a:r>
              <a:rPr lang="en-US" sz="1200" dirty="0"/>
              <a:t>Option 1: </a:t>
            </a:r>
            <a:r>
              <a:rPr lang="en-CA" sz="1200" dirty="0"/>
              <a:t>Re-designing the representation of certain subfields within the User Info field in fewer bits while preserving their functionality, thereby freeing up space for the UHR features.</a:t>
            </a:r>
            <a:endParaRPr lang="en-US" sz="1200" dirty="0"/>
          </a:p>
          <a:p>
            <a:pPr marL="1200150" lvl="2" indent="-285750">
              <a:buFont typeface="Wingdings" panose="05000000000000000000" pitchFamily="2" charset="2"/>
              <a:buChar char="Ø"/>
            </a:pPr>
            <a:r>
              <a:rPr lang="en-CA" sz="1200" dirty="0"/>
              <a:t>Option 2: Introducing new Extended User Info field to accommodate the TBD UHR features.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8</a:t>
            </a:fld>
            <a:endParaRPr lang="en-US" dirty="0"/>
          </a:p>
        </p:txBody>
      </p:sp>
      <p:pic>
        <p:nvPicPr>
          <p:cNvPr id="10" name="Picture 9">
            <a:extLst>
              <a:ext uri="{FF2B5EF4-FFF2-40B4-BE49-F238E27FC236}">
                <a16:creationId xmlns:a16="http://schemas.microsoft.com/office/drawing/2014/main" id="{AAB95E3E-0360-4F75-8BEE-98ECCC0B4D27}"/>
              </a:ext>
            </a:extLst>
          </p:cNvPr>
          <p:cNvPicPr>
            <a:picLocks noChangeAspect="1"/>
          </p:cNvPicPr>
          <p:nvPr/>
        </p:nvPicPr>
        <p:blipFill>
          <a:blip r:embed="rId2"/>
          <a:stretch>
            <a:fillRect/>
          </a:stretch>
        </p:blipFill>
        <p:spPr>
          <a:xfrm>
            <a:off x="2863046" y="2335306"/>
            <a:ext cx="3417907" cy="993671"/>
          </a:xfrm>
          <a:prstGeom prst="rect">
            <a:avLst/>
          </a:prstGeom>
        </p:spPr>
      </p:pic>
      <p:sp>
        <p:nvSpPr>
          <p:cNvPr id="2" name="Rectangle 1">
            <a:extLst>
              <a:ext uri="{FF2B5EF4-FFF2-40B4-BE49-F238E27FC236}">
                <a16:creationId xmlns:a16="http://schemas.microsoft.com/office/drawing/2014/main" id="{1CD31FD6-8763-463E-A798-06E51C1D6FC5}"/>
              </a:ext>
            </a:extLst>
          </p:cNvPr>
          <p:cNvSpPr/>
          <p:nvPr/>
        </p:nvSpPr>
        <p:spPr bwMode="auto">
          <a:xfrm>
            <a:off x="4417266" y="2302956"/>
            <a:ext cx="222818" cy="74151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8179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1-a: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76721" y="1068744"/>
            <a:ext cx="7969347" cy="2031325"/>
          </a:xfrm>
          <a:prstGeom prst="rect">
            <a:avLst/>
          </a:prstGeom>
          <a:noFill/>
        </p:spPr>
        <p:txBody>
          <a:bodyPr wrap="square">
            <a:spAutoFit/>
          </a:bodyPr>
          <a:lstStyle/>
          <a:p>
            <a:pPr lvl="2"/>
            <a:endParaRPr lang="en-US" altLang="zh-CN" sz="1400" dirty="0"/>
          </a:p>
          <a:p>
            <a:pPr marL="742950" lvl="1" indent="-285750">
              <a:buFont typeface="Arial" panose="020B0604020202020204" pitchFamily="34" charset="0"/>
              <a:buChar char="•"/>
            </a:pPr>
            <a:r>
              <a:rPr lang="en-US" altLang="zh-CN" sz="1400" dirty="0"/>
              <a:t>Since the total number of supported NSS is 8 and the total number of  NSS per user is 4, we can reformulate the SS Allocation subfield in 5 bits, instead of 6 bits. </a:t>
            </a:r>
          </a:p>
          <a:p>
            <a:pPr marL="742950" lvl="1" indent="-285750">
              <a:buFont typeface="Arial" panose="020B0604020202020204" pitchFamily="34" charset="0"/>
              <a:buChar char="•"/>
            </a:pPr>
            <a:r>
              <a:rPr lang="en-US" altLang="zh-CN" sz="1400" u="sng" dirty="0">
                <a:solidFill>
                  <a:srgbClr val="FF0000"/>
                </a:solidFill>
              </a:rPr>
              <a:t>One bit can be saved</a:t>
            </a:r>
            <a:r>
              <a:rPr lang="en-US" altLang="zh-CN" sz="1400" dirty="0"/>
              <a:t>.</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graphicFrame>
        <p:nvGraphicFramePr>
          <p:cNvPr id="4" name="Table 4">
            <a:extLst>
              <a:ext uri="{FF2B5EF4-FFF2-40B4-BE49-F238E27FC236}">
                <a16:creationId xmlns:a16="http://schemas.microsoft.com/office/drawing/2014/main" id="{F447EBBA-D27C-4198-ABFF-1E27D790F889}"/>
              </a:ext>
            </a:extLst>
          </p:cNvPr>
          <p:cNvGraphicFramePr>
            <a:graphicFrameLocks noGrp="1"/>
          </p:cNvGraphicFramePr>
          <p:nvPr>
            <p:extLst>
              <p:ext uri="{D42A27DB-BD31-4B8C-83A1-F6EECF244321}">
                <p14:modId xmlns:p14="http://schemas.microsoft.com/office/powerpoint/2010/main" val="4222041496"/>
              </p:ext>
            </p:extLst>
          </p:nvPr>
        </p:nvGraphicFramePr>
        <p:xfrm>
          <a:off x="2579989" y="3636178"/>
          <a:ext cx="4276579" cy="741680"/>
        </p:xfrm>
        <a:graphic>
          <a:graphicData uri="http://schemas.openxmlformats.org/drawingml/2006/table">
            <a:tbl>
              <a:tblPr firstRow="1" bandRow="1">
                <a:tableStyleId>{5940675A-B579-460E-94D1-54222C63F5DA}</a:tableStyleId>
              </a:tblPr>
              <a:tblGrid>
                <a:gridCol w="2143225">
                  <a:extLst>
                    <a:ext uri="{9D8B030D-6E8A-4147-A177-3AD203B41FA5}">
                      <a16:colId xmlns:a16="http://schemas.microsoft.com/office/drawing/2014/main" val="4239026142"/>
                    </a:ext>
                  </a:extLst>
                </a:gridCol>
                <a:gridCol w="2133354">
                  <a:extLst>
                    <a:ext uri="{9D8B030D-6E8A-4147-A177-3AD203B41FA5}">
                      <a16:colId xmlns:a16="http://schemas.microsoft.com/office/drawing/2014/main" val="2368859600"/>
                    </a:ext>
                  </a:extLst>
                </a:gridCol>
              </a:tblGrid>
              <a:tr h="370840">
                <a:tc>
                  <a:txBody>
                    <a:bodyPr/>
                    <a:lstStyle/>
                    <a:p>
                      <a:pPr algn="ctr"/>
                      <a:r>
                        <a:rPr lang="en-US" sz="1200" dirty="0">
                          <a:solidFill>
                            <a:srgbClr val="FF0000"/>
                          </a:solidFill>
                        </a:rPr>
                        <a:t>Starting Spatial Stream </a:t>
                      </a:r>
                    </a:p>
                  </a:txBody>
                  <a:tcPr>
                    <a:lnB w="12700" cap="flat" cmpd="sng" algn="ctr">
                      <a:solidFill>
                        <a:schemeClr val="tx1"/>
                      </a:solidFill>
                      <a:prstDash val="solid"/>
                      <a:round/>
                      <a:headEnd type="none" w="med" len="med"/>
                      <a:tailEnd type="none" w="med" len="med"/>
                    </a:lnB>
                  </a:tcPr>
                </a:tc>
                <a:tc>
                  <a:txBody>
                    <a:bodyPr/>
                    <a:lstStyle/>
                    <a:p>
                      <a:pPr algn="ctr"/>
                      <a:r>
                        <a:rPr lang="en-US" sz="1200" dirty="0"/>
                        <a:t>Number of Spatial Streams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4893946"/>
                  </a:ext>
                </a:extLst>
              </a:tr>
              <a:tr h="370840">
                <a:tc>
                  <a:txBody>
                    <a:bodyPr/>
                    <a:lstStyle/>
                    <a:p>
                      <a:pPr algn="ctr"/>
                      <a:r>
                        <a:rPr lang="en-US" sz="1200" dirty="0">
                          <a:solidFill>
                            <a:srgbClr val="FF0000"/>
                          </a:solidFill>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6709839"/>
                  </a:ext>
                </a:extLst>
              </a:tr>
            </a:tbl>
          </a:graphicData>
        </a:graphic>
      </p:graphicFrame>
      <p:sp>
        <p:nvSpPr>
          <p:cNvPr id="10" name="TextBox 9">
            <a:extLst>
              <a:ext uri="{FF2B5EF4-FFF2-40B4-BE49-F238E27FC236}">
                <a16:creationId xmlns:a16="http://schemas.microsoft.com/office/drawing/2014/main" id="{395CE13A-FF2E-4DF6-B288-B72089AD55A8}"/>
              </a:ext>
            </a:extLst>
          </p:cNvPr>
          <p:cNvSpPr txBox="1"/>
          <p:nvPr/>
        </p:nvSpPr>
        <p:spPr>
          <a:xfrm>
            <a:off x="2145524" y="4010684"/>
            <a:ext cx="389850" cy="246221"/>
          </a:xfrm>
          <a:prstGeom prst="rect">
            <a:avLst/>
          </a:prstGeom>
          <a:noFill/>
        </p:spPr>
        <p:txBody>
          <a:bodyPr wrap="none" rtlCol="0">
            <a:spAutoFit/>
          </a:bodyPr>
          <a:lstStyle/>
          <a:p>
            <a:pPr algn="ctr"/>
            <a:r>
              <a:rPr lang="en-US" sz="1000" dirty="0"/>
              <a:t>Bits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9</a:t>
            </a:fld>
            <a:endParaRPr lang="en-US" dirty="0"/>
          </a:p>
        </p:txBody>
      </p:sp>
      <p:pic>
        <p:nvPicPr>
          <p:cNvPr id="13" name="Picture 12">
            <a:extLst>
              <a:ext uri="{FF2B5EF4-FFF2-40B4-BE49-F238E27FC236}">
                <a16:creationId xmlns:a16="http://schemas.microsoft.com/office/drawing/2014/main" id="{7176D033-58DA-463A-9EFF-84ADC34EE69E}"/>
              </a:ext>
            </a:extLst>
          </p:cNvPr>
          <p:cNvPicPr>
            <a:picLocks noChangeAspect="1"/>
          </p:cNvPicPr>
          <p:nvPr/>
        </p:nvPicPr>
        <p:blipFill>
          <a:blip r:embed="rId2"/>
          <a:stretch>
            <a:fillRect/>
          </a:stretch>
        </p:blipFill>
        <p:spPr>
          <a:xfrm>
            <a:off x="2634671" y="2257962"/>
            <a:ext cx="3558096" cy="882935"/>
          </a:xfrm>
          <a:prstGeom prst="rect">
            <a:avLst/>
          </a:prstGeom>
        </p:spPr>
      </p:pic>
      <p:sp>
        <p:nvSpPr>
          <p:cNvPr id="14" name="TextBox 13">
            <a:extLst>
              <a:ext uri="{FF2B5EF4-FFF2-40B4-BE49-F238E27FC236}">
                <a16:creationId xmlns:a16="http://schemas.microsoft.com/office/drawing/2014/main" id="{9873151C-0342-4EA8-9851-0DB08434D006}"/>
              </a:ext>
            </a:extLst>
          </p:cNvPr>
          <p:cNvSpPr txBox="1"/>
          <p:nvPr/>
        </p:nvSpPr>
        <p:spPr>
          <a:xfrm>
            <a:off x="3263406" y="4262442"/>
            <a:ext cx="3214940" cy="230832"/>
          </a:xfrm>
          <a:prstGeom prst="rect">
            <a:avLst/>
          </a:prstGeom>
          <a:noFill/>
        </p:spPr>
        <p:txBody>
          <a:bodyPr wrap="square" rtlCol="0">
            <a:spAutoFit/>
          </a:bodyPr>
          <a:lstStyle/>
          <a:p>
            <a:r>
              <a:rPr lang="en-US" sz="900" dirty="0"/>
              <a:t>SS Allocation subfield format of an UHR variant User Info field</a:t>
            </a:r>
          </a:p>
        </p:txBody>
      </p:sp>
    </p:spTree>
    <p:extLst>
      <p:ext uri="{BB962C8B-B14F-4D97-AF65-F5344CB8AC3E}">
        <p14:creationId xmlns:p14="http://schemas.microsoft.com/office/powerpoint/2010/main" val="10848986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terms/"/>
    <ds:schemaRef ds:uri="3e05245e-0532-4e83-b7fc-5d37e8c447e4"/>
    <ds:schemaRef ds:uri="http://schemas.microsoft.com/office/2006/documentManagement/types"/>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93090</TotalTime>
  <Words>1684</Words>
  <Application>Microsoft Office PowerPoint</Application>
  <PresentationFormat>On-screen Show (16:9)</PresentationFormat>
  <Paragraphs>271</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Cambria Math</vt:lpstr>
      <vt:lpstr>Courier New</vt:lpstr>
      <vt:lpstr>Intel Clear</vt:lpstr>
      <vt:lpstr>Intel Clear Light</vt:lpstr>
      <vt:lpstr>Times New Roman</vt:lpstr>
      <vt:lpstr>Wingdings</vt:lpstr>
      <vt:lpstr>802-11-Submission</vt:lpstr>
      <vt:lpstr>UHR Trigger Frame Design</vt:lpstr>
      <vt:lpstr>Abstract</vt:lpstr>
      <vt:lpstr>Background</vt:lpstr>
      <vt:lpstr>Identified Issues</vt:lpstr>
      <vt:lpstr>UHR Common Info field</vt:lpstr>
      <vt:lpstr>UHR Special User Info field </vt:lpstr>
      <vt:lpstr>Extended UHR Special User Info field</vt:lpstr>
      <vt:lpstr>UHR User Info Field</vt:lpstr>
      <vt:lpstr>Option 1-a: Freeing Space within User Info field</vt:lpstr>
      <vt:lpstr>Option 1-b: Freeing Space within User Info field</vt:lpstr>
      <vt:lpstr>Option 1-b: Freeing Space within User Info field</vt:lpstr>
      <vt:lpstr>Option 1-c: Freeing Space within User Info field</vt:lpstr>
      <vt:lpstr>Extended UHR User Info field</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1484</cp:revision>
  <dcterms:created xsi:type="dcterms:W3CDTF">2015-04-26T08:45:29Z</dcterms:created>
  <dcterms:modified xsi:type="dcterms:W3CDTF">2024-12-02T21:54:25Z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