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83" r:id="rId2"/>
    <p:sldId id="1136" r:id="rId3"/>
    <p:sldId id="1250" r:id="rId4"/>
    <p:sldId id="1259" r:id="rId5"/>
    <p:sldId id="1262" r:id="rId6"/>
    <p:sldId id="1257" r:id="rId7"/>
    <p:sldId id="1264" r:id="rId8"/>
    <p:sldId id="1180" r:id="rId9"/>
    <p:sldId id="1249" r:id="rId10"/>
    <p:sldId id="1245" r:id="rId11"/>
    <p:sldId id="1238" r:id="rId12"/>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sun Jang/IoT Connectivity Standard Task(insun.jang@lge.com)" initials="IJCST" lastIdx="3" clrIdx="0">
    <p:extLst>
      <p:ext uri="{19B8F6BF-5375-455C-9EA6-DF929625EA0E}">
        <p15:presenceInfo xmlns:p15="http://schemas.microsoft.com/office/powerpoint/2012/main" userId="S-1-5-21-2543426832-1914326140-3112152631-18843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96" autoAdjust="0"/>
    <p:restoredTop sz="96817" autoAdjust="0"/>
  </p:normalViewPr>
  <p:slideViewPr>
    <p:cSldViewPr>
      <p:cViewPr varScale="1">
        <p:scale>
          <a:sx n="102" d="100"/>
          <a:sy n="102" d="100"/>
        </p:scale>
        <p:origin x="972" y="9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1" d="100"/>
          <a:sy n="101" d="100"/>
        </p:scale>
        <p:origin x="1338" y="11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3714024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4213650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p:nvPr>
        </p:nvSpPr>
        <p:spPr/>
        <p:txBody>
          <a:bodyPr/>
          <a:lstStyle/>
          <a:p>
            <a:pPr>
              <a:defRPr/>
            </a:pPr>
            <a:r>
              <a:rPr lang="en-US"/>
              <a:t>doc.: IEEE 802.11-yy/xxxxr0</a:t>
            </a:r>
          </a:p>
        </p:txBody>
      </p:sp>
      <p:sp>
        <p:nvSpPr>
          <p:cNvPr id="5" name="날짜 개체 틀 4"/>
          <p:cNvSpPr>
            <a:spLocks noGrp="1"/>
          </p:cNvSpPr>
          <p:nvPr>
            <p:ph type="dt" idx="1"/>
          </p:nvPr>
        </p:nvSpPr>
        <p:spPr/>
        <p:txBody>
          <a:bodyPr/>
          <a:lstStyle/>
          <a:p>
            <a:pPr>
              <a:defRPr/>
            </a:pPr>
            <a:r>
              <a:rPr lang="en-US"/>
              <a:t>Month Year</a:t>
            </a:r>
          </a:p>
        </p:txBody>
      </p:sp>
      <p:sp>
        <p:nvSpPr>
          <p:cNvPr id="6" name="바닥글 개체 틀 5"/>
          <p:cNvSpPr>
            <a:spLocks noGrp="1"/>
          </p:cNvSpPr>
          <p:nvPr>
            <p:ph type="ftr" sz="quarter" idx="4"/>
          </p:nvPr>
        </p:nvSpPr>
        <p:spPr/>
        <p:txBody>
          <a:bodyPr/>
          <a:lstStyle/>
          <a:p>
            <a:pPr lvl="4">
              <a:defRPr/>
            </a:pPr>
            <a:r>
              <a:rPr lang="en-US"/>
              <a:t>John Doe, Some Company</a:t>
            </a:r>
          </a:p>
        </p:txBody>
      </p:sp>
      <p:sp>
        <p:nvSpPr>
          <p:cNvPr id="7" name="슬라이드 번호 개체 틀 6"/>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1776915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3522125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7" name="Rectangle 5"/>
          <p:cNvSpPr>
            <a:spLocks noGrp="1" noChangeArrowheads="1"/>
          </p:cNvSpPr>
          <p:nvPr>
            <p:ph type="ftr" sz="quarter" idx="3"/>
          </p:nvPr>
        </p:nvSpPr>
        <p:spPr bwMode="auto">
          <a:xfrm>
            <a:off x="6641161" y="6475413"/>
            <a:ext cx="19027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SunHee</a:t>
            </a:r>
            <a:r>
              <a:rPr lang="en-US" altLang="ko-KR" dirty="0"/>
              <a:t> </a:t>
            </a:r>
            <a:r>
              <a:rPr lang="en-US" altLang="ko-KR" dirty="0" err="1"/>
              <a:t>Baek</a:t>
            </a:r>
            <a:r>
              <a:rPr lang="en-US" altLang="ko-KR" dirty="0"/>
              <a:t>, LG Electronics</a:t>
            </a: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7" name="Rectangle 5"/>
          <p:cNvSpPr>
            <a:spLocks noGrp="1" noChangeArrowheads="1"/>
          </p:cNvSpPr>
          <p:nvPr>
            <p:ph type="ftr" sz="quarter" idx="3"/>
          </p:nvPr>
        </p:nvSpPr>
        <p:spPr bwMode="auto">
          <a:xfrm>
            <a:off x="6641161" y="6475413"/>
            <a:ext cx="19027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SunHee</a:t>
            </a:r>
            <a:r>
              <a:rPr lang="en-US" altLang="ko-KR" dirty="0"/>
              <a:t> </a:t>
            </a:r>
            <a:r>
              <a:rPr lang="en-US" altLang="ko-KR" dirty="0" err="1"/>
              <a:t>Baek</a:t>
            </a:r>
            <a:r>
              <a:rPr lang="en-US" altLang="ko-KR" dirty="0"/>
              <a:t>, LG Electronics</a:t>
            </a: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641161" y="6475413"/>
            <a:ext cx="19027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SunHee</a:t>
            </a:r>
            <a:r>
              <a:rPr lang="en-US" altLang="ko-KR" dirty="0"/>
              <a:t> </a:t>
            </a:r>
            <a:r>
              <a:rPr lang="en-US" altLang="ko-KR" dirty="0" err="1"/>
              <a:t>Baek</a:t>
            </a:r>
            <a:r>
              <a:rPr lang="en-US" altLang="ko-KR" dirty="0"/>
              <a:t>,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802.11-24/1502r0</a:t>
            </a: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1579600"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baseline="0" dirty="0">
                <a:solidFill>
                  <a:schemeClr val="tx1"/>
                </a:solidFill>
                <a:latin typeface="Times New Roman" panose="02020603050405020304" pitchFamily="18" charset="0"/>
                <a:ea typeface="+mn-ea"/>
                <a:cs typeface="+mn-cs"/>
              </a:rPr>
              <a:t>September </a:t>
            </a:r>
            <a:r>
              <a:rPr kumimoji="0" lang="en-US" altLang="ko-KR" sz="1800" b="1" kern="1200" dirty="0">
                <a:solidFill>
                  <a:schemeClr val="tx1"/>
                </a:solidFill>
                <a:latin typeface="Times New Roman" panose="02020603050405020304" pitchFamily="18" charset="0"/>
                <a:ea typeface="+mn-ea"/>
                <a:cs typeface="+mn-cs"/>
              </a:rPr>
              <a:t>2024</a:t>
            </a: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3"/>
          </p:nvPr>
        </p:nvSpPr>
        <p:spPr>
          <a:xfrm>
            <a:off x="6684442" y="6475413"/>
            <a:ext cx="1859483" cy="184666"/>
          </a:xfrm>
        </p:spPr>
        <p:txBody>
          <a:bodyPr/>
          <a:lstStyle/>
          <a:p>
            <a:pPr>
              <a:defRPr/>
            </a:pPr>
            <a:r>
              <a:rPr lang="en-US" altLang="ko-KR" dirty="0" err="1"/>
              <a:t>SunHee</a:t>
            </a:r>
            <a:r>
              <a:rPr lang="en-US" altLang="ko-KR" dirty="0"/>
              <a:t> </a:t>
            </a:r>
            <a:r>
              <a:rPr lang="en-US" altLang="ko-KR" dirty="0" err="1"/>
              <a:t>Baek</a:t>
            </a:r>
            <a:r>
              <a:rPr lang="en-US" altLang="ko-KR" dirty="0"/>
              <a:t>,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a:solidFill>
                  <a:schemeClr val="tx1"/>
                </a:solidFill>
                <a:ea typeface="굴림" panose="020B0600000101010101" pitchFamily="50" charset="-127"/>
              </a:rPr>
              <a:t>Discussion on AP Power Save</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2024-09-08</a:t>
            </a:r>
          </a:p>
        </p:txBody>
      </p:sp>
      <p:sp>
        <p:nvSpPr>
          <p:cNvPr id="6151" name="Rectangle 12"/>
          <p:cNvSpPr>
            <a:spLocks noChangeArrowheads="1"/>
          </p:cNvSpPr>
          <p:nvPr/>
        </p:nvSpPr>
        <p:spPr bwMode="auto">
          <a:xfrm>
            <a:off x="609600" y="19431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a:cs typeface="Arial" panose="020B0604020202020204" pitchFamily="34" charset="0"/>
              </a:rPr>
              <a:t>Authors:</a:t>
            </a:r>
            <a:endParaRPr kumimoji="0" lang="en-US" altLang="ko-KR" sz="2000" b="0" dirty="0">
              <a:cs typeface="Arial" panose="020B0604020202020204" pitchFamily="34" charset="0"/>
            </a:endParaRPr>
          </a:p>
        </p:txBody>
      </p:sp>
      <p:graphicFrame>
        <p:nvGraphicFramePr>
          <p:cNvPr id="9" name="Table 12"/>
          <p:cNvGraphicFramePr>
            <a:graphicFrameLocks noGrp="1"/>
          </p:cNvGraphicFramePr>
          <p:nvPr>
            <p:extLst>
              <p:ext uri="{D42A27DB-BD31-4B8C-83A1-F6EECF244321}">
                <p14:modId xmlns:p14="http://schemas.microsoft.com/office/powerpoint/2010/main" val="3490738539"/>
              </p:ext>
            </p:extLst>
          </p:nvPr>
        </p:nvGraphicFramePr>
        <p:xfrm>
          <a:off x="673510" y="2356006"/>
          <a:ext cx="7620000" cy="3973538"/>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37320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343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SunHee</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Baek</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sunhee.baek@lge.com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343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Jinsoo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343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1486">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a:t>Yelin</a:t>
                      </a:r>
                      <a:r>
                        <a:rPr lang="en-US" altLang="ko-KR" sz="1200" dirty="0"/>
                        <a:t> Yoon</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yl.yoon@lge.com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1486">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a:t>Geonhwan</a:t>
                      </a:r>
                      <a:r>
                        <a:rPr lang="en-US" altLang="ko-KR" sz="1200" dirty="0"/>
                        <a:t> Kim</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geonhwan.kim@lge.com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41486">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DongJu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dongju.cha@lge.com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41486">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Hongwon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Lee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hongwon.lee@lge.com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65390093"/>
                  </a:ext>
                </a:extLst>
              </a:tr>
              <a:tr h="263439">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Eunsung</a:t>
                      </a: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Park</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esung.park@lge.com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63439">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Dongguk</a:t>
                      </a: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6343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Jinyoung</a:t>
                      </a: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63439">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63439">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a:solidFill>
                            <a:schemeClr val="tx1"/>
                          </a:solidFill>
                          <a:latin typeface="+mn-lt"/>
                          <a:ea typeface="Malgun Gothic"/>
                          <a:cs typeface="+mn-cs"/>
                        </a:rPr>
                        <a:t>HanGyu</a:t>
                      </a:r>
                      <a:r>
                        <a:rPr lang="en-US" altLang="ko-KR" sz="1200" kern="1200" baseline="0" dirty="0">
                          <a:solidFill>
                            <a:schemeClr val="tx1"/>
                          </a:solidFill>
                          <a:latin typeface="+mn-lt"/>
                          <a:ea typeface="Malgun Gothic"/>
                          <a:cs typeface="+mn-cs"/>
                        </a:rPr>
                        <a:t> Cho</a:t>
                      </a:r>
                      <a:endParaRPr lang="en-US" altLang="ko-KR" sz="1200" kern="1200" dirty="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526878">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10225 Willow Creek Rd, San Diego, CA,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2</a:t>
            </a:r>
            <a:endParaRPr lang="ko-KR" altLang="en-US" dirty="0"/>
          </a:p>
        </p:txBody>
      </p:sp>
      <p:sp>
        <p:nvSpPr>
          <p:cNvPr id="3" name="내용 개체 틀 2"/>
          <p:cNvSpPr>
            <a:spLocks noGrp="1"/>
          </p:cNvSpPr>
          <p:nvPr>
            <p:ph idx="1"/>
          </p:nvPr>
        </p:nvSpPr>
        <p:spPr>
          <a:xfrm>
            <a:off x="685800" y="1752600"/>
            <a:ext cx="8001000" cy="4343400"/>
          </a:xfrm>
        </p:spPr>
        <p:txBody>
          <a:bodyPr/>
          <a:lstStyle/>
          <a:p>
            <a:r>
              <a:rPr lang="en-US" altLang="ko-KR" dirty="0"/>
              <a:t>Do you agree to add the following text to the </a:t>
            </a:r>
            <a:r>
              <a:rPr lang="en-US" altLang="ko-KR" dirty="0" err="1"/>
              <a:t>TGbn</a:t>
            </a:r>
            <a:r>
              <a:rPr lang="en-US" altLang="ko-KR" dirty="0"/>
              <a:t> SFD?</a:t>
            </a:r>
          </a:p>
          <a:p>
            <a:pPr lvl="1"/>
            <a:r>
              <a:rPr lang="en-US" altLang="ko-KR" dirty="0"/>
              <a:t>An AP affiliated with an AP MLD shall not operate a power saving mode when at least one STA, which cannot recognize/discover the parameters/information related to the AP power saving mode, is associated with the AP.</a:t>
            </a:r>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3367118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1800" dirty="0">
                <a:ea typeface="굴림" panose="020B0600000101010101" pitchFamily="50" charset="-127"/>
              </a:rPr>
              <a:t>[1] 23/0010, Considerations for enabling AP power save </a:t>
            </a:r>
          </a:p>
          <a:p>
            <a:pPr marL="0" indent="0">
              <a:buNone/>
            </a:pPr>
            <a:r>
              <a:rPr lang="en-US" altLang="ko-KR" sz="1800" dirty="0">
                <a:ea typeface="굴림" panose="020B0600000101010101" pitchFamily="50" charset="-127"/>
              </a:rPr>
              <a:t>[2] 23/0015, AP MLD Power Management</a:t>
            </a:r>
          </a:p>
          <a:p>
            <a:pPr marL="0" indent="0">
              <a:buNone/>
            </a:pPr>
            <a:r>
              <a:rPr lang="en-US" altLang="ko-KR" sz="1800" dirty="0">
                <a:ea typeface="굴림" panose="020B0600000101010101" pitchFamily="50" charset="-127"/>
              </a:rPr>
              <a:t>[3] 23/0225, Considering unscheduled AP Power save</a:t>
            </a:r>
          </a:p>
          <a:p>
            <a:pPr marL="0" indent="0">
              <a:buNone/>
            </a:pPr>
            <a:r>
              <a:rPr lang="en-US" altLang="ko-KR" sz="1800" dirty="0">
                <a:ea typeface="굴림" panose="020B0600000101010101" pitchFamily="50" charset="-127"/>
              </a:rPr>
              <a:t>[4] 23/1936, AP MLD Power Save Follow-up</a:t>
            </a:r>
          </a:p>
          <a:p>
            <a:pPr marL="0" indent="0">
              <a:buNone/>
            </a:pPr>
            <a:r>
              <a:rPr lang="en-US" altLang="ko-KR" sz="1800" dirty="0">
                <a:ea typeface="굴림" panose="020B0600000101010101" pitchFamily="50" charset="-127"/>
              </a:rPr>
              <a:t>[5] 23/2040, Enabling AP power save – Follow up</a:t>
            </a:r>
          </a:p>
          <a:p>
            <a:pPr marL="0" indent="0">
              <a:buNone/>
            </a:pPr>
            <a:r>
              <a:rPr lang="en-US" altLang="ko-KR" sz="1800" dirty="0">
                <a:ea typeface="굴림" panose="020B0600000101010101" pitchFamily="50" charset="-127"/>
              </a:rPr>
              <a:t>[6] 24/0097, AP Power Management – Follow up</a:t>
            </a:r>
          </a:p>
          <a:p>
            <a:pPr marL="0" indent="0">
              <a:buNone/>
            </a:pPr>
            <a:r>
              <a:rPr lang="en-US" altLang="ko-KR" sz="1800" dirty="0">
                <a:ea typeface="굴림" panose="020B0600000101010101" pitchFamily="50" charset="-127"/>
              </a:rPr>
              <a:t>[7] 24/0352, Enabling Unscheduled AP PS Follow-up </a:t>
            </a:r>
          </a:p>
          <a:p>
            <a:pPr marL="0" indent="0">
              <a:buNone/>
            </a:pPr>
            <a:r>
              <a:rPr lang="en-US" altLang="ko-KR" sz="1800" dirty="0">
                <a:ea typeface="굴림" panose="020B0600000101010101" pitchFamily="50" charset="-127"/>
              </a:rPr>
              <a:t>[8] 24/0659, Thoughts on AP Power Save</a:t>
            </a:r>
          </a:p>
          <a:p>
            <a:pPr marL="0" indent="0">
              <a:buNone/>
            </a:pPr>
            <a:r>
              <a:rPr lang="en-US" altLang="ko-KR" sz="1800" dirty="0">
                <a:ea typeface="굴림" panose="020B0600000101010101" pitchFamily="50" charset="-127"/>
              </a:rPr>
              <a:t>[9] 24/0171, </a:t>
            </a:r>
            <a:r>
              <a:rPr lang="en-US" altLang="ko-KR" sz="1800" dirty="0" err="1">
                <a:ea typeface="굴림" panose="020B0600000101010101" pitchFamily="50" charset="-127"/>
              </a:rPr>
              <a:t>TGbn</a:t>
            </a:r>
            <a:r>
              <a:rPr lang="en-US" altLang="ko-KR" sz="1800" dirty="0">
                <a:ea typeface="굴림" panose="020B0600000101010101" pitchFamily="50" charset="-127"/>
              </a:rPr>
              <a:t> Motions list – part 1</a:t>
            </a:r>
          </a:p>
          <a:p>
            <a:pPr marL="0" indent="0">
              <a:buNone/>
            </a:pPr>
            <a:r>
              <a:rPr lang="en-US" altLang="ko-KR" sz="1800" dirty="0">
                <a:ea typeface="굴림" panose="020B0600000101010101" pitchFamily="50" charset="-127"/>
              </a:rPr>
              <a:t>[10] 24/0833, Dynamic Power Saving for AP</a:t>
            </a:r>
          </a:p>
          <a:p>
            <a:pPr marL="0" indent="0">
              <a:buNone/>
            </a:pPr>
            <a:endParaRPr lang="en-US" altLang="ko-KR" sz="1800" dirty="0">
              <a:ea typeface="굴림" panose="020B0600000101010101" pitchFamily="50" charset="-127"/>
            </a:endParaRPr>
          </a:p>
          <a:p>
            <a:pPr marL="0" indent="0">
              <a:buNone/>
            </a:pPr>
            <a:r>
              <a:rPr lang="en-US" altLang="ko-KR" sz="1800" dirty="0">
                <a:ea typeface="굴림" panose="020B0600000101010101" pitchFamily="50" charset="-127"/>
              </a:rPr>
              <a:t>		</a:t>
            </a:r>
          </a:p>
          <a:p>
            <a:pPr marL="0" indent="0">
              <a:buNone/>
            </a:pPr>
            <a:endParaRPr lang="en-US" altLang="ko-KR" sz="1800" dirty="0">
              <a:ea typeface="굴림" panose="020B0600000101010101" pitchFamily="50" charset="-127"/>
            </a:endParaRPr>
          </a:p>
          <a:p>
            <a:pPr marL="0" indent="0">
              <a:buNone/>
            </a:pPr>
            <a:endParaRPr lang="en-US" altLang="ko-KR" sz="1800" dirty="0">
              <a:ea typeface="굴림" panose="020B0600000101010101" pitchFamily="50" charset="-127"/>
            </a:endParaRPr>
          </a:p>
          <a:p>
            <a:pPr marL="0" indent="0">
              <a:buNone/>
            </a:pPr>
            <a:endParaRPr lang="en-US" altLang="ko-KR" sz="1800" dirty="0">
              <a:ea typeface="굴림" panose="020B0600000101010101" pitchFamily="50" charset="-127"/>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
        <p:nvSpPr>
          <p:cNvPr id="41" name="Footer Placeholder 4"/>
          <p:cNvSpPr>
            <a:spLocks noGrp="1"/>
          </p:cNvSpPr>
          <p:nvPr>
            <p:ph type="ftr" sz="quarter" idx="3"/>
          </p:nvPr>
        </p:nvSpPr>
        <p:spPr>
          <a:xfrm>
            <a:off x="6684442" y="6475413"/>
            <a:ext cx="1859483" cy="184666"/>
          </a:xfrm>
        </p:spPr>
        <p:txBody>
          <a:bodyPr/>
          <a:lstStyle/>
          <a:p>
            <a:pPr>
              <a:defRPr/>
            </a:pPr>
            <a:r>
              <a:rPr lang="en-US" altLang="ko-KR" dirty="0" err="1"/>
              <a:t>SunHee</a:t>
            </a:r>
            <a:r>
              <a:rPr lang="en-US" altLang="ko-KR" dirty="0"/>
              <a:t> </a:t>
            </a:r>
            <a:r>
              <a:rPr lang="en-US" altLang="ko-KR" dirty="0" err="1"/>
              <a:t>Baek</a:t>
            </a:r>
            <a:r>
              <a:rPr lang="en-US" altLang="ko-KR" dirty="0"/>
              <a:t>, LG Electronics</a:t>
            </a:r>
          </a:p>
        </p:txBody>
      </p:sp>
    </p:spTree>
    <p:extLst>
      <p:ext uri="{BB962C8B-B14F-4D97-AF65-F5344CB8AC3E}">
        <p14:creationId xmlns:p14="http://schemas.microsoft.com/office/powerpoint/2010/main" val="660840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a:p>
        </p:txBody>
      </p:sp>
      <p:sp>
        <p:nvSpPr>
          <p:cNvPr id="3" name="내용 개체 틀 2"/>
          <p:cNvSpPr>
            <a:spLocks noGrp="1"/>
          </p:cNvSpPr>
          <p:nvPr>
            <p:ph idx="1"/>
          </p:nvPr>
        </p:nvSpPr>
        <p:spPr>
          <a:xfrm>
            <a:off x="466724" y="1752600"/>
            <a:ext cx="8077201" cy="4343400"/>
          </a:xfrm>
        </p:spPr>
        <p:txBody>
          <a:bodyPr/>
          <a:lstStyle/>
          <a:p>
            <a:r>
              <a:rPr lang="en-US" altLang="ko-KR" sz="1800" dirty="0"/>
              <a:t>Since AP keeps Active mode all the time, it suffers from excessive energy use as time goes by.</a:t>
            </a:r>
          </a:p>
          <a:p>
            <a:pPr lvl="1"/>
            <a:r>
              <a:rPr lang="en-US" altLang="ko-KR" sz="1600" dirty="0"/>
              <a:t>For example, the problems can lead to device’s components aging and increased costs due to power consumption.</a:t>
            </a:r>
          </a:p>
          <a:p>
            <a:pPr lvl="1"/>
            <a:r>
              <a:rPr lang="en-US" altLang="ko-KR" sz="1600" dirty="0"/>
              <a:t>With the advent of MLD, solving the energy problems has become urgent.</a:t>
            </a:r>
          </a:p>
          <a:p>
            <a:endParaRPr lang="en-US" altLang="ko-KR" sz="1800" dirty="0">
              <a:solidFill>
                <a:srgbClr val="FF0000"/>
              </a:solidFill>
            </a:endParaRPr>
          </a:p>
          <a:p>
            <a:r>
              <a:rPr lang="en-US" altLang="ko-KR" sz="1800" dirty="0"/>
              <a:t>In UHR(11bn), we are discussing that AP supports Power Save mode as well as Active mode[1]-[8]. </a:t>
            </a:r>
          </a:p>
          <a:p>
            <a:pPr lvl="1"/>
            <a:r>
              <a:rPr lang="en-US" altLang="ko-KR" sz="1600" dirty="0"/>
              <a:t>That is, AP also goes to the doze state from the awake state like non-AP STA.</a:t>
            </a:r>
          </a:p>
          <a:p>
            <a:pPr lvl="1"/>
            <a:r>
              <a:rPr lang="en-US" altLang="ko-KR" sz="1600" b="1" u="sng" dirty="0"/>
              <a:t>Motion</a:t>
            </a:r>
            <a:r>
              <a:rPr lang="ko-KR" altLang="en-US" sz="1600" b="1" u="sng" dirty="0"/>
              <a:t> </a:t>
            </a:r>
            <a:r>
              <a:rPr lang="en-US" altLang="ko-KR" sz="1600" b="1" u="sng" dirty="0"/>
              <a:t>49)</a:t>
            </a:r>
            <a:r>
              <a:rPr lang="ko-KR" altLang="en-US" sz="1600" dirty="0"/>
              <a:t> </a:t>
            </a:r>
            <a:r>
              <a:rPr lang="en-US" altLang="ko-KR" sz="1600" dirty="0"/>
              <a:t>Define</a:t>
            </a:r>
            <a:r>
              <a:rPr lang="ko-KR" altLang="en-US" sz="1600" dirty="0"/>
              <a:t> </a:t>
            </a:r>
            <a:r>
              <a:rPr lang="en-US" altLang="ko-KR" sz="1600" dirty="0"/>
              <a:t>a</a:t>
            </a:r>
            <a:r>
              <a:rPr lang="ko-KR" altLang="en-US" sz="1600" dirty="0"/>
              <a:t> </a:t>
            </a:r>
            <a:r>
              <a:rPr lang="en-US" altLang="ko-KR" sz="1600" dirty="0"/>
              <a:t>new</a:t>
            </a:r>
            <a:r>
              <a:rPr lang="ko-KR" altLang="en-US" sz="1600" dirty="0"/>
              <a:t> </a:t>
            </a:r>
            <a:r>
              <a:rPr lang="en-US" altLang="ko-KR" sz="1600" dirty="0"/>
              <a:t>mechanism</a:t>
            </a:r>
            <a:r>
              <a:rPr lang="ko-KR" altLang="en-US" sz="1600" dirty="0"/>
              <a:t> </a:t>
            </a:r>
            <a:r>
              <a:rPr lang="en-US" altLang="ko-KR" sz="1600" dirty="0"/>
              <a:t>and/or</a:t>
            </a:r>
            <a:r>
              <a:rPr lang="ko-KR" altLang="en-US" sz="1600" dirty="0"/>
              <a:t> </a:t>
            </a:r>
            <a:r>
              <a:rPr lang="en-US" altLang="ko-KR" sz="1600" dirty="0"/>
              <a:t>enhance existing mechanism for AP power save [9].</a:t>
            </a:r>
          </a:p>
          <a:p>
            <a:endParaRPr lang="en-US" altLang="ko-KR" sz="1800" dirty="0"/>
          </a:p>
          <a:p>
            <a:r>
              <a:rPr lang="en-US" altLang="ko-KR" sz="1800" dirty="0"/>
              <a:t>In this contribution, we introduce some considerations regarding AP’s use of the power save mode based on candidate methods discussed in 11bn.</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
        <p:nvSpPr>
          <p:cNvPr id="6" name="Footer Placeholder 4"/>
          <p:cNvSpPr>
            <a:spLocks noGrp="1"/>
          </p:cNvSpPr>
          <p:nvPr>
            <p:ph type="ftr" sz="quarter" idx="3"/>
          </p:nvPr>
        </p:nvSpPr>
        <p:spPr>
          <a:xfrm>
            <a:off x="6684442" y="6475413"/>
            <a:ext cx="1859483" cy="184666"/>
          </a:xfrm>
        </p:spPr>
        <p:txBody>
          <a:bodyPr/>
          <a:lstStyle/>
          <a:p>
            <a:pPr>
              <a:defRPr/>
            </a:pPr>
            <a:r>
              <a:rPr lang="en-US" altLang="ko-KR" dirty="0" err="1"/>
              <a:t>SunHee</a:t>
            </a:r>
            <a:r>
              <a:rPr lang="en-US" altLang="ko-KR" dirty="0"/>
              <a:t> </a:t>
            </a:r>
            <a:r>
              <a:rPr lang="en-US" altLang="ko-KR" dirty="0" err="1"/>
              <a:t>Baek</a:t>
            </a:r>
            <a:r>
              <a:rPr lang="en-US" altLang="ko-KR" dirty="0"/>
              <a:t>, LG Electronics</a:t>
            </a:r>
          </a:p>
        </p:txBody>
      </p:sp>
    </p:spTree>
    <p:extLst>
      <p:ext uri="{BB962C8B-B14F-4D97-AF65-F5344CB8AC3E}">
        <p14:creationId xmlns:p14="http://schemas.microsoft.com/office/powerpoint/2010/main" val="24088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Recap: AP’s state in Power Save mode</a:t>
            </a:r>
            <a:endParaRPr lang="ko-KR" altLang="en-US" dirty="0">
              <a:solidFill>
                <a:schemeClr val="tx1"/>
              </a:solidFill>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sp>
        <p:nvSpPr>
          <p:cNvPr id="10" name="내용 개체 틀 2"/>
          <p:cNvSpPr>
            <a:spLocks noGrp="1"/>
          </p:cNvSpPr>
          <p:nvPr>
            <p:ph idx="1"/>
          </p:nvPr>
        </p:nvSpPr>
        <p:spPr>
          <a:xfrm>
            <a:off x="533399" y="1752599"/>
            <a:ext cx="8305801" cy="4609307"/>
          </a:xfrm>
        </p:spPr>
        <p:txBody>
          <a:bodyPr/>
          <a:lstStyle/>
          <a:p>
            <a:r>
              <a:rPr lang="en-US" altLang="ko-KR" sz="1800" dirty="0"/>
              <a:t>The AP supporting power save mode can have the following states depending on which mode is either active mode or power save mode.</a:t>
            </a:r>
          </a:p>
          <a:p>
            <a:r>
              <a:rPr lang="en-US" altLang="ko-KR" sz="1800" dirty="0"/>
              <a:t>That is, if the AP is in power save mode, it can be in one of two power states; awake state or doze state. </a:t>
            </a:r>
          </a:p>
          <a:p>
            <a:pPr lvl="1"/>
            <a:r>
              <a:rPr lang="en-US" altLang="ko-KR" sz="1400" dirty="0"/>
              <a:t>For example, the AP is fully powered in awake state. The AP is not able to transmit or receive PPDUs and consumes very low power in doze state.</a:t>
            </a:r>
          </a:p>
          <a:p>
            <a:endParaRPr lang="en-US" altLang="ko-KR" sz="1800" dirty="0"/>
          </a:p>
          <a:p>
            <a:r>
              <a:rPr lang="en-US" altLang="ko-KR" sz="1800" dirty="0"/>
              <a:t>In this contribution, the AP power save modes are focused on the several candidates discussed in UHR.  </a:t>
            </a:r>
          </a:p>
          <a:p>
            <a:endParaRPr lang="en-US" altLang="ko-KR" sz="1400" dirty="0"/>
          </a:p>
        </p:txBody>
      </p:sp>
      <p:sp>
        <p:nvSpPr>
          <p:cNvPr id="6" name="Footer Placeholder 4"/>
          <p:cNvSpPr>
            <a:spLocks noGrp="1"/>
          </p:cNvSpPr>
          <p:nvPr>
            <p:ph type="ftr" sz="quarter" idx="3"/>
          </p:nvPr>
        </p:nvSpPr>
        <p:spPr>
          <a:xfrm>
            <a:off x="6684442" y="6475413"/>
            <a:ext cx="1859483" cy="184666"/>
          </a:xfrm>
        </p:spPr>
        <p:txBody>
          <a:bodyPr/>
          <a:lstStyle/>
          <a:p>
            <a:pPr>
              <a:defRPr/>
            </a:pPr>
            <a:r>
              <a:rPr lang="en-US" altLang="ko-KR" dirty="0" err="1"/>
              <a:t>SunHee</a:t>
            </a:r>
            <a:r>
              <a:rPr lang="en-US" altLang="ko-KR" dirty="0"/>
              <a:t> </a:t>
            </a:r>
            <a:r>
              <a:rPr lang="en-US" altLang="ko-KR" dirty="0" err="1"/>
              <a:t>Baek</a:t>
            </a:r>
            <a:r>
              <a:rPr lang="en-US" altLang="ko-KR" dirty="0"/>
              <a:t>, LG Electronics</a:t>
            </a:r>
          </a:p>
        </p:txBody>
      </p:sp>
      <p:pic>
        <p:nvPicPr>
          <p:cNvPr id="15" name="그림 14">
            <a:extLst>
              <a:ext uri="{FF2B5EF4-FFF2-40B4-BE49-F238E27FC236}">
                <a16:creationId xmlns:a16="http://schemas.microsoft.com/office/drawing/2014/main" id="{2EE53A5E-E580-8DAA-11D9-F440DFE6A21F}"/>
              </a:ext>
            </a:extLst>
          </p:cNvPr>
          <p:cNvPicPr>
            <a:picLocks noChangeAspect="1"/>
          </p:cNvPicPr>
          <p:nvPr/>
        </p:nvPicPr>
        <p:blipFill>
          <a:blip r:embed="rId3"/>
          <a:stretch>
            <a:fillRect/>
          </a:stretch>
        </p:blipFill>
        <p:spPr>
          <a:xfrm>
            <a:off x="1409700" y="4439274"/>
            <a:ext cx="6400800" cy="1905426"/>
          </a:xfrm>
          <a:prstGeom prst="rect">
            <a:avLst/>
          </a:prstGeom>
        </p:spPr>
      </p:pic>
      <p:sp>
        <p:nvSpPr>
          <p:cNvPr id="13" name="TextBox 12">
            <a:extLst>
              <a:ext uri="{FF2B5EF4-FFF2-40B4-BE49-F238E27FC236}">
                <a16:creationId xmlns:a16="http://schemas.microsoft.com/office/drawing/2014/main" id="{505DFF2E-17CE-2DC1-8E2E-AE80EF0FB135}"/>
              </a:ext>
            </a:extLst>
          </p:cNvPr>
          <p:cNvSpPr txBox="1"/>
          <p:nvPr/>
        </p:nvSpPr>
        <p:spPr>
          <a:xfrm>
            <a:off x="6096000" y="5698369"/>
            <a:ext cx="2667000" cy="646331"/>
          </a:xfrm>
          <a:prstGeom prst="rect">
            <a:avLst/>
          </a:prstGeom>
          <a:noFill/>
        </p:spPr>
        <p:txBody>
          <a:bodyPr wrap="square" rtlCol="0">
            <a:spAutoFit/>
          </a:bodyPr>
          <a:lstStyle/>
          <a:p>
            <a:r>
              <a:rPr lang="en-US" altLang="ko-KR" dirty="0"/>
              <a:t>→ The AP operating the dynamic SP mode listens until it receives the initial control frame(ICF).</a:t>
            </a:r>
            <a:endParaRPr lang="ko-KR" altLang="en-US" dirty="0"/>
          </a:p>
        </p:txBody>
      </p:sp>
    </p:spTree>
    <p:extLst>
      <p:ext uri="{BB962C8B-B14F-4D97-AF65-F5344CB8AC3E}">
        <p14:creationId xmlns:p14="http://schemas.microsoft.com/office/powerpoint/2010/main" val="3032019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D3C2036-AD2B-4B74-7831-C945105102D9}"/>
              </a:ext>
            </a:extLst>
          </p:cNvPr>
          <p:cNvSpPr>
            <a:spLocks noGrp="1"/>
          </p:cNvSpPr>
          <p:nvPr>
            <p:ph type="title"/>
          </p:nvPr>
        </p:nvSpPr>
        <p:spPr>
          <a:xfrm>
            <a:off x="685800" y="685800"/>
            <a:ext cx="7772400" cy="687388"/>
          </a:xfrm>
        </p:spPr>
        <p:txBody>
          <a:bodyPr/>
          <a:lstStyle/>
          <a:p>
            <a:r>
              <a:rPr lang="en-US" altLang="ko-KR" sz="2800" dirty="0"/>
              <a:t>AP’s Operations based on Power save modes</a:t>
            </a:r>
            <a:endParaRPr lang="ko-KR" altLang="en-US" sz="2800" dirty="0"/>
          </a:p>
        </p:txBody>
      </p:sp>
      <p:sp>
        <p:nvSpPr>
          <p:cNvPr id="4" name="슬라이드 번호 개체 틀 3">
            <a:extLst>
              <a:ext uri="{FF2B5EF4-FFF2-40B4-BE49-F238E27FC236}">
                <a16:creationId xmlns:a16="http://schemas.microsoft.com/office/drawing/2014/main" id="{4D06C62C-B7C1-BCE2-AA41-3D4C69B2518C}"/>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sp>
        <p:nvSpPr>
          <p:cNvPr id="5" name="바닥글 개체 틀 4">
            <a:extLst>
              <a:ext uri="{FF2B5EF4-FFF2-40B4-BE49-F238E27FC236}">
                <a16:creationId xmlns:a16="http://schemas.microsoft.com/office/drawing/2014/main" id="{960AF200-D982-1219-88CA-97E8395CAC8F}"/>
              </a:ext>
            </a:extLst>
          </p:cNvPr>
          <p:cNvSpPr>
            <a:spLocks noGrp="1"/>
          </p:cNvSpPr>
          <p:nvPr>
            <p:ph type="ftr" sz="quarter" idx="3"/>
          </p:nvPr>
        </p:nvSpPr>
        <p:spPr/>
        <p:txBody>
          <a:bodyPr/>
          <a:lstStyle/>
          <a:p>
            <a:pPr>
              <a:defRPr/>
            </a:pPr>
            <a:r>
              <a:rPr lang="en-US" altLang="ko-KR"/>
              <a:t>SunHee Baek, LG Electronics</a:t>
            </a:r>
            <a:endParaRPr lang="en-US" altLang="ko-KR" dirty="0"/>
          </a:p>
        </p:txBody>
      </p:sp>
      <p:sp>
        <p:nvSpPr>
          <p:cNvPr id="7" name="직사각형 6">
            <a:extLst>
              <a:ext uri="{FF2B5EF4-FFF2-40B4-BE49-F238E27FC236}">
                <a16:creationId xmlns:a16="http://schemas.microsoft.com/office/drawing/2014/main" id="{9E1471DE-B037-C9D3-3F84-2DCB4C018F62}"/>
              </a:ext>
            </a:extLst>
          </p:cNvPr>
          <p:cNvSpPr/>
          <p:nvPr/>
        </p:nvSpPr>
        <p:spPr bwMode="auto">
          <a:xfrm>
            <a:off x="533400" y="6324600"/>
            <a:ext cx="8153400" cy="4572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 name="내용 개체 틀 2">
            <a:extLst>
              <a:ext uri="{FF2B5EF4-FFF2-40B4-BE49-F238E27FC236}">
                <a16:creationId xmlns:a16="http://schemas.microsoft.com/office/drawing/2014/main" id="{8B5294AD-90F3-DA52-46D9-C2200BAD8F63}"/>
              </a:ext>
            </a:extLst>
          </p:cNvPr>
          <p:cNvSpPr>
            <a:spLocks noGrp="1"/>
          </p:cNvSpPr>
          <p:nvPr>
            <p:ph idx="1"/>
          </p:nvPr>
        </p:nvSpPr>
        <p:spPr>
          <a:xfrm>
            <a:off x="381000" y="1373188"/>
            <a:ext cx="8534400" cy="4648201"/>
          </a:xfrm>
        </p:spPr>
        <p:txBody>
          <a:bodyPr/>
          <a:lstStyle/>
          <a:p>
            <a:r>
              <a:rPr lang="en-US" altLang="ko-KR" sz="1800" dirty="0"/>
              <a:t>The proposals can reduce AP power consumption for sure during doze state (or listening)</a:t>
            </a:r>
            <a:endParaRPr lang="en-US" altLang="ko-KR" sz="1000" dirty="0"/>
          </a:p>
          <a:p>
            <a:r>
              <a:rPr lang="en-US" altLang="ko-KR" sz="1800" dirty="0"/>
              <a:t>We think there are some issues to use only one power save mode among the candidates in various situations.</a:t>
            </a:r>
          </a:p>
          <a:p>
            <a:pPr lvl="1"/>
            <a:r>
              <a:rPr lang="en-US" altLang="ko-KR" sz="1400" dirty="0"/>
              <a:t>In the case of the scheduled PS mode, </a:t>
            </a:r>
          </a:p>
          <a:p>
            <a:pPr lvl="2"/>
            <a:r>
              <a:rPr lang="en-US" altLang="ko-KR" sz="1400" dirty="0"/>
              <a:t>The AP is not easy to schedule the service periods for the (urgent) traffic of</a:t>
            </a:r>
            <a:r>
              <a:rPr lang="ko-KR" altLang="en-US" sz="1400" dirty="0"/>
              <a:t> </a:t>
            </a:r>
            <a:r>
              <a:rPr lang="en-US" altLang="ko-KR" sz="1400" dirty="0"/>
              <a:t>all associated STAs.</a:t>
            </a:r>
          </a:p>
          <a:p>
            <a:pPr lvl="3"/>
            <a:r>
              <a:rPr lang="en-US" altLang="ko-KR" sz="1200" dirty="0"/>
              <a:t>Especially, the AP is difficult to schedule the service periods to the STAs not having negotiated particular traffic characteristics like SCS.</a:t>
            </a:r>
          </a:p>
          <a:p>
            <a:pPr lvl="1"/>
            <a:r>
              <a:rPr lang="en-US" altLang="ko-KR" sz="1400" dirty="0"/>
              <a:t>In the case of the unscheduled PS mode,</a:t>
            </a:r>
          </a:p>
          <a:p>
            <a:pPr lvl="2"/>
            <a:r>
              <a:rPr lang="en-US" altLang="ko-KR" sz="1400" dirty="0"/>
              <a:t>As the number of requests (e.g., polling) increases, the number of times the AP has to switch states may increase.</a:t>
            </a:r>
          </a:p>
          <a:p>
            <a:pPr lvl="1"/>
            <a:r>
              <a:rPr lang="en-US" altLang="ko-KR" sz="1400" dirty="0"/>
              <a:t>In the case of the dynamic PS mode,</a:t>
            </a:r>
          </a:p>
          <a:p>
            <a:pPr lvl="2"/>
            <a:r>
              <a:rPr lang="en-US" altLang="ko-KR" sz="1400" dirty="0"/>
              <a:t>This would be able to compromise the issues of those modes, but (listening) it is relatively difficult to expect a power save effect from the AP being in doze state (especially when IDLE duration is long).</a:t>
            </a:r>
          </a:p>
          <a:p>
            <a:r>
              <a:rPr lang="en-US" altLang="ko-KR" sz="1800" dirty="0"/>
              <a:t>Based on the above observations, each power save mode could work properly in several cases, e.g.,</a:t>
            </a:r>
          </a:p>
          <a:p>
            <a:pPr lvl="1"/>
            <a:r>
              <a:rPr lang="en-US" altLang="ko-KR" sz="1400" dirty="0"/>
              <a:t>The scheduled PS mode can operate when the associated STAs have previously performed traffic negotiation.</a:t>
            </a:r>
          </a:p>
          <a:p>
            <a:pPr lvl="1"/>
            <a:r>
              <a:rPr lang="en-US" altLang="ko-KR" sz="1400" dirty="0"/>
              <a:t>The unscheduled PS mode can operate when the number of STA is few or there is a rule to transmit less polling for a particular traffic to transmit.</a:t>
            </a:r>
          </a:p>
          <a:p>
            <a:pPr lvl="1"/>
            <a:r>
              <a:rPr lang="en-US" altLang="ko-KR" sz="1400" dirty="0"/>
              <a:t>The dynamic PS mode can operate during awake state at the scheduled and/or unscheduled PS mode. </a:t>
            </a:r>
          </a:p>
        </p:txBody>
      </p:sp>
    </p:spTree>
    <p:extLst>
      <p:ext uri="{BB962C8B-B14F-4D97-AF65-F5344CB8AC3E}">
        <p14:creationId xmlns:p14="http://schemas.microsoft.com/office/powerpoint/2010/main" val="1222209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a:extLst>
              <a:ext uri="{FF2B5EF4-FFF2-40B4-BE49-F238E27FC236}">
                <a16:creationId xmlns:a16="http://schemas.microsoft.com/office/drawing/2014/main" id="{FB820819-F4FB-CFEF-231B-14F86C551681}"/>
              </a:ext>
            </a:extLst>
          </p:cNvPr>
          <p:cNvSpPr>
            <a:spLocks noGrp="1"/>
          </p:cNvSpPr>
          <p:nvPr>
            <p:ph idx="1"/>
          </p:nvPr>
        </p:nvSpPr>
        <p:spPr>
          <a:xfrm>
            <a:off x="457200" y="1676400"/>
            <a:ext cx="8458200" cy="4419600"/>
          </a:xfrm>
        </p:spPr>
        <p:txBody>
          <a:bodyPr/>
          <a:lstStyle/>
          <a:p>
            <a:r>
              <a:rPr lang="en-US" altLang="ko-KR" sz="1800" dirty="0"/>
              <a:t>Therefore, these candidates can be operated to combine to save AP’s power depending on scenarios/situations.</a:t>
            </a:r>
          </a:p>
          <a:p>
            <a:pPr lvl="1"/>
            <a:r>
              <a:rPr lang="en-US" altLang="ko-KR" sz="1400" dirty="0"/>
              <a:t>For example, depending on the time zone</a:t>
            </a:r>
            <a:r>
              <a:rPr lang="en-US" altLang="ko-KR" sz="1400" dirty="0">
                <a:latin typeface="+mn-lt"/>
              </a:rPr>
              <a:t>, depending on the number of the associated STAs, etc.</a:t>
            </a:r>
            <a:endParaRPr lang="ko-KR" altLang="en-US" sz="1400" dirty="0">
              <a:latin typeface="+mn-lt"/>
            </a:endParaRPr>
          </a:p>
          <a:p>
            <a:endParaRPr lang="en-US" altLang="ko-KR" sz="1800" dirty="0"/>
          </a:p>
          <a:p>
            <a:endParaRPr lang="en-US" altLang="ko-KR" sz="1800" dirty="0"/>
          </a:p>
          <a:p>
            <a:endParaRPr lang="en-US" altLang="ko-KR" sz="1800" dirty="0"/>
          </a:p>
          <a:p>
            <a:endParaRPr lang="en-US" altLang="ko-KR" sz="1800" dirty="0"/>
          </a:p>
          <a:p>
            <a:endParaRPr lang="en-US" altLang="ko-KR" sz="1200" dirty="0"/>
          </a:p>
          <a:p>
            <a:r>
              <a:rPr lang="en-US" altLang="ko-KR" sz="1800" dirty="0"/>
              <a:t>Whenever</a:t>
            </a:r>
            <a:r>
              <a:rPr lang="ko-KR" altLang="en-US" sz="1800" dirty="0"/>
              <a:t> </a:t>
            </a:r>
            <a:r>
              <a:rPr lang="en-US" altLang="ko-KR" sz="1800" dirty="0"/>
              <a:t>the AP switches its PS mode between the possible AP PS modes, it needs to indicate its mode to the associated STA through the Beacon frame.</a:t>
            </a:r>
          </a:p>
          <a:p>
            <a:pPr lvl="1"/>
            <a:r>
              <a:rPr lang="en-US" altLang="ko-KR" sz="1400" dirty="0"/>
              <a:t>For example, if an AP switches its PS mode from scheduled PS mode to unscheduled PS mode, it can announce the changed PS mode while the PS mode is still enabled.</a:t>
            </a:r>
          </a:p>
          <a:p>
            <a:pPr lvl="1"/>
            <a:r>
              <a:rPr lang="en-US" altLang="ko-KR" sz="1400" dirty="0"/>
              <a:t>For example, if an AP affiliated with AP MLD is in PS mode, the other AP affiliated with the same AP MLD in active mode can indicate the AP’s current PS mode through RNR.</a:t>
            </a:r>
          </a:p>
          <a:p>
            <a:pPr lvl="1"/>
            <a:endParaRPr lang="en-US" altLang="ko-KR" sz="1400" dirty="0"/>
          </a:p>
          <a:p>
            <a:endParaRPr lang="ko-KR" altLang="en-US" dirty="0"/>
          </a:p>
        </p:txBody>
      </p:sp>
      <p:sp>
        <p:nvSpPr>
          <p:cNvPr id="4" name="슬라이드 번호 개체 틀 3">
            <a:extLst>
              <a:ext uri="{FF2B5EF4-FFF2-40B4-BE49-F238E27FC236}">
                <a16:creationId xmlns:a16="http://schemas.microsoft.com/office/drawing/2014/main" id="{8EEC7F73-D307-48F4-3E3C-EC8557309FAB}"/>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a:t>
            </a:fld>
            <a:endParaRPr lang="en-US" altLang="ko-KR"/>
          </a:p>
        </p:txBody>
      </p:sp>
      <p:sp>
        <p:nvSpPr>
          <p:cNvPr id="5" name="바닥글 개체 틀 4">
            <a:extLst>
              <a:ext uri="{FF2B5EF4-FFF2-40B4-BE49-F238E27FC236}">
                <a16:creationId xmlns:a16="http://schemas.microsoft.com/office/drawing/2014/main" id="{462C1097-F231-298D-5900-BEDBFDE1ACBF}"/>
              </a:ext>
            </a:extLst>
          </p:cNvPr>
          <p:cNvSpPr>
            <a:spLocks noGrp="1"/>
          </p:cNvSpPr>
          <p:nvPr>
            <p:ph type="ftr" sz="quarter" idx="3"/>
          </p:nvPr>
        </p:nvSpPr>
        <p:spPr/>
        <p:txBody>
          <a:bodyPr/>
          <a:lstStyle/>
          <a:p>
            <a:pPr>
              <a:defRPr/>
            </a:pPr>
            <a:r>
              <a:rPr lang="en-US" altLang="ko-KR"/>
              <a:t>SunHee Baek, LG Electronics</a:t>
            </a:r>
            <a:endParaRPr lang="en-US" altLang="ko-KR" dirty="0"/>
          </a:p>
        </p:txBody>
      </p:sp>
      <p:grpSp>
        <p:nvGrpSpPr>
          <p:cNvPr id="20" name="그룹 19">
            <a:extLst>
              <a:ext uri="{FF2B5EF4-FFF2-40B4-BE49-F238E27FC236}">
                <a16:creationId xmlns:a16="http://schemas.microsoft.com/office/drawing/2014/main" id="{B994C8F6-6FEA-1A3F-EE39-74954F730733}"/>
              </a:ext>
            </a:extLst>
          </p:cNvPr>
          <p:cNvGrpSpPr/>
          <p:nvPr/>
        </p:nvGrpSpPr>
        <p:grpSpPr>
          <a:xfrm>
            <a:off x="1909942" y="2590800"/>
            <a:ext cx="5400316" cy="1371600"/>
            <a:chOff x="3534494" y="2590800"/>
            <a:chExt cx="5314231" cy="1958828"/>
          </a:xfrm>
        </p:grpSpPr>
        <p:pic>
          <p:nvPicPr>
            <p:cNvPr id="17" name="그림 16">
              <a:extLst>
                <a:ext uri="{FF2B5EF4-FFF2-40B4-BE49-F238E27FC236}">
                  <a16:creationId xmlns:a16="http://schemas.microsoft.com/office/drawing/2014/main" id="{E003A895-5C84-14A2-942F-96CC86A75A4B}"/>
                </a:ext>
              </a:extLst>
            </p:cNvPr>
            <p:cNvPicPr>
              <a:picLocks noChangeAspect="1"/>
            </p:cNvPicPr>
            <p:nvPr/>
          </p:nvPicPr>
          <p:blipFill>
            <a:blip r:embed="rId2"/>
            <a:stretch>
              <a:fillRect/>
            </a:stretch>
          </p:blipFill>
          <p:spPr>
            <a:xfrm>
              <a:off x="4267200" y="2590800"/>
              <a:ext cx="4581525" cy="1958828"/>
            </a:xfrm>
            <a:prstGeom prst="rect">
              <a:avLst/>
            </a:prstGeom>
          </p:spPr>
        </p:pic>
        <p:sp>
          <p:nvSpPr>
            <p:cNvPr id="6" name="화살표: 왼쪽/오른쪽 5">
              <a:extLst>
                <a:ext uri="{FF2B5EF4-FFF2-40B4-BE49-F238E27FC236}">
                  <a16:creationId xmlns:a16="http://schemas.microsoft.com/office/drawing/2014/main" id="{B8E56BDF-A369-33B8-44E9-F3237711C1EF}"/>
                </a:ext>
              </a:extLst>
            </p:cNvPr>
            <p:cNvSpPr/>
            <p:nvPr/>
          </p:nvSpPr>
          <p:spPr bwMode="auto">
            <a:xfrm>
              <a:off x="4474367" y="2902528"/>
              <a:ext cx="1371600" cy="444619"/>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7" name="TextBox 6">
              <a:extLst>
                <a:ext uri="{FF2B5EF4-FFF2-40B4-BE49-F238E27FC236}">
                  <a16:creationId xmlns:a16="http://schemas.microsoft.com/office/drawing/2014/main" id="{B7DD67B2-5166-1447-BD5C-4D5B2CA18F8B}"/>
                </a:ext>
              </a:extLst>
            </p:cNvPr>
            <p:cNvSpPr txBox="1"/>
            <p:nvPr/>
          </p:nvSpPr>
          <p:spPr>
            <a:xfrm>
              <a:off x="4654411" y="2948865"/>
              <a:ext cx="886781" cy="253916"/>
            </a:xfrm>
            <a:prstGeom prst="rect">
              <a:avLst/>
            </a:prstGeom>
            <a:noFill/>
          </p:spPr>
          <p:txBody>
            <a:bodyPr wrap="none" rtlCol="0">
              <a:spAutoFit/>
            </a:bodyPr>
            <a:lstStyle/>
            <a:p>
              <a:r>
                <a:rPr lang="en-US" altLang="ko-KR" sz="1050" dirty="0"/>
                <a:t>Unscheduled</a:t>
              </a:r>
              <a:endParaRPr lang="ko-KR" altLang="en-US" sz="1050" dirty="0"/>
            </a:p>
          </p:txBody>
        </p:sp>
        <p:sp>
          <p:nvSpPr>
            <p:cNvPr id="12" name="TextBox 11">
              <a:extLst>
                <a:ext uri="{FF2B5EF4-FFF2-40B4-BE49-F238E27FC236}">
                  <a16:creationId xmlns:a16="http://schemas.microsoft.com/office/drawing/2014/main" id="{FEEFAF94-43D0-7215-603D-070BC2248719}"/>
                </a:ext>
              </a:extLst>
            </p:cNvPr>
            <p:cNvSpPr txBox="1"/>
            <p:nvPr/>
          </p:nvSpPr>
          <p:spPr>
            <a:xfrm>
              <a:off x="3534494" y="2971213"/>
              <a:ext cx="973602" cy="395592"/>
            </a:xfrm>
            <a:prstGeom prst="rect">
              <a:avLst/>
            </a:prstGeom>
            <a:noFill/>
          </p:spPr>
          <p:txBody>
            <a:bodyPr wrap="none" rtlCol="0">
              <a:spAutoFit/>
            </a:bodyPr>
            <a:lstStyle/>
            <a:p>
              <a:r>
                <a:rPr lang="en-US" altLang="ko-KR" b="1" dirty="0"/>
                <a:t>[Enterprise]</a:t>
              </a:r>
              <a:endParaRPr lang="ko-KR" altLang="en-US" b="1" dirty="0"/>
            </a:p>
          </p:txBody>
        </p:sp>
        <p:sp>
          <p:nvSpPr>
            <p:cNvPr id="14" name="TextBox 13">
              <a:extLst>
                <a:ext uri="{FF2B5EF4-FFF2-40B4-BE49-F238E27FC236}">
                  <a16:creationId xmlns:a16="http://schemas.microsoft.com/office/drawing/2014/main" id="{C0381EBA-2BE6-98C6-A3AD-EC65E9578125}"/>
                </a:ext>
              </a:extLst>
            </p:cNvPr>
            <p:cNvSpPr txBox="1"/>
            <p:nvPr/>
          </p:nvSpPr>
          <p:spPr>
            <a:xfrm>
              <a:off x="3767216" y="3606442"/>
              <a:ext cx="681597" cy="276999"/>
            </a:xfrm>
            <a:prstGeom prst="rect">
              <a:avLst/>
            </a:prstGeom>
            <a:noFill/>
          </p:spPr>
          <p:txBody>
            <a:bodyPr wrap="none" rtlCol="0">
              <a:spAutoFit/>
            </a:bodyPr>
            <a:lstStyle/>
            <a:p>
              <a:r>
                <a:rPr lang="en-US" altLang="ko-KR" b="1" dirty="0"/>
                <a:t>[Home]</a:t>
              </a:r>
              <a:endParaRPr lang="ko-KR" altLang="en-US" b="1" dirty="0"/>
            </a:p>
          </p:txBody>
        </p:sp>
        <p:sp>
          <p:nvSpPr>
            <p:cNvPr id="11" name="화살표: 왼쪽/오른쪽 10">
              <a:extLst>
                <a:ext uri="{FF2B5EF4-FFF2-40B4-BE49-F238E27FC236}">
                  <a16:creationId xmlns:a16="http://schemas.microsoft.com/office/drawing/2014/main" id="{CE8EF422-4B85-F623-01CF-B39A1CD3BC89}"/>
                </a:ext>
              </a:extLst>
            </p:cNvPr>
            <p:cNvSpPr/>
            <p:nvPr/>
          </p:nvSpPr>
          <p:spPr bwMode="auto">
            <a:xfrm>
              <a:off x="7627491" y="2896686"/>
              <a:ext cx="1080460" cy="444619"/>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3" name="TextBox 12">
              <a:extLst>
                <a:ext uri="{FF2B5EF4-FFF2-40B4-BE49-F238E27FC236}">
                  <a16:creationId xmlns:a16="http://schemas.microsoft.com/office/drawing/2014/main" id="{0E2B50B2-0213-5CCD-2776-C4C151A68423}"/>
                </a:ext>
              </a:extLst>
            </p:cNvPr>
            <p:cNvSpPr txBox="1"/>
            <p:nvPr/>
          </p:nvSpPr>
          <p:spPr>
            <a:xfrm>
              <a:off x="7816837" y="2938333"/>
              <a:ext cx="886781" cy="253916"/>
            </a:xfrm>
            <a:prstGeom prst="rect">
              <a:avLst/>
            </a:prstGeom>
            <a:noFill/>
          </p:spPr>
          <p:txBody>
            <a:bodyPr wrap="square" rtlCol="0">
              <a:spAutoFit/>
            </a:bodyPr>
            <a:lstStyle/>
            <a:p>
              <a:r>
                <a:rPr lang="en-US" altLang="ko-KR" sz="1050" dirty="0"/>
                <a:t>Scheduled</a:t>
              </a:r>
              <a:endParaRPr lang="ko-KR" altLang="en-US" sz="1050" dirty="0"/>
            </a:p>
          </p:txBody>
        </p:sp>
        <p:sp>
          <p:nvSpPr>
            <p:cNvPr id="15" name="화살표: 왼쪽/오른쪽 14">
              <a:extLst>
                <a:ext uri="{FF2B5EF4-FFF2-40B4-BE49-F238E27FC236}">
                  <a16:creationId xmlns:a16="http://schemas.microsoft.com/office/drawing/2014/main" id="{867C0674-A6D2-9BD9-9C00-878CFF6C37D3}"/>
                </a:ext>
              </a:extLst>
            </p:cNvPr>
            <p:cNvSpPr/>
            <p:nvPr/>
          </p:nvSpPr>
          <p:spPr bwMode="auto">
            <a:xfrm>
              <a:off x="4474368" y="3560890"/>
              <a:ext cx="1079867" cy="444619"/>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6" name="TextBox 15">
              <a:extLst>
                <a:ext uri="{FF2B5EF4-FFF2-40B4-BE49-F238E27FC236}">
                  <a16:creationId xmlns:a16="http://schemas.microsoft.com/office/drawing/2014/main" id="{52BF61A9-BBFD-AE5F-B63C-646E0B19CC0C}"/>
                </a:ext>
              </a:extLst>
            </p:cNvPr>
            <p:cNvSpPr txBox="1"/>
            <p:nvPr/>
          </p:nvSpPr>
          <p:spPr>
            <a:xfrm>
              <a:off x="4579425" y="3570214"/>
              <a:ext cx="886781" cy="253916"/>
            </a:xfrm>
            <a:prstGeom prst="rect">
              <a:avLst/>
            </a:prstGeom>
            <a:noFill/>
          </p:spPr>
          <p:txBody>
            <a:bodyPr wrap="none" rtlCol="0">
              <a:spAutoFit/>
            </a:bodyPr>
            <a:lstStyle/>
            <a:p>
              <a:r>
                <a:rPr lang="en-US" altLang="ko-KR" sz="1050" dirty="0"/>
                <a:t>Unscheduled</a:t>
              </a:r>
              <a:endParaRPr lang="ko-KR" altLang="en-US" sz="1050" dirty="0"/>
            </a:p>
          </p:txBody>
        </p:sp>
        <p:sp>
          <p:nvSpPr>
            <p:cNvPr id="18" name="화살표: 왼쪽/오른쪽 17">
              <a:extLst>
                <a:ext uri="{FF2B5EF4-FFF2-40B4-BE49-F238E27FC236}">
                  <a16:creationId xmlns:a16="http://schemas.microsoft.com/office/drawing/2014/main" id="{98F8D8C7-4FF3-FD35-B4D5-046A30ECD872}"/>
                </a:ext>
              </a:extLst>
            </p:cNvPr>
            <p:cNvSpPr/>
            <p:nvPr/>
          </p:nvSpPr>
          <p:spPr bwMode="auto">
            <a:xfrm>
              <a:off x="6416702" y="3560890"/>
              <a:ext cx="1162045" cy="444619"/>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9" name="TextBox 18">
              <a:extLst>
                <a:ext uri="{FF2B5EF4-FFF2-40B4-BE49-F238E27FC236}">
                  <a16:creationId xmlns:a16="http://schemas.microsoft.com/office/drawing/2014/main" id="{A6112187-9E85-2F8E-044D-E35F32B3C257}"/>
                </a:ext>
              </a:extLst>
            </p:cNvPr>
            <p:cNvSpPr txBox="1"/>
            <p:nvPr/>
          </p:nvSpPr>
          <p:spPr>
            <a:xfrm>
              <a:off x="6646623" y="3570214"/>
              <a:ext cx="953741" cy="253916"/>
            </a:xfrm>
            <a:prstGeom prst="rect">
              <a:avLst/>
            </a:prstGeom>
            <a:noFill/>
          </p:spPr>
          <p:txBody>
            <a:bodyPr wrap="square" rtlCol="0">
              <a:spAutoFit/>
            </a:bodyPr>
            <a:lstStyle/>
            <a:p>
              <a:r>
                <a:rPr lang="en-US" altLang="ko-KR" sz="1050" dirty="0"/>
                <a:t>Scheduled</a:t>
              </a:r>
              <a:endParaRPr lang="ko-KR" altLang="en-US" sz="1050" dirty="0"/>
            </a:p>
          </p:txBody>
        </p:sp>
      </p:grpSp>
      <p:sp>
        <p:nvSpPr>
          <p:cNvPr id="10" name="제목 1">
            <a:extLst>
              <a:ext uri="{FF2B5EF4-FFF2-40B4-BE49-F238E27FC236}">
                <a16:creationId xmlns:a16="http://schemas.microsoft.com/office/drawing/2014/main" id="{AC79E3DC-3FE5-1277-815C-8CB879581BD5}"/>
              </a:ext>
            </a:extLst>
          </p:cNvPr>
          <p:cNvSpPr>
            <a:spLocks noGrp="1"/>
          </p:cNvSpPr>
          <p:nvPr>
            <p:ph type="title"/>
          </p:nvPr>
        </p:nvSpPr>
        <p:spPr>
          <a:xfrm>
            <a:off x="685800" y="685800"/>
            <a:ext cx="7772400" cy="687388"/>
          </a:xfrm>
        </p:spPr>
        <p:txBody>
          <a:bodyPr/>
          <a:lstStyle/>
          <a:p>
            <a:r>
              <a:rPr lang="en-US" altLang="ko-KR" sz="2800" dirty="0"/>
              <a:t>AP’s Operations based on Power save modes</a:t>
            </a:r>
            <a:endParaRPr lang="ko-KR" altLang="en-US" sz="2800" dirty="0"/>
          </a:p>
        </p:txBody>
      </p:sp>
      <p:sp>
        <p:nvSpPr>
          <p:cNvPr id="21" name="화살표: 왼쪽/오른쪽 20">
            <a:extLst>
              <a:ext uri="{FF2B5EF4-FFF2-40B4-BE49-F238E27FC236}">
                <a16:creationId xmlns:a16="http://schemas.microsoft.com/office/drawing/2014/main" id="{D9821337-FEE9-6CF4-B085-8162A938C5F7}"/>
              </a:ext>
            </a:extLst>
          </p:cNvPr>
          <p:cNvSpPr/>
          <p:nvPr/>
        </p:nvSpPr>
        <p:spPr bwMode="auto">
          <a:xfrm>
            <a:off x="4273674" y="2804986"/>
            <a:ext cx="1791164" cy="311329"/>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2" name="TextBox 21">
            <a:extLst>
              <a:ext uri="{FF2B5EF4-FFF2-40B4-BE49-F238E27FC236}">
                <a16:creationId xmlns:a16="http://schemas.microsoft.com/office/drawing/2014/main" id="{E658DFCF-5CFB-74B4-BA8F-589E58F34995}"/>
              </a:ext>
            </a:extLst>
          </p:cNvPr>
          <p:cNvSpPr txBox="1"/>
          <p:nvPr/>
        </p:nvSpPr>
        <p:spPr>
          <a:xfrm>
            <a:off x="4929378" y="2834148"/>
            <a:ext cx="575799" cy="253916"/>
          </a:xfrm>
          <a:prstGeom prst="rect">
            <a:avLst/>
          </a:prstGeom>
          <a:noFill/>
        </p:spPr>
        <p:txBody>
          <a:bodyPr wrap="none" rtlCol="0">
            <a:spAutoFit/>
          </a:bodyPr>
          <a:lstStyle/>
          <a:p>
            <a:r>
              <a:rPr lang="en-US" altLang="ko-KR" sz="1050" dirty="0"/>
              <a:t>Active </a:t>
            </a:r>
            <a:endParaRPr lang="ko-KR" altLang="en-US" sz="1050" dirty="0"/>
          </a:p>
        </p:txBody>
      </p:sp>
      <p:sp>
        <p:nvSpPr>
          <p:cNvPr id="23" name="화살표: 왼쪽/오른쪽 22">
            <a:extLst>
              <a:ext uri="{FF2B5EF4-FFF2-40B4-BE49-F238E27FC236}">
                <a16:creationId xmlns:a16="http://schemas.microsoft.com/office/drawing/2014/main" id="{3AFC5726-32CF-3F18-907B-6CF48A47A02D}"/>
              </a:ext>
            </a:extLst>
          </p:cNvPr>
          <p:cNvSpPr/>
          <p:nvPr/>
        </p:nvSpPr>
        <p:spPr bwMode="auto">
          <a:xfrm>
            <a:off x="3975536" y="3270071"/>
            <a:ext cx="863303" cy="311329"/>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4" name="TextBox 23">
            <a:extLst>
              <a:ext uri="{FF2B5EF4-FFF2-40B4-BE49-F238E27FC236}">
                <a16:creationId xmlns:a16="http://schemas.microsoft.com/office/drawing/2014/main" id="{970919F2-59FE-0609-487D-18C175896CA1}"/>
              </a:ext>
            </a:extLst>
          </p:cNvPr>
          <p:cNvSpPr txBox="1"/>
          <p:nvPr/>
        </p:nvSpPr>
        <p:spPr>
          <a:xfrm>
            <a:off x="4099717" y="3285690"/>
            <a:ext cx="575799" cy="253916"/>
          </a:xfrm>
          <a:prstGeom prst="rect">
            <a:avLst/>
          </a:prstGeom>
          <a:noFill/>
        </p:spPr>
        <p:txBody>
          <a:bodyPr wrap="none" rtlCol="0">
            <a:spAutoFit/>
          </a:bodyPr>
          <a:lstStyle/>
          <a:p>
            <a:r>
              <a:rPr lang="en-US" altLang="ko-KR" sz="1050" dirty="0"/>
              <a:t>Active </a:t>
            </a:r>
            <a:endParaRPr lang="ko-KR" altLang="en-US" sz="1050" dirty="0"/>
          </a:p>
        </p:txBody>
      </p:sp>
      <p:sp>
        <p:nvSpPr>
          <p:cNvPr id="25" name="화살표: 왼쪽/오른쪽 24">
            <a:extLst>
              <a:ext uri="{FF2B5EF4-FFF2-40B4-BE49-F238E27FC236}">
                <a16:creationId xmlns:a16="http://schemas.microsoft.com/office/drawing/2014/main" id="{AB7FD81C-CC2F-4F3F-0932-FDD3E1D12D88}"/>
              </a:ext>
            </a:extLst>
          </p:cNvPr>
          <p:cNvSpPr/>
          <p:nvPr/>
        </p:nvSpPr>
        <p:spPr bwMode="auto">
          <a:xfrm>
            <a:off x="6041675" y="3276600"/>
            <a:ext cx="1180869" cy="311329"/>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E6DC4C52-61D8-2425-0D7F-856FB5CBCF89}"/>
              </a:ext>
            </a:extLst>
          </p:cNvPr>
          <p:cNvSpPr txBox="1"/>
          <p:nvPr/>
        </p:nvSpPr>
        <p:spPr>
          <a:xfrm>
            <a:off x="6307212" y="3310975"/>
            <a:ext cx="575799" cy="253916"/>
          </a:xfrm>
          <a:prstGeom prst="rect">
            <a:avLst/>
          </a:prstGeom>
          <a:noFill/>
        </p:spPr>
        <p:txBody>
          <a:bodyPr wrap="none" rtlCol="0">
            <a:spAutoFit/>
          </a:bodyPr>
          <a:lstStyle/>
          <a:p>
            <a:r>
              <a:rPr lang="en-US" altLang="ko-KR" sz="1050" dirty="0"/>
              <a:t>Active </a:t>
            </a:r>
            <a:endParaRPr lang="ko-KR" altLang="en-US" sz="1050" dirty="0"/>
          </a:p>
        </p:txBody>
      </p:sp>
    </p:spTree>
    <p:extLst>
      <p:ext uri="{BB962C8B-B14F-4D97-AF65-F5344CB8AC3E}">
        <p14:creationId xmlns:p14="http://schemas.microsoft.com/office/powerpoint/2010/main" val="1540590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751C54C-6464-A68E-46F1-A17DF0D6770E}"/>
              </a:ext>
            </a:extLst>
          </p:cNvPr>
          <p:cNvSpPr>
            <a:spLocks noGrp="1"/>
          </p:cNvSpPr>
          <p:nvPr>
            <p:ph type="title"/>
          </p:nvPr>
        </p:nvSpPr>
        <p:spPr>
          <a:xfrm>
            <a:off x="675968" y="838200"/>
            <a:ext cx="7772400" cy="914400"/>
          </a:xfrm>
        </p:spPr>
        <p:txBody>
          <a:bodyPr/>
          <a:lstStyle/>
          <a:p>
            <a:r>
              <a:rPr lang="en-US" altLang="ko-KR" dirty="0"/>
              <a:t>AP</a:t>
            </a:r>
            <a:r>
              <a:rPr lang="ko-KR" altLang="en-US" dirty="0"/>
              <a:t> </a:t>
            </a:r>
            <a:r>
              <a:rPr lang="en-US" altLang="ko-KR" dirty="0"/>
              <a:t>Power</a:t>
            </a:r>
            <a:r>
              <a:rPr lang="ko-KR" altLang="en-US" dirty="0"/>
              <a:t> </a:t>
            </a:r>
            <a:r>
              <a:rPr lang="en-US" altLang="ko-KR" dirty="0"/>
              <a:t>Save</a:t>
            </a:r>
            <a:r>
              <a:rPr lang="ko-KR" altLang="en-US" dirty="0"/>
              <a:t> </a:t>
            </a:r>
            <a:r>
              <a:rPr lang="en-US" altLang="ko-KR" dirty="0"/>
              <a:t>with</a:t>
            </a:r>
            <a:r>
              <a:rPr lang="ko-KR" altLang="en-US" dirty="0"/>
              <a:t> </a:t>
            </a:r>
            <a:r>
              <a:rPr lang="en-US" altLang="ko-KR" dirty="0"/>
              <a:t>Legacy</a:t>
            </a:r>
            <a:r>
              <a:rPr lang="ko-KR" altLang="en-US" dirty="0"/>
              <a:t> </a:t>
            </a:r>
            <a:r>
              <a:rPr lang="en-US" altLang="ko-KR" dirty="0"/>
              <a:t>STA</a:t>
            </a:r>
            <a:endParaRPr lang="ko-KR" altLang="en-US" dirty="0"/>
          </a:p>
        </p:txBody>
      </p:sp>
      <p:sp>
        <p:nvSpPr>
          <p:cNvPr id="3" name="내용 개체 틀 2">
            <a:extLst>
              <a:ext uri="{FF2B5EF4-FFF2-40B4-BE49-F238E27FC236}">
                <a16:creationId xmlns:a16="http://schemas.microsoft.com/office/drawing/2014/main" id="{A8657722-7837-290D-FBB0-6F5BF324BFB0}"/>
              </a:ext>
            </a:extLst>
          </p:cNvPr>
          <p:cNvSpPr>
            <a:spLocks noGrp="1"/>
          </p:cNvSpPr>
          <p:nvPr>
            <p:ph idx="1"/>
          </p:nvPr>
        </p:nvSpPr>
        <p:spPr>
          <a:xfrm>
            <a:off x="675968" y="1918418"/>
            <a:ext cx="7772400" cy="4433532"/>
          </a:xfrm>
        </p:spPr>
        <p:txBody>
          <a:bodyPr/>
          <a:lstStyle/>
          <a:p>
            <a:r>
              <a:rPr lang="en-US" altLang="ko-KR" sz="1800" dirty="0"/>
              <a:t>We need to consider how the legacy STA should be handled with AP supporting the</a:t>
            </a:r>
            <a:r>
              <a:rPr lang="ko-KR" altLang="en-US" sz="1800" dirty="0"/>
              <a:t> </a:t>
            </a:r>
            <a:r>
              <a:rPr lang="en-US" altLang="ko-KR" sz="1800" dirty="0"/>
              <a:t>power saving mode.</a:t>
            </a:r>
          </a:p>
          <a:p>
            <a:r>
              <a:rPr lang="en-US" altLang="ko-KR" sz="1800" dirty="0"/>
              <a:t>A legacy STA cannot recognize whether the AP supports the AP power save mode and it is in which state is either awake or doze state.</a:t>
            </a:r>
          </a:p>
          <a:p>
            <a:pPr lvl="1"/>
            <a:r>
              <a:rPr lang="en-US" altLang="ko-KR" sz="1400" dirty="0"/>
              <a:t>If the AP associated with the legacy STA is in doze state, the STA keeps trying to exchange data frames without knowing why not getting a response.</a:t>
            </a:r>
          </a:p>
          <a:p>
            <a:pPr lvl="1"/>
            <a:r>
              <a:rPr lang="en-US" altLang="ko-KR" sz="1400" dirty="0"/>
              <a:t>Or, the AP can schedule the quiet intervals whenever it is in doze state. But the method is not efficient and fair to the associated STAs.</a:t>
            </a:r>
          </a:p>
          <a:p>
            <a:endParaRPr lang="en-US" altLang="ko-KR" sz="1800" dirty="0"/>
          </a:p>
          <a:p>
            <a:r>
              <a:rPr lang="en-US" altLang="ko-KR" sz="1800" dirty="0"/>
              <a:t>Therefore, the AP should operate the power save mode only when the associated STA(s) recognizes the indication/announcement related to the AP power save mode. </a:t>
            </a:r>
          </a:p>
          <a:p>
            <a:pPr lvl="1"/>
            <a:r>
              <a:rPr lang="en-US" altLang="ko-KR" sz="1400" dirty="0"/>
              <a:t>If AP is AP MLD, the legacy STA can associate with the AP affiliated with AP MLD in active mode to operate without problems in advance.</a:t>
            </a:r>
          </a:p>
          <a:p>
            <a:pPr lvl="1"/>
            <a:r>
              <a:rPr lang="en-US" altLang="ko-KR" sz="1400" dirty="0"/>
              <a:t>We can discuss that the AP power save mode maybe supported to HE/EHT STA in 6 GHz through the responder PM mode with TWT mechanism.</a:t>
            </a:r>
          </a:p>
        </p:txBody>
      </p:sp>
      <p:sp>
        <p:nvSpPr>
          <p:cNvPr id="4" name="슬라이드 번호 개체 틀 3">
            <a:extLst>
              <a:ext uri="{FF2B5EF4-FFF2-40B4-BE49-F238E27FC236}">
                <a16:creationId xmlns:a16="http://schemas.microsoft.com/office/drawing/2014/main" id="{992B1570-A053-3676-9DE6-2EBC6CA8491C}"/>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sp>
        <p:nvSpPr>
          <p:cNvPr id="5" name="바닥글 개체 틀 4">
            <a:extLst>
              <a:ext uri="{FF2B5EF4-FFF2-40B4-BE49-F238E27FC236}">
                <a16:creationId xmlns:a16="http://schemas.microsoft.com/office/drawing/2014/main" id="{6C4E1C83-9F15-35CD-66F5-72C97EB4C616}"/>
              </a:ext>
            </a:extLst>
          </p:cNvPr>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186796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44309D2-BE2C-237F-FC0D-643934E91570}"/>
              </a:ext>
            </a:extLst>
          </p:cNvPr>
          <p:cNvSpPr>
            <a:spLocks noGrp="1"/>
          </p:cNvSpPr>
          <p:nvPr>
            <p:ph type="title"/>
          </p:nvPr>
        </p:nvSpPr>
        <p:spPr>
          <a:xfrm>
            <a:off x="685800" y="685800"/>
            <a:ext cx="7772400" cy="685059"/>
          </a:xfrm>
        </p:spPr>
        <p:txBody>
          <a:bodyPr/>
          <a:lstStyle/>
          <a:p>
            <a:r>
              <a:rPr lang="en-US" altLang="ko-KR" dirty="0"/>
              <a:t>AP</a:t>
            </a:r>
            <a:r>
              <a:rPr lang="ko-KR" altLang="en-US" dirty="0"/>
              <a:t> </a:t>
            </a:r>
            <a:r>
              <a:rPr lang="en-US" altLang="ko-KR" dirty="0"/>
              <a:t>Power</a:t>
            </a:r>
            <a:r>
              <a:rPr lang="ko-KR" altLang="en-US" dirty="0"/>
              <a:t> </a:t>
            </a:r>
            <a:r>
              <a:rPr lang="en-US" altLang="ko-KR" dirty="0"/>
              <a:t>Save</a:t>
            </a:r>
            <a:r>
              <a:rPr lang="ko-KR" altLang="en-US" dirty="0"/>
              <a:t> </a:t>
            </a:r>
            <a:r>
              <a:rPr lang="en-US" altLang="ko-KR" dirty="0"/>
              <a:t>with</a:t>
            </a:r>
            <a:r>
              <a:rPr lang="ko-KR" altLang="en-US" dirty="0"/>
              <a:t> </a:t>
            </a:r>
            <a:r>
              <a:rPr lang="en-US" altLang="ko-KR" dirty="0"/>
              <a:t>Legacy</a:t>
            </a:r>
            <a:r>
              <a:rPr lang="ko-KR" altLang="en-US" dirty="0"/>
              <a:t> </a:t>
            </a:r>
            <a:r>
              <a:rPr lang="en-US" altLang="ko-KR" dirty="0"/>
              <a:t>STA</a:t>
            </a:r>
            <a:endParaRPr lang="ko-KR" altLang="en-US" dirty="0"/>
          </a:p>
        </p:txBody>
      </p:sp>
      <p:sp>
        <p:nvSpPr>
          <p:cNvPr id="4" name="슬라이드 번호 개체 틀 3">
            <a:extLst>
              <a:ext uri="{FF2B5EF4-FFF2-40B4-BE49-F238E27FC236}">
                <a16:creationId xmlns:a16="http://schemas.microsoft.com/office/drawing/2014/main" id="{E896E8A2-248C-DBB5-F983-09FDA39C1F9C}"/>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a:t>
            </a:fld>
            <a:endParaRPr lang="en-US" altLang="ko-KR"/>
          </a:p>
        </p:txBody>
      </p:sp>
      <p:sp>
        <p:nvSpPr>
          <p:cNvPr id="5" name="바닥글 개체 틀 4">
            <a:extLst>
              <a:ext uri="{FF2B5EF4-FFF2-40B4-BE49-F238E27FC236}">
                <a16:creationId xmlns:a16="http://schemas.microsoft.com/office/drawing/2014/main" id="{A7534594-DB3E-DCEC-F565-AE5D0641019E}"/>
              </a:ext>
            </a:extLst>
          </p:cNvPr>
          <p:cNvSpPr>
            <a:spLocks noGrp="1"/>
          </p:cNvSpPr>
          <p:nvPr>
            <p:ph type="ftr" sz="quarter" idx="3"/>
          </p:nvPr>
        </p:nvSpPr>
        <p:spPr/>
        <p:txBody>
          <a:bodyPr/>
          <a:lstStyle/>
          <a:p>
            <a:pPr>
              <a:defRPr/>
            </a:pPr>
            <a:r>
              <a:rPr lang="en-US" altLang="ko-KR"/>
              <a:t>SunHee Baek, LG Electronics</a:t>
            </a:r>
            <a:endParaRPr lang="en-US" altLang="ko-KR" dirty="0"/>
          </a:p>
        </p:txBody>
      </p:sp>
      <p:graphicFrame>
        <p:nvGraphicFramePr>
          <p:cNvPr id="6" name="표 5">
            <a:extLst>
              <a:ext uri="{FF2B5EF4-FFF2-40B4-BE49-F238E27FC236}">
                <a16:creationId xmlns:a16="http://schemas.microsoft.com/office/drawing/2014/main" id="{B65AC708-0C13-F70D-057A-9B573595D6A9}"/>
              </a:ext>
            </a:extLst>
          </p:cNvPr>
          <p:cNvGraphicFramePr>
            <a:graphicFrameLocks noGrp="1"/>
          </p:cNvGraphicFramePr>
          <p:nvPr>
            <p:extLst>
              <p:ext uri="{D42A27DB-BD31-4B8C-83A1-F6EECF244321}">
                <p14:modId xmlns:p14="http://schemas.microsoft.com/office/powerpoint/2010/main" val="41911918"/>
              </p:ext>
            </p:extLst>
          </p:nvPr>
        </p:nvGraphicFramePr>
        <p:xfrm>
          <a:off x="604102" y="2373814"/>
          <a:ext cx="7934324" cy="2762587"/>
        </p:xfrm>
        <a:graphic>
          <a:graphicData uri="http://schemas.openxmlformats.org/drawingml/2006/table">
            <a:tbl>
              <a:tblPr firstRow="1" bandRow="1">
                <a:tableStyleId>{5C22544A-7EE6-4342-B048-85BDC9FD1C3A}</a:tableStyleId>
              </a:tblPr>
              <a:tblGrid>
                <a:gridCol w="1750583">
                  <a:extLst>
                    <a:ext uri="{9D8B030D-6E8A-4147-A177-3AD203B41FA5}">
                      <a16:colId xmlns:a16="http://schemas.microsoft.com/office/drawing/2014/main" val="1853246246"/>
                    </a:ext>
                  </a:extLst>
                </a:gridCol>
                <a:gridCol w="2096362">
                  <a:extLst>
                    <a:ext uri="{9D8B030D-6E8A-4147-A177-3AD203B41FA5}">
                      <a16:colId xmlns:a16="http://schemas.microsoft.com/office/drawing/2014/main" val="1584229992"/>
                    </a:ext>
                  </a:extLst>
                </a:gridCol>
                <a:gridCol w="2020455">
                  <a:extLst>
                    <a:ext uri="{9D8B030D-6E8A-4147-A177-3AD203B41FA5}">
                      <a16:colId xmlns:a16="http://schemas.microsoft.com/office/drawing/2014/main" val="1017122960"/>
                    </a:ext>
                  </a:extLst>
                </a:gridCol>
                <a:gridCol w="2066924">
                  <a:extLst>
                    <a:ext uri="{9D8B030D-6E8A-4147-A177-3AD203B41FA5}">
                      <a16:colId xmlns:a16="http://schemas.microsoft.com/office/drawing/2014/main" val="221198063"/>
                    </a:ext>
                  </a:extLst>
                </a:gridCol>
              </a:tblGrid>
              <a:tr h="529933">
                <a:tc>
                  <a:txBody>
                    <a:bodyPr/>
                    <a:lstStyle/>
                    <a:p>
                      <a:pPr latinLnBrk="1"/>
                      <a:endParaRPr lang="ko-KR"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latinLnBrk="1"/>
                      <a:r>
                        <a:rPr lang="en-US" altLang="ko-KR" sz="1400" dirty="0">
                          <a:solidFill>
                            <a:schemeClr val="tx1"/>
                          </a:solidFill>
                        </a:rPr>
                        <a:t>Link 1 (2.4Ghz)</a:t>
                      </a:r>
                    </a:p>
                    <a:p>
                      <a:pPr algn="ctr" latinLnBrk="1"/>
                      <a:r>
                        <a:rPr lang="en-US" altLang="ko-KR" sz="1400" dirty="0">
                          <a:solidFill>
                            <a:schemeClr val="tx1"/>
                          </a:solidFill>
                        </a:rPr>
                        <a:t>: AP1</a:t>
                      </a:r>
                      <a:endParaRPr lang="ko-KR"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latinLnBrk="1"/>
                      <a:r>
                        <a:rPr lang="en-US" altLang="ko-KR" sz="1400" dirty="0">
                          <a:solidFill>
                            <a:schemeClr val="tx1"/>
                          </a:solidFill>
                        </a:rPr>
                        <a:t>Link 2 (5GHz)</a:t>
                      </a:r>
                    </a:p>
                    <a:p>
                      <a:pPr algn="ctr" latinLnBrk="1"/>
                      <a:r>
                        <a:rPr lang="en-US" altLang="ko-KR" sz="1400" dirty="0">
                          <a:solidFill>
                            <a:schemeClr val="tx1"/>
                          </a:solidFill>
                        </a:rPr>
                        <a:t>: AP2</a:t>
                      </a:r>
                      <a:endParaRPr lang="ko-KR"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latinLnBrk="1"/>
                      <a:r>
                        <a:rPr lang="en-US" altLang="ko-KR" sz="1400" dirty="0">
                          <a:solidFill>
                            <a:schemeClr val="tx1"/>
                          </a:solidFill>
                        </a:rPr>
                        <a:t>Link 3 (6GHz)</a:t>
                      </a:r>
                    </a:p>
                    <a:p>
                      <a:pPr algn="ctr" latinLnBrk="1"/>
                      <a:r>
                        <a:rPr lang="en-US" altLang="ko-KR" sz="1400" dirty="0">
                          <a:solidFill>
                            <a:schemeClr val="tx1"/>
                          </a:solidFill>
                        </a:rPr>
                        <a:t>: AP3</a:t>
                      </a:r>
                      <a:endParaRPr lang="ko-KR"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755765161"/>
                  </a:ext>
                </a:extLst>
              </a:tr>
              <a:tr h="762000">
                <a:tc>
                  <a:txBody>
                    <a:bodyPr/>
                    <a:lstStyle/>
                    <a:p>
                      <a:pPr algn="ctr" latinLnBrk="1"/>
                      <a:r>
                        <a:rPr lang="en-US" altLang="ko-KR" sz="1200" dirty="0">
                          <a:solidFill>
                            <a:schemeClr val="tx1"/>
                          </a:solidFill>
                        </a:rPr>
                        <a:t>CASE 1) Only UHR STAs are exist.</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3">
                  <a:txBody>
                    <a:bodyPr/>
                    <a:lstStyle/>
                    <a:p>
                      <a:pPr algn="ctr" latinLnBrk="1"/>
                      <a:r>
                        <a:rPr lang="en-US" altLang="ko-KR" sz="1200" kern="1200" dirty="0">
                          <a:solidFill>
                            <a:schemeClr val="tx1"/>
                          </a:solidFill>
                          <a:latin typeface="+mn-lt"/>
                          <a:ea typeface="+mn-ea"/>
                          <a:cs typeface="+mn-cs"/>
                        </a:rPr>
                        <a:t>The AP power save mode </a:t>
                      </a:r>
                      <a:r>
                        <a:rPr lang="en-US" altLang="ko-KR" sz="1200" kern="1200" dirty="0">
                          <a:solidFill>
                            <a:srgbClr val="0000CC"/>
                          </a:solidFill>
                          <a:latin typeface="+mn-lt"/>
                          <a:ea typeface="+mn-ea"/>
                          <a:cs typeface="+mn-cs"/>
                        </a:rPr>
                        <a:t>can be operated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latinLnBrk="1"/>
                      <a:endParaRPr lang="ko-KR" altLang="en-US"/>
                    </a:p>
                  </a:txBody>
                  <a:tcPr/>
                </a:tc>
                <a:extLst>
                  <a:ext uri="{0D108BD9-81ED-4DB2-BD59-A6C34878D82A}">
                    <a16:rowId xmlns:a16="http://schemas.microsoft.com/office/drawing/2014/main" val="3190295543"/>
                  </a:ext>
                </a:extLst>
              </a:tr>
              <a:tr h="1196334">
                <a:tc rowSpan="2">
                  <a:txBody>
                    <a:bodyPr/>
                    <a:lstStyle/>
                    <a:p>
                      <a:pPr algn="ctr" latinLnBrk="1"/>
                      <a:r>
                        <a:rPr lang="en-US" altLang="ko-KR" sz="1200" kern="1200" dirty="0">
                          <a:solidFill>
                            <a:schemeClr val="tx1"/>
                          </a:solidFill>
                          <a:latin typeface="+mn-lt"/>
                          <a:ea typeface="+mn-ea"/>
                          <a:cs typeface="+mn-cs"/>
                        </a:rPr>
                        <a:t>CASE 2) UHR STA/ pre-UHR</a:t>
                      </a:r>
                      <a:r>
                        <a:rPr lang="ko-KR" altLang="en-US" sz="1200" kern="1200" dirty="0">
                          <a:solidFill>
                            <a:schemeClr val="tx1"/>
                          </a:solidFill>
                          <a:latin typeface="+mn-lt"/>
                          <a:ea typeface="+mn-ea"/>
                          <a:cs typeface="+mn-cs"/>
                        </a:rPr>
                        <a:t> </a:t>
                      </a:r>
                      <a:r>
                        <a:rPr lang="en-US" altLang="ko-KR" sz="1200" kern="1200" dirty="0">
                          <a:solidFill>
                            <a:schemeClr val="tx1"/>
                          </a:solidFill>
                          <a:latin typeface="+mn-lt"/>
                          <a:ea typeface="+mn-ea"/>
                          <a:cs typeface="+mn-cs"/>
                        </a:rPr>
                        <a:t>STA are exist.</a:t>
                      </a:r>
                      <a:endParaRPr lang="ko-KR" altLang="en-US" sz="12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2">
                  <a:txBody>
                    <a:bodyPr/>
                    <a:lstStyle/>
                    <a:p>
                      <a:pPr algn="ctr" latinLnBrk="1"/>
                      <a:r>
                        <a:rPr lang="en-US" altLang="ko-KR" sz="1200" kern="1200" dirty="0">
                          <a:solidFill>
                            <a:schemeClr val="tx1"/>
                          </a:solidFill>
                          <a:latin typeface="+mn-lt"/>
                          <a:ea typeface="+mn-ea"/>
                          <a:cs typeface="+mn-cs"/>
                        </a:rPr>
                        <a:t>If pre-UHR STA and UHR STA is associated with AP1/AP2, the AP power save mode </a:t>
                      </a:r>
                      <a:r>
                        <a:rPr lang="en-US" altLang="ko-KR" sz="1200" kern="1200" dirty="0">
                          <a:solidFill>
                            <a:srgbClr val="FF0000"/>
                          </a:solidFill>
                          <a:latin typeface="+mn-lt"/>
                          <a:ea typeface="+mn-ea"/>
                          <a:cs typeface="+mn-cs"/>
                        </a:rPr>
                        <a:t>cannot be operated</a:t>
                      </a:r>
                      <a:r>
                        <a:rPr lang="en-US" altLang="ko-KR" sz="1200" kern="1200" dirty="0">
                          <a:solidFill>
                            <a:schemeClr val="tx1"/>
                          </a:solidFill>
                          <a:latin typeface="+mn-lt"/>
                          <a:ea typeface="+mn-ea"/>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kern="1200" dirty="0">
                          <a:solidFill>
                            <a:schemeClr val="tx1"/>
                          </a:solidFill>
                          <a:latin typeface="+mn-lt"/>
                          <a:ea typeface="+mn-ea"/>
                          <a:cs typeface="+mn-cs"/>
                        </a:rPr>
                        <a:t>If HE STA/EHT STA/UHR STA supporting the Broadcast TWT is associated with AP3, the (scheduled) AP power save mode </a:t>
                      </a:r>
                      <a:r>
                        <a:rPr lang="en-US" altLang="ko-KR" sz="1200" kern="1200" dirty="0">
                          <a:solidFill>
                            <a:srgbClr val="0000FF"/>
                          </a:solidFill>
                          <a:latin typeface="+mn-lt"/>
                          <a:ea typeface="+mn-ea"/>
                          <a:cs typeface="+mn-cs"/>
                        </a:rPr>
                        <a:t>could be operated</a:t>
                      </a:r>
                      <a:r>
                        <a:rPr lang="en-US" altLang="ko-KR" sz="1200" kern="1200" dirty="0">
                          <a:solidFill>
                            <a:schemeClr val="tx1"/>
                          </a:solidFill>
                          <a:latin typeface="+mn-lt"/>
                          <a:ea typeface="+mn-ea"/>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5775613"/>
                  </a:ext>
                </a:extLst>
              </a:tr>
              <a:tr h="274244">
                <a:tc vMerge="1">
                  <a:txBody>
                    <a:bodyPr/>
                    <a:lstStyle/>
                    <a:p>
                      <a:pPr algn="ctr" latinLnBrk="1"/>
                      <a:endParaRPr lang="ko-KR" altLang="en-US" sz="12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3">
                  <a:txBody>
                    <a:bodyPr/>
                    <a:lstStyle/>
                    <a:p>
                      <a:pPr algn="ctr" latinLnBrk="1"/>
                      <a:r>
                        <a:rPr lang="en-US" altLang="ko-KR" sz="1200" kern="1200" dirty="0">
                          <a:solidFill>
                            <a:schemeClr val="tx1"/>
                          </a:solidFill>
                          <a:latin typeface="+mn-lt"/>
                          <a:ea typeface="+mn-ea"/>
                          <a:cs typeface="+mn-cs"/>
                        </a:rPr>
                        <a:t>NOTE: Depending on the design of AP DPS, pre-UHR STAs may work [10].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latinLnBrk="1"/>
                      <a:endParaRPr lang="ko-KR" altLang="en-US"/>
                    </a:p>
                  </a:txBody>
                  <a:tcPr/>
                </a:tc>
                <a:tc hMerge="1">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endParaRPr lang="en-US" altLang="ko-KR" sz="12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1680777"/>
                  </a:ext>
                </a:extLst>
              </a:tr>
            </a:tbl>
          </a:graphicData>
        </a:graphic>
      </p:graphicFrame>
      <p:sp>
        <p:nvSpPr>
          <p:cNvPr id="7" name="TextBox 6">
            <a:extLst>
              <a:ext uri="{FF2B5EF4-FFF2-40B4-BE49-F238E27FC236}">
                <a16:creationId xmlns:a16="http://schemas.microsoft.com/office/drawing/2014/main" id="{62DEAB3A-007A-F437-7458-EB184C5ECB53}"/>
              </a:ext>
            </a:extLst>
          </p:cNvPr>
          <p:cNvSpPr txBox="1"/>
          <p:nvPr/>
        </p:nvSpPr>
        <p:spPr>
          <a:xfrm>
            <a:off x="304800" y="1407278"/>
            <a:ext cx="6038320" cy="830997"/>
          </a:xfrm>
          <a:prstGeom prst="rect">
            <a:avLst/>
          </a:prstGeom>
          <a:noFill/>
        </p:spPr>
        <p:txBody>
          <a:bodyPr wrap="none" rtlCol="0">
            <a:spAutoFit/>
          </a:bodyPr>
          <a:lstStyle/>
          <a:p>
            <a:r>
              <a:rPr lang="en-US" altLang="ko-KR" b="1" dirty="0"/>
              <a:t>[Assumption]</a:t>
            </a:r>
          </a:p>
          <a:p>
            <a:pPr marL="171450" indent="-171450">
              <a:buFontTx/>
              <a:buChar char="-"/>
            </a:pPr>
            <a:r>
              <a:rPr lang="en-US" altLang="ko-KR" dirty="0"/>
              <a:t>AP 1, AP 2, and AP 3 are</a:t>
            </a:r>
            <a:r>
              <a:rPr lang="ko-KR" altLang="en-US" dirty="0"/>
              <a:t> </a:t>
            </a:r>
            <a:r>
              <a:rPr lang="en-US" altLang="ko-KR" dirty="0"/>
              <a:t>affiliated with the same AP MLD</a:t>
            </a:r>
          </a:p>
          <a:p>
            <a:pPr marL="171450" indent="-171450">
              <a:buFontTx/>
              <a:buChar char="-"/>
            </a:pPr>
            <a:r>
              <a:rPr lang="en-US" altLang="ko-KR" dirty="0"/>
              <a:t>The APs support AP power save modes; scheduled, unscheduled, and/or DPS.</a:t>
            </a:r>
          </a:p>
          <a:p>
            <a:pPr marL="171450" indent="-171450">
              <a:buFontTx/>
              <a:buChar char="-"/>
            </a:pPr>
            <a:r>
              <a:rPr lang="en-US" altLang="ko-KR" dirty="0"/>
              <a:t>The UHR STA means the STA can recognize AP’s announcement about the AP power save. </a:t>
            </a:r>
            <a:endParaRPr lang="ko-KR" altLang="en-US" dirty="0"/>
          </a:p>
        </p:txBody>
      </p:sp>
      <p:sp>
        <p:nvSpPr>
          <p:cNvPr id="8" name="내용 개체 틀 2">
            <a:extLst>
              <a:ext uri="{FF2B5EF4-FFF2-40B4-BE49-F238E27FC236}">
                <a16:creationId xmlns:a16="http://schemas.microsoft.com/office/drawing/2014/main" id="{FF7009C4-EDA9-17F3-1C79-FEF38CA1CE56}"/>
              </a:ext>
            </a:extLst>
          </p:cNvPr>
          <p:cNvSpPr>
            <a:spLocks noGrp="1"/>
          </p:cNvSpPr>
          <p:nvPr>
            <p:ph idx="1"/>
          </p:nvPr>
        </p:nvSpPr>
        <p:spPr>
          <a:xfrm>
            <a:off x="685064" y="5257800"/>
            <a:ext cx="7772400" cy="1096214"/>
          </a:xfrm>
        </p:spPr>
        <p:txBody>
          <a:bodyPr/>
          <a:lstStyle/>
          <a:p>
            <a:r>
              <a:rPr lang="en-US" altLang="ko-KR" sz="1800" dirty="0"/>
              <a:t>In terms of MLD, at least one AP affiliated with AP MLD shall stay in active mode, e.g.,</a:t>
            </a:r>
          </a:p>
          <a:p>
            <a:pPr lvl="1"/>
            <a:r>
              <a:rPr lang="en-US" altLang="ko-KR" sz="1400" dirty="0"/>
              <a:t>To support association with the legacy STA(s).</a:t>
            </a:r>
          </a:p>
          <a:p>
            <a:pPr lvl="1"/>
            <a:r>
              <a:rPr lang="en-US" altLang="ko-KR" sz="1400" dirty="0"/>
              <a:t>To support transmission the low latency/urgent traffic from the non-AP STA/MLD. </a:t>
            </a:r>
          </a:p>
        </p:txBody>
      </p:sp>
    </p:spTree>
    <p:extLst>
      <p:ext uri="{BB962C8B-B14F-4D97-AF65-F5344CB8AC3E}">
        <p14:creationId xmlns:p14="http://schemas.microsoft.com/office/powerpoint/2010/main" val="749867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Conclusion</a:t>
            </a:r>
            <a:endParaRPr lang="ko-KR" altLang="en-US">
              <a:solidFill>
                <a:schemeClr val="tx1"/>
              </a:solidFill>
            </a:endParaRPr>
          </a:p>
        </p:txBody>
      </p:sp>
      <p:sp>
        <p:nvSpPr>
          <p:cNvPr id="3" name="내용 개체 틀 2"/>
          <p:cNvSpPr>
            <a:spLocks noGrp="1"/>
          </p:cNvSpPr>
          <p:nvPr>
            <p:ph idx="1"/>
          </p:nvPr>
        </p:nvSpPr>
        <p:spPr/>
        <p:txBody>
          <a:bodyPr/>
          <a:lstStyle/>
          <a:p>
            <a:r>
              <a:rPr lang="en-US" altLang="ko-KR" sz="2000" dirty="0"/>
              <a:t>In this contribution, we discussed AP power save modes as the candidates (e.g., scheduled, unscheduled, dynamic) discussed in UHR.</a:t>
            </a:r>
          </a:p>
          <a:p>
            <a:pPr lvl="1"/>
            <a:r>
              <a:rPr lang="en-US" altLang="ko-KR" sz="1600" dirty="0"/>
              <a:t>Depending on scenarios/circumstances, the candidates of power save modes can be switched when the AP is in PS mode.</a:t>
            </a:r>
          </a:p>
          <a:p>
            <a:pPr lvl="2"/>
            <a:r>
              <a:rPr lang="en-US" altLang="ko-KR" sz="1400" dirty="0"/>
              <a:t>Whenever the AP’s PS mode is changed, it shall be announced to the associated STA through the Beacon frame.</a:t>
            </a:r>
          </a:p>
          <a:p>
            <a:pPr lvl="1"/>
            <a:r>
              <a:rPr lang="en-US" altLang="ko-KR" sz="1600" dirty="0"/>
              <a:t>If an associated STA is a</a:t>
            </a:r>
            <a:r>
              <a:rPr lang="ko-KR" altLang="en-US" sz="1600" dirty="0"/>
              <a:t> </a:t>
            </a:r>
            <a:r>
              <a:rPr lang="en-US" altLang="ko-KR" sz="1600" dirty="0"/>
              <a:t>legacy STA that cannot recognize the AP’s power save operation, the AP should</a:t>
            </a:r>
            <a:r>
              <a:rPr lang="ko-KR" altLang="en-US" sz="1600" dirty="0"/>
              <a:t> </a:t>
            </a:r>
            <a:r>
              <a:rPr lang="en-US" altLang="ko-KR" sz="1600" dirty="0"/>
              <a:t>keep its mode as active mode.</a:t>
            </a:r>
          </a:p>
          <a:p>
            <a:pPr lvl="2"/>
            <a:r>
              <a:rPr lang="en-US" altLang="ko-KR" sz="1400" dirty="0"/>
              <a:t>But, we can discuss the method(s) defined in the baseline that some legacy STAs can support the operation for the AP power save mode (e.g., Broadcast TWT in 6GHz band).</a:t>
            </a:r>
          </a:p>
          <a:p>
            <a:pPr lvl="1"/>
            <a:r>
              <a:rPr lang="en-US" altLang="ko-KR" sz="1600" dirty="0"/>
              <a:t>In terms of MLD, at least one AP affiliated with AP MLD should stay in active mode to support frame exchange with legacy STA and low latency traffic transmission.</a:t>
            </a:r>
          </a:p>
          <a:p>
            <a:endParaRPr lang="en-US" altLang="ko-KR" sz="2000" dirty="0"/>
          </a:p>
          <a:p>
            <a:endParaRPr lang="en-US" altLang="ko-KR" sz="1600"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sp>
        <p:nvSpPr>
          <p:cNvPr id="6" name="Footer Placeholder 4"/>
          <p:cNvSpPr>
            <a:spLocks noGrp="1"/>
          </p:cNvSpPr>
          <p:nvPr>
            <p:ph type="ftr" sz="quarter" idx="3"/>
          </p:nvPr>
        </p:nvSpPr>
        <p:spPr>
          <a:xfrm>
            <a:off x="6684442" y="6475413"/>
            <a:ext cx="1859483" cy="184666"/>
          </a:xfrm>
        </p:spPr>
        <p:txBody>
          <a:bodyPr/>
          <a:lstStyle/>
          <a:p>
            <a:pPr>
              <a:defRPr/>
            </a:pPr>
            <a:r>
              <a:rPr lang="en-US" altLang="ko-KR" dirty="0" err="1"/>
              <a:t>SunHee</a:t>
            </a:r>
            <a:r>
              <a:rPr lang="en-US" altLang="ko-KR" dirty="0"/>
              <a:t> </a:t>
            </a:r>
            <a:r>
              <a:rPr lang="en-US" altLang="ko-KR" dirty="0" err="1"/>
              <a:t>Baek</a:t>
            </a:r>
            <a:r>
              <a:rPr lang="en-US" altLang="ko-KR" dirty="0"/>
              <a:t>, LG Electronics</a:t>
            </a:r>
          </a:p>
        </p:txBody>
      </p:sp>
    </p:spTree>
    <p:extLst>
      <p:ext uri="{BB962C8B-B14F-4D97-AF65-F5344CB8AC3E}">
        <p14:creationId xmlns:p14="http://schemas.microsoft.com/office/powerpoint/2010/main" val="2916137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endParaRPr lang="ko-KR" altLang="en-US"/>
          </a:p>
        </p:txBody>
      </p:sp>
      <p:sp>
        <p:nvSpPr>
          <p:cNvPr id="3" name="내용 개체 틀 2"/>
          <p:cNvSpPr>
            <a:spLocks noGrp="1"/>
          </p:cNvSpPr>
          <p:nvPr>
            <p:ph idx="1"/>
          </p:nvPr>
        </p:nvSpPr>
        <p:spPr>
          <a:xfrm>
            <a:off x="533400" y="1752600"/>
            <a:ext cx="8153400" cy="4343400"/>
          </a:xfrm>
        </p:spPr>
        <p:txBody>
          <a:bodyPr/>
          <a:lstStyle/>
          <a:p>
            <a:r>
              <a:rPr lang="en-US" altLang="ko-KR" dirty="0"/>
              <a:t>Do you agree to add the following text to the </a:t>
            </a:r>
            <a:r>
              <a:rPr lang="en-US" altLang="ko-KR" dirty="0" err="1"/>
              <a:t>TGbn</a:t>
            </a:r>
            <a:r>
              <a:rPr lang="en-US" altLang="ko-KR" dirty="0"/>
              <a:t> SFD?</a:t>
            </a:r>
          </a:p>
          <a:p>
            <a:pPr lvl="1"/>
            <a:r>
              <a:rPr lang="en-US" altLang="ko-KR" dirty="0"/>
              <a:t>Allow one or more AP(s) affiliated with an AP MLD to support a power saving mode to switch its state between awake state and doze state.</a:t>
            </a:r>
          </a:p>
          <a:p>
            <a:pPr lvl="2"/>
            <a:r>
              <a:rPr lang="en-US" altLang="ko-KR" dirty="0"/>
              <a:t>How to change the AP’s state is TBD.</a:t>
            </a:r>
          </a:p>
          <a:p>
            <a:pPr lvl="2"/>
            <a:endParaRPr lang="en-US" altLang="ko-KR" dirty="0"/>
          </a:p>
          <a:p>
            <a:pPr lvl="2"/>
            <a:endParaRPr lang="ko-KR" altLang="en-US"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247103822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302458</TotalTime>
  <Words>1818</Words>
  <Application>Microsoft Office PowerPoint</Application>
  <PresentationFormat>화면 슬라이드 쇼(4:3)</PresentationFormat>
  <Paragraphs>188</Paragraphs>
  <Slides>11</Slides>
  <Notes>5</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11</vt:i4>
      </vt:variant>
    </vt:vector>
  </HeadingPairs>
  <TitlesOfParts>
    <vt:vector size="15" baseType="lpstr">
      <vt:lpstr>굴림</vt:lpstr>
      <vt:lpstr>Arial</vt:lpstr>
      <vt:lpstr>Times New Roman</vt:lpstr>
      <vt:lpstr>802-11-Submission</vt:lpstr>
      <vt:lpstr>Discussion on AP Power Save</vt:lpstr>
      <vt:lpstr>Introduction</vt:lpstr>
      <vt:lpstr>Recap: AP’s state in Power Save mode</vt:lpstr>
      <vt:lpstr>AP’s Operations based on Power save modes</vt:lpstr>
      <vt:lpstr>AP’s Operations based on Power save modes</vt:lpstr>
      <vt:lpstr>AP Power Save with Legacy STA</vt:lpstr>
      <vt:lpstr>AP Power Save with Legacy STA</vt:lpstr>
      <vt:lpstr>Conclusion</vt:lpstr>
      <vt:lpstr>Straw Poll 1</vt:lpstr>
      <vt:lpstr>Straw Poll 2</vt:lpstr>
      <vt:lpstr>References</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SunHee Baek/IoT Connectivity Standard TP(sunhee.baek@lge.com)</cp:lastModifiedBy>
  <cp:revision>16986</cp:revision>
  <cp:lastPrinted>2024-09-05T06:47:16Z</cp:lastPrinted>
  <dcterms:created xsi:type="dcterms:W3CDTF">2007-05-21T21:00:37Z</dcterms:created>
  <dcterms:modified xsi:type="dcterms:W3CDTF">2024-10-22T06:25:34Z</dcterms:modified>
</cp:coreProperties>
</file>