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602" r:id="rId4"/>
    <p:sldId id="627" r:id="rId5"/>
    <p:sldId id="628" r:id="rId6"/>
    <p:sldId id="629" r:id="rId7"/>
    <p:sldId id="604" r:id="rId8"/>
    <p:sldId id="606" r:id="rId9"/>
    <p:sldId id="613" r:id="rId10"/>
    <p:sldId id="608" r:id="rId11"/>
    <p:sldId id="614" r:id="rId12"/>
    <p:sldId id="599" r:id="rId13"/>
    <p:sldId id="636" r:id="rId14"/>
    <p:sldId id="50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3875" autoAdjust="0"/>
  </p:normalViewPr>
  <p:slideViewPr>
    <p:cSldViewPr>
      <p:cViewPr varScale="1">
        <p:scale>
          <a:sx n="68" d="100"/>
          <a:sy n="68" d="100"/>
        </p:scale>
        <p:origin x="12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993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745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32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231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8566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369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843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42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Duty-cycle AMP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39789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Duty-cycle AMP operation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48287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 duty-cycle AMP operation, the whole procedure is triggered by AMP AP.  For each AMP device, the trigger signaling will be only send in its duty-cycle window.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Different AMP device may have non-overlapping time window.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Multiple AMP device may have overlapping time window.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AMP device only needs to monitor the trigger in its monitoring window and it can possibly enter into a low-power mode in the rest of the time.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</a:rPr>
              <a:t>necessity</a:t>
            </a:r>
            <a:r>
              <a:rPr lang="en-US" altLang="zh-CN" sz="1800" dirty="0">
                <a:cs typeface="Times New Roman" panose="02020603050405020304" pitchFamily="18" charset="0"/>
              </a:rPr>
              <a:t> and benefit of duty-cycle operation is obvious: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Reduce the collision probability with distributed access in the time domain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Lower the average power consumption via reducing the DL monitoring effort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It </a:t>
            </a:r>
            <a:r>
              <a:rPr lang="en-US" altLang="zh-CN" sz="1600" dirty="0">
                <a:solidFill>
                  <a:srgbClr val="0000FF"/>
                </a:solidFill>
                <a:cs typeface="Times New Roman" panose="02020603050405020304" pitchFamily="18" charset="0"/>
              </a:rPr>
              <a:t>enable normal AMP operation </a:t>
            </a:r>
            <a:r>
              <a:rPr lang="en-US" altLang="zh-CN" sz="1600" dirty="0">
                <a:cs typeface="Times New Roman" panose="02020603050405020304" pitchFamily="18" charset="0"/>
              </a:rPr>
              <a:t>via high-efficiency usage of the harvested power   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8D6FD40-4DED-42E2-92E0-34A71D289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725" y="3124200"/>
            <a:ext cx="676275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2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Requirements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6868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Requirement of the AMP devices: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shall have energy storage. It can harvest and store energy when it enter into low-power mode.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stored power will increase once the harvested power is greater than the consumed power during sleep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Maintaining a timing clock, as discussed in[4].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An ultra-low power RTC clock will be sufficient, the power consumption can be very low e.g., several Nanowatt.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Requirement of the network: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AP shall provide the timing reference to AMP device, via beacon or other signaling, as discussed in[5].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31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24676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the issues in case of large number of AMP devices have been identified. To address the issues, duty-cycle AMP operation is proposed.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AMP device needs to be able to support duty-cycle operation.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altLang="zh-CN" dirty="0"/>
              <a:t>IEEE 802.11-24/0826r0, Energy balance of the state-based AMP station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Specification for RFID Air Interface Protocol for Communications at 860 MHz – 960 MHz 	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802.11-23/</a:t>
            </a:r>
            <a:r>
              <a:rPr lang="en-US" altLang="zh-CN" dirty="0"/>
              <a:t>1140r0 multiple access</a:t>
            </a:r>
          </a:p>
          <a:p>
            <a:pPr>
              <a:buFont typeface="+mj-lt"/>
              <a:buAutoNum type="arabicPeriod"/>
            </a:pPr>
            <a:r>
              <a:rPr lang="en-GB" altLang="zh-CN" dirty="0"/>
              <a:t>IEEE </a:t>
            </a:r>
            <a:r>
              <a:rPr lang="en-SG" altLang="zh-CN" dirty="0"/>
              <a:t>IEEE 802.11-24/1475r0  </a:t>
            </a:r>
            <a:r>
              <a:rPr lang="en-US" altLang="zh-CN" dirty="0">
                <a:cs typeface="Times New Roman" panose="02020603050405020304" pitchFamily="18" charset="0"/>
              </a:rPr>
              <a:t>Discussion on ultra-low power timing clock</a:t>
            </a:r>
          </a:p>
          <a:p>
            <a:pPr>
              <a:buFont typeface="+mj-lt"/>
              <a:buAutoNum type="arabicPeriod"/>
            </a:pPr>
            <a:r>
              <a:rPr lang="en-GB" altLang="zh-CN" dirty="0"/>
              <a:t>IEEE </a:t>
            </a:r>
            <a:r>
              <a:rPr lang="en-SG" altLang="zh-CN" dirty="0"/>
              <a:t>IEEE 802.11-24/1202r0  </a:t>
            </a:r>
            <a:r>
              <a:rPr lang="en-US" altLang="zh-CN" dirty="0"/>
              <a:t>Scanning and discovery for AMP IoT</a:t>
            </a:r>
            <a:endParaRPr lang="en-GB" altLang="zh-CN" dirty="0"/>
          </a:p>
          <a:p>
            <a:pPr lvl="0">
              <a:buFont typeface="+mj-lt"/>
              <a:buAutoNum type="arabicPeriod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access procedure of </a:t>
            </a:r>
            <a:r>
              <a:rPr lang="en-US" altLang="zh-CN" dirty="0">
                <a:cs typeface="Times New Roman" panose="02020603050405020304" pitchFamily="18" charset="0"/>
              </a:rPr>
              <a:t>AMP IoT</a:t>
            </a:r>
            <a:r>
              <a:rPr lang="en-GB" altLang="zh-CN" dirty="0"/>
              <a:t>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Background(1)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3056" y="1148287"/>
            <a:ext cx="8516144" cy="34009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IoT, there are mainly two kinds of scenario considering the number of AMP devices: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Scenario 1: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only limited number </a:t>
            </a:r>
            <a:r>
              <a:rPr lang="en-US" altLang="zh-CN" sz="2000" dirty="0">
                <a:cs typeface="Times New Roman" panose="02020603050405020304" pitchFamily="18" charset="0"/>
              </a:rPr>
              <a:t>of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000" dirty="0">
                <a:cs typeface="Times New Roman" panose="02020603050405020304" pitchFamily="18" charset="0"/>
              </a:rPr>
              <a:t>E.g. peer-to-peer communication in close range scenario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Scenario 2: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large number </a:t>
            </a:r>
            <a:r>
              <a:rPr lang="en-US" altLang="zh-CN" sz="2000" dirty="0">
                <a:cs typeface="Times New Roman" panose="02020603050405020304" pitchFamily="18" charset="0"/>
              </a:rPr>
              <a:t>of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000" dirty="0">
                <a:cs typeface="Times New Roman" panose="02020603050405020304" pitchFamily="18" charset="0"/>
              </a:rPr>
              <a:t>E.g. in logistics and warehouse scenarios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000" dirty="0">
                <a:cs typeface="Times New Roman" panose="02020603050405020304" pitchFamily="18" charset="0"/>
              </a:rPr>
              <a:t>E.g. sensors in smart manufacturing scenario 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2202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1406EBE4-B858-4B1F-BB26-65A7556EF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848723"/>
            <a:ext cx="7061543" cy="32760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457200" y="1043144"/>
            <a:ext cx="86868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[1], the operation state and operation procedure of AMP device is discussed. One promising mode is as in below: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Background(2)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362165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228599" y="1234630"/>
            <a:ext cx="8686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many cases, harvested power level is lower than consumed power level, due to e.g. longer distance than RFID, usage of LNA/Reverse amplifier, active transmitter etc. That’s why it need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dedicated</a:t>
            </a:r>
            <a:r>
              <a:rPr lang="en-US" altLang="zh-CN" sz="2000" dirty="0">
                <a:cs typeface="Times New Roman" panose="02020603050405020304" pitchFamily="18" charset="0"/>
              </a:rPr>
              <a:t> power storage.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cs typeface="Times New Roman" panose="02020603050405020304" pitchFamily="18" charset="0"/>
              </a:rPr>
              <a:t>Note that in RFID tag, there is also small capacitor in the circuit, but it is only used to smooth the fluctuation of energy signal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harvested power is ~100 Nano-Walt @-30 dBm (the possible RF energy harvesting threshold)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Power consumption of AMP device for different operation: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Rx: ~1 </a:t>
            </a:r>
            <a:r>
              <a:rPr lang="en-US" altLang="zh-CN" sz="2000" dirty="0" err="1">
                <a:cs typeface="Times New Roman" panose="02020603050405020304" pitchFamily="18" charset="0"/>
              </a:rPr>
              <a:t>uw</a:t>
            </a:r>
            <a:r>
              <a:rPr lang="en-US" altLang="zh-CN" sz="2000" dirty="0">
                <a:cs typeface="Times New Roman" panose="02020603050405020304" pitchFamily="18" charset="0"/>
              </a:rPr>
              <a:t> using envelope detector and ~100 </a:t>
            </a:r>
            <a:r>
              <a:rPr lang="en-US" altLang="zh-CN" sz="2000" dirty="0" err="1">
                <a:cs typeface="Times New Roman" panose="02020603050405020304" pitchFamily="18" charset="0"/>
              </a:rPr>
              <a:t>uw</a:t>
            </a:r>
            <a:r>
              <a:rPr lang="en-US" altLang="zh-CN" sz="2000" dirty="0">
                <a:cs typeface="Times New Roman" panose="02020603050405020304" pitchFamily="18" charset="0"/>
              </a:rPr>
              <a:t> using IF detector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Amplifier: ~100uw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Backscattering: ~1 </a:t>
            </a:r>
            <a:r>
              <a:rPr lang="en-US" altLang="zh-CN" sz="2000" dirty="0" err="1">
                <a:cs typeface="Times New Roman" panose="02020603050405020304" pitchFamily="18" charset="0"/>
              </a:rPr>
              <a:t>uw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Active transmission: ~100uw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Temperature sensors: ~1uw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Background(3)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372134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RFID, slot-aloha is used as the access procedure.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RFID device is always on to monitor and decode the query signaling.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feasible because of short working distance.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 The access timing is fully provided/controlled by the interrogator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RFID device determines whether to access based on the its random number and the control of Query/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QueryRep</a:t>
            </a:r>
            <a:r>
              <a:rPr lang="en-US" altLang="zh-CN" sz="1800" dirty="0">
                <a:cs typeface="Times New Roman" panose="02020603050405020304" pitchFamily="18" charset="0"/>
              </a:rPr>
              <a:t>  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914400" lvl="3" algn="ctr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Figure: slot-Aloha in RFID[2] </a:t>
            </a:r>
            <a:endParaRPr lang="en-US" altLang="zh-CN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Background(4)</a:t>
            </a:r>
            <a:endParaRPr lang="aa-ET" sz="2600" kern="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E941EEA-1471-4197-ADF4-DF2F353525A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" y="3353182"/>
            <a:ext cx="83820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AMP operation in scenario 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D28A372-AC2F-40DD-A563-20EBDF26F97D}"/>
              </a:ext>
            </a:extLst>
          </p:cNvPr>
          <p:cNvSpPr/>
          <p:nvPr/>
        </p:nvSpPr>
        <p:spPr>
          <a:xfrm>
            <a:off x="76200" y="13716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scenario 1, it is easy for the AMP AP to handle limited number of AMP devices. One example procedure is: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following characteristics  can be seen: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There is no collision issue thus no power waste due to repetition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No scheduling delay/no waiting time thus no power waste during Rx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trigger from the AP will be dedicated to the AMP device since there is no other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Instant harvested power is sufficient for operation, or, stored power is sufficient for limited number of operation steps.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26F1E55-3456-47EB-B0F0-076E96089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0"/>
            <a:ext cx="8001000" cy="141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AMP operation in scenarios 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202973"/>
            <a:ext cx="86868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scenario 2, it becomes much more challenging.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There may be collision issue, it will affect the system efficiency and waste device’s power.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There is scheduling delay due to multiple user scheduling. AMP device may waste power to decode AMP trigger/grant which is for other AMP devices.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With limited power storage, AMP device will soon run out of its energy if it needs to continuously listen to AMP trigger/grant.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Even AMP device can harvest sufficient power again, there is still the problem and the issue will happen again and again, resulting in </a:t>
            </a:r>
            <a:r>
              <a:rPr lang="en-US" altLang="zh-CN" sz="1600" dirty="0">
                <a:solidFill>
                  <a:srgbClr val="0000FF"/>
                </a:solidFill>
                <a:cs typeface="Times New Roman" panose="02020603050405020304" pitchFamily="18" charset="0"/>
              </a:rPr>
              <a:t>dead-lock and unacceptable latency</a:t>
            </a:r>
            <a:r>
              <a:rPr lang="en-US" altLang="zh-CN" sz="1600" dirty="0">
                <a:cs typeface="Times New Roman" panose="02020603050405020304" pitchFamily="18" charset="0"/>
              </a:rPr>
              <a:t> 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57FE260-06BF-4F81-A6D0-18EBFA972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144" y="4226193"/>
            <a:ext cx="7351712" cy="224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67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Discussion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447800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the following, it focus on how to provide efficient mechanisms to address the identified issue. The general ideas include,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Strive to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reduce</a:t>
            </a:r>
            <a:r>
              <a:rPr lang="en-US" altLang="zh-CN" sz="2000" dirty="0">
                <a:cs typeface="Times New Roman" panose="02020603050405020304" pitchFamily="18" charset="0"/>
              </a:rPr>
              <a:t> the time duration when the AMP devices are performing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Rx/Tx </a:t>
            </a:r>
            <a:r>
              <a:rPr lang="en-US" altLang="zh-CN" sz="2000" dirty="0">
                <a:cs typeface="Times New Roman" panose="02020603050405020304" pitchFamily="18" charset="0"/>
              </a:rPr>
              <a:t>which are the main contributors of energy consumption, in order to reduce power consumption.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Try to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provide sufficient transmission opportunities </a:t>
            </a:r>
            <a:r>
              <a:rPr lang="en-US" altLang="zh-CN" sz="2000" dirty="0">
                <a:cs typeface="Times New Roman" panose="02020603050405020304" pitchFamily="18" charset="0"/>
              </a:rPr>
              <a:t>when the AMP devices are awake and ready for data transmission and reduce the collisions among AMP devices and speedy the access process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It will be discussed in another companion contribution[3] on multiple access.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37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14486</TotalTime>
  <Words>1242</Words>
  <Application>Microsoft Office PowerPoint</Application>
  <PresentationFormat>全屏显示(4:3)</PresentationFormat>
  <Paragraphs>206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 Unicode MS</vt:lpstr>
      <vt:lpstr>MS Gothic</vt:lpstr>
      <vt:lpstr>OPPOSans B</vt:lpstr>
      <vt:lpstr>宋体</vt:lpstr>
      <vt:lpstr>Arial</vt:lpstr>
      <vt:lpstr>Calibri</vt:lpstr>
      <vt:lpstr>Times New Roman</vt:lpstr>
      <vt:lpstr>Wingdings</vt:lpstr>
      <vt:lpstr>ACcord Submission Template</vt:lpstr>
      <vt:lpstr>Duty-cycle AMP operation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WeijieOPPO_2</cp:lastModifiedBy>
  <cp:revision>2260</cp:revision>
  <cp:lastPrinted>1998-02-10T13:28:00Z</cp:lastPrinted>
  <dcterms:created xsi:type="dcterms:W3CDTF">2009-12-02T19:05:00Z</dcterms:created>
  <dcterms:modified xsi:type="dcterms:W3CDTF">2024-09-06T06:38:14Z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