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287" r:id="rId7"/>
    <p:sldId id="335" r:id="rId8"/>
    <p:sldId id="355" r:id="rId9"/>
    <p:sldId id="361" r:id="rId10"/>
    <p:sldId id="346" r:id="rId11"/>
    <p:sldId id="359" r:id="rId12"/>
    <p:sldId id="3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5865" autoAdjust="0"/>
  </p:normalViewPr>
  <p:slideViewPr>
    <p:cSldViewPr snapToGrid="0">
      <p:cViewPr varScale="1">
        <p:scale>
          <a:sx n="99" d="100"/>
          <a:sy n="99" d="100"/>
        </p:scale>
        <p:origin x="2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0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1494</a:t>
            </a:r>
            <a:r>
              <a:rPr lang="en-US" sz="1800" b="1" dirty="0" err="1" smtClean="0">
                <a:cs typeface="+mn-cs"/>
              </a:rPr>
              <a:t>r</a:t>
            </a:r>
            <a:r>
              <a:rPr lang="en-US" altLang="zh-CN" sz="1800" b="1" dirty="0" err="1" smtClean="0">
                <a:cs typeface="+mn-cs"/>
              </a:rPr>
              <a:t>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A transmission scheme for </a:t>
            </a:r>
            <a:r>
              <a:rPr lang="en-US" altLang="zh-CN" dirty="0" err="1" smtClean="0"/>
              <a:t>UHR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</a:t>
            </a:r>
            <a:r>
              <a:rPr lang="en-US" altLang="zh-CN" sz="2000" b="0" dirty="0" smtClean="0"/>
              <a:t>4</a:t>
            </a:r>
            <a:r>
              <a:rPr lang="en-GB" sz="2000" b="0" dirty="0" smtClean="0"/>
              <a:t>-9-</a:t>
            </a:r>
            <a:r>
              <a:rPr lang="en-US" altLang="zh-CN" sz="2000" b="0" dirty="0"/>
              <a:t>4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246729"/>
              </p:ext>
            </p:extLst>
          </p:nvPr>
        </p:nvGraphicFramePr>
        <p:xfrm>
          <a:off x="1065869" y="3322233"/>
          <a:ext cx="11047435" cy="509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69" y="3322233"/>
                        <a:ext cx="11047435" cy="509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8"/>
            <a:ext cx="10363200" cy="4211588"/>
          </a:xfrm>
        </p:spPr>
        <p:txBody>
          <a:bodyPr/>
          <a:lstStyle/>
          <a:p>
            <a:pPr lvl="0"/>
            <a:r>
              <a:rPr lang="en-GB" dirty="0" err="1" smtClean="0"/>
              <a:t>11bn</a:t>
            </a:r>
            <a:r>
              <a:rPr lang="en-GB" dirty="0" smtClean="0"/>
              <a:t> will provide: </a:t>
            </a:r>
            <a:endParaRPr lang="en-US" dirty="0"/>
          </a:p>
          <a:p>
            <a:pPr lvl="1"/>
            <a:r>
              <a:rPr lang="en-US" dirty="0" smtClean="0"/>
              <a:t>at </a:t>
            </a:r>
            <a:r>
              <a:rPr lang="en-US" dirty="0"/>
              <a:t>least one mode of operation capable of reducing latency by 25% for the 95th percentile of </a:t>
            </a:r>
            <a:r>
              <a:rPr lang="en-US" dirty="0" smtClean="0"/>
              <a:t>the latency </a:t>
            </a:r>
            <a:r>
              <a:rPr lang="en-US" dirty="0"/>
              <a:t>distribution compared to the Extremely High Throughput MAC/</a:t>
            </a:r>
            <a:r>
              <a:rPr lang="en-US" dirty="0" err="1"/>
              <a:t>PHY</a:t>
            </a:r>
            <a:r>
              <a:rPr lang="en-US" dirty="0"/>
              <a:t> operation </a:t>
            </a:r>
            <a:r>
              <a:rPr lang="en-US" dirty="0" smtClean="0"/>
              <a:t>and </a:t>
            </a:r>
            <a:endParaRPr lang="en-US" dirty="0"/>
          </a:p>
          <a:p>
            <a:pPr lvl="1"/>
            <a:r>
              <a:rPr lang="en-US" dirty="0" smtClean="0"/>
              <a:t>at </a:t>
            </a:r>
            <a:r>
              <a:rPr lang="en-US" dirty="0"/>
              <a:t>least one mode of operation capable of reducing MAC Protocol Data Unit (</a:t>
            </a:r>
            <a:r>
              <a:rPr lang="en-US" dirty="0" err="1"/>
              <a:t>MPDU</a:t>
            </a:r>
            <a:r>
              <a:rPr lang="en-US" dirty="0"/>
              <a:t>) loss by 25</a:t>
            </a:r>
            <a:r>
              <a:rPr lang="en-US" dirty="0" smtClean="0"/>
              <a:t>% compared </a:t>
            </a:r>
            <a:r>
              <a:rPr lang="en-US" dirty="0"/>
              <a:t>to the Extremely High Throughput MAC/</a:t>
            </a:r>
            <a:r>
              <a:rPr lang="en-US" dirty="0" err="1"/>
              <a:t>PHY</a:t>
            </a:r>
            <a:r>
              <a:rPr lang="en-US" dirty="0"/>
              <a:t> operation for a given scenario, especially </a:t>
            </a:r>
            <a:r>
              <a:rPr lang="en-US" dirty="0" smtClean="0"/>
              <a:t>for transitions </a:t>
            </a:r>
            <a:r>
              <a:rPr lang="en-US" dirty="0"/>
              <a:t>between BSSs.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zh-CN" dirty="0" smtClean="0"/>
              <a:t>In this contribution, we discuss a transmission scheme for low latency and high reliability traffic.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83512"/>
            <a:ext cx="10565296" cy="914399"/>
          </a:xfrm>
        </p:spPr>
        <p:txBody>
          <a:bodyPr/>
          <a:lstStyle/>
          <a:p>
            <a:r>
              <a:rPr lang="en-US" dirty="0" smtClean="0"/>
              <a:t>A Transmission Scheme </a:t>
            </a:r>
            <a:br>
              <a:rPr lang="en-US" dirty="0" smtClean="0"/>
            </a:br>
            <a:r>
              <a:rPr lang="en-US" dirty="0" smtClean="0"/>
              <a:t>for Low Latency and High Reliability Traffic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109684" y="3871781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475520" y="3544759"/>
            <a:ext cx="2621274" cy="3400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9" name="直接连接符 8"/>
          <p:cNvCxnSpPr>
            <a:stCxn id="8" idx="1"/>
          </p:cNvCxnSpPr>
          <p:nvPr/>
        </p:nvCxnSpPr>
        <p:spPr bwMode="auto">
          <a:xfrm flipH="1">
            <a:off x="2295930" y="3714793"/>
            <a:ext cx="179590" cy="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 flipV="1">
            <a:off x="2231928" y="3698337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 flipV="1">
            <a:off x="2327111" y="3698336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5608918" y="3525675"/>
            <a:ext cx="2621274" cy="35091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154458" y="3550052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P</a:t>
            </a:r>
            <a:r>
              <a:rPr lang="en-US" sz="1050" dirty="0" err="1" smtClean="0"/>
              <a:t>IFS</a:t>
            </a:r>
            <a:endParaRPr lang="en-US" sz="1050" dirty="0"/>
          </a:p>
        </p:txBody>
      </p:sp>
      <p:sp>
        <p:nvSpPr>
          <p:cNvPr id="21" name="内容占位符 5"/>
          <p:cNvSpPr>
            <a:spLocks noGrp="1"/>
          </p:cNvSpPr>
          <p:nvPr>
            <p:ph idx="1"/>
          </p:nvPr>
        </p:nvSpPr>
        <p:spPr>
          <a:xfrm>
            <a:off x="914401" y="4447046"/>
            <a:ext cx="10239632" cy="1882738"/>
          </a:xfrm>
        </p:spPr>
        <p:txBody>
          <a:bodyPr/>
          <a:lstStyle/>
          <a:p>
            <a:r>
              <a:rPr lang="en-US" sz="1800" dirty="0" smtClean="0"/>
              <a:t>The transmission scheme consists of a series of consecutive </a:t>
            </a:r>
            <a:r>
              <a:rPr lang="en-US" sz="1800" dirty="0" err="1" smtClean="0"/>
              <a:t>PPDUs</a:t>
            </a:r>
            <a:r>
              <a:rPr lang="en-US" sz="1800" dirty="0" smtClean="0"/>
              <a:t> separated by </a:t>
            </a:r>
            <a:r>
              <a:rPr lang="en-US" sz="1800" dirty="0" err="1"/>
              <a:t>P</a:t>
            </a:r>
            <a:r>
              <a:rPr lang="en-US" sz="1800" dirty="0" err="1" smtClean="0"/>
              <a:t>IFS</a:t>
            </a:r>
            <a:r>
              <a:rPr lang="en-US" sz="1800" dirty="0" smtClean="0"/>
              <a:t>. </a:t>
            </a:r>
            <a:r>
              <a:rPr lang="en-US" sz="1800" dirty="0" err="1" smtClean="0"/>
              <a:t>PPDU</a:t>
            </a:r>
            <a:r>
              <a:rPr lang="en-US" sz="1800" dirty="0" smtClean="0"/>
              <a:t> 2/3… have data field that is replication of </a:t>
            </a:r>
            <a:r>
              <a:rPr lang="en-US" sz="1800" dirty="0" err="1" smtClean="0"/>
              <a:t>PPDU</a:t>
            </a:r>
            <a:r>
              <a:rPr lang="en-US" sz="1800" dirty="0" smtClean="0"/>
              <a:t> 1’s data field.</a:t>
            </a:r>
          </a:p>
          <a:p>
            <a:pPr lvl="1"/>
            <a:r>
              <a:rPr lang="en-US" sz="1600" dirty="0"/>
              <a:t>U-SIG of the </a:t>
            </a:r>
            <a:r>
              <a:rPr lang="en-US" sz="1600" dirty="0" err="1"/>
              <a:t>PPDUs</a:t>
            </a:r>
            <a:r>
              <a:rPr lang="en-US" sz="1600" dirty="0"/>
              <a:t> indicate the transmission scheme.</a:t>
            </a:r>
          </a:p>
          <a:p>
            <a:pPr lvl="1"/>
            <a:r>
              <a:rPr lang="en-US" sz="1600" dirty="0" err="1" smtClean="0"/>
              <a:t>PPDU</a:t>
            </a:r>
            <a:r>
              <a:rPr lang="en-US" sz="1600" dirty="0" smtClean="0"/>
              <a:t> </a:t>
            </a:r>
            <a:r>
              <a:rPr lang="en-US" altLang="zh-CN" sz="1600" dirty="0" err="1" smtClean="0"/>
              <a:t>i</a:t>
            </a:r>
            <a:r>
              <a:rPr lang="en-US" sz="1600" dirty="0" smtClean="0"/>
              <a:t>…is not sent while </a:t>
            </a:r>
            <a:r>
              <a:rPr lang="en-US" sz="1600" dirty="0" err="1" smtClean="0"/>
              <a:t>ACK</a:t>
            </a:r>
            <a:r>
              <a:rPr lang="en-US" sz="1600" dirty="0" smtClean="0"/>
              <a:t> or BA is received </a:t>
            </a:r>
            <a:r>
              <a:rPr lang="en-US" sz="1600" dirty="0" err="1" smtClean="0"/>
              <a:t>SIFS</a:t>
            </a:r>
            <a:r>
              <a:rPr lang="en-US" sz="1600" dirty="0" smtClean="0"/>
              <a:t> after previous </a:t>
            </a:r>
            <a:r>
              <a:rPr lang="en-US" sz="1600" dirty="0" err="1" smtClean="0"/>
              <a:t>PPDU</a:t>
            </a:r>
            <a:r>
              <a:rPr lang="en-US" sz="1600" dirty="0" smtClean="0"/>
              <a:t> (shown in figure 1)</a:t>
            </a:r>
          </a:p>
          <a:p>
            <a:pPr lvl="1"/>
            <a:r>
              <a:rPr lang="en-US" sz="1600" dirty="0" err="1" smtClean="0"/>
              <a:t>PPDU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 smtClean="0"/>
              <a:t>… is sent while </a:t>
            </a:r>
            <a:r>
              <a:rPr lang="en-US" sz="1600" dirty="0" err="1" smtClean="0"/>
              <a:t>ACK</a:t>
            </a:r>
            <a:r>
              <a:rPr lang="en-US" sz="1600" dirty="0" smtClean="0"/>
              <a:t> or BA is not received, as </a:t>
            </a:r>
            <a:r>
              <a:rPr lang="en-US" sz="1600" dirty="0" err="1" smtClean="0"/>
              <a:t>PIFS</a:t>
            </a:r>
            <a:r>
              <a:rPr lang="en-US" sz="1600" dirty="0" smtClean="0"/>
              <a:t> recovery. (shown in figure 2)</a:t>
            </a:r>
          </a:p>
          <a:p>
            <a:pPr lvl="1"/>
            <a:r>
              <a:rPr lang="en-US" sz="1600" dirty="0"/>
              <a:t>If the </a:t>
            </a:r>
            <a:r>
              <a:rPr lang="en-US" sz="1600" dirty="0" smtClean="0"/>
              <a:t>received signal </a:t>
            </a:r>
            <a:r>
              <a:rPr lang="en-US" sz="1600" dirty="0"/>
              <a:t>is poor, the receiver can better treat the signal via soft combining data fields of </a:t>
            </a:r>
            <a:r>
              <a:rPr lang="en-US" sz="1600" dirty="0" err="1" smtClean="0"/>
              <a:t>PPDUs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22" name="矩形 21"/>
          <p:cNvSpPr/>
          <p:nvPr/>
        </p:nvSpPr>
        <p:spPr bwMode="auto">
          <a:xfrm>
            <a:off x="8537470" y="3877554"/>
            <a:ext cx="571154" cy="3338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 New Roman" pitchFamily="18" charset="0"/>
              </a:rPr>
              <a:t>BA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155907" y="354616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4" name="文本框 23"/>
          <p:cNvSpPr txBox="1"/>
          <p:nvPr/>
        </p:nvSpPr>
        <p:spPr>
          <a:xfrm>
            <a:off x="10497342" y="3913551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  <p:cxnSp>
        <p:nvCxnSpPr>
          <p:cNvPr id="16" name="直接箭头连接符 15"/>
          <p:cNvCxnSpPr/>
          <p:nvPr/>
        </p:nvCxnSpPr>
        <p:spPr bwMode="auto">
          <a:xfrm flipV="1">
            <a:off x="1113802" y="2623747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矩形 16"/>
          <p:cNvSpPr/>
          <p:nvPr/>
        </p:nvSpPr>
        <p:spPr bwMode="auto">
          <a:xfrm>
            <a:off x="2479638" y="2296726"/>
            <a:ext cx="2621274" cy="34006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20" name="直接连接符 19"/>
          <p:cNvCxnSpPr>
            <a:stCxn id="17" idx="1"/>
          </p:cNvCxnSpPr>
          <p:nvPr/>
        </p:nvCxnSpPr>
        <p:spPr bwMode="auto">
          <a:xfrm flipH="1">
            <a:off x="2295930" y="2466759"/>
            <a:ext cx="183708" cy="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V="1">
            <a:off x="2236046" y="2450303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2331229" y="2450302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5427683" y="2637758"/>
            <a:ext cx="571154" cy="3169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 New Roman" pitchFamily="18" charset="0"/>
              </a:rPr>
              <a:t>BA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5046120" y="2298128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31" name="文本框 30"/>
          <p:cNvSpPr txBox="1"/>
          <p:nvPr/>
        </p:nvSpPr>
        <p:spPr>
          <a:xfrm>
            <a:off x="10501460" y="2665517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  <p:sp>
        <p:nvSpPr>
          <p:cNvPr id="32" name="文本框 31"/>
          <p:cNvSpPr txBox="1"/>
          <p:nvPr/>
        </p:nvSpPr>
        <p:spPr>
          <a:xfrm>
            <a:off x="1392638" y="2886077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(1)</a:t>
            </a:r>
            <a:endParaRPr lang="en-US" sz="1050" dirty="0"/>
          </a:p>
        </p:txBody>
      </p:sp>
      <p:sp>
        <p:nvSpPr>
          <p:cNvPr id="33" name="文本框 32"/>
          <p:cNvSpPr txBox="1"/>
          <p:nvPr/>
        </p:nvSpPr>
        <p:spPr>
          <a:xfrm>
            <a:off x="1392638" y="4112654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(2)</a:t>
            </a:r>
            <a:endParaRPr lang="en-US" sz="1050" dirty="0"/>
          </a:p>
        </p:txBody>
      </p:sp>
      <p:sp>
        <p:nvSpPr>
          <p:cNvPr id="34" name="文本框 33"/>
          <p:cNvSpPr txBox="1"/>
          <p:nvPr/>
        </p:nvSpPr>
        <p:spPr>
          <a:xfrm>
            <a:off x="5568631" y="3209919"/>
            <a:ext cx="1465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BA is not received</a:t>
            </a:r>
            <a:endParaRPr lang="en-US" sz="1200" dirty="0">
              <a:latin typeface="微软雅黑 Light" panose="020B0502040204020203" pitchFamily="34" charset="-122"/>
              <a:ea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 bwMode="auto">
          <a:xfrm flipV="1">
            <a:off x="5512914" y="3334288"/>
            <a:ext cx="111433" cy="20330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83512"/>
            <a:ext cx="10565296" cy="914399"/>
          </a:xfrm>
        </p:spPr>
        <p:txBody>
          <a:bodyPr/>
          <a:lstStyle/>
          <a:p>
            <a:r>
              <a:rPr lang="en-US" dirty="0" smtClean="0"/>
              <a:t>A Transmission Scheme </a:t>
            </a:r>
            <a:br>
              <a:rPr lang="en-US" dirty="0" smtClean="0"/>
            </a:br>
            <a:r>
              <a:rPr lang="en-US" dirty="0" smtClean="0"/>
              <a:t>for Low Latency and High Reliability Traffic (cont’d)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 flipV="1">
            <a:off x="1244155" y="2919098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626468" y="2576882"/>
            <a:ext cx="2621274" cy="355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2382876" y="2745654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 flipV="1">
            <a:off x="2478059" y="2745653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5743389" y="2568644"/>
            <a:ext cx="2621274" cy="355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264215" y="2597369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PIFS</a:t>
            </a:r>
            <a:endParaRPr lang="en-US" sz="1050" dirty="0"/>
          </a:p>
        </p:txBody>
      </p:sp>
      <p:sp>
        <p:nvSpPr>
          <p:cNvPr id="21" name="内容占位符 5"/>
          <p:cNvSpPr>
            <a:spLocks noGrp="1"/>
          </p:cNvSpPr>
          <p:nvPr>
            <p:ph idx="1"/>
          </p:nvPr>
        </p:nvSpPr>
        <p:spPr>
          <a:xfrm>
            <a:off x="914400" y="4438028"/>
            <a:ext cx="10829365" cy="1535664"/>
          </a:xfrm>
        </p:spPr>
        <p:txBody>
          <a:bodyPr/>
          <a:lstStyle/>
          <a:p>
            <a:r>
              <a:rPr lang="en-US" sz="2000" dirty="0" smtClean="0"/>
              <a:t>If </a:t>
            </a:r>
            <a:r>
              <a:rPr lang="en-US" sz="2000" dirty="0" err="1" smtClean="0"/>
              <a:t>PPDU</a:t>
            </a:r>
            <a:r>
              <a:rPr lang="en-US" sz="2000" dirty="0" smtClean="0"/>
              <a:t> 1 is collided, the receiver has </a:t>
            </a:r>
            <a:r>
              <a:rPr lang="en-US" sz="2000" dirty="0" err="1" smtClean="0"/>
              <a:t>PPDU</a:t>
            </a:r>
            <a:r>
              <a:rPr lang="en-US" sz="2000" dirty="0" smtClean="0"/>
              <a:t> 2.</a:t>
            </a:r>
          </a:p>
          <a:p>
            <a:r>
              <a:rPr lang="en-US" sz="2000" dirty="0" smtClean="0"/>
              <a:t>The BSS can set a threshold L</a:t>
            </a:r>
            <a:r>
              <a:rPr lang="en-US" sz="1600" dirty="0" smtClean="0"/>
              <a:t>th</a:t>
            </a:r>
            <a:r>
              <a:rPr lang="en-US" sz="2000" dirty="0" smtClean="0"/>
              <a:t> to make </a:t>
            </a:r>
            <a:r>
              <a:rPr lang="en-US" sz="2000" dirty="0" err="1" smtClean="0"/>
              <a:t>PPDU</a:t>
            </a:r>
            <a:r>
              <a:rPr lang="en-US" sz="2000" dirty="0" smtClean="0"/>
              <a:t> 2 success transmission with higher probability. 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 err="1" smtClean="0"/>
              <a:t>PPDUs</a:t>
            </a:r>
            <a:r>
              <a:rPr lang="en-US" sz="1800" dirty="0" smtClean="0"/>
              <a:t> for low latency and high reliability traffic is longer than L</a:t>
            </a:r>
            <a:r>
              <a:rPr lang="en-US" sz="1400" dirty="0" smtClean="0"/>
              <a:t>th</a:t>
            </a:r>
            <a:r>
              <a:rPr lang="en-US" sz="1800" dirty="0" smtClean="0"/>
              <a:t> and others are shorter than L</a:t>
            </a:r>
            <a:r>
              <a:rPr lang="en-US" sz="1400" dirty="0" smtClean="0"/>
              <a:t>th</a:t>
            </a:r>
            <a:r>
              <a:rPr lang="en-US" sz="1800" dirty="0" smtClean="0"/>
              <a:t>.</a:t>
            </a:r>
          </a:p>
        </p:txBody>
      </p:sp>
      <p:sp>
        <p:nvSpPr>
          <p:cNvPr id="22" name="矩形 21"/>
          <p:cNvSpPr/>
          <p:nvPr/>
        </p:nvSpPr>
        <p:spPr bwMode="auto">
          <a:xfrm>
            <a:off x="8671941" y="2919436"/>
            <a:ext cx="571154" cy="355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 New Roman" pitchFamily="18" charset="0"/>
              </a:rPr>
              <a:t>BA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626468" y="3443232"/>
            <a:ext cx="2299999" cy="355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 New Roman" pitchFamily="18" charset="0"/>
              </a:rPr>
              <a:t>Colliding </a:t>
            </a: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15" name="直接箭头连接符 14"/>
          <p:cNvCxnSpPr/>
          <p:nvPr/>
        </p:nvCxnSpPr>
        <p:spPr bwMode="auto">
          <a:xfrm flipV="1">
            <a:off x="1244155" y="3787852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" name="直接连接符 5"/>
          <p:cNvCxnSpPr/>
          <p:nvPr/>
        </p:nvCxnSpPr>
        <p:spPr bwMode="auto">
          <a:xfrm>
            <a:off x="5082987" y="2424598"/>
            <a:ext cx="0" cy="16475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0" name="文本框 19"/>
          <p:cNvSpPr txBox="1"/>
          <p:nvPr/>
        </p:nvSpPr>
        <p:spPr>
          <a:xfrm>
            <a:off x="8293066" y="263357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3" name="文本框 22"/>
          <p:cNvSpPr txBox="1"/>
          <p:nvPr/>
        </p:nvSpPr>
        <p:spPr>
          <a:xfrm>
            <a:off x="3577534" y="3886700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</a:t>
            </a:r>
            <a:r>
              <a:rPr lang="en-US" sz="1050" dirty="0" smtClean="0"/>
              <a:t>th</a:t>
            </a:r>
            <a:endParaRPr lang="en-US" sz="1050" dirty="0"/>
          </a:p>
        </p:txBody>
      </p:sp>
      <p:sp>
        <p:nvSpPr>
          <p:cNvPr id="24" name="文本框 23"/>
          <p:cNvSpPr txBox="1"/>
          <p:nvPr/>
        </p:nvSpPr>
        <p:spPr>
          <a:xfrm>
            <a:off x="10660742" y="2911742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  <p:cxnSp>
        <p:nvCxnSpPr>
          <p:cNvPr id="26" name="直接连接符 25"/>
          <p:cNvCxnSpPr/>
          <p:nvPr/>
        </p:nvCxnSpPr>
        <p:spPr bwMode="auto">
          <a:xfrm flipH="1">
            <a:off x="2626468" y="3808828"/>
            <a:ext cx="1940" cy="2582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>
            <a:off x="2626468" y="3937934"/>
            <a:ext cx="24565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>
            <a:off x="2438643" y="2750779"/>
            <a:ext cx="179590" cy="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2395230" y="3581794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 flipV="1">
            <a:off x="2490413" y="3581793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2450997" y="3586919"/>
            <a:ext cx="179590" cy="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文本框 30"/>
          <p:cNvSpPr txBox="1"/>
          <p:nvPr/>
        </p:nvSpPr>
        <p:spPr>
          <a:xfrm>
            <a:off x="5644133" y="2233597"/>
            <a:ext cx="1470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BA is not received</a:t>
            </a:r>
            <a:endParaRPr lang="en-US" sz="1200" dirty="0">
              <a:latin typeface="微软雅黑 Light" panose="020B0502040204020203" pitchFamily="34" charset="-122"/>
              <a:ea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 flipV="1">
            <a:off x="5588416" y="2357966"/>
            <a:ext cx="111433" cy="20330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205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552670" cy="2190949"/>
          </a:xfrm>
        </p:spPr>
        <p:txBody>
          <a:bodyPr/>
          <a:lstStyle/>
          <a:p>
            <a:r>
              <a:rPr lang="en-US" dirty="0" smtClean="0"/>
              <a:t>In this contribution, we discuss </a:t>
            </a:r>
            <a:r>
              <a:rPr lang="en-US" altLang="zh-CN" dirty="0"/>
              <a:t>a transmission scheme </a:t>
            </a:r>
            <a:r>
              <a:rPr lang="en-US" altLang="zh-CN" dirty="0" smtClean="0"/>
              <a:t>for low </a:t>
            </a:r>
            <a:r>
              <a:rPr lang="en-US" altLang="zh-CN" dirty="0"/>
              <a:t>latency and high </a:t>
            </a:r>
            <a:r>
              <a:rPr lang="en-US" altLang="zh-CN" dirty="0" smtClean="0"/>
              <a:t>reliability traffic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transmission scheme consists of </a:t>
            </a:r>
            <a:r>
              <a:rPr lang="en-US" dirty="0" smtClean="0"/>
              <a:t>a series of </a:t>
            </a:r>
            <a:r>
              <a:rPr lang="en-US" dirty="0"/>
              <a:t>consecutive </a:t>
            </a:r>
            <a:r>
              <a:rPr lang="en-US" dirty="0" err="1"/>
              <a:t>PPDUs</a:t>
            </a:r>
            <a:r>
              <a:rPr lang="en-US" dirty="0"/>
              <a:t> separated by </a:t>
            </a:r>
            <a:r>
              <a:rPr lang="en-US" dirty="0" err="1"/>
              <a:t>P</a:t>
            </a:r>
            <a:r>
              <a:rPr lang="en-US" dirty="0" err="1" smtClean="0"/>
              <a:t>IFS</a:t>
            </a:r>
            <a:r>
              <a:rPr lang="en-US" dirty="0" smtClean="0"/>
              <a:t>, in which </a:t>
            </a:r>
            <a:r>
              <a:rPr lang="en-US" dirty="0" err="1" smtClean="0"/>
              <a:t>PPDU</a:t>
            </a:r>
            <a:r>
              <a:rPr lang="en-US" dirty="0" smtClean="0"/>
              <a:t> 2/3… have </a:t>
            </a:r>
            <a:r>
              <a:rPr lang="en-US" dirty="0"/>
              <a:t>data field that is replication of </a:t>
            </a:r>
            <a:r>
              <a:rPr lang="en-US" dirty="0" err="1"/>
              <a:t>PPDU</a:t>
            </a:r>
            <a:r>
              <a:rPr lang="en-US" dirty="0"/>
              <a:t> 1’s data </a:t>
            </a:r>
            <a:r>
              <a:rPr lang="en-US" dirty="0" smtClean="0"/>
              <a:t>field.</a:t>
            </a:r>
          </a:p>
          <a:p>
            <a:pPr lvl="1"/>
            <a:r>
              <a:rPr lang="en-US" dirty="0" err="1"/>
              <a:t>PPDU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smtClean="0"/>
              <a:t> exists </a:t>
            </a:r>
            <a:r>
              <a:rPr lang="en-US" dirty="0"/>
              <a:t>while </a:t>
            </a:r>
            <a:r>
              <a:rPr lang="en-US" dirty="0" err="1"/>
              <a:t>ACK</a:t>
            </a:r>
            <a:r>
              <a:rPr lang="en-US" dirty="0"/>
              <a:t> or </a:t>
            </a:r>
            <a:r>
              <a:rPr lang="en-US" dirty="0" smtClean="0"/>
              <a:t>BA is </a:t>
            </a:r>
            <a:r>
              <a:rPr lang="en-US" dirty="0"/>
              <a:t>not received </a:t>
            </a:r>
            <a:r>
              <a:rPr lang="en-US" dirty="0" err="1"/>
              <a:t>SIFS</a:t>
            </a:r>
            <a:r>
              <a:rPr lang="en-US" dirty="0"/>
              <a:t> after previous </a:t>
            </a:r>
            <a:r>
              <a:rPr lang="en-US" dirty="0" err="1" smtClean="0"/>
              <a:t>PPDU</a:t>
            </a:r>
            <a:r>
              <a:rPr lang="en-US" dirty="0" smtClean="0"/>
              <a:t>, </a:t>
            </a:r>
            <a:r>
              <a:rPr lang="en-US" dirty="0"/>
              <a:t>as </a:t>
            </a:r>
            <a:r>
              <a:rPr lang="en-US" dirty="0" err="1"/>
              <a:t>PIFS</a:t>
            </a:r>
            <a:r>
              <a:rPr lang="en-US" dirty="0"/>
              <a:t> recovery. </a:t>
            </a:r>
          </a:p>
          <a:p>
            <a:pPr lvl="1"/>
            <a:r>
              <a:rPr lang="en-US" dirty="0" smtClean="0"/>
              <a:t>The transmission scheme is indicated by U-SIG.</a:t>
            </a:r>
          </a:p>
        </p:txBody>
      </p:sp>
      <p:cxnSp>
        <p:nvCxnSpPr>
          <p:cNvPr id="28" name="直接箭头连接符 27"/>
          <p:cNvCxnSpPr/>
          <p:nvPr/>
        </p:nvCxnSpPr>
        <p:spPr bwMode="auto">
          <a:xfrm flipV="1">
            <a:off x="914400" y="4879178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2280236" y="4552156"/>
            <a:ext cx="2621274" cy="3400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30" name="直接连接符 29"/>
          <p:cNvCxnSpPr>
            <a:stCxn id="29" idx="1"/>
          </p:cNvCxnSpPr>
          <p:nvPr/>
        </p:nvCxnSpPr>
        <p:spPr bwMode="auto">
          <a:xfrm flipH="1">
            <a:off x="2100646" y="4722190"/>
            <a:ext cx="179590" cy="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V="1">
            <a:off x="2036644" y="4705734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 flipV="1">
            <a:off x="2131827" y="4705733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5413634" y="4533072"/>
            <a:ext cx="2621274" cy="35091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959174" y="4557449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P</a:t>
            </a:r>
            <a:r>
              <a:rPr lang="en-US" sz="1050" dirty="0" err="1" smtClean="0"/>
              <a:t>IFS</a:t>
            </a:r>
            <a:endParaRPr lang="en-US" sz="1050" dirty="0"/>
          </a:p>
        </p:txBody>
      </p:sp>
      <p:sp>
        <p:nvSpPr>
          <p:cNvPr id="35" name="矩形 34"/>
          <p:cNvSpPr/>
          <p:nvPr/>
        </p:nvSpPr>
        <p:spPr bwMode="auto">
          <a:xfrm>
            <a:off x="8342186" y="4885440"/>
            <a:ext cx="571154" cy="3338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 New Roman" pitchFamily="18" charset="0"/>
              </a:rPr>
              <a:t>BA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7960623" y="4553559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37" name="文本框 36"/>
          <p:cNvSpPr txBox="1"/>
          <p:nvPr/>
        </p:nvSpPr>
        <p:spPr>
          <a:xfrm>
            <a:off x="10302058" y="4920948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  <p:sp>
        <p:nvSpPr>
          <p:cNvPr id="38" name="文本框 37"/>
          <p:cNvSpPr txBox="1"/>
          <p:nvPr/>
        </p:nvSpPr>
        <p:spPr>
          <a:xfrm>
            <a:off x="5335173" y="4132057"/>
            <a:ext cx="1470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BA is not received</a:t>
            </a:r>
            <a:endParaRPr lang="en-US" sz="1200" dirty="0">
              <a:latin typeface="微软雅黑 Light" panose="020B0502040204020203" pitchFamily="34" charset="-122"/>
              <a:ea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 flipV="1">
            <a:off x="5279456" y="4256426"/>
            <a:ext cx="111433" cy="20330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14400" y="1752607"/>
            <a:ext cx="10766854" cy="4571990"/>
          </a:xfrm>
        </p:spPr>
        <p:txBody>
          <a:bodyPr/>
          <a:lstStyle/>
          <a:p>
            <a:r>
              <a:rPr lang="en-US" dirty="0" smtClean="0"/>
              <a:t>Do you agree to define the following transmission scheme in </a:t>
            </a:r>
            <a:r>
              <a:rPr lang="en-US" dirty="0" err="1" smtClean="0"/>
              <a:t>UHR</a:t>
            </a:r>
            <a:r>
              <a:rPr lang="en-US" dirty="0" smtClean="0"/>
              <a:t> for </a:t>
            </a:r>
            <a:r>
              <a:rPr lang="en-US" altLang="zh-CN" dirty="0"/>
              <a:t>low latency and high reliability </a:t>
            </a:r>
            <a:r>
              <a:rPr lang="en-US" altLang="zh-CN" dirty="0" smtClean="0"/>
              <a:t>traffic as following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transmission scheme consists of </a:t>
            </a:r>
            <a:r>
              <a:rPr lang="en-US" dirty="0" smtClean="0"/>
              <a:t>a series </a:t>
            </a:r>
            <a:r>
              <a:rPr lang="en-US" dirty="0"/>
              <a:t>consecutive </a:t>
            </a:r>
            <a:r>
              <a:rPr lang="en-US" dirty="0" err="1"/>
              <a:t>PPDUs</a:t>
            </a:r>
            <a:r>
              <a:rPr lang="en-US" dirty="0"/>
              <a:t> separated by </a:t>
            </a:r>
            <a:r>
              <a:rPr lang="en-US" dirty="0" err="1"/>
              <a:t>P</a:t>
            </a:r>
            <a:r>
              <a:rPr lang="en-US" dirty="0" err="1" smtClean="0"/>
              <a:t>IFS</a:t>
            </a:r>
            <a:r>
              <a:rPr lang="en-US" dirty="0"/>
              <a:t>, in which </a:t>
            </a:r>
            <a:r>
              <a:rPr lang="en-US" dirty="0" err="1"/>
              <a:t>PPDU</a:t>
            </a:r>
            <a:r>
              <a:rPr lang="en-US" dirty="0"/>
              <a:t> </a:t>
            </a:r>
            <a:r>
              <a:rPr lang="en-US" dirty="0" smtClean="0"/>
              <a:t>2/3… </a:t>
            </a:r>
            <a:r>
              <a:rPr lang="en-US" dirty="0"/>
              <a:t>has data field that is replication of </a:t>
            </a:r>
            <a:r>
              <a:rPr lang="en-US" dirty="0" err="1"/>
              <a:t>PPDU</a:t>
            </a:r>
            <a:r>
              <a:rPr lang="en-US" dirty="0"/>
              <a:t> 1’s data </a:t>
            </a:r>
            <a:r>
              <a:rPr lang="en-US" dirty="0" smtClean="0"/>
              <a:t>field.</a:t>
            </a:r>
          </a:p>
          <a:p>
            <a:pPr lvl="1"/>
            <a:r>
              <a:rPr lang="en-US" dirty="0" err="1"/>
              <a:t>PPDU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… </a:t>
            </a:r>
            <a:r>
              <a:rPr lang="en-US" dirty="0"/>
              <a:t>exists while </a:t>
            </a:r>
            <a:r>
              <a:rPr lang="en-US" dirty="0" err="1"/>
              <a:t>ACK</a:t>
            </a:r>
            <a:r>
              <a:rPr lang="en-US" dirty="0"/>
              <a:t> or BA is not </a:t>
            </a:r>
            <a:r>
              <a:rPr lang="en-US" dirty="0" smtClean="0"/>
              <a:t>received </a:t>
            </a:r>
            <a:r>
              <a:rPr lang="en-US" dirty="0" err="1" smtClean="0"/>
              <a:t>SIFS</a:t>
            </a:r>
            <a:r>
              <a:rPr lang="en-US" dirty="0" smtClean="0"/>
              <a:t> after previous </a:t>
            </a:r>
            <a:r>
              <a:rPr lang="en-US" dirty="0" err="1" smtClean="0"/>
              <a:t>PPDU</a:t>
            </a:r>
            <a:r>
              <a:rPr lang="en-US" dirty="0" smtClean="0"/>
              <a:t>, </a:t>
            </a:r>
            <a:r>
              <a:rPr lang="en-US" dirty="0"/>
              <a:t>as </a:t>
            </a:r>
            <a:r>
              <a:rPr lang="en-US" dirty="0" err="1"/>
              <a:t>PIFS</a:t>
            </a:r>
            <a:r>
              <a:rPr lang="en-US" dirty="0"/>
              <a:t> recovery. </a:t>
            </a:r>
            <a:endParaRPr lang="en-US" b="1" dirty="0"/>
          </a:p>
          <a:p>
            <a:pPr lvl="1"/>
            <a:r>
              <a:rPr lang="en-US" dirty="0"/>
              <a:t>The transmission scheme is indicated by U-SIG.</a:t>
            </a:r>
          </a:p>
        </p:txBody>
      </p:sp>
      <p:cxnSp>
        <p:nvCxnSpPr>
          <p:cNvPr id="17" name="直接箭头连接符 16"/>
          <p:cNvCxnSpPr/>
          <p:nvPr/>
        </p:nvCxnSpPr>
        <p:spPr bwMode="auto">
          <a:xfrm flipV="1">
            <a:off x="914400" y="4914772"/>
            <a:ext cx="9358184" cy="21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2280236" y="4587750"/>
            <a:ext cx="2621274" cy="3400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cxnSp>
        <p:nvCxnSpPr>
          <p:cNvPr id="19" name="直接连接符 18"/>
          <p:cNvCxnSpPr>
            <a:stCxn id="18" idx="1"/>
          </p:cNvCxnSpPr>
          <p:nvPr/>
        </p:nvCxnSpPr>
        <p:spPr bwMode="auto">
          <a:xfrm flipH="1">
            <a:off x="2100646" y="4757784"/>
            <a:ext cx="179590" cy="40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V="1">
            <a:off x="2036644" y="4741328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V="1">
            <a:off x="2131827" y="4741327"/>
            <a:ext cx="64002" cy="2152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矩形 21"/>
          <p:cNvSpPr/>
          <p:nvPr/>
        </p:nvSpPr>
        <p:spPr bwMode="auto">
          <a:xfrm>
            <a:off x="5413634" y="4568666"/>
            <a:ext cx="2621274" cy="35091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Times New Roman" pitchFamily="18" charset="0"/>
              </a:rPr>
              <a:t>PPDU</a:t>
            </a:r>
            <a:r>
              <a:rPr lang="en-US" sz="1400" dirty="0" smtClean="0">
                <a:latin typeface="Times New Roman" pitchFamily="18" charset="0"/>
              </a:rPr>
              <a:t> 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959174" y="4593043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P</a:t>
            </a:r>
            <a:r>
              <a:rPr lang="en-US" sz="1050" dirty="0" err="1" smtClean="0"/>
              <a:t>IFS</a:t>
            </a:r>
            <a:endParaRPr lang="en-US" sz="1050" dirty="0"/>
          </a:p>
        </p:txBody>
      </p:sp>
      <p:sp>
        <p:nvSpPr>
          <p:cNvPr id="24" name="矩形 23"/>
          <p:cNvSpPr/>
          <p:nvPr/>
        </p:nvSpPr>
        <p:spPr bwMode="auto">
          <a:xfrm>
            <a:off x="8342186" y="4921034"/>
            <a:ext cx="571154" cy="3338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imes New Roman" pitchFamily="18" charset="0"/>
              </a:rPr>
              <a:t>BA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960623" y="4589153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/>
              <a:t>SIFS</a:t>
            </a:r>
            <a:endParaRPr lang="en-US" sz="1050" dirty="0"/>
          </a:p>
        </p:txBody>
      </p:sp>
      <p:sp>
        <p:nvSpPr>
          <p:cNvPr id="26" name="文本框 25"/>
          <p:cNvSpPr txBox="1"/>
          <p:nvPr/>
        </p:nvSpPr>
        <p:spPr>
          <a:xfrm>
            <a:off x="10302058" y="4956542"/>
            <a:ext cx="242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</a:t>
            </a:r>
            <a:endParaRPr lang="en-US" sz="1600" dirty="0"/>
          </a:p>
        </p:txBody>
      </p:sp>
      <p:sp>
        <p:nvSpPr>
          <p:cNvPr id="3" name="文本框 2"/>
          <p:cNvSpPr txBox="1"/>
          <p:nvPr/>
        </p:nvSpPr>
        <p:spPr>
          <a:xfrm>
            <a:off x="5335173" y="4167651"/>
            <a:ext cx="1470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BA is not received</a:t>
            </a:r>
            <a:endParaRPr lang="en-US" sz="1200" dirty="0">
              <a:latin typeface="微软雅黑 Light" panose="020B0502040204020203" pitchFamily="34" charset="-122"/>
              <a:ea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 bwMode="auto">
          <a:xfrm flipV="1">
            <a:off x="5279456" y="4292020"/>
            <a:ext cx="111433" cy="20330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3640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https://</a:t>
            </a:r>
            <a:r>
              <a:rPr lang="en-US" altLang="zh-CN" sz="1800" b="0" dirty="0" err="1"/>
              <a:t>development.standards.ieee.org</a:t>
            </a:r>
            <a:r>
              <a:rPr lang="en-US" altLang="zh-CN" sz="1800" b="0" dirty="0"/>
              <a:t>/</a:t>
            </a:r>
            <a:r>
              <a:rPr lang="en-US" altLang="zh-CN" sz="1800" b="0" dirty="0" err="1"/>
              <a:t>myproject</a:t>
            </a:r>
            <a:r>
              <a:rPr lang="en-US" altLang="zh-CN" sz="1800" b="0" dirty="0"/>
              <a:t>-web/</a:t>
            </a:r>
            <a:r>
              <a:rPr lang="en-US" altLang="zh-CN" sz="1800" b="0" dirty="0" err="1"/>
              <a:t>app#viewpar</a:t>
            </a:r>
            <a:r>
              <a:rPr lang="en-US" altLang="zh-CN" sz="1800" b="0" dirty="0"/>
              <a:t>/14476/10639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 smtClean="0"/>
              <a:t>11-24-0740-00-00bn-time-domain-a-ppdu-for-collision-reduction-and-priority-access Ning Gao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71c5aaf6-e6ce-465b-b873-5148d2a4c105"/>
    <ds:schemaRef ds:uri="http://schemas.microsoft.com/office/2006/documentManagement/types"/>
    <ds:schemaRef ds:uri="9b2c2079-970b-4903-b87d-51c00d6cde94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66485f1d-aa39-44dc-9c7d-ec1e296eeb56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17708</TotalTime>
  <Words>566</Words>
  <Application>Microsoft Office PowerPoint</Application>
  <PresentationFormat>宽屏</PresentationFormat>
  <Paragraphs>86</Paragraphs>
  <Slides>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微软雅黑 Light</vt:lpstr>
      <vt:lpstr>Arial</vt:lpstr>
      <vt:lpstr>Calibri</vt:lpstr>
      <vt:lpstr>Times New Roman</vt:lpstr>
      <vt:lpstr>802-11-Submission</vt:lpstr>
      <vt:lpstr>Document</vt:lpstr>
      <vt:lpstr>A transmission scheme for UHR</vt:lpstr>
      <vt:lpstr>Introduction</vt:lpstr>
      <vt:lpstr>A Transmission Scheme  for Low Latency and High Reliability Traffic</vt:lpstr>
      <vt:lpstr>A Transmission Scheme  for Low Latency and High Reliability Traffic (cont’d)</vt:lpstr>
      <vt:lpstr>Summary</vt:lpstr>
      <vt:lpstr>SP: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indication-for-coex-event</dc:title>
  <dc:creator>Xiangxin.Gu@unisoc.com</dc:creator>
  <cp:lastModifiedBy>Xiangxin Gu</cp:lastModifiedBy>
  <cp:revision>369</cp:revision>
  <dcterms:created xsi:type="dcterms:W3CDTF">2020-11-25T01:30:38Z</dcterms:created>
  <dcterms:modified xsi:type="dcterms:W3CDTF">2024-10-09T05:51:25Z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