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324" r:id="rId3"/>
    <p:sldId id="336" r:id="rId4"/>
    <p:sldId id="344" r:id="rId5"/>
    <p:sldId id="352" r:id="rId6"/>
    <p:sldId id="345" r:id="rId7"/>
    <p:sldId id="346" r:id="rId8"/>
    <p:sldId id="347" r:id="rId9"/>
    <p:sldId id="349" r:id="rId10"/>
    <p:sldId id="348" r:id="rId11"/>
    <p:sldId id="350" r:id="rId12"/>
    <p:sldId id="351" r:id="rId13"/>
    <p:sldId id="341" r:id="rId14"/>
    <p:sldId id="343" r:id="rId15"/>
    <p:sldId id="354" r:id="rId16"/>
    <p:sldId id="353"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5256" autoAdjust="0"/>
  </p:normalViewPr>
  <p:slideViewPr>
    <p:cSldViewPr>
      <p:cViewPr varScale="1">
        <p:scale>
          <a:sx n="96" d="100"/>
          <a:sy n="96" d="100"/>
        </p:scale>
        <p:origin x="45" y="141"/>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87" d="100"/>
          <a:sy n="87" d="100"/>
        </p:scale>
        <p:origin x="3822" y="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134371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Bo Gong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extLst>
      <p:ext uri="{BB962C8B-B14F-4D97-AF65-F5344CB8AC3E}">
        <p14:creationId xmlns:p14="http://schemas.microsoft.com/office/powerpoint/2010/main" val="2036719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872787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a:t>Bo Gong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808259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Bo Gong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676079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a:t>Bo Gong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950454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a:t>Bo Gong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729687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2073316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46555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Bo Gong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a:t>Bo Gong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Bo Gong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a:t>Bo Gong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a:t>Bo Gong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Bo Gong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Bo Gong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a:solidFill>
                <a:srgbClr val="FFFFFF"/>
              </a:solidFill>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a:solidFill>
                <a:srgbClr val="FFFFFF"/>
              </a:solidFill>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rgbClr val="000000"/>
                </a:solidFill>
                <a:cs typeface="Arial Unicode MS" charset="0"/>
              </a:rPr>
              <a:t>doc.: IEEE 802.11-24/1493r0</a:t>
            </a:r>
          </a:p>
        </p:txBody>
      </p:sp>
    </p:spTree>
    <p:extLst>
      <p:ext uri="{BB962C8B-B14F-4D97-AF65-F5344CB8AC3E}">
        <p14:creationId xmlns:p14="http://schemas.microsoft.com/office/powerpoint/2010/main" val="186288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415480" y="824936"/>
            <a:ext cx="9523784" cy="81527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Tone Plan Shift Value Design</a:t>
            </a:r>
            <a:endParaRPr lang="en-GB" dirty="0"/>
          </a:p>
        </p:txBody>
      </p:sp>
      <p:sp>
        <p:nvSpPr>
          <p:cNvPr id="3074" name="Rectangle 2"/>
          <p:cNvSpPr>
            <a:spLocks noGrp="1" noChangeArrowheads="1"/>
          </p:cNvSpPr>
          <p:nvPr>
            <p:ph type="subTitle" idx="1"/>
          </p:nvPr>
        </p:nvSpPr>
        <p:spPr>
          <a:xfrm>
            <a:off x="1744680" y="20087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2024-09-08</a:t>
            </a:r>
          </a:p>
        </p:txBody>
      </p:sp>
      <p:sp>
        <p:nvSpPr>
          <p:cNvPr id="6" name="Date Placeholder 3"/>
          <p:cNvSpPr>
            <a:spLocks noGrp="1"/>
          </p:cNvSpPr>
          <p:nvPr>
            <p:ph type="dt" idx="10"/>
          </p:nvPr>
        </p:nvSpPr>
        <p:spPr/>
        <p:txBody>
          <a:bodyPr/>
          <a:lstStyle/>
          <a:p>
            <a:r>
              <a:rPr lang="en-US" altLang="zh-CN" dirty="0"/>
              <a:t>Sep. 2024</a:t>
            </a:r>
            <a:endParaRPr lang="en-GB" altLang="zh-CN" dirty="0"/>
          </a:p>
        </p:txBody>
      </p:sp>
      <p:sp>
        <p:nvSpPr>
          <p:cNvPr id="7" name="Footer Placeholder 4"/>
          <p:cNvSpPr>
            <a:spLocks noGrp="1"/>
          </p:cNvSpPr>
          <p:nvPr>
            <p:ph type="ftr" idx="11"/>
          </p:nvPr>
        </p:nvSpPr>
        <p:spPr/>
        <p:txBody>
          <a:bodyPr/>
          <a:lstStyle/>
          <a:p>
            <a:r>
              <a:rPr lang="en-US" dirty="0"/>
              <a:t>Bo Gong </a:t>
            </a:r>
            <a:r>
              <a:rPr lang="en-US" altLang="zh-CN" dirty="0"/>
              <a:t>(Huawei)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0780" y="25758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3773610181"/>
              </p:ext>
            </p:extLst>
          </p:nvPr>
        </p:nvGraphicFramePr>
        <p:xfrm>
          <a:off x="1119469" y="3047741"/>
          <a:ext cx="10115805" cy="1549079"/>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val="1982600515"/>
                    </a:ext>
                  </a:extLst>
                </a:gridCol>
                <a:gridCol w="1368152">
                  <a:extLst>
                    <a:ext uri="{9D8B030D-6E8A-4147-A177-3AD203B41FA5}">
                      <a16:colId xmlns:a16="http://schemas.microsoft.com/office/drawing/2014/main" val="2703258511"/>
                    </a:ext>
                  </a:extLst>
                </a:gridCol>
                <a:gridCol w="2440656">
                  <a:extLst>
                    <a:ext uri="{9D8B030D-6E8A-4147-A177-3AD203B41FA5}">
                      <a16:colId xmlns:a16="http://schemas.microsoft.com/office/drawing/2014/main" val="20002"/>
                    </a:ext>
                  </a:extLst>
                </a:gridCol>
                <a:gridCol w="1134957">
                  <a:extLst>
                    <a:ext uri="{9D8B030D-6E8A-4147-A177-3AD203B41FA5}">
                      <a16:colId xmlns:a16="http://schemas.microsoft.com/office/drawing/2014/main" val="20003"/>
                    </a:ext>
                  </a:extLst>
                </a:gridCol>
                <a:gridCol w="3188215">
                  <a:extLst>
                    <a:ext uri="{9D8B030D-6E8A-4147-A177-3AD203B41FA5}">
                      <a16:colId xmlns:a16="http://schemas.microsoft.com/office/drawing/2014/main"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Jian Yu (Ross)</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5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ming.gan@huawei.com</a:t>
                      </a: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2" name="文本框 1"/>
          <p:cNvSpPr txBox="1"/>
          <p:nvPr/>
        </p:nvSpPr>
        <p:spPr>
          <a:xfrm>
            <a:off x="1915083" y="980728"/>
            <a:ext cx="7992888"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zh-CN" sz="1600" dirty="0">
                <a:solidFill>
                  <a:schemeClr val="tx1"/>
                </a:solidFill>
              </a:rPr>
              <a:t>In the following table, we provide the shift values for the 2</a:t>
            </a:r>
            <a:r>
              <a:rPr lang="en-US" altLang="zh-CN" sz="1600" baseline="30000" dirty="0">
                <a:solidFill>
                  <a:schemeClr val="tx1"/>
                </a:solidFill>
              </a:rPr>
              <a:t>nd</a:t>
            </a:r>
            <a:r>
              <a:rPr lang="en-US" altLang="zh-CN" sz="1600" dirty="0">
                <a:solidFill>
                  <a:schemeClr val="tx1"/>
                </a:solidFill>
              </a:rPr>
              <a:t> </a:t>
            </a:r>
            <a:r>
              <a:rPr lang="en-US" altLang="zh-CN" sz="1600" dirty="0"/>
              <a:t> </a:t>
            </a:r>
            <a:r>
              <a:rPr lang="en-US" altLang="zh-CN" sz="1600" dirty="0">
                <a:solidFill>
                  <a:schemeClr val="tx1"/>
                </a:solidFill>
              </a:rPr>
              <a:t>and 4</a:t>
            </a:r>
            <a:r>
              <a:rPr lang="en-US" altLang="zh-CN" sz="1600" baseline="30000" dirty="0">
                <a:solidFill>
                  <a:schemeClr val="tx1"/>
                </a:solidFill>
              </a:rPr>
              <a:t>th</a:t>
            </a:r>
            <a:r>
              <a:rPr lang="en-US" altLang="zh-CN" sz="1600" dirty="0">
                <a:solidFill>
                  <a:schemeClr val="tx1"/>
                </a:solidFill>
              </a:rPr>
              <a:t> 20MHz subchannels in a/an 80MHz/160MHz/320MHz PPDU. It means that the DRU tone plans for  the 2</a:t>
            </a:r>
            <a:r>
              <a:rPr lang="en-US" altLang="zh-CN" sz="1600" baseline="30000" dirty="0">
                <a:solidFill>
                  <a:schemeClr val="tx1"/>
                </a:solidFill>
              </a:rPr>
              <a:t>nd</a:t>
            </a:r>
            <a:r>
              <a:rPr lang="en-US" altLang="zh-CN" sz="1600" dirty="0">
                <a:solidFill>
                  <a:schemeClr val="tx1"/>
                </a:solidFill>
              </a:rPr>
              <a:t> </a:t>
            </a:r>
            <a:r>
              <a:rPr lang="en-US" altLang="zh-CN" sz="1600" dirty="0"/>
              <a:t> </a:t>
            </a:r>
            <a:r>
              <a:rPr lang="en-US" altLang="zh-CN" sz="1600" dirty="0">
                <a:solidFill>
                  <a:schemeClr val="tx1"/>
                </a:solidFill>
              </a:rPr>
              <a:t>and 4</a:t>
            </a:r>
            <a:r>
              <a:rPr lang="en-US" altLang="zh-CN" sz="1600" baseline="30000" dirty="0">
                <a:solidFill>
                  <a:schemeClr val="tx1"/>
                </a:solidFill>
              </a:rPr>
              <a:t>th</a:t>
            </a:r>
            <a:r>
              <a:rPr lang="en-US" altLang="zh-CN" sz="1600" dirty="0">
                <a:solidFill>
                  <a:schemeClr val="tx1"/>
                </a:solidFill>
              </a:rPr>
              <a:t> 20MHz subchannels of an 80MHz PPDU and the lower/upper 80MHz frequency subblock of a 160MHz PPDU and the lowest/second lowest/second highest/highest 80MHz frequency subblock of a 320MHz PPDU are obtained by the DRU tone plan for a 20MHz PPDU plus the shift values.</a:t>
            </a:r>
            <a:endParaRPr lang="zh-CN" altLang="en-US" sz="1600" dirty="0">
              <a:solidFill>
                <a:schemeClr val="tx1"/>
              </a:solidFill>
            </a:endParaRPr>
          </a:p>
        </p:txBody>
      </p:sp>
      <p:graphicFrame>
        <p:nvGraphicFramePr>
          <p:cNvPr id="7" name="表格 6"/>
          <p:cNvGraphicFramePr>
            <a:graphicFrameLocks noGrp="1"/>
          </p:cNvGraphicFramePr>
          <p:nvPr>
            <p:extLst>
              <p:ext uri="{D42A27DB-BD31-4B8C-83A1-F6EECF244321}">
                <p14:modId xmlns:p14="http://schemas.microsoft.com/office/powerpoint/2010/main" val="561288962"/>
              </p:ext>
            </p:extLst>
          </p:nvPr>
        </p:nvGraphicFramePr>
        <p:xfrm>
          <a:off x="1843075" y="2852936"/>
          <a:ext cx="8136903" cy="2965836"/>
        </p:xfrm>
        <a:graphic>
          <a:graphicData uri="http://schemas.openxmlformats.org/drawingml/2006/table">
            <a:tbl>
              <a:tblPr firstRow="1" bandRow="1">
                <a:tableStyleId>{5C22544A-7EE6-4342-B048-85BDC9FD1C3A}</a:tableStyleId>
              </a:tblPr>
              <a:tblGrid>
                <a:gridCol w="4468949">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1723738">
                  <a:extLst>
                    <a:ext uri="{9D8B030D-6E8A-4147-A177-3AD203B41FA5}">
                      <a16:colId xmlns:a16="http://schemas.microsoft.com/office/drawing/2014/main" val="20002"/>
                    </a:ext>
                  </a:extLst>
                </a:gridCol>
              </a:tblGrid>
              <a:tr h="438110">
                <a:tc>
                  <a:txBody>
                    <a:bodyPr/>
                    <a:lstStyle/>
                    <a:p>
                      <a:endParaRPr lang="zh-CN" altLang="en-US" sz="1200" dirty="0">
                        <a:latin typeface="+mn-lt"/>
                      </a:endParaRPr>
                    </a:p>
                  </a:txBody>
                  <a:tcPr/>
                </a:tc>
                <a:tc>
                  <a:txBody>
                    <a:bodyPr/>
                    <a:lstStyle/>
                    <a:p>
                      <a:r>
                        <a:rPr lang="en-US" altLang="zh-CN" sz="1200" dirty="0">
                          <a:latin typeface="+mn-lt"/>
                        </a:rPr>
                        <a:t>Shift values for the 2</a:t>
                      </a:r>
                      <a:r>
                        <a:rPr lang="en-US" altLang="zh-CN" sz="1200" baseline="30000" dirty="0">
                          <a:latin typeface="+mn-lt"/>
                        </a:rPr>
                        <a:t>nd</a:t>
                      </a:r>
                      <a:r>
                        <a:rPr lang="en-US" altLang="zh-CN" sz="1200" dirty="0">
                          <a:latin typeface="+mn-lt"/>
                        </a:rPr>
                        <a:t> 20MHz subchannel</a:t>
                      </a:r>
                      <a:endParaRPr lang="zh-CN" altLang="en-US" sz="12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Shift values for the 4</a:t>
                      </a:r>
                      <a:r>
                        <a:rPr lang="en-US" altLang="zh-CN" sz="1200" baseline="30000" dirty="0">
                          <a:latin typeface="+mn-lt"/>
                        </a:rPr>
                        <a:t>th</a:t>
                      </a:r>
                      <a:r>
                        <a:rPr lang="en-US" altLang="zh-CN" sz="1200" baseline="0" dirty="0">
                          <a:latin typeface="+mn-lt"/>
                        </a:rPr>
                        <a:t> </a:t>
                      </a:r>
                      <a:r>
                        <a:rPr lang="en-US" altLang="zh-CN" sz="1200" dirty="0">
                          <a:latin typeface="+mn-lt"/>
                        </a:rPr>
                        <a:t> 20MHz subchannel</a:t>
                      </a:r>
                      <a:endParaRPr lang="zh-CN" altLang="en-US" sz="1200" dirty="0">
                        <a:latin typeface="+mn-lt"/>
                      </a:endParaRPr>
                    </a:p>
                  </a:txBody>
                  <a:tcPr/>
                </a:tc>
                <a:extLst>
                  <a:ext uri="{0D108BD9-81ED-4DB2-BD59-A6C34878D82A}">
                    <a16:rowId xmlns:a16="http://schemas.microsoft.com/office/drawing/2014/main" val="10000"/>
                  </a:ext>
                </a:extLst>
              </a:tr>
              <a:tr h="262866">
                <a:tc>
                  <a:txBody>
                    <a:bodyPr/>
                    <a:lstStyle/>
                    <a:p>
                      <a:r>
                        <a:rPr lang="en-US" altLang="zh-CN" sz="1200" dirty="0">
                          <a:latin typeface="+mn-lt"/>
                        </a:rPr>
                        <a:t>80MHz PPDU</a:t>
                      </a:r>
                      <a:endParaRPr lang="zh-CN" altLang="en-US" sz="1200" dirty="0">
                        <a:latin typeface="+mn-lt"/>
                      </a:endParaRPr>
                    </a:p>
                  </a:txBody>
                  <a:tcPr/>
                </a:tc>
                <a:tc>
                  <a:txBody>
                    <a:bodyPr/>
                    <a:lstStyle/>
                    <a:p>
                      <a:pPr algn="ctr"/>
                      <a:r>
                        <a:rPr lang="en-US" altLang="zh-CN" sz="1200" dirty="0">
                          <a:latin typeface="+mn-lt"/>
                        </a:rPr>
                        <a:t>-132</a:t>
                      </a:r>
                      <a:endParaRPr lang="zh-CN" altLang="en-US" sz="1200" dirty="0">
                        <a:latin typeface="+mn-lt"/>
                      </a:endParaRPr>
                    </a:p>
                  </a:txBody>
                  <a:tcPr/>
                </a:tc>
                <a:tc>
                  <a:txBody>
                    <a:bodyPr/>
                    <a:lstStyle/>
                    <a:p>
                      <a:pPr algn="ctr"/>
                      <a:r>
                        <a:rPr lang="en-US" altLang="zh-CN" sz="1200" dirty="0">
                          <a:latin typeface="+mn-lt"/>
                        </a:rPr>
                        <a:t>380</a:t>
                      </a:r>
                      <a:endParaRPr lang="zh-CN" altLang="en-US" sz="1200" dirty="0">
                        <a:latin typeface="+mn-lt"/>
                      </a:endParaRPr>
                    </a:p>
                  </a:txBody>
                  <a:tcPr/>
                </a:tc>
                <a:extLst>
                  <a:ext uri="{0D108BD9-81ED-4DB2-BD59-A6C34878D82A}">
                    <a16:rowId xmlns:a16="http://schemas.microsoft.com/office/drawing/2014/main" val="10001"/>
                  </a:ext>
                </a:extLst>
              </a:tr>
              <a:tr h="372386">
                <a:tc>
                  <a:txBody>
                    <a:bodyPr/>
                    <a:lstStyle/>
                    <a:p>
                      <a:r>
                        <a:rPr lang="en-US" altLang="zh-CN" sz="1200" dirty="0">
                          <a:latin typeface="+mn-lt"/>
                        </a:rPr>
                        <a:t>Lower 80MHz frequency subblock in a 160MHz PPDU</a:t>
                      </a:r>
                      <a:endParaRPr lang="zh-CN" altLang="en-US" sz="1200" dirty="0">
                        <a:latin typeface="+mn-lt"/>
                      </a:endParaRPr>
                    </a:p>
                  </a:txBody>
                  <a:tcPr/>
                </a:tc>
                <a:tc>
                  <a:txBody>
                    <a:bodyPr/>
                    <a:lstStyle/>
                    <a:p>
                      <a:pPr algn="ctr"/>
                      <a:r>
                        <a:rPr lang="en-US" altLang="zh-CN" sz="1200" dirty="0">
                          <a:latin typeface="+mn-lt"/>
                        </a:rPr>
                        <a:t>-644</a:t>
                      </a:r>
                      <a:endParaRPr lang="zh-CN" altLang="en-US" sz="1200" dirty="0">
                        <a:latin typeface="+mn-lt"/>
                      </a:endParaRPr>
                    </a:p>
                  </a:txBody>
                  <a:tcPr/>
                </a:tc>
                <a:tc>
                  <a:txBody>
                    <a:bodyPr/>
                    <a:lstStyle/>
                    <a:p>
                      <a:pPr algn="ctr"/>
                      <a:r>
                        <a:rPr lang="en-US" altLang="zh-CN" sz="1200" dirty="0">
                          <a:latin typeface="+mn-lt"/>
                        </a:rPr>
                        <a:t>-132</a:t>
                      </a:r>
                      <a:endParaRPr lang="zh-CN" altLang="en-US" sz="1200" dirty="0">
                        <a:latin typeface="+mn-lt"/>
                      </a:endParaRPr>
                    </a:p>
                  </a:txBody>
                  <a:tcPr/>
                </a:tc>
                <a:extLst>
                  <a:ext uri="{0D108BD9-81ED-4DB2-BD59-A6C34878D82A}">
                    <a16:rowId xmlns:a16="http://schemas.microsoft.com/office/drawing/2014/main" val="10002"/>
                  </a:ext>
                </a:extLst>
              </a:tr>
              <a:tr h="372386">
                <a:tc>
                  <a:txBody>
                    <a:bodyPr/>
                    <a:lstStyle/>
                    <a:p>
                      <a:r>
                        <a:rPr lang="en-US" altLang="zh-CN" sz="1200" dirty="0">
                          <a:latin typeface="+mn-lt"/>
                        </a:rPr>
                        <a:t>Upper 80MHz frequency subblock in a 160MHz PPDU</a:t>
                      </a:r>
                      <a:endParaRPr lang="zh-CN" altLang="en-US" sz="1200" dirty="0">
                        <a:latin typeface="+mn-lt"/>
                      </a:endParaRPr>
                    </a:p>
                  </a:txBody>
                  <a:tcPr/>
                </a:tc>
                <a:tc>
                  <a:txBody>
                    <a:bodyPr/>
                    <a:lstStyle/>
                    <a:p>
                      <a:pPr algn="ctr"/>
                      <a:r>
                        <a:rPr lang="en-US" altLang="zh-CN" sz="1200" dirty="0">
                          <a:latin typeface="+mn-lt"/>
                        </a:rPr>
                        <a:t>380</a:t>
                      </a:r>
                      <a:endParaRPr lang="zh-CN" altLang="en-US" sz="1200" dirty="0">
                        <a:latin typeface="+mn-lt"/>
                      </a:endParaRPr>
                    </a:p>
                  </a:txBody>
                  <a:tcPr/>
                </a:tc>
                <a:tc>
                  <a:txBody>
                    <a:bodyPr/>
                    <a:lstStyle/>
                    <a:p>
                      <a:pPr algn="ctr"/>
                      <a:r>
                        <a:rPr lang="en-US" altLang="zh-CN" sz="1200" dirty="0">
                          <a:latin typeface="+mn-lt"/>
                        </a:rPr>
                        <a:t>892</a:t>
                      </a:r>
                      <a:endParaRPr lang="zh-CN" altLang="en-US" sz="1200" dirty="0">
                        <a:latin typeface="+mn-lt"/>
                      </a:endParaRPr>
                    </a:p>
                  </a:txBody>
                  <a:tcPr/>
                </a:tc>
                <a:extLst>
                  <a:ext uri="{0D108BD9-81ED-4DB2-BD59-A6C34878D82A}">
                    <a16:rowId xmlns:a16="http://schemas.microsoft.com/office/drawing/2014/main" val="10003"/>
                  </a:ext>
                </a:extLst>
              </a:tr>
              <a:tr h="372386">
                <a:tc>
                  <a:txBody>
                    <a:bodyPr/>
                    <a:lstStyle/>
                    <a:p>
                      <a:r>
                        <a:rPr lang="en-US" altLang="zh-CN" sz="1200" dirty="0">
                          <a:latin typeface="+mn-lt"/>
                        </a:rPr>
                        <a:t>The lowest 80MHz frequency subblock in a 320MHz PPDU</a:t>
                      </a:r>
                      <a:endParaRPr lang="zh-CN" altLang="en-US" sz="1200" dirty="0">
                        <a:latin typeface="+mn-lt"/>
                      </a:endParaRPr>
                    </a:p>
                  </a:txBody>
                  <a:tcPr/>
                </a:tc>
                <a:tc>
                  <a:txBody>
                    <a:bodyPr/>
                    <a:lstStyle/>
                    <a:p>
                      <a:pPr algn="ctr"/>
                      <a:r>
                        <a:rPr lang="en-US" altLang="zh-CN" sz="1200" dirty="0">
                          <a:latin typeface="+mn-lt"/>
                        </a:rPr>
                        <a:t>-1668</a:t>
                      </a:r>
                      <a:endParaRPr lang="zh-CN" altLang="en-US" sz="1200" dirty="0">
                        <a:latin typeface="+mn-lt"/>
                      </a:endParaRPr>
                    </a:p>
                  </a:txBody>
                  <a:tcPr/>
                </a:tc>
                <a:tc>
                  <a:txBody>
                    <a:bodyPr/>
                    <a:lstStyle/>
                    <a:p>
                      <a:pPr algn="ctr"/>
                      <a:r>
                        <a:rPr lang="en-US" altLang="zh-CN" sz="1200" dirty="0">
                          <a:latin typeface="+mn-lt"/>
                        </a:rPr>
                        <a:t>-1156</a:t>
                      </a:r>
                      <a:endParaRPr lang="zh-CN" altLang="en-US" sz="1200" dirty="0">
                        <a:latin typeface="+mn-lt"/>
                      </a:endParaRPr>
                    </a:p>
                  </a:txBody>
                  <a:tcPr/>
                </a:tc>
                <a:extLst>
                  <a:ext uri="{0D108BD9-81ED-4DB2-BD59-A6C34878D82A}">
                    <a16:rowId xmlns:a16="http://schemas.microsoft.com/office/drawing/2014/main" val="10004"/>
                  </a:ext>
                </a:extLst>
              </a:tr>
              <a:tr h="372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The second lowest</a:t>
                      </a:r>
                      <a:r>
                        <a:rPr lang="en-US" altLang="zh-CN" sz="1200" baseline="0" dirty="0">
                          <a:latin typeface="+mn-lt"/>
                        </a:rPr>
                        <a:t> 80MHz </a:t>
                      </a:r>
                      <a:r>
                        <a:rPr lang="en-US" altLang="zh-CN" sz="1200" dirty="0">
                          <a:latin typeface="+mn-lt"/>
                        </a:rPr>
                        <a:t>frequency subblock in a 320MHz PPDU</a:t>
                      </a:r>
                      <a:endParaRPr lang="zh-CN" altLang="en-US" sz="1200" dirty="0">
                        <a:latin typeface="+mn-lt"/>
                      </a:endParaRPr>
                    </a:p>
                  </a:txBody>
                  <a:tcPr/>
                </a:tc>
                <a:tc>
                  <a:txBody>
                    <a:bodyPr/>
                    <a:lstStyle/>
                    <a:p>
                      <a:pPr algn="ctr"/>
                      <a:r>
                        <a:rPr lang="en-US" altLang="zh-CN" sz="1200" dirty="0">
                          <a:latin typeface="+mn-lt"/>
                        </a:rPr>
                        <a:t>-644</a:t>
                      </a:r>
                      <a:endParaRPr lang="zh-CN" altLang="en-US" sz="1200" dirty="0">
                        <a:latin typeface="+mn-lt"/>
                      </a:endParaRPr>
                    </a:p>
                  </a:txBody>
                  <a:tcPr/>
                </a:tc>
                <a:tc>
                  <a:txBody>
                    <a:bodyPr/>
                    <a:lstStyle/>
                    <a:p>
                      <a:pPr algn="ctr"/>
                      <a:r>
                        <a:rPr lang="en-US" altLang="zh-CN" sz="1200" dirty="0">
                          <a:latin typeface="+mn-lt"/>
                        </a:rPr>
                        <a:t>-132</a:t>
                      </a:r>
                      <a:endParaRPr lang="zh-CN" altLang="en-US" sz="1200" dirty="0">
                        <a:latin typeface="+mn-lt"/>
                      </a:endParaRPr>
                    </a:p>
                  </a:txBody>
                  <a:tcPr/>
                </a:tc>
                <a:extLst>
                  <a:ext uri="{0D108BD9-81ED-4DB2-BD59-A6C34878D82A}">
                    <a16:rowId xmlns:a16="http://schemas.microsoft.com/office/drawing/2014/main" val="10005"/>
                  </a:ext>
                </a:extLst>
              </a:tr>
              <a:tr h="372386">
                <a:tc>
                  <a:txBody>
                    <a:bodyPr/>
                    <a:lstStyle/>
                    <a:p>
                      <a:r>
                        <a:rPr lang="en-US" altLang="zh-CN" sz="1200" dirty="0">
                          <a:latin typeface="+mn-lt"/>
                        </a:rPr>
                        <a:t>The second highest 80MHz frequency subblock in a 320MHz PPDU</a:t>
                      </a:r>
                      <a:endParaRPr lang="zh-CN" altLang="en-US" sz="1200" dirty="0">
                        <a:latin typeface="+mn-lt"/>
                      </a:endParaRPr>
                    </a:p>
                  </a:txBody>
                  <a:tcPr/>
                </a:tc>
                <a:tc>
                  <a:txBody>
                    <a:bodyPr/>
                    <a:lstStyle/>
                    <a:p>
                      <a:pPr algn="ctr"/>
                      <a:r>
                        <a:rPr lang="en-US" altLang="zh-CN" sz="1200" dirty="0">
                          <a:latin typeface="+mn-lt"/>
                        </a:rPr>
                        <a:t>380</a:t>
                      </a:r>
                      <a:endParaRPr lang="zh-CN" altLang="en-US" sz="1200" dirty="0">
                        <a:latin typeface="+mn-lt"/>
                      </a:endParaRPr>
                    </a:p>
                  </a:txBody>
                  <a:tcPr/>
                </a:tc>
                <a:tc>
                  <a:txBody>
                    <a:bodyPr/>
                    <a:lstStyle/>
                    <a:p>
                      <a:pPr algn="ctr"/>
                      <a:r>
                        <a:rPr lang="en-US" altLang="zh-CN" sz="1200" dirty="0">
                          <a:latin typeface="+mn-lt"/>
                        </a:rPr>
                        <a:t>892</a:t>
                      </a:r>
                      <a:endParaRPr lang="zh-CN" altLang="en-US" sz="1200" dirty="0">
                        <a:latin typeface="+mn-lt"/>
                      </a:endParaRPr>
                    </a:p>
                  </a:txBody>
                  <a:tcPr/>
                </a:tc>
                <a:extLst>
                  <a:ext uri="{0D108BD9-81ED-4DB2-BD59-A6C34878D82A}">
                    <a16:rowId xmlns:a16="http://schemas.microsoft.com/office/drawing/2014/main" val="10006"/>
                  </a:ext>
                </a:extLst>
              </a:tr>
              <a:tr h="372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The highest 80MHz frequency subblock in a 320MHz PPDU</a:t>
                      </a:r>
                      <a:endParaRPr lang="zh-CN" altLang="en-US" sz="1200" dirty="0">
                        <a:latin typeface="+mn-lt"/>
                      </a:endParaRPr>
                    </a:p>
                  </a:txBody>
                  <a:tcPr/>
                </a:tc>
                <a:tc>
                  <a:txBody>
                    <a:bodyPr/>
                    <a:lstStyle/>
                    <a:p>
                      <a:pPr algn="ctr"/>
                      <a:r>
                        <a:rPr lang="en-US" altLang="zh-CN" sz="1200" dirty="0">
                          <a:latin typeface="+mn-lt"/>
                        </a:rPr>
                        <a:t>1404</a:t>
                      </a:r>
                      <a:endParaRPr lang="zh-CN" altLang="en-US" sz="1200" dirty="0">
                        <a:latin typeface="+mn-lt"/>
                      </a:endParaRPr>
                    </a:p>
                  </a:txBody>
                  <a:tcPr/>
                </a:tc>
                <a:tc>
                  <a:txBody>
                    <a:bodyPr/>
                    <a:lstStyle/>
                    <a:p>
                      <a:pPr algn="ctr"/>
                      <a:r>
                        <a:rPr lang="en-US" altLang="zh-CN" sz="1200" dirty="0">
                          <a:latin typeface="+mn-lt"/>
                        </a:rPr>
                        <a:t>1916</a:t>
                      </a:r>
                      <a:endParaRPr lang="zh-CN" altLang="en-US" sz="1200" dirty="0">
                        <a:latin typeface="+mn-lt"/>
                      </a:endParaRPr>
                    </a:p>
                  </a:txBody>
                  <a:tcPr/>
                </a:tc>
                <a:extLst>
                  <a:ext uri="{0D108BD9-81ED-4DB2-BD59-A6C34878D82A}">
                    <a16:rowId xmlns:a16="http://schemas.microsoft.com/office/drawing/2014/main" val="10007"/>
                  </a:ext>
                </a:extLst>
              </a:tr>
            </a:tbl>
          </a:graphicData>
        </a:graphic>
      </p:graphicFrame>
      <p:sp>
        <p:nvSpPr>
          <p:cNvPr id="9" name="Date Placeholder 3"/>
          <p:cNvSpPr txBox="1">
            <a:spLocks/>
          </p:cNvSpPr>
          <p:nvPr/>
        </p:nvSpPr>
        <p:spPr>
          <a:xfrm>
            <a:off x="839416" y="26064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156537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1055871" y="2016789"/>
            <a:ext cx="10078143" cy="1375791"/>
          </a:xfrm>
        </p:spPr>
        <p:txBody>
          <a:bodyPr/>
          <a:lstStyle/>
          <a:p>
            <a:r>
              <a:rPr lang="en-US" altLang="zh-CN" sz="1800" b="0" dirty="0"/>
              <a:t>	In this proposal, for </a:t>
            </a:r>
            <a:r>
              <a:rPr lang="en-US" altLang="zh-CN" sz="1800" b="0" dirty="0">
                <a:solidFill>
                  <a:schemeClr val="tx1"/>
                </a:solidFill>
              </a:rPr>
              <a:t>DRU transmission over 20MHz subchannel of a/an 80MHz/160MHz/320MHz PPDU, </a:t>
            </a:r>
            <a:r>
              <a:rPr lang="en-US" altLang="zh-CN" sz="1800" b="0" dirty="0"/>
              <a:t>20MHz only STAs are taken into consideration. It is found that there exist DC and guard tones unalignment issue for 20MHz only STAs. The DRU tone plan shift values are redesigned which makes less DRUs overlap with the DC and guard tones of 20MHz only STAs.</a:t>
            </a:r>
            <a:endParaRPr lang="zh-CN" altLang="en-US" sz="18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8" name="Date Placeholder 3"/>
          <p:cNvSpPr txBox="1">
            <a:spLocks/>
          </p:cNvSpPr>
          <p:nvPr/>
        </p:nvSpPr>
        <p:spPr>
          <a:xfrm>
            <a:off x="891451" y="27986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157431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914401" y="1981201"/>
            <a:ext cx="10361084" cy="1879847"/>
          </a:xfrm>
        </p:spPr>
        <p:txBody>
          <a:bodyPr/>
          <a:lstStyle/>
          <a:p>
            <a:r>
              <a:rPr lang="en-US" altLang="zh-CN" sz="2000" b="0" dirty="0"/>
              <a:t>[1] 11-24-1189-01-00bn-dru-transmission-on-frequency-subblocks-of-wide-bandwidth-ppdu</a:t>
            </a:r>
          </a:p>
          <a:p>
            <a:r>
              <a:rPr lang="en-US" altLang="zh-CN" sz="2000" b="0" dirty="0"/>
              <a:t>[2] 11-24-0468-02-00bn-dru-tone-plan-for-11bn </a:t>
            </a:r>
          </a:p>
          <a:p>
            <a:r>
              <a:rPr lang="en-US" altLang="zh-CN" sz="2000" b="0" dirty="0"/>
              <a:t>[3] 11-24-1096-00-00bn-mirror-symmetric-20-mhz-dru-tone-plan-within-242-rru-boundary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8"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006456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p>
          <a:p>
            <a:pPr marL="0" indent="0"/>
            <a:r>
              <a:rPr lang="en-US" altLang="zh-CN" sz="1800" b="0" dirty="0">
                <a:solidFill>
                  <a:schemeClr val="tx1"/>
                </a:solidFill>
              </a:rPr>
              <a:t>	For the DRU tone plan for a 20MHz subchannel of an 80MHz/160MHz/320MHz PPDU, the 	DRUs 	including the DC tones of a 20MHz only STA shall be disallowed for a 20MHz only STA. </a:t>
            </a:r>
          </a:p>
          <a:p>
            <a:pPr marL="400050" lvl="1" indent="0"/>
            <a:r>
              <a:rPr lang="en-US" altLang="zh-CN" sz="1400" dirty="0">
                <a:solidFill>
                  <a:schemeClr val="tx1"/>
                </a:solidFill>
              </a:rPr>
              <a:t>— The DRU indexes are TBD.</a:t>
            </a:r>
            <a:r>
              <a:rPr lang="en-US" altLang="zh-CN" sz="1400" b="0" dirty="0">
                <a:solidFill>
                  <a:schemeClr val="tx1"/>
                </a:solidFill>
              </a:rPr>
              <a:t>	</a:t>
            </a:r>
            <a:endParaRPr lang="en-US" altLang="zh-CN" sz="1400" b="0" dirty="0"/>
          </a:p>
          <a:p>
            <a:r>
              <a:rPr lang="en-US" altLang="zh-CN" dirty="0"/>
              <a:t>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2055904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1B</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p>
          <a:p>
            <a:pPr marL="0" indent="0"/>
            <a:r>
              <a:rPr lang="en-US" altLang="zh-CN" sz="1800" b="0" dirty="0">
                <a:solidFill>
                  <a:schemeClr val="tx1"/>
                </a:solidFill>
              </a:rPr>
              <a:t>	For the DRU tone plan for a 20MHz subchannel of an 80MHz/160MHz/320MHz PPDU, the tone within 	a DRU that is overlapping with the DC tones of a 20MHz only non-AP STA shall be nulled for a 20MHz 	only non-AP STA. </a:t>
            </a:r>
          </a:p>
          <a:p>
            <a:pPr marL="400050" lvl="1" indent="0"/>
            <a:r>
              <a:rPr lang="en-US" altLang="zh-CN" sz="1400" dirty="0">
                <a:solidFill>
                  <a:schemeClr val="tx1"/>
                </a:solidFill>
              </a:rPr>
              <a:t>— The DRU indexes are TBD.</a:t>
            </a:r>
            <a:r>
              <a:rPr lang="en-US" altLang="zh-CN" sz="1400" b="0" dirty="0">
                <a:solidFill>
                  <a:schemeClr val="tx1"/>
                </a:solidFill>
              </a:rPr>
              <a:t>	</a:t>
            </a:r>
          </a:p>
          <a:p>
            <a:pPr marL="400050" lvl="1" indent="0"/>
            <a:r>
              <a:rPr lang="en-US" altLang="zh-CN" sz="1400" dirty="0">
                <a:solidFill>
                  <a:schemeClr val="tx1"/>
                </a:solidFill>
              </a:rPr>
              <a:t>NOTE: This still allows a 20MHz only non-AP STA to use a DRU that has a tone that is overlapping with the DC of a 20MHz only non-AP STA.</a:t>
            </a:r>
            <a:endParaRPr lang="en-US" altLang="zh-CN" sz="1400" b="0" dirty="0"/>
          </a:p>
          <a:p>
            <a:r>
              <a:rPr lang="en-US" altLang="zh-CN" dirty="0"/>
              <a:t>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3894837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2</a:t>
            </a:r>
            <a:endParaRPr lang="zh-CN" altLang="en-US" dirty="0"/>
          </a:p>
        </p:txBody>
      </p:sp>
      <p:sp>
        <p:nvSpPr>
          <p:cNvPr id="3" name="内容占位符 2"/>
          <p:cNvSpPr>
            <a:spLocks noGrp="1"/>
          </p:cNvSpPr>
          <p:nvPr>
            <p:ph idx="1"/>
          </p:nvPr>
        </p:nvSpPr>
        <p:spPr>
          <a:xfrm>
            <a:off x="965200" y="1547512"/>
            <a:ext cx="10361084" cy="1368152"/>
          </a:xfrm>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p>
          <a:p>
            <a:pPr marL="0" indent="0"/>
            <a:r>
              <a:rPr lang="en-US" altLang="zh-CN" sz="1800" b="0" dirty="0">
                <a:solidFill>
                  <a:schemeClr val="tx1"/>
                </a:solidFill>
              </a:rPr>
              <a:t>	</a:t>
            </a:r>
            <a:r>
              <a:rPr lang="en-US" altLang="zh-CN" sz="1400" b="0" dirty="0">
                <a:solidFill>
                  <a:schemeClr val="tx1"/>
                </a:solidFill>
              </a:rPr>
              <a:t>The DRU tone plans for the 2</a:t>
            </a:r>
            <a:r>
              <a:rPr lang="en-US" altLang="zh-CN" sz="1400" b="0" baseline="30000" dirty="0">
                <a:solidFill>
                  <a:schemeClr val="tx1"/>
                </a:solidFill>
              </a:rPr>
              <a:t>nd</a:t>
            </a:r>
            <a:r>
              <a:rPr lang="en-US" altLang="zh-CN" sz="1400" b="0" dirty="0">
                <a:solidFill>
                  <a:schemeClr val="tx1"/>
                </a:solidFill>
              </a:rPr>
              <a:t> and 4</a:t>
            </a:r>
            <a:r>
              <a:rPr lang="en-US" altLang="zh-CN" sz="1400" b="0" baseline="30000" dirty="0">
                <a:solidFill>
                  <a:schemeClr val="tx1"/>
                </a:solidFill>
              </a:rPr>
              <a:t>th</a:t>
            </a:r>
            <a:r>
              <a:rPr lang="en-US" altLang="zh-CN" sz="1400" b="0" dirty="0">
                <a:solidFill>
                  <a:schemeClr val="tx1"/>
                </a:solidFill>
              </a:rPr>
              <a:t> 20MHz subchannels in (1) a 80MHz PPDU (2) the lower/upper 80MHz frequency subblock of a 	160MHz PPDU (3) the lowest/second lowest/second highest/highest 80MHz frequency subblock of a 320MHz PPDU are obtained by 	the DRU tone plan for a 20MHz PPDU plus the shift values. The shift values are shown in the following table.</a:t>
            </a:r>
            <a:endParaRPr lang="zh-CN" altLang="en-US" sz="1400" b="0" dirty="0">
              <a:solidFill>
                <a:schemeClr val="tx1"/>
              </a:solidFill>
            </a:endParaRPr>
          </a:p>
          <a:p>
            <a:pPr marL="0" indent="0"/>
            <a:r>
              <a:rPr lang="en-US" altLang="zh-CN" dirty="0"/>
              <a:t>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622076689"/>
              </p:ext>
            </p:extLst>
          </p:nvPr>
        </p:nvGraphicFramePr>
        <p:xfrm>
          <a:off x="1847528" y="2915664"/>
          <a:ext cx="8136903" cy="2965836"/>
        </p:xfrm>
        <a:graphic>
          <a:graphicData uri="http://schemas.openxmlformats.org/drawingml/2006/table">
            <a:tbl>
              <a:tblPr firstRow="1" bandRow="1"/>
              <a:tblGrid>
                <a:gridCol w="4468949">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1723738">
                  <a:extLst>
                    <a:ext uri="{9D8B030D-6E8A-4147-A177-3AD203B41FA5}">
                      <a16:colId xmlns:a16="http://schemas.microsoft.com/office/drawing/2014/main" val="20002"/>
                    </a:ext>
                  </a:extLst>
                </a:gridCol>
              </a:tblGrid>
              <a:tr h="438110">
                <a:tc>
                  <a:txBody>
                    <a:bodyPr/>
                    <a:lstStyle>
                      <a:lvl1pPr marL="0" algn="l" defTabSz="914400" rtl="0" eaLnBrk="1" latinLnBrk="0" hangingPunct="1">
                        <a:defRPr sz="1800" b="1" kern="1200">
                          <a:solidFill>
                            <a:schemeClr val="lt1"/>
                          </a:solidFill>
                          <a:latin typeface="Times New Roman"/>
                          <a:ea typeface="宋体"/>
                        </a:defRPr>
                      </a:lvl1pPr>
                      <a:lvl2pPr marL="457200" algn="l" defTabSz="914400" rtl="0" eaLnBrk="1" latinLnBrk="0" hangingPunct="1">
                        <a:defRPr sz="1800" b="1" kern="1200">
                          <a:solidFill>
                            <a:schemeClr val="lt1"/>
                          </a:solidFill>
                          <a:latin typeface="Times New Roman"/>
                          <a:ea typeface="宋体"/>
                        </a:defRPr>
                      </a:lvl2pPr>
                      <a:lvl3pPr marL="914400" algn="l" defTabSz="914400" rtl="0" eaLnBrk="1" latinLnBrk="0" hangingPunct="1">
                        <a:defRPr sz="1800" b="1" kern="1200">
                          <a:solidFill>
                            <a:schemeClr val="lt1"/>
                          </a:solidFill>
                          <a:latin typeface="Times New Roman"/>
                          <a:ea typeface="宋体"/>
                        </a:defRPr>
                      </a:lvl3pPr>
                      <a:lvl4pPr marL="1371600" algn="l" defTabSz="914400" rtl="0" eaLnBrk="1" latinLnBrk="0" hangingPunct="1">
                        <a:defRPr sz="1800" b="1" kern="1200">
                          <a:solidFill>
                            <a:schemeClr val="lt1"/>
                          </a:solidFill>
                          <a:latin typeface="Times New Roman"/>
                          <a:ea typeface="宋体"/>
                        </a:defRPr>
                      </a:lvl4pPr>
                      <a:lvl5pPr marL="1828800" algn="l" defTabSz="914400" rtl="0" eaLnBrk="1" latinLnBrk="0" hangingPunct="1">
                        <a:defRPr sz="1800" b="1" kern="1200">
                          <a:solidFill>
                            <a:schemeClr val="lt1"/>
                          </a:solidFill>
                          <a:latin typeface="Times New Roman"/>
                          <a:ea typeface="宋体"/>
                        </a:defRPr>
                      </a:lvl5pPr>
                      <a:lvl6pPr marL="2286000" algn="l" defTabSz="914400" rtl="0" eaLnBrk="1" latinLnBrk="0" hangingPunct="1">
                        <a:defRPr sz="1800" b="1" kern="1200">
                          <a:solidFill>
                            <a:schemeClr val="lt1"/>
                          </a:solidFill>
                          <a:latin typeface="Times New Roman"/>
                          <a:ea typeface="宋体"/>
                        </a:defRPr>
                      </a:lvl6pPr>
                      <a:lvl7pPr marL="2743200" algn="l" defTabSz="914400" rtl="0" eaLnBrk="1" latinLnBrk="0" hangingPunct="1">
                        <a:defRPr sz="1800" b="1" kern="1200">
                          <a:solidFill>
                            <a:schemeClr val="lt1"/>
                          </a:solidFill>
                          <a:latin typeface="Times New Roman"/>
                          <a:ea typeface="宋体"/>
                        </a:defRPr>
                      </a:lvl7pPr>
                      <a:lvl8pPr marL="3200400" algn="l" defTabSz="914400" rtl="0" eaLnBrk="1" latinLnBrk="0" hangingPunct="1">
                        <a:defRPr sz="1800" b="1" kern="1200">
                          <a:solidFill>
                            <a:schemeClr val="lt1"/>
                          </a:solidFill>
                          <a:latin typeface="Times New Roman"/>
                          <a:ea typeface="宋体"/>
                        </a:defRPr>
                      </a:lvl8pPr>
                      <a:lvl9pPr marL="3657600" algn="l" defTabSz="914400" rtl="0" eaLnBrk="1" latinLnBrk="0" hangingPunct="1">
                        <a:defRPr sz="1800" b="1" kern="1200">
                          <a:solidFill>
                            <a:schemeClr val="lt1"/>
                          </a:solidFill>
                          <a:latin typeface="Times New Roman"/>
                          <a:ea typeface="宋体"/>
                        </a:defRPr>
                      </a:lvl9pPr>
                    </a:lstStyle>
                    <a:p>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Times New Roman"/>
                          <a:ea typeface="宋体"/>
                        </a:defRPr>
                      </a:lvl1pPr>
                      <a:lvl2pPr marL="457200" algn="l" defTabSz="914400" rtl="0" eaLnBrk="1" latinLnBrk="0" hangingPunct="1">
                        <a:defRPr sz="1800" b="1" kern="1200">
                          <a:solidFill>
                            <a:schemeClr val="lt1"/>
                          </a:solidFill>
                          <a:latin typeface="Times New Roman"/>
                          <a:ea typeface="宋体"/>
                        </a:defRPr>
                      </a:lvl2pPr>
                      <a:lvl3pPr marL="914400" algn="l" defTabSz="914400" rtl="0" eaLnBrk="1" latinLnBrk="0" hangingPunct="1">
                        <a:defRPr sz="1800" b="1" kern="1200">
                          <a:solidFill>
                            <a:schemeClr val="lt1"/>
                          </a:solidFill>
                          <a:latin typeface="Times New Roman"/>
                          <a:ea typeface="宋体"/>
                        </a:defRPr>
                      </a:lvl3pPr>
                      <a:lvl4pPr marL="1371600" algn="l" defTabSz="914400" rtl="0" eaLnBrk="1" latinLnBrk="0" hangingPunct="1">
                        <a:defRPr sz="1800" b="1" kern="1200">
                          <a:solidFill>
                            <a:schemeClr val="lt1"/>
                          </a:solidFill>
                          <a:latin typeface="Times New Roman"/>
                          <a:ea typeface="宋体"/>
                        </a:defRPr>
                      </a:lvl4pPr>
                      <a:lvl5pPr marL="1828800" algn="l" defTabSz="914400" rtl="0" eaLnBrk="1" latinLnBrk="0" hangingPunct="1">
                        <a:defRPr sz="1800" b="1" kern="1200">
                          <a:solidFill>
                            <a:schemeClr val="lt1"/>
                          </a:solidFill>
                          <a:latin typeface="Times New Roman"/>
                          <a:ea typeface="宋体"/>
                        </a:defRPr>
                      </a:lvl5pPr>
                      <a:lvl6pPr marL="2286000" algn="l" defTabSz="914400" rtl="0" eaLnBrk="1" latinLnBrk="0" hangingPunct="1">
                        <a:defRPr sz="1800" b="1" kern="1200">
                          <a:solidFill>
                            <a:schemeClr val="lt1"/>
                          </a:solidFill>
                          <a:latin typeface="Times New Roman"/>
                          <a:ea typeface="宋体"/>
                        </a:defRPr>
                      </a:lvl6pPr>
                      <a:lvl7pPr marL="2743200" algn="l" defTabSz="914400" rtl="0" eaLnBrk="1" latinLnBrk="0" hangingPunct="1">
                        <a:defRPr sz="1800" b="1" kern="1200">
                          <a:solidFill>
                            <a:schemeClr val="lt1"/>
                          </a:solidFill>
                          <a:latin typeface="Times New Roman"/>
                          <a:ea typeface="宋体"/>
                        </a:defRPr>
                      </a:lvl7pPr>
                      <a:lvl8pPr marL="3200400" algn="l" defTabSz="914400" rtl="0" eaLnBrk="1" latinLnBrk="0" hangingPunct="1">
                        <a:defRPr sz="1800" b="1" kern="1200">
                          <a:solidFill>
                            <a:schemeClr val="lt1"/>
                          </a:solidFill>
                          <a:latin typeface="Times New Roman"/>
                          <a:ea typeface="宋体"/>
                        </a:defRPr>
                      </a:lvl8pPr>
                      <a:lvl9pPr marL="3657600" algn="l" defTabSz="914400" rtl="0" eaLnBrk="1" latinLnBrk="0" hangingPunct="1">
                        <a:defRPr sz="1800" b="1" kern="1200">
                          <a:solidFill>
                            <a:schemeClr val="lt1"/>
                          </a:solidFill>
                          <a:latin typeface="Times New Roman"/>
                          <a:ea typeface="宋体"/>
                        </a:defRPr>
                      </a:lvl9pPr>
                    </a:lstStyle>
                    <a:p>
                      <a:r>
                        <a:rPr lang="en-US" altLang="zh-CN" sz="1200" dirty="0">
                          <a:latin typeface="+mn-lt"/>
                        </a:rPr>
                        <a:t>Shift values for the 2</a:t>
                      </a:r>
                      <a:r>
                        <a:rPr lang="en-US" altLang="zh-CN" sz="1200" baseline="30000" dirty="0">
                          <a:latin typeface="+mn-lt"/>
                        </a:rPr>
                        <a:t>nd</a:t>
                      </a:r>
                      <a:r>
                        <a:rPr lang="en-US" altLang="zh-CN" sz="1200" dirty="0">
                          <a:latin typeface="+mn-lt"/>
                        </a:rPr>
                        <a:t> 20MHz subchannel</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Times New Roman"/>
                          <a:ea typeface="宋体"/>
                        </a:defRPr>
                      </a:lvl1pPr>
                      <a:lvl2pPr marL="457200" algn="l" defTabSz="914400" rtl="0" eaLnBrk="1" latinLnBrk="0" hangingPunct="1">
                        <a:defRPr sz="1800" b="1" kern="1200">
                          <a:solidFill>
                            <a:schemeClr val="lt1"/>
                          </a:solidFill>
                          <a:latin typeface="Times New Roman"/>
                          <a:ea typeface="宋体"/>
                        </a:defRPr>
                      </a:lvl2pPr>
                      <a:lvl3pPr marL="914400" algn="l" defTabSz="914400" rtl="0" eaLnBrk="1" latinLnBrk="0" hangingPunct="1">
                        <a:defRPr sz="1800" b="1" kern="1200">
                          <a:solidFill>
                            <a:schemeClr val="lt1"/>
                          </a:solidFill>
                          <a:latin typeface="Times New Roman"/>
                          <a:ea typeface="宋体"/>
                        </a:defRPr>
                      </a:lvl3pPr>
                      <a:lvl4pPr marL="1371600" algn="l" defTabSz="914400" rtl="0" eaLnBrk="1" latinLnBrk="0" hangingPunct="1">
                        <a:defRPr sz="1800" b="1" kern="1200">
                          <a:solidFill>
                            <a:schemeClr val="lt1"/>
                          </a:solidFill>
                          <a:latin typeface="Times New Roman"/>
                          <a:ea typeface="宋体"/>
                        </a:defRPr>
                      </a:lvl4pPr>
                      <a:lvl5pPr marL="1828800" algn="l" defTabSz="914400" rtl="0" eaLnBrk="1" latinLnBrk="0" hangingPunct="1">
                        <a:defRPr sz="1800" b="1" kern="1200">
                          <a:solidFill>
                            <a:schemeClr val="lt1"/>
                          </a:solidFill>
                          <a:latin typeface="Times New Roman"/>
                          <a:ea typeface="宋体"/>
                        </a:defRPr>
                      </a:lvl5pPr>
                      <a:lvl6pPr marL="2286000" algn="l" defTabSz="914400" rtl="0" eaLnBrk="1" latinLnBrk="0" hangingPunct="1">
                        <a:defRPr sz="1800" b="1" kern="1200">
                          <a:solidFill>
                            <a:schemeClr val="lt1"/>
                          </a:solidFill>
                          <a:latin typeface="Times New Roman"/>
                          <a:ea typeface="宋体"/>
                        </a:defRPr>
                      </a:lvl6pPr>
                      <a:lvl7pPr marL="2743200" algn="l" defTabSz="914400" rtl="0" eaLnBrk="1" latinLnBrk="0" hangingPunct="1">
                        <a:defRPr sz="1800" b="1" kern="1200">
                          <a:solidFill>
                            <a:schemeClr val="lt1"/>
                          </a:solidFill>
                          <a:latin typeface="Times New Roman"/>
                          <a:ea typeface="宋体"/>
                        </a:defRPr>
                      </a:lvl7pPr>
                      <a:lvl8pPr marL="3200400" algn="l" defTabSz="914400" rtl="0" eaLnBrk="1" latinLnBrk="0" hangingPunct="1">
                        <a:defRPr sz="1800" b="1" kern="1200">
                          <a:solidFill>
                            <a:schemeClr val="lt1"/>
                          </a:solidFill>
                          <a:latin typeface="Times New Roman"/>
                          <a:ea typeface="宋体"/>
                        </a:defRPr>
                      </a:lvl8pPr>
                      <a:lvl9pPr marL="3657600" algn="l" defTabSz="914400" rtl="0" eaLnBrk="1" latinLnBrk="0" hangingPunct="1">
                        <a:defRPr sz="1800" b="1" kern="1200">
                          <a:solidFill>
                            <a:schemeClr val="lt1"/>
                          </a:solidFill>
                          <a:latin typeface="Times New Roman"/>
                          <a:ea typeface="宋体"/>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Shift values for the 4</a:t>
                      </a:r>
                      <a:r>
                        <a:rPr lang="en-US" altLang="zh-CN" sz="1200" baseline="30000" dirty="0">
                          <a:latin typeface="+mn-lt"/>
                        </a:rPr>
                        <a:t>th</a:t>
                      </a:r>
                      <a:r>
                        <a:rPr lang="en-US" altLang="zh-CN" sz="1200" baseline="0" dirty="0">
                          <a:latin typeface="+mn-lt"/>
                        </a:rPr>
                        <a:t> </a:t>
                      </a:r>
                      <a:r>
                        <a:rPr lang="en-US" altLang="zh-CN" sz="1200" dirty="0">
                          <a:latin typeface="+mn-lt"/>
                        </a:rPr>
                        <a:t> 20MHz subchannel</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10000"/>
                  </a:ext>
                </a:extLst>
              </a:tr>
              <a:tr h="26286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a:latin typeface="+mn-lt"/>
                        </a:rPr>
                        <a:t>80MHz PPDU</a:t>
                      </a:r>
                      <a:endParaRPr lang="zh-CN"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-132</a:t>
                      </a:r>
                      <a:endParaRPr lang="zh-CN"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380</a:t>
                      </a:r>
                      <a:endParaRPr lang="zh-CN"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10001"/>
                  </a:ext>
                </a:extLst>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a:latin typeface="+mn-lt"/>
                        </a:rPr>
                        <a:t>Lower 80MHz frequency subblock in a 160MHz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-644</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-132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10002"/>
                  </a:ext>
                </a:extLst>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a:latin typeface="+mn-lt"/>
                        </a:rPr>
                        <a:t>Upper 80MHz frequency subblock in a 160MHz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380</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892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10003"/>
                  </a:ext>
                </a:extLst>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a:latin typeface="+mn-lt"/>
                        </a:rPr>
                        <a:t>The lowest 80MHz frequency subblock in a 320MHz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-1668</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-1156</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10004"/>
                  </a:ext>
                </a:extLst>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The second lowest</a:t>
                      </a:r>
                      <a:r>
                        <a:rPr lang="en-US" altLang="zh-CN" sz="1200" baseline="0" dirty="0">
                          <a:latin typeface="+mn-lt"/>
                        </a:rPr>
                        <a:t> 80MHz </a:t>
                      </a:r>
                      <a:r>
                        <a:rPr lang="en-US" altLang="zh-CN" sz="1200" dirty="0">
                          <a:latin typeface="+mn-lt"/>
                        </a:rPr>
                        <a:t>frequency subblock in a 320MHz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-644</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-132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10005"/>
                  </a:ext>
                </a:extLst>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a:latin typeface="+mn-lt"/>
                        </a:rPr>
                        <a:t>The second highest 80MHz frequency subblock in a 320MHz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380</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892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10006"/>
                  </a:ext>
                </a:extLst>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mn-lt"/>
                        </a:rPr>
                        <a:t>The highest 80MHz frequency subblock in a 320MHz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1404</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a:latin typeface="+mn-lt"/>
                        </a:rPr>
                        <a:t>1916</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7325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9" name="标题 8"/>
          <p:cNvSpPr>
            <a:spLocks noGrp="1"/>
          </p:cNvSpPr>
          <p:nvPr>
            <p:ph type="title"/>
          </p:nvPr>
        </p:nvSpPr>
        <p:spPr>
          <a:xfrm>
            <a:off x="965200" y="685801"/>
            <a:ext cx="10361084" cy="1065213"/>
          </a:xfrm>
        </p:spPr>
        <p:txBody>
          <a:bodyPr/>
          <a:lstStyle/>
          <a:p>
            <a:r>
              <a:rPr lang="en-US" altLang="zh-CN" dirty="0"/>
              <a:t>Background</a:t>
            </a:r>
            <a:endParaRPr lang="zh-CN" altLang="en-US" dirty="0"/>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
        <p:nvSpPr>
          <p:cNvPr id="3" name="文本框 2">
            <a:extLst>
              <a:ext uri="{FF2B5EF4-FFF2-40B4-BE49-F238E27FC236}">
                <a16:creationId xmlns:a16="http://schemas.microsoft.com/office/drawing/2014/main" id="{DD728AEB-1C3E-4A00-A1B2-4147F9A263E1}"/>
              </a:ext>
            </a:extLst>
          </p:cNvPr>
          <p:cNvSpPr txBox="1"/>
          <p:nvPr/>
        </p:nvSpPr>
        <p:spPr>
          <a:xfrm>
            <a:off x="902041" y="1758048"/>
            <a:ext cx="10487402" cy="3539430"/>
          </a:xfrm>
          <a:prstGeom prst="rect">
            <a:avLst/>
          </a:prstGeom>
          <a:noFill/>
        </p:spPr>
        <p:txBody>
          <a:bodyPr wrap="square" rtlCol="0">
            <a:spAutoFit/>
          </a:bodyPr>
          <a:lstStyle/>
          <a:p>
            <a:r>
              <a:rPr lang="en-US" altLang="zh-CN" sz="1600" dirty="0">
                <a:solidFill>
                  <a:schemeClr val="tx1"/>
                </a:solidFill>
                <a:latin typeface="+mn-lt"/>
              </a:rPr>
              <a:t>In ref [1], people have discussed DRU transmission on frequency subblocks of a wide bandwidth PPDU. It is recommended that DRU transmission over 20MHz subchannels of a/an 80MHz/160MHz/320MHz PPDU is defined as follows.</a:t>
            </a:r>
          </a:p>
          <a:p>
            <a:endParaRPr lang="en-US" altLang="zh-CN" sz="1600" dirty="0">
              <a:solidFill>
                <a:schemeClr val="tx1"/>
              </a:solidFill>
              <a:latin typeface="+mn-lt"/>
            </a:endParaRPr>
          </a:p>
          <a:p>
            <a:pPr marL="342900" indent="-342900">
              <a:buFont typeface="Wingdings" panose="05000000000000000000" pitchFamily="2" charset="2"/>
              <a:buChar char="Ø"/>
            </a:pPr>
            <a:r>
              <a:rPr lang="en-US" altLang="zh-CN" sz="1600" dirty="0">
                <a:solidFill>
                  <a:schemeClr val="tx1"/>
                </a:solidFill>
                <a:latin typeface="+mn-lt"/>
              </a:rPr>
              <a:t>The DRU tone plan for a </a:t>
            </a:r>
            <a:r>
              <a:rPr lang="en-US" altLang="zh-CN" sz="1600" dirty="0">
                <a:solidFill>
                  <a:schemeClr val="tx1"/>
                </a:solidFill>
              </a:rPr>
              <a:t>20MHz PPDU</a:t>
            </a:r>
            <a:r>
              <a:rPr lang="en-US" altLang="zh-CN" sz="1600" dirty="0">
                <a:solidFill>
                  <a:schemeClr val="tx1"/>
                </a:solidFill>
                <a:latin typeface="+mn-lt"/>
              </a:rPr>
              <a:t> is shifted into the 242-tone RU in a 20MHz</a:t>
            </a:r>
            <a:r>
              <a:rPr lang="en-US" altLang="zh-CN" sz="1600" dirty="0">
                <a:solidFill>
                  <a:schemeClr val="tx1"/>
                </a:solidFill>
              </a:rPr>
              <a:t> subchannel</a:t>
            </a:r>
            <a:r>
              <a:rPr lang="en-US" altLang="zh-CN" sz="1600" dirty="0">
                <a:solidFill>
                  <a:schemeClr val="tx1"/>
                </a:solidFill>
                <a:latin typeface="+mn-lt"/>
              </a:rPr>
              <a:t>.</a:t>
            </a:r>
          </a:p>
          <a:p>
            <a:endParaRPr lang="en-US" altLang="zh-CN" sz="1600" dirty="0">
              <a:solidFill>
                <a:schemeClr val="tx1"/>
              </a:solidFill>
              <a:latin typeface="+mn-lt"/>
            </a:endParaRPr>
          </a:p>
          <a:p>
            <a:pPr marL="342900" indent="-342900">
              <a:buFont typeface="Wingdings" panose="05000000000000000000" pitchFamily="2" charset="2"/>
              <a:buChar char="Ø"/>
            </a:pPr>
            <a:r>
              <a:rPr lang="en-US" altLang="zh-CN" sz="1600" dirty="0">
                <a:solidFill>
                  <a:schemeClr val="tx1"/>
                </a:solidFill>
                <a:latin typeface="+mn-lt"/>
              </a:rPr>
              <a:t>The first non-zero tone of the DRU tone plan for a </a:t>
            </a:r>
            <a:r>
              <a:rPr lang="en-US" altLang="zh-CN" sz="1600" dirty="0">
                <a:solidFill>
                  <a:schemeClr val="tx1"/>
                </a:solidFill>
              </a:rPr>
              <a:t>20MHz subchannel</a:t>
            </a:r>
            <a:r>
              <a:rPr lang="en-US" altLang="zh-CN" sz="1600" dirty="0">
                <a:solidFill>
                  <a:schemeClr val="tx1"/>
                </a:solidFill>
                <a:latin typeface="+mn-lt"/>
              </a:rPr>
              <a:t> is aligned with the first tone of the 242-tone RU. </a:t>
            </a:r>
          </a:p>
          <a:p>
            <a:endParaRPr lang="en-US" altLang="zh-CN" sz="1600" dirty="0">
              <a:solidFill>
                <a:schemeClr val="tx1"/>
              </a:solidFill>
              <a:latin typeface="+mn-lt"/>
            </a:endParaRPr>
          </a:p>
          <a:p>
            <a:pPr marL="342900" indent="-342900">
              <a:buFont typeface="Wingdings" panose="05000000000000000000" pitchFamily="2" charset="2"/>
              <a:buChar char="Ø"/>
            </a:pPr>
            <a:r>
              <a:rPr lang="en-US" altLang="zh-CN" sz="1600" dirty="0">
                <a:solidFill>
                  <a:schemeClr val="tx1"/>
                </a:solidFill>
                <a:latin typeface="+mn-lt"/>
              </a:rPr>
              <a:t>The tone indexes of the DRU tone plan for a </a:t>
            </a:r>
            <a:r>
              <a:rPr lang="en-US" altLang="zh-CN" sz="1600" dirty="0">
                <a:solidFill>
                  <a:schemeClr val="tx1"/>
                </a:solidFill>
              </a:rPr>
              <a:t>20MHz subchannel</a:t>
            </a:r>
            <a:r>
              <a:rPr lang="en-US" altLang="zh-CN" sz="1600" dirty="0">
                <a:solidFill>
                  <a:schemeClr val="tx1"/>
                </a:solidFill>
                <a:latin typeface="+mn-lt"/>
              </a:rPr>
              <a:t> of an 80MHz PPDU is obtained by the DRU tone plan for a </a:t>
            </a:r>
            <a:r>
              <a:rPr lang="en-US" altLang="zh-CN" sz="1600" dirty="0">
                <a:solidFill>
                  <a:schemeClr val="tx1"/>
                </a:solidFill>
              </a:rPr>
              <a:t>20MHz PPDU</a:t>
            </a:r>
            <a:r>
              <a:rPr lang="en-US" altLang="zh-CN" sz="1600" dirty="0">
                <a:solidFill>
                  <a:schemeClr val="tx1"/>
                </a:solidFill>
                <a:latin typeface="+mn-lt"/>
              </a:rPr>
              <a:t> plus a constant value, which is </a:t>
            </a:r>
            <a:r>
              <a:rPr lang="en-US" altLang="zh-CN" sz="1600" dirty="0">
                <a:solidFill>
                  <a:srgbClr val="000000"/>
                </a:solidFill>
                <a:latin typeface="+mn-lt"/>
              </a:rPr>
              <a:t>-380,-133,132,379 corresponding to the 1</a:t>
            </a:r>
            <a:r>
              <a:rPr lang="en-US" altLang="zh-CN" sz="1600" baseline="30000" dirty="0">
                <a:solidFill>
                  <a:srgbClr val="000000"/>
                </a:solidFill>
                <a:latin typeface="+mn-lt"/>
              </a:rPr>
              <a:t>st</a:t>
            </a:r>
            <a:r>
              <a:rPr lang="en-US" altLang="zh-CN" sz="1600" dirty="0">
                <a:solidFill>
                  <a:srgbClr val="000000"/>
                </a:solidFill>
                <a:latin typeface="+mn-lt"/>
              </a:rPr>
              <a:t> , 2</a:t>
            </a:r>
            <a:r>
              <a:rPr lang="en-US" altLang="zh-CN" sz="1600" baseline="30000" dirty="0">
                <a:solidFill>
                  <a:srgbClr val="000000"/>
                </a:solidFill>
                <a:latin typeface="+mn-lt"/>
              </a:rPr>
              <a:t>nd</a:t>
            </a:r>
            <a:r>
              <a:rPr lang="en-US" altLang="zh-CN" sz="1600" dirty="0">
                <a:solidFill>
                  <a:srgbClr val="000000"/>
                </a:solidFill>
                <a:latin typeface="+mn-lt"/>
              </a:rPr>
              <a:t>, 3</a:t>
            </a:r>
            <a:r>
              <a:rPr lang="en-US" altLang="zh-CN" sz="1600" baseline="30000" dirty="0">
                <a:solidFill>
                  <a:srgbClr val="000000"/>
                </a:solidFill>
                <a:latin typeface="+mn-lt"/>
              </a:rPr>
              <a:t>rd</a:t>
            </a:r>
            <a:r>
              <a:rPr lang="en-US" altLang="zh-CN" sz="1600" dirty="0">
                <a:solidFill>
                  <a:schemeClr val="tx1"/>
                </a:solidFill>
                <a:latin typeface="+mn-lt"/>
              </a:rPr>
              <a:t>, 4</a:t>
            </a:r>
            <a:r>
              <a:rPr lang="en-US" altLang="zh-CN" sz="1600" baseline="30000" dirty="0">
                <a:solidFill>
                  <a:schemeClr val="tx1"/>
                </a:solidFill>
                <a:latin typeface="+mn-lt"/>
              </a:rPr>
              <a:t>th</a:t>
            </a:r>
            <a:r>
              <a:rPr lang="en-US" altLang="zh-CN" sz="1600" dirty="0">
                <a:solidFill>
                  <a:schemeClr val="tx1"/>
                </a:solidFill>
                <a:latin typeface="+mn-lt"/>
              </a:rPr>
              <a:t> 20MHz </a:t>
            </a:r>
            <a:r>
              <a:rPr lang="en-US" altLang="zh-CN" sz="1600" dirty="0">
                <a:solidFill>
                  <a:schemeClr val="tx1"/>
                </a:solidFill>
              </a:rPr>
              <a:t>subchannel</a:t>
            </a:r>
            <a:r>
              <a:rPr lang="en-US" altLang="zh-CN" sz="1600" dirty="0">
                <a:solidFill>
                  <a:schemeClr val="tx1"/>
                </a:solidFill>
                <a:latin typeface="+mn-lt"/>
              </a:rPr>
              <a:t> of an 80MHz PPDU. The tone indexes of the DRU tone plan for a </a:t>
            </a:r>
            <a:r>
              <a:rPr lang="en-US" altLang="zh-CN" sz="1600" dirty="0">
                <a:solidFill>
                  <a:schemeClr val="tx1"/>
                </a:solidFill>
              </a:rPr>
              <a:t>20MHz subchannel</a:t>
            </a:r>
            <a:r>
              <a:rPr lang="en-US" altLang="zh-CN" sz="1600" dirty="0">
                <a:solidFill>
                  <a:schemeClr val="tx1"/>
                </a:solidFill>
                <a:latin typeface="+mn-lt"/>
              </a:rPr>
              <a:t> in a 160MHz/320MHz PPDU can be obtained by a simple extension of an 80MHz PPDU.</a:t>
            </a:r>
          </a:p>
          <a:p>
            <a:endParaRPr lang="en-US" altLang="zh-CN" sz="1600" dirty="0">
              <a:solidFill>
                <a:schemeClr val="tx1"/>
              </a:solidFill>
              <a:latin typeface="+mn-lt"/>
            </a:endParaRPr>
          </a:p>
          <a:p>
            <a:r>
              <a:rPr lang="en-US" altLang="zh-CN" sz="1600" dirty="0">
                <a:solidFill>
                  <a:schemeClr val="tx1"/>
                </a:solidFill>
                <a:latin typeface="+mn-lt"/>
              </a:rPr>
              <a:t>In this proposal, we take the 20MHz only STAs into consideration and propose several new tone plan shift values for </a:t>
            </a:r>
            <a:r>
              <a:rPr lang="en-US" altLang="zh-CN" sz="1600" dirty="0">
                <a:solidFill>
                  <a:schemeClr val="tx1"/>
                </a:solidFill>
              </a:rPr>
              <a:t>DRU transmission over 20MHz subchannel of a/an 80MHz/160MHz/320MHz PPDU</a:t>
            </a:r>
            <a:r>
              <a:rPr lang="en-US" altLang="zh-CN" sz="1600" dirty="0">
                <a:solidFill>
                  <a:schemeClr val="tx1"/>
                </a:solidFill>
                <a:latin typeface="+mn-lt"/>
              </a:rPr>
              <a:t>.</a:t>
            </a:r>
          </a:p>
        </p:txBody>
      </p:sp>
    </p:spTree>
    <p:extLst>
      <p:ext uri="{BB962C8B-B14F-4D97-AF65-F5344CB8AC3E}">
        <p14:creationId xmlns:p14="http://schemas.microsoft.com/office/powerpoint/2010/main" val="218108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DC Tones Unalignment Issue of a 20MHz Only STA</a:t>
            </a:r>
            <a:endParaRPr lang="zh-CN" altLang="en-US" dirty="0"/>
          </a:p>
        </p:txBody>
      </p:sp>
      <p:sp>
        <p:nvSpPr>
          <p:cNvPr id="3" name="内容占位符 2"/>
          <p:cNvSpPr>
            <a:spLocks noGrp="1"/>
          </p:cNvSpPr>
          <p:nvPr>
            <p:ph idx="1"/>
          </p:nvPr>
        </p:nvSpPr>
        <p:spPr>
          <a:xfrm>
            <a:off x="1271464" y="2114713"/>
            <a:ext cx="6624736" cy="1053820"/>
          </a:xfrm>
        </p:spPr>
        <p:style>
          <a:lnRef idx="2">
            <a:schemeClr val="dk1"/>
          </a:lnRef>
          <a:fillRef idx="1">
            <a:schemeClr val="lt1"/>
          </a:fillRef>
          <a:effectRef idx="0">
            <a:schemeClr val="dk1"/>
          </a:effectRef>
          <a:fontRef idx="minor">
            <a:schemeClr val="dk1"/>
          </a:fontRef>
        </p:style>
        <p:txBody>
          <a:bodyPr/>
          <a:lstStyle/>
          <a:p>
            <a:r>
              <a:rPr lang="en-US" altLang="zh-CN" sz="1600" b="0" dirty="0"/>
              <a:t>	Considering that 20MHz only STAs participate in transmission, the tone indexes of a 20MHz subchannel of a/an 80M/160M/320M PPDU need to be converted to the tone indexes of a 20MHz PPDU. Take the lowest 20MHz subchannel of a 80MHz PPDU as an example.</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pic>
        <p:nvPicPr>
          <p:cNvPr id="8" name="图片 7"/>
          <p:cNvPicPr>
            <a:picLocks noChangeAspect="1"/>
          </p:cNvPicPr>
          <p:nvPr/>
        </p:nvPicPr>
        <p:blipFill>
          <a:blip r:embed="rId2"/>
          <a:stretch>
            <a:fillRect/>
          </a:stretch>
        </p:blipFill>
        <p:spPr>
          <a:xfrm>
            <a:off x="8400256" y="1700808"/>
            <a:ext cx="2173096" cy="3824889"/>
          </a:xfrm>
          <a:prstGeom prst="rect">
            <a:avLst/>
          </a:prstGeom>
        </p:spPr>
      </p:pic>
      <p:sp>
        <p:nvSpPr>
          <p:cNvPr id="9" name="文本框 8"/>
          <p:cNvSpPr txBox="1"/>
          <p:nvPr/>
        </p:nvSpPr>
        <p:spPr>
          <a:xfrm>
            <a:off x="1271464" y="3861048"/>
            <a:ext cx="6624736"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CN" sz="1400" dirty="0">
                <a:solidFill>
                  <a:schemeClr val="tx1"/>
                </a:solidFill>
              </a:rPr>
              <a:t>	</a:t>
            </a:r>
            <a:r>
              <a:rPr lang="en-US" altLang="zh-CN" sz="1600" dirty="0">
                <a:solidFill>
                  <a:schemeClr val="tx1"/>
                </a:solidFill>
              </a:rPr>
              <a:t>The converted tone indexes of the 242-tone RU is -116:125 and the 	converted tone indexes of the DRU tone plan for the 20MHz subchannel 	is -116:124 (first tone alignment). The converted DRU tone plan for the 	20MHz subchannel can be regarded as the DRU tone plan for a 20MHz 	PPDU +4.</a:t>
            </a:r>
          </a:p>
        </p:txBody>
      </p:sp>
      <p:sp>
        <p:nvSpPr>
          <p:cNvPr id="10" name="Date Placeholder 3"/>
          <p:cNvSpPr txBox="1">
            <a:spLocks/>
          </p:cNvSpPr>
          <p:nvPr/>
        </p:nvSpPr>
        <p:spPr>
          <a:xfrm>
            <a:off x="839416" y="282973"/>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4090280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8" name="文本框 7"/>
          <p:cNvSpPr txBox="1"/>
          <p:nvPr/>
        </p:nvSpPr>
        <p:spPr>
          <a:xfrm>
            <a:off x="1445366" y="1183449"/>
            <a:ext cx="4074569" cy="160043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lvl="1" indent="0"/>
            <a:r>
              <a:rPr lang="en-US" altLang="zh-CN" sz="1400" dirty="0">
                <a:solidFill>
                  <a:schemeClr val="tx1"/>
                </a:solidFill>
              </a:rPr>
              <a:t>The tone indexes [-5 -4 -3] in the DRU tone plan for a 20MHz PPDU will become [-1 0 1] after +4. It means that in the converted DRU tone plan for the 20MHz subchannel, </a:t>
            </a:r>
            <a:r>
              <a:rPr lang="en-US" altLang="zh-CN" sz="1400" dirty="0">
                <a:solidFill>
                  <a:schemeClr val="accent2"/>
                </a:solidFill>
              </a:rPr>
              <a:t>some DRUs will include tone indexes [-1 0 1], which are the DC tones of a 20MHz only STA.</a:t>
            </a:r>
          </a:p>
          <a:p>
            <a:pPr marL="457200" lvl="1" indent="0"/>
            <a:endParaRPr lang="en-US" altLang="zh-CN" sz="1400" dirty="0">
              <a:solidFill>
                <a:schemeClr val="tx1"/>
              </a:solidFill>
            </a:endParaRPr>
          </a:p>
        </p:txBody>
      </p:sp>
      <p:sp>
        <p:nvSpPr>
          <p:cNvPr id="9" name="文本框 8"/>
          <p:cNvSpPr txBox="1"/>
          <p:nvPr/>
        </p:nvSpPr>
        <p:spPr>
          <a:xfrm>
            <a:off x="6600056" y="1183449"/>
            <a:ext cx="3692677" cy="160043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lvl="1" indent="0"/>
            <a:r>
              <a:rPr lang="en-US" altLang="zh-CN" sz="1400" dirty="0">
                <a:solidFill>
                  <a:schemeClr val="tx1"/>
                </a:solidFill>
              </a:rPr>
              <a:t>The tone indexes [119 120] in the DRU tone plan for a 20MHz PPDU will become [123 124] after +4. It means that in the converted DRU tone plan for the 20MHz subchannel, </a:t>
            </a:r>
            <a:r>
              <a:rPr lang="en-US" altLang="zh-CN" sz="1400" dirty="0">
                <a:solidFill>
                  <a:schemeClr val="accent2"/>
                </a:solidFill>
              </a:rPr>
              <a:t>some DRUs will include tone indexes [123 124], which are the guard tones of a 20MHz only STA.</a:t>
            </a:r>
          </a:p>
        </p:txBody>
      </p:sp>
      <p:sp>
        <p:nvSpPr>
          <p:cNvPr id="10" name="文本框 9"/>
          <p:cNvSpPr txBox="1"/>
          <p:nvPr/>
        </p:nvSpPr>
        <p:spPr>
          <a:xfrm>
            <a:off x="1445367" y="3501008"/>
            <a:ext cx="4074569" cy="26776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indent="0"/>
            <a:r>
              <a:rPr lang="en-US" altLang="zh-CN" sz="1400" dirty="0">
                <a:solidFill>
                  <a:schemeClr val="tx1"/>
                </a:solidFill>
              </a:rPr>
              <a:t>For this issue, 2 schemes are proposed:</a:t>
            </a:r>
          </a:p>
          <a:p>
            <a:pPr marL="0" indent="0"/>
            <a:r>
              <a:rPr lang="en-US" altLang="zh-CN" sz="1400" dirty="0">
                <a:solidFill>
                  <a:schemeClr val="tx1"/>
                </a:solidFill>
              </a:rPr>
              <a:t>	</a:t>
            </a:r>
          </a:p>
          <a:p>
            <a:pPr marL="0" indent="0"/>
            <a:r>
              <a:rPr lang="en-US" altLang="zh-CN" sz="1400" dirty="0">
                <a:solidFill>
                  <a:schemeClr val="tx1"/>
                </a:solidFill>
              </a:rPr>
              <a:t>Scheme-1: Disallow the DRUs including [-1 0 1] in the converted DRU tone plan for the 20MHz subchannel for a 20MHz only STA following 11ax/be, since it is more friendly to testing on the transmitter quality requirements, e.g. constellation error, EVM, spectral flatness.</a:t>
            </a:r>
          </a:p>
          <a:p>
            <a:pPr marL="0" indent="0"/>
            <a:endParaRPr lang="en-US" altLang="zh-CN" sz="1400" dirty="0">
              <a:solidFill>
                <a:schemeClr val="tx1"/>
              </a:solidFill>
            </a:endParaRPr>
          </a:p>
          <a:p>
            <a:pPr marL="0" indent="0"/>
            <a:r>
              <a:rPr lang="en-US" altLang="zh-CN" sz="1400" dirty="0">
                <a:solidFill>
                  <a:schemeClr val="tx1"/>
                </a:solidFill>
              </a:rPr>
              <a:t>Scheme-2: Null the tones with indexes [-1 0 1] in the converted DRU tone plan for the 20MHz subchannel for a 20MHz only STA. </a:t>
            </a:r>
          </a:p>
        </p:txBody>
      </p:sp>
      <p:sp>
        <p:nvSpPr>
          <p:cNvPr id="11" name="文本框 10"/>
          <p:cNvSpPr txBox="1"/>
          <p:nvPr/>
        </p:nvSpPr>
        <p:spPr>
          <a:xfrm>
            <a:off x="6617255" y="3501008"/>
            <a:ext cx="3727217" cy="2677656"/>
          </a:xfrm>
          <a:prstGeom prst="rect">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457200" lvl="1" indent="0"/>
            <a:r>
              <a:rPr lang="en-US" altLang="zh-CN" sz="1400" dirty="0">
                <a:solidFill>
                  <a:schemeClr val="tx1"/>
                </a:solidFill>
                <a:latin typeface="+mn-lt"/>
              </a:rPr>
              <a:t>It seems there exists no need to put extra restriction on the DRUs including [123 124] in the converted </a:t>
            </a:r>
            <a:r>
              <a:rPr lang="en-US" altLang="zh-CN" sz="1400" dirty="0">
                <a:solidFill>
                  <a:schemeClr val="tx1"/>
                </a:solidFill>
              </a:rPr>
              <a:t>DRU tone plan for the </a:t>
            </a:r>
            <a:r>
              <a:rPr lang="en-US" altLang="zh-CN" sz="1400" dirty="0">
                <a:solidFill>
                  <a:schemeClr val="tx1"/>
                </a:solidFill>
                <a:latin typeface="+mn-lt"/>
              </a:rPr>
              <a:t>20MHz subchannel </a:t>
            </a:r>
            <a:r>
              <a:rPr lang="en-US" altLang="zh-CN" sz="1400" dirty="0">
                <a:solidFill>
                  <a:schemeClr val="tx1"/>
                </a:solidFill>
              </a:rPr>
              <a:t>for a 20MHz only STA</a:t>
            </a:r>
            <a:r>
              <a:rPr lang="en-US" altLang="zh-CN" sz="1400" dirty="0">
                <a:solidFill>
                  <a:schemeClr val="tx1"/>
                </a:solidFill>
                <a:latin typeface="+mn-lt"/>
              </a:rPr>
              <a:t>, since the guard tones attenuation can be regarded as fading. </a:t>
            </a:r>
          </a:p>
          <a:p>
            <a:pPr marL="457200" lvl="1" indent="0"/>
            <a:endParaRPr lang="en-US" altLang="zh-CN" sz="1400" dirty="0">
              <a:solidFill>
                <a:schemeClr val="tx1"/>
              </a:solidFill>
            </a:endParaRPr>
          </a:p>
          <a:p>
            <a:pPr marL="457200" lvl="1" indent="0"/>
            <a:endParaRPr lang="en-US" altLang="zh-CN" sz="1400" dirty="0">
              <a:solidFill>
                <a:schemeClr val="tx1"/>
              </a:solidFill>
              <a:latin typeface="+mn-lt"/>
            </a:endParaRPr>
          </a:p>
          <a:p>
            <a:pPr marL="457200" lvl="1" indent="0"/>
            <a:endParaRPr lang="en-US" altLang="zh-CN" sz="1400" dirty="0">
              <a:solidFill>
                <a:schemeClr val="tx1"/>
              </a:solidFill>
            </a:endParaRPr>
          </a:p>
          <a:p>
            <a:pPr marL="457200" lvl="1" indent="0"/>
            <a:endParaRPr lang="en-US" altLang="zh-CN" sz="1400" dirty="0">
              <a:solidFill>
                <a:schemeClr val="tx1"/>
              </a:solidFill>
              <a:latin typeface="+mn-lt"/>
            </a:endParaRPr>
          </a:p>
          <a:p>
            <a:pPr marL="457200" lvl="1" indent="0"/>
            <a:endParaRPr lang="en-US" altLang="zh-CN" sz="1400" dirty="0">
              <a:solidFill>
                <a:schemeClr val="tx1"/>
              </a:solidFill>
              <a:latin typeface="+mn-lt"/>
            </a:endParaRPr>
          </a:p>
          <a:p>
            <a:pPr marL="457200" lvl="1" indent="0"/>
            <a:endParaRPr lang="zh-CN" altLang="en-US" sz="1400" dirty="0">
              <a:solidFill>
                <a:schemeClr val="tx1"/>
              </a:solidFill>
              <a:latin typeface="+mn-lt"/>
            </a:endParaRPr>
          </a:p>
        </p:txBody>
      </p:sp>
      <p:sp>
        <p:nvSpPr>
          <p:cNvPr id="12" name="下箭头 11"/>
          <p:cNvSpPr/>
          <p:nvPr/>
        </p:nvSpPr>
        <p:spPr bwMode="auto">
          <a:xfrm>
            <a:off x="3176953" y="2928863"/>
            <a:ext cx="504056" cy="432048"/>
          </a:xfrm>
          <a:prstGeom prst="downArrow">
            <a:avLst/>
          </a:prstGeom>
          <a:solidFill>
            <a:schemeClr val="bg1"/>
          </a:solidFill>
          <a:ln w="19050"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下箭头 12"/>
          <p:cNvSpPr/>
          <p:nvPr/>
        </p:nvSpPr>
        <p:spPr bwMode="auto">
          <a:xfrm>
            <a:off x="8328248" y="2928863"/>
            <a:ext cx="504056" cy="432048"/>
          </a:xfrm>
          <a:prstGeom prst="downArrow">
            <a:avLst/>
          </a:prstGeom>
          <a:solidFill>
            <a:schemeClr val="bg1"/>
          </a:solidFill>
          <a:ln w="1905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Date Placeholder 3"/>
          <p:cNvSpPr txBox="1">
            <a:spLocks/>
          </p:cNvSpPr>
          <p:nvPr/>
        </p:nvSpPr>
        <p:spPr>
          <a:xfrm>
            <a:off x="839416" y="26064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211887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Tone Plan Shift Value Design </a:t>
            </a:r>
            <a:endParaRPr lang="zh-CN" altLang="en-US" dirty="0"/>
          </a:p>
        </p:txBody>
      </p:sp>
      <p:sp>
        <p:nvSpPr>
          <p:cNvPr id="3" name="内容占位符 2"/>
          <p:cNvSpPr>
            <a:spLocks noGrp="1"/>
          </p:cNvSpPr>
          <p:nvPr>
            <p:ph idx="1"/>
          </p:nvPr>
        </p:nvSpPr>
        <p:spPr>
          <a:xfrm>
            <a:off x="914401" y="1981201"/>
            <a:ext cx="10361084" cy="3536031"/>
          </a:xfrm>
        </p:spPr>
        <p:txBody>
          <a:bodyPr/>
          <a:lstStyle/>
          <a:p>
            <a:r>
              <a:rPr lang="en-US" altLang="zh-CN" sz="1600" b="0" dirty="0"/>
              <a:t>In ref [1], it is proposed that for the DRU tone plan for a 20MHz subchannel,  </a:t>
            </a:r>
          </a:p>
          <a:p>
            <a:pPr>
              <a:buFont typeface="Wingdings" panose="05000000000000000000" pitchFamily="2" charset="2"/>
              <a:buChar char="Ø"/>
            </a:pPr>
            <a:r>
              <a:rPr lang="en-US" altLang="zh-CN" sz="1600" b="0" dirty="0"/>
              <a:t>it is obtained by shifting the DRU tone plan for a 20MHz PPDU.</a:t>
            </a:r>
          </a:p>
          <a:p>
            <a:pPr>
              <a:buFont typeface="Wingdings" panose="05000000000000000000" pitchFamily="2" charset="2"/>
              <a:buChar char="Ø"/>
            </a:pPr>
            <a:r>
              <a:rPr lang="en-US" altLang="zh-CN" sz="1600" b="0" dirty="0"/>
              <a:t>the first non-zero tone is aligned with the first tone of the 242-tone RU in a 20MHz subchannel. </a:t>
            </a:r>
          </a:p>
          <a:p>
            <a:pPr marL="0" indent="0"/>
            <a:endParaRPr lang="en-US" altLang="zh-CN" sz="1600" b="0" dirty="0"/>
          </a:p>
          <a:p>
            <a:r>
              <a:rPr lang="en-US" altLang="zh-CN" sz="1600" b="0" dirty="0"/>
              <a:t>In fact, since DRU tone plan for a 20MHz PPDU spans 241 tones, there are 2 options when shifting it into a 242-tone RU,</a:t>
            </a:r>
          </a:p>
          <a:p>
            <a:pPr>
              <a:buFont typeface="Arial" panose="020B0604020202020204" pitchFamily="34" charset="0"/>
              <a:buChar char="•"/>
            </a:pPr>
            <a:r>
              <a:rPr lang="en-US" altLang="zh-CN" sz="1600" b="0" dirty="0"/>
              <a:t>The first option is placing the 241 tones on the first 241 tones of a 242-tone RU, which means the first non-zero tone is aligned with the first tone of a 242-tone RU.</a:t>
            </a:r>
          </a:p>
          <a:p>
            <a:pPr>
              <a:buFont typeface="Arial" panose="020B0604020202020204" pitchFamily="34" charset="0"/>
              <a:buChar char="•"/>
            </a:pPr>
            <a:r>
              <a:rPr lang="en-US" altLang="zh-CN" sz="1600" b="0" dirty="0"/>
              <a:t>The second option is placing the 241 tones on the last 241 tones of a 242-tone RU, which means the first non-zero tone is aligned with the second tone of a 242-tone RU.</a:t>
            </a:r>
          </a:p>
          <a:p>
            <a:pPr marL="0" indent="0"/>
            <a:endParaRPr lang="en-US" altLang="zh-CN" sz="1600" b="0" dirty="0"/>
          </a:p>
          <a:p>
            <a:pPr marL="0" indent="0"/>
            <a:r>
              <a:rPr lang="en-US" altLang="zh-CN" sz="1600" b="0" dirty="0"/>
              <a:t>By comparing the number of the DRUs including DC and guard tones of a 20MHz only STA, it can be determined which option is better for a 20MHz subchannel.</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8"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3740938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55735" y="908720"/>
            <a:ext cx="5037583" cy="4824535"/>
          </a:xfrm>
        </p:spPr>
        <p:txBody>
          <a:bodyPr/>
          <a:lstStyle/>
          <a:p>
            <a:r>
              <a:rPr lang="en-US" altLang="zh-CN" sz="1600" b="0" dirty="0"/>
              <a:t>	Considering the 2</a:t>
            </a:r>
            <a:r>
              <a:rPr lang="en-US" altLang="zh-CN" sz="1600" b="0" baseline="30000" dirty="0"/>
              <a:t>nd</a:t>
            </a:r>
            <a:r>
              <a:rPr lang="en-US" altLang="zh-CN" sz="1600" b="0" dirty="0"/>
              <a:t>  and 4</a:t>
            </a:r>
            <a:r>
              <a:rPr lang="en-US" altLang="zh-CN" sz="1600" b="0" baseline="30000" dirty="0"/>
              <a:t>th</a:t>
            </a:r>
            <a:r>
              <a:rPr lang="en-US" altLang="zh-CN" sz="1600" b="0" dirty="0"/>
              <a:t> 20MHz subchannels in an 80M PPDU, the tone indexes are converted to tone indexes of a 20M PPDU. The converted tone indexes of the 242-tone RU is -125:116. </a:t>
            </a:r>
          </a:p>
          <a:p>
            <a:pPr>
              <a:buFont typeface="Wingdings" panose="05000000000000000000" pitchFamily="2" charset="2"/>
              <a:buChar char="Ø"/>
            </a:pPr>
            <a:r>
              <a:rPr lang="en-US" altLang="zh-CN" sz="1600" b="0" dirty="0"/>
              <a:t>For option-1, the converted DRU tone plan for the 20MHz subchannels spans -125:115, which can be regarded as the DRU tone plan for a 20MHz PPDU -5. </a:t>
            </a:r>
          </a:p>
          <a:p>
            <a:pPr>
              <a:buFont typeface="Wingdings" panose="05000000000000000000" pitchFamily="2" charset="2"/>
              <a:buChar char="Ø"/>
            </a:pPr>
            <a:r>
              <a:rPr lang="en-US" altLang="zh-CN" sz="1600" b="0" dirty="0"/>
              <a:t>For option-2, the converted DRU tone plan for the 20MHz subchannels spans -124:116, which can be regarded as the DRU tone plan for a 20MHz PPDU -4.</a:t>
            </a:r>
          </a:p>
          <a:p>
            <a:endParaRPr lang="en-US" altLang="zh-CN" sz="1600" b="0" dirty="0"/>
          </a:p>
          <a:p>
            <a:r>
              <a:rPr lang="en-US" altLang="zh-CN" sz="1600" b="0" dirty="0"/>
              <a:t>	Taking the tone plans for a 20MHz PPDU proposed in ref [2] and ref [3] as examples. The converted DRU tone plans for the 20MHz subchannels corresponding to option-1 and option 2 are given as follows. </a:t>
            </a:r>
            <a:endParaRPr lang="zh-CN" altLang="en-US" sz="16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pic>
        <p:nvPicPr>
          <p:cNvPr id="8" name="图片 7"/>
          <p:cNvPicPr>
            <a:picLocks noChangeAspect="1"/>
          </p:cNvPicPr>
          <p:nvPr/>
        </p:nvPicPr>
        <p:blipFill>
          <a:blip r:embed="rId2"/>
          <a:stretch>
            <a:fillRect/>
          </a:stretch>
        </p:blipFill>
        <p:spPr>
          <a:xfrm>
            <a:off x="5796348" y="1700808"/>
            <a:ext cx="5599517" cy="2890164"/>
          </a:xfrm>
          <a:prstGeom prst="rect">
            <a:avLst/>
          </a:prstGeom>
        </p:spPr>
      </p:pic>
      <p:sp>
        <p:nvSpPr>
          <p:cNvPr id="9"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63065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75953642"/>
              </p:ext>
            </p:extLst>
          </p:nvPr>
        </p:nvGraphicFramePr>
        <p:xfrm>
          <a:off x="933238" y="908720"/>
          <a:ext cx="6728460" cy="2476500"/>
        </p:xfrm>
        <a:graphic>
          <a:graphicData uri="http://schemas.openxmlformats.org/drawingml/2006/table">
            <a:tbl>
              <a:tblPr firstRow="1" firstCol="1" bandRow="1"/>
              <a:tblGrid>
                <a:gridCol w="1254760">
                  <a:extLst>
                    <a:ext uri="{9D8B030D-6E8A-4147-A177-3AD203B41FA5}">
                      <a16:colId xmlns:a16="http://schemas.microsoft.com/office/drawing/2014/main" val="20000"/>
                    </a:ext>
                  </a:extLst>
                </a:gridCol>
                <a:gridCol w="1254760">
                  <a:extLst>
                    <a:ext uri="{9D8B030D-6E8A-4147-A177-3AD203B41FA5}">
                      <a16:colId xmlns:a16="http://schemas.microsoft.com/office/drawing/2014/main" val="20001"/>
                    </a:ext>
                  </a:extLst>
                </a:gridCol>
                <a:gridCol w="1076325">
                  <a:extLst>
                    <a:ext uri="{9D8B030D-6E8A-4147-A177-3AD203B41FA5}">
                      <a16:colId xmlns:a16="http://schemas.microsoft.com/office/drawing/2014/main" val="20002"/>
                    </a:ext>
                  </a:extLst>
                </a:gridCol>
                <a:gridCol w="1076325">
                  <a:extLst>
                    <a:ext uri="{9D8B030D-6E8A-4147-A177-3AD203B41FA5}">
                      <a16:colId xmlns:a16="http://schemas.microsoft.com/office/drawing/2014/main" val="20003"/>
                    </a:ext>
                  </a:extLst>
                </a:gridCol>
                <a:gridCol w="1076325">
                  <a:extLst>
                    <a:ext uri="{9D8B030D-6E8A-4147-A177-3AD203B41FA5}">
                      <a16:colId xmlns:a16="http://schemas.microsoft.com/office/drawing/2014/main" val="20004"/>
                    </a:ext>
                  </a:extLst>
                </a:gridCol>
                <a:gridCol w="989965">
                  <a:extLst>
                    <a:ext uri="{9D8B030D-6E8A-4147-A177-3AD203B41FA5}">
                      <a16:colId xmlns:a16="http://schemas.microsoft.com/office/drawing/2014/main" val="20005"/>
                    </a:ext>
                  </a:extLst>
                </a:gridCol>
              </a:tblGrid>
              <a:tr h="0">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DRU </a:t>
                      </a:r>
                      <a:r>
                        <a:rPr lang="en-US" altLang="zh-CN" sz="1050" spc="0" dirty="0">
                          <a:effectLst/>
                          <a:latin typeface="Times New Roman" panose="02020603050405020304" pitchFamily="18" charset="0"/>
                          <a:ea typeface="楷体" panose="02010609060101010101" pitchFamily="49" charset="-122"/>
                          <a:cs typeface="Arial" panose="020B0604020202020204" pitchFamily="34" charset="0"/>
                        </a:rPr>
                        <a:t>Type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DRU</a:t>
                      </a:r>
                      <a:r>
                        <a:rPr lang="en-US" altLang="zh-CN" sz="1050" spc="0" dirty="0">
                          <a:effectLst/>
                          <a:latin typeface="Times New Roman" panose="02020603050405020304" pitchFamily="18" charset="0"/>
                          <a:ea typeface="楷体" panose="02010609060101010101" pitchFamily="49" charset="-122"/>
                          <a:cs typeface="Arial" panose="020B0604020202020204" pitchFamily="34" charset="0"/>
                        </a:rPr>
                        <a:t> index and tone</a:t>
                      </a:r>
                      <a:r>
                        <a:rPr lang="en-US" altLang="zh-CN" sz="1050" spc="0" baseline="0" dirty="0">
                          <a:effectLst/>
                          <a:latin typeface="Times New Roman" panose="02020603050405020304" pitchFamily="18" charset="0"/>
                          <a:ea typeface="楷体" panose="02010609060101010101" pitchFamily="49" charset="-122"/>
                          <a:cs typeface="Arial" panose="020B0604020202020204" pitchFamily="34" charset="0"/>
                        </a:rPr>
                        <a:t> range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0">
                <a:tc row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26-tone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i=1:9</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[-125:9:-17</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1:9:109]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[-121:9:-13</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5:9:113]</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[-123:9:-15</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3:9:111]</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[-119:9:-11</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7:9:115]</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DRU5</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[-117:9:-9</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0:9:108]</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v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DRU6</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[-124:9:-16</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2:9:110]</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[-120:9:-12</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6:9:114]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DRU8</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[-122:9:-14</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4:9:112]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[-118:9:-10</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-1:9:107]</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row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52-tone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i=1:4</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26-tone[DRU3</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v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26-tone[DRU8</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106-tone DRU</a:t>
                      </a:r>
                      <a:endParaRPr lang="zh-CN" sz="1300" spc="30" dirty="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i=1:2</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26-tone[DRU1~4]</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[-8,-2]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26-tone[DRU6~9]</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[-7,-3]</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972096169"/>
              </p:ext>
            </p:extLst>
          </p:nvPr>
        </p:nvGraphicFramePr>
        <p:xfrm>
          <a:off x="929217" y="3573016"/>
          <a:ext cx="6728460" cy="2476500"/>
        </p:xfrm>
        <a:graphic>
          <a:graphicData uri="http://schemas.openxmlformats.org/drawingml/2006/table">
            <a:tbl>
              <a:tblPr firstRow="1" firstCol="1" bandRow="1"/>
              <a:tblGrid>
                <a:gridCol w="1254760">
                  <a:extLst>
                    <a:ext uri="{9D8B030D-6E8A-4147-A177-3AD203B41FA5}">
                      <a16:colId xmlns:a16="http://schemas.microsoft.com/office/drawing/2014/main" val="20000"/>
                    </a:ext>
                  </a:extLst>
                </a:gridCol>
                <a:gridCol w="1254760">
                  <a:extLst>
                    <a:ext uri="{9D8B030D-6E8A-4147-A177-3AD203B41FA5}">
                      <a16:colId xmlns:a16="http://schemas.microsoft.com/office/drawing/2014/main" val="20001"/>
                    </a:ext>
                  </a:extLst>
                </a:gridCol>
                <a:gridCol w="1076325">
                  <a:extLst>
                    <a:ext uri="{9D8B030D-6E8A-4147-A177-3AD203B41FA5}">
                      <a16:colId xmlns:a16="http://schemas.microsoft.com/office/drawing/2014/main" val="20002"/>
                    </a:ext>
                  </a:extLst>
                </a:gridCol>
                <a:gridCol w="1076325">
                  <a:extLst>
                    <a:ext uri="{9D8B030D-6E8A-4147-A177-3AD203B41FA5}">
                      <a16:colId xmlns:a16="http://schemas.microsoft.com/office/drawing/2014/main" val="20003"/>
                    </a:ext>
                  </a:extLst>
                </a:gridCol>
                <a:gridCol w="1076325">
                  <a:extLst>
                    <a:ext uri="{9D8B030D-6E8A-4147-A177-3AD203B41FA5}">
                      <a16:colId xmlns:a16="http://schemas.microsoft.com/office/drawing/2014/main" val="20004"/>
                    </a:ext>
                  </a:extLst>
                </a:gridCol>
                <a:gridCol w="989965">
                  <a:extLst>
                    <a:ext uri="{9D8B030D-6E8A-4147-A177-3AD203B41FA5}">
                      <a16:colId xmlns:a16="http://schemas.microsoft.com/office/drawing/2014/main" val="20005"/>
                    </a:ext>
                  </a:extLst>
                </a:gridCol>
              </a:tblGrid>
              <a:tr h="0">
                <a:tc>
                  <a:txBody>
                    <a:bodyPr/>
                    <a:lstStyle/>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DRU </a:t>
                      </a:r>
                      <a:r>
                        <a:rPr lang="en-US" altLang="zh-CN" sz="1050" spc="0" dirty="0">
                          <a:effectLst/>
                          <a:latin typeface="Times New Roman" panose="02020603050405020304" pitchFamily="18" charset="0"/>
                          <a:ea typeface="楷体" panose="02010609060101010101" pitchFamily="49" charset="-122"/>
                          <a:cs typeface="Arial" panose="020B0604020202020204" pitchFamily="34" charset="0"/>
                        </a:rPr>
                        <a:t>Type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DRU </a:t>
                      </a:r>
                      <a:r>
                        <a:rPr lang="en-US" altLang="zh-CN" sz="1050" spc="0" dirty="0">
                          <a:effectLst/>
                          <a:latin typeface="Times New Roman" panose="02020603050405020304" pitchFamily="18" charset="0"/>
                          <a:ea typeface="楷体" panose="02010609060101010101" pitchFamily="49" charset="-122"/>
                          <a:cs typeface="Arial" panose="020B0604020202020204" pitchFamily="34" charset="0"/>
                        </a:rPr>
                        <a:t>index and tone range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0">
                <a:tc rowSpan="2">
                  <a:txBody>
                    <a:body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26-tone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i=1:9</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[-124:9:-16</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2:9:110]</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[-120:9:-12</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6:9:114]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[-122:9:-14</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4:9:112]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[-118:9:-10</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8:9:116]</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DRU5</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[-116:9:-8</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1:9:109]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vMerge="1">
                  <a:txBody>
                    <a:bodyPr/>
                    <a:lstStyle/>
                    <a:p>
                      <a:endParaRPr lang="zh-CN" altLang="en-US"/>
                    </a:p>
                  </a:txBody>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DRU6</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[-123:9:-15</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3:9:111]</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[-119:9:-11</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7:9:115]</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DRU8</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[-121:9:-13</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5:9:113]</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[-117:9:-9</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0:9:108]</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rowSpan="2">
                  <a:txBody>
                    <a:body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52-tone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i=1:4</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26-tone[DRU3</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indent="252095" algn="ctr">
                        <a:lnSpc>
                          <a:spcPts val="1500"/>
                        </a:lnSpc>
                        <a:spcAft>
                          <a:spcPts val="0"/>
                        </a:spcAft>
                      </a:pPr>
                      <a:r>
                        <a:rPr lang="en-US" sz="1050" spc="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v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26-tone[DRU8</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indent="252095" algn="ctr">
                        <a:lnSpc>
                          <a:spcPts val="1500"/>
                        </a:lnSpc>
                        <a:spcAft>
                          <a:spcPts val="0"/>
                        </a:spcAft>
                      </a:pPr>
                      <a:r>
                        <a:rPr lang="en-US" sz="1050" spc="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106-tone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i=1:2</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26-tone[DRU1~4]</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[-7,-1]</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26-tone[DRU6~9]</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[-6,-2]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9" name="文本框 8"/>
          <p:cNvSpPr txBox="1"/>
          <p:nvPr/>
        </p:nvSpPr>
        <p:spPr>
          <a:xfrm>
            <a:off x="7896200" y="1731471"/>
            <a:ext cx="3888432" cy="738664"/>
          </a:xfrm>
          <a:prstGeom prst="rect">
            <a:avLst/>
          </a:prstGeom>
          <a:noFill/>
        </p:spPr>
        <p:txBody>
          <a:bodyPr wrap="square" rtlCol="0">
            <a:spAutoFit/>
          </a:bodyPr>
          <a:lstStyle/>
          <a:p>
            <a:r>
              <a:rPr lang="en-US" altLang="zh-CN" sz="1400" dirty="0">
                <a:solidFill>
                  <a:schemeClr val="tx1"/>
                </a:solidFill>
              </a:rPr>
              <a:t>The converted DRU tone plan for the 2</a:t>
            </a:r>
            <a:r>
              <a:rPr lang="en-US" altLang="zh-CN" sz="1400" baseline="30000" dirty="0">
                <a:solidFill>
                  <a:schemeClr val="tx1"/>
                </a:solidFill>
              </a:rPr>
              <a:t>nd</a:t>
            </a:r>
            <a:r>
              <a:rPr lang="en-US" altLang="zh-CN" sz="1400" dirty="0">
                <a:solidFill>
                  <a:schemeClr val="tx1"/>
                </a:solidFill>
              </a:rPr>
              <a:t>  and 4</a:t>
            </a:r>
            <a:r>
              <a:rPr lang="en-US" altLang="zh-CN" sz="1400" baseline="30000" dirty="0">
                <a:solidFill>
                  <a:schemeClr val="tx1"/>
                </a:solidFill>
              </a:rPr>
              <a:t>th</a:t>
            </a:r>
            <a:r>
              <a:rPr lang="en-US" altLang="zh-CN" sz="1400" dirty="0">
                <a:solidFill>
                  <a:schemeClr val="tx1"/>
                </a:solidFill>
              </a:rPr>
              <a:t> 20MHz subchannels of an 80MHz PPDU corresponding to </a:t>
            </a:r>
            <a:r>
              <a:rPr lang="en-US" altLang="zh-CN" sz="1400" dirty="0">
                <a:solidFill>
                  <a:schemeClr val="accent2"/>
                </a:solidFill>
              </a:rPr>
              <a:t>option-1</a:t>
            </a:r>
            <a:r>
              <a:rPr lang="en-US" altLang="zh-CN" sz="1400" dirty="0">
                <a:solidFill>
                  <a:schemeClr val="tx1"/>
                </a:solidFill>
              </a:rPr>
              <a:t> based on </a:t>
            </a:r>
            <a:r>
              <a:rPr lang="en-US" altLang="zh-CN" sz="1400" dirty="0">
                <a:solidFill>
                  <a:schemeClr val="accent2"/>
                </a:solidFill>
              </a:rPr>
              <a:t>ref [2]</a:t>
            </a:r>
            <a:endParaRPr lang="zh-CN" altLang="en-US" sz="1400" dirty="0">
              <a:solidFill>
                <a:schemeClr val="accent2"/>
              </a:solidFill>
            </a:endParaRPr>
          </a:p>
        </p:txBody>
      </p:sp>
      <p:sp>
        <p:nvSpPr>
          <p:cNvPr id="11" name="文本框 10"/>
          <p:cNvSpPr txBox="1"/>
          <p:nvPr/>
        </p:nvSpPr>
        <p:spPr>
          <a:xfrm>
            <a:off x="7910314" y="3933056"/>
            <a:ext cx="3600400" cy="738664"/>
          </a:xfrm>
          <a:prstGeom prst="rect">
            <a:avLst/>
          </a:prstGeom>
          <a:noFill/>
        </p:spPr>
        <p:txBody>
          <a:bodyPr wrap="square" rtlCol="0">
            <a:spAutoFit/>
          </a:bodyPr>
          <a:lstStyle/>
          <a:p>
            <a:r>
              <a:rPr lang="en-US" altLang="zh-CN" sz="1400" dirty="0">
                <a:solidFill>
                  <a:schemeClr val="tx1"/>
                </a:solidFill>
              </a:rPr>
              <a:t>The converted DRU tone plan for the 2</a:t>
            </a:r>
            <a:r>
              <a:rPr lang="en-US" altLang="zh-CN" sz="1400" baseline="30000" dirty="0">
                <a:solidFill>
                  <a:schemeClr val="tx1"/>
                </a:solidFill>
              </a:rPr>
              <a:t>nd</a:t>
            </a:r>
            <a:r>
              <a:rPr lang="en-US" altLang="zh-CN" sz="1400" dirty="0">
                <a:solidFill>
                  <a:schemeClr val="tx1"/>
                </a:solidFill>
              </a:rPr>
              <a:t>  and 4</a:t>
            </a:r>
            <a:r>
              <a:rPr lang="en-US" altLang="zh-CN" sz="1400" baseline="30000" dirty="0">
                <a:solidFill>
                  <a:schemeClr val="tx1"/>
                </a:solidFill>
              </a:rPr>
              <a:t>th</a:t>
            </a:r>
            <a:r>
              <a:rPr lang="en-US" altLang="zh-CN" sz="1400" dirty="0">
                <a:solidFill>
                  <a:schemeClr val="tx1"/>
                </a:solidFill>
              </a:rPr>
              <a:t> 20MHz subchannels of an 80MHz PPDU corresponding to </a:t>
            </a:r>
            <a:r>
              <a:rPr lang="en-US" altLang="zh-CN" sz="1400" dirty="0">
                <a:solidFill>
                  <a:schemeClr val="accent2"/>
                </a:solidFill>
              </a:rPr>
              <a:t>option-2</a:t>
            </a:r>
            <a:r>
              <a:rPr lang="en-US" altLang="zh-CN" sz="1400" dirty="0">
                <a:solidFill>
                  <a:schemeClr val="tx1"/>
                </a:solidFill>
              </a:rPr>
              <a:t> based on </a:t>
            </a:r>
            <a:r>
              <a:rPr lang="en-US" altLang="zh-CN" sz="1400" dirty="0">
                <a:solidFill>
                  <a:schemeClr val="accent2"/>
                </a:solidFill>
              </a:rPr>
              <a:t>ref [2]</a:t>
            </a:r>
            <a:endParaRPr lang="zh-CN" altLang="en-US" sz="1400" dirty="0">
              <a:solidFill>
                <a:schemeClr val="accent2"/>
              </a:solidFill>
            </a:endParaRPr>
          </a:p>
        </p:txBody>
      </p:sp>
      <p:sp>
        <p:nvSpPr>
          <p:cNvPr id="12"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448325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graphicFrame>
        <p:nvGraphicFramePr>
          <p:cNvPr id="8" name="Table 1">
            <a:extLst>
              <a:ext uri="{FF2B5EF4-FFF2-40B4-BE49-F238E27FC236}">
                <a16:creationId xmlns:a16="http://schemas.microsoft.com/office/drawing/2014/main" id="{00A034A4-766C-CFE3-FB66-089C80B87123}"/>
              </a:ext>
            </a:extLst>
          </p:cNvPr>
          <p:cNvGraphicFramePr>
            <a:graphicFrameLocks noGrp="1"/>
          </p:cNvGraphicFramePr>
          <p:nvPr>
            <p:extLst>
              <p:ext uri="{D42A27DB-BD31-4B8C-83A1-F6EECF244321}">
                <p14:modId xmlns:p14="http://schemas.microsoft.com/office/powerpoint/2010/main" val="4094726046"/>
              </p:ext>
            </p:extLst>
          </p:nvPr>
        </p:nvGraphicFramePr>
        <p:xfrm>
          <a:off x="1055440" y="980728"/>
          <a:ext cx="6840762" cy="2389186"/>
        </p:xfrm>
        <a:graphic>
          <a:graphicData uri="http://schemas.openxmlformats.org/drawingml/2006/table">
            <a:tbl>
              <a:tblPr/>
              <a:tblGrid>
                <a:gridCol w="1140127">
                  <a:extLst>
                    <a:ext uri="{9D8B030D-6E8A-4147-A177-3AD203B41FA5}">
                      <a16:colId xmlns:a16="http://schemas.microsoft.com/office/drawing/2014/main" val="20000"/>
                    </a:ext>
                  </a:extLst>
                </a:gridCol>
                <a:gridCol w="1140127">
                  <a:extLst>
                    <a:ext uri="{9D8B030D-6E8A-4147-A177-3AD203B41FA5}">
                      <a16:colId xmlns:a16="http://schemas.microsoft.com/office/drawing/2014/main" val="20001"/>
                    </a:ext>
                  </a:extLst>
                </a:gridCol>
                <a:gridCol w="1140127">
                  <a:extLst>
                    <a:ext uri="{9D8B030D-6E8A-4147-A177-3AD203B41FA5}">
                      <a16:colId xmlns:a16="http://schemas.microsoft.com/office/drawing/2014/main" val="20002"/>
                    </a:ext>
                  </a:extLst>
                </a:gridCol>
                <a:gridCol w="1140127">
                  <a:extLst>
                    <a:ext uri="{9D8B030D-6E8A-4147-A177-3AD203B41FA5}">
                      <a16:colId xmlns:a16="http://schemas.microsoft.com/office/drawing/2014/main" val="20003"/>
                    </a:ext>
                  </a:extLst>
                </a:gridCol>
                <a:gridCol w="1140127">
                  <a:extLst>
                    <a:ext uri="{9D8B030D-6E8A-4147-A177-3AD203B41FA5}">
                      <a16:colId xmlns:a16="http://schemas.microsoft.com/office/drawing/2014/main" val="20004"/>
                    </a:ext>
                  </a:extLst>
                </a:gridCol>
                <a:gridCol w="1140127">
                  <a:extLst>
                    <a:ext uri="{9D8B030D-6E8A-4147-A177-3AD203B41FA5}">
                      <a16:colId xmlns:a16="http://schemas.microsoft.com/office/drawing/2014/main" val="20005"/>
                    </a:ext>
                  </a:extLst>
                </a:gridCol>
              </a:tblGrid>
              <a:tr h="195296">
                <a:tc>
                  <a:txBody>
                    <a:bodyPr/>
                    <a:lstStyle/>
                    <a:p>
                      <a:pPr algn="ctr" fontAlgn="ctr"/>
                      <a:r>
                        <a:rPr lang="en-US" sz="1100" b="0" i="0" u="none" strike="noStrike" dirty="0">
                          <a:solidFill>
                            <a:schemeClr val="tx1"/>
                          </a:solidFill>
                          <a:latin typeface="Calibri"/>
                        </a:rPr>
                        <a:t>DRU type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en-US" sz="1100" b="0" i="0" u="none" strike="noStrike" dirty="0">
                          <a:solidFill>
                            <a:schemeClr val="tx1"/>
                          </a:solidFill>
                          <a:latin typeface="Calibri"/>
                        </a:rPr>
                        <a:t>DRU index and subcarrier range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90592">
                <a:tc rowSpan="2">
                  <a:txBody>
                    <a:bodyPr/>
                    <a:lstStyle/>
                    <a:p>
                      <a:pPr algn="ctr" fontAlgn="ctr"/>
                      <a:r>
                        <a:rPr lang="en-US" sz="1100" b="0" i="0" u="none" strike="noStrike" dirty="0">
                          <a:solidFill>
                            <a:schemeClr val="tx1"/>
                          </a:solidFill>
                          <a:latin typeface="Calibri"/>
                        </a:rPr>
                        <a:t>26-tone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25</a:t>
                      </a:r>
                      <a:r>
                        <a:rPr lang="pl-PL" altLang="ko-KR" sz="1100" b="0" dirty="0">
                          <a:solidFill>
                            <a:schemeClr val="tx1"/>
                          </a:solidFill>
                        </a:rPr>
                        <a:t>:9:-1</a:t>
                      </a:r>
                      <a:r>
                        <a:rPr lang="en-US" altLang="ko-KR" sz="1100" b="0" dirty="0">
                          <a:solidFill>
                            <a:schemeClr val="tx1"/>
                          </a:solidFill>
                        </a:rPr>
                        <a:t>7</a:t>
                      </a:r>
                      <a:r>
                        <a:rPr lang="pl-PL" altLang="ko-KR" sz="1100" b="0" dirty="0">
                          <a:solidFill>
                            <a:schemeClr val="tx1"/>
                          </a:solidFill>
                        </a:rPr>
                        <a:t>, </a:t>
                      </a:r>
                      <a:r>
                        <a:rPr lang="en-US" altLang="ko-KR" sz="1100" b="0" dirty="0">
                          <a:solidFill>
                            <a:schemeClr val="tx1"/>
                          </a:solidFill>
                        </a:rPr>
                        <a:t>1</a:t>
                      </a:r>
                      <a:r>
                        <a:rPr lang="pl-PL" altLang="ko-KR" sz="1100" b="0" dirty="0">
                          <a:solidFill>
                            <a:schemeClr val="tx1"/>
                          </a:solidFill>
                        </a:rPr>
                        <a:t>:9:1</a:t>
                      </a:r>
                      <a:r>
                        <a:rPr lang="en-US" altLang="ko-KR" sz="1100" b="0" dirty="0">
                          <a:solidFill>
                            <a:schemeClr val="tx1"/>
                          </a:solidFill>
                        </a:rPr>
                        <a:t>09</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20</a:t>
                      </a:r>
                      <a:r>
                        <a:rPr lang="pl-PL" altLang="ko-KR" sz="1100" b="0" dirty="0">
                          <a:solidFill>
                            <a:schemeClr val="tx1"/>
                          </a:solidFill>
                        </a:rPr>
                        <a:t>:9:-</a:t>
                      </a:r>
                      <a:r>
                        <a:rPr lang="en-US" altLang="ko-KR" sz="1100" b="0" dirty="0">
                          <a:solidFill>
                            <a:schemeClr val="tx1"/>
                          </a:solidFill>
                        </a:rPr>
                        <a:t>12</a:t>
                      </a:r>
                      <a:r>
                        <a:rPr lang="pl-PL" altLang="ko-KR" sz="1100" b="0" dirty="0">
                          <a:solidFill>
                            <a:schemeClr val="tx1"/>
                          </a:solidFill>
                        </a:rPr>
                        <a:t>, </a:t>
                      </a:r>
                      <a:r>
                        <a:rPr lang="en-US" altLang="ko-KR" sz="1100" b="0" dirty="0">
                          <a:solidFill>
                            <a:schemeClr val="tx1"/>
                          </a:solidFill>
                        </a:rPr>
                        <a:t>6</a:t>
                      </a:r>
                      <a:r>
                        <a:rPr lang="pl-PL" altLang="ko-KR" sz="1100" b="0" dirty="0">
                          <a:solidFill>
                            <a:schemeClr val="tx1"/>
                          </a:solidFill>
                        </a:rPr>
                        <a:t>:9:11</a:t>
                      </a:r>
                      <a:r>
                        <a:rPr lang="en-US" altLang="ko-KR" sz="1100" b="0" dirty="0">
                          <a:solidFill>
                            <a:schemeClr val="tx1"/>
                          </a:solidFill>
                        </a:rPr>
                        <a:t>4</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23</a:t>
                      </a:r>
                      <a:r>
                        <a:rPr lang="pl-PL" altLang="ko-KR" sz="1100" b="0" dirty="0">
                          <a:solidFill>
                            <a:schemeClr val="tx1"/>
                          </a:solidFill>
                        </a:rPr>
                        <a:t>:9:-</a:t>
                      </a:r>
                      <a:r>
                        <a:rPr lang="en-US" altLang="ko-KR" sz="1100" b="0" dirty="0">
                          <a:solidFill>
                            <a:schemeClr val="tx1"/>
                          </a:solidFill>
                        </a:rPr>
                        <a:t>15</a:t>
                      </a:r>
                      <a:r>
                        <a:rPr lang="pl-PL" altLang="ko-KR" sz="1100" b="0" dirty="0">
                          <a:solidFill>
                            <a:schemeClr val="tx1"/>
                          </a:solidFill>
                        </a:rPr>
                        <a:t>, </a:t>
                      </a:r>
                      <a:r>
                        <a:rPr lang="en-US" altLang="ko-KR" sz="1100" b="0" dirty="0">
                          <a:solidFill>
                            <a:schemeClr val="tx1"/>
                          </a:solidFill>
                        </a:rPr>
                        <a:t>3</a:t>
                      </a:r>
                      <a:r>
                        <a:rPr lang="pl-PL" altLang="ko-KR" sz="1100" b="0" dirty="0">
                          <a:solidFill>
                            <a:schemeClr val="tx1"/>
                          </a:solidFill>
                        </a:rPr>
                        <a:t>:9:11</a:t>
                      </a:r>
                      <a:r>
                        <a:rPr lang="en-US" altLang="ko-KR" sz="1100" b="0" dirty="0">
                          <a:solidFill>
                            <a:schemeClr val="tx1"/>
                          </a:solidFill>
                        </a:rPr>
                        <a:t>1</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-11</a:t>
                      </a:r>
                      <a:r>
                        <a:rPr lang="en-US" altLang="ko-KR" sz="1100" b="0" dirty="0">
                          <a:solidFill>
                            <a:schemeClr val="tx1"/>
                          </a:solidFill>
                        </a:rPr>
                        <a:t>8</a:t>
                      </a:r>
                      <a:r>
                        <a:rPr lang="pl-PL" altLang="ko-KR" sz="1100" b="0" dirty="0">
                          <a:solidFill>
                            <a:schemeClr val="tx1"/>
                          </a:solidFill>
                        </a:rPr>
                        <a:t>:9:-</a:t>
                      </a:r>
                      <a:r>
                        <a:rPr lang="en-US" altLang="ko-KR" sz="1100" b="0" dirty="0">
                          <a:solidFill>
                            <a:schemeClr val="tx1"/>
                          </a:solidFill>
                        </a:rPr>
                        <a:t>10</a:t>
                      </a:r>
                      <a:r>
                        <a:rPr lang="pl-PL" altLang="ko-KR" sz="1100" b="0" dirty="0">
                          <a:solidFill>
                            <a:schemeClr val="tx1"/>
                          </a:solidFill>
                        </a:rPr>
                        <a:t>,</a:t>
                      </a:r>
                      <a:r>
                        <a:rPr lang="en-US" altLang="ko-KR" sz="1100" b="0" dirty="0">
                          <a:solidFill>
                            <a:schemeClr val="tx1"/>
                          </a:solidFill>
                        </a:rPr>
                        <a:t>   </a:t>
                      </a:r>
                    </a:p>
                    <a:p>
                      <a:pPr algn="ctr" fontAlgn="ctr"/>
                      <a:r>
                        <a:rPr lang="en-US" altLang="ko-KR" sz="1100" b="0" dirty="0">
                          <a:solidFill>
                            <a:schemeClr val="tx1"/>
                          </a:solidFill>
                        </a:rPr>
                        <a:t>-1</a:t>
                      </a:r>
                      <a:r>
                        <a:rPr lang="pl-PL" altLang="ko-KR" sz="1100" b="0" dirty="0">
                          <a:solidFill>
                            <a:schemeClr val="tx1"/>
                          </a:solidFill>
                        </a:rPr>
                        <a:t>:9:1</a:t>
                      </a:r>
                      <a:r>
                        <a:rPr lang="en-US" altLang="ko-KR" sz="1100" b="0" dirty="0">
                          <a:solidFill>
                            <a:schemeClr val="tx1"/>
                          </a:solidFill>
                        </a:rPr>
                        <a:t>07</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DRU5</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22</a:t>
                      </a:r>
                      <a:r>
                        <a:rPr lang="pl-PL" altLang="ko-KR" sz="1100" b="0" dirty="0">
                          <a:solidFill>
                            <a:schemeClr val="tx1"/>
                          </a:solidFill>
                        </a:rPr>
                        <a:t>:9:-</a:t>
                      </a:r>
                      <a:r>
                        <a:rPr lang="en-US" altLang="ko-KR" sz="1100" b="0" dirty="0">
                          <a:solidFill>
                            <a:schemeClr val="tx1"/>
                          </a:solidFill>
                        </a:rPr>
                        <a:t>14</a:t>
                      </a:r>
                      <a:r>
                        <a:rPr lang="pl-PL" altLang="ko-KR" sz="1100" b="0" dirty="0">
                          <a:solidFill>
                            <a:schemeClr val="tx1"/>
                          </a:solidFill>
                        </a:rPr>
                        <a:t>, </a:t>
                      </a:r>
                      <a:r>
                        <a:rPr lang="en-US" altLang="ko-KR" sz="1100" b="0" dirty="0">
                          <a:solidFill>
                            <a:schemeClr val="tx1"/>
                          </a:solidFill>
                        </a:rPr>
                        <a:t>4</a:t>
                      </a:r>
                      <a:r>
                        <a:rPr lang="pl-PL" altLang="ko-KR" sz="1100" b="0" dirty="0">
                          <a:solidFill>
                            <a:schemeClr val="tx1"/>
                          </a:solidFill>
                        </a:rPr>
                        <a:t>:9:11</a:t>
                      </a:r>
                      <a:r>
                        <a:rPr lang="en-US" altLang="ko-KR" sz="1100" b="0" dirty="0">
                          <a:solidFill>
                            <a:schemeClr val="tx1"/>
                          </a:solidFill>
                        </a:rPr>
                        <a:t>2</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0592">
                <a:tc vMerge="1">
                  <a:txBody>
                    <a:bodyPr/>
                    <a:lstStyle/>
                    <a:p>
                      <a:endParaRPr lang="en-US"/>
                    </a:p>
                  </a:txBody>
                  <a:tcPr/>
                </a:tc>
                <a:tc>
                  <a:txBody>
                    <a:bodyPr/>
                    <a:lstStyle/>
                    <a:p>
                      <a:pPr algn="ctr" fontAlgn="ctr"/>
                      <a:r>
                        <a:rPr lang="en-US" sz="1100" b="0" i="0" u="none" strike="noStrike" dirty="0">
                          <a:solidFill>
                            <a:schemeClr val="tx1"/>
                          </a:solidFill>
                          <a:latin typeface="Calibri"/>
                        </a:rPr>
                        <a:t>DRU6</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17</a:t>
                      </a:r>
                      <a:r>
                        <a:rPr lang="pl-PL" altLang="ko-KR" sz="1100" b="0" dirty="0">
                          <a:solidFill>
                            <a:schemeClr val="tx1"/>
                          </a:solidFill>
                        </a:rPr>
                        <a:t>:9:-</a:t>
                      </a:r>
                      <a:r>
                        <a:rPr lang="en-US" altLang="ko-KR" sz="1100" b="0" dirty="0">
                          <a:solidFill>
                            <a:schemeClr val="tx1"/>
                          </a:solidFill>
                        </a:rPr>
                        <a:t>9</a:t>
                      </a:r>
                      <a:r>
                        <a:rPr lang="pl-PL" altLang="ko-KR" sz="1100" b="0" dirty="0">
                          <a:solidFill>
                            <a:schemeClr val="tx1"/>
                          </a:solidFill>
                        </a:rPr>
                        <a:t>, </a:t>
                      </a:r>
                      <a:r>
                        <a:rPr lang="en-US" altLang="ko-KR" sz="1100" b="0" dirty="0">
                          <a:solidFill>
                            <a:schemeClr val="tx1"/>
                          </a:solidFill>
                        </a:rPr>
                        <a:t>0</a:t>
                      </a:r>
                      <a:r>
                        <a:rPr lang="pl-PL" altLang="ko-KR" sz="1100" b="0" dirty="0">
                          <a:solidFill>
                            <a:schemeClr val="tx1"/>
                          </a:solidFill>
                        </a:rPr>
                        <a:t>:9:1</a:t>
                      </a:r>
                      <a:r>
                        <a:rPr lang="en-US" altLang="ko-KR" sz="1100" b="0" dirty="0">
                          <a:solidFill>
                            <a:schemeClr val="tx1"/>
                          </a:solidFill>
                        </a:rPr>
                        <a:t>08</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DRU7</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21</a:t>
                      </a:r>
                      <a:r>
                        <a:rPr lang="pl-PL" altLang="ko-KR" sz="1100" b="0" dirty="0">
                          <a:solidFill>
                            <a:schemeClr val="tx1"/>
                          </a:solidFill>
                        </a:rPr>
                        <a:t>:9:-</a:t>
                      </a:r>
                      <a:r>
                        <a:rPr lang="en-US" altLang="ko-KR" sz="1100" b="0" dirty="0">
                          <a:solidFill>
                            <a:schemeClr val="tx1"/>
                          </a:solidFill>
                        </a:rPr>
                        <a:t>13</a:t>
                      </a:r>
                      <a:r>
                        <a:rPr lang="pl-PL" altLang="ko-KR" sz="1100" b="0" dirty="0">
                          <a:solidFill>
                            <a:schemeClr val="tx1"/>
                          </a:solidFill>
                        </a:rPr>
                        <a:t>, </a:t>
                      </a:r>
                      <a:r>
                        <a:rPr lang="en-US" altLang="ko-KR" sz="1100" b="0" dirty="0">
                          <a:solidFill>
                            <a:schemeClr val="tx1"/>
                          </a:solidFill>
                        </a:rPr>
                        <a:t>5</a:t>
                      </a:r>
                      <a:r>
                        <a:rPr lang="pl-PL" altLang="ko-KR" sz="1100" b="0" dirty="0">
                          <a:solidFill>
                            <a:schemeClr val="tx1"/>
                          </a:solidFill>
                        </a:rPr>
                        <a:t>:9:11</a:t>
                      </a:r>
                      <a:r>
                        <a:rPr lang="en-US" altLang="ko-KR" sz="1100" b="0" dirty="0">
                          <a:solidFill>
                            <a:schemeClr val="tx1"/>
                          </a:solidFill>
                        </a:rPr>
                        <a:t>3</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DRU8</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24</a:t>
                      </a:r>
                      <a:r>
                        <a:rPr lang="pl-PL" altLang="ko-KR" sz="1100" b="0" dirty="0">
                          <a:solidFill>
                            <a:schemeClr val="tx1"/>
                          </a:solidFill>
                        </a:rPr>
                        <a:t>:9:-</a:t>
                      </a:r>
                      <a:r>
                        <a:rPr lang="en-US" altLang="ko-KR" sz="1100" b="0" dirty="0">
                          <a:solidFill>
                            <a:schemeClr val="tx1"/>
                          </a:solidFill>
                        </a:rPr>
                        <a:t>16</a:t>
                      </a:r>
                      <a:r>
                        <a:rPr lang="pl-PL" altLang="ko-KR" sz="1100" b="0" dirty="0">
                          <a:solidFill>
                            <a:schemeClr val="tx1"/>
                          </a:solidFill>
                        </a:rPr>
                        <a:t>, </a:t>
                      </a:r>
                      <a:r>
                        <a:rPr lang="en-US" altLang="ko-KR" sz="1100" b="0" dirty="0">
                          <a:solidFill>
                            <a:schemeClr val="tx1"/>
                          </a:solidFill>
                        </a:rPr>
                        <a:t>2</a:t>
                      </a:r>
                      <a:r>
                        <a:rPr lang="pl-PL" altLang="ko-KR" sz="1100" b="0" dirty="0">
                          <a:solidFill>
                            <a:schemeClr val="tx1"/>
                          </a:solidFill>
                        </a:rPr>
                        <a:t>:9:11</a:t>
                      </a:r>
                      <a:r>
                        <a:rPr lang="en-US" altLang="ko-KR" sz="1100" b="0" dirty="0">
                          <a:solidFill>
                            <a:schemeClr val="tx1"/>
                          </a:solidFill>
                        </a:rPr>
                        <a:t>0</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DRU9</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-11</a:t>
                      </a:r>
                      <a:r>
                        <a:rPr lang="en-US" altLang="ko-KR" sz="1100" b="0" dirty="0">
                          <a:solidFill>
                            <a:schemeClr val="tx1"/>
                          </a:solidFill>
                        </a:rPr>
                        <a:t>9</a:t>
                      </a:r>
                      <a:r>
                        <a:rPr lang="pl-PL" altLang="ko-KR" sz="1100" b="0" dirty="0">
                          <a:solidFill>
                            <a:schemeClr val="tx1"/>
                          </a:solidFill>
                        </a:rPr>
                        <a:t>:9:-</a:t>
                      </a:r>
                      <a:r>
                        <a:rPr lang="en-US" altLang="ko-KR" sz="1100" b="0" dirty="0">
                          <a:solidFill>
                            <a:schemeClr val="tx1"/>
                          </a:solidFill>
                        </a:rPr>
                        <a:t>11</a:t>
                      </a:r>
                      <a:r>
                        <a:rPr lang="pl-PL" altLang="ko-KR" sz="1100" b="0" dirty="0">
                          <a:solidFill>
                            <a:schemeClr val="tx1"/>
                          </a:solidFill>
                        </a:rPr>
                        <a:t>, </a:t>
                      </a:r>
                      <a:r>
                        <a:rPr lang="en-US" altLang="ko-KR" sz="1100" b="0" dirty="0">
                          <a:solidFill>
                            <a:schemeClr val="tx1"/>
                          </a:solidFill>
                        </a:rPr>
                        <a:t>7</a:t>
                      </a:r>
                      <a:r>
                        <a:rPr lang="pl-PL" altLang="ko-KR" sz="1100" b="0" dirty="0">
                          <a:solidFill>
                            <a:schemeClr val="tx1"/>
                          </a:solidFill>
                        </a:rPr>
                        <a:t>:9:1</a:t>
                      </a:r>
                      <a:r>
                        <a:rPr lang="en-US" altLang="ko-KR" sz="1100" b="0" dirty="0">
                          <a:solidFill>
                            <a:schemeClr val="tx1"/>
                          </a:solidFill>
                        </a:rPr>
                        <a:t>15</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82455">
                <a:tc rowSpan="2">
                  <a:txBody>
                    <a:bodyPr/>
                    <a:lstStyle/>
                    <a:p>
                      <a:pPr algn="ctr" fontAlgn="ctr"/>
                      <a:r>
                        <a:rPr lang="en-US" sz="1100" b="0" i="0" u="none" strike="noStrike" dirty="0">
                          <a:solidFill>
                            <a:schemeClr val="tx1"/>
                          </a:solidFill>
                          <a:latin typeface="Calibri"/>
                        </a:rPr>
                        <a:t>52-tone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a:solidFill>
                            <a:schemeClr val="tx1"/>
                          </a:solidFill>
                          <a:latin typeface="Calibri"/>
                        </a:rPr>
                        <a:t>26-tone [DRU1, DRU2]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a:solidFill>
                            <a:schemeClr val="tx1"/>
                          </a:solidFill>
                          <a:latin typeface="Calibri"/>
                        </a:rPr>
                        <a:t>26-tone [DRU3, DRU4]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15003">
                <a:tc vMerge="1">
                  <a:txBody>
                    <a:bodyPr/>
                    <a:lstStyle/>
                    <a:p>
                      <a:endParaRPr lang="en-US"/>
                    </a:p>
                  </a:txBody>
                  <a:tcPr/>
                </a:tc>
                <a:tc gridSpan="2">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a:solidFill>
                            <a:schemeClr val="tx1"/>
                          </a:solidFill>
                          <a:latin typeface="Calibri"/>
                        </a:rPr>
                        <a:t>26-tone [DRU6, DRU7]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a:solidFill>
                            <a:schemeClr val="tx1"/>
                          </a:solidFill>
                          <a:latin typeface="Calibri"/>
                        </a:rPr>
                        <a:t>26-tone [DRU8, DRU9]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90592">
                <a:tc>
                  <a:txBody>
                    <a:bodyPr/>
                    <a:lstStyle/>
                    <a:p>
                      <a:pPr algn="ctr" fontAlgn="ctr"/>
                      <a:r>
                        <a:rPr lang="en-US" sz="1100" b="0" i="0" u="none" strike="noStrike" dirty="0">
                          <a:solidFill>
                            <a:schemeClr val="tx1"/>
                          </a:solidFill>
                          <a:latin typeface="Calibri"/>
                        </a:rPr>
                        <a:t>106-tone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RU1</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RU1~4], [-</a:t>
                      </a:r>
                      <a:r>
                        <a:rPr lang="en-US" sz="1100" b="0" i="0" u="none" strike="noStrike" dirty="0">
                          <a:solidFill>
                            <a:schemeClr val="tx1"/>
                          </a:solidFill>
                          <a:latin typeface="Calibri"/>
                        </a:rPr>
                        <a:t>8</a:t>
                      </a:r>
                      <a:r>
                        <a:rPr lang="pl-PL" sz="1100" b="0" i="0" u="none" strike="noStrike" dirty="0">
                          <a:solidFill>
                            <a:schemeClr val="tx1"/>
                          </a:solidFill>
                          <a:latin typeface="Calibri"/>
                        </a:rPr>
                        <a:t>, </a:t>
                      </a:r>
                      <a:r>
                        <a:rPr lang="en-US" sz="1100" b="0" i="0" u="none" strike="noStrike" dirty="0">
                          <a:solidFill>
                            <a:schemeClr val="tx1"/>
                          </a:solidFill>
                          <a:latin typeface="Calibri"/>
                        </a:rPr>
                        <a:t>-3</a:t>
                      </a:r>
                      <a:r>
                        <a:rPr lang="pl-PL"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RU2</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RU6~9], [-</a:t>
                      </a:r>
                      <a:r>
                        <a:rPr lang="en-US" sz="1100" b="0" i="0" u="none" strike="noStrike" dirty="0">
                          <a:solidFill>
                            <a:schemeClr val="tx1"/>
                          </a:solidFill>
                          <a:latin typeface="Calibri"/>
                        </a:rPr>
                        <a:t>7</a:t>
                      </a:r>
                      <a:r>
                        <a:rPr lang="pl-PL" sz="1100" b="0" i="0" u="none" strike="noStrike" dirty="0">
                          <a:solidFill>
                            <a:schemeClr val="tx1"/>
                          </a:solidFill>
                          <a:latin typeface="Calibri"/>
                        </a:rPr>
                        <a:t>, </a:t>
                      </a:r>
                      <a:r>
                        <a:rPr lang="en-US" sz="1100" b="0" i="0" u="none" strike="noStrike" dirty="0">
                          <a:solidFill>
                            <a:schemeClr val="tx1"/>
                          </a:solidFill>
                          <a:latin typeface="Calibri"/>
                        </a:rPr>
                        <a:t>-2</a:t>
                      </a:r>
                      <a:r>
                        <a:rPr lang="pl-PL"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9" name="Table 1">
            <a:extLst>
              <a:ext uri="{FF2B5EF4-FFF2-40B4-BE49-F238E27FC236}">
                <a16:creationId xmlns:a16="http://schemas.microsoft.com/office/drawing/2014/main" id="{00A034A4-766C-CFE3-FB66-089C80B87123}"/>
              </a:ext>
            </a:extLst>
          </p:cNvPr>
          <p:cNvGraphicFramePr>
            <a:graphicFrameLocks noGrp="1"/>
          </p:cNvGraphicFramePr>
          <p:nvPr>
            <p:extLst>
              <p:ext uri="{D42A27DB-BD31-4B8C-83A1-F6EECF244321}">
                <p14:modId xmlns:p14="http://schemas.microsoft.com/office/powerpoint/2010/main" val="871685593"/>
              </p:ext>
            </p:extLst>
          </p:nvPr>
        </p:nvGraphicFramePr>
        <p:xfrm>
          <a:off x="1038133" y="3645024"/>
          <a:ext cx="6858072" cy="2389186"/>
        </p:xfrm>
        <a:graphic>
          <a:graphicData uri="http://schemas.openxmlformats.org/drawingml/2006/table">
            <a:tbl>
              <a:tblPr/>
              <a:tblGrid>
                <a:gridCol w="1143012">
                  <a:extLst>
                    <a:ext uri="{9D8B030D-6E8A-4147-A177-3AD203B41FA5}">
                      <a16:colId xmlns:a16="http://schemas.microsoft.com/office/drawing/2014/main" val="20000"/>
                    </a:ext>
                  </a:extLst>
                </a:gridCol>
                <a:gridCol w="1143012">
                  <a:extLst>
                    <a:ext uri="{9D8B030D-6E8A-4147-A177-3AD203B41FA5}">
                      <a16:colId xmlns:a16="http://schemas.microsoft.com/office/drawing/2014/main" val="20001"/>
                    </a:ext>
                  </a:extLst>
                </a:gridCol>
                <a:gridCol w="1143012">
                  <a:extLst>
                    <a:ext uri="{9D8B030D-6E8A-4147-A177-3AD203B41FA5}">
                      <a16:colId xmlns:a16="http://schemas.microsoft.com/office/drawing/2014/main" val="20002"/>
                    </a:ext>
                  </a:extLst>
                </a:gridCol>
                <a:gridCol w="1143012">
                  <a:extLst>
                    <a:ext uri="{9D8B030D-6E8A-4147-A177-3AD203B41FA5}">
                      <a16:colId xmlns:a16="http://schemas.microsoft.com/office/drawing/2014/main" val="20003"/>
                    </a:ext>
                  </a:extLst>
                </a:gridCol>
                <a:gridCol w="1143012">
                  <a:extLst>
                    <a:ext uri="{9D8B030D-6E8A-4147-A177-3AD203B41FA5}">
                      <a16:colId xmlns:a16="http://schemas.microsoft.com/office/drawing/2014/main" val="20004"/>
                    </a:ext>
                  </a:extLst>
                </a:gridCol>
                <a:gridCol w="1143012">
                  <a:extLst>
                    <a:ext uri="{9D8B030D-6E8A-4147-A177-3AD203B41FA5}">
                      <a16:colId xmlns:a16="http://schemas.microsoft.com/office/drawing/2014/main" val="20005"/>
                    </a:ext>
                  </a:extLst>
                </a:gridCol>
              </a:tblGrid>
              <a:tr h="195296">
                <a:tc>
                  <a:txBody>
                    <a:bodyPr/>
                    <a:lstStyle/>
                    <a:p>
                      <a:pPr algn="ctr" fontAlgn="ctr"/>
                      <a:r>
                        <a:rPr lang="en-US" sz="1100" b="0" i="0" u="none" strike="noStrike" dirty="0">
                          <a:solidFill>
                            <a:schemeClr val="tx1"/>
                          </a:solidFill>
                          <a:latin typeface="Calibri"/>
                        </a:rPr>
                        <a:t>DRU type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en-US" sz="1100" b="0" i="0" u="none" strike="noStrike" dirty="0">
                          <a:solidFill>
                            <a:schemeClr val="tx1"/>
                          </a:solidFill>
                          <a:latin typeface="Calibri"/>
                        </a:rPr>
                        <a:t>DRU index and subcarrier range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90592">
                <a:tc rowSpan="2">
                  <a:txBody>
                    <a:bodyPr/>
                    <a:lstStyle/>
                    <a:p>
                      <a:pPr algn="ctr" fontAlgn="ctr"/>
                      <a:r>
                        <a:rPr lang="en-US" sz="1100" b="0" i="0" u="none" strike="noStrike" dirty="0">
                          <a:solidFill>
                            <a:schemeClr val="tx1"/>
                          </a:solidFill>
                          <a:latin typeface="Calibri"/>
                        </a:rPr>
                        <a:t>26-tone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24</a:t>
                      </a:r>
                      <a:r>
                        <a:rPr lang="pl-PL" altLang="ko-KR" sz="1100" b="0" dirty="0">
                          <a:solidFill>
                            <a:schemeClr val="tx1"/>
                          </a:solidFill>
                        </a:rPr>
                        <a:t>:9:-1</a:t>
                      </a:r>
                      <a:r>
                        <a:rPr lang="en-US" altLang="ko-KR" sz="1100" b="0" dirty="0">
                          <a:solidFill>
                            <a:schemeClr val="tx1"/>
                          </a:solidFill>
                        </a:rPr>
                        <a:t>6</a:t>
                      </a:r>
                      <a:r>
                        <a:rPr lang="pl-PL" altLang="ko-KR" sz="1100" b="0" dirty="0">
                          <a:solidFill>
                            <a:schemeClr val="tx1"/>
                          </a:solidFill>
                        </a:rPr>
                        <a:t>, </a:t>
                      </a:r>
                      <a:r>
                        <a:rPr lang="en-US" altLang="ko-KR" sz="1100" b="0" dirty="0">
                          <a:solidFill>
                            <a:schemeClr val="tx1"/>
                          </a:solidFill>
                        </a:rPr>
                        <a:t>2</a:t>
                      </a:r>
                      <a:r>
                        <a:rPr lang="pl-PL" altLang="ko-KR" sz="1100" b="0" dirty="0">
                          <a:solidFill>
                            <a:schemeClr val="tx1"/>
                          </a:solidFill>
                        </a:rPr>
                        <a:t>:9:11</a:t>
                      </a:r>
                      <a:r>
                        <a:rPr lang="en-US" altLang="ko-KR" sz="1100" b="0" dirty="0">
                          <a:solidFill>
                            <a:schemeClr val="tx1"/>
                          </a:solidFill>
                        </a:rPr>
                        <a:t>0</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19</a:t>
                      </a:r>
                      <a:r>
                        <a:rPr lang="pl-PL" altLang="ko-KR" sz="1100" b="0" dirty="0">
                          <a:solidFill>
                            <a:schemeClr val="tx1"/>
                          </a:solidFill>
                        </a:rPr>
                        <a:t>:9:-</a:t>
                      </a:r>
                      <a:r>
                        <a:rPr lang="en-US" altLang="ko-KR" sz="1100" b="0" dirty="0">
                          <a:solidFill>
                            <a:schemeClr val="tx1"/>
                          </a:solidFill>
                        </a:rPr>
                        <a:t>11</a:t>
                      </a:r>
                      <a:r>
                        <a:rPr lang="pl-PL" altLang="ko-KR" sz="1100" b="0" dirty="0">
                          <a:solidFill>
                            <a:schemeClr val="tx1"/>
                          </a:solidFill>
                        </a:rPr>
                        <a:t>, </a:t>
                      </a:r>
                      <a:r>
                        <a:rPr lang="en-US" altLang="ko-KR" sz="1100" b="0" dirty="0">
                          <a:solidFill>
                            <a:schemeClr val="tx1"/>
                          </a:solidFill>
                        </a:rPr>
                        <a:t>7</a:t>
                      </a:r>
                      <a:r>
                        <a:rPr lang="pl-PL" altLang="ko-KR" sz="1100" b="0" dirty="0">
                          <a:solidFill>
                            <a:schemeClr val="tx1"/>
                          </a:solidFill>
                        </a:rPr>
                        <a:t>:9:11</a:t>
                      </a:r>
                      <a:r>
                        <a:rPr lang="en-US" altLang="ko-KR" sz="1100" b="0" dirty="0">
                          <a:solidFill>
                            <a:schemeClr val="tx1"/>
                          </a:solidFill>
                        </a:rPr>
                        <a:t>5</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22</a:t>
                      </a:r>
                      <a:r>
                        <a:rPr lang="pl-PL" altLang="ko-KR" sz="1100" b="0" dirty="0">
                          <a:solidFill>
                            <a:schemeClr val="tx1"/>
                          </a:solidFill>
                        </a:rPr>
                        <a:t>:9:-</a:t>
                      </a:r>
                      <a:r>
                        <a:rPr lang="en-US" altLang="ko-KR" sz="1100" b="0" dirty="0">
                          <a:solidFill>
                            <a:schemeClr val="tx1"/>
                          </a:solidFill>
                        </a:rPr>
                        <a:t>14</a:t>
                      </a:r>
                      <a:r>
                        <a:rPr lang="pl-PL" altLang="ko-KR" sz="1100" b="0" dirty="0">
                          <a:solidFill>
                            <a:schemeClr val="tx1"/>
                          </a:solidFill>
                        </a:rPr>
                        <a:t>, </a:t>
                      </a:r>
                      <a:r>
                        <a:rPr lang="en-US" altLang="ko-KR" sz="1100" b="0" dirty="0">
                          <a:solidFill>
                            <a:schemeClr val="tx1"/>
                          </a:solidFill>
                        </a:rPr>
                        <a:t>4</a:t>
                      </a:r>
                      <a:r>
                        <a:rPr lang="pl-PL" altLang="ko-KR" sz="1100" b="0" dirty="0">
                          <a:solidFill>
                            <a:schemeClr val="tx1"/>
                          </a:solidFill>
                        </a:rPr>
                        <a:t>:9:11</a:t>
                      </a:r>
                      <a:r>
                        <a:rPr lang="en-US" altLang="ko-KR" sz="1100" b="0" dirty="0">
                          <a:solidFill>
                            <a:schemeClr val="tx1"/>
                          </a:solidFill>
                        </a:rPr>
                        <a:t>2</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-11</a:t>
                      </a:r>
                      <a:r>
                        <a:rPr lang="en-US" altLang="ko-KR" sz="1100" b="0" dirty="0">
                          <a:solidFill>
                            <a:schemeClr val="tx1"/>
                          </a:solidFill>
                        </a:rPr>
                        <a:t>7</a:t>
                      </a:r>
                      <a:r>
                        <a:rPr lang="pl-PL" altLang="ko-KR" sz="1100" b="0" dirty="0">
                          <a:solidFill>
                            <a:schemeClr val="tx1"/>
                          </a:solidFill>
                        </a:rPr>
                        <a:t>:9:-</a:t>
                      </a:r>
                      <a:r>
                        <a:rPr lang="en-US" altLang="ko-KR" sz="1100" b="0" dirty="0">
                          <a:solidFill>
                            <a:schemeClr val="tx1"/>
                          </a:solidFill>
                        </a:rPr>
                        <a:t>9</a:t>
                      </a:r>
                      <a:r>
                        <a:rPr lang="pl-PL" altLang="ko-KR" sz="1100" b="0" dirty="0">
                          <a:solidFill>
                            <a:schemeClr val="tx1"/>
                          </a:solidFill>
                        </a:rPr>
                        <a:t>,</a:t>
                      </a:r>
                      <a:r>
                        <a:rPr lang="en-US" altLang="ko-KR" sz="1100" b="0" dirty="0">
                          <a:solidFill>
                            <a:schemeClr val="tx1"/>
                          </a:solidFill>
                        </a:rPr>
                        <a:t> 0</a:t>
                      </a:r>
                      <a:r>
                        <a:rPr lang="pl-PL" altLang="ko-KR" sz="1100" b="0" dirty="0">
                          <a:solidFill>
                            <a:schemeClr val="tx1"/>
                          </a:solidFill>
                        </a:rPr>
                        <a:t>:9:1</a:t>
                      </a:r>
                      <a:r>
                        <a:rPr lang="en-US" altLang="ko-KR" sz="1100" b="0" dirty="0">
                          <a:solidFill>
                            <a:schemeClr val="tx1"/>
                          </a:solidFill>
                        </a:rPr>
                        <a:t>08</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DRU5</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21</a:t>
                      </a:r>
                      <a:r>
                        <a:rPr lang="pl-PL" altLang="ko-KR" sz="1100" b="0" dirty="0">
                          <a:solidFill>
                            <a:schemeClr val="tx1"/>
                          </a:solidFill>
                        </a:rPr>
                        <a:t>:9:-</a:t>
                      </a:r>
                      <a:r>
                        <a:rPr lang="en-US" altLang="ko-KR" sz="1100" b="0" dirty="0">
                          <a:solidFill>
                            <a:schemeClr val="tx1"/>
                          </a:solidFill>
                        </a:rPr>
                        <a:t>13</a:t>
                      </a:r>
                      <a:r>
                        <a:rPr lang="pl-PL" altLang="ko-KR" sz="1100" b="0" dirty="0">
                          <a:solidFill>
                            <a:schemeClr val="tx1"/>
                          </a:solidFill>
                        </a:rPr>
                        <a:t>, </a:t>
                      </a:r>
                      <a:r>
                        <a:rPr lang="en-US" altLang="ko-KR" sz="1100" b="0" dirty="0">
                          <a:solidFill>
                            <a:schemeClr val="tx1"/>
                          </a:solidFill>
                        </a:rPr>
                        <a:t>5</a:t>
                      </a:r>
                      <a:r>
                        <a:rPr lang="pl-PL" altLang="ko-KR" sz="1100" b="0" dirty="0">
                          <a:solidFill>
                            <a:schemeClr val="tx1"/>
                          </a:solidFill>
                        </a:rPr>
                        <a:t>:9:11</a:t>
                      </a:r>
                      <a:r>
                        <a:rPr lang="en-US" altLang="ko-KR" sz="1100" b="0" dirty="0">
                          <a:solidFill>
                            <a:schemeClr val="tx1"/>
                          </a:solidFill>
                        </a:rPr>
                        <a:t>3</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0592">
                <a:tc vMerge="1">
                  <a:txBody>
                    <a:bodyPr/>
                    <a:lstStyle/>
                    <a:p>
                      <a:endParaRPr lang="en-US"/>
                    </a:p>
                  </a:txBody>
                  <a:tcPr/>
                </a:tc>
                <a:tc>
                  <a:txBody>
                    <a:bodyPr/>
                    <a:lstStyle/>
                    <a:p>
                      <a:pPr algn="ctr" fontAlgn="ctr"/>
                      <a:r>
                        <a:rPr lang="en-US" sz="1100" b="0" i="0" u="none" strike="noStrike" dirty="0">
                          <a:solidFill>
                            <a:schemeClr val="tx1"/>
                          </a:solidFill>
                          <a:latin typeface="Calibri"/>
                        </a:rPr>
                        <a:t>DRU6</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16</a:t>
                      </a:r>
                      <a:r>
                        <a:rPr lang="pl-PL" altLang="ko-KR" sz="1100" b="0" dirty="0">
                          <a:solidFill>
                            <a:schemeClr val="tx1"/>
                          </a:solidFill>
                        </a:rPr>
                        <a:t>:9:-</a:t>
                      </a:r>
                      <a:r>
                        <a:rPr lang="en-US" altLang="ko-KR" sz="1100" b="0" dirty="0">
                          <a:solidFill>
                            <a:schemeClr val="tx1"/>
                          </a:solidFill>
                        </a:rPr>
                        <a:t>8</a:t>
                      </a:r>
                      <a:r>
                        <a:rPr lang="pl-PL" altLang="ko-KR" sz="1100" b="0" dirty="0">
                          <a:solidFill>
                            <a:schemeClr val="tx1"/>
                          </a:solidFill>
                        </a:rPr>
                        <a:t>, </a:t>
                      </a:r>
                      <a:r>
                        <a:rPr lang="en-US" altLang="ko-KR" sz="1100" b="0" dirty="0">
                          <a:solidFill>
                            <a:schemeClr val="tx1"/>
                          </a:solidFill>
                        </a:rPr>
                        <a:t>1</a:t>
                      </a:r>
                      <a:r>
                        <a:rPr lang="pl-PL" altLang="ko-KR" sz="1100" b="0" dirty="0">
                          <a:solidFill>
                            <a:schemeClr val="tx1"/>
                          </a:solidFill>
                        </a:rPr>
                        <a:t>:9:1</a:t>
                      </a:r>
                      <a:r>
                        <a:rPr lang="en-US" altLang="ko-KR" sz="1100" b="0" dirty="0">
                          <a:solidFill>
                            <a:schemeClr val="tx1"/>
                          </a:solidFill>
                        </a:rPr>
                        <a:t>09</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DRU7</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20</a:t>
                      </a:r>
                      <a:r>
                        <a:rPr lang="pl-PL" altLang="ko-KR" sz="1100" b="0" dirty="0">
                          <a:solidFill>
                            <a:schemeClr val="tx1"/>
                          </a:solidFill>
                        </a:rPr>
                        <a:t>:9:-</a:t>
                      </a:r>
                      <a:r>
                        <a:rPr lang="en-US" altLang="ko-KR" sz="1100" b="0" dirty="0">
                          <a:solidFill>
                            <a:schemeClr val="tx1"/>
                          </a:solidFill>
                        </a:rPr>
                        <a:t>12</a:t>
                      </a:r>
                      <a:r>
                        <a:rPr lang="pl-PL" altLang="ko-KR" sz="1100" b="0" dirty="0">
                          <a:solidFill>
                            <a:schemeClr val="tx1"/>
                          </a:solidFill>
                        </a:rPr>
                        <a:t>, </a:t>
                      </a:r>
                      <a:r>
                        <a:rPr lang="en-US" altLang="ko-KR" sz="1100" b="0" dirty="0">
                          <a:solidFill>
                            <a:schemeClr val="tx1"/>
                          </a:solidFill>
                        </a:rPr>
                        <a:t>6</a:t>
                      </a:r>
                      <a:r>
                        <a:rPr lang="pl-PL" altLang="ko-KR" sz="1100" b="0" dirty="0">
                          <a:solidFill>
                            <a:schemeClr val="tx1"/>
                          </a:solidFill>
                        </a:rPr>
                        <a:t>:9:11</a:t>
                      </a:r>
                      <a:r>
                        <a:rPr lang="en-US" altLang="ko-KR" sz="1100" b="0" dirty="0">
                          <a:solidFill>
                            <a:schemeClr val="tx1"/>
                          </a:solidFill>
                        </a:rPr>
                        <a:t>4</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DRU8</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a:t>
                      </a:r>
                      <a:r>
                        <a:rPr lang="en-US" altLang="ko-KR" sz="1100" b="0" dirty="0">
                          <a:solidFill>
                            <a:schemeClr val="tx1"/>
                          </a:solidFill>
                        </a:rPr>
                        <a:t>23</a:t>
                      </a:r>
                      <a:r>
                        <a:rPr lang="pl-PL" altLang="ko-KR" sz="1100" b="0" dirty="0">
                          <a:solidFill>
                            <a:schemeClr val="tx1"/>
                          </a:solidFill>
                        </a:rPr>
                        <a:t>:9:-</a:t>
                      </a:r>
                      <a:r>
                        <a:rPr lang="en-US" altLang="ko-KR" sz="1100" b="0" dirty="0">
                          <a:solidFill>
                            <a:schemeClr val="tx1"/>
                          </a:solidFill>
                        </a:rPr>
                        <a:t>15</a:t>
                      </a:r>
                      <a:r>
                        <a:rPr lang="pl-PL" altLang="ko-KR" sz="1100" b="0" dirty="0">
                          <a:solidFill>
                            <a:schemeClr val="tx1"/>
                          </a:solidFill>
                        </a:rPr>
                        <a:t>, </a:t>
                      </a:r>
                      <a:r>
                        <a:rPr lang="en-US" altLang="ko-KR" sz="1100" b="0" dirty="0">
                          <a:solidFill>
                            <a:schemeClr val="tx1"/>
                          </a:solidFill>
                        </a:rPr>
                        <a:t>3</a:t>
                      </a:r>
                      <a:r>
                        <a:rPr lang="pl-PL" altLang="ko-KR" sz="1100" b="0" dirty="0">
                          <a:solidFill>
                            <a:schemeClr val="tx1"/>
                          </a:solidFill>
                        </a:rPr>
                        <a:t>:9:11</a:t>
                      </a:r>
                      <a:r>
                        <a:rPr lang="en-US" altLang="ko-KR" sz="1100" b="0" dirty="0">
                          <a:solidFill>
                            <a:schemeClr val="tx1"/>
                          </a:solidFill>
                        </a:rPr>
                        <a:t>1</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DRU9</a:t>
                      </a:r>
                      <a:br>
                        <a:rPr lang="en-US" sz="1100" b="0" i="0" u="none" strike="noStrike" dirty="0">
                          <a:solidFill>
                            <a:schemeClr val="tx1"/>
                          </a:solidFill>
                          <a:latin typeface="Calibri"/>
                        </a:rPr>
                      </a:br>
                      <a:r>
                        <a:rPr lang="en-US" sz="1100" b="0" i="0" u="none" strike="noStrike" dirty="0">
                          <a:solidFill>
                            <a:schemeClr val="tx1"/>
                          </a:solidFill>
                          <a:latin typeface="Calibri"/>
                        </a:rPr>
                        <a:t>[</a:t>
                      </a:r>
                      <a:r>
                        <a:rPr lang="pl-PL" altLang="ko-KR" sz="1100" b="0" dirty="0">
                          <a:solidFill>
                            <a:schemeClr val="tx1"/>
                          </a:solidFill>
                        </a:rPr>
                        <a:t>-11</a:t>
                      </a:r>
                      <a:r>
                        <a:rPr lang="en-US" altLang="ko-KR" sz="1100" b="0" dirty="0">
                          <a:solidFill>
                            <a:schemeClr val="tx1"/>
                          </a:solidFill>
                        </a:rPr>
                        <a:t>8</a:t>
                      </a:r>
                      <a:r>
                        <a:rPr lang="pl-PL" altLang="ko-KR" sz="1100" b="0" dirty="0">
                          <a:solidFill>
                            <a:schemeClr val="tx1"/>
                          </a:solidFill>
                        </a:rPr>
                        <a:t>:9:-</a:t>
                      </a:r>
                      <a:r>
                        <a:rPr lang="en-US" altLang="ko-KR" sz="1100" b="0" dirty="0">
                          <a:solidFill>
                            <a:schemeClr val="tx1"/>
                          </a:solidFill>
                        </a:rPr>
                        <a:t>10</a:t>
                      </a:r>
                      <a:r>
                        <a:rPr lang="pl-PL" altLang="ko-KR" sz="1100" b="0" dirty="0">
                          <a:solidFill>
                            <a:schemeClr val="tx1"/>
                          </a:solidFill>
                        </a:rPr>
                        <a:t>, </a:t>
                      </a:r>
                      <a:r>
                        <a:rPr lang="en-US" altLang="ko-KR" sz="1100" b="0" dirty="0">
                          <a:solidFill>
                            <a:schemeClr val="tx1"/>
                          </a:solidFill>
                        </a:rPr>
                        <a:t>8</a:t>
                      </a:r>
                      <a:r>
                        <a:rPr lang="pl-PL" altLang="ko-KR" sz="1100" b="0" dirty="0">
                          <a:solidFill>
                            <a:schemeClr val="tx1"/>
                          </a:solidFill>
                        </a:rPr>
                        <a:t>:9:1</a:t>
                      </a:r>
                      <a:r>
                        <a:rPr lang="en-US" altLang="ko-KR" sz="1100" b="0" dirty="0">
                          <a:solidFill>
                            <a:schemeClr val="tx1"/>
                          </a:solidFill>
                        </a:rPr>
                        <a:t>16</a:t>
                      </a:r>
                      <a:r>
                        <a:rPr lang="en-US"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82455">
                <a:tc rowSpan="2">
                  <a:txBody>
                    <a:bodyPr/>
                    <a:lstStyle/>
                    <a:p>
                      <a:pPr algn="ctr" fontAlgn="ctr"/>
                      <a:r>
                        <a:rPr lang="en-US" sz="1100" b="0" i="0" u="none" strike="noStrike" dirty="0">
                          <a:solidFill>
                            <a:schemeClr val="tx1"/>
                          </a:solidFill>
                          <a:latin typeface="Calibri"/>
                        </a:rPr>
                        <a:t>52-tone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a:solidFill>
                            <a:schemeClr val="tx1"/>
                          </a:solidFill>
                          <a:latin typeface="Calibri"/>
                        </a:rPr>
                        <a:t>26-tone [DRU1, DRU2]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a:solidFill>
                            <a:schemeClr val="tx1"/>
                          </a:solidFill>
                          <a:latin typeface="Calibri"/>
                        </a:rPr>
                        <a:t>26-tone [DRU3, DRU4]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15003">
                <a:tc vMerge="1">
                  <a:txBody>
                    <a:bodyPr/>
                    <a:lstStyle/>
                    <a:p>
                      <a:endParaRPr lang="en-US"/>
                    </a:p>
                  </a:txBody>
                  <a:tcPr/>
                </a:tc>
                <a:tc gridSpan="2">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a:solidFill>
                            <a:schemeClr val="tx1"/>
                          </a:solidFill>
                          <a:latin typeface="Calibri"/>
                        </a:rPr>
                        <a:t>26-tone [DRU6, DRU7]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a:solidFill>
                            <a:schemeClr val="tx1"/>
                          </a:solidFill>
                          <a:latin typeface="Calibri"/>
                        </a:rPr>
                        <a:t>26-tone [DRU8, DRU9]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90592">
                <a:tc>
                  <a:txBody>
                    <a:bodyPr/>
                    <a:lstStyle/>
                    <a:p>
                      <a:pPr algn="ctr" fontAlgn="ctr"/>
                      <a:r>
                        <a:rPr lang="en-US" sz="1100" b="0" i="0" u="none" strike="noStrike" dirty="0">
                          <a:solidFill>
                            <a:schemeClr val="tx1"/>
                          </a:solidFill>
                          <a:latin typeface="Calibri"/>
                        </a:rPr>
                        <a:t>106-tone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RU1</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RU1~4], [-</a:t>
                      </a:r>
                      <a:r>
                        <a:rPr lang="en-US" sz="1100" b="0" i="0" u="none" strike="noStrike" dirty="0">
                          <a:solidFill>
                            <a:schemeClr val="tx1"/>
                          </a:solidFill>
                          <a:latin typeface="Calibri"/>
                        </a:rPr>
                        <a:t>7</a:t>
                      </a:r>
                      <a:r>
                        <a:rPr lang="pl-PL" sz="1100" b="0" i="0" u="none" strike="noStrike" dirty="0">
                          <a:solidFill>
                            <a:schemeClr val="tx1"/>
                          </a:solidFill>
                          <a:latin typeface="Calibri"/>
                        </a:rPr>
                        <a:t>, </a:t>
                      </a:r>
                      <a:r>
                        <a:rPr lang="en-US" sz="1100" b="0" i="0" u="none" strike="noStrike" dirty="0">
                          <a:solidFill>
                            <a:schemeClr val="tx1"/>
                          </a:solidFill>
                          <a:latin typeface="Calibri"/>
                        </a:rPr>
                        <a:t>-2</a:t>
                      </a:r>
                      <a:r>
                        <a:rPr lang="pl-PL"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RU2</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RU6~9], [-</a:t>
                      </a:r>
                      <a:r>
                        <a:rPr lang="en-US" sz="1100" b="0" i="0" u="none" strike="noStrike" dirty="0">
                          <a:solidFill>
                            <a:schemeClr val="tx1"/>
                          </a:solidFill>
                          <a:latin typeface="Calibri"/>
                        </a:rPr>
                        <a:t>6</a:t>
                      </a:r>
                      <a:r>
                        <a:rPr lang="pl-PL" sz="1100" b="0" i="0" u="none" strike="noStrike" dirty="0">
                          <a:solidFill>
                            <a:schemeClr val="tx1"/>
                          </a:solidFill>
                          <a:latin typeface="Calibri"/>
                        </a:rPr>
                        <a:t>, </a:t>
                      </a:r>
                      <a:r>
                        <a:rPr lang="en-US" sz="1100" b="0" i="0" u="none" strike="noStrike" dirty="0">
                          <a:solidFill>
                            <a:schemeClr val="tx1"/>
                          </a:solidFill>
                          <a:latin typeface="Calibri"/>
                        </a:rPr>
                        <a:t>-1</a:t>
                      </a:r>
                      <a:r>
                        <a:rPr lang="pl-PL" sz="1100" b="0" i="0" u="none" strike="noStrike" dirty="0">
                          <a:solidFill>
                            <a:schemeClr val="tx1"/>
                          </a:solidFill>
                          <a:latin typeface="Calibri"/>
                        </a:rPr>
                        <a: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文本框 6"/>
          <p:cNvSpPr txBox="1"/>
          <p:nvPr/>
        </p:nvSpPr>
        <p:spPr>
          <a:xfrm>
            <a:off x="8184232" y="1700808"/>
            <a:ext cx="3600400" cy="738664"/>
          </a:xfrm>
          <a:prstGeom prst="rect">
            <a:avLst/>
          </a:prstGeom>
          <a:noFill/>
        </p:spPr>
        <p:txBody>
          <a:bodyPr wrap="square" rtlCol="0">
            <a:spAutoFit/>
          </a:bodyPr>
          <a:lstStyle/>
          <a:p>
            <a:r>
              <a:rPr lang="en-US" altLang="zh-CN" sz="1400" dirty="0">
                <a:solidFill>
                  <a:schemeClr val="tx1"/>
                </a:solidFill>
              </a:rPr>
              <a:t>The converted DRU tone plan for the 2</a:t>
            </a:r>
            <a:r>
              <a:rPr lang="en-US" altLang="zh-CN" sz="1400" baseline="30000" dirty="0">
                <a:solidFill>
                  <a:schemeClr val="tx1"/>
                </a:solidFill>
              </a:rPr>
              <a:t>nd</a:t>
            </a:r>
            <a:r>
              <a:rPr lang="en-US" altLang="zh-CN" sz="1400" dirty="0">
                <a:solidFill>
                  <a:schemeClr val="tx1"/>
                </a:solidFill>
              </a:rPr>
              <a:t>  and 4</a:t>
            </a:r>
            <a:r>
              <a:rPr lang="en-US" altLang="zh-CN" sz="1400" baseline="30000" dirty="0">
                <a:solidFill>
                  <a:schemeClr val="tx1"/>
                </a:solidFill>
              </a:rPr>
              <a:t>th</a:t>
            </a:r>
            <a:r>
              <a:rPr lang="en-US" altLang="zh-CN" sz="1400" dirty="0">
                <a:solidFill>
                  <a:schemeClr val="tx1"/>
                </a:solidFill>
              </a:rPr>
              <a:t> 20MHz subchannels of an 80M PPDU corresponding to </a:t>
            </a:r>
            <a:r>
              <a:rPr lang="en-US" altLang="zh-CN" sz="1400" dirty="0">
                <a:solidFill>
                  <a:schemeClr val="accent2"/>
                </a:solidFill>
              </a:rPr>
              <a:t>option-1</a:t>
            </a:r>
            <a:r>
              <a:rPr lang="en-US" altLang="zh-CN" sz="1400" dirty="0">
                <a:solidFill>
                  <a:schemeClr val="tx1"/>
                </a:solidFill>
              </a:rPr>
              <a:t> based on </a:t>
            </a:r>
            <a:r>
              <a:rPr lang="en-US" altLang="zh-CN" sz="1400" dirty="0">
                <a:solidFill>
                  <a:schemeClr val="accent2"/>
                </a:solidFill>
              </a:rPr>
              <a:t>ref [3]</a:t>
            </a:r>
            <a:endParaRPr lang="zh-CN" altLang="en-US" sz="1400" dirty="0">
              <a:solidFill>
                <a:schemeClr val="accent2"/>
              </a:solidFill>
            </a:endParaRPr>
          </a:p>
        </p:txBody>
      </p:sp>
      <p:sp>
        <p:nvSpPr>
          <p:cNvPr id="10" name="文本框 9"/>
          <p:cNvSpPr txBox="1"/>
          <p:nvPr/>
        </p:nvSpPr>
        <p:spPr>
          <a:xfrm>
            <a:off x="8184232" y="4116977"/>
            <a:ext cx="3600400" cy="738664"/>
          </a:xfrm>
          <a:prstGeom prst="rect">
            <a:avLst/>
          </a:prstGeom>
          <a:noFill/>
        </p:spPr>
        <p:txBody>
          <a:bodyPr wrap="square" rtlCol="0">
            <a:spAutoFit/>
          </a:bodyPr>
          <a:lstStyle/>
          <a:p>
            <a:r>
              <a:rPr lang="en-US" altLang="zh-CN" sz="1400" dirty="0">
                <a:solidFill>
                  <a:schemeClr val="tx1"/>
                </a:solidFill>
              </a:rPr>
              <a:t>The converted DRU tone plan for the 2</a:t>
            </a:r>
            <a:r>
              <a:rPr lang="en-US" altLang="zh-CN" sz="1400" baseline="30000" dirty="0">
                <a:solidFill>
                  <a:schemeClr val="tx1"/>
                </a:solidFill>
              </a:rPr>
              <a:t>nd</a:t>
            </a:r>
            <a:r>
              <a:rPr lang="en-US" altLang="zh-CN" sz="1400" dirty="0">
                <a:solidFill>
                  <a:schemeClr val="tx1"/>
                </a:solidFill>
              </a:rPr>
              <a:t>  and 4</a:t>
            </a:r>
            <a:r>
              <a:rPr lang="en-US" altLang="zh-CN" sz="1400" baseline="30000" dirty="0">
                <a:solidFill>
                  <a:schemeClr val="tx1"/>
                </a:solidFill>
              </a:rPr>
              <a:t>th</a:t>
            </a:r>
            <a:r>
              <a:rPr lang="en-US" altLang="zh-CN" sz="1400" dirty="0">
                <a:solidFill>
                  <a:schemeClr val="tx1"/>
                </a:solidFill>
              </a:rPr>
              <a:t> 20MHz subchannels of an 80MHz PPDU corresponding to </a:t>
            </a:r>
            <a:r>
              <a:rPr lang="en-US" altLang="zh-CN" sz="1400" dirty="0">
                <a:solidFill>
                  <a:schemeClr val="accent2"/>
                </a:solidFill>
              </a:rPr>
              <a:t>option-2</a:t>
            </a:r>
            <a:r>
              <a:rPr lang="en-US" altLang="zh-CN" sz="1400" dirty="0">
                <a:solidFill>
                  <a:schemeClr val="tx1"/>
                </a:solidFill>
              </a:rPr>
              <a:t> based on </a:t>
            </a:r>
            <a:r>
              <a:rPr lang="en-US" altLang="zh-CN" sz="1400" dirty="0">
                <a:solidFill>
                  <a:schemeClr val="accent2"/>
                </a:solidFill>
              </a:rPr>
              <a:t>ref [3]</a:t>
            </a:r>
            <a:endParaRPr lang="zh-CN" altLang="en-US" sz="1400" dirty="0">
              <a:solidFill>
                <a:schemeClr val="accent2"/>
              </a:solidFill>
            </a:endParaRPr>
          </a:p>
        </p:txBody>
      </p:sp>
      <p:sp>
        <p:nvSpPr>
          <p:cNvPr id="11" name="Date Placeholder 3"/>
          <p:cNvSpPr txBox="1">
            <a:spLocks/>
          </p:cNvSpPr>
          <p:nvPr/>
        </p:nvSpPr>
        <p:spPr>
          <a:xfrm>
            <a:off x="911424" y="26647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928435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2848108237"/>
              </p:ext>
            </p:extLst>
          </p:nvPr>
        </p:nvGraphicFramePr>
        <p:xfrm>
          <a:off x="1033174" y="1052737"/>
          <a:ext cx="10463426" cy="2912191"/>
        </p:xfrm>
        <a:graphic>
          <a:graphicData uri="http://schemas.openxmlformats.org/drawingml/2006/table">
            <a:tbl>
              <a:tblPr firstRow="1" bandRow="1">
                <a:tableStyleId>{5C22544A-7EE6-4342-B048-85BDC9FD1C3A}</a:tableStyleId>
              </a:tblPr>
              <a:tblGrid>
                <a:gridCol w="1742830">
                  <a:extLst>
                    <a:ext uri="{9D8B030D-6E8A-4147-A177-3AD203B41FA5}">
                      <a16:colId xmlns:a16="http://schemas.microsoft.com/office/drawing/2014/main" val="20000"/>
                    </a:ext>
                  </a:extLst>
                </a:gridCol>
                <a:gridCol w="195184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2232248">
                  <a:extLst>
                    <a:ext uri="{9D8B030D-6E8A-4147-A177-3AD203B41FA5}">
                      <a16:colId xmlns:a16="http://schemas.microsoft.com/office/drawing/2014/main" val="20004"/>
                    </a:ext>
                  </a:extLst>
                </a:gridCol>
              </a:tblGrid>
              <a:tr h="562709">
                <a:tc>
                  <a:txBody>
                    <a:bodyPr/>
                    <a:lstStyle/>
                    <a:p>
                      <a:endParaRPr lang="zh-CN" altLang="en-US" sz="1100" dirty="0">
                        <a:latin typeface="+mn-lt"/>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b="0" dirty="0">
                          <a:solidFill>
                            <a:schemeClr val="tx1"/>
                          </a:solidFill>
                          <a:latin typeface="+mn-lt"/>
                        </a:rPr>
                        <a:t>Option-1</a:t>
                      </a:r>
                      <a:endParaRPr lang="zh-CN" altLang="en-US" sz="1100" b="0" dirty="0">
                        <a:solidFill>
                          <a:schemeClr val="tx1"/>
                        </a:solidFill>
                        <a:latin typeface="+mn-lt"/>
                      </a:endParaRPr>
                    </a:p>
                    <a:p>
                      <a:pPr algn="ctr"/>
                      <a:r>
                        <a:rPr lang="en-US" altLang="zh-CN" sz="1100" b="0" dirty="0">
                          <a:solidFill>
                            <a:schemeClr val="tx1"/>
                          </a:solidFill>
                          <a:latin typeface="+mn-lt"/>
                        </a:rPr>
                        <a:t>of the converted DRU tone plan for the 2nd  and 4th 20MHz subchannels</a:t>
                      </a:r>
                      <a:r>
                        <a:rPr lang="en-US" altLang="zh-CN" sz="1100" b="0" baseline="0" dirty="0">
                          <a:solidFill>
                            <a:schemeClr val="tx1"/>
                          </a:solidFill>
                          <a:latin typeface="+mn-lt"/>
                        </a:rPr>
                        <a:t> </a:t>
                      </a:r>
                      <a:r>
                        <a:rPr lang="en-US" altLang="zh-CN" sz="1100" b="0" dirty="0">
                          <a:solidFill>
                            <a:schemeClr val="tx1"/>
                          </a:solidFill>
                          <a:latin typeface="+mn-lt"/>
                        </a:rPr>
                        <a:t>of an 80M PPDU</a:t>
                      </a:r>
                      <a:endParaRPr lang="zh-CN" altLang="en-US" sz="1100" b="0" dirty="0">
                        <a:solidFill>
                          <a:schemeClr val="tx1"/>
                        </a:solidFill>
                        <a:latin typeface="+mn-lt"/>
                      </a:endParaRPr>
                    </a:p>
                  </a:txBody>
                  <a:tcPr/>
                </a:tc>
                <a:tc hMerge="1">
                  <a:txBody>
                    <a:bodyPr/>
                    <a:lstStyle/>
                    <a:p>
                      <a:endParaRPr lang="zh-CN" alt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b="0" dirty="0">
                          <a:solidFill>
                            <a:schemeClr val="tx1"/>
                          </a:solidFill>
                          <a:latin typeface="+mn-lt"/>
                        </a:rPr>
                        <a:t>Option-2</a:t>
                      </a:r>
                      <a:endParaRPr lang="zh-CN" altLang="en-US" sz="1100" b="0" dirty="0">
                        <a:solidFill>
                          <a:schemeClr val="tx1"/>
                        </a:solidFill>
                        <a:latin typeface="+mn-lt"/>
                      </a:endParaRPr>
                    </a:p>
                    <a:p>
                      <a:pPr algn="ctr"/>
                      <a:r>
                        <a:rPr lang="en-US" altLang="zh-CN" sz="1100" b="0" dirty="0">
                          <a:solidFill>
                            <a:schemeClr val="tx1"/>
                          </a:solidFill>
                          <a:latin typeface="+mn-lt"/>
                        </a:rPr>
                        <a:t>of the converted DRU tone plan for the 2nd  and 4th 20MHz subchannels of an 80M PPDU</a:t>
                      </a:r>
                      <a:endParaRPr lang="zh-CN" altLang="en-US" sz="1100" b="0" dirty="0">
                        <a:solidFill>
                          <a:schemeClr val="tx1"/>
                        </a:solidFill>
                        <a:latin typeface="+mn-lt"/>
                      </a:endParaRPr>
                    </a:p>
                  </a:txBody>
                  <a:tcPr/>
                </a:tc>
                <a:tc hMerge="1">
                  <a:txBody>
                    <a:bodyPr/>
                    <a:lstStyle/>
                    <a:p>
                      <a:endParaRPr lang="zh-CN" altLang="en-US" dirty="0"/>
                    </a:p>
                  </a:txBody>
                  <a:tcPr/>
                </a:tc>
                <a:extLst>
                  <a:ext uri="{0D108BD9-81ED-4DB2-BD59-A6C34878D82A}">
                    <a16:rowId xmlns:a16="http://schemas.microsoft.com/office/drawing/2014/main" val="10000"/>
                  </a:ext>
                </a:extLst>
              </a:tr>
              <a:tr h="562709">
                <a:tc>
                  <a:txBody>
                    <a:bodyPr/>
                    <a:lstStyle/>
                    <a:p>
                      <a:endParaRPr lang="zh-CN" altLang="en-US" sz="1100" b="0" dirty="0">
                        <a:solidFill>
                          <a:schemeClr val="tx1"/>
                        </a:solidFill>
                        <a:latin typeface="+mn-lt"/>
                      </a:endParaRPr>
                    </a:p>
                  </a:txBody>
                  <a:tcPr/>
                </a:tc>
                <a:tc>
                  <a:txBody>
                    <a:bodyPr/>
                    <a:lstStyle/>
                    <a:p>
                      <a:pPr algn="ctr"/>
                      <a:r>
                        <a:rPr lang="en-US" altLang="zh-CN" sz="1100" b="0" dirty="0">
                          <a:solidFill>
                            <a:schemeClr val="tx1"/>
                          </a:solidFill>
                          <a:latin typeface="+mn-lt"/>
                        </a:rPr>
                        <a:t>The DRUs including DC tones</a:t>
                      </a:r>
                    </a:p>
                    <a:p>
                      <a:pPr algn="ctr"/>
                      <a:r>
                        <a:rPr lang="en-US" altLang="zh-CN" sz="1100" b="0" dirty="0">
                          <a:solidFill>
                            <a:schemeClr val="tx1"/>
                          </a:solidFill>
                          <a:latin typeface="+mn-lt"/>
                        </a:rPr>
                        <a:t> [-1 0 1] of a 20MHz only STA</a:t>
                      </a:r>
                      <a:endParaRPr lang="zh-CN" altLang="en-US" sz="1100" b="0" dirty="0">
                        <a:solidFill>
                          <a:schemeClr val="tx1"/>
                        </a:solidFill>
                        <a:latin typeface="+mn-lt"/>
                      </a:endParaRPr>
                    </a:p>
                  </a:txBody>
                  <a:tcPr/>
                </a:tc>
                <a:tc>
                  <a:txBody>
                    <a:bodyPr/>
                    <a:lstStyle/>
                    <a:p>
                      <a:pPr algn="ctr"/>
                      <a:r>
                        <a:rPr lang="en-US" altLang="zh-CN" sz="1100" b="0" dirty="0">
                          <a:solidFill>
                            <a:schemeClr val="tx1"/>
                          </a:solidFill>
                          <a:latin typeface="+mn-lt"/>
                        </a:rPr>
                        <a:t>The DRUs including guard tones</a:t>
                      </a:r>
                      <a:r>
                        <a:rPr lang="en-US" altLang="zh-CN" sz="1100" b="0" baseline="0" dirty="0">
                          <a:solidFill>
                            <a:schemeClr val="tx1"/>
                          </a:solidFill>
                          <a:latin typeface="+mn-lt"/>
                        </a:rPr>
                        <a:t> </a:t>
                      </a:r>
                      <a:r>
                        <a:rPr lang="en-US" altLang="zh-CN" sz="1100" b="0" dirty="0">
                          <a:solidFill>
                            <a:schemeClr val="tx1"/>
                          </a:solidFill>
                          <a:latin typeface="+mn-lt"/>
                        </a:rPr>
                        <a:t>[-125</a:t>
                      </a:r>
                      <a:r>
                        <a:rPr lang="en-US" altLang="zh-CN" sz="1100" b="0" baseline="0" dirty="0">
                          <a:solidFill>
                            <a:schemeClr val="tx1"/>
                          </a:solidFill>
                          <a:latin typeface="+mn-lt"/>
                        </a:rPr>
                        <a:t> -124 -123</a:t>
                      </a:r>
                      <a:r>
                        <a:rPr lang="en-US" altLang="zh-CN" sz="1100" b="0" dirty="0">
                          <a:solidFill>
                            <a:schemeClr val="tx1"/>
                          </a:solidFill>
                          <a:latin typeface="+mn-lt"/>
                        </a:rPr>
                        <a:t>] of a 20MHz only STA</a:t>
                      </a:r>
                      <a:endParaRPr lang="zh-CN" altLang="en-US" sz="1100" b="0" dirty="0">
                        <a:solidFill>
                          <a:schemeClr val="tx1"/>
                        </a:solidFill>
                        <a:latin typeface="+mn-lt"/>
                      </a:endParaRPr>
                    </a:p>
                  </a:txBody>
                  <a:tcPr/>
                </a:tc>
                <a:tc>
                  <a:txBody>
                    <a:bodyPr/>
                    <a:lstStyle/>
                    <a:p>
                      <a:pPr algn="ctr"/>
                      <a:r>
                        <a:rPr lang="en-US" altLang="zh-CN" sz="1100" b="0" dirty="0">
                          <a:solidFill>
                            <a:schemeClr val="tx1"/>
                          </a:solidFill>
                          <a:latin typeface="+mn-lt"/>
                        </a:rPr>
                        <a:t>The DRUs including DC tones</a:t>
                      </a:r>
                      <a:r>
                        <a:rPr lang="en-US" altLang="zh-CN" sz="1100" b="0" baseline="0" dirty="0">
                          <a:solidFill>
                            <a:schemeClr val="tx1"/>
                          </a:solidFill>
                          <a:latin typeface="+mn-lt"/>
                        </a:rPr>
                        <a:t>     </a:t>
                      </a:r>
                      <a:r>
                        <a:rPr lang="en-US" altLang="zh-CN" sz="1100" b="0" dirty="0">
                          <a:solidFill>
                            <a:schemeClr val="tx1"/>
                          </a:solidFill>
                          <a:latin typeface="+mn-lt"/>
                        </a:rPr>
                        <a:t>[-1 0 1] of a 20MHz only STA</a:t>
                      </a:r>
                      <a:endParaRPr lang="zh-CN" altLang="en-US" sz="1100" b="0" dirty="0">
                        <a:solidFill>
                          <a:schemeClr val="tx1"/>
                        </a:solidFill>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b="0" dirty="0">
                          <a:solidFill>
                            <a:schemeClr val="tx1"/>
                          </a:solidFill>
                          <a:latin typeface="+mn-lt"/>
                        </a:rPr>
                        <a:t>The DRUs including guard tones    [-124</a:t>
                      </a:r>
                      <a:r>
                        <a:rPr lang="en-US" altLang="zh-CN" sz="1100" b="0" baseline="0" dirty="0">
                          <a:solidFill>
                            <a:schemeClr val="tx1"/>
                          </a:solidFill>
                          <a:latin typeface="+mn-lt"/>
                        </a:rPr>
                        <a:t> -123</a:t>
                      </a:r>
                      <a:r>
                        <a:rPr lang="en-US" altLang="zh-CN" sz="1100" b="0" dirty="0">
                          <a:solidFill>
                            <a:schemeClr val="tx1"/>
                          </a:solidFill>
                          <a:latin typeface="+mn-lt"/>
                        </a:rPr>
                        <a:t>] of a 20MHz only STA</a:t>
                      </a:r>
                      <a:endParaRPr lang="zh-CN" altLang="en-US" sz="1100" b="0" dirty="0">
                        <a:solidFill>
                          <a:schemeClr val="tx1"/>
                        </a:solidFill>
                        <a:latin typeface="+mn-lt"/>
                      </a:endParaRPr>
                    </a:p>
                    <a:p>
                      <a:pPr algn="ctr"/>
                      <a:endParaRPr lang="zh-CN" altLang="en-US" sz="1100" b="0" dirty="0">
                        <a:solidFill>
                          <a:schemeClr val="tx1"/>
                        </a:solidFill>
                        <a:latin typeface="+mn-lt"/>
                      </a:endParaRPr>
                    </a:p>
                  </a:txBody>
                  <a:tcPr/>
                </a:tc>
                <a:extLst>
                  <a:ext uri="{0D108BD9-81ED-4DB2-BD59-A6C34878D82A}">
                    <a16:rowId xmlns:a16="http://schemas.microsoft.com/office/drawing/2014/main" val="10001"/>
                  </a:ext>
                </a:extLst>
              </a:tr>
              <a:tr h="721422">
                <a:tc>
                  <a:txBody>
                    <a:bodyPr/>
                    <a:lstStyle/>
                    <a:p>
                      <a:r>
                        <a:rPr lang="en-US" altLang="zh-CN" sz="1100" b="0" dirty="0">
                          <a:solidFill>
                            <a:schemeClr val="tx1"/>
                          </a:solidFill>
                          <a:latin typeface="+mn-lt"/>
                        </a:rPr>
                        <a:t>Tone plan for a 20MHz PPDU proposed in ref [2]</a:t>
                      </a:r>
                      <a:endParaRPr lang="zh-CN" altLang="en-US" sz="1100" b="0" dirty="0">
                        <a:solidFill>
                          <a:schemeClr val="tx1"/>
                        </a:solidFill>
                        <a:latin typeface="+mn-lt"/>
                      </a:endParaRPr>
                    </a:p>
                  </a:txBody>
                  <a:tcPr/>
                </a:tc>
                <a:tc>
                  <a:txBody>
                    <a:bodyPr/>
                    <a:lstStyle/>
                    <a:p>
                      <a:r>
                        <a:rPr lang="en-US" altLang="zh-CN" sz="1100" b="0" dirty="0">
                          <a:solidFill>
                            <a:schemeClr val="tx1"/>
                          </a:solidFill>
                          <a:latin typeface="+mn-lt"/>
                        </a:rPr>
                        <a:t>26-tone DRU (</a:t>
                      </a:r>
                      <a:r>
                        <a:rPr lang="en-US" altLang="zh-CN" sz="1100" b="0" dirty="0">
                          <a:solidFill>
                            <a:schemeClr val="accent2"/>
                          </a:solidFill>
                          <a:latin typeface="+mn-lt"/>
                        </a:rPr>
                        <a:t>3</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5</a:t>
                      </a:r>
                      <a:r>
                        <a:rPr lang="zh-CN" altLang="en-US" sz="1100" b="0" dirty="0">
                          <a:solidFill>
                            <a:schemeClr val="tx1"/>
                          </a:solidFill>
                          <a:latin typeface="+mn-lt"/>
                        </a:rPr>
                        <a:t>、</a:t>
                      </a:r>
                      <a:r>
                        <a:rPr lang="en-US" altLang="zh-CN" sz="1100" b="0" dirty="0">
                          <a:solidFill>
                            <a:schemeClr val="tx1"/>
                          </a:solidFill>
                          <a:latin typeface="+mn-lt"/>
                        </a:rPr>
                        <a:t>9 </a:t>
                      </a:r>
                    </a:p>
                    <a:p>
                      <a:r>
                        <a:rPr lang="en-US" altLang="zh-CN" sz="1100" b="0" dirty="0">
                          <a:solidFill>
                            <a:schemeClr val="tx1"/>
                          </a:solidFill>
                          <a:latin typeface="+mn-lt"/>
                        </a:rPr>
                        <a:t>52-tone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4</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2</a:t>
                      </a:r>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a:solidFill>
                            <a:schemeClr val="tx1"/>
                          </a:solidFill>
                          <a:latin typeface="+mn-lt"/>
                        </a:rPr>
                        <a:t>26-tone DRU (</a:t>
                      </a:r>
                      <a:r>
                        <a:rPr lang="en-US" altLang="zh-CN" sz="1100" b="0" dirty="0">
                          <a:solidFill>
                            <a:schemeClr val="accent2"/>
                          </a:solidFill>
                          <a:latin typeface="+mn-lt"/>
                        </a:rPr>
                        <a:t>3</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3</a:t>
                      </a:r>
                      <a:r>
                        <a:rPr lang="zh-CN" altLang="en-US" sz="1100" b="0" dirty="0">
                          <a:solidFill>
                            <a:schemeClr val="tx1"/>
                          </a:solidFill>
                          <a:latin typeface="+mn-lt"/>
                        </a:rPr>
                        <a:t>、</a:t>
                      </a:r>
                      <a:r>
                        <a:rPr lang="en-US" altLang="zh-CN" sz="1100" b="0" dirty="0">
                          <a:solidFill>
                            <a:schemeClr val="tx1"/>
                          </a:solidFill>
                          <a:latin typeface="+mn-lt"/>
                        </a:rPr>
                        <a:t>6 </a:t>
                      </a:r>
                    </a:p>
                    <a:p>
                      <a:r>
                        <a:rPr lang="en-US" altLang="zh-CN" sz="1100" b="0" dirty="0">
                          <a:solidFill>
                            <a:schemeClr val="tx1"/>
                          </a:solidFill>
                          <a:latin typeface="+mn-lt"/>
                        </a:rPr>
                        <a:t>52-tone DRU (</a:t>
                      </a:r>
                      <a:r>
                        <a:rPr lang="en-US" altLang="zh-CN" sz="1100" b="0" dirty="0">
                          <a:solidFill>
                            <a:schemeClr val="accent2"/>
                          </a:solidFill>
                          <a:latin typeface="+mn-lt"/>
                        </a:rPr>
                        <a:t>3</a:t>
                      </a:r>
                      <a:r>
                        <a:rPr lang="en-US" altLang="zh-CN" sz="1100" b="0" dirty="0">
                          <a:solidFill>
                            <a:schemeClr val="tx1"/>
                          </a:solidFill>
                          <a:latin typeface="+mn-lt"/>
                        </a:rPr>
                        <a:t>):</a:t>
                      </a:r>
                      <a:r>
                        <a:rPr lang="en-US" altLang="zh-CN" sz="1100" b="0" baseline="0" dirty="0">
                          <a:solidFill>
                            <a:schemeClr val="tx1"/>
                          </a:solidFill>
                          <a:latin typeface="+mn-lt"/>
                        </a:rPr>
                        <a:t> </a:t>
                      </a:r>
                      <a:r>
                        <a:rPr lang="en-US" altLang="zh-CN" sz="1100" b="0" dirty="0">
                          <a:solidFill>
                            <a:schemeClr val="tx1"/>
                          </a:solidFill>
                          <a:latin typeface="+mn-lt"/>
                        </a:rPr>
                        <a:t>1</a:t>
                      </a:r>
                      <a:r>
                        <a:rPr lang="zh-CN" altLang="en-US" sz="1100" b="0" dirty="0">
                          <a:solidFill>
                            <a:schemeClr val="tx1"/>
                          </a:solidFill>
                          <a:latin typeface="+mn-lt"/>
                        </a:rPr>
                        <a:t>、</a:t>
                      </a:r>
                      <a:r>
                        <a:rPr lang="en-US" altLang="zh-CN" sz="1100" b="0" dirty="0">
                          <a:solidFill>
                            <a:schemeClr val="tx1"/>
                          </a:solidFill>
                          <a:latin typeface="+mn-lt"/>
                        </a:rPr>
                        <a:t>2</a:t>
                      </a:r>
                      <a:r>
                        <a:rPr lang="zh-CN" altLang="en-US" sz="1100" b="0" dirty="0">
                          <a:solidFill>
                            <a:schemeClr val="tx1"/>
                          </a:solidFill>
                          <a:latin typeface="+mn-lt"/>
                        </a:rPr>
                        <a:t>、</a:t>
                      </a:r>
                      <a:r>
                        <a:rPr lang="en-US" altLang="zh-CN" sz="1100" b="0" dirty="0">
                          <a:solidFill>
                            <a:schemeClr val="tx1"/>
                          </a:solidFill>
                          <a:latin typeface="+mn-lt"/>
                        </a:rPr>
                        <a:t>3</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 </a:t>
                      </a:r>
                      <a:r>
                        <a:rPr lang="zh-CN" altLang="en-US" sz="1100" b="0" dirty="0">
                          <a:solidFill>
                            <a:schemeClr val="tx1"/>
                          </a:solidFill>
                          <a:latin typeface="+mn-lt"/>
                        </a:rPr>
                        <a:t>、</a:t>
                      </a:r>
                      <a:r>
                        <a:rPr lang="en-US" altLang="zh-CN" sz="1100" b="0" dirty="0">
                          <a:solidFill>
                            <a:schemeClr val="tx1"/>
                          </a:solidFill>
                          <a:latin typeface="+mn-lt"/>
                        </a:rPr>
                        <a:t>2</a:t>
                      </a:r>
                    </a:p>
                    <a:p>
                      <a:r>
                        <a:rPr lang="en-US" altLang="zh-CN" sz="1100" b="0" dirty="0">
                          <a:solidFill>
                            <a:schemeClr val="tx1"/>
                          </a:solidFill>
                          <a:latin typeface="+mn-lt"/>
                        </a:rPr>
                        <a:t>Note that 106-1 includes 2 guard tones.</a:t>
                      </a:r>
                      <a:endParaRPr lang="zh-CN" altLang="en-US" sz="1100" b="0" dirty="0">
                        <a:solidFill>
                          <a:schemeClr val="tx1"/>
                        </a:solidFill>
                        <a:latin typeface="+mn-lt"/>
                      </a:endParaRPr>
                    </a:p>
                  </a:txBody>
                  <a:tcPr/>
                </a:tc>
                <a:tc>
                  <a:txBody>
                    <a:bodyPr/>
                    <a:lstStyle/>
                    <a:p>
                      <a:r>
                        <a:rPr lang="en-US" altLang="zh-CN" sz="1100" b="0" dirty="0">
                          <a:solidFill>
                            <a:schemeClr val="tx1"/>
                          </a:solidFill>
                          <a:latin typeface="+mn-lt"/>
                        </a:rPr>
                        <a:t>26-tone DRU (</a:t>
                      </a:r>
                      <a:r>
                        <a:rPr lang="en-US" altLang="zh-CN" sz="1100" b="0" dirty="0">
                          <a:solidFill>
                            <a:schemeClr val="accent2"/>
                          </a:solidFill>
                          <a:latin typeface="+mn-lt"/>
                        </a:rPr>
                        <a:t>2</a:t>
                      </a:r>
                      <a:r>
                        <a:rPr lang="en-US" altLang="zh-CN" sz="1100" b="0" dirty="0">
                          <a:solidFill>
                            <a:schemeClr val="tx1"/>
                          </a:solidFill>
                          <a:latin typeface="+mn-lt"/>
                        </a:rPr>
                        <a:t>): 5</a:t>
                      </a:r>
                      <a:r>
                        <a:rPr lang="zh-CN" altLang="en-US" sz="1100" b="0" dirty="0">
                          <a:solidFill>
                            <a:schemeClr val="tx1"/>
                          </a:solidFill>
                          <a:latin typeface="+mn-lt"/>
                        </a:rPr>
                        <a:t>、</a:t>
                      </a:r>
                      <a:r>
                        <a:rPr lang="en-US" altLang="zh-CN" sz="1100" b="0" dirty="0">
                          <a:solidFill>
                            <a:schemeClr val="tx1"/>
                          </a:solidFill>
                          <a:latin typeface="+mn-lt"/>
                        </a:rPr>
                        <a:t>9 </a:t>
                      </a:r>
                    </a:p>
                    <a:p>
                      <a:r>
                        <a:rPr lang="en-US" altLang="zh-CN" sz="1100" b="0" dirty="0">
                          <a:solidFill>
                            <a:schemeClr val="tx1"/>
                          </a:solidFill>
                          <a:latin typeface="+mn-lt"/>
                        </a:rPr>
                        <a:t>52-tone DRU (</a:t>
                      </a:r>
                      <a:r>
                        <a:rPr lang="en-US" altLang="zh-CN" sz="1100" b="0" dirty="0">
                          <a:solidFill>
                            <a:schemeClr val="accent2"/>
                          </a:solidFill>
                          <a:latin typeface="+mn-lt"/>
                        </a:rPr>
                        <a:t>1</a:t>
                      </a:r>
                      <a:r>
                        <a:rPr lang="en-US" altLang="zh-CN" sz="1100" b="0" dirty="0">
                          <a:solidFill>
                            <a:schemeClr val="tx1"/>
                          </a:solidFill>
                          <a:latin typeface="+mn-lt"/>
                        </a:rPr>
                        <a:t>):</a:t>
                      </a:r>
                      <a:r>
                        <a:rPr lang="en-US" altLang="zh-CN" sz="1100" b="0" baseline="0" dirty="0">
                          <a:solidFill>
                            <a:schemeClr val="tx1"/>
                          </a:solidFill>
                          <a:latin typeface="+mn-lt"/>
                        </a:rPr>
                        <a:t> </a:t>
                      </a:r>
                      <a:r>
                        <a:rPr lang="en-US" altLang="zh-CN" sz="1100" b="0" dirty="0">
                          <a:solidFill>
                            <a:schemeClr val="tx1"/>
                          </a:solidFill>
                          <a:latin typeface="+mn-lt"/>
                        </a:rPr>
                        <a:t>4</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2</a:t>
                      </a:r>
                      <a:endParaRPr lang="zh-CN" altLang="en-US" sz="1100" b="0" dirty="0">
                        <a:solidFill>
                          <a:schemeClr val="tx1"/>
                        </a:solidFill>
                        <a:latin typeface="+mn-lt"/>
                      </a:endParaRPr>
                    </a:p>
                    <a:p>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a:solidFill>
                            <a:schemeClr val="tx1"/>
                          </a:solidFill>
                          <a:latin typeface="+mn-lt"/>
                        </a:rPr>
                        <a:t>26-tone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6 </a:t>
                      </a:r>
                    </a:p>
                    <a:p>
                      <a:r>
                        <a:rPr lang="en-US" altLang="zh-CN" sz="1100" b="0" dirty="0">
                          <a:solidFill>
                            <a:schemeClr val="tx1"/>
                          </a:solidFill>
                          <a:latin typeface="+mn-lt"/>
                        </a:rPr>
                        <a:t>52-tone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3</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 </a:t>
                      </a:r>
                      <a:r>
                        <a:rPr lang="zh-CN" altLang="en-US" sz="1100" b="0" dirty="0">
                          <a:solidFill>
                            <a:schemeClr val="tx1"/>
                          </a:solidFill>
                          <a:latin typeface="+mn-lt"/>
                        </a:rPr>
                        <a:t>、</a:t>
                      </a:r>
                      <a:r>
                        <a:rPr lang="en-US" altLang="zh-CN" sz="1100" b="0" dirty="0">
                          <a:solidFill>
                            <a:schemeClr val="tx1"/>
                          </a:solidFill>
                          <a:latin typeface="+mn-lt"/>
                        </a:rPr>
                        <a:t>2</a:t>
                      </a:r>
                    </a:p>
                  </a:txBody>
                  <a:tcPr/>
                </a:tc>
                <a:extLst>
                  <a:ext uri="{0D108BD9-81ED-4DB2-BD59-A6C34878D82A}">
                    <a16:rowId xmlns:a16="http://schemas.microsoft.com/office/drawing/2014/main" val="10002"/>
                  </a:ext>
                </a:extLst>
              </a:tr>
              <a:tr h="961471">
                <a:tc>
                  <a:txBody>
                    <a:bodyPr/>
                    <a:lstStyle/>
                    <a:p>
                      <a:r>
                        <a:rPr lang="en-US" altLang="zh-CN" sz="1100" b="0" dirty="0">
                          <a:solidFill>
                            <a:schemeClr val="tx1"/>
                          </a:solidFill>
                          <a:latin typeface="+mn-lt"/>
                        </a:rPr>
                        <a:t>Tone plan for a 20MHz PPDU proposed in ref [3]</a:t>
                      </a:r>
                      <a:endParaRPr lang="zh-CN" altLang="en-US" sz="1100" b="0" dirty="0">
                        <a:solidFill>
                          <a:schemeClr val="tx1"/>
                        </a:solidFill>
                        <a:latin typeface="+mn-lt"/>
                      </a:endParaRPr>
                    </a:p>
                  </a:txBody>
                  <a:tcPr/>
                </a:tc>
                <a:tc>
                  <a:txBody>
                    <a:bodyPr/>
                    <a:lstStyle/>
                    <a:p>
                      <a:r>
                        <a:rPr lang="en-US" altLang="zh-CN" sz="1100" b="0" dirty="0">
                          <a:solidFill>
                            <a:schemeClr val="tx1"/>
                          </a:solidFill>
                          <a:latin typeface="+mn-lt"/>
                        </a:rPr>
                        <a:t>26-tone DRU (</a:t>
                      </a:r>
                      <a:r>
                        <a:rPr lang="en-US" altLang="zh-CN" sz="1100" b="0" dirty="0">
                          <a:solidFill>
                            <a:schemeClr val="accent2"/>
                          </a:solidFill>
                          <a:latin typeface="+mn-lt"/>
                        </a:rPr>
                        <a:t>3</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4</a:t>
                      </a:r>
                      <a:r>
                        <a:rPr lang="zh-CN" altLang="en-US" sz="1100" b="0" dirty="0">
                          <a:solidFill>
                            <a:schemeClr val="tx1"/>
                          </a:solidFill>
                          <a:latin typeface="+mn-lt"/>
                        </a:rPr>
                        <a:t>、</a:t>
                      </a:r>
                      <a:r>
                        <a:rPr lang="en-US" altLang="zh-CN" sz="1100" b="0" dirty="0">
                          <a:solidFill>
                            <a:schemeClr val="tx1"/>
                          </a:solidFill>
                          <a:latin typeface="+mn-lt"/>
                        </a:rPr>
                        <a:t>6 </a:t>
                      </a:r>
                    </a:p>
                    <a:p>
                      <a:r>
                        <a:rPr lang="en-US" altLang="zh-CN" sz="1100" b="0" dirty="0">
                          <a:solidFill>
                            <a:schemeClr val="tx1"/>
                          </a:solidFill>
                          <a:latin typeface="+mn-lt"/>
                        </a:rPr>
                        <a:t>52-tone DRU (</a:t>
                      </a:r>
                      <a:r>
                        <a:rPr lang="en-US" altLang="zh-CN" sz="1100" b="0" dirty="0">
                          <a:solidFill>
                            <a:schemeClr val="accent2"/>
                          </a:solidFill>
                          <a:latin typeface="+mn-lt"/>
                        </a:rPr>
                        <a:t>3</a:t>
                      </a:r>
                      <a:r>
                        <a:rPr lang="en-US" altLang="zh-CN" sz="1100" b="0" dirty="0">
                          <a:solidFill>
                            <a:schemeClr val="tx1"/>
                          </a:solidFill>
                          <a:latin typeface="+mn-lt"/>
                        </a:rPr>
                        <a:t>):</a:t>
                      </a:r>
                      <a:r>
                        <a:rPr lang="en-US" altLang="zh-CN" sz="1100" b="0" baseline="0" dirty="0">
                          <a:solidFill>
                            <a:schemeClr val="tx1"/>
                          </a:solidFill>
                          <a:latin typeface="+mn-lt"/>
                        </a:rPr>
                        <a:t> </a:t>
                      </a:r>
                      <a:r>
                        <a:rPr lang="en-US" altLang="zh-CN" sz="1100" b="0" dirty="0">
                          <a:solidFill>
                            <a:schemeClr val="tx1"/>
                          </a:solidFill>
                          <a:latin typeface="+mn-lt"/>
                        </a:rPr>
                        <a:t>1</a:t>
                      </a:r>
                      <a:r>
                        <a:rPr lang="zh-CN" altLang="en-US" sz="1100" b="0" dirty="0">
                          <a:solidFill>
                            <a:schemeClr val="tx1"/>
                          </a:solidFill>
                          <a:latin typeface="+mn-lt"/>
                        </a:rPr>
                        <a:t>、</a:t>
                      </a:r>
                      <a:r>
                        <a:rPr lang="en-US" altLang="zh-CN" sz="1100" b="0" dirty="0">
                          <a:solidFill>
                            <a:schemeClr val="tx1"/>
                          </a:solidFill>
                          <a:latin typeface="+mn-lt"/>
                        </a:rPr>
                        <a:t>2</a:t>
                      </a:r>
                      <a:r>
                        <a:rPr lang="zh-CN" altLang="en-US" sz="1100" b="0" dirty="0">
                          <a:solidFill>
                            <a:schemeClr val="tx1"/>
                          </a:solidFill>
                          <a:latin typeface="+mn-lt"/>
                        </a:rPr>
                        <a:t>、</a:t>
                      </a:r>
                      <a:r>
                        <a:rPr lang="en-US" altLang="zh-CN" sz="1100" b="0" dirty="0">
                          <a:solidFill>
                            <a:schemeClr val="tx1"/>
                          </a:solidFill>
                          <a:latin typeface="+mn-lt"/>
                        </a:rPr>
                        <a:t>3</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2</a:t>
                      </a:r>
                      <a:endParaRPr lang="zh-CN" altLang="en-US" sz="1100" b="0" dirty="0">
                        <a:solidFill>
                          <a:schemeClr val="tx1"/>
                        </a:solidFill>
                        <a:latin typeface="+mn-lt"/>
                      </a:endParaRPr>
                    </a:p>
                    <a:p>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a:solidFill>
                            <a:schemeClr val="tx1"/>
                          </a:solidFill>
                          <a:latin typeface="+mn-lt"/>
                        </a:rPr>
                        <a:t>26-tone DRU (</a:t>
                      </a:r>
                      <a:r>
                        <a:rPr lang="en-US" altLang="zh-CN" sz="1100" b="0" dirty="0">
                          <a:solidFill>
                            <a:schemeClr val="accent2"/>
                          </a:solidFill>
                          <a:latin typeface="+mn-lt"/>
                        </a:rPr>
                        <a:t>3</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3</a:t>
                      </a:r>
                      <a:r>
                        <a:rPr lang="zh-CN" altLang="en-US" sz="1100" b="0" dirty="0">
                          <a:solidFill>
                            <a:schemeClr val="tx1"/>
                          </a:solidFill>
                          <a:latin typeface="+mn-lt"/>
                        </a:rPr>
                        <a:t>、</a:t>
                      </a:r>
                      <a:r>
                        <a:rPr lang="en-US" altLang="zh-CN" sz="1100" b="0" dirty="0">
                          <a:solidFill>
                            <a:schemeClr val="tx1"/>
                          </a:solidFill>
                          <a:latin typeface="+mn-lt"/>
                        </a:rPr>
                        <a:t>8 </a:t>
                      </a:r>
                    </a:p>
                    <a:p>
                      <a:r>
                        <a:rPr lang="en-US" altLang="zh-CN" sz="1100" b="0" dirty="0">
                          <a:solidFill>
                            <a:schemeClr val="tx1"/>
                          </a:solidFill>
                          <a:latin typeface="+mn-lt"/>
                        </a:rPr>
                        <a:t>52-tone DRU (</a:t>
                      </a:r>
                      <a:r>
                        <a:rPr lang="en-US" altLang="zh-CN" sz="1100" b="0" dirty="0">
                          <a:solidFill>
                            <a:schemeClr val="accent2"/>
                          </a:solidFill>
                          <a:latin typeface="+mn-lt"/>
                        </a:rPr>
                        <a:t>3</a:t>
                      </a:r>
                      <a:r>
                        <a:rPr lang="en-US" altLang="zh-CN" sz="1100" b="0" dirty="0">
                          <a:solidFill>
                            <a:schemeClr val="tx1"/>
                          </a:solidFill>
                          <a:latin typeface="+mn-lt"/>
                        </a:rPr>
                        <a:t>):</a:t>
                      </a:r>
                      <a:r>
                        <a:rPr lang="en-US" altLang="zh-CN" sz="1100" b="0" baseline="0" dirty="0">
                          <a:solidFill>
                            <a:schemeClr val="tx1"/>
                          </a:solidFill>
                          <a:latin typeface="+mn-lt"/>
                        </a:rPr>
                        <a:t> </a:t>
                      </a:r>
                      <a:r>
                        <a:rPr lang="en-US" altLang="zh-CN" sz="1100" b="0" dirty="0">
                          <a:solidFill>
                            <a:schemeClr val="tx1"/>
                          </a:solidFill>
                          <a:latin typeface="+mn-lt"/>
                        </a:rPr>
                        <a:t>1</a:t>
                      </a:r>
                      <a:r>
                        <a:rPr lang="zh-CN" altLang="en-US" sz="1100" b="0" dirty="0">
                          <a:solidFill>
                            <a:schemeClr val="tx1"/>
                          </a:solidFill>
                          <a:latin typeface="+mn-lt"/>
                        </a:rPr>
                        <a:t>、</a:t>
                      </a:r>
                      <a:r>
                        <a:rPr lang="en-US" altLang="zh-CN" sz="1100" b="0" dirty="0">
                          <a:solidFill>
                            <a:schemeClr val="tx1"/>
                          </a:solidFill>
                          <a:latin typeface="+mn-lt"/>
                        </a:rPr>
                        <a:t>2</a:t>
                      </a:r>
                      <a:r>
                        <a:rPr lang="zh-CN" altLang="en-US" sz="1100" b="0" dirty="0">
                          <a:solidFill>
                            <a:schemeClr val="tx1"/>
                          </a:solidFill>
                          <a:latin typeface="+mn-lt"/>
                        </a:rPr>
                        <a:t>、</a:t>
                      </a:r>
                      <a:r>
                        <a:rPr lang="en-US" altLang="zh-CN" sz="1100" b="0" dirty="0">
                          <a:solidFill>
                            <a:schemeClr val="tx1"/>
                          </a:solidFill>
                          <a:latin typeface="+mn-lt"/>
                        </a:rPr>
                        <a:t>4</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 </a:t>
                      </a:r>
                      <a:r>
                        <a:rPr lang="zh-CN" altLang="en-US" sz="1100" b="0" dirty="0">
                          <a:solidFill>
                            <a:schemeClr val="tx1"/>
                          </a:solidFill>
                          <a:latin typeface="+mn-lt"/>
                        </a:rPr>
                        <a:t>、</a:t>
                      </a:r>
                      <a:r>
                        <a:rPr lang="en-US" altLang="zh-CN" sz="1100" b="0" dirty="0">
                          <a:solidFill>
                            <a:schemeClr val="tx1"/>
                          </a:solidFill>
                          <a:latin typeface="+mn-lt"/>
                        </a:rPr>
                        <a:t>2</a:t>
                      </a:r>
                    </a:p>
                    <a:p>
                      <a:r>
                        <a:rPr lang="en-US" altLang="zh-CN" sz="1100" b="0" dirty="0">
                          <a:solidFill>
                            <a:schemeClr val="tx1"/>
                          </a:solidFill>
                          <a:latin typeface="+mn-lt"/>
                        </a:rPr>
                        <a:t>Note that 106-2 includes 2 guard tones.</a:t>
                      </a:r>
                      <a:endParaRPr lang="zh-CN" altLang="en-US" sz="1100" b="0" dirty="0">
                        <a:solidFill>
                          <a:schemeClr val="tx1"/>
                        </a:solidFill>
                        <a:latin typeface="+mn-lt"/>
                      </a:endParaRPr>
                    </a:p>
                    <a:p>
                      <a:endParaRPr lang="zh-CN" altLang="en-US" sz="1100" b="0" dirty="0">
                        <a:solidFill>
                          <a:schemeClr val="tx1"/>
                        </a:solidFill>
                        <a:latin typeface="+mn-lt"/>
                      </a:endParaRPr>
                    </a:p>
                  </a:txBody>
                  <a:tcPr/>
                </a:tc>
                <a:tc>
                  <a:txBody>
                    <a:bodyPr/>
                    <a:lstStyle/>
                    <a:p>
                      <a:r>
                        <a:rPr lang="en-US" altLang="zh-CN" sz="1100" b="0" dirty="0">
                          <a:solidFill>
                            <a:schemeClr val="tx1"/>
                          </a:solidFill>
                          <a:latin typeface="+mn-lt"/>
                        </a:rPr>
                        <a:t>26-tone DRU (</a:t>
                      </a:r>
                      <a:r>
                        <a:rPr lang="en-US" altLang="zh-CN" sz="1100" b="0" dirty="0">
                          <a:solidFill>
                            <a:schemeClr val="accent2"/>
                          </a:solidFill>
                          <a:latin typeface="+mn-lt"/>
                        </a:rPr>
                        <a:t>2</a:t>
                      </a:r>
                      <a:r>
                        <a:rPr lang="en-US" altLang="zh-CN" sz="1100" b="0" dirty="0">
                          <a:solidFill>
                            <a:schemeClr val="tx1"/>
                          </a:solidFill>
                          <a:latin typeface="+mn-lt"/>
                        </a:rPr>
                        <a:t>): 4</a:t>
                      </a:r>
                      <a:r>
                        <a:rPr lang="zh-CN" altLang="en-US" sz="1100" b="0" dirty="0">
                          <a:solidFill>
                            <a:schemeClr val="tx1"/>
                          </a:solidFill>
                          <a:latin typeface="+mn-lt"/>
                        </a:rPr>
                        <a:t>、</a:t>
                      </a:r>
                      <a:r>
                        <a:rPr lang="en-US" altLang="zh-CN" sz="1100" b="0" dirty="0">
                          <a:solidFill>
                            <a:schemeClr val="tx1"/>
                          </a:solidFill>
                          <a:latin typeface="+mn-lt"/>
                        </a:rPr>
                        <a:t>6</a:t>
                      </a:r>
                    </a:p>
                    <a:p>
                      <a:r>
                        <a:rPr lang="en-US" altLang="zh-CN" sz="1100" b="0" dirty="0">
                          <a:solidFill>
                            <a:schemeClr val="tx1"/>
                          </a:solidFill>
                          <a:latin typeface="+mn-lt"/>
                        </a:rPr>
                        <a:t>52-tone DRU (</a:t>
                      </a:r>
                      <a:r>
                        <a:rPr lang="en-US" altLang="zh-CN" sz="1100" b="0" dirty="0">
                          <a:solidFill>
                            <a:schemeClr val="accent2"/>
                          </a:solidFill>
                          <a:latin typeface="+mn-lt"/>
                        </a:rPr>
                        <a:t>2</a:t>
                      </a:r>
                      <a:r>
                        <a:rPr lang="en-US" altLang="zh-CN" sz="1100" b="0" dirty="0">
                          <a:solidFill>
                            <a:schemeClr val="tx1"/>
                          </a:solidFill>
                          <a:latin typeface="+mn-lt"/>
                        </a:rPr>
                        <a:t>):</a:t>
                      </a:r>
                      <a:r>
                        <a:rPr lang="en-US" altLang="zh-CN" sz="1100" b="0" baseline="0" dirty="0">
                          <a:solidFill>
                            <a:schemeClr val="tx1"/>
                          </a:solidFill>
                          <a:latin typeface="+mn-lt"/>
                        </a:rPr>
                        <a:t> </a:t>
                      </a:r>
                      <a:r>
                        <a:rPr lang="en-US" altLang="zh-CN" sz="1100" b="0" dirty="0">
                          <a:solidFill>
                            <a:schemeClr val="tx1"/>
                          </a:solidFill>
                          <a:latin typeface="+mn-lt"/>
                        </a:rPr>
                        <a:t>2</a:t>
                      </a:r>
                      <a:r>
                        <a:rPr lang="zh-CN" altLang="en-US" sz="1100" b="0" dirty="0">
                          <a:solidFill>
                            <a:schemeClr val="tx1"/>
                          </a:solidFill>
                          <a:latin typeface="+mn-lt"/>
                        </a:rPr>
                        <a:t>、</a:t>
                      </a:r>
                      <a:r>
                        <a:rPr lang="en-US" altLang="zh-CN" sz="1100" b="0" dirty="0">
                          <a:solidFill>
                            <a:schemeClr val="tx1"/>
                          </a:solidFill>
                          <a:latin typeface="+mn-lt"/>
                        </a:rPr>
                        <a:t>3</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2</a:t>
                      </a:r>
                      <a:endParaRPr lang="zh-CN" altLang="en-US" sz="1100" b="0" dirty="0">
                        <a:solidFill>
                          <a:schemeClr val="tx1"/>
                        </a:solidFill>
                        <a:latin typeface="+mn-lt"/>
                      </a:endParaRPr>
                    </a:p>
                    <a:p>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a:solidFill>
                            <a:schemeClr val="tx1"/>
                          </a:solidFill>
                          <a:latin typeface="+mn-lt"/>
                        </a:rPr>
                        <a:t>26-tone DRU (</a:t>
                      </a:r>
                      <a:r>
                        <a:rPr lang="en-US" altLang="zh-CN" sz="1100" b="0" dirty="0">
                          <a:solidFill>
                            <a:schemeClr val="accent2"/>
                          </a:solidFill>
                          <a:latin typeface="+mn-lt"/>
                        </a:rPr>
                        <a:t>2</a:t>
                      </a:r>
                      <a:r>
                        <a:rPr lang="en-US" altLang="zh-CN" sz="1100" b="0" dirty="0">
                          <a:solidFill>
                            <a:schemeClr val="tx1"/>
                          </a:solidFill>
                          <a:latin typeface="+mn-lt"/>
                        </a:rPr>
                        <a:t>): 1</a:t>
                      </a:r>
                      <a:r>
                        <a:rPr lang="zh-CN" altLang="en-US" sz="1100" b="0" dirty="0">
                          <a:solidFill>
                            <a:schemeClr val="tx1"/>
                          </a:solidFill>
                          <a:latin typeface="+mn-lt"/>
                        </a:rPr>
                        <a:t>、</a:t>
                      </a:r>
                      <a:r>
                        <a:rPr lang="en-US" altLang="zh-CN" sz="1100" b="0" dirty="0">
                          <a:solidFill>
                            <a:schemeClr val="tx1"/>
                          </a:solidFill>
                          <a:latin typeface="+mn-lt"/>
                        </a:rPr>
                        <a:t>8 </a:t>
                      </a:r>
                    </a:p>
                    <a:p>
                      <a:r>
                        <a:rPr lang="en-US" altLang="zh-CN" sz="1100" b="0" dirty="0">
                          <a:solidFill>
                            <a:schemeClr val="tx1"/>
                          </a:solidFill>
                          <a:latin typeface="+mn-lt"/>
                        </a:rPr>
                        <a:t>52-tone DRU (</a:t>
                      </a:r>
                      <a:r>
                        <a:rPr lang="en-US" altLang="zh-CN" sz="1100" b="0" dirty="0">
                          <a:solidFill>
                            <a:schemeClr val="accent2"/>
                          </a:solidFill>
                          <a:latin typeface="+mn-lt"/>
                        </a:rPr>
                        <a:t>2</a:t>
                      </a:r>
                      <a:r>
                        <a:rPr lang="en-US" altLang="zh-CN" sz="1100" b="0" dirty="0">
                          <a:solidFill>
                            <a:schemeClr val="tx1"/>
                          </a:solidFill>
                          <a:latin typeface="+mn-lt"/>
                        </a:rPr>
                        <a:t>):</a:t>
                      </a:r>
                      <a:r>
                        <a:rPr lang="en-US" altLang="zh-CN" sz="1100" b="0" baseline="0" dirty="0">
                          <a:solidFill>
                            <a:schemeClr val="tx1"/>
                          </a:solidFill>
                          <a:latin typeface="+mn-lt"/>
                        </a:rPr>
                        <a:t> </a:t>
                      </a:r>
                      <a:r>
                        <a:rPr lang="en-US" altLang="zh-CN" sz="1100" b="0" dirty="0">
                          <a:solidFill>
                            <a:schemeClr val="tx1"/>
                          </a:solidFill>
                          <a:latin typeface="+mn-lt"/>
                        </a:rPr>
                        <a:t>1</a:t>
                      </a:r>
                      <a:r>
                        <a:rPr lang="zh-CN" altLang="en-US" sz="1100" b="0" dirty="0">
                          <a:solidFill>
                            <a:schemeClr val="tx1"/>
                          </a:solidFill>
                          <a:latin typeface="+mn-lt"/>
                        </a:rPr>
                        <a:t>、</a:t>
                      </a:r>
                      <a:r>
                        <a:rPr lang="en-US" altLang="zh-CN" sz="1100" b="0" dirty="0">
                          <a:solidFill>
                            <a:schemeClr val="tx1"/>
                          </a:solidFill>
                          <a:latin typeface="+mn-lt"/>
                        </a:rPr>
                        <a:t>4</a:t>
                      </a:r>
                    </a:p>
                    <a:p>
                      <a:r>
                        <a:rPr lang="en-US" altLang="zh-CN" sz="1100" b="0" dirty="0">
                          <a:solidFill>
                            <a:schemeClr val="tx1"/>
                          </a:solidFill>
                          <a:latin typeface="+mn-lt"/>
                        </a:rPr>
                        <a:t>106-tone DRU (</a:t>
                      </a:r>
                      <a:r>
                        <a:rPr lang="en-US" altLang="zh-CN" sz="1100" b="0" dirty="0">
                          <a:solidFill>
                            <a:schemeClr val="accent2"/>
                          </a:solidFill>
                          <a:latin typeface="+mn-lt"/>
                        </a:rPr>
                        <a:t>2</a:t>
                      </a:r>
                      <a:r>
                        <a:rPr lang="en-US" altLang="zh-CN" sz="1100" b="0" dirty="0">
                          <a:solidFill>
                            <a:schemeClr val="tx1"/>
                          </a:solidFill>
                          <a:latin typeface="+mn-lt"/>
                        </a:rPr>
                        <a:t>): 1 </a:t>
                      </a:r>
                      <a:r>
                        <a:rPr lang="zh-CN" altLang="en-US" sz="1100" b="0" dirty="0">
                          <a:solidFill>
                            <a:schemeClr val="tx1"/>
                          </a:solidFill>
                          <a:latin typeface="+mn-lt"/>
                        </a:rPr>
                        <a:t>、</a:t>
                      </a:r>
                      <a:r>
                        <a:rPr lang="en-US" altLang="zh-CN" sz="1100" b="0" dirty="0">
                          <a:solidFill>
                            <a:schemeClr val="tx1"/>
                          </a:solidFill>
                          <a:latin typeface="+mn-lt"/>
                        </a:rPr>
                        <a:t>2</a:t>
                      </a:r>
                    </a:p>
                    <a:p>
                      <a:endParaRPr lang="zh-CN" altLang="en-US" sz="1100" b="0" dirty="0">
                        <a:solidFill>
                          <a:schemeClr val="tx1"/>
                        </a:solidFill>
                        <a:latin typeface="+mn-lt"/>
                      </a:endParaRPr>
                    </a:p>
                  </a:txBody>
                  <a:tcPr/>
                </a:tc>
                <a:extLst>
                  <a:ext uri="{0D108BD9-81ED-4DB2-BD59-A6C34878D82A}">
                    <a16:rowId xmlns:a16="http://schemas.microsoft.com/office/drawing/2014/main" val="10003"/>
                  </a:ext>
                </a:extLst>
              </a:tr>
            </a:tbl>
          </a:graphicData>
        </a:graphic>
      </p:graphicFrame>
      <p:sp>
        <p:nvSpPr>
          <p:cNvPr id="3" name="文本框 2"/>
          <p:cNvSpPr txBox="1"/>
          <p:nvPr/>
        </p:nvSpPr>
        <p:spPr>
          <a:xfrm>
            <a:off x="1364826" y="4293096"/>
            <a:ext cx="8856984" cy="2031325"/>
          </a:xfrm>
          <a:prstGeom prst="rect">
            <a:avLst/>
          </a:prstGeom>
          <a:noFill/>
        </p:spPr>
        <p:txBody>
          <a:bodyPr wrap="square" rtlCol="0">
            <a:spAutoFit/>
          </a:bodyPr>
          <a:lstStyle/>
          <a:p>
            <a:r>
              <a:rPr lang="en-US" altLang="zh-CN" sz="1400" dirty="0">
                <a:solidFill>
                  <a:schemeClr val="tx1"/>
                </a:solidFill>
                <a:latin typeface="+mn-lt"/>
              </a:rPr>
              <a:t>By simple comparison, it can be seen that for Option-2, the DRUs including DC tones of a 20MHz only STA are less than Option-1; In addition, the DRUs including guard tones of a 20MHz only STA are also less than Option-1. </a:t>
            </a:r>
          </a:p>
          <a:p>
            <a:endParaRPr lang="en-US" altLang="zh-CN" sz="1400" dirty="0">
              <a:solidFill>
                <a:schemeClr val="tx1"/>
              </a:solidFill>
              <a:latin typeface="+mn-lt"/>
            </a:endParaRPr>
          </a:p>
          <a:p>
            <a:r>
              <a:rPr lang="en-US" altLang="zh-CN" sz="1400" dirty="0">
                <a:solidFill>
                  <a:schemeClr val="tx1"/>
                </a:solidFill>
                <a:latin typeface="+mn-lt"/>
              </a:rPr>
              <a:t>Thus, we prefer Option-2. It means </a:t>
            </a:r>
            <a:r>
              <a:rPr lang="en-US" altLang="zh-CN" sz="1400" dirty="0">
                <a:solidFill>
                  <a:schemeClr val="tx1"/>
                </a:solidFill>
              </a:rPr>
              <a:t>for the 2nd and 4th 20MHz subchannels of an 80MHz PPDU, </a:t>
            </a:r>
            <a:r>
              <a:rPr lang="en-US" altLang="zh-CN" sz="1400" dirty="0">
                <a:solidFill>
                  <a:schemeClr val="tx1"/>
                </a:solidFill>
                <a:latin typeface="+mn-lt"/>
              </a:rPr>
              <a:t>the first non-zero tone of the DRU tone plan is aligned with the second tone of the 242-tone </a:t>
            </a:r>
            <a:r>
              <a:rPr lang="en-US" altLang="zh-CN" sz="1400" dirty="0" err="1">
                <a:solidFill>
                  <a:schemeClr val="tx1"/>
                </a:solidFill>
                <a:latin typeface="+mn-lt"/>
              </a:rPr>
              <a:t>RUs.</a:t>
            </a:r>
            <a:endParaRPr lang="en-US" altLang="zh-CN" sz="1400" dirty="0">
              <a:solidFill>
                <a:schemeClr val="tx1"/>
              </a:solidFill>
              <a:latin typeface="+mn-lt"/>
            </a:endParaRPr>
          </a:p>
          <a:p>
            <a:endParaRPr lang="en-US" altLang="zh-CN" sz="1400" dirty="0">
              <a:solidFill>
                <a:schemeClr val="tx1"/>
              </a:solidFill>
              <a:latin typeface="+mn-lt"/>
            </a:endParaRPr>
          </a:p>
          <a:p>
            <a:r>
              <a:rPr lang="en-US" altLang="zh-CN" sz="1400" dirty="0">
                <a:solidFill>
                  <a:schemeClr val="tx1"/>
                </a:solidFill>
              </a:rPr>
              <a:t>Note: Following the same comparison principle, for the 1</a:t>
            </a:r>
            <a:r>
              <a:rPr lang="en-US" altLang="zh-CN" sz="1400" baseline="30000" dirty="0">
                <a:solidFill>
                  <a:schemeClr val="tx1"/>
                </a:solidFill>
              </a:rPr>
              <a:t>st</a:t>
            </a:r>
            <a:r>
              <a:rPr lang="en-US" altLang="zh-CN" sz="1400" dirty="0">
                <a:solidFill>
                  <a:schemeClr val="tx1"/>
                </a:solidFill>
              </a:rPr>
              <a:t> and 3</a:t>
            </a:r>
            <a:r>
              <a:rPr lang="en-US" altLang="zh-CN" sz="1400" baseline="30000" dirty="0">
                <a:solidFill>
                  <a:schemeClr val="tx1"/>
                </a:solidFill>
              </a:rPr>
              <a:t>rd</a:t>
            </a:r>
            <a:r>
              <a:rPr lang="en-US" altLang="zh-CN" sz="1400" dirty="0">
                <a:solidFill>
                  <a:schemeClr val="tx1"/>
                </a:solidFill>
              </a:rPr>
              <a:t> 20MHz subchannels in an 80MHz PPDU, Option-1 will be preferred. It means that the first non-zero tone of the DRU tone plan for the 20MHz </a:t>
            </a:r>
            <a:r>
              <a:rPr lang="en-US" altLang="zh-CN" sz="1400" dirty="0" err="1">
                <a:solidFill>
                  <a:schemeClr val="tx1"/>
                </a:solidFill>
              </a:rPr>
              <a:t>sunchannels</a:t>
            </a:r>
            <a:r>
              <a:rPr lang="en-US" altLang="zh-CN" sz="1400" dirty="0">
                <a:solidFill>
                  <a:schemeClr val="tx1"/>
                </a:solidFill>
              </a:rPr>
              <a:t> is aligned with the first tone of the 242-tone </a:t>
            </a:r>
            <a:r>
              <a:rPr lang="en-US" altLang="zh-CN" sz="1400" dirty="0" err="1">
                <a:solidFill>
                  <a:schemeClr val="tx1"/>
                </a:solidFill>
              </a:rPr>
              <a:t>RUs.</a:t>
            </a:r>
            <a:r>
              <a:rPr lang="en-US" altLang="zh-CN" sz="1400" dirty="0">
                <a:solidFill>
                  <a:schemeClr val="tx1"/>
                </a:solidFill>
              </a:rPr>
              <a:t> Since it is the same as the ref [1], it is not described here again.</a:t>
            </a:r>
            <a:endParaRPr lang="zh-CN" altLang="en-US" sz="1400" dirty="0"/>
          </a:p>
        </p:txBody>
      </p:sp>
      <p:sp>
        <p:nvSpPr>
          <p:cNvPr id="9" name="Date Placeholder 3"/>
          <p:cNvSpPr txBox="1">
            <a:spLocks/>
          </p:cNvSpPr>
          <p:nvPr/>
        </p:nvSpPr>
        <p:spPr>
          <a:xfrm>
            <a:off x="839416" y="26064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1734147850"/>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2">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37831</TotalTime>
  <Words>3088</Words>
  <Application>Microsoft Office PowerPoint</Application>
  <PresentationFormat>宽屏</PresentationFormat>
  <Paragraphs>351</Paragraphs>
  <Slides>15</Slides>
  <Notes>1</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15</vt:i4>
      </vt:variant>
    </vt:vector>
  </HeadingPairs>
  <TitlesOfParts>
    <vt:vector size="21" baseType="lpstr">
      <vt:lpstr>Arial</vt:lpstr>
      <vt:lpstr>Calibri</vt:lpstr>
      <vt:lpstr>Times New Roman</vt:lpstr>
      <vt:lpstr>Wingdings</vt:lpstr>
      <vt:lpstr>Office 主题​​</vt:lpstr>
      <vt:lpstr>1_Office 主题​​</vt:lpstr>
      <vt:lpstr>Tone Plan Shift Value Design</vt:lpstr>
      <vt:lpstr>Background</vt:lpstr>
      <vt:lpstr>DC Tones Unalignment Issue of a 20MHz Only STA</vt:lpstr>
      <vt:lpstr>PowerPoint 演示文稿</vt:lpstr>
      <vt:lpstr>Tone Plan Shift Value Design </vt:lpstr>
      <vt:lpstr>PowerPoint 演示文稿</vt:lpstr>
      <vt:lpstr>PowerPoint 演示文稿</vt:lpstr>
      <vt:lpstr>PowerPoint 演示文稿</vt:lpstr>
      <vt:lpstr>PowerPoint 演示文稿</vt:lpstr>
      <vt:lpstr>PowerPoint 演示文稿</vt:lpstr>
      <vt:lpstr>Summary</vt:lpstr>
      <vt:lpstr>Reference</vt:lpstr>
      <vt:lpstr>SP 1A</vt:lpstr>
      <vt:lpstr>SP 1B</vt:lpstr>
      <vt:lpstr>SP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2408</cp:revision>
  <cp:lastPrinted>1601-01-01T00:00:00Z</cp:lastPrinted>
  <dcterms:created xsi:type="dcterms:W3CDTF">2023-05-31T01:05:25Z</dcterms:created>
  <dcterms:modified xsi:type="dcterms:W3CDTF">2024-09-09T00:54:31Z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(3)hNvhwb9+qAdJPF8ta1bcRuNJgzo/JcpQxGlGvQh5MvwWDtxsPBpd8fOPSksjF+mfwiMnBEVb
+jRMAmQnCQgzcJCcvhmav/Tk5l/SPqknav+FM/WTcYg0ykDtq/A2PKUsbVs7ZxnSZwfP1ewe
CKTQbmBua99LM7uB0vPyprj3aX/ILFJl3YMyEc8BZNZb39Jm8RUrkCIMYduztRBt8hK7ou0J
DFClRF5apczarvRwZz</vt:lpwstr>
  </property>
  <property fmtid="{D5CDD505-2E9C-101B-9397-08002B2CF9AE}" pid="3" name="_2015_ms_pID_7253431">
    <vt:lpwstr>ZsJH1Ey1Hs7I8LE4PVT1gLFrKUjZA7JwaA4ho0uShh+POuDp9MJFY1
JSSPhGZInhqPwXUTMopHC51Q9F02+uyz5h0RProEtXp+RtD0Rnb5AfNQgCcpGjiFp10ptq/6
OZmA+/LWaQUPSt5FqXYxy0wd3B4IHWit0wmtuF9Q2rBlvXTbUeAsZltoA8vUegaMdGMSfpaq
zjHOpcLnE0j4TL1GfA5e56Ib9R5FhZe/h+3T</vt:lpwstr>
  </property>
  <property fmtid="{D5CDD505-2E9C-101B-9397-08002B2CF9AE}" pid="4" name="_2015_ms_pID_7253432">
    <vt:lpwstr>6+v5EQpxy9HerLqjTRVLYYY=</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1725499311</vt:lpwstr>
  </property>
</Properties>
</file>