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1229" r:id="rId3"/>
    <p:sldId id="1266" r:id="rId4"/>
    <p:sldId id="1225" r:id="rId5"/>
    <p:sldId id="1255" r:id="rId6"/>
    <p:sldId id="1256" r:id="rId7"/>
    <p:sldId id="1267" r:id="rId8"/>
    <p:sldId id="1268" r:id="rId9"/>
    <p:sldId id="1275" r:id="rId10"/>
    <p:sldId id="1276" r:id="rId11"/>
    <p:sldId id="1271" r:id="rId12"/>
    <p:sldId id="750" r:id="rId13"/>
    <p:sldId id="1277" r:id="rId14"/>
    <p:sldId id="1274" r:id="rId15"/>
    <p:sldId id="1135" r:id="rId16"/>
    <p:sldId id="1272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884" autoAdjust="0"/>
  </p:normalViewPr>
  <p:slideViewPr>
    <p:cSldViewPr>
      <p:cViewPr varScale="1">
        <p:scale>
          <a:sx n="105" d="100"/>
          <a:sy n="105" d="100"/>
        </p:scale>
        <p:origin x="169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82" y="8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sym typeface="Wingdings" panose="05000000000000000000" pitchFamily="2" charset="2"/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847634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9246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965065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965065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86548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03379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565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40757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53027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95758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41881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82154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29128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7144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10941" y="6475413"/>
            <a:ext cx="22329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802.11-24/1490r2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55390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Sept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More Consideration of</a:t>
            </a:r>
            <a:r>
              <a:rPr lang="ko-KR" altLang="en-US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ICR/CRF </a:t>
            </a:r>
            <a:b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for in-device-coexistence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</a:t>
            </a:r>
            <a:r>
              <a:rPr lang="en-US" altLang="ko-KR" sz="2000">
                <a:ea typeface="굴림" panose="020B0600000101010101" pitchFamily="50" charset="-127"/>
              </a:rPr>
              <a:t>:</a:t>
            </a:r>
            <a:r>
              <a:rPr lang="en-US" altLang="ko-KR" sz="2000" b="0">
                <a:ea typeface="굴림" panose="020B0600000101010101" pitchFamily="50" charset="-127"/>
              </a:rPr>
              <a:t> 2024-11-13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FF47EF57-0AB2-BB1C-8983-BC8DAF228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103673"/>
              </p:ext>
            </p:extLst>
          </p:nvPr>
        </p:nvGraphicFramePr>
        <p:xfrm>
          <a:off x="685800" y="2568840"/>
          <a:ext cx="7620000" cy="352716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392783552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1524949518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3660006827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1097916655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3623071864"/>
                    </a:ext>
                  </a:extLst>
                </a:gridCol>
              </a:tblGrid>
              <a:tr h="2400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0919089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408978"/>
                  </a:ext>
                </a:extLst>
              </a:tr>
              <a:tr h="362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344874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</a:t>
                      </a: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.com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45778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9936487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Baek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64791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yl.yoon@lge.com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54792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970698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36108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05981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91D0A0B0-E57B-7B3C-44F2-E6E45C0BC52A}"/>
              </a:ext>
            </a:extLst>
          </p:cNvPr>
          <p:cNvCxnSpPr/>
          <p:nvPr/>
        </p:nvCxnSpPr>
        <p:spPr bwMode="auto">
          <a:xfrm>
            <a:off x="1447800" y="2743200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12DEAE21-D799-B192-4279-CCBC51E829D7}"/>
              </a:ext>
            </a:extLst>
          </p:cNvPr>
          <p:cNvCxnSpPr/>
          <p:nvPr/>
        </p:nvCxnSpPr>
        <p:spPr bwMode="auto">
          <a:xfrm>
            <a:off x="1522412" y="3479374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4BC2D90-BC1B-CED3-0820-9EBBC78FC873}"/>
              </a:ext>
            </a:extLst>
          </p:cNvPr>
          <p:cNvSpPr txBox="1"/>
          <p:nvPr/>
        </p:nvSpPr>
        <p:spPr>
          <a:xfrm>
            <a:off x="641502" y="2589820"/>
            <a:ext cx="8288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UHR AP</a:t>
            </a:r>
            <a:endParaRPr lang="ko-KR" altLang="en-US" sz="1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E85BEC-1D4F-0AB3-D530-20218B7378A8}"/>
              </a:ext>
            </a:extLst>
          </p:cNvPr>
          <p:cNvSpPr txBox="1"/>
          <p:nvPr/>
        </p:nvSpPr>
        <p:spPr>
          <a:xfrm>
            <a:off x="583926" y="3200400"/>
            <a:ext cx="832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/>
              <a:t>STA1</a:t>
            </a:r>
          </a:p>
          <a:p>
            <a:pPr algn="ctr"/>
            <a:r>
              <a:rPr lang="en-US" altLang="ko-KR" sz="1400" dirty="0"/>
              <a:t>(Legacy)</a:t>
            </a:r>
            <a:endParaRPr lang="ko-KR" altLang="en-US" sz="1400" dirty="0"/>
          </a:p>
        </p:txBody>
      </p:sp>
      <p:sp>
        <p:nvSpPr>
          <p:cNvPr id="18" name="평행 사변형 17">
            <a:extLst>
              <a:ext uri="{FF2B5EF4-FFF2-40B4-BE49-F238E27FC236}">
                <a16:creationId xmlns:a16="http://schemas.microsoft.com/office/drawing/2014/main" id="{D2FBF1EE-A084-4DA6-16B9-1550E7DD3842}"/>
              </a:ext>
            </a:extLst>
          </p:cNvPr>
          <p:cNvSpPr/>
          <p:nvPr/>
        </p:nvSpPr>
        <p:spPr bwMode="auto">
          <a:xfrm>
            <a:off x="1676400" y="2491557"/>
            <a:ext cx="238543" cy="251642"/>
          </a:xfrm>
          <a:prstGeom prst="parallelogram">
            <a:avLst>
              <a:gd name="adj" fmla="val 5393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C4BE660B-37DE-D561-C692-63FEA34C4E2D}"/>
              </a:ext>
            </a:extLst>
          </p:cNvPr>
          <p:cNvSpPr/>
          <p:nvPr/>
        </p:nvSpPr>
        <p:spPr bwMode="auto">
          <a:xfrm>
            <a:off x="1923996" y="2235631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A8B1F6FB-8342-7742-280C-8613DCD7B67A}"/>
              </a:ext>
            </a:extLst>
          </p:cNvPr>
          <p:cNvCxnSpPr/>
          <p:nvPr/>
        </p:nvCxnSpPr>
        <p:spPr bwMode="auto">
          <a:xfrm>
            <a:off x="2100403" y="1905000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157F9728-6C28-C353-2E23-B9B070B0C317}"/>
              </a:ext>
            </a:extLst>
          </p:cNvPr>
          <p:cNvCxnSpPr/>
          <p:nvPr/>
        </p:nvCxnSpPr>
        <p:spPr bwMode="auto">
          <a:xfrm>
            <a:off x="2100403" y="1905000"/>
            <a:ext cx="54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A83DE7A-14CB-BD59-09D1-0B2B1ABB5927}"/>
              </a:ext>
            </a:extLst>
          </p:cNvPr>
          <p:cNvSpPr txBox="1"/>
          <p:nvPr/>
        </p:nvSpPr>
        <p:spPr>
          <a:xfrm>
            <a:off x="4415792" y="1628001"/>
            <a:ext cx="918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AP’s TXOP</a:t>
            </a:r>
            <a:endParaRPr lang="ko-KR" alt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F165360-4505-5C48-8A81-C12D3CC76B3C}"/>
              </a:ext>
            </a:extLst>
          </p:cNvPr>
          <p:cNvSpPr txBox="1"/>
          <p:nvPr/>
        </p:nvSpPr>
        <p:spPr>
          <a:xfrm>
            <a:off x="1676400" y="2731203"/>
            <a:ext cx="755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MU-RTS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7A8C071B-8E51-E774-74C9-9293DE0D72D2}"/>
              </a:ext>
            </a:extLst>
          </p:cNvPr>
          <p:cNvSpPr/>
          <p:nvPr/>
        </p:nvSpPr>
        <p:spPr bwMode="auto">
          <a:xfrm>
            <a:off x="2301854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DF9310C-ACC9-1CBA-D16D-4670A5E4F759}"/>
              </a:ext>
            </a:extLst>
          </p:cNvPr>
          <p:cNvSpPr txBox="1"/>
          <p:nvPr/>
        </p:nvSpPr>
        <p:spPr>
          <a:xfrm>
            <a:off x="2156660" y="3478624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CTS</a:t>
            </a:r>
            <a:endParaRPr lang="ko-KR" altLang="en-US" dirty="0"/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7DB9F038-F57A-3034-9D22-9110BACE84CC}"/>
              </a:ext>
            </a:extLst>
          </p:cNvPr>
          <p:cNvCxnSpPr/>
          <p:nvPr/>
        </p:nvCxnSpPr>
        <p:spPr bwMode="auto">
          <a:xfrm>
            <a:off x="1447800" y="4372035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588DC2F-E116-F0A1-491D-004EA0B709A6}"/>
              </a:ext>
            </a:extLst>
          </p:cNvPr>
          <p:cNvSpPr txBox="1"/>
          <p:nvPr/>
        </p:nvSpPr>
        <p:spPr>
          <a:xfrm>
            <a:off x="658466" y="4124980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/>
              <a:t>STA2 </a:t>
            </a:r>
          </a:p>
          <a:p>
            <a:pPr algn="ctr"/>
            <a:r>
              <a:rPr lang="en-US" altLang="ko-KR" sz="1400" dirty="0"/>
              <a:t>(UHR)</a:t>
            </a:r>
            <a:endParaRPr lang="ko-KR" altLang="en-US" sz="1400" dirty="0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1082DF58-304A-09EA-FC23-9624FBC068D7}"/>
              </a:ext>
            </a:extLst>
          </p:cNvPr>
          <p:cNvSpPr/>
          <p:nvPr/>
        </p:nvSpPr>
        <p:spPr bwMode="auto">
          <a:xfrm>
            <a:off x="2301855" y="3864417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78CF662-9387-2E33-AE2C-E28D0FDCDFEC}"/>
              </a:ext>
            </a:extLst>
          </p:cNvPr>
          <p:cNvSpPr txBox="1"/>
          <p:nvPr/>
        </p:nvSpPr>
        <p:spPr>
          <a:xfrm>
            <a:off x="2156660" y="437120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CTS</a:t>
            </a:r>
            <a:endParaRPr lang="ko-KR" altLang="en-US" dirty="0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54D569E5-E02E-F3E0-46BA-FD2AFC290E36}"/>
              </a:ext>
            </a:extLst>
          </p:cNvPr>
          <p:cNvSpPr/>
          <p:nvPr/>
        </p:nvSpPr>
        <p:spPr bwMode="auto">
          <a:xfrm>
            <a:off x="2660719" y="2235361"/>
            <a:ext cx="1165651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375886E7-5DEC-4402-8334-1627385E47A3}"/>
              </a:ext>
            </a:extLst>
          </p:cNvPr>
          <p:cNvSpPr/>
          <p:nvPr/>
        </p:nvSpPr>
        <p:spPr bwMode="auto">
          <a:xfrm>
            <a:off x="3992311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82EBA8F-D140-AE4C-5056-224E0AB9269A}"/>
              </a:ext>
            </a:extLst>
          </p:cNvPr>
          <p:cNvSpPr txBox="1"/>
          <p:nvPr/>
        </p:nvSpPr>
        <p:spPr>
          <a:xfrm>
            <a:off x="2999702" y="1982525"/>
            <a:ext cx="581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DATA</a:t>
            </a:r>
            <a:endParaRPr lang="ko-KR" altLang="en-US" dirty="0"/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C5CBF8D4-C923-C0DE-07AF-CBB4369BC36E}"/>
              </a:ext>
            </a:extLst>
          </p:cNvPr>
          <p:cNvSpPr/>
          <p:nvPr/>
        </p:nvSpPr>
        <p:spPr bwMode="auto">
          <a:xfrm>
            <a:off x="3987784" y="3864417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314E438-B2D9-EF13-A073-E42F8552F1E1}"/>
              </a:ext>
            </a:extLst>
          </p:cNvPr>
          <p:cNvSpPr txBox="1"/>
          <p:nvPr/>
        </p:nvSpPr>
        <p:spPr>
          <a:xfrm>
            <a:off x="3899245" y="3478624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FBB912D-BF36-EAA2-8DC9-4895B743A430}"/>
              </a:ext>
            </a:extLst>
          </p:cNvPr>
          <p:cNvSpPr txBox="1"/>
          <p:nvPr/>
        </p:nvSpPr>
        <p:spPr>
          <a:xfrm>
            <a:off x="3783278" y="4376256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M-BA</a:t>
            </a:r>
            <a:endParaRPr lang="ko-KR" altLang="en-US" dirty="0"/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7AC24A24-1673-8B9D-D925-8E1BA98114BC}"/>
              </a:ext>
            </a:extLst>
          </p:cNvPr>
          <p:cNvSpPr/>
          <p:nvPr/>
        </p:nvSpPr>
        <p:spPr bwMode="auto">
          <a:xfrm>
            <a:off x="4701677" y="4102947"/>
            <a:ext cx="1468200" cy="26882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9CD305F-A479-7987-DA9B-2227F78D9D76}"/>
              </a:ext>
            </a:extLst>
          </p:cNvPr>
          <p:cNvSpPr txBox="1"/>
          <p:nvPr/>
        </p:nvSpPr>
        <p:spPr>
          <a:xfrm>
            <a:off x="4791273" y="4361110"/>
            <a:ext cx="1289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Unavailable Time</a:t>
            </a:r>
            <a:endParaRPr lang="ko-KR" altLang="en-US" dirty="0"/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637AD27B-D354-B024-4469-5F5DB51B7DD2}"/>
              </a:ext>
            </a:extLst>
          </p:cNvPr>
          <p:cNvSpPr/>
          <p:nvPr/>
        </p:nvSpPr>
        <p:spPr bwMode="auto">
          <a:xfrm>
            <a:off x="6325694" y="2235361"/>
            <a:ext cx="996878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D4AD340F-1E85-FC49-6CB4-94ED90914564}"/>
              </a:ext>
            </a:extLst>
          </p:cNvPr>
          <p:cNvSpPr/>
          <p:nvPr/>
        </p:nvSpPr>
        <p:spPr bwMode="auto">
          <a:xfrm>
            <a:off x="7474974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F11CBCCA-BE68-275A-8617-55858800470C}"/>
              </a:ext>
            </a:extLst>
          </p:cNvPr>
          <p:cNvSpPr/>
          <p:nvPr/>
        </p:nvSpPr>
        <p:spPr bwMode="auto">
          <a:xfrm>
            <a:off x="7470447" y="3864417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1E6EA40-C05A-7F59-DA71-4E850CB748C7}"/>
              </a:ext>
            </a:extLst>
          </p:cNvPr>
          <p:cNvSpPr txBox="1"/>
          <p:nvPr/>
        </p:nvSpPr>
        <p:spPr>
          <a:xfrm>
            <a:off x="7381908" y="3478624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12C6DDA-50D6-B9D7-B8DF-AB5F6B433078}"/>
              </a:ext>
            </a:extLst>
          </p:cNvPr>
          <p:cNvSpPr txBox="1"/>
          <p:nvPr/>
        </p:nvSpPr>
        <p:spPr>
          <a:xfrm>
            <a:off x="7381908" y="437120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9BC5FD2-11DE-0272-F9A6-2BE270FD1F22}"/>
              </a:ext>
            </a:extLst>
          </p:cNvPr>
          <p:cNvSpPr txBox="1"/>
          <p:nvPr/>
        </p:nvSpPr>
        <p:spPr>
          <a:xfrm>
            <a:off x="6533284" y="1988804"/>
            <a:ext cx="581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DATA</a:t>
            </a:r>
            <a:endParaRPr lang="ko-KR" altLang="en-US" dirty="0"/>
          </a:p>
        </p:txBody>
      </p:sp>
      <p:cxnSp>
        <p:nvCxnSpPr>
          <p:cNvPr id="96" name="직선 화살표 연결선 95">
            <a:extLst>
              <a:ext uri="{FF2B5EF4-FFF2-40B4-BE49-F238E27FC236}">
                <a16:creationId xmlns:a16="http://schemas.microsoft.com/office/drawing/2014/main" id="{59F8C836-A777-1BC0-6766-5533CB36B6AE}"/>
              </a:ext>
            </a:extLst>
          </p:cNvPr>
          <p:cNvCxnSpPr>
            <a:cxnSpLocks/>
            <a:stCxn id="46" idx="2"/>
          </p:cNvCxnSpPr>
          <p:nvPr/>
        </p:nvCxnSpPr>
        <p:spPr bwMode="auto">
          <a:xfrm>
            <a:off x="4075987" y="4653255"/>
            <a:ext cx="327067" cy="4452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제목 1">
            <a:extLst>
              <a:ext uri="{FF2B5EF4-FFF2-40B4-BE49-F238E27FC236}">
                <a16:creationId xmlns:a16="http://schemas.microsoft.com/office/drawing/2014/main" id="{558E6E28-764D-4D58-612B-A126A7B0C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685800"/>
            <a:ext cx="8153399" cy="914400"/>
          </a:xfrm>
        </p:spPr>
        <p:txBody>
          <a:bodyPr/>
          <a:lstStyle/>
          <a:p>
            <a:r>
              <a:rPr lang="en-US" altLang="ko-KR" dirty="0"/>
              <a:t>CRF from non-AP STA (BA + IDC Info)</a:t>
            </a:r>
            <a:endParaRPr lang="ko-KR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EF2972-FA70-B888-D76E-3FF42EB76835}"/>
              </a:ext>
            </a:extLst>
          </p:cNvPr>
          <p:cNvSpPr txBox="1"/>
          <p:nvPr/>
        </p:nvSpPr>
        <p:spPr>
          <a:xfrm>
            <a:off x="3183521" y="3895198"/>
            <a:ext cx="8593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IDC event </a:t>
            </a:r>
            <a:br>
              <a:rPr lang="en-US" altLang="ko-KR" sz="1050" dirty="0">
                <a:solidFill>
                  <a:srgbClr val="0000FF"/>
                </a:solidFill>
              </a:rPr>
            </a:br>
            <a:r>
              <a:rPr lang="en-US" altLang="ko-KR" sz="1050" dirty="0">
                <a:solidFill>
                  <a:srgbClr val="0000FF"/>
                </a:solidFill>
              </a:rPr>
              <a:t>recognized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60B03E-3A64-F966-3441-E097491B935E}"/>
              </a:ext>
            </a:extLst>
          </p:cNvPr>
          <p:cNvSpPr txBox="1"/>
          <p:nvPr/>
        </p:nvSpPr>
        <p:spPr>
          <a:xfrm>
            <a:off x="3401702" y="3706901"/>
            <a:ext cx="2832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>
                <a:solidFill>
                  <a:srgbClr val="FF0000"/>
                </a:solidFill>
              </a:rPr>
              <a:t>X</a:t>
            </a:r>
            <a:endParaRPr lang="ko-KR" altLang="en-US" sz="1050" b="1" dirty="0">
              <a:solidFill>
                <a:srgbClr val="FF0000"/>
              </a:solidFill>
            </a:endParaRPr>
          </a:p>
        </p:txBody>
      </p:sp>
      <p:cxnSp>
        <p:nvCxnSpPr>
          <p:cNvPr id="15" name="연결선: 구부러짐 14">
            <a:extLst>
              <a:ext uri="{FF2B5EF4-FFF2-40B4-BE49-F238E27FC236}">
                <a16:creationId xmlns:a16="http://schemas.microsoft.com/office/drawing/2014/main" id="{7DD3B27D-3669-5C2B-1CAE-CAB555277D14}"/>
              </a:ext>
            </a:extLst>
          </p:cNvPr>
          <p:cNvCxnSpPr>
            <a:cxnSpLocks/>
            <a:stCxn id="38" idx="0"/>
            <a:endCxn id="47" idx="1"/>
          </p:cNvCxnSpPr>
          <p:nvPr/>
        </p:nvCxnSpPr>
        <p:spPr bwMode="auto">
          <a:xfrm rot="16200000" flipH="1">
            <a:off x="4202361" y="3738043"/>
            <a:ext cx="372941" cy="625689"/>
          </a:xfrm>
          <a:prstGeom prst="curvedConnector4">
            <a:avLst>
              <a:gd name="adj1" fmla="val -31875"/>
              <a:gd name="adj2" fmla="val 57048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E399E6A1-4E5D-A438-042D-3E01BAC4F778}"/>
              </a:ext>
            </a:extLst>
          </p:cNvPr>
          <p:cNvGraphicFramePr>
            <a:graphicFrameLocks noGrp="1"/>
          </p:cNvGraphicFramePr>
          <p:nvPr/>
        </p:nvGraphicFramePr>
        <p:xfrm>
          <a:off x="2005310" y="5098528"/>
          <a:ext cx="4795489" cy="2755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08367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02346321"/>
                    </a:ext>
                  </a:extLst>
                </a:gridCol>
                <a:gridCol w="365443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352743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740093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932180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192266930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Frame Control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Duration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RA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TA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BA Control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BA Information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FCS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9A35871F-9CBE-2F0C-1119-E1957CC62231}"/>
              </a:ext>
            </a:extLst>
          </p:cNvPr>
          <p:cNvCxnSpPr/>
          <p:nvPr/>
        </p:nvCxnSpPr>
        <p:spPr bwMode="auto">
          <a:xfrm flipH="1">
            <a:off x="1676400" y="5374036"/>
            <a:ext cx="3569687" cy="2786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68678997-71FA-F852-E2E0-17CB4DF2D766}"/>
              </a:ext>
            </a:extLst>
          </p:cNvPr>
          <p:cNvCxnSpPr>
            <a:cxnSpLocks/>
          </p:cNvCxnSpPr>
          <p:nvPr/>
        </p:nvCxnSpPr>
        <p:spPr bwMode="auto">
          <a:xfrm>
            <a:off x="6169877" y="5380085"/>
            <a:ext cx="1329156" cy="2847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46C10EA-1643-EEB0-6762-73F12307AEC6}"/>
              </a:ext>
            </a:extLst>
          </p:cNvPr>
          <p:cNvSpPr txBox="1"/>
          <p:nvPr/>
        </p:nvSpPr>
        <p:spPr>
          <a:xfrm>
            <a:off x="1676400" y="6075309"/>
            <a:ext cx="12426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AID – for UHR AP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graphicFrame>
        <p:nvGraphicFramePr>
          <p:cNvPr id="29" name="표 28">
            <a:extLst>
              <a:ext uri="{FF2B5EF4-FFF2-40B4-BE49-F238E27FC236}">
                <a16:creationId xmlns:a16="http://schemas.microsoft.com/office/drawing/2014/main" id="{EA2D26E3-0332-2796-5737-868B26D5A1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64187"/>
              </p:ext>
            </p:extLst>
          </p:nvPr>
        </p:nvGraphicFramePr>
        <p:xfrm>
          <a:off x="1676400" y="5664804"/>
          <a:ext cx="5844859" cy="411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13143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548005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665480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397193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1095693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  <a:gridCol w="617855">
                  <a:extLst>
                    <a:ext uri="{9D8B030D-6E8A-4147-A177-3AD203B41FA5}">
                      <a16:colId xmlns:a16="http://schemas.microsoft.com/office/drawing/2014/main" val="2277802840"/>
                    </a:ext>
                  </a:extLst>
                </a:gridCol>
                <a:gridCol w="828993">
                  <a:extLst>
                    <a:ext uri="{9D8B030D-6E8A-4147-A177-3AD203B41FA5}">
                      <a16:colId xmlns:a16="http://schemas.microsoft.com/office/drawing/2014/main" val="3982157064"/>
                    </a:ext>
                  </a:extLst>
                </a:gridCol>
                <a:gridCol w="678497">
                  <a:extLst>
                    <a:ext uri="{9D8B030D-6E8A-4147-A177-3AD203B41FA5}">
                      <a16:colId xmlns:a16="http://schemas.microsoft.com/office/drawing/2014/main" val="2664227893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Per AID TID Info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(BlockAck)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AID11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2008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Ack Type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 =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TID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Fragment Number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0 1 1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(Length)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Presence Bit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IDC Info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  <p:sp>
        <p:nvSpPr>
          <p:cNvPr id="56" name="왼쪽 중괄호 55">
            <a:extLst>
              <a:ext uri="{FF2B5EF4-FFF2-40B4-BE49-F238E27FC236}">
                <a16:creationId xmlns:a16="http://schemas.microsoft.com/office/drawing/2014/main" id="{DD9F5063-4C8B-5359-7EFF-FB08151B711F}"/>
              </a:ext>
            </a:extLst>
          </p:cNvPr>
          <p:cNvSpPr/>
          <p:nvPr/>
        </p:nvSpPr>
        <p:spPr bwMode="auto">
          <a:xfrm rot="16200000">
            <a:off x="6367215" y="5077910"/>
            <a:ext cx="176902" cy="2121405"/>
          </a:xfrm>
          <a:prstGeom prst="leftBrace">
            <a:avLst>
              <a:gd name="adj1" fmla="val 8333"/>
              <a:gd name="adj2" fmla="val 504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360ACA4-E25D-8B35-54B5-B4B7FF3DDC31}"/>
              </a:ext>
            </a:extLst>
          </p:cNvPr>
          <p:cNvSpPr txBox="1"/>
          <p:nvPr/>
        </p:nvSpPr>
        <p:spPr>
          <a:xfrm>
            <a:off x="5903159" y="6201078"/>
            <a:ext cx="11031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/>
              <a:t>12 bits + 4 octets</a:t>
            </a:r>
            <a:endParaRPr lang="ko-KR" altLang="en-US" sz="1050" dirty="0"/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83B049A3-6C6D-2D79-8299-89CBC8483A75}"/>
              </a:ext>
            </a:extLst>
          </p:cNvPr>
          <p:cNvSpPr/>
          <p:nvPr/>
        </p:nvSpPr>
        <p:spPr bwMode="auto">
          <a:xfrm>
            <a:off x="5349240" y="5530769"/>
            <a:ext cx="2240280" cy="879864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7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CRF from Mobile AP (IDC Info)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12DEAE21-D799-B192-4279-CCBC51E829D7}"/>
              </a:ext>
            </a:extLst>
          </p:cNvPr>
          <p:cNvCxnSpPr/>
          <p:nvPr/>
        </p:nvCxnSpPr>
        <p:spPr bwMode="auto">
          <a:xfrm>
            <a:off x="1522412" y="2195971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7E85BEC-1D4F-0AB3-D530-20218B7378A8}"/>
              </a:ext>
            </a:extLst>
          </p:cNvPr>
          <p:cNvSpPr txBox="1"/>
          <p:nvPr/>
        </p:nvSpPr>
        <p:spPr>
          <a:xfrm>
            <a:off x="722795" y="1933572"/>
            <a:ext cx="832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/>
              <a:t>STA1</a:t>
            </a:r>
          </a:p>
          <a:p>
            <a:pPr algn="ctr"/>
            <a:r>
              <a:rPr lang="en-US" altLang="ko-KR" sz="1400" dirty="0"/>
              <a:t>(Legacy)</a:t>
            </a:r>
            <a:endParaRPr lang="ko-KR" altLang="en-US" sz="14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F165360-4505-5C48-8A81-C12D3CC76B3C}"/>
              </a:ext>
            </a:extLst>
          </p:cNvPr>
          <p:cNvSpPr txBox="1"/>
          <p:nvPr/>
        </p:nvSpPr>
        <p:spPr>
          <a:xfrm>
            <a:off x="1643892" y="4493297"/>
            <a:ext cx="755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MU-RTS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7A8C071B-8E51-E774-74C9-9293DE0D72D2}"/>
              </a:ext>
            </a:extLst>
          </p:cNvPr>
          <p:cNvSpPr/>
          <p:nvPr/>
        </p:nvSpPr>
        <p:spPr bwMode="auto">
          <a:xfrm>
            <a:off x="2301854" y="1687618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DF9310C-ACC9-1CBA-D16D-4670A5E4F759}"/>
              </a:ext>
            </a:extLst>
          </p:cNvPr>
          <p:cNvSpPr txBox="1"/>
          <p:nvPr/>
        </p:nvSpPr>
        <p:spPr>
          <a:xfrm>
            <a:off x="2156660" y="219522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CTS</a:t>
            </a:r>
            <a:endParaRPr lang="ko-KR" altLang="en-US" dirty="0"/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7DB9F038-F57A-3034-9D22-9110BACE84CC}"/>
              </a:ext>
            </a:extLst>
          </p:cNvPr>
          <p:cNvCxnSpPr/>
          <p:nvPr/>
        </p:nvCxnSpPr>
        <p:spPr bwMode="auto">
          <a:xfrm>
            <a:off x="1447800" y="3088632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588DC2F-E116-F0A1-491D-004EA0B709A6}"/>
              </a:ext>
            </a:extLst>
          </p:cNvPr>
          <p:cNvSpPr txBox="1"/>
          <p:nvPr/>
        </p:nvSpPr>
        <p:spPr>
          <a:xfrm>
            <a:off x="727171" y="2824621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/>
              <a:t>STA2 </a:t>
            </a:r>
          </a:p>
          <a:p>
            <a:pPr algn="ctr"/>
            <a:r>
              <a:rPr lang="en-US" altLang="ko-KR" sz="1400" dirty="0"/>
              <a:t>(UHR)</a:t>
            </a:r>
            <a:endParaRPr lang="ko-KR" altLang="en-US" sz="1400" dirty="0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1082DF58-304A-09EA-FC23-9624FBC068D7}"/>
              </a:ext>
            </a:extLst>
          </p:cNvPr>
          <p:cNvSpPr/>
          <p:nvPr/>
        </p:nvSpPr>
        <p:spPr bwMode="auto">
          <a:xfrm>
            <a:off x="2301855" y="2581014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78CF662-9387-2E33-AE2C-E28D0FDCDFEC}"/>
              </a:ext>
            </a:extLst>
          </p:cNvPr>
          <p:cNvSpPr txBox="1"/>
          <p:nvPr/>
        </p:nvSpPr>
        <p:spPr>
          <a:xfrm>
            <a:off x="2156660" y="3087798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CTS</a:t>
            </a:r>
            <a:endParaRPr lang="ko-KR" altLang="en-US" dirty="0"/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7AC24A24-1673-8B9D-D925-8E1BA98114BC}"/>
              </a:ext>
            </a:extLst>
          </p:cNvPr>
          <p:cNvSpPr/>
          <p:nvPr/>
        </p:nvSpPr>
        <p:spPr bwMode="auto">
          <a:xfrm>
            <a:off x="4969461" y="4222296"/>
            <a:ext cx="1200415" cy="26882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9CD305F-A479-7987-DA9B-2227F78D9D76}"/>
              </a:ext>
            </a:extLst>
          </p:cNvPr>
          <p:cNvSpPr txBox="1"/>
          <p:nvPr/>
        </p:nvSpPr>
        <p:spPr>
          <a:xfrm>
            <a:off x="4912899" y="4482664"/>
            <a:ext cx="1289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Unavailable Time</a:t>
            </a:r>
            <a:endParaRPr lang="ko-KR" altLang="en-US" dirty="0"/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D4AD340F-1E85-FC49-6CB4-94ED90914564}"/>
              </a:ext>
            </a:extLst>
          </p:cNvPr>
          <p:cNvSpPr/>
          <p:nvPr/>
        </p:nvSpPr>
        <p:spPr bwMode="auto">
          <a:xfrm>
            <a:off x="6577536" y="2581808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F11CBCCA-BE68-275A-8617-55858800470C}"/>
              </a:ext>
            </a:extLst>
          </p:cNvPr>
          <p:cNvSpPr/>
          <p:nvPr/>
        </p:nvSpPr>
        <p:spPr bwMode="auto">
          <a:xfrm>
            <a:off x="7011274" y="3984294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1E6EA40-C05A-7F59-DA71-4E850CB748C7}"/>
              </a:ext>
            </a:extLst>
          </p:cNvPr>
          <p:cNvSpPr txBox="1"/>
          <p:nvPr/>
        </p:nvSpPr>
        <p:spPr>
          <a:xfrm>
            <a:off x="6476561" y="3073407"/>
            <a:ext cx="4575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RTS</a:t>
            </a:r>
            <a:endParaRPr lang="ko-KR" alt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12C6DDA-50D6-B9D7-B8DF-AB5F6B433078}"/>
              </a:ext>
            </a:extLst>
          </p:cNvPr>
          <p:cNvSpPr txBox="1"/>
          <p:nvPr/>
        </p:nvSpPr>
        <p:spPr>
          <a:xfrm>
            <a:off x="6865861" y="4482033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CTS</a:t>
            </a:r>
            <a:endParaRPr lang="ko-KR" altLang="en-US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8A59283-6178-DB15-A042-A738425E4CE1}"/>
              </a:ext>
            </a:extLst>
          </p:cNvPr>
          <p:cNvSpPr txBox="1"/>
          <p:nvPr/>
        </p:nvSpPr>
        <p:spPr>
          <a:xfrm>
            <a:off x="1610783" y="6075311"/>
            <a:ext cx="10727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AID – for STA1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graphicFrame>
        <p:nvGraphicFramePr>
          <p:cNvPr id="91" name="표 90">
            <a:extLst>
              <a:ext uri="{FF2B5EF4-FFF2-40B4-BE49-F238E27FC236}">
                <a16:creationId xmlns:a16="http://schemas.microsoft.com/office/drawing/2014/main" id="{E399E6A1-4E5D-A438-042D-3E01BAC4F778}"/>
              </a:ext>
            </a:extLst>
          </p:cNvPr>
          <p:cNvGraphicFramePr>
            <a:graphicFrameLocks noGrp="1"/>
          </p:cNvGraphicFramePr>
          <p:nvPr/>
        </p:nvGraphicFramePr>
        <p:xfrm>
          <a:off x="2005310" y="5098528"/>
          <a:ext cx="4795489" cy="2755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08367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02346321"/>
                    </a:ext>
                  </a:extLst>
                </a:gridCol>
                <a:gridCol w="365443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352743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740093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932180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192266930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Frame Control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Duration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RA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TA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BA Control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BA Information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FCS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  <p:graphicFrame>
        <p:nvGraphicFramePr>
          <p:cNvPr id="92" name="표 91">
            <a:extLst>
              <a:ext uri="{FF2B5EF4-FFF2-40B4-BE49-F238E27FC236}">
                <a16:creationId xmlns:a16="http://schemas.microsoft.com/office/drawing/2014/main" id="{AA24151E-FBE5-0895-2A28-7A99C614FF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554203"/>
              </p:ext>
            </p:extLst>
          </p:nvPr>
        </p:nvGraphicFramePr>
        <p:xfrm>
          <a:off x="1676400" y="5664804"/>
          <a:ext cx="6858002" cy="411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13143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1013143">
                  <a:extLst>
                    <a:ext uri="{9D8B030D-6E8A-4147-A177-3AD203B41FA5}">
                      <a16:colId xmlns:a16="http://schemas.microsoft.com/office/drawing/2014/main" val="302346321"/>
                    </a:ext>
                  </a:extLst>
                </a:gridCol>
                <a:gridCol w="548005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665480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397193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1095693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  <a:gridCol w="617855">
                  <a:extLst>
                    <a:ext uri="{9D8B030D-6E8A-4147-A177-3AD203B41FA5}">
                      <a16:colId xmlns:a16="http://schemas.microsoft.com/office/drawing/2014/main" val="2277802840"/>
                    </a:ext>
                  </a:extLst>
                </a:gridCol>
                <a:gridCol w="828993">
                  <a:extLst>
                    <a:ext uri="{9D8B030D-6E8A-4147-A177-3AD203B41FA5}">
                      <a16:colId xmlns:a16="http://schemas.microsoft.com/office/drawing/2014/main" val="3982157064"/>
                    </a:ext>
                  </a:extLst>
                </a:gridCol>
                <a:gridCol w="678497">
                  <a:extLst>
                    <a:ext uri="{9D8B030D-6E8A-4147-A177-3AD203B41FA5}">
                      <a16:colId xmlns:a16="http://schemas.microsoft.com/office/drawing/2014/main" val="2664227893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Per AID TID Info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Per AID TID Info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AID11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2046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Ack Type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 =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TID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Fragment Number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0 1 1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(Length)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Presence Bit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IDC Info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  <p:cxnSp>
        <p:nvCxnSpPr>
          <p:cNvPr id="96" name="직선 화살표 연결선 95">
            <a:extLst>
              <a:ext uri="{FF2B5EF4-FFF2-40B4-BE49-F238E27FC236}">
                <a16:creationId xmlns:a16="http://schemas.microsoft.com/office/drawing/2014/main" id="{59F8C836-A777-1BC0-6766-5533CB36B6AE}"/>
              </a:ext>
            </a:extLst>
          </p:cNvPr>
          <p:cNvCxnSpPr>
            <a:cxnSpLocks/>
            <a:stCxn id="20" idx="2"/>
            <a:endCxn id="91" idx="0"/>
          </p:cNvCxnSpPr>
          <p:nvPr/>
        </p:nvCxnSpPr>
        <p:spPr bwMode="auto">
          <a:xfrm flipH="1">
            <a:off x="4403054" y="4493297"/>
            <a:ext cx="309343" cy="6052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3" name="왼쪽 중괄호 102">
            <a:extLst>
              <a:ext uri="{FF2B5EF4-FFF2-40B4-BE49-F238E27FC236}">
                <a16:creationId xmlns:a16="http://schemas.microsoft.com/office/drawing/2014/main" id="{2B5C2587-F553-E556-771D-FF66FB725B9C}"/>
              </a:ext>
            </a:extLst>
          </p:cNvPr>
          <p:cNvSpPr/>
          <p:nvPr/>
        </p:nvSpPr>
        <p:spPr bwMode="auto">
          <a:xfrm rot="16200000">
            <a:off x="7389612" y="5103615"/>
            <a:ext cx="164592" cy="2118887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655DC005-76F4-5A00-FD72-C43F0DB3EAF9}"/>
              </a:ext>
            </a:extLst>
          </p:cNvPr>
          <p:cNvSpPr txBox="1"/>
          <p:nvPr/>
        </p:nvSpPr>
        <p:spPr>
          <a:xfrm>
            <a:off x="6919263" y="6227786"/>
            <a:ext cx="11031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/>
              <a:t>12 bits + 4 octets</a:t>
            </a:r>
            <a:endParaRPr lang="ko-KR" altLang="en-US" sz="1050" dirty="0"/>
          </a:p>
        </p:txBody>
      </p:sp>
      <p:cxnSp>
        <p:nvCxnSpPr>
          <p:cNvPr id="107" name="직선 연결선 106">
            <a:extLst>
              <a:ext uri="{FF2B5EF4-FFF2-40B4-BE49-F238E27FC236}">
                <a16:creationId xmlns:a16="http://schemas.microsoft.com/office/drawing/2014/main" id="{9A35871F-9CBE-2F0C-1119-E1957CC62231}"/>
              </a:ext>
            </a:extLst>
          </p:cNvPr>
          <p:cNvCxnSpPr/>
          <p:nvPr/>
        </p:nvCxnSpPr>
        <p:spPr bwMode="auto">
          <a:xfrm flipH="1">
            <a:off x="1676400" y="5374036"/>
            <a:ext cx="3569687" cy="2786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08" name="직선 연결선 107">
            <a:extLst>
              <a:ext uri="{FF2B5EF4-FFF2-40B4-BE49-F238E27FC236}">
                <a16:creationId xmlns:a16="http://schemas.microsoft.com/office/drawing/2014/main" id="{68678997-71FA-F852-E2E0-17CB4DF2D766}"/>
              </a:ext>
            </a:extLst>
          </p:cNvPr>
          <p:cNvCxnSpPr>
            <a:cxnSpLocks/>
          </p:cNvCxnSpPr>
          <p:nvPr/>
        </p:nvCxnSpPr>
        <p:spPr bwMode="auto">
          <a:xfrm>
            <a:off x="6169877" y="5380085"/>
            <a:ext cx="2331328" cy="272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91D0A0B0-E57B-7B3C-44F2-E6E45C0BC52A}"/>
              </a:ext>
            </a:extLst>
          </p:cNvPr>
          <p:cNvCxnSpPr/>
          <p:nvPr/>
        </p:nvCxnSpPr>
        <p:spPr bwMode="auto">
          <a:xfrm>
            <a:off x="1447800" y="4494312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4BC2D90-BC1B-CED3-0820-9EBBC78FC873}"/>
              </a:ext>
            </a:extLst>
          </p:cNvPr>
          <p:cNvSpPr txBox="1"/>
          <p:nvPr/>
        </p:nvSpPr>
        <p:spPr>
          <a:xfrm>
            <a:off x="580096" y="4247076"/>
            <a:ext cx="968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/>
              <a:t>UHR </a:t>
            </a:r>
          </a:p>
          <a:p>
            <a:pPr algn="ctr"/>
            <a:r>
              <a:rPr lang="en-US" altLang="ko-KR" sz="1400" dirty="0"/>
              <a:t>Mobile AP</a:t>
            </a:r>
            <a:endParaRPr lang="ko-KR" altLang="en-US" sz="1400" dirty="0"/>
          </a:p>
        </p:txBody>
      </p:sp>
      <p:sp>
        <p:nvSpPr>
          <p:cNvPr id="9" name="평행 사변형 8">
            <a:extLst>
              <a:ext uri="{FF2B5EF4-FFF2-40B4-BE49-F238E27FC236}">
                <a16:creationId xmlns:a16="http://schemas.microsoft.com/office/drawing/2014/main" id="{D2FBF1EE-A084-4DA6-16B9-1550E7DD3842}"/>
              </a:ext>
            </a:extLst>
          </p:cNvPr>
          <p:cNvSpPr/>
          <p:nvPr/>
        </p:nvSpPr>
        <p:spPr bwMode="auto">
          <a:xfrm>
            <a:off x="1676400" y="4242669"/>
            <a:ext cx="238543" cy="251642"/>
          </a:xfrm>
          <a:prstGeom prst="parallelogram">
            <a:avLst>
              <a:gd name="adj" fmla="val 5393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C4BE660B-37DE-D561-C692-63FEA34C4E2D}"/>
              </a:ext>
            </a:extLst>
          </p:cNvPr>
          <p:cNvSpPr/>
          <p:nvPr/>
        </p:nvSpPr>
        <p:spPr bwMode="auto">
          <a:xfrm>
            <a:off x="1923996" y="3986743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A8B1F6FB-8342-7742-280C-8613DCD7B67A}"/>
              </a:ext>
            </a:extLst>
          </p:cNvPr>
          <p:cNvCxnSpPr/>
          <p:nvPr/>
        </p:nvCxnSpPr>
        <p:spPr bwMode="auto">
          <a:xfrm>
            <a:off x="2100403" y="3656112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157F9728-6C28-C353-2E23-B9B070B0C317}"/>
              </a:ext>
            </a:extLst>
          </p:cNvPr>
          <p:cNvCxnSpPr/>
          <p:nvPr/>
        </p:nvCxnSpPr>
        <p:spPr bwMode="auto">
          <a:xfrm>
            <a:off x="2100403" y="3656112"/>
            <a:ext cx="27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A83DE7A-14CB-BD59-09D1-0B2B1ABB5927}"/>
              </a:ext>
            </a:extLst>
          </p:cNvPr>
          <p:cNvSpPr txBox="1"/>
          <p:nvPr/>
        </p:nvSpPr>
        <p:spPr>
          <a:xfrm>
            <a:off x="3071347" y="3370132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TXOP</a:t>
            </a:r>
            <a:endParaRPr lang="ko-KR" altLang="en-US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54D569E5-E02E-F3E0-46BA-FD2AFC290E36}"/>
              </a:ext>
            </a:extLst>
          </p:cNvPr>
          <p:cNvSpPr/>
          <p:nvPr/>
        </p:nvSpPr>
        <p:spPr bwMode="auto">
          <a:xfrm>
            <a:off x="2660720" y="3986473"/>
            <a:ext cx="207585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2EBA8F-D140-AE4C-5056-224E0AB9269A}"/>
              </a:ext>
            </a:extLst>
          </p:cNvPr>
          <p:cNvSpPr txBox="1"/>
          <p:nvPr/>
        </p:nvSpPr>
        <p:spPr>
          <a:xfrm>
            <a:off x="2357652" y="3699010"/>
            <a:ext cx="1021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Basic Trigger</a:t>
            </a:r>
            <a:endParaRPr lang="ko-KR" altLang="en-US" dirty="0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816DC233-7361-C149-267D-5EF1778CF5B1}"/>
              </a:ext>
            </a:extLst>
          </p:cNvPr>
          <p:cNvSpPr/>
          <p:nvPr/>
        </p:nvSpPr>
        <p:spPr bwMode="auto">
          <a:xfrm>
            <a:off x="4624193" y="3986473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E486644E-64FF-25CD-5D2C-1731811E83D5}"/>
              </a:ext>
            </a:extLst>
          </p:cNvPr>
          <p:cNvSpPr/>
          <p:nvPr/>
        </p:nvSpPr>
        <p:spPr bwMode="auto">
          <a:xfrm>
            <a:off x="3197142" y="1683718"/>
            <a:ext cx="1275270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C9AE930-2475-326B-BF7C-0EA3B19BB365}"/>
              </a:ext>
            </a:extLst>
          </p:cNvPr>
          <p:cNvSpPr txBox="1"/>
          <p:nvPr/>
        </p:nvSpPr>
        <p:spPr>
          <a:xfrm>
            <a:off x="3533102" y="1434201"/>
            <a:ext cx="581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DATA</a:t>
            </a:r>
            <a:endParaRPr lang="ko-KR" altLang="en-US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6D4E8524-C8FE-8C85-79CF-F73B8F0D6E4C}"/>
              </a:ext>
            </a:extLst>
          </p:cNvPr>
          <p:cNvSpPr/>
          <p:nvPr/>
        </p:nvSpPr>
        <p:spPr bwMode="auto">
          <a:xfrm>
            <a:off x="3197142" y="2579407"/>
            <a:ext cx="1275270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AEC5B41-D11F-8BBD-8578-4E91AFF5BB8C}"/>
              </a:ext>
            </a:extLst>
          </p:cNvPr>
          <p:cNvSpPr txBox="1"/>
          <p:nvPr/>
        </p:nvSpPr>
        <p:spPr>
          <a:xfrm>
            <a:off x="3533102" y="2329890"/>
            <a:ext cx="581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DATA</a:t>
            </a:r>
            <a:endParaRPr lang="ko-KR" altLang="en-US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66714F9-CFE0-E622-574C-FAE2DC1B0684}"/>
              </a:ext>
            </a:extLst>
          </p:cNvPr>
          <p:cNvSpPr txBox="1"/>
          <p:nvPr/>
        </p:nvSpPr>
        <p:spPr>
          <a:xfrm>
            <a:off x="4419687" y="3724356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M-BA</a:t>
            </a:r>
            <a:endParaRPr lang="ko-KR" altLang="en-US" dirty="0"/>
          </a:p>
        </p:txBody>
      </p:sp>
      <p:cxnSp>
        <p:nvCxnSpPr>
          <p:cNvPr id="59" name="직선 연결선 58">
            <a:extLst>
              <a:ext uri="{FF2B5EF4-FFF2-40B4-BE49-F238E27FC236}">
                <a16:creationId xmlns:a16="http://schemas.microsoft.com/office/drawing/2014/main" id="{74688735-B143-B093-8EDE-05CA33704153}"/>
              </a:ext>
            </a:extLst>
          </p:cNvPr>
          <p:cNvCxnSpPr/>
          <p:nvPr/>
        </p:nvCxnSpPr>
        <p:spPr bwMode="auto">
          <a:xfrm>
            <a:off x="4796827" y="3654603"/>
            <a:ext cx="0" cy="828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AE1E5282-ACD2-DE7E-8E08-A37F0D66953F}"/>
              </a:ext>
            </a:extLst>
          </p:cNvPr>
          <p:cNvSpPr txBox="1"/>
          <p:nvPr/>
        </p:nvSpPr>
        <p:spPr>
          <a:xfrm>
            <a:off x="2683513" y="6082672"/>
            <a:ext cx="107273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AID – for STA2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sp>
        <p:nvSpPr>
          <p:cNvPr id="62" name="평행 사변형 61">
            <a:extLst>
              <a:ext uri="{FF2B5EF4-FFF2-40B4-BE49-F238E27FC236}">
                <a16:creationId xmlns:a16="http://schemas.microsoft.com/office/drawing/2014/main" id="{26B0957F-8B85-13CB-B83D-80F26DB41838}"/>
              </a:ext>
            </a:extLst>
          </p:cNvPr>
          <p:cNvSpPr/>
          <p:nvPr/>
        </p:nvSpPr>
        <p:spPr bwMode="auto">
          <a:xfrm>
            <a:off x="6338993" y="2835790"/>
            <a:ext cx="238543" cy="251642"/>
          </a:xfrm>
          <a:prstGeom prst="parallelogram">
            <a:avLst>
              <a:gd name="adj" fmla="val 5393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7C23D51D-4317-7F2D-D4D7-3497AAADE186}"/>
              </a:ext>
            </a:extLst>
          </p:cNvPr>
          <p:cNvCxnSpPr/>
          <p:nvPr/>
        </p:nvCxnSpPr>
        <p:spPr bwMode="auto">
          <a:xfrm>
            <a:off x="6753943" y="2456792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507B4F98-A1C8-7D21-3BDF-971A90206AF3}"/>
              </a:ext>
            </a:extLst>
          </p:cNvPr>
          <p:cNvCxnSpPr/>
          <p:nvPr/>
        </p:nvCxnSpPr>
        <p:spPr bwMode="auto">
          <a:xfrm>
            <a:off x="6753943" y="2456792"/>
            <a:ext cx="936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5A4F64AF-EFF0-5C29-351D-02A0662A8489}"/>
              </a:ext>
            </a:extLst>
          </p:cNvPr>
          <p:cNvSpPr txBox="1"/>
          <p:nvPr/>
        </p:nvSpPr>
        <p:spPr>
          <a:xfrm>
            <a:off x="6721993" y="2207418"/>
            <a:ext cx="10780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STA2’s TXOP</a:t>
            </a:r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1B609E-72A7-FF36-D7CC-D0C0A7586AB0}"/>
              </a:ext>
            </a:extLst>
          </p:cNvPr>
          <p:cNvSpPr txBox="1"/>
          <p:nvPr/>
        </p:nvSpPr>
        <p:spPr>
          <a:xfrm>
            <a:off x="3925484" y="4120623"/>
            <a:ext cx="8593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IDC event </a:t>
            </a:r>
            <a:br>
              <a:rPr lang="en-US" altLang="ko-KR" sz="1050" dirty="0">
                <a:solidFill>
                  <a:srgbClr val="0000FF"/>
                </a:solidFill>
              </a:rPr>
            </a:br>
            <a:r>
              <a:rPr lang="en-US" altLang="ko-KR" sz="1050" dirty="0">
                <a:solidFill>
                  <a:srgbClr val="0000FF"/>
                </a:solidFill>
              </a:rPr>
              <a:t>recognized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82FD41-A7A0-CF38-82FC-9C9F68F22C96}"/>
              </a:ext>
            </a:extLst>
          </p:cNvPr>
          <p:cNvSpPr txBox="1"/>
          <p:nvPr/>
        </p:nvSpPr>
        <p:spPr>
          <a:xfrm>
            <a:off x="4143665" y="3932326"/>
            <a:ext cx="2832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>
                <a:solidFill>
                  <a:srgbClr val="FF0000"/>
                </a:solidFill>
              </a:rPr>
              <a:t>X</a:t>
            </a:r>
            <a:endParaRPr lang="ko-KR" altLang="en-US" sz="1050" b="1" dirty="0">
              <a:solidFill>
                <a:srgbClr val="FF0000"/>
              </a:solidFill>
            </a:endParaRPr>
          </a:p>
        </p:txBody>
      </p:sp>
      <p:cxnSp>
        <p:nvCxnSpPr>
          <p:cNvPr id="11" name="연결선: 구부러짐 10">
            <a:extLst>
              <a:ext uri="{FF2B5EF4-FFF2-40B4-BE49-F238E27FC236}">
                <a16:creationId xmlns:a16="http://schemas.microsoft.com/office/drawing/2014/main" id="{89D8F849-08F9-D06A-3C53-566ECAA37C1F}"/>
              </a:ext>
            </a:extLst>
          </p:cNvPr>
          <p:cNvCxnSpPr>
            <a:cxnSpLocks/>
            <a:stCxn id="20" idx="0"/>
            <a:endCxn id="47" idx="1"/>
          </p:cNvCxnSpPr>
          <p:nvPr/>
        </p:nvCxnSpPr>
        <p:spPr bwMode="auto">
          <a:xfrm rot="16200000" flipH="1">
            <a:off x="4655812" y="4043058"/>
            <a:ext cx="370234" cy="257064"/>
          </a:xfrm>
          <a:prstGeom prst="curvedConnector4">
            <a:avLst>
              <a:gd name="adj1" fmla="val -12349"/>
              <a:gd name="adj2" fmla="val 67156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F1A59CA6-784A-05C5-C761-A2C5C514525F}"/>
              </a:ext>
            </a:extLst>
          </p:cNvPr>
          <p:cNvSpPr/>
          <p:nvPr/>
        </p:nvSpPr>
        <p:spPr bwMode="auto">
          <a:xfrm>
            <a:off x="6327648" y="5566489"/>
            <a:ext cx="2285999" cy="879864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647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CFAC-F586-9D38-B7EF-513E6C224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Conclusion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780DC-21BD-ECEA-BE79-930D35F72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0"/>
            <a:ext cx="7858125" cy="4495800"/>
          </a:xfrm>
        </p:spPr>
        <p:txBody>
          <a:bodyPr/>
          <a:lstStyle/>
          <a:p>
            <a:r>
              <a:rPr lang="en-US" sz="2000" dirty="0"/>
              <a:t>We’ve discussed three options of ICR and/or CRF to include multiple control information such as BSR and IDC Info together</a:t>
            </a:r>
          </a:p>
          <a:p>
            <a:pPr lvl="1"/>
            <a:r>
              <a:rPr lang="en-US" altLang="ko-KR" sz="1800" dirty="0"/>
              <a:t>Option 1: new Ack Type + TID combination in AID TID Info + Fragment Number</a:t>
            </a:r>
          </a:p>
          <a:p>
            <a:pPr lvl="1"/>
            <a:r>
              <a:rPr lang="en-US" altLang="ko-KR" sz="1800" dirty="0"/>
              <a:t>Option 2: Special AID11 value in AID TID Info + Fragment Number</a:t>
            </a:r>
          </a:p>
          <a:p>
            <a:pPr lvl="1"/>
            <a:r>
              <a:rPr lang="en-US" altLang="ko-KR" sz="1800" dirty="0"/>
              <a:t>Option 3: New Action frame with A-Control to include control information and additional control information(e.g. IDC Info) together</a:t>
            </a:r>
          </a:p>
          <a:p>
            <a:pPr lvl="1"/>
            <a:endParaRPr lang="en-US" altLang="ko-KR" sz="1800" dirty="0"/>
          </a:p>
          <a:p>
            <a:r>
              <a:rPr lang="en-US" altLang="ko-KR" sz="2000" dirty="0"/>
              <a:t>Option 2 for ICR/CRF can include multiple control information, and can be used with both UHR and legacy devices in multi-user case</a:t>
            </a:r>
          </a:p>
          <a:p>
            <a:pPr lvl="1"/>
            <a:r>
              <a:rPr lang="en-US" altLang="ko-KR" sz="1600" dirty="0"/>
              <a:t>ICR/CRF include multiple control information to support legacy mechanism</a:t>
            </a:r>
          </a:p>
          <a:p>
            <a:pPr lvl="1"/>
            <a:r>
              <a:rPr lang="en-US" altLang="ko-KR" sz="1600" dirty="0"/>
              <a:t>ICR/CRF are backward compatible for legacy devices, especially in the case of Mobile AP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4B6875-3411-F64C-F492-C9CD110C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F7F52-C0B8-D514-D7ED-DB6619233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169877" y="6475413"/>
            <a:ext cx="2374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</p:spTree>
    <p:extLst>
      <p:ext uri="{BB962C8B-B14F-4D97-AF65-F5344CB8AC3E}">
        <p14:creationId xmlns:p14="http://schemas.microsoft.com/office/powerpoint/2010/main" val="448155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1"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to include the following into the 11bn SFD?</a:t>
            </a:r>
            <a:endParaRPr lang="ko-KR" altLang="ko-KR" sz="2000" dirty="0"/>
          </a:p>
          <a:p>
            <a:pPr lvl="1" latinLnBrk="1">
              <a:buFont typeface="Arial" panose="020B0604020202020204" pitchFamily="34" charset="0"/>
              <a:buChar char="–"/>
              <a:tabLst>
                <a:tab pos="457200" algn="l"/>
              </a:tabLst>
            </a:pPr>
            <a:r>
              <a:rPr lang="en-US" altLang="ko-KR" sz="1800" dirty="0"/>
              <a:t>11bn allows Multi-STA BA to carry one or more feedback (e.g. unavailability) information</a:t>
            </a:r>
            <a:endParaRPr lang="ko-KR" altLang="ko-KR" sz="1800" dirty="0"/>
          </a:p>
          <a:p>
            <a:pPr lvl="2" latinLnBrk="1">
              <a:buFont typeface="Arial" panose="020B0604020202020204" pitchFamily="34" charset="0"/>
              <a:buChar char="–"/>
              <a:tabLst>
                <a:tab pos="914400" algn="l"/>
              </a:tabLst>
            </a:pPr>
            <a:r>
              <a:rPr lang="en-US" altLang="ko-KR" sz="1600" dirty="0"/>
              <a:t>How to include feedback information is TBD</a:t>
            </a:r>
            <a:endParaRPr lang="en-US" altLang="ko-KR" sz="1800" dirty="0"/>
          </a:p>
          <a:p>
            <a:pPr marL="457200" lvl="1" indent="0">
              <a:buNone/>
            </a:pPr>
            <a:endParaRPr lang="en-US" altLang="ko-KR" sz="18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20626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to include the following into the 11bn SFD?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sz="1800" dirty="0"/>
              <a:t>11bn allows a Multi-STA BA frame to include both Block Ack Bitmap and Feedback information if the preceding PPDU includes QoS Data frame(s) that solicit an immediate response (e.g., Ack or </a:t>
            </a:r>
            <a:r>
              <a:rPr lang="en-US" altLang="ko-KR" sz="1800" dirty="0" err="1"/>
              <a:t>BlockAck</a:t>
            </a:r>
            <a:r>
              <a:rPr lang="en-US" altLang="ko-KR" sz="1800" dirty="0"/>
              <a:t> context) and the non-AP STA is operating in a mode that allows inclusion of feedback information(e.g. DUO mode)</a:t>
            </a:r>
            <a:endParaRPr lang="en-US" altLang="ko-KR" sz="18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–"/>
            </a:pPr>
            <a:endParaRPr lang="en-US" altLang="ko-KR" sz="1800" dirty="0"/>
          </a:p>
          <a:p>
            <a:pPr marL="457200" lvl="1" indent="0">
              <a:buNone/>
            </a:pPr>
            <a:endParaRPr lang="en-US" altLang="ko-KR" sz="1800" dirty="0"/>
          </a:p>
          <a:p>
            <a:pPr marL="457200" lvl="1" indent="0">
              <a:buNone/>
            </a:pPr>
            <a:endParaRPr lang="en-US" altLang="ko-KR" sz="18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6492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3400"/>
          </a:xfrm>
        </p:spPr>
        <p:txBody>
          <a:bodyPr/>
          <a:lstStyle/>
          <a:p>
            <a:pPr marL="0" indent="0">
              <a:buNone/>
            </a:pPr>
            <a:r>
              <a:rPr lang="en-GB" altLang="ko-KR" sz="1600" dirty="0"/>
              <a:t>[1] 11-24/834r0, </a:t>
            </a:r>
            <a:r>
              <a:rPr lang="en-US" altLang="ko-KR" sz="1600" dirty="0"/>
              <a:t>Some Details on In-Device Coexistence</a:t>
            </a:r>
          </a:p>
          <a:p>
            <a:pPr marL="0" indent="0">
              <a:buNone/>
            </a:pPr>
            <a:r>
              <a:rPr lang="en-US" altLang="ko-KR" sz="1600" dirty="0"/>
              <a:t>[2] 11-24/543r1, Coexistence Protocols for UHR – Follow Up</a:t>
            </a:r>
          </a:p>
          <a:p>
            <a:pPr marL="0" indent="0">
              <a:buNone/>
            </a:pPr>
            <a:r>
              <a:rPr lang="en-US" altLang="ko-KR" sz="1600" dirty="0"/>
              <a:t>[3] 11-24/1221r1, ICF ICR follow up</a:t>
            </a:r>
          </a:p>
          <a:p>
            <a:pPr marL="0" indent="0">
              <a:buNone/>
            </a:pPr>
            <a:r>
              <a:rPr lang="en-US" altLang="ko-KR" sz="1600" dirty="0"/>
              <a:t>[4] 11-24/1226r0, ICF-ICR design</a:t>
            </a:r>
          </a:p>
          <a:p>
            <a:pPr marL="0" indent="0">
              <a:buNone/>
            </a:pPr>
            <a:r>
              <a:rPr lang="en-US" altLang="ko-KR" sz="1600" dirty="0"/>
              <a:t>[5] 11-24/1247r0, ICF ICR Design For </a:t>
            </a:r>
            <a:r>
              <a:rPr lang="en-US" altLang="ko-KR" sz="1600" dirty="0" err="1"/>
              <a:t>Coex</a:t>
            </a:r>
            <a:endParaRPr lang="en-US" altLang="ko-KR" sz="1600" dirty="0"/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Appendix. Option 3 (New Action frame)</a:t>
            </a:r>
            <a:br>
              <a:rPr lang="en-US" altLang="ko-KR" dirty="0"/>
            </a:br>
            <a:r>
              <a:rPr lang="en-US" altLang="ko-KR" dirty="0"/>
              <a:t>A-Control + Additional Control info.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1800" dirty="0"/>
              <a:t>Defining new Action frame for IDC Info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pPr lvl="1"/>
            <a:r>
              <a:rPr lang="en-US" altLang="ko-KR" sz="1600" dirty="0"/>
              <a:t>Management frame format</a:t>
            </a:r>
            <a:endParaRPr lang="en-US" altLang="ko-KR" sz="16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8BE805C4-4E43-CFDE-265F-CB1C56CC30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432881"/>
              </p:ext>
            </p:extLst>
          </p:nvPr>
        </p:nvGraphicFramePr>
        <p:xfrm>
          <a:off x="1680927" y="2148689"/>
          <a:ext cx="1447800" cy="76835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489585">
                  <a:extLst>
                    <a:ext uri="{9D8B030D-6E8A-4147-A177-3AD203B41FA5}">
                      <a16:colId xmlns:a16="http://schemas.microsoft.com/office/drawing/2014/main" val="334522518"/>
                    </a:ext>
                  </a:extLst>
                </a:gridCol>
                <a:gridCol w="958215">
                  <a:extLst>
                    <a:ext uri="{9D8B030D-6E8A-4147-A177-3AD203B41FA5}">
                      <a16:colId xmlns:a16="http://schemas.microsoft.com/office/drawing/2014/main" val="692614780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바탕" panose="02030600000101010101" pitchFamily="18" charset="-127"/>
                          <a:cs typeface="Times New Roman" panose="02020603050405020304" pitchFamily="18" charset="0"/>
                        </a:rPr>
                        <a:t>Code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바탕" panose="02030600000101010101" pitchFamily="18" charset="-127"/>
                          <a:cs typeface="Times New Roman" panose="02020603050405020304" pitchFamily="18" charset="0"/>
                        </a:rPr>
                        <a:t>Meaning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542543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…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…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312689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38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 dirty="0">
                          <a:effectLst/>
                        </a:rPr>
                        <a:t>IDC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842958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…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 dirty="0">
                          <a:effectLst/>
                        </a:rPr>
                        <a:t>…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983228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B14CDFCC-EFE3-8E31-27C0-861F1BF3F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078563"/>
              </p:ext>
            </p:extLst>
          </p:nvPr>
        </p:nvGraphicFramePr>
        <p:xfrm>
          <a:off x="3551278" y="2148689"/>
          <a:ext cx="1762085" cy="5969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743249933"/>
                    </a:ext>
                  </a:extLst>
                </a:gridCol>
                <a:gridCol w="1203285">
                  <a:extLst>
                    <a:ext uri="{9D8B030D-6E8A-4147-A177-3AD203B41FA5}">
                      <a16:colId xmlns:a16="http://schemas.microsoft.com/office/drawing/2014/main" val="4190587761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바탕" panose="02030600000101010101" pitchFamily="18" charset="-127"/>
                          <a:cs typeface="Times New Roman" panose="02020603050405020304" pitchFamily="18" charset="0"/>
                        </a:rPr>
                        <a:t>Value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바탕" panose="02030600000101010101" pitchFamily="18" charset="-127"/>
                          <a:cs typeface="Times New Roman" panose="02020603050405020304" pitchFamily="18" charset="0"/>
                        </a:rPr>
                        <a:t>Meaning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73504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0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 dirty="0">
                          <a:effectLst/>
                        </a:rPr>
                        <a:t>IDC Info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83780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1-255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 dirty="0">
                          <a:effectLst/>
                        </a:rPr>
                        <a:t>Reserved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76406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D1986A6-214A-3517-D3F6-2EC7FA8F60A3}"/>
              </a:ext>
            </a:extLst>
          </p:cNvPr>
          <p:cNvSpPr txBox="1"/>
          <p:nvPr/>
        </p:nvSpPr>
        <p:spPr>
          <a:xfrm>
            <a:off x="1676400" y="2901950"/>
            <a:ext cx="14478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050" b="1" i="0" u="none" strike="noStrike" baseline="0" dirty="0">
                <a:latin typeface="Arial,Bold"/>
              </a:rPr>
              <a:t>Category values</a:t>
            </a:r>
            <a:endParaRPr lang="ko-KR" altLang="en-US" sz="105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7AA01B-50C3-C6A5-F491-30D696224A25}"/>
              </a:ext>
            </a:extLst>
          </p:cNvPr>
          <p:cNvSpPr txBox="1"/>
          <p:nvPr/>
        </p:nvSpPr>
        <p:spPr>
          <a:xfrm>
            <a:off x="3460770" y="2778539"/>
            <a:ext cx="194309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050" b="1" i="0" u="none" strike="noStrike" baseline="0" dirty="0">
                <a:latin typeface="Arial,Bold"/>
              </a:rPr>
              <a:t>IDC Action field values</a:t>
            </a:r>
            <a:endParaRPr lang="ko-KR" altLang="en-US" sz="1050" dirty="0"/>
          </a:p>
        </p:txBody>
      </p:sp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9D0CB041-88AF-7B58-4055-E1ACA074FB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610033"/>
              </p:ext>
            </p:extLst>
          </p:nvPr>
        </p:nvGraphicFramePr>
        <p:xfrm>
          <a:off x="5797751" y="2148689"/>
          <a:ext cx="1870710" cy="59690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2743249933"/>
                    </a:ext>
                  </a:extLst>
                </a:gridCol>
                <a:gridCol w="1311910">
                  <a:extLst>
                    <a:ext uri="{9D8B030D-6E8A-4147-A177-3AD203B41FA5}">
                      <a16:colId xmlns:a16="http://schemas.microsoft.com/office/drawing/2014/main" val="4190587761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GB" sz="1000" b="1">
                          <a:effectLst/>
                          <a:latin typeface="Arial" panose="020B0604020202020204" pitchFamily="34" charset="0"/>
                          <a:ea typeface="바탕" panose="02030600000101010101" pitchFamily="18" charset="-127"/>
                          <a:cs typeface="Times New Roman" panose="02020603050405020304" pitchFamily="18" charset="0"/>
                        </a:rPr>
                        <a:t>Value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GB" sz="1000" b="1" dirty="0">
                          <a:effectLst/>
                          <a:latin typeface="Arial" panose="020B0604020202020204" pitchFamily="34" charset="0"/>
                          <a:ea typeface="바탕" panose="02030600000101010101" pitchFamily="18" charset="-127"/>
                          <a:cs typeface="Times New Roman" panose="02020603050405020304" pitchFamily="18" charset="0"/>
                        </a:rPr>
                        <a:t>Meaning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973504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0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 dirty="0">
                          <a:effectLst/>
                        </a:rPr>
                        <a:t>Category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83780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>
                          <a:effectLst/>
                        </a:rPr>
                        <a:t>1-255</a:t>
                      </a:r>
                      <a:endParaRPr lang="ko-KR" sz="100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000"/>
                        </a:lnSpc>
                      </a:pPr>
                      <a:r>
                        <a:rPr lang="en-GB" sz="1000" dirty="0">
                          <a:effectLst/>
                        </a:rPr>
                        <a:t>One or more IDC Info</a:t>
                      </a:r>
                      <a:endParaRPr lang="ko-KR" sz="1000" dirty="0">
                        <a:effectLst/>
                        <a:latin typeface="Arial" panose="020B0604020202020204" pitchFamily="34" charset="0"/>
                        <a:ea typeface="굴림" panose="020B0600000101010101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764066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40F77824-6210-142E-EAE8-EB8103C2EE2A}"/>
              </a:ext>
            </a:extLst>
          </p:cNvPr>
          <p:cNvSpPr txBox="1"/>
          <p:nvPr/>
        </p:nvSpPr>
        <p:spPr>
          <a:xfrm>
            <a:off x="5797751" y="2778539"/>
            <a:ext cx="1943099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050" b="1" i="0" u="none" strike="noStrike" baseline="0" dirty="0">
                <a:latin typeface="Arial,Bold"/>
              </a:rPr>
              <a:t>IDC Info Action field format</a:t>
            </a:r>
            <a:endParaRPr lang="ko-KR" altLang="en-US" sz="1050" dirty="0"/>
          </a:p>
        </p:txBody>
      </p:sp>
      <p:graphicFrame>
        <p:nvGraphicFramePr>
          <p:cNvPr id="16" name="표 15">
            <a:extLst>
              <a:ext uri="{FF2B5EF4-FFF2-40B4-BE49-F238E27FC236}">
                <a16:creationId xmlns:a16="http://schemas.microsoft.com/office/drawing/2014/main" id="{D3C3C026-9181-2CE8-BC84-D5D068E6E9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698912"/>
              </p:ext>
            </p:extLst>
          </p:nvPr>
        </p:nvGraphicFramePr>
        <p:xfrm>
          <a:off x="1378762" y="3726170"/>
          <a:ext cx="6172201" cy="6629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57530">
                  <a:extLst>
                    <a:ext uri="{9D8B030D-6E8A-4147-A177-3AD203B41FA5}">
                      <a16:colId xmlns:a16="http://schemas.microsoft.com/office/drawing/2014/main" val="351005452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272842495"/>
                    </a:ext>
                  </a:extLst>
                </a:gridCol>
                <a:gridCol w="624205">
                  <a:extLst>
                    <a:ext uri="{9D8B030D-6E8A-4147-A177-3AD203B41FA5}">
                      <a16:colId xmlns:a16="http://schemas.microsoft.com/office/drawing/2014/main" val="4281081337"/>
                    </a:ext>
                  </a:extLst>
                </a:gridCol>
                <a:gridCol w="701993">
                  <a:extLst>
                    <a:ext uri="{9D8B030D-6E8A-4147-A177-3AD203B41FA5}">
                      <a16:colId xmlns:a16="http://schemas.microsoft.com/office/drawing/2014/main" val="1618749552"/>
                    </a:ext>
                  </a:extLst>
                </a:gridCol>
                <a:gridCol w="701993">
                  <a:extLst>
                    <a:ext uri="{9D8B030D-6E8A-4147-A177-3AD203B41FA5}">
                      <a16:colId xmlns:a16="http://schemas.microsoft.com/office/drawing/2014/main" val="1030778415"/>
                    </a:ext>
                  </a:extLst>
                </a:gridCol>
                <a:gridCol w="701993">
                  <a:extLst>
                    <a:ext uri="{9D8B030D-6E8A-4147-A177-3AD203B41FA5}">
                      <a16:colId xmlns:a16="http://schemas.microsoft.com/office/drawing/2014/main" val="3994106599"/>
                    </a:ext>
                  </a:extLst>
                </a:gridCol>
                <a:gridCol w="732155">
                  <a:extLst>
                    <a:ext uri="{9D8B030D-6E8A-4147-A177-3AD203B41FA5}">
                      <a16:colId xmlns:a16="http://schemas.microsoft.com/office/drawing/2014/main" val="950940090"/>
                    </a:ext>
                  </a:extLst>
                </a:gridCol>
                <a:gridCol w="563880">
                  <a:extLst>
                    <a:ext uri="{9D8B030D-6E8A-4147-A177-3AD203B41FA5}">
                      <a16:colId xmlns:a16="http://schemas.microsoft.com/office/drawing/2014/main" val="2443902624"/>
                    </a:ext>
                  </a:extLst>
                </a:gridCol>
                <a:gridCol w="592455">
                  <a:extLst>
                    <a:ext uri="{9D8B030D-6E8A-4147-A177-3AD203B41FA5}">
                      <a16:colId xmlns:a16="http://schemas.microsoft.com/office/drawing/2014/main" val="4122288392"/>
                    </a:ext>
                  </a:extLst>
                </a:gridCol>
                <a:gridCol w="432117">
                  <a:extLst>
                    <a:ext uri="{9D8B030D-6E8A-4147-A177-3AD203B41FA5}">
                      <a16:colId xmlns:a16="http://schemas.microsoft.com/office/drawing/2014/main" val="1494161411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50" b="0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Octets:</a:t>
                      </a:r>
                      <a:endParaRPr lang="ko-KR" altLang="en-US" sz="1050" b="0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0 or 4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variable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840296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pPr algn="ctr" latinLnBrk="1"/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Frame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Duration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Address 1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Address 2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Address 3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Sequence 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HT 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Frame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Body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FCS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248354"/>
                  </a:ext>
                </a:extLst>
              </a:tr>
            </a:tbl>
          </a:graphicData>
        </a:graphic>
      </p:graphicFrame>
      <p:graphicFrame>
        <p:nvGraphicFramePr>
          <p:cNvPr id="17" name="표 16">
            <a:extLst>
              <a:ext uri="{FF2B5EF4-FFF2-40B4-BE49-F238E27FC236}">
                <a16:creationId xmlns:a16="http://schemas.microsoft.com/office/drawing/2014/main" id="{E640469C-93CE-4801-AFDA-837B925B8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765240"/>
              </p:ext>
            </p:extLst>
          </p:nvPr>
        </p:nvGraphicFramePr>
        <p:xfrm>
          <a:off x="1851349" y="4702676"/>
          <a:ext cx="3908743" cy="411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63905">
                  <a:extLst>
                    <a:ext uri="{9D8B030D-6E8A-4147-A177-3AD203B41FA5}">
                      <a16:colId xmlns:a16="http://schemas.microsoft.com/office/drawing/2014/main" val="4220479395"/>
                    </a:ext>
                  </a:extLst>
                </a:gridCol>
                <a:gridCol w="673417">
                  <a:extLst>
                    <a:ext uri="{9D8B030D-6E8A-4147-A177-3AD203B41FA5}">
                      <a16:colId xmlns:a16="http://schemas.microsoft.com/office/drawing/2014/main" val="3778712166"/>
                    </a:ext>
                  </a:extLst>
                </a:gridCol>
                <a:gridCol w="649605">
                  <a:extLst>
                    <a:ext uri="{9D8B030D-6E8A-4147-A177-3AD203B41FA5}">
                      <a16:colId xmlns:a16="http://schemas.microsoft.com/office/drawing/2014/main" val="792719437"/>
                    </a:ext>
                  </a:extLst>
                </a:gridCol>
                <a:gridCol w="568643">
                  <a:extLst>
                    <a:ext uri="{9D8B030D-6E8A-4147-A177-3AD203B41FA5}">
                      <a16:colId xmlns:a16="http://schemas.microsoft.com/office/drawing/2014/main" val="4034612869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4267554798"/>
                    </a:ext>
                  </a:extLst>
                </a:gridCol>
                <a:gridCol w="574993">
                  <a:extLst>
                    <a:ext uri="{9D8B030D-6E8A-4147-A177-3AD203B41FA5}">
                      <a16:colId xmlns:a16="http://schemas.microsoft.com/office/drawing/2014/main" val="1538896694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ACI Bitmap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Delta TID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ACI High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Scaling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Factor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Queue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Size High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Queue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Size All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557878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F4885BF0-F0AD-EABA-0548-523522973BCA}"/>
              </a:ext>
            </a:extLst>
          </p:cNvPr>
          <p:cNvSpPr txBox="1"/>
          <p:nvPr/>
        </p:nvSpPr>
        <p:spPr>
          <a:xfrm>
            <a:off x="672818" y="4585250"/>
            <a:ext cx="1150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0000FF"/>
                </a:solidFill>
              </a:rPr>
              <a:t>HE Variant(B0, B1 – 1 1), Control ID 3</a:t>
            </a:r>
            <a:endParaRPr lang="ko-KR" altLang="en-US" dirty="0">
              <a:solidFill>
                <a:srgbClr val="0000FF"/>
              </a:solidFill>
            </a:endParaRPr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4C774B54-AAF4-273B-8F3A-9FC82C661E7C}"/>
              </a:ext>
            </a:extLst>
          </p:cNvPr>
          <p:cNvCxnSpPr>
            <a:cxnSpLocks/>
            <a:endCxn id="17" idx="0"/>
          </p:cNvCxnSpPr>
          <p:nvPr/>
        </p:nvCxnSpPr>
        <p:spPr bwMode="auto">
          <a:xfrm flipH="1">
            <a:off x="3805720" y="4389110"/>
            <a:ext cx="2442680" cy="313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B58A594-2A8C-1B17-BA80-1353C889D60F}"/>
              </a:ext>
            </a:extLst>
          </p:cNvPr>
          <p:cNvSpPr txBox="1"/>
          <p:nvPr/>
        </p:nvSpPr>
        <p:spPr>
          <a:xfrm>
            <a:off x="5273633" y="6022258"/>
            <a:ext cx="268535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Additional Control Information(e.g. IDC Info)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F24E5D26-CF5E-E6D3-1383-5383A3513C3A}"/>
              </a:ext>
            </a:extLst>
          </p:cNvPr>
          <p:cNvCxnSpPr>
            <a:cxnSpLocks/>
          </p:cNvCxnSpPr>
          <p:nvPr/>
        </p:nvCxnSpPr>
        <p:spPr bwMode="auto">
          <a:xfrm flipH="1">
            <a:off x="6616309" y="4389110"/>
            <a:ext cx="241691" cy="12363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547A900-6BF6-CBB8-8502-8156C3C80A0E}"/>
              </a:ext>
            </a:extLst>
          </p:cNvPr>
          <p:cNvSpPr txBox="1"/>
          <p:nvPr/>
        </p:nvSpPr>
        <p:spPr>
          <a:xfrm>
            <a:off x="3150733" y="5114156"/>
            <a:ext cx="13099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A-Control(e.g. BSR)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BFEAFB98-2BE2-E444-CE48-924FADEB6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655357"/>
              </p:ext>
            </p:extLst>
          </p:nvPr>
        </p:nvGraphicFramePr>
        <p:xfrm>
          <a:off x="4493165" y="5641270"/>
          <a:ext cx="4286374" cy="411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17855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668462">
                  <a:extLst>
                    <a:ext uri="{9D8B030D-6E8A-4147-A177-3AD203B41FA5}">
                      <a16:colId xmlns:a16="http://schemas.microsoft.com/office/drawing/2014/main" val="302346321"/>
                    </a:ext>
                  </a:extLst>
                </a:gridCol>
                <a:gridCol w="871028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322580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892049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(Length)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Presence Bit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 Info 1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 Info 2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…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 Info 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257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The Motion related to defining mechanism for a  non-AP STA to report unavailability at TXOP level, which is related to aperiodic in-device-coexistence(IDC) signaling, was passed in July F2F meeting</a:t>
            </a:r>
          </a:p>
          <a:p>
            <a:endParaRPr lang="en-US" altLang="ko-KR" sz="2000" dirty="0"/>
          </a:p>
          <a:p>
            <a:r>
              <a:rPr lang="en-US" altLang="ko-KR" sz="2000" dirty="0"/>
              <a:t>Enhancing Multi-STA BA(M-BA) is one of the good options for ICR/CRF to perform aperiodic IDC signaling due to it’s flexibility [1]~[5]</a:t>
            </a:r>
          </a:p>
          <a:p>
            <a:endParaRPr lang="en-US" altLang="ko-KR" sz="2000" b="0" dirty="0"/>
          </a:p>
          <a:p>
            <a:r>
              <a:rPr lang="en-US" altLang="ko-KR" sz="2000" dirty="0"/>
              <a:t>We believe that M-BA with in-device coexistence is option not only for ICR but also CRF. We are considering additional options for ICR and/or CRF in various use cases</a:t>
            </a:r>
          </a:p>
          <a:p>
            <a:endParaRPr lang="en-US" altLang="ko-KR" sz="2000" dirty="0"/>
          </a:p>
          <a:p>
            <a:r>
              <a:rPr lang="en-US" altLang="ko-KR" sz="2000" dirty="0"/>
              <a:t>This contribution discusses several options for ICR/CRF in multiple use cases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51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ICR Considerations</a:t>
            </a:r>
            <a:r>
              <a:rPr lang="en-US" altLang="ko-KR" sz="3200" dirty="0"/>
              <a:t> [1]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1800" dirty="0"/>
              <a:t>In terms of Multi-STA BA, it should be carefully designed due to AID TID Info</a:t>
            </a:r>
          </a:p>
          <a:p>
            <a:pPr lvl="1"/>
            <a:r>
              <a:rPr lang="en-US" altLang="ko-KR" sz="1400" dirty="0"/>
              <a:t>Depending on values of AID TID Info field, Per AID TID Info length is determined</a:t>
            </a:r>
          </a:p>
          <a:p>
            <a:pPr lvl="1"/>
            <a:r>
              <a:rPr lang="en-US" altLang="ko-KR" sz="1400" dirty="0"/>
              <a:t>Therefore, we can use a special AID (e.g., 2007) while keeping existing values of TID/Ack type fields that will determine a container size including IDC Info (e.g., 2 octets + 4 octets)</a:t>
            </a:r>
            <a:endParaRPr lang="en-US" altLang="ko-KR" sz="1600" dirty="0"/>
          </a:p>
          <a:p>
            <a:pPr lvl="2"/>
            <a:r>
              <a:rPr lang="en-US" altLang="ko-KR" sz="1400" dirty="0"/>
              <a:t>If we consider SU only, TID/Ack type can have other special values</a:t>
            </a:r>
          </a:p>
          <a:p>
            <a:pPr lvl="2"/>
            <a:r>
              <a:rPr lang="en-US" altLang="ko-KR" sz="1400" dirty="0"/>
              <a:t>Different control information as well as IDC Info could be delivered if we generalize it</a:t>
            </a:r>
          </a:p>
          <a:p>
            <a:r>
              <a:rPr lang="en-US" altLang="ko-KR" sz="1800" dirty="0"/>
              <a:t>Allow a frame including one or more Control Info(s) (e.g., Action frame, BA)</a:t>
            </a:r>
          </a:p>
          <a:p>
            <a:pPr lvl="2"/>
            <a:r>
              <a:rPr lang="en-US" altLang="ko-KR" sz="1600" dirty="0"/>
              <a:t>E.g., By having an Action frame for Control Info in response to BSRP TF, the Action frame can include BSR in A-control and other control info(s) in Body</a:t>
            </a:r>
          </a:p>
          <a:p>
            <a:endParaRPr lang="en-US" altLang="ko-KR" sz="2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4B849F85-2654-FF72-8E30-12178858F9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222" y="4141960"/>
            <a:ext cx="7512667" cy="210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781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sz="3200" dirty="0"/>
              <a:t>ICR Frame Choice [2]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dirty="0"/>
              <a:t>By reviewing the structure of the existing control frames, </a:t>
            </a:r>
            <a:r>
              <a:rPr lang="en-US" altLang="ko-KR" b="1" dirty="0"/>
              <a:t>Multi-STA BA (M-BA)</a:t>
            </a:r>
            <a:r>
              <a:rPr lang="en-US" altLang="ko-KR" dirty="0"/>
              <a:t> is seen to be the best candidate frame:</a:t>
            </a:r>
          </a:p>
          <a:p>
            <a:pPr lvl="1"/>
            <a:r>
              <a:rPr lang="en-US" altLang="ko-KR" dirty="0"/>
              <a:t>Includes the “Per AID TID Info” field which have plenty of room in replacement of the BA bitmap information.</a:t>
            </a:r>
          </a:p>
          <a:p>
            <a:pPr lvl="1"/>
            <a:r>
              <a:rPr lang="en-US" altLang="ko-KR" dirty="0"/>
              <a:t>Very flexible with capability to include multiple “Per AID TID Info” fields each having a variable size “BA Bitmap” subfield.</a:t>
            </a:r>
          </a:p>
          <a:p>
            <a:pPr lvl="1"/>
            <a:r>
              <a:rPr lang="en-US" altLang="ko-KR" dirty="0"/>
              <a:t>An already existing frame.</a:t>
            </a:r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3018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1800" dirty="0"/>
              <a:t>Some Trigger frame such as BSRP can be ICF, and M-BA or</a:t>
            </a:r>
            <a:r>
              <a:rPr lang="ko-KR" altLang="en-US" sz="1800" dirty="0"/>
              <a:t> </a:t>
            </a:r>
            <a:r>
              <a:rPr lang="en-US" altLang="ko-KR" sz="1800" dirty="0"/>
              <a:t>new</a:t>
            </a:r>
            <a:r>
              <a:rPr lang="ko-KR" altLang="en-US" sz="1800" dirty="0"/>
              <a:t> </a:t>
            </a:r>
            <a:r>
              <a:rPr lang="en-US" altLang="ko-KR" sz="1800" dirty="0"/>
              <a:t>Action</a:t>
            </a:r>
            <a:r>
              <a:rPr lang="ko-KR" altLang="en-US" sz="1800" dirty="0"/>
              <a:t> </a:t>
            </a:r>
            <a:r>
              <a:rPr lang="en-US" altLang="ko-KR" sz="1800" dirty="0"/>
              <a:t>frame can be ICR to report unavailability</a:t>
            </a:r>
          </a:p>
          <a:p>
            <a:r>
              <a:rPr lang="en-US" altLang="ko-KR" sz="1800" dirty="0"/>
              <a:t>We need to consider including the Trigger frame response(e.g. BSR) and unavailability information (IDC Info) together in some cases</a:t>
            </a:r>
          </a:p>
          <a:p>
            <a:r>
              <a:rPr lang="en-US" altLang="ko-KR" sz="1800" dirty="0"/>
              <a:t>There are several options for including response information(e.g. BSRP + BSR and/or IDC Info) in M-BA</a:t>
            </a:r>
          </a:p>
          <a:p>
            <a:pPr lvl="1"/>
            <a:r>
              <a:rPr lang="en-US" altLang="ko-KR" sz="1600" dirty="0"/>
              <a:t>Option 1: new Ack Type + TID combination in AID TID Info + Fragment Number</a:t>
            </a:r>
          </a:p>
          <a:p>
            <a:pPr lvl="2"/>
            <a:r>
              <a:rPr lang="en-US" altLang="ko-KR" sz="1400" dirty="0"/>
              <a:t>It is applicable only to UHR devices and is not backward compatible (SU Only) </a:t>
            </a:r>
          </a:p>
          <a:p>
            <a:pPr lvl="1"/>
            <a:r>
              <a:rPr lang="en-US" altLang="ko-KR" sz="1600" u="sng" dirty="0"/>
              <a:t>Option 2: Special AID value in AID TID Info + Fragment Number (Preferred)</a:t>
            </a:r>
          </a:p>
          <a:p>
            <a:pPr lvl="2"/>
            <a:r>
              <a:rPr lang="en-US" altLang="ko-KR" sz="1400" dirty="0"/>
              <a:t>It can be used with both UHR and legacy devices in multi-user case (SU and MU) </a:t>
            </a:r>
          </a:p>
          <a:p>
            <a:r>
              <a:rPr lang="en-US" altLang="ko-KR" sz="1800" dirty="0"/>
              <a:t>New Action frame can be one option of ICR</a:t>
            </a:r>
          </a:p>
          <a:p>
            <a:pPr lvl="1"/>
            <a:r>
              <a:rPr lang="en-US" altLang="ko-KR" sz="1600" dirty="0"/>
              <a:t>Option 3: New Action frame with A-Control to include control information and IDC Info together</a:t>
            </a:r>
          </a:p>
          <a:p>
            <a:pPr lvl="2"/>
            <a:r>
              <a:rPr lang="en-US" altLang="ko-KR" sz="1400" dirty="0"/>
              <a:t>It is applicable only to UHR devices and is not backward compatible (SU Only)</a:t>
            </a:r>
          </a:p>
          <a:p>
            <a:pPr lvl="2"/>
            <a:r>
              <a:rPr lang="en-US" altLang="ko-KR" sz="1400" dirty="0"/>
              <a:t>This</a:t>
            </a:r>
            <a:r>
              <a:rPr lang="ko-KR" altLang="en-US" sz="1400" dirty="0"/>
              <a:t> </a:t>
            </a:r>
            <a:r>
              <a:rPr lang="en-US" altLang="ko-KR" sz="1400" dirty="0"/>
              <a:t>option</a:t>
            </a:r>
            <a:r>
              <a:rPr lang="ko-KR" altLang="en-US" sz="1400" dirty="0"/>
              <a:t> </a:t>
            </a:r>
            <a:r>
              <a:rPr lang="en-US" altLang="ko-KR" sz="1400" dirty="0"/>
              <a:t>cannot</a:t>
            </a:r>
            <a:r>
              <a:rPr lang="ko-KR" altLang="en-US" sz="1400" dirty="0"/>
              <a:t> </a:t>
            </a:r>
            <a:r>
              <a:rPr lang="en-US" altLang="ko-KR" sz="1400" dirty="0"/>
              <a:t>be</a:t>
            </a:r>
            <a:r>
              <a:rPr lang="ko-KR" altLang="en-US" sz="1400" dirty="0"/>
              <a:t> </a:t>
            </a:r>
            <a:r>
              <a:rPr lang="en-US" altLang="ko-KR" sz="1400" dirty="0"/>
              <a:t>used</a:t>
            </a:r>
            <a:r>
              <a:rPr lang="ko-KR" altLang="en-US" sz="1400" dirty="0"/>
              <a:t> </a:t>
            </a:r>
            <a:r>
              <a:rPr lang="en-US" altLang="ko-KR" sz="1400" dirty="0"/>
              <a:t>in</a:t>
            </a:r>
            <a:r>
              <a:rPr lang="ko-KR" altLang="en-US" sz="1400" dirty="0"/>
              <a:t> </a:t>
            </a:r>
            <a:r>
              <a:rPr lang="en-US" altLang="ko-KR" sz="1400" dirty="0"/>
              <a:t>the</a:t>
            </a:r>
            <a:r>
              <a:rPr lang="ko-KR" altLang="en-US" sz="1400" dirty="0"/>
              <a:t> </a:t>
            </a:r>
            <a:r>
              <a:rPr lang="en-US" altLang="ko-KR" sz="1400" dirty="0"/>
              <a:t>specific</a:t>
            </a:r>
            <a:r>
              <a:rPr lang="ko-KR" altLang="en-US" sz="1400" dirty="0"/>
              <a:t> </a:t>
            </a:r>
            <a:r>
              <a:rPr lang="en-US" altLang="ko-KR" sz="1400" dirty="0"/>
              <a:t>case(e.g.</a:t>
            </a:r>
            <a:r>
              <a:rPr lang="ko-KR" altLang="en-US" sz="1400" dirty="0"/>
              <a:t> </a:t>
            </a:r>
            <a:r>
              <a:rPr lang="en-US" altLang="ko-KR" sz="1400" dirty="0"/>
              <a:t>BlockAck</a:t>
            </a:r>
            <a:r>
              <a:rPr lang="ko-KR" altLang="en-US" sz="1400" dirty="0"/>
              <a:t> </a:t>
            </a:r>
            <a:r>
              <a:rPr lang="en-US" altLang="ko-KR" sz="1400" dirty="0"/>
              <a:t>response)</a:t>
            </a:r>
          </a:p>
          <a:p>
            <a:pPr lvl="2"/>
            <a:r>
              <a:rPr lang="en-US" altLang="ko-KR" sz="1400" dirty="0"/>
              <a:t>The size of an Action frame may be larger than the size of a Control frame (30 octets + IDC Info vs 20 octets + Control Information(e.g. BSR) + IDC Info)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More consideration of ICR for </a:t>
            </a:r>
            <a:br>
              <a:rPr lang="en-US" altLang="ko-KR" dirty="0"/>
            </a:br>
            <a:r>
              <a:rPr lang="en-US" altLang="ko-KR" dirty="0"/>
              <a:t>in-device-coexistence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9E4F50-2242-6191-2FE5-35298D645F1B}"/>
              </a:ext>
            </a:extLst>
          </p:cNvPr>
          <p:cNvSpPr txBox="1"/>
          <p:nvPr/>
        </p:nvSpPr>
        <p:spPr>
          <a:xfrm>
            <a:off x="1286346" y="4000853"/>
            <a:ext cx="311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800" b="1" dirty="0">
                <a:solidFill>
                  <a:srgbClr val="FF0000"/>
                </a:solidFill>
              </a:rPr>
              <a:t>√</a:t>
            </a:r>
            <a:endParaRPr lang="ko-KR" altLang="en-US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762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Option 1 (M-BA with Ack Type / TID)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1800" dirty="0"/>
              <a:t>AID TID Info</a:t>
            </a:r>
          </a:p>
          <a:p>
            <a:pPr lvl="1"/>
            <a:r>
              <a:rPr lang="en-US" altLang="ko-KR" sz="1600" dirty="0"/>
              <a:t>AID11 – not changed,  </a:t>
            </a:r>
            <a:r>
              <a:rPr lang="en-US" altLang="ko-KR" sz="1600" dirty="0">
                <a:solidFill>
                  <a:srgbClr val="FF0000"/>
                </a:solidFill>
              </a:rPr>
              <a:t>Ack Type / TID – new values (e.g. 0 / 14)</a:t>
            </a:r>
          </a:p>
          <a:p>
            <a:pPr lvl="1"/>
            <a:r>
              <a:rPr lang="en-US" altLang="ko-KR" sz="1600" dirty="0"/>
              <a:t>This option cannot cover legacy devices because they do not understand new Ack Type + TID combination. As a result, l</a:t>
            </a:r>
            <a:r>
              <a:rPr lang="en-US" altLang="ko-KR" sz="1600" u="sng" dirty="0"/>
              <a:t>egacy devices do not recognize whether Block Ack Starting Sequence Control and Block Ack Bitmap are present or not</a:t>
            </a:r>
            <a:r>
              <a:rPr lang="en-US" altLang="ko-KR" sz="1600" dirty="0"/>
              <a:t>)</a:t>
            </a:r>
          </a:p>
          <a:p>
            <a:pPr lvl="1"/>
            <a:endParaRPr lang="en-US" altLang="ko-KR" sz="1600" dirty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25C12CA8-7152-45F6-902A-C066B540F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3276600"/>
            <a:ext cx="4207777" cy="3093804"/>
          </a:xfrm>
          <a:prstGeom prst="rect">
            <a:avLst/>
          </a:prstGeom>
        </p:spPr>
      </p:pic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4990BF29-E9CF-65C8-2AFA-BE07C6CF273C}"/>
              </a:ext>
            </a:extLst>
          </p:cNvPr>
          <p:cNvSpPr/>
          <p:nvPr/>
        </p:nvSpPr>
        <p:spPr bwMode="auto">
          <a:xfrm>
            <a:off x="2641170" y="4872171"/>
            <a:ext cx="4131577" cy="374462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645FBF64-BDAE-D7CF-E409-BE7346EDC19B}"/>
              </a:ext>
            </a:extLst>
          </p:cNvPr>
          <p:cNvSpPr/>
          <p:nvPr/>
        </p:nvSpPr>
        <p:spPr bwMode="auto">
          <a:xfrm>
            <a:off x="2624133" y="5796413"/>
            <a:ext cx="4147859" cy="196982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189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Option 2 (M-BA with AID11)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1800" dirty="0"/>
              <a:t>AID TID Info</a:t>
            </a:r>
          </a:p>
          <a:p>
            <a:pPr lvl="1"/>
            <a:r>
              <a:rPr lang="en-US" altLang="ko-KR" sz="1600" dirty="0"/>
              <a:t>AID11 – </a:t>
            </a:r>
            <a:r>
              <a:rPr lang="en-US" altLang="ko-KR" sz="1600" dirty="0">
                <a:solidFill>
                  <a:srgbClr val="FF0000"/>
                </a:solidFill>
              </a:rPr>
              <a:t>Special value (e.g. 2046)</a:t>
            </a:r>
          </a:p>
          <a:p>
            <a:pPr lvl="1"/>
            <a:r>
              <a:rPr lang="en-US" altLang="ko-KR" sz="1600" dirty="0"/>
              <a:t>Ack Type / TID – Existing value (e.g. 0 / 0 - Block Ack Starting Sequence Control subfield and Block Ack Bitmap subfields are present)</a:t>
            </a:r>
          </a:p>
          <a:p>
            <a:pPr lvl="1"/>
            <a:r>
              <a:rPr lang="en-US" altLang="ko-KR" sz="1600" dirty="0"/>
              <a:t>The size of the AID TID info can be determined by the Fragment Number subfield in the Block Ack Starting Sequence Control subfield(up to 128 octets)</a:t>
            </a:r>
          </a:p>
          <a:p>
            <a:pPr lvl="1"/>
            <a:r>
              <a:rPr lang="en-US" altLang="ko-KR" sz="1600" dirty="0"/>
              <a:t>This option can be used with both UHR and legacy devices in multi-user case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2DA4A2AF-3BD4-10EE-7872-3328F2972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0622" y="5768681"/>
            <a:ext cx="4894878" cy="40416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7C11C20-C7DA-55BE-EDAC-290272FBC215}"/>
              </a:ext>
            </a:extLst>
          </p:cNvPr>
          <p:cNvSpPr txBox="1"/>
          <p:nvPr/>
        </p:nvSpPr>
        <p:spPr>
          <a:xfrm>
            <a:off x="4640840" y="5448310"/>
            <a:ext cx="4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…..</a:t>
            </a:r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F4E5C403-DE24-0C08-B88D-A8A04CAD91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7606" y="3810000"/>
            <a:ext cx="4875213" cy="1638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692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Multiple Control Info example</a:t>
            </a:r>
            <a:br>
              <a:rPr lang="en-US" altLang="ko-KR" dirty="0"/>
            </a:br>
            <a:r>
              <a:rPr lang="en-US" altLang="ko-KR" dirty="0"/>
              <a:t>in the case Option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8001000" cy="4343400"/>
          </a:xfrm>
        </p:spPr>
        <p:txBody>
          <a:bodyPr/>
          <a:lstStyle/>
          <a:p>
            <a:r>
              <a:rPr lang="en-US" altLang="ko-KR" sz="1800" dirty="0"/>
              <a:t>How to include one or more Control information in</a:t>
            </a:r>
            <a:r>
              <a:rPr lang="ko-KR" altLang="en-US" sz="1800" dirty="0"/>
              <a:t> </a:t>
            </a:r>
            <a:r>
              <a:rPr lang="en-US" altLang="ko-KR" sz="1800" dirty="0"/>
              <a:t>the example below</a:t>
            </a:r>
          </a:p>
          <a:p>
            <a:pPr lvl="1"/>
            <a:r>
              <a:rPr lang="en-US" altLang="ko-KR" sz="1600" dirty="0"/>
              <a:t>The AID11 subfield in the AID TID info is set to 2046</a:t>
            </a:r>
          </a:p>
          <a:p>
            <a:pPr lvl="1"/>
            <a:r>
              <a:rPr lang="en-US" altLang="ko-KR" sz="1600" dirty="0"/>
              <a:t>The Fragment Number subfield is set to ‘0 0 0 0’ to indicate that the size of the Block Ack Bitmap as 8 octets</a:t>
            </a:r>
          </a:p>
          <a:p>
            <a:pPr lvl="1"/>
            <a:r>
              <a:rPr lang="en-US" altLang="ko-KR" sz="1600" dirty="0"/>
              <a:t>Control information(e.g. BSR) + Additional Control Information (e.g. IDC Info) can be included in the Per AID TID Info(Starting Sequence Number + Block Ack Bitmap)</a:t>
            </a:r>
          </a:p>
          <a:p>
            <a:pPr lvl="1"/>
            <a:r>
              <a:rPr lang="en-US" altLang="ko-KR" sz="1600" u="sng" dirty="0"/>
              <a:t>This option can be used not only ICR but also CRF</a:t>
            </a:r>
          </a:p>
          <a:p>
            <a:endParaRPr lang="en-US" altLang="ko-KR" sz="16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9" name="AutoShape 3">
            <a:extLst>
              <a:ext uri="{FF2B5EF4-FFF2-40B4-BE49-F238E27FC236}">
                <a16:creationId xmlns:a16="http://schemas.microsoft.com/office/drawing/2014/main" id="{4BBD71B9-723E-7527-5BB7-AA10C8E76620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444625" y="3742944"/>
            <a:ext cx="6330950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dirty="0"/>
          </a:p>
        </p:txBody>
      </p:sp>
      <p:sp>
        <p:nvSpPr>
          <p:cNvPr id="43" name="Rectangle 35">
            <a:extLst>
              <a:ext uri="{FF2B5EF4-FFF2-40B4-BE49-F238E27FC236}">
                <a16:creationId xmlns:a16="http://schemas.microsoft.com/office/drawing/2014/main" id="{07A78494-91E6-CD6E-D101-3819B2686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904" y="5715862"/>
            <a:ext cx="22442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Bits:</a:t>
            </a: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44" name="Rectangle 36">
            <a:extLst>
              <a:ext uri="{FF2B5EF4-FFF2-40B4-BE49-F238E27FC236}">
                <a16:creationId xmlns:a16="http://schemas.microsoft.com/office/drawing/2014/main" id="{89700482-3AD0-346C-8C81-8C985DF09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2042" y="5715862"/>
            <a:ext cx="6412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4</a:t>
            </a: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FBBB80BB-2650-692C-1DF6-4BF2921D1219}"/>
              </a:ext>
            </a:extLst>
          </p:cNvPr>
          <p:cNvGrpSpPr/>
          <p:nvPr/>
        </p:nvGrpSpPr>
        <p:grpSpPr>
          <a:xfrm>
            <a:off x="2083592" y="3761994"/>
            <a:ext cx="5091287" cy="1922118"/>
            <a:chOff x="2083592" y="3761994"/>
            <a:chExt cx="5091287" cy="1922118"/>
          </a:xfrm>
        </p:grpSpPr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id="{C972EE5C-A0DB-7523-BA3E-96687C6205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163" y="3761994"/>
              <a:ext cx="1682750" cy="428625"/>
            </a:xfrm>
            <a:prstGeom prst="rect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4C79F6C2-0A0C-1C03-30E1-C7EE95186F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3388" y="3907214"/>
              <a:ext cx="846386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Per</a:t>
              </a:r>
              <a:r>
                <a:rPr kumimoji="0" lang="ko-KR" altLang="ko-KR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 AID TID </a:t>
              </a:r>
              <a:r>
                <a:rPr kumimoji="0" lang="ko-KR" altLang="ko-KR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Info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570F91A6-C02D-ED46-D897-C5FC9F2428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06788" y="4187444"/>
              <a:ext cx="336550" cy="219075"/>
            </a:xfrm>
            <a:custGeom>
              <a:avLst/>
              <a:gdLst>
                <a:gd name="T0" fmla="*/ 610 w 613"/>
                <a:gd name="T1" fmla="*/ 10 h 399"/>
                <a:gd name="T2" fmla="*/ 547 w 613"/>
                <a:gd name="T3" fmla="*/ 51 h 399"/>
                <a:gd name="T4" fmla="*/ 540 w 613"/>
                <a:gd name="T5" fmla="*/ 49 h 399"/>
                <a:gd name="T6" fmla="*/ 541 w 613"/>
                <a:gd name="T7" fmla="*/ 42 h 399"/>
                <a:gd name="T8" fmla="*/ 604 w 613"/>
                <a:gd name="T9" fmla="*/ 1 h 399"/>
                <a:gd name="T10" fmla="*/ 611 w 613"/>
                <a:gd name="T11" fmla="*/ 3 h 399"/>
                <a:gd name="T12" fmla="*/ 610 w 613"/>
                <a:gd name="T13" fmla="*/ 10 h 399"/>
                <a:gd name="T14" fmla="*/ 502 w 613"/>
                <a:gd name="T15" fmla="*/ 80 h 399"/>
                <a:gd name="T16" fmla="*/ 439 w 613"/>
                <a:gd name="T17" fmla="*/ 120 h 399"/>
                <a:gd name="T18" fmla="*/ 432 w 613"/>
                <a:gd name="T19" fmla="*/ 118 h 399"/>
                <a:gd name="T20" fmla="*/ 434 w 613"/>
                <a:gd name="T21" fmla="*/ 111 h 399"/>
                <a:gd name="T22" fmla="*/ 496 w 613"/>
                <a:gd name="T23" fmla="*/ 71 h 399"/>
                <a:gd name="T24" fmla="*/ 504 w 613"/>
                <a:gd name="T25" fmla="*/ 72 h 399"/>
                <a:gd name="T26" fmla="*/ 502 w 613"/>
                <a:gd name="T27" fmla="*/ 80 h 399"/>
                <a:gd name="T28" fmla="*/ 395 w 613"/>
                <a:gd name="T29" fmla="*/ 149 h 399"/>
                <a:gd name="T30" fmla="*/ 332 w 613"/>
                <a:gd name="T31" fmla="*/ 189 h 399"/>
                <a:gd name="T32" fmla="*/ 324 w 613"/>
                <a:gd name="T33" fmla="*/ 188 h 399"/>
                <a:gd name="T34" fmla="*/ 326 w 613"/>
                <a:gd name="T35" fmla="*/ 180 h 399"/>
                <a:gd name="T36" fmla="*/ 389 w 613"/>
                <a:gd name="T37" fmla="*/ 140 h 399"/>
                <a:gd name="T38" fmla="*/ 396 w 613"/>
                <a:gd name="T39" fmla="*/ 142 h 399"/>
                <a:gd name="T40" fmla="*/ 395 w 613"/>
                <a:gd name="T41" fmla="*/ 149 h 399"/>
                <a:gd name="T42" fmla="*/ 287 w 613"/>
                <a:gd name="T43" fmla="*/ 218 h 399"/>
                <a:gd name="T44" fmla="*/ 224 w 613"/>
                <a:gd name="T45" fmla="*/ 259 h 399"/>
                <a:gd name="T46" fmla="*/ 217 w 613"/>
                <a:gd name="T47" fmla="*/ 257 h 399"/>
                <a:gd name="T48" fmla="*/ 218 w 613"/>
                <a:gd name="T49" fmla="*/ 250 h 399"/>
                <a:gd name="T50" fmla="*/ 281 w 613"/>
                <a:gd name="T51" fmla="*/ 209 h 399"/>
                <a:gd name="T52" fmla="*/ 289 w 613"/>
                <a:gd name="T53" fmla="*/ 211 h 399"/>
                <a:gd name="T54" fmla="*/ 287 w 613"/>
                <a:gd name="T55" fmla="*/ 218 h 399"/>
                <a:gd name="T56" fmla="*/ 179 w 613"/>
                <a:gd name="T57" fmla="*/ 287 h 399"/>
                <a:gd name="T58" fmla="*/ 117 w 613"/>
                <a:gd name="T59" fmla="*/ 328 h 399"/>
                <a:gd name="T60" fmla="*/ 109 w 613"/>
                <a:gd name="T61" fmla="*/ 326 h 399"/>
                <a:gd name="T62" fmla="*/ 111 w 613"/>
                <a:gd name="T63" fmla="*/ 319 h 399"/>
                <a:gd name="T64" fmla="*/ 174 w 613"/>
                <a:gd name="T65" fmla="*/ 279 h 399"/>
                <a:gd name="T66" fmla="*/ 181 w 613"/>
                <a:gd name="T67" fmla="*/ 280 h 399"/>
                <a:gd name="T68" fmla="*/ 179 w 613"/>
                <a:gd name="T69" fmla="*/ 287 h 399"/>
                <a:gd name="T70" fmla="*/ 72 w 613"/>
                <a:gd name="T71" fmla="*/ 357 h 399"/>
                <a:gd name="T72" fmla="*/ 9 w 613"/>
                <a:gd name="T73" fmla="*/ 397 h 399"/>
                <a:gd name="T74" fmla="*/ 2 w 613"/>
                <a:gd name="T75" fmla="*/ 396 h 399"/>
                <a:gd name="T76" fmla="*/ 3 w 613"/>
                <a:gd name="T77" fmla="*/ 388 h 399"/>
                <a:gd name="T78" fmla="*/ 66 w 613"/>
                <a:gd name="T79" fmla="*/ 348 h 399"/>
                <a:gd name="T80" fmla="*/ 73 w 613"/>
                <a:gd name="T81" fmla="*/ 349 h 399"/>
                <a:gd name="T82" fmla="*/ 72 w 613"/>
                <a:gd name="T83" fmla="*/ 357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13" h="399">
                  <a:moveTo>
                    <a:pt x="610" y="10"/>
                  </a:moveTo>
                  <a:lnTo>
                    <a:pt x="547" y="51"/>
                  </a:lnTo>
                  <a:cubicBezTo>
                    <a:pt x="545" y="52"/>
                    <a:pt x="541" y="52"/>
                    <a:pt x="540" y="49"/>
                  </a:cubicBezTo>
                  <a:cubicBezTo>
                    <a:pt x="538" y="47"/>
                    <a:pt x="539" y="43"/>
                    <a:pt x="541" y="42"/>
                  </a:cubicBezTo>
                  <a:lnTo>
                    <a:pt x="604" y="1"/>
                  </a:lnTo>
                  <a:cubicBezTo>
                    <a:pt x="607" y="0"/>
                    <a:pt x="610" y="0"/>
                    <a:pt x="611" y="3"/>
                  </a:cubicBezTo>
                  <a:cubicBezTo>
                    <a:pt x="613" y="5"/>
                    <a:pt x="612" y="9"/>
                    <a:pt x="610" y="10"/>
                  </a:cubicBezTo>
                  <a:close/>
                  <a:moveTo>
                    <a:pt x="502" y="80"/>
                  </a:moveTo>
                  <a:lnTo>
                    <a:pt x="439" y="120"/>
                  </a:lnTo>
                  <a:cubicBezTo>
                    <a:pt x="437" y="122"/>
                    <a:pt x="434" y="121"/>
                    <a:pt x="432" y="118"/>
                  </a:cubicBezTo>
                  <a:cubicBezTo>
                    <a:pt x="430" y="116"/>
                    <a:pt x="431" y="113"/>
                    <a:pt x="434" y="111"/>
                  </a:cubicBezTo>
                  <a:lnTo>
                    <a:pt x="496" y="71"/>
                  </a:lnTo>
                  <a:cubicBezTo>
                    <a:pt x="499" y="69"/>
                    <a:pt x="502" y="70"/>
                    <a:pt x="504" y="72"/>
                  </a:cubicBezTo>
                  <a:cubicBezTo>
                    <a:pt x="505" y="75"/>
                    <a:pt x="505" y="78"/>
                    <a:pt x="502" y="80"/>
                  </a:cubicBezTo>
                  <a:close/>
                  <a:moveTo>
                    <a:pt x="395" y="149"/>
                  </a:moveTo>
                  <a:lnTo>
                    <a:pt x="332" y="189"/>
                  </a:lnTo>
                  <a:cubicBezTo>
                    <a:pt x="329" y="191"/>
                    <a:pt x="326" y="190"/>
                    <a:pt x="324" y="188"/>
                  </a:cubicBezTo>
                  <a:cubicBezTo>
                    <a:pt x="323" y="185"/>
                    <a:pt x="324" y="182"/>
                    <a:pt x="326" y="180"/>
                  </a:cubicBezTo>
                  <a:lnTo>
                    <a:pt x="389" y="140"/>
                  </a:lnTo>
                  <a:cubicBezTo>
                    <a:pt x="391" y="138"/>
                    <a:pt x="395" y="139"/>
                    <a:pt x="396" y="142"/>
                  </a:cubicBezTo>
                  <a:cubicBezTo>
                    <a:pt x="398" y="144"/>
                    <a:pt x="397" y="147"/>
                    <a:pt x="395" y="149"/>
                  </a:cubicBezTo>
                  <a:close/>
                  <a:moveTo>
                    <a:pt x="287" y="218"/>
                  </a:moveTo>
                  <a:lnTo>
                    <a:pt x="224" y="259"/>
                  </a:lnTo>
                  <a:cubicBezTo>
                    <a:pt x="222" y="260"/>
                    <a:pt x="218" y="260"/>
                    <a:pt x="217" y="257"/>
                  </a:cubicBezTo>
                  <a:cubicBezTo>
                    <a:pt x="215" y="255"/>
                    <a:pt x="216" y="251"/>
                    <a:pt x="218" y="250"/>
                  </a:cubicBezTo>
                  <a:lnTo>
                    <a:pt x="281" y="209"/>
                  </a:lnTo>
                  <a:cubicBezTo>
                    <a:pt x="284" y="208"/>
                    <a:pt x="287" y="208"/>
                    <a:pt x="289" y="211"/>
                  </a:cubicBezTo>
                  <a:cubicBezTo>
                    <a:pt x="290" y="213"/>
                    <a:pt x="289" y="217"/>
                    <a:pt x="287" y="218"/>
                  </a:cubicBezTo>
                  <a:close/>
                  <a:moveTo>
                    <a:pt x="179" y="287"/>
                  </a:moveTo>
                  <a:lnTo>
                    <a:pt x="117" y="328"/>
                  </a:lnTo>
                  <a:cubicBezTo>
                    <a:pt x="114" y="330"/>
                    <a:pt x="111" y="329"/>
                    <a:pt x="109" y="326"/>
                  </a:cubicBezTo>
                  <a:cubicBezTo>
                    <a:pt x="108" y="324"/>
                    <a:pt x="108" y="321"/>
                    <a:pt x="111" y="319"/>
                  </a:cubicBezTo>
                  <a:lnTo>
                    <a:pt x="174" y="279"/>
                  </a:lnTo>
                  <a:cubicBezTo>
                    <a:pt x="176" y="277"/>
                    <a:pt x="179" y="278"/>
                    <a:pt x="181" y="280"/>
                  </a:cubicBezTo>
                  <a:cubicBezTo>
                    <a:pt x="183" y="283"/>
                    <a:pt x="182" y="286"/>
                    <a:pt x="179" y="287"/>
                  </a:cubicBezTo>
                  <a:close/>
                  <a:moveTo>
                    <a:pt x="72" y="357"/>
                  </a:moveTo>
                  <a:lnTo>
                    <a:pt x="9" y="397"/>
                  </a:lnTo>
                  <a:cubicBezTo>
                    <a:pt x="7" y="399"/>
                    <a:pt x="3" y="398"/>
                    <a:pt x="2" y="396"/>
                  </a:cubicBezTo>
                  <a:cubicBezTo>
                    <a:pt x="0" y="393"/>
                    <a:pt x="1" y="390"/>
                    <a:pt x="3" y="388"/>
                  </a:cubicBezTo>
                  <a:lnTo>
                    <a:pt x="66" y="348"/>
                  </a:lnTo>
                  <a:cubicBezTo>
                    <a:pt x="68" y="346"/>
                    <a:pt x="72" y="347"/>
                    <a:pt x="73" y="349"/>
                  </a:cubicBezTo>
                  <a:cubicBezTo>
                    <a:pt x="75" y="352"/>
                    <a:pt x="74" y="355"/>
                    <a:pt x="72" y="357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9D3F99CF-3540-94F3-EC7B-BB66E54E2E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19738" y="4187444"/>
              <a:ext cx="323278" cy="219964"/>
            </a:xfrm>
            <a:custGeom>
              <a:avLst/>
              <a:gdLst>
                <a:gd name="T0" fmla="*/ 9 w 547"/>
                <a:gd name="T1" fmla="*/ 2 h 409"/>
                <a:gd name="T2" fmla="*/ 69 w 547"/>
                <a:gd name="T3" fmla="*/ 46 h 409"/>
                <a:gd name="T4" fmla="*/ 70 w 547"/>
                <a:gd name="T5" fmla="*/ 53 h 409"/>
                <a:gd name="T6" fmla="*/ 63 w 547"/>
                <a:gd name="T7" fmla="*/ 55 h 409"/>
                <a:gd name="T8" fmla="*/ 3 w 547"/>
                <a:gd name="T9" fmla="*/ 10 h 409"/>
                <a:gd name="T10" fmla="*/ 2 w 547"/>
                <a:gd name="T11" fmla="*/ 3 h 409"/>
                <a:gd name="T12" fmla="*/ 9 w 547"/>
                <a:gd name="T13" fmla="*/ 2 h 409"/>
                <a:gd name="T14" fmla="*/ 112 w 547"/>
                <a:gd name="T15" fmla="*/ 78 h 409"/>
                <a:gd name="T16" fmla="*/ 172 w 547"/>
                <a:gd name="T17" fmla="*/ 122 h 409"/>
                <a:gd name="T18" fmla="*/ 173 w 547"/>
                <a:gd name="T19" fmla="*/ 130 h 409"/>
                <a:gd name="T20" fmla="*/ 165 w 547"/>
                <a:gd name="T21" fmla="*/ 131 h 409"/>
                <a:gd name="T22" fmla="*/ 106 w 547"/>
                <a:gd name="T23" fmla="*/ 86 h 409"/>
                <a:gd name="T24" fmla="*/ 104 w 547"/>
                <a:gd name="T25" fmla="*/ 79 h 409"/>
                <a:gd name="T26" fmla="*/ 112 w 547"/>
                <a:gd name="T27" fmla="*/ 78 h 409"/>
                <a:gd name="T28" fmla="*/ 215 w 547"/>
                <a:gd name="T29" fmla="*/ 154 h 409"/>
                <a:gd name="T30" fmla="*/ 275 w 547"/>
                <a:gd name="T31" fmla="*/ 199 h 409"/>
                <a:gd name="T32" fmla="*/ 276 w 547"/>
                <a:gd name="T33" fmla="*/ 206 h 409"/>
                <a:gd name="T34" fmla="*/ 268 w 547"/>
                <a:gd name="T35" fmla="*/ 207 h 409"/>
                <a:gd name="T36" fmla="*/ 208 w 547"/>
                <a:gd name="T37" fmla="*/ 163 h 409"/>
                <a:gd name="T38" fmla="*/ 207 w 547"/>
                <a:gd name="T39" fmla="*/ 155 h 409"/>
                <a:gd name="T40" fmla="*/ 215 w 547"/>
                <a:gd name="T41" fmla="*/ 154 h 409"/>
                <a:gd name="T42" fmla="*/ 317 w 547"/>
                <a:gd name="T43" fmla="*/ 230 h 409"/>
                <a:gd name="T44" fmla="*/ 377 w 547"/>
                <a:gd name="T45" fmla="*/ 275 h 409"/>
                <a:gd name="T46" fmla="*/ 378 w 547"/>
                <a:gd name="T47" fmla="*/ 282 h 409"/>
                <a:gd name="T48" fmla="*/ 371 w 547"/>
                <a:gd name="T49" fmla="*/ 284 h 409"/>
                <a:gd name="T50" fmla="*/ 311 w 547"/>
                <a:gd name="T51" fmla="*/ 239 h 409"/>
                <a:gd name="T52" fmla="*/ 310 w 547"/>
                <a:gd name="T53" fmla="*/ 232 h 409"/>
                <a:gd name="T54" fmla="*/ 317 w 547"/>
                <a:gd name="T55" fmla="*/ 230 h 409"/>
                <a:gd name="T56" fmla="*/ 420 w 547"/>
                <a:gd name="T57" fmla="*/ 307 h 409"/>
                <a:gd name="T58" fmla="*/ 480 w 547"/>
                <a:gd name="T59" fmla="*/ 351 h 409"/>
                <a:gd name="T60" fmla="*/ 481 w 547"/>
                <a:gd name="T61" fmla="*/ 359 h 409"/>
                <a:gd name="T62" fmla="*/ 474 w 547"/>
                <a:gd name="T63" fmla="*/ 360 h 409"/>
                <a:gd name="T64" fmla="*/ 414 w 547"/>
                <a:gd name="T65" fmla="*/ 315 h 409"/>
                <a:gd name="T66" fmla="*/ 413 w 547"/>
                <a:gd name="T67" fmla="*/ 308 h 409"/>
                <a:gd name="T68" fmla="*/ 420 w 547"/>
                <a:gd name="T69" fmla="*/ 307 h 409"/>
                <a:gd name="T70" fmla="*/ 523 w 547"/>
                <a:gd name="T71" fmla="*/ 383 h 409"/>
                <a:gd name="T72" fmla="*/ 544 w 547"/>
                <a:gd name="T73" fmla="*/ 399 h 409"/>
                <a:gd name="T74" fmla="*/ 545 w 547"/>
                <a:gd name="T75" fmla="*/ 406 h 409"/>
                <a:gd name="T76" fmla="*/ 538 w 547"/>
                <a:gd name="T77" fmla="*/ 407 h 409"/>
                <a:gd name="T78" fmla="*/ 517 w 547"/>
                <a:gd name="T79" fmla="*/ 392 h 409"/>
                <a:gd name="T80" fmla="*/ 515 w 547"/>
                <a:gd name="T81" fmla="*/ 384 h 409"/>
                <a:gd name="T82" fmla="*/ 523 w 547"/>
                <a:gd name="T83" fmla="*/ 383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47" h="409">
                  <a:moveTo>
                    <a:pt x="9" y="2"/>
                  </a:moveTo>
                  <a:lnTo>
                    <a:pt x="69" y="46"/>
                  </a:lnTo>
                  <a:cubicBezTo>
                    <a:pt x="71" y="48"/>
                    <a:pt x="72" y="51"/>
                    <a:pt x="70" y="53"/>
                  </a:cubicBezTo>
                  <a:cubicBezTo>
                    <a:pt x="68" y="56"/>
                    <a:pt x="65" y="56"/>
                    <a:pt x="63" y="55"/>
                  </a:cubicBezTo>
                  <a:lnTo>
                    <a:pt x="3" y="10"/>
                  </a:lnTo>
                  <a:cubicBezTo>
                    <a:pt x="0" y="8"/>
                    <a:pt x="0" y="5"/>
                    <a:pt x="2" y="3"/>
                  </a:cubicBezTo>
                  <a:cubicBezTo>
                    <a:pt x="3" y="0"/>
                    <a:pt x="7" y="0"/>
                    <a:pt x="9" y="2"/>
                  </a:cubicBezTo>
                  <a:close/>
                  <a:moveTo>
                    <a:pt x="112" y="78"/>
                  </a:moveTo>
                  <a:lnTo>
                    <a:pt x="172" y="122"/>
                  </a:lnTo>
                  <a:cubicBezTo>
                    <a:pt x="174" y="124"/>
                    <a:pt x="175" y="127"/>
                    <a:pt x="173" y="130"/>
                  </a:cubicBezTo>
                  <a:cubicBezTo>
                    <a:pt x="171" y="132"/>
                    <a:pt x="168" y="133"/>
                    <a:pt x="165" y="131"/>
                  </a:cubicBezTo>
                  <a:lnTo>
                    <a:pt x="106" y="86"/>
                  </a:lnTo>
                  <a:cubicBezTo>
                    <a:pt x="103" y="85"/>
                    <a:pt x="103" y="81"/>
                    <a:pt x="104" y="79"/>
                  </a:cubicBezTo>
                  <a:cubicBezTo>
                    <a:pt x="106" y="77"/>
                    <a:pt x="110" y="76"/>
                    <a:pt x="112" y="78"/>
                  </a:cubicBezTo>
                  <a:close/>
                  <a:moveTo>
                    <a:pt x="215" y="154"/>
                  </a:moveTo>
                  <a:lnTo>
                    <a:pt x="275" y="199"/>
                  </a:lnTo>
                  <a:cubicBezTo>
                    <a:pt x="277" y="200"/>
                    <a:pt x="277" y="204"/>
                    <a:pt x="276" y="206"/>
                  </a:cubicBezTo>
                  <a:cubicBezTo>
                    <a:pt x="274" y="208"/>
                    <a:pt x="271" y="209"/>
                    <a:pt x="268" y="207"/>
                  </a:cubicBezTo>
                  <a:lnTo>
                    <a:pt x="208" y="163"/>
                  </a:lnTo>
                  <a:cubicBezTo>
                    <a:pt x="206" y="161"/>
                    <a:pt x="205" y="158"/>
                    <a:pt x="207" y="155"/>
                  </a:cubicBezTo>
                  <a:cubicBezTo>
                    <a:pt x="209" y="153"/>
                    <a:pt x="212" y="152"/>
                    <a:pt x="215" y="154"/>
                  </a:cubicBezTo>
                  <a:close/>
                  <a:moveTo>
                    <a:pt x="317" y="230"/>
                  </a:moveTo>
                  <a:lnTo>
                    <a:pt x="377" y="275"/>
                  </a:lnTo>
                  <a:cubicBezTo>
                    <a:pt x="380" y="277"/>
                    <a:pt x="380" y="280"/>
                    <a:pt x="378" y="282"/>
                  </a:cubicBezTo>
                  <a:cubicBezTo>
                    <a:pt x="377" y="285"/>
                    <a:pt x="373" y="285"/>
                    <a:pt x="371" y="284"/>
                  </a:cubicBezTo>
                  <a:lnTo>
                    <a:pt x="311" y="239"/>
                  </a:lnTo>
                  <a:cubicBezTo>
                    <a:pt x="309" y="237"/>
                    <a:pt x="308" y="234"/>
                    <a:pt x="310" y="232"/>
                  </a:cubicBezTo>
                  <a:cubicBezTo>
                    <a:pt x="312" y="229"/>
                    <a:pt x="315" y="229"/>
                    <a:pt x="317" y="230"/>
                  </a:cubicBezTo>
                  <a:close/>
                  <a:moveTo>
                    <a:pt x="420" y="307"/>
                  </a:moveTo>
                  <a:lnTo>
                    <a:pt x="480" y="351"/>
                  </a:lnTo>
                  <a:cubicBezTo>
                    <a:pt x="482" y="353"/>
                    <a:pt x="483" y="356"/>
                    <a:pt x="481" y="359"/>
                  </a:cubicBezTo>
                  <a:cubicBezTo>
                    <a:pt x="479" y="361"/>
                    <a:pt x="476" y="362"/>
                    <a:pt x="474" y="360"/>
                  </a:cubicBezTo>
                  <a:lnTo>
                    <a:pt x="414" y="315"/>
                  </a:lnTo>
                  <a:cubicBezTo>
                    <a:pt x="411" y="314"/>
                    <a:pt x="411" y="310"/>
                    <a:pt x="413" y="308"/>
                  </a:cubicBezTo>
                  <a:cubicBezTo>
                    <a:pt x="414" y="306"/>
                    <a:pt x="418" y="305"/>
                    <a:pt x="420" y="307"/>
                  </a:cubicBezTo>
                  <a:close/>
                  <a:moveTo>
                    <a:pt x="523" y="383"/>
                  </a:moveTo>
                  <a:lnTo>
                    <a:pt x="544" y="399"/>
                  </a:lnTo>
                  <a:cubicBezTo>
                    <a:pt x="547" y="401"/>
                    <a:pt x="547" y="404"/>
                    <a:pt x="545" y="406"/>
                  </a:cubicBezTo>
                  <a:cubicBezTo>
                    <a:pt x="543" y="409"/>
                    <a:pt x="540" y="409"/>
                    <a:pt x="538" y="407"/>
                  </a:cubicBezTo>
                  <a:lnTo>
                    <a:pt x="517" y="392"/>
                  </a:lnTo>
                  <a:cubicBezTo>
                    <a:pt x="514" y="390"/>
                    <a:pt x="514" y="387"/>
                    <a:pt x="515" y="384"/>
                  </a:cubicBezTo>
                  <a:cubicBezTo>
                    <a:pt x="517" y="382"/>
                    <a:pt x="521" y="381"/>
                    <a:pt x="523" y="383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Rectangle 14">
              <a:extLst>
                <a:ext uri="{FF2B5EF4-FFF2-40B4-BE49-F238E27FC236}">
                  <a16:creationId xmlns:a16="http://schemas.microsoft.com/office/drawing/2014/main" id="{E6F0D2AA-6B72-0CBB-B59A-C636C257B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2938" y="4843838"/>
              <a:ext cx="36548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Octets: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3" name="Rectangle 15">
              <a:extLst>
                <a:ext uri="{FF2B5EF4-FFF2-40B4-BE49-F238E27FC236}">
                  <a16:creationId xmlns:a16="http://schemas.microsoft.com/office/drawing/2014/main" id="{8BAE2BB0-E754-08BD-E7D3-9E0BAE3A6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2575" y="4872413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dirty="0">
                  <a:solidFill>
                    <a:srgbClr val="000000"/>
                  </a:solidFill>
                  <a:cs typeface="Arial" panose="020B0604020202020204" pitchFamily="34" charset="0"/>
                </a:rPr>
                <a:t>8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4" name="Rectangle 16">
              <a:extLst>
                <a:ext uri="{FF2B5EF4-FFF2-40B4-BE49-F238E27FC236}">
                  <a16:creationId xmlns:a16="http://schemas.microsoft.com/office/drawing/2014/main" id="{3E83F6FC-0CDE-8792-0EF8-858BA5ED32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7300" y="4851775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2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26" name="Rectangle 18">
              <a:extLst>
                <a:ext uri="{FF2B5EF4-FFF2-40B4-BE49-F238E27FC236}">
                  <a16:creationId xmlns:a16="http://schemas.microsoft.com/office/drawing/2014/main" id="{4CFDB273-BBBB-F921-9867-A3E6D327D5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3900" y="4851775"/>
              <a:ext cx="64120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2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0E861CBF-51C9-C11D-D51B-6838311A77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13425" y="4833556"/>
              <a:ext cx="1361454" cy="421931"/>
            </a:xfrm>
            <a:custGeom>
              <a:avLst/>
              <a:gdLst>
                <a:gd name="T0" fmla="*/ 75 w 3557"/>
                <a:gd name="T1" fmla="*/ 34 h 1146"/>
                <a:gd name="T2" fmla="*/ 129 w 3557"/>
                <a:gd name="T3" fmla="*/ 40 h 1146"/>
                <a:gd name="T4" fmla="*/ 126 w 3557"/>
                <a:gd name="T5" fmla="*/ 50 h 1146"/>
                <a:gd name="T6" fmla="*/ 323 w 3557"/>
                <a:gd name="T7" fmla="*/ 101 h 1146"/>
                <a:gd name="T8" fmla="*/ 245 w 3557"/>
                <a:gd name="T9" fmla="*/ 82 h 1146"/>
                <a:gd name="T10" fmla="*/ 448 w 3557"/>
                <a:gd name="T11" fmla="*/ 147 h 1146"/>
                <a:gd name="T12" fmla="*/ 373 w 3557"/>
                <a:gd name="T13" fmla="*/ 118 h 1146"/>
                <a:gd name="T14" fmla="*/ 563 w 3557"/>
                <a:gd name="T15" fmla="*/ 190 h 1146"/>
                <a:gd name="T16" fmla="*/ 617 w 3557"/>
                <a:gd name="T17" fmla="*/ 196 h 1146"/>
                <a:gd name="T18" fmla="*/ 614 w 3557"/>
                <a:gd name="T19" fmla="*/ 206 h 1146"/>
                <a:gd name="T20" fmla="*/ 810 w 3557"/>
                <a:gd name="T21" fmla="*/ 257 h 1146"/>
                <a:gd name="T22" fmla="*/ 732 w 3557"/>
                <a:gd name="T23" fmla="*/ 238 h 1146"/>
                <a:gd name="T24" fmla="*/ 936 w 3557"/>
                <a:gd name="T25" fmla="*/ 303 h 1146"/>
                <a:gd name="T26" fmla="*/ 861 w 3557"/>
                <a:gd name="T27" fmla="*/ 274 h 1146"/>
                <a:gd name="T28" fmla="*/ 1051 w 3557"/>
                <a:gd name="T29" fmla="*/ 346 h 1146"/>
                <a:gd name="T30" fmla="*/ 1105 w 3557"/>
                <a:gd name="T31" fmla="*/ 352 h 1146"/>
                <a:gd name="T32" fmla="*/ 1102 w 3557"/>
                <a:gd name="T33" fmla="*/ 362 h 1146"/>
                <a:gd name="T34" fmla="*/ 1298 w 3557"/>
                <a:gd name="T35" fmla="*/ 413 h 1146"/>
                <a:gd name="T36" fmla="*/ 1220 w 3557"/>
                <a:gd name="T37" fmla="*/ 394 h 1146"/>
                <a:gd name="T38" fmla="*/ 1423 w 3557"/>
                <a:gd name="T39" fmla="*/ 459 h 1146"/>
                <a:gd name="T40" fmla="*/ 1349 w 3557"/>
                <a:gd name="T41" fmla="*/ 430 h 1146"/>
                <a:gd name="T42" fmla="*/ 1538 w 3557"/>
                <a:gd name="T43" fmla="*/ 502 h 1146"/>
                <a:gd name="T44" fmla="*/ 1592 w 3557"/>
                <a:gd name="T45" fmla="*/ 508 h 1146"/>
                <a:gd name="T46" fmla="*/ 1589 w 3557"/>
                <a:gd name="T47" fmla="*/ 518 h 1146"/>
                <a:gd name="T48" fmla="*/ 1785 w 3557"/>
                <a:gd name="T49" fmla="*/ 569 h 1146"/>
                <a:gd name="T50" fmla="*/ 1708 w 3557"/>
                <a:gd name="T51" fmla="*/ 550 h 1146"/>
                <a:gd name="T52" fmla="*/ 1911 w 3557"/>
                <a:gd name="T53" fmla="*/ 615 h 1146"/>
                <a:gd name="T54" fmla="*/ 1836 w 3557"/>
                <a:gd name="T55" fmla="*/ 586 h 1146"/>
                <a:gd name="T56" fmla="*/ 2026 w 3557"/>
                <a:gd name="T57" fmla="*/ 658 h 1146"/>
                <a:gd name="T58" fmla="*/ 2080 w 3557"/>
                <a:gd name="T59" fmla="*/ 664 h 1146"/>
                <a:gd name="T60" fmla="*/ 2077 w 3557"/>
                <a:gd name="T61" fmla="*/ 674 h 1146"/>
                <a:gd name="T62" fmla="*/ 2273 w 3557"/>
                <a:gd name="T63" fmla="*/ 725 h 1146"/>
                <a:gd name="T64" fmla="*/ 2195 w 3557"/>
                <a:gd name="T65" fmla="*/ 706 h 1146"/>
                <a:gd name="T66" fmla="*/ 2399 w 3557"/>
                <a:gd name="T67" fmla="*/ 771 h 1146"/>
                <a:gd name="T68" fmla="*/ 2324 w 3557"/>
                <a:gd name="T69" fmla="*/ 742 h 1146"/>
                <a:gd name="T70" fmla="*/ 2514 w 3557"/>
                <a:gd name="T71" fmla="*/ 814 h 1146"/>
                <a:gd name="T72" fmla="*/ 2568 w 3557"/>
                <a:gd name="T73" fmla="*/ 820 h 1146"/>
                <a:gd name="T74" fmla="*/ 2565 w 3557"/>
                <a:gd name="T75" fmla="*/ 830 h 1146"/>
                <a:gd name="T76" fmla="*/ 2761 w 3557"/>
                <a:gd name="T77" fmla="*/ 881 h 1146"/>
                <a:gd name="T78" fmla="*/ 2683 w 3557"/>
                <a:gd name="T79" fmla="*/ 862 h 1146"/>
                <a:gd name="T80" fmla="*/ 2886 w 3557"/>
                <a:gd name="T81" fmla="*/ 927 h 1146"/>
                <a:gd name="T82" fmla="*/ 2812 w 3557"/>
                <a:gd name="T83" fmla="*/ 898 h 1146"/>
                <a:gd name="T84" fmla="*/ 3001 w 3557"/>
                <a:gd name="T85" fmla="*/ 970 h 1146"/>
                <a:gd name="T86" fmla="*/ 3055 w 3557"/>
                <a:gd name="T87" fmla="*/ 976 h 1146"/>
                <a:gd name="T88" fmla="*/ 3052 w 3557"/>
                <a:gd name="T89" fmla="*/ 986 h 1146"/>
                <a:gd name="T90" fmla="*/ 3248 w 3557"/>
                <a:gd name="T91" fmla="*/ 1037 h 1146"/>
                <a:gd name="T92" fmla="*/ 3171 w 3557"/>
                <a:gd name="T93" fmla="*/ 1018 h 1146"/>
                <a:gd name="T94" fmla="*/ 3374 w 3557"/>
                <a:gd name="T95" fmla="*/ 1083 h 1146"/>
                <a:gd name="T96" fmla="*/ 3299 w 3557"/>
                <a:gd name="T97" fmla="*/ 1054 h 1146"/>
                <a:gd name="T98" fmla="*/ 3489 w 3557"/>
                <a:gd name="T99" fmla="*/ 1126 h 1146"/>
                <a:gd name="T100" fmla="*/ 3543 w 3557"/>
                <a:gd name="T101" fmla="*/ 1132 h 1146"/>
                <a:gd name="T102" fmla="*/ 3540 w 3557"/>
                <a:gd name="T103" fmla="*/ 1142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557" h="1146">
                  <a:moveTo>
                    <a:pt x="8" y="1"/>
                  </a:moveTo>
                  <a:lnTo>
                    <a:pt x="79" y="23"/>
                  </a:lnTo>
                  <a:cubicBezTo>
                    <a:pt x="82" y="24"/>
                    <a:pt x="83" y="27"/>
                    <a:pt x="82" y="30"/>
                  </a:cubicBezTo>
                  <a:cubicBezTo>
                    <a:pt x="81" y="33"/>
                    <a:pt x="78" y="35"/>
                    <a:pt x="75" y="34"/>
                  </a:cubicBezTo>
                  <a:lnTo>
                    <a:pt x="4" y="11"/>
                  </a:lnTo>
                  <a:cubicBezTo>
                    <a:pt x="2" y="10"/>
                    <a:pt x="0" y="7"/>
                    <a:pt x="1" y="4"/>
                  </a:cubicBezTo>
                  <a:cubicBezTo>
                    <a:pt x="2" y="1"/>
                    <a:pt x="5" y="0"/>
                    <a:pt x="8" y="1"/>
                  </a:cubicBezTo>
                  <a:close/>
                  <a:moveTo>
                    <a:pt x="129" y="40"/>
                  </a:moveTo>
                  <a:lnTo>
                    <a:pt x="201" y="62"/>
                  </a:lnTo>
                  <a:cubicBezTo>
                    <a:pt x="203" y="63"/>
                    <a:pt x="205" y="66"/>
                    <a:pt x="204" y="69"/>
                  </a:cubicBezTo>
                  <a:cubicBezTo>
                    <a:pt x="203" y="72"/>
                    <a:pt x="200" y="74"/>
                    <a:pt x="197" y="73"/>
                  </a:cubicBezTo>
                  <a:lnTo>
                    <a:pt x="126" y="50"/>
                  </a:lnTo>
                  <a:cubicBezTo>
                    <a:pt x="123" y="49"/>
                    <a:pt x="122" y="46"/>
                    <a:pt x="123" y="43"/>
                  </a:cubicBezTo>
                  <a:cubicBezTo>
                    <a:pt x="124" y="40"/>
                    <a:pt x="127" y="39"/>
                    <a:pt x="129" y="40"/>
                  </a:cubicBezTo>
                  <a:close/>
                  <a:moveTo>
                    <a:pt x="251" y="79"/>
                  </a:moveTo>
                  <a:lnTo>
                    <a:pt x="323" y="101"/>
                  </a:lnTo>
                  <a:cubicBezTo>
                    <a:pt x="325" y="102"/>
                    <a:pt x="327" y="105"/>
                    <a:pt x="326" y="108"/>
                  </a:cubicBezTo>
                  <a:cubicBezTo>
                    <a:pt x="325" y="111"/>
                    <a:pt x="322" y="113"/>
                    <a:pt x="319" y="112"/>
                  </a:cubicBezTo>
                  <a:lnTo>
                    <a:pt x="248" y="89"/>
                  </a:lnTo>
                  <a:cubicBezTo>
                    <a:pt x="245" y="88"/>
                    <a:pt x="244" y="85"/>
                    <a:pt x="245" y="82"/>
                  </a:cubicBezTo>
                  <a:cubicBezTo>
                    <a:pt x="246" y="79"/>
                    <a:pt x="249" y="78"/>
                    <a:pt x="251" y="79"/>
                  </a:cubicBezTo>
                  <a:close/>
                  <a:moveTo>
                    <a:pt x="373" y="118"/>
                  </a:moveTo>
                  <a:lnTo>
                    <a:pt x="444" y="140"/>
                  </a:lnTo>
                  <a:cubicBezTo>
                    <a:pt x="447" y="141"/>
                    <a:pt x="449" y="144"/>
                    <a:pt x="448" y="147"/>
                  </a:cubicBezTo>
                  <a:cubicBezTo>
                    <a:pt x="447" y="150"/>
                    <a:pt x="444" y="152"/>
                    <a:pt x="441" y="151"/>
                  </a:cubicBezTo>
                  <a:lnTo>
                    <a:pt x="370" y="128"/>
                  </a:lnTo>
                  <a:cubicBezTo>
                    <a:pt x="367" y="127"/>
                    <a:pt x="366" y="124"/>
                    <a:pt x="367" y="121"/>
                  </a:cubicBezTo>
                  <a:cubicBezTo>
                    <a:pt x="368" y="118"/>
                    <a:pt x="371" y="117"/>
                    <a:pt x="373" y="118"/>
                  </a:cubicBezTo>
                  <a:close/>
                  <a:moveTo>
                    <a:pt x="495" y="157"/>
                  </a:moveTo>
                  <a:lnTo>
                    <a:pt x="566" y="179"/>
                  </a:lnTo>
                  <a:cubicBezTo>
                    <a:pt x="569" y="180"/>
                    <a:pt x="571" y="183"/>
                    <a:pt x="570" y="186"/>
                  </a:cubicBezTo>
                  <a:cubicBezTo>
                    <a:pt x="569" y="189"/>
                    <a:pt x="566" y="191"/>
                    <a:pt x="563" y="190"/>
                  </a:cubicBezTo>
                  <a:lnTo>
                    <a:pt x="492" y="167"/>
                  </a:lnTo>
                  <a:cubicBezTo>
                    <a:pt x="489" y="166"/>
                    <a:pt x="488" y="163"/>
                    <a:pt x="489" y="160"/>
                  </a:cubicBezTo>
                  <a:cubicBezTo>
                    <a:pt x="489" y="157"/>
                    <a:pt x="492" y="156"/>
                    <a:pt x="495" y="157"/>
                  </a:cubicBezTo>
                  <a:close/>
                  <a:moveTo>
                    <a:pt x="617" y="196"/>
                  </a:moveTo>
                  <a:lnTo>
                    <a:pt x="688" y="218"/>
                  </a:lnTo>
                  <a:cubicBezTo>
                    <a:pt x="691" y="219"/>
                    <a:pt x="693" y="222"/>
                    <a:pt x="692" y="225"/>
                  </a:cubicBezTo>
                  <a:cubicBezTo>
                    <a:pt x="691" y="228"/>
                    <a:pt x="688" y="230"/>
                    <a:pt x="685" y="229"/>
                  </a:cubicBezTo>
                  <a:lnTo>
                    <a:pt x="614" y="206"/>
                  </a:lnTo>
                  <a:cubicBezTo>
                    <a:pt x="611" y="205"/>
                    <a:pt x="610" y="202"/>
                    <a:pt x="610" y="199"/>
                  </a:cubicBezTo>
                  <a:cubicBezTo>
                    <a:pt x="611" y="196"/>
                    <a:pt x="614" y="195"/>
                    <a:pt x="617" y="196"/>
                  </a:cubicBezTo>
                  <a:close/>
                  <a:moveTo>
                    <a:pt x="739" y="235"/>
                  </a:moveTo>
                  <a:lnTo>
                    <a:pt x="810" y="257"/>
                  </a:lnTo>
                  <a:cubicBezTo>
                    <a:pt x="813" y="258"/>
                    <a:pt x="815" y="261"/>
                    <a:pt x="814" y="264"/>
                  </a:cubicBezTo>
                  <a:cubicBezTo>
                    <a:pt x="813" y="267"/>
                    <a:pt x="810" y="269"/>
                    <a:pt x="807" y="268"/>
                  </a:cubicBezTo>
                  <a:lnTo>
                    <a:pt x="736" y="245"/>
                  </a:lnTo>
                  <a:cubicBezTo>
                    <a:pt x="733" y="244"/>
                    <a:pt x="731" y="241"/>
                    <a:pt x="732" y="238"/>
                  </a:cubicBezTo>
                  <a:cubicBezTo>
                    <a:pt x="733" y="235"/>
                    <a:pt x="736" y="234"/>
                    <a:pt x="739" y="235"/>
                  </a:cubicBezTo>
                  <a:close/>
                  <a:moveTo>
                    <a:pt x="861" y="274"/>
                  </a:moveTo>
                  <a:lnTo>
                    <a:pt x="932" y="296"/>
                  </a:lnTo>
                  <a:cubicBezTo>
                    <a:pt x="935" y="297"/>
                    <a:pt x="936" y="300"/>
                    <a:pt x="936" y="303"/>
                  </a:cubicBezTo>
                  <a:cubicBezTo>
                    <a:pt x="935" y="306"/>
                    <a:pt x="932" y="308"/>
                    <a:pt x="929" y="307"/>
                  </a:cubicBezTo>
                  <a:lnTo>
                    <a:pt x="858" y="284"/>
                  </a:lnTo>
                  <a:cubicBezTo>
                    <a:pt x="855" y="283"/>
                    <a:pt x="853" y="280"/>
                    <a:pt x="854" y="277"/>
                  </a:cubicBezTo>
                  <a:cubicBezTo>
                    <a:pt x="855" y="274"/>
                    <a:pt x="858" y="273"/>
                    <a:pt x="861" y="274"/>
                  </a:cubicBezTo>
                  <a:close/>
                  <a:moveTo>
                    <a:pt x="983" y="313"/>
                  </a:moveTo>
                  <a:lnTo>
                    <a:pt x="1054" y="335"/>
                  </a:lnTo>
                  <a:cubicBezTo>
                    <a:pt x="1057" y="336"/>
                    <a:pt x="1058" y="339"/>
                    <a:pt x="1057" y="342"/>
                  </a:cubicBezTo>
                  <a:cubicBezTo>
                    <a:pt x="1057" y="345"/>
                    <a:pt x="1054" y="347"/>
                    <a:pt x="1051" y="346"/>
                  </a:cubicBezTo>
                  <a:lnTo>
                    <a:pt x="980" y="323"/>
                  </a:lnTo>
                  <a:cubicBezTo>
                    <a:pt x="977" y="322"/>
                    <a:pt x="975" y="319"/>
                    <a:pt x="976" y="316"/>
                  </a:cubicBezTo>
                  <a:cubicBezTo>
                    <a:pt x="977" y="313"/>
                    <a:pt x="980" y="312"/>
                    <a:pt x="983" y="313"/>
                  </a:cubicBezTo>
                  <a:close/>
                  <a:moveTo>
                    <a:pt x="1105" y="352"/>
                  </a:moveTo>
                  <a:lnTo>
                    <a:pt x="1176" y="374"/>
                  </a:lnTo>
                  <a:cubicBezTo>
                    <a:pt x="1179" y="375"/>
                    <a:pt x="1180" y="378"/>
                    <a:pt x="1179" y="381"/>
                  </a:cubicBezTo>
                  <a:cubicBezTo>
                    <a:pt x="1178" y="384"/>
                    <a:pt x="1175" y="386"/>
                    <a:pt x="1173" y="385"/>
                  </a:cubicBezTo>
                  <a:lnTo>
                    <a:pt x="1102" y="362"/>
                  </a:lnTo>
                  <a:cubicBezTo>
                    <a:pt x="1099" y="361"/>
                    <a:pt x="1097" y="358"/>
                    <a:pt x="1098" y="355"/>
                  </a:cubicBezTo>
                  <a:cubicBezTo>
                    <a:pt x="1099" y="352"/>
                    <a:pt x="1102" y="351"/>
                    <a:pt x="1105" y="352"/>
                  </a:cubicBezTo>
                  <a:close/>
                  <a:moveTo>
                    <a:pt x="1227" y="391"/>
                  </a:moveTo>
                  <a:lnTo>
                    <a:pt x="1298" y="413"/>
                  </a:lnTo>
                  <a:cubicBezTo>
                    <a:pt x="1301" y="414"/>
                    <a:pt x="1302" y="417"/>
                    <a:pt x="1301" y="420"/>
                  </a:cubicBezTo>
                  <a:cubicBezTo>
                    <a:pt x="1300" y="423"/>
                    <a:pt x="1297" y="425"/>
                    <a:pt x="1295" y="424"/>
                  </a:cubicBezTo>
                  <a:lnTo>
                    <a:pt x="1223" y="401"/>
                  </a:lnTo>
                  <a:cubicBezTo>
                    <a:pt x="1221" y="400"/>
                    <a:pt x="1219" y="397"/>
                    <a:pt x="1220" y="394"/>
                  </a:cubicBezTo>
                  <a:cubicBezTo>
                    <a:pt x="1221" y="391"/>
                    <a:pt x="1224" y="390"/>
                    <a:pt x="1227" y="391"/>
                  </a:cubicBezTo>
                  <a:close/>
                  <a:moveTo>
                    <a:pt x="1349" y="430"/>
                  </a:moveTo>
                  <a:lnTo>
                    <a:pt x="1420" y="452"/>
                  </a:lnTo>
                  <a:cubicBezTo>
                    <a:pt x="1423" y="453"/>
                    <a:pt x="1424" y="456"/>
                    <a:pt x="1423" y="459"/>
                  </a:cubicBezTo>
                  <a:cubicBezTo>
                    <a:pt x="1422" y="462"/>
                    <a:pt x="1419" y="464"/>
                    <a:pt x="1417" y="463"/>
                  </a:cubicBezTo>
                  <a:lnTo>
                    <a:pt x="1345" y="440"/>
                  </a:lnTo>
                  <a:cubicBezTo>
                    <a:pt x="1343" y="439"/>
                    <a:pt x="1341" y="436"/>
                    <a:pt x="1342" y="433"/>
                  </a:cubicBezTo>
                  <a:cubicBezTo>
                    <a:pt x="1343" y="430"/>
                    <a:pt x="1346" y="429"/>
                    <a:pt x="1349" y="430"/>
                  </a:cubicBezTo>
                  <a:close/>
                  <a:moveTo>
                    <a:pt x="1471" y="469"/>
                  </a:moveTo>
                  <a:lnTo>
                    <a:pt x="1542" y="491"/>
                  </a:lnTo>
                  <a:cubicBezTo>
                    <a:pt x="1544" y="492"/>
                    <a:pt x="1546" y="495"/>
                    <a:pt x="1545" y="498"/>
                  </a:cubicBezTo>
                  <a:cubicBezTo>
                    <a:pt x="1544" y="501"/>
                    <a:pt x="1541" y="503"/>
                    <a:pt x="1538" y="502"/>
                  </a:cubicBezTo>
                  <a:lnTo>
                    <a:pt x="1467" y="479"/>
                  </a:lnTo>
                  <a:cubicBezTo>
                    <a:pt x="1465" y="478"/>
                    <a:pt x="1463" y="475"/>
                    <a:pt x="1464" y="472"/>
                  </a:cubicBezTo>
                  <a:cubicBezTo>
                    <a:pt x="1465" y="469"/>
                    <a:pt x="1468" y="468"/>
                    <a:pt x="1471" y="469"/>
                  </a:cubicBezTo>
                  <a:close/>
                  <a:moveTo>
                    <a:pt x="1592" y="508"/>
                  </a:moveTo>
                  <a:lnTo>
                    <a:pt x="1664" y="530"/>
                  </a:lnTo>
                  <a:cubicBezTo>
                    <a:pt x="1666" y="531"/>
                    <a:pt x="1668" y="534"/>
                    <a:pt x="1667" y="537"/>
                  </a:cubicBezTo>
                  <a:cubicBezTo>
                    <a:pt x="1666" y="540"/>
                    <a:pt x="1663" y="542"/>
                    <a:pt x="1660" y="541"/>
                  </a:cubicBezTo>
                  <a:lnTo>
                    <a:pt x="1589" y="518"/>
                  </a:lnTo>
                  <a:cubicBezTo>
                    <a:pt x="1586" y="517"/>
                    <a:pt x="1585" y="514"/>
                    <a:pt x="1586" y="511"/>
                  </a:cubicBezTo>
                  <a:cubicBezTo>
                    <a:pt x="1587" y="508"/>
                    <a:pt x="1590" y="507"/>
                    <a:pt x="1592" y="508"/>
                  </a:cubicBezTo>
                  <a:close/>
                  <a:moveTo>
                    <a:pt x="1714" y="547"/>
                  </a:moveTo>
                  <a:lnTo>
                    <a:pt x="1785" y="569"/>
                  </a:lnTo>
                  <a:cubicBezTo>
                    <a:pt x="1788" y="570"/>
                    <a:pt x="1790" y="573"/>
                    <a:pt x="1789" y="576"/>
                  </a:cubicBezTo>
                  <a:cubicBezTo>
                    <a:pt x="1788" y="579"/>
                    <a:pt x="1785" y="581"/>
                    <a:pt x="1782" y="580"/>
                  </a:cubicBezTo>
                  <a:lnTo>
                    <a:pt x="1711" y="557"/>
                  </a:lnTo>
                  <a:cubicBezTo>
                    <a:pt x="1708" y="556"/>
                    <a:pt x="1707" y="553"/>
                    <a:pt x="1708" y="550"/>
                  </a:cubicBezTo>
                  <a:cubicBezTo>
                    <a:pt x="1709" y="547"/>
                    <a:pt x="1712" y="546"/>
                    <a:pt x="1714" y="547"/>
                  </a:cubicBezTo>
                  <a:close/>
                  <a:moveTo>
                    <a:pt x="1836" y="586"/>
                  </a:moveTo>
                  <a:lnTo>
                    <a:pt x="1907" y="608"/>
                  </a:lnTo>
                  <a:cubicBezTo>
                    <a:pt x="1910" y="609"/>
                    <a:pt x="1912" y="612"/>
                    <a:pt x="1911" y="615"/>
                  </a:cubicBezTo>
                  <a:cubicBezTo>
                    <a:pt x="1910" y="618"/>
                    <a:pt x="1907" y="620"/>
                    <a:pt x="1904" y="619"/>
                  </a:cubicBezTo>
                  <a:lnTo>
                    <a:pt x="1833" y="596"/>
                  </a:lnTo>
                  <a:cubicBezTo>
                    <a:pt x="1830" y="595"/>
                    <a:pt x="1829" y="592"/>
                    <a:pt x="1830" y="589"/>
                  </a:cubicBezTo>
                  <a:cubicBezTo>
                    <a:pt x="1830" y="586"/>
                    <a:pt x="1833" y="585"/>
                    <a:pt x="1836" y="586"/>
                  </a:cubicBezTo>
                  <a:close/>
                  <a:moveTo>
                    <a:pt x="1958" y="625"/>
                  </a:moveTo>
                  <a:lnTo>
                    <a:pt x="2029" y="647"/>
                  </a:lnTo>
                  <a:cubicBezTo>
                    <a:pt x="2032" y="648"/>
                    <a:pt x="2034" y="651"/>
                    <a:pt x="2033" y="654"/>
                  </a:cubicBezTo>
                  <a:cubicBezTo>
                    <a:pt x="2032" y="657"/>
                    <a:pt x="2029" y="659"/>
                    <a:pt x="2026" y="658"/>
                  </a:cubicBezTo>
                  <a:lnTo>
                    <a:pt x="1955" y="635"/>
                  </a:lnTo>
                  <a:cubicBezTo>
                    <a:pt x="1952" y="634"/>
                    <a:pt x="1951" y="631"/>
                    <a:pt x="1952" y="628"/>
                  </a:cubicBezTo>
                  <a:cubicBezTo>
                    <a:pt x="1952" y="625"/>
                    <a:pt x="1955" y="624"/>
                    <a:pt x="1958" y="625"/>
                  </a:cubicBezTo>
                  <a:close/>
                  <a:moveTo>
                    <a:pt x="2080" y="664"/>
                  </a:moveTo>
                  <a:lnTo>
                    <a:pt x="2151" y="686"/>
                  </a:lnTo>
                  <a:cubicBezTo>
                    <a:pt x="2154" y="687"/>
                    <a:pt x="2156" y="690"/>
                    <a:pt x="2155" y="693"/>
                  </a:cubicBezTo>
                  <a:cubicBezTo>
                    <a:pt x="2154" y="696"/>
                    <a:pt x="2151" y="698"/>
                    <a:pt x="2148" y="697"/>
                  </a:cubicBezTo>
                  <a:lnTo>
                    <a:pt x="2077" y="674"/>
                  </a:lnTo>
                  <a:cubicBezTo>
                    <a:pt x="2074" y="673"/>
                    <a:pt x="2073" y="670"/>
                    <a:pt x="2073" y="667"/>
                  </a:cubicBezTo>
                  <a:cubicBezTo>
                    <a:pt x="2074" y="664"/>
                    <a:pt x="2077" y="663"/>
                    <a:pt x="2080" y="664"/>
                  </a:cubicBezTo>
                  <a:close/>
                  <a:moveTo>
                    <a:pt x="2202" y="703"/>
                  </a:moveTo>
                  <a:lnTo>
                    <a:pt x="2273" y="725"/>
                  </a:lnTo>
                  <a:cubicBezTo>
                    <a:pt x="2276" y="726"/>
                    <a:pt x="2278" y="729"/>
                    <a:pt x="2277" y="732"/>
                  </a:cubicBezTo>
                  <a:cubicBezTo>
                    <a:pt x="2276" y="735"/>
                    <a:pt x="2273" y="737"/>
                    <a:pt x="2270" y="736"/>
                  </a:cubicBezTo>
                  <a:lnTo>
                    <a:pt x="2199" y="713"/>
                  </a:lnTo>
                  <a:cubicBezTo>
                    <a:pt x="2196" y="712"/>
                    <a:pt x="2194" y="709"/>
                    <a:pt x="2195" y="706"/>
                  </a:cubicBezTo>
                  <a:cubicBezTo>
                    <a:pt x="2196" y="703"/>
                    <a:pt x="2199" y="702"/>
                    <a:pt x="2202" y="703"/>
                  </a:cubicBezTo>
                  <a:close/>
                  <a:moveTo>
                    <a:pt x="2324" y="742"/>
                  </a:moveTo>
                  <a:lnTo>
                    <a:pt x="2395" y="764"/>
                  </a:lnTo>
                  <a:cubicBezTo>
                    <a:pt x="2398" y="765"/>
                    <a:pt x="2399" y="768"/>
                    <a:pt x="2399" y="771"/>
                  </a:cubicBezTo>
                  <a:cubicBezTo>
                    <a:pt x="2398" y="774"/>
                    <a:pt x="2395" y="776"/>
                    <a:pt x="2392" y="775"/>
                  </a:cubicBezTo>
                  <a:lnTo>
                    <a:pt x="2321" y="752"/>
                  </a:lnTo>
                  <a:cubicBezTo>
                    <a:pt x="2318" y="751"/>
                    <a:pt x="2316" y="748"/>
                    <a:pt x="2317" y="745"/>
                  </a:cubicBezTo>
                  <a:cubicBezTo>
                    <a:pt x="2318" y="742"/>
                    <a:pt x="2321" y="741"/>
                    <a:pt x="2324" y="742"/>
                  </a:cubicBezTo>
                  <a:close/>
                  <a:moveTo>
                    <a:pt x="2446" y="781"/>
                  </a:moveTo>
                  <a:lnTo>
                    <a:pt x="2517" y="803"/>
                  </a:lnTo>
                  <a:cubicBezTo>
                    <a:pt x="2520" y="804"/>
                    <a:pt x="2521" y="807"/>
                    <a:pt x="2520" y="810"/>
                  </a:cubicBezTo>
                  <a:cubicBezTo>
                    <a:pt x="2520" y="813"/>
                    <a:pt x="2517" y="815"/>
                    <a:pt x="2514" y="814"/>
                  </a:cubicBezTo>
                  <a:lnTo>
                    <a:pt x="2443" y="791"/>
                  </a:lnTo>
                  <a:cubicBezTo>
                    <a:pt x="2440" y="790"/>
                    <a:pt x="2438" y="787"/>
                    <a:pt x="2439" y="784"/>
                  </a:cubicBezTo>
                  <a:cubicBezTo>
                    <a:pt x="2440" y="781"/>
                    <a:pt x="2443" y="780"/>
                    <a:pt x="2446" y="781"/>
                  </a:cubicBezTo>
                  <a:close/>
                  <a:moveTo>
                    <a:pt x="2568" y="820"/>
                  </a:moveTo>
                  <a:lnTo>
                    <a:pt x="2639" y="842"/>
                  </a:lnTo>
                  <a:cubicBezTo>
                    <a:pt x="2642" y="843"/>
                    <a:pt x="2643" y="846"/>
                    <a:pt x="2642" y="849"/>
                  </a:cubicBezTo>
                  <a:cubicBezTo>
                    <a:pt x="2641" y="852"/>
                    <a:pt x="2638" y="854"/>
                    <a:pt x="2636" y="853"/>
                  </a:cubicBezTo>
                  <a:lnTo>
                    <a:pt x="2565" y="830"/>
                  </a:lnTo>
                  <a:cubicBezTo>
                    <a:pt x="2562" y="829"/>
                    <a:pt x="2560" y="826"/>
                    <a:pt x="2561" y="823"/>
                  </a:cubicBezTo>
                  <a:cubicBezTo>
                    <a:pt x="2562" y="820"/>
                    <a:pt x="2565" y="819"/>
                    <a:pt x="2568" y="820"/>
                  </a:cubicBezTo>
                  <a:close/>
                  <a:moveTo>
                    <a:pt x="2690" y="859"/>
                  </a:moveTo>
                  <a:lnTo>
                    <a:pt x="2761" y="881"/>
                  </a:lnTo>
                  <a:cubicBezTo>
                    <a:pt x="2764" y="882"/>
                    <a:pt x="2765" y="885"/>
                    <a:pt x="2764" y="888"/>
                  </a:cubicBezTo>
                  <a:cubicBezTo>
                    <a:pt x="2763" y="891"/>
                    <a:pt x="2760" y="893"/>
                    <a:pt x="2758" y="892"/>
                  </a:cubicBezTo>
                  <a:lnTo>
                    <a:pt x="2686" y="869"/>
                  </a:lnTo>
                  <a:cubicBezTo>
                    <a:pt x="2684" y="868"/>
                    <a:pt x="2682" y="865"/>
                    <a:pt x="2683" y="862"/>
                  </a:cubicBezTo>
                  <a:cubicBezTo>
                    <a:pt x="2684" y="859"/>
                    <a:pt x="2687" y="858"/>
                    <a:pt x="2690" y="859"/>
                  </a:cubicBezTo>
                  <a:close/>
                  <a:moveTo>
                    <a:pt x="2812" y="898"/>
                  </a:moveTo>
                  <a:lnTo>
                    <a:pt x="2883" y="920"/>
                  </a:lnTo>
                  <a:cubicBezTo>
                    <a:pt x="2886" y="921"/>
                    <a:pt x="2887" y="924"/>
                    <a:pt x="2886" y="927"/>
                  </a:cubicBezTo>
                  <a:cubicBezTo>
                    <a:pt x="2885" y="930"/>
                    <a:pt x="2882" y="931"/>
                    <a:pt x="2879" y="931"/>
                  </a:cubicBezTo>
                  <a:lnTo>
                    <a:pt x="2808" y="908"/>
                  </a:lnTo>
                  <a:cubicBezTo>
                    <a:pt x="2806" y="907"/>
                    <a:pt x="2804" y="904"/>
                    <a:pt x="2805" y="901"/>
                  </a:cubicBezTo>
                  <a:cubicBezTo>
                    <a:pt x="2806" y="898"/>
                    <a:pt x="2809" y="897"/>
                    <a:pt x="2812" y="898"/>
                  </a:cubicBezTo>
                  <a:close/>
                  <a:moveTo>
                    <a:pt x="2934" y="937"/>
                  </a:moveTo>
                  <a:lnTo>
                    <a:pt x="3005" y="959"/>
                  </a:lnTo>
                  <a:cubicBezTo>
                    <a:pt x="3007" y="960"/>
                    <a:pt x="3009" y="963"/>
                    <a:pt x="3008" y="966"/>
                  </a:cubicBezTo>
                  <a:cubicBezTo>
                    <a:pt x="3007" y="969"/>
                    <a:pt x="3004" y="970"/>
                    <a:pt x="3001" y="970"/>
                  </a:cubicBezTo>
                  <a:lnTo>
                    <a:pt x="2930" y="947"/>
                  </a:lnTo>
                  <a:cubicBezTo>
                    <a:pt x="2927" y="946"/>
                    <a:pt x="2926" y="943"/>
                    <a:pt x="2927" y="940"/>
                  </a:cubicBezTo>
                  <a:cubicBezTo>
                    <a:pt x="2928" y="937"/>
                    <a:pt x="2931" y="936"/>
                    <a:pt x="2934" y="937"/>
                  </a:cubicBezTo>
                  <a:close/>
                  <a:moveTo>
                    <a:pt x="3055" y="976"/>
                  </a:moveTo>
                  <a:lnTo>
                    <a:pt x="3127" y="998"/>
                  </a:lnTo>
                  <a:cubicBezTo>
                    <a:pt x="3129" y="999"/>
                    <a:pt x="3131" y="1002"/>
                    <a:pt x="3130" y="1005"/>
                  </a:cubicBezTo>
                  <a:cubicBezTo>
                    <a:pt x="3129" y="1008"/>
                    <a:pt x="3126" y="1009"/>
                    <a:pt x="3123" y="1009"/>
                  </a:cubicBezTo>
                  <a:lnTo>
                    <a:pt x="3052" y="986"/>
                  </a:lnTo>
                  <a:cubicBezTo>
                    <a:pt x="3049" y="985"/>
                    <a:pt x="3048" y="982"/>
                    <a:pt x="3049" y="979"/>
                  </a:cubicBezTo>
                  <a:cubicBezTo>
                    <a:pt x="3050" y="976"/>
                    <a:pt x="3053" y="975"/>
                    <a:pt x="3055" y="976"/>
                  </a:cubicBezTo>
                  <a:close/>
                  <a:moveTo>
                    <a:pt x="3177" y="1015"/>
                  </a:moveTo>
                  <a:lnTo>
                    <a:pt x="3248" y="1037"/>
                  </a:lnTo>
                  <a:cubicBezTo>
                    <a:pt x="3251" y="1038"/>
                    <a:pt x="3253" y="1041"/>
                    <a:pt x="3252" y="1044"/>
                  </a:cubicBezTo>
                  <a:cubicBezTo>
                    <a:pt x="3251" y="1047"/>
                    <a:pt x="3248" y="1048"/>
                    <a:pt x="3245" y="1048"/>
                  </a:cubicBezTo>
                  <a:lnTo>
                    <a:pt x="3174" y="1025"/>
                  </a:lnTo>
                  <a:cubicBezTo>
                    <a:pt x="3171" y="1024"/>
                    <a:pt x="3170" y="1021"/>
                    <a:pt x="3171" y="1018"/>
                  </a:cubicBezTo>
                  <a:cubicBezTo>
                    <a:pt x="3172" y="1015"/>
                    <a:pt x="3175" y="1014"/>
                    <a:pt x="3177" y="1015"/>
                  </a:cubicBezTo>
                  <a:close/>
                  <a:moveTo>
                    <a:pt x="3299" y="1054"/>
                  </a:moveTo>
                  <a:lnTo>
                    <a:pt x="3370" y="1076"/>
                  </a:lnTo>
                  <a:cubicBezTo>
                    <a:pt x="3373" y="1077"/>
                    <a:pt x="3375" y="1080"/>
                    <a:pt x="3374" y="1083"/>
                  </a:cubicBezTo>
                  <a:cubicBezTo>
                    <a:pt x="3373" y="1086"/>
                    <a:pt x="3370" y="1087"/>
                    <a:pt x="3367" y="1087"/>
                  </a:cubicBezTo>
                  <a:lnTo>
                    <a:pt x="3296" y="1064"/>
                  </a:lnTo>
                  <a:cubicBezTo>
                    <a:pt x="3293" y="1063"/>
                    <a:pt x="3292" y="1060"/>
                    <a:pt x="3293" y="1057"/>
                  </a:cubicBezTo>
                  <a:cubicBezTo>
                    <a:pt x="3293" y="1054"/>
                    <a:pt x="3296" y="1053"/>
                    <a:pt x="3299" y="1054"/>
                  </a:cubicBezTo>
                  <a:close/>
                  <a:moveTo>
                    <a:pt x="3421" y="1093"/>
                  </a:moveTo>
                  <a:lnTo>
                    <a:pt x="3492" y="1115"/>
                  </a:lnTo>
                  <a:cubicBezTo>
                    <a:pt x="3495" y="1116"/>
                    <a:pt x="3497" y="1119"/>
                    <a:pt x="3496" y="1122"/>
                  </a:cubicBezTo>
                  <a:cubicBezTo>
                    <a:pt x="3495" y="1125"/>
                    <a:pt x="3492" y="1126"/>
                    <a:pt x="3489" y="1126"/>
                  </a:cubicBezTo>
                  <a:lnTo>
                    <a:pt x="3418" y="1103"/>
                  </a:lnTo>
                  <a:cubicBezTo>
                    <a:pt x="3415" y="1102"/>
                    <a:pt x="3414" y="1099"/>
                    <a:pt x="3414" y="1096"/>
                  </a:cubicBezTo>
                  <a:cubicBezTo>
                    <a:pt x="3415" y="1093"/>
                    <a:pt x="3418" y="1092"/>
                    <a:pt x="3421" y="1093"/>
                  </a:cubicBezTo>
                  <a:close/>
                  <a:moveTo>
                    <a:pt x="3543" y="1132"/>
                  </a:moveTo>
                  <a:lnTo>
                    <a:pt x="3553" y="1135"/>
                  </a:lnTo>
                  <a:cubicBezTo>
                    <a:pt x="3555" y="1136"/>
                    <a:pt x="3557" y="1139"/>
                    <a:pt x="3556" y="1141"/>
                  </a:cubicBezTo>
                  <a:cubicBezTo>
                    <a:pt x="3555" y="1144"/>
                    <a:pt x="3552" y="1146"/>
                    <a:pt x="3549" y="1145"/>
                  </a:cubicBezTo>
                  <a:lnTo>
                    <a:pt x="3540" y="1142"/>
                  </a:lnTo>
                  <a:cubicBezTo>
                    <a:pt x="3537" y="1141"/>
                    <a:pt x="3535" y="1138"/>
                    <a:pt x="3536" y="1135"/>
                  </a:cubicBezTo>
                  <a:cubicBezTo>
                    <a:pt x="3537" y="1132"/>
                    <a:pt x="3540" y="1131"/>
                    <a:pt x="3543" y="113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Rectangle 27">
              <a:extLst>
                <a:ext uri="{FF2B5EF4-FFF2-40B4-BE49-F238E27FC236}">
                  <a16:creationId xmlns:a16="http://schemas.microsoft.com/office/drawing/2014/main" id="{5EC28B65-E0A0-C548-CB33-F5790C8C42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4079" y="5344387"/>
              <a:ext cx="493725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Fragment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36" name="Rectangle 28">
              <a:extLst>
                <a:ext uri="{FF2B5EF4-FFF2-40B4-BE49-F238E27FC236}">
                  <a16:creationId xmlns:a16="http://schemas.microsoft.com/office/drawing/2014/main" id="{C1D2B996-CE34-A679-A4E5-51528B1410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7417" y="5482500"/>
              <a:ext cx="410369" cy="138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9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Number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40" name="Rectangle 32">
              <a:extLst>
                <a:ext uri="{FF2B5EF4-FFF2-40B4-BE49-F238E27FC236}">
                  <a16:creationId xmlns:a16="http://schemas.microsoft.com/office/drawing/2014/main" id="{088D815F-1BA5-5443-2A70-B79544F8E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3592" y="5255487"/>
              <a:ext cx="767655" cy="428625"/>
            </a:xfrm>
            <a:prstGeom prst="rect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Freeform 34">
              <a:extLst>
                <a:ext uri="{FF2B5EF4-FFF2-40B4-BE49-F238E27FC236}">
                  <a16:creationId xmlns:a16="http://schemas.microsoft.com/office/drawing/2014/main" id="{191362F2-06ED-8671-1022-3D3CD670B4F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83593" y="4828031"/>
              <a:ext cx="2067784" cy="417959"/>
            </a:xfrm>
            <a:custGeom>
              <a:avLst/>
              <a:gdLst>
                <a:gd name="T0" fmla="*/ 4163 w 4243"/>
                <a:gd name="T1" fmla="*/ 20 h 1129"/>
                <a:gd name="T2" fmla="*/ 4115 w 4243"/>
                <a:gd name="T3" fmla="*/ 44 h 1129"/>
                <a:gd name="T4" fmla="*/ 4112 w 4243"/>
                <a:gd name="T5" fmla="*/ 33 h 1129"/>
                <a:gd name="T6" fmla="*/ 3919 w 4243"/>
                <a:gd name="T7" fmla="*/ 95 h 1129"/>
                <a:gd name="T8" fmla="*/ 3995 w 4243"/>
                <a:gd name="T9" fmla="*/ 70 h 1129"/>
                <a:gd name="T10" fmla="*/ 3788 w 4243"/>
                <a:gd name="T11" fmla="*/ 124 h 1129"/>
                <a:gd name="T12" fmla="*/ 3867 w 4243"/>
                <a:gd name="T13" fmla="*/ 109 h 1129"/>
                <a:gd name="T14" fmla="*/ 3668 w 4243"/>
                <a:gd name="T15" fmla="*/ 150 h 1129"/>
                <a:gd name="T16" fmla="*/ 3620 w 4243"/>
                <a:gd name="T17" fmla="*/ 174 h 1129"/>
                <a:gd name="T18" fmla="*/ 3617 w 4243"/>
                <a:gd name="T19" fmla="*/ 164 h 1129"/>
                <a:gd name="T20" fmla="*/ 3424 w 4243"/>
                <a:gd name="T21" fmla="*/ 226 h 1129"/>
                <a:gd name="T22" fmla="*/ 3500 w 4243"/>
                <a:gd name="T23" fmla="*/ 201 h 1129"/>
                <a:gd name="T24" fmla="*/ 3293 w 4243"/>
                <a:gd name="T25" fmla="*/ 255 h 1129"/>
                <a:gd name="T26" fmla="*/ 3372 w 4243"/>
                <a:gd name="T27" fmla="*/ 240 h 1129"/>
                <a:gd name="T28" fmla="*/ 3173 w 4243"/>
                <a:gd name="T29" fmla="*/ 281 h 1129"/>
                <a:gd name="T30" fmla="*/ 3125 w 4243"/>
                <a:gd name="T31" fmla="*/ 305 h 1129"/>
                <a:gd name="T32" fmla="*/ 3122 w 4243"/>
                <a:gd name="T33" fmla="*/ 295 h 1129"/>
                <a:gd name="T34" fmla="*/ 2929 w 4243"/>
                <a:gd name="T35" fmla="*/ 357 h 1129"/>
                <a:gd name="T36" fmla="*/ 3005 w 4243"/>
                <a:gd name="T37" fmla="*/ 331 h 1129"/>
                <a:gd name="T38" fmla="*/ 2798 w 4243"/>
                <a:gd name="T39" fmla="*/ 386 h 1129"/>
                <a:gd name="T40" fmla="*/ 2877 w 4243"/>
                <a:gd name="T41" fmla="*/ 370 h 1129"/>
                <a:gd name="T42" fmla="*/ 2678 w 4243"/>
                <a:gd name="T43" fmla="*/ 412 h 1129"/>
                <a:gd name="T44" fmla="*/ 2629 w 4243"/>
                <a:gd name="T45" fmla="*/ 436 h 1129"/>
                <a:gd name="T46" fmla="*/ 2627 w 4243"/>
                <a:gd name="T47" fmla="*/ 426 h 1129"/>
                <a:gd name="T48" fmla="*/ 2434 w 4243"/>
                <a:gd name="T49" fmla="*/ 488 h 1129"/>
                <a:gd name="T50" fmla="*/ 2510 w 4243"/>
                <a:gd name="T51" fmla="*/ 462 h 1129"/>
                <a:gd name="T52" fmla="*/ 2303 w 4243"/>
                <a:gd name="T53" fmla="*/ 516 h 1129"/>
                <a:gd name="T54" fmla="*/ 2382 w 4243"/>
                <a:gd name="T55" fmla="*/ 501 h 1129"/>
                <a:gd name="T56" fmla="*/ 2183 w 4243"/>
                <a:gd name="T57" fmla="*/ 543 h 1129"/>
                <a:gd name="T58" fmla="*/ 2134 w 4243"/>
                <a:gd name="T59" fmla="*/ 567 h 1129"/>
                <a:gd name="T60" fmla="*/ 2132 w 4243"/>
                <a:gd name="T61" fmla="*/ 556 h 1129"/>
                <a:gd name="T62" fmla="*/ 1938 w 4243"/>
                <a:gd name="T63" fmla="*/ 618 h 1129"/>
                <a:gd name="T64" fmla="*/ 2014 w 4243"/>
                <a:gd name="T65" fmla="*/ 593 h 1129"/>
                <a:gd name="T66" fmla="*/ 1808 w 4243"/>
                <a:gd name="T67" fmla="*/ 647 h 1129"/>
                <a:gd name="T68" fmla="*/ 1887 w 4243"/>
                <a:gd name="T69" fmla="*/ 632 h 1129"/>
                <a:gd name="T70" fmla="*/ 1688 w 4243"/>
                <a:gd name="T71" fmla="*/ 673 h 1129"/>
                <a:gd name="T72" fmla="*/ 1639 w 4243"/>
                <a:gd name="T73" fmla="*/ 697 h 1129"/>
                <a:gd name="T74" fmla="*/ 1637 w 4243"/>
                <a:gd name="T75" fmla="*/ 687 h 1129"/>
                <a:gd name="T76" fmla="*/ 1443 w 4243"/>
                <a:gd name="T77" fmla="*/ 749 h 1129"/>
                <a:gd name="T78" fmla="*/ 1519 w 4243"/>
                <a:gd name="T79" fmla="*/ 723 h 1129"/>
                <a:gd name="T80" fmla="*/ 1313 w 4243"/>
                <a:gd name="T81" fmla="*/ 778 h 1129"/>
                <a:gd name="T82" fmla="*/ 1392 w 4243"/>
                <a:gd name="T83" fmla="*/ 763 h 1129"/>
                <a:gd name="T84" fmla="*/ 1193 w 4243"/>
                <a:gd name="T85" fmla="*/ 804 h 1129"/>
                <a:gd name="T86" fmla="*/ 1144 w 4243"/>
                <a:gd name="T87" fmla="*/ 828 h 1129"/>
                <a:gd name="T88" fmla="*/ 1142 w 4243"/>
                <a:gd name="T89" fmla="*/ 818 h 1129"/>
                <a:gd name="T90" fmla="*/ 948 w 4243"/>
                <a:gd name="T91" fmla="*/ 880 h 1129"/>
                <a:gd name="T92" fmla="*/ 1024 w 4243"/>
                <a:gd name="T93" fmla="*/ 854 h 1129"/>
                <a:gd name="T94" fmla="*/ 818 w 4243"/>
                <a:gd name="T95" fmla="*/ 909 h 1129"/>
                <a:gd name="T96" fmla="*/ 897 w 4243"/>
                <a:gd name="T97" fmla="*/ 893 h 1129"/>
                <a:gd name="T98" fmla="*/ 698 w 4243"/>
                <a:gd name="T99" fmla="*/ 935 h 1129"/>
                <a:gd name="T100" fmla="*/ 649 w 4243"/>
                <a:gd name="T101" fmla="*/ 959 h 1129"/>
                <a:gd name="T102" fmla="*/ 647 w 4243"/>
                <a:gd name="T103" fmla="*/ 948 h 1129"/>
                <a:gd name="T104" fmla="*/ 453 w 4243"/>
                <a:gd name="T105" fmla="*/ 1010 h 1129"/>
                <a:gd name="T106" fmla="*/ 529 w 4243"/>
                <a:gd name="T107" fmla="*/ 985 h 1129"/>
                <a:gd name="T108" fmla="*/ 323 w 4243"/>
                <a:gd name="T109" fmla="*/ 1039 h 1129"/>
                <a:gd name="T110" fmla="*/ 402 w 4243"/>
                <a:gd name="T111" fmla="*/ 1024 h 1129"/>
                <a:gd name="T112" fmla="*/ 203 w 4243"/>
                <a:gd name="T113" fmla="*/ 1066 h 1129"/>
                <a:gd name="T114" fmla="*/ 154 w 4243"/>
                <a:gd name="T115" fmla="*/ 1089 h 1129"/>
                <a:gd name="T116" fmla="*/ 152 w 4243"/>
                <a:gd name="T117" fmla="*/ 1079 h 1129"/>
                <a:gd name="T118" fmla="*/ 7 w 4243"/>
                <a:gd name="T119" fmla="*/ 1128 h 1129"/>
                <a:gd name="T120" fmla="*/ 34 w 4243"/>
                <a:gd name="T121" fmla="*/ 1116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243" h="1129">
                  <a:moveTo>
                    <a:pt x="4238" y="11"/>
                  </a:moveTo>
                  <a:lnTo>
                    <a:pt x="4166" y="30"/>
                  </a:lnTo>
                  <a:cubicBezTo>
                    <a:pt x="4163" y="31"/>
                    <a:pt x="4160" y="29"/>
                    <a:pt x="4160" y="26"/>
                  </a:cubicBezTo>
                  <a:cubicBezTo>
                    <a:pt x="4159" y="23"/>
                    <a:pt x="4161" y="20"/>
                    <a:pt x="4163" y="20"/>
                  </a:cubicBezTo>
                  <a:lnTo>
                    <a:pt x="4236" y="1"/>
                  </a:lnTo>
                  <a:cubicBezTo>
                    <a:pt x="4238" y="0"/>
                    <a:pt x="4241" y="2"/>
                    <a:pt x="4242" y="4"/>
                  </a:cubicBezTo>
                  <a:cubicBezTo>
                    <a:pt x="4243" y="7"/>
                    <a:pt x="4241" y="10"/>
                    <a:pt x="4238" y="11"/>
                  </a:cubicBezTo>
                  <a:close/>
                  <a:moveTo>
                    <a:pt x="4115" y="44"/>
                  </a:moveTo>
                  <a:lnTo>
                    <a:pt x="4042" y="63"/>
                  </a:lnTo>
                  <a:cubicBezTo>
                    <a:pt x="4040" y="63"/>
                    <a:pt x="4037" y="62"/>
                    <a:pt x="4036" y="59"/>
                  </a:cubicBezTo>
                  <a:cubicBezTo>
                    <a:pt x="4035" y="56"/>
                    <a:pt x="4037" y="53"/>
                    <a:pt x="4040" y="52"/>
                  </a:cubicBezTo>
                  <a:lnTo>
                    <a:pt x="4112" y="33"/>
                  </a:lnTo>
                  <a:cubicBezTo>
                    <a:pt x="4115" y="33"/>
                    <a:pt x="4118" y="34"/>
                    <a:pt x="4118" y="37"/>
                  </a:cubicBezTo>
                  <a:cubicBezTo>
                    <a:pt x="4119" y="40"/>
                    <a:pt x="4117" y="43"/>
                    <a:pt x="4115" y="44"/>
                  </a:cubicBezTo>
                  <a:close/>
                  <a:moveTo>
                    <a:pt x="3991" y="76"/>
                  </a:moveTo>
                  <a:lnTo>
                    <a:pt x="3919" y="95"/>
                  </a:lnTo>
                  <a:cubicBezTo>
                    <a:pt x="3916" y="96"/>
                    <a:pt x="3913" y="94"/>
                    <a:pt x="3912" y="92"/>
                  </a:cubicBezTo>
                  <a:cubicBezTo>
                    <a:pt x="3911" y="89"/>
                    <a:pt x="3913" y="86"/>
                    <a:pt x="3916" y="85"/>
                  </a:cubicBezTo>
                  <a:lnTo>
                    <a:pt x="3988" y="66"/>
                  </a:lnTo>
                  <a:cubicBezTo>
                    <a:pt x="3991" y="65"/>
                    <a:pt x="3994" y="67"/>
                    <a:pt x="3995" y="70"/>
                  </a:cubicBezTo>
                  <a:cubicBezTo>
                    <a:pt x="3995" y="73"/>
                    <a:pt x="3994" y="76"/>
                    <a:pt x="3991" y="76"/>
                  </a:cubicBezTo>
                  <a:close/>
                  <a:moveTo>
                    <a:pt x="3867" y="109"/>
                  </a:moveTo>
                  <a:lnTo>
                    <a:pt x="3795" y="128"/>
                  </a:lnTo>
                  <a:cubicBezTo>
                    <a:pt x="3792" y="129"/>
                    <a:pt x="3789" y="127"/>
                    <a:pt x="3788" y="124"/>
                  </a:cubicBezTo>
                  <a:cubicBezTo>
                    <a:pt x="3788" y="121"/>
                    <a:pt x="3789" y="119"/>
                    <a:pt x="3792" y="118"/>
                  </a:cubicBezTo>
                  <a:lnTo>
                    <a:pt x="3864" y="99"/>
                  </a:lnTo>
                  <a:cubicBezTo>
                    <a:pt x="3867" y="98"/>
                    <a:pt x="3870" y="100"/>
                    <a:pt x="3871" y="102"/>
                  </a:cubicBezTo>
                  <a:cubicBezTo>
                    <a:pt x="3872" y="105"/>
                    <a:pt x="3870" y="108"/>
                    <a:pt x="3867" y="109"/>
                  </a:cubicBezTo>
                  <a:close/>
                  <a:moveTo>
                    <a:pt x="3743" y="142"/>
                  </a:moveTo>
                  <a:lnTo>
                    <a:pt x="3671" y="161"/>
                  </a:lnTo>
                  <a:cubicBezTo>
                    <a:pt x="3668" y="162"/>
                    <a:pt x="3665" y="160"/>
                    <a:pt x="3665" y="157"/>
                  </a:cubicBezTo>
                  <a:cubicBezTo>
                    <a:pt x="3664" y="154"/>
                    <a:pt x="3666" y="151"/>
                    <a:pt x="3668" y="150"/>
                  </a:cubicBezTo>
                  <a:lnTo>
                    <a:pt x="3741" y="131"/>
                  </a:lnTo>
                  <a:cubicBezTo>
                    <a:pt x="3743" y="131"/>
                    <a:pt x="3746" y="132"/>
                    <a:pt x="3747" y="135"/>
                  </a:cubicBezTo>
                  <a:cubicBezTo>
                    <a:pt x="3748" y="138"/>
                    <a:pt x="3746" y="141"/>
                    <a:pt x="3743" y="142"/>
                  </a:cubicBezTo>
                  <a:close/>
                  <a:moveTo>
                    <a:pt x="3620" y="174"/>
                  </a:moveTo>
                  <a:lnTo>
                    <a:pt x="3547" y="193"/>
                  </a:lnTo>
                  <a:cubicBezTo>
                    <a:pt x="3544" y="194"/>
                    <a:pt x="3542" y="192"/>
                    <a:pt x="3541" y="190"/>
                  </a:cubicBezTo>
                  <a:cubicBezTo>
                    <a:pt x="3540" y="187"/>
                    <a:pt x="3542" y="184"/>
                    <a:pt x="3545" y="183"/>
                  </a:cubicBezTo>
                  <a:lnTo>
                    <a:pt x="3617" y="164"/>
                  </a:lnTo>
                  <a:cubicBezTo>
                    <a:pt x="3620" y="163"/>
                    <a:pt x="3623" y="165"/>
                    <a:pt x="3623" y="168"/>
                  </a:cubicBezTo>
                  <a:cubicBezTo>
                    <a:pt x="3624" y="171"/>
                    <a:pt x="3622" y="174"/>
                    <a:pt x="3620" y="174"/>
                  </a:cubicBezTo>
                  <a:close/>
                  <a:moveTo>
                    <a:pt x="3496" y="207"/>
                  </a:moveTo>
                  <a:lnTo>
                    <a:pt x="3424" y="226"/>
                  </a:lnTo>
                  <a:cubicBezTo>
                    <a:pt x="3421" y="227"/>
                    <a:pt x="3418" y="225"/>
                    <a:pt x="3417" y="222"/>
                  </a:cubicBezTo>
                  <a:cubicBezTo>
                    <a:pt x="3416" y="219"/>
                    <a:pt x="3418" y="217"/>
                    <a:pt x="3421" y="216"/>
                  </a:cubicBezTo>
                  <a:lnTo>
                    <a:pt x="3493" y="197"/>
                  </a:lnTo>
                  <a:cubicBezTo>
                    <a:pt x="3496" y="196"/>
                    <a:pt x="3499" y="198"/>
                    <a:pt x="3500" y="201"/>
                  </a:cubicBezTo>
                  <a:cubicBezTo>
                    <a:pt x="3500" y="203"/>
                    <a:pt x="3499" y="206"/>
                    <a:pt x="3496" y="207"/>
                  </a:cubicBezTo>
                  <a:close/>
                  <a:moveTo>
                    <a:pt x="3372" y="240"/>
                  </a:moveTo>
                  <a:lnTo>
                    <a:pt x="3300" y="259"/>
                  </a:lnTo>
                  <a:cubicBezTo>
                    <a:pt x="3297" y="260"/>
                    <a:pt x="3294" y="258"/>
                    <a:pt x="3293" y="255"/>
                  </a:cubicBezTo>
                  <a:cubicBezTo>
                    <a:pt x="3293" y="252"/>
                    <a:pt x="3294" y="249"/>
                    <a:pt x="3297" y="248"/>
                  </a:cubicBezTo>
                  <a:lnTo>
                    <a:pt x="3369" y="229"/>
                  </a:lnTo>
                  <a:cubicBezTo>
                    <a:pt x="3372" y="229"/>
                    <a:pt x="3375" y="230"/>
                    <a:pt x="3376" y="233"/>
                  </a:cubicBezTo>
                  <a:cubicBezTo>
                    <a:pt x="3377" y="236"/>
                    <a:pt x="3375" y="239"/>
                    <a:pt x="3372" y="240"/>
                  </a:cubicBezTo>
                  <a:close/>
                  <a:moveTo>
                    <a:pt x="3248" y="272"/>
                  </a:moveTo>
                  <a:lnTo>
                    <a:pt x="3176" y="291"/>
                  </a:lnTo>
                  <a:cubicBezTo>
                    <a:pt x="3173" y="292"/>
                    <a:pt x="3170" y="291"/>
                    <a:pt x="3170" y="288"/>
                  </a:cubicBezTo>
                  <a:cubicBezTo>
                    <a:pt x="3169" y="285"/>
                    <a:pt x="3171" y="282"/>
                    <a:pt x="3173" y="281"/>
                  </a:cubicBezTo>
                  <a:lnTo>
                    <a:pt x="3246" y="262"/>
                  </a:lnTo>
                  <a:cubicBezTo>
                    <a:pt x="3248" y="261"/>
                    <a:pt x="3251" y="263"/>
                    <a:pt x="3252" y="266"/>
                  </a:cubicBezTo>
                  <a:cubicBezTo>
                    <a:pt x="3253" y="269"/>
                    <a:pt x="3251" y="272"/>
                    <a:pt x="3248" y="272"/>
                  </a:cubicBezTo>
                  <a:close/>
                  <a:moveTo>
                    <a:pt x="3125" y="305"/>
                  </a:moveTo>
                  <a:lnTo>
                    <a:pt x="3052" y="324"/>
                  </a:lnTo>
                  <a:cubicBezTo>
                    <a:pt x="3049" y="325"/>
                    <a:pt x="3047" y="323"/>
                    <a:pt x="3046" y="320"/>
                  </a:cubicBezTo>
                  <a:cubicBezTo>
                    <a:pt x="3045" y="318"/>
                    <a:pt x="3047" y="315"/>
                    <a:pt x="3050" y="314"/>
                  </a:cubicBezTo>
                  <a:lnTo>
                    <a:pt x="3122" y="295"/>
                  </a:lnTo>
                  <a:cubicBezTo>
                    <a:pt x="3125" y="294"/>
                    <a:pt x="3128" y="296"/>
                    <a:pt x="3128" y="299"/>
                  </a:cubicBezTo>
                  <a:cubicBezTo>
                    <a:pt x="3129" y="301"/>
                    <a:pt x="3127" y="304"/>
                    <a:pt x="3125" y="305"/>
                  </a:cubicBezTo>
                  <a:close/>
                  <a:moveTo>
                    <a:pt x="3001" y="338"/>
                  </a:moveTo>
                  <a:lnTo>
                    <a:pt x="2929" y="357"/>
                  </a:lnTo>
                  <a:cubicBezTo>
                    <a:pt x="2926" y="358"/>
                    <a:pt x="2923" y="356"/>
                    <a:pt x="2922" y="353"/>
                  </a:cubicBezTo>
                  <a:cubicBezTo>
                    <a:pt x="2921" y="350"/>
                    <a:pt x="2923" y="347"/>
                    <a:pt x="2926" y="347"/>
                  </a:cubicBezTo>
                  <a:lnTo>
                    <a:pt x="2998" y="327"/>
                  </a:lnTo>
                  <a:cubicBezTo>
                    <a:pt x="3001" y="327"/>
                    <a:pt x="3004" y="328"/>
                    <a:pt x="3005" y="331"/>
                  </a:cubicBezTo>
                  <a:cubicBezTo>
                    <a:pt x="3005" y="334"/>
                    <a:pt x="3004" y="337"/>
                    <a:pt x="3001" y="338"/>
                  </a:cubicBezTo>
                  <a:close/>
                  <a:moveTo>
                    <a:pt x="2877" y="370"/>
                  </a:moveTo>
                  <a:lnTo>
                    <a:pt x="2805" y="390"/>
                  </a:lnTo>
                  <a:cubicBezTo>
                    <a:pt x="2802" y="390"/>
                    <a:pt x="2799" y="389"/>
                    <a:pt x="2798" y="386"/>
                  </a:cubicBezTo>
                  <a:cubicBezTo>
                    <a:pt x="2798" y="383"/>
                    <a:pt x="2799" y="380"/>
                    <a:pt x="2802" y="379"/>
                  </a:cubicBezTo>
                  <a:lnTo>
                    <a:pt x="2874" y="360"/>
                  </a:lnTo>
                  <a:cubicBezTo>
                    <a:pt x="2877" y="359"/>
                    <a:pt x="2880" y="361"/>
                    <a:pt x="2881" y="364"/>
                  </a:cubicBezTo>
                  <a:cubicBezTo>
                    <a:pt x="2882" y="367"/>
                    <a:pt x="2880" y="370"/>
                    <a:pt x="2877" y="370"/>
                  </a:cubicBezTo>
                  <a:close/>
                  <a:moveTo>
                    <a:pt x="2753" y="403"/>
                  </a:moveTo>
                  <a:lnTo>
                    <a:pt x="2681" y="422"/>
                  </a:lnTo>
                  <a:cubicBezTo>
                    <a:pt x="2678" y="423"/>
                    <a:pt x="2675" y="421"/>
                    <a:pt x="2675" y="418"/>
                  </a:cubicBezTo>
                  <a:cubicBezTo>
                    <a:pt x="2674" y="416"/>
                    <a:pt x="2675" y="413"/>
                    <a:pt x="2678" y="412"/>
                  </a:cubicBezTo>
                  <a:lnTo>
                    <a:pt x="2751" y="393"/>
                  </a:lnTo>
                  <a:cubicBezTo>
                    <a:pt x="2753" y="392"/>
                    <a:pt x="2756" y="394"/>
                    <a:pt x="2757" y="397"/>
                  </a:cubicBezTo>
                  <a:cubicBezTo>
                    <a:pt x="2758" y="399"/>
                    <a:pt x="2756" y="402"/>
                    <a:pt x="2753" y="403"/>
                  </a:cubicBezTo>
                  <a:close/>
                  <a:moveTo>
                    <a:pt x="2629" y="436"/>
                  </a:moveTo>
                  <a:lnTo>
                    <a:pt x="2557" y="455"/>
                  </a:lnTo>
                  <a:cubicBezTo>
                    <a:pt x="2554" y="456"/>
                    <a:pt x="2552" y="454"/>
                    <a:pt x="2551" y="451"/>
                  </a:cubicBezTo>
                  <a:cubicBezTo>
                    <a:pt x="2550" y="448"/>
                    <a:pt x="2552" y="445"/>
                    <a:pt x="2555" y="445"/>
                  </a:cubicBezTo>
                  <a:lnTo>
                    <a:pt x="2627" y="426"/>
                  </a:lnTo>
                  <a:cubicBezTo>
                    <a:pt x="2630" y="425"/>
                    <a:pt x="2633" y="426"/>
                    <a:pt x="2633" y="429"/>
                  </a:cubicBezTo>
                  <a:cubicBezTo>
                    <a:pt x="2634" y="432"/>
                    <a:pt x="2632" y="435"/>
                    <a:pt x="2629" y="436"/>
                  </a:cubicBezTo>
                  <a:close/>
                  <a:moveTo>
                    <a:pt x="2506" y="469"/>
                  </a:moveTo>
                  <a:lnTo>
                    <a:pt x="2434" y="488"/>
                  </a:lnTo>
                  <a:cubicBezTo>
                    <a:pt x="2431" y="488"/>
                    <a:pt x="2428" y="487"/>
                    <a:pt x="2427" y="484"/>
                  </a:cubicBezTo>
                  <a:cubicBezTo>
                    <a:pt x="2426" y="481"/>
                    <a:pt x="2428" y="478"/>
                    <a:pt x="2431" y="477"/>
                  </a:cubicBezTo>
                  <a:lnTo>
                    <a:pt x="2503" y="458"/>
                  </a:lnTo>
                  <a:cubicBezTo>
                    <a:pt x="2506" y="457"/>
                    <a:pt x="2509" y="459"/>
                    <a:pt x="2510" y="462"/>
                  </a:cubicBezTo>
                  <a:cubicBezTo>
                    <a:pt x="2510" y="465"/>
                    <a:pt x="2509" y="468"/>
                    <a:pt x="2506" y="469"/>
                  </a:cubicBezTo>
                  <a:close/>
                  <a:moveTo>
                    <a:pt x="2382" y="501"/>
                  </a:moveTo>
                  <a:lnTo>
                    <a:pt x="2310" y="520"/>
                  </a:lnTo>
                  <a:cubicBezTo>
                    <a:pt x="2307" y="521"/>
                    <a:pt x="2304" y="519"/>
                    <a:pt x="2303" y="516"/>
                  </a:cubicBezTo>
                  <a:cubicBezTo>
                    <a:pt x="2303" y="514"/>
                    <a:pt x="2304" y="511"/>
                    <a:pt x="2307" y="510"/>
                  </a:cubicBezTo>
                  <a:lnTo>
                    <a:pt x="2379" y="491"/>
                  </a:lnTo>
                  <a:cubicBezTo>
                    <a:pt x="2382" y="490"/>
                    <a:pt x="2385" y="492"/>
                    <a:pt x="2386" y="495"/>
                  </a:cubicBezTo>
                  <a:cubicBezTo>
                    <a:pt x="2387" y="498"/>
                    <a:pt x="2385" y="500"/>
                    <a:pt x="2382" y="501"/>
                  </a:cubicBezTo>
                  <a:close/>
                  <a:moveTo>
                    <a:pt x="2258" y="534"/>
                  </a:moveTo>
                  <a:lnTo>
                    <a:pt x="2186" y="553"/>
                  </a:lnTo>
                  <a:cubicBezTo>
                    <a:pt x="2183" y="554"/>
                    <a:pt x="2180" y="552"/>
                    <a:pt x="2179" y="549"/>
                  </a:cubicBezTo>
                  <a:cubicBezTo>
                    <a:pt x="2179" y="546"/>
                    <a:pt x="2180" y="543"/>
                    <a:pt x="2183" y="543"/>
                  </a:cubicBezTo>
                  <a:lnTo>
                    <a:pt x="2255" y="524"/>
                  </a:lnTo>
                  <a:cubicBezTo>
                    <a:pt x="2258" y="523"/>
                    <a:pt x="2261" y="525"/>
                    <a:pt x="2262" y="527"/>
                  </a:cubicBezTo>
                  <a:cubicBezTo>
                    <a:pt x="2263" y="530"/>
                    <a:pt x="2261" y="533"/>
                    <a:pt x="2258" y="534"/>
                  </a:cubicBezTo>
                  <a:close/>
                  <a:moveTo>
                    <a:pt x="2134" y="567"/>
                  </a:moveTo>
                  <a:lnTo>
                    <a:pt x="2062" y="586"/>
                  </a:lnTo>
                  <a:cubicBezTo>
                    <a:pt x="2059" y="586"/>
                    <a:pt x="2056" y="585"/>
                    <a:pt x="2056" y="582"/>
                  </a:cubicBezTo>
                  <a:cubicBezTo>
                    <a:pt x="2055" y="579"/>
                    <a:pt x="2057" y="576"/>
                    <a:pt x="2060" y="575"/>
                  </a:cubicBezTo>
                  <a:lnTo>
                    <a:pt x="2132" y="556"/>
                  </a:lnTo>
                  <a:cubicBezTo>
                    <a:pt x="2135" y="555"/>
                    <a:pt x="2137" y="557"/>
                    <a:pt x="2138" y="560"/>
                  </a:cubicBezTo>
                  <a:cubicBezTo>
                    <a:pt x="2139" y="563"/>
                    <a:pt x="2137" y="566"/>
                    <a:pt x="2134" y="567"/>
                  </a:cubicBezTo>
                  <a:close/>
                  <a:moveTo>
                    <a:pt x="2011" y="599"/>
                  </a:moveTo>
                  <a:lnTo>
                    <a:pt x="1938" y="618"/>
                  </a:lnTo>
                  <a:cubicBezTo>
                    <a:pt x="1936" y="619"/>
                    <a:pt x="1933" y="617"/>
                    <a:pt x="1932" y="615"/>
                  </a:cubicBezTo>
                  <a:cubicBezTo>
                    <a:pt x="1931" y="612"/>
                    <a:pt x="1933" y="609"/>
                    <a:pt x="1936" y="608"/>
                  </a:cubicBezTo>
                  <a:lnTo>
                    <a:pt x="2008" y="589"/>
                  </a:lnTo>
                  <a:cubicBezTo>
                    <a:pt x="2011" y="588"/>
                    <a:pt x="2014" y="590"/>
                    <a:pt x="2014" y="593"/>
                  </a:cubicBezTo>
                  <a:cubicBezTo>
                    <a:pt x="2015" y="596"/>
                    <a:pt x="2014" y="598"/>
                    <a:pt x="2011" y="599"/>
                  </a:cubicBezTo>
                  <a:close/>
                  <a:moveTo>
                    <a:pt x="1887" y="632"/>
                  </a:moveTo>
                  <a:lnTo>
                    <a:pt x="1815" y="651"/>
                  </a:lnTo>
                  <a:cubicBezTo>
                    <a:pt x="1812" y="652"/>
                    <a:pt x="1809" y="650"/>
                    <a:pt x="1808" y="647"/>
                  </a:cubicBezTo>
                  <a:cubicBezTo>
                    <a:pt x="1807" y="644"/>
                    <a:pt x="1809" y="641"/>
                    <a:pt x="1812" y="641"/>
                  </a:cubicBezTo>
                  <a:lnTo>
                    <a:pt x="1884" y="622"/>
                  </a:lnTo>
                  <a:cubicBezTo>
                    <a:pt x="1887" y="621"/>
                    <a:pt x="1890" y="623"/>
                    <a:pt x="1891" y="625"/>
                  </a:cubicBezTo>
                  <a:cubicBezTo>
                    <a:pt x="1891" y="628"/>
                    <a:pt x="1890" y="631"/>
                    <a:pt x="1887" y="632"/>
                  </a:cubicBezTo>
                  <a:close/>
                  <a:moveTo>
                    <a:pt x="1763" y="665"/>
                  </a:moveTo>
                  <a:lnTo>
                    <a:pt x="1691" y="684"/>
                  </a:lnTo>
                  <a:cubicBezTo>
                    <a:pt x="1688" y="684"/>
                    <a:pt x="1685" y="683"/>
                    <a:pt x="1684" y="680"/>
                  </a:cubicBezTo>
                  <a:cubicBezTo>
                    <a:pt x="1684" y="677"/>
                    <a:pt x="1685" y="674"/>
                    <a:pt x="1688" y="673"/>
                  </a:cubicBezTo>
                  <a:lnTo>
                    <a:pt x="1760" y="654"/>
                  </a:lnTo>
                  <a:cubicBezTo>
                    <a:pt x="1763" y="654"/>
                    <a:pt x="1766" y="655"/>
                    <a:pt x="1767" y="658"/>
                  </a:cubicBezTo>
                  <a:cubicBezTo>
                    <a:pt x="1768" y="661"/>
                    <a:pt x="1766" y="664"/>
                    <a:pt x="1763" y="665"/>
                  </a:cubicBezTo>
                  <a:close/>
                  <a:moveTo>
                    <a:pt x="1639" y="697"/>
                  </a:moveTo>
                  <a:lnTo>
                    <a:pt x="1567" y="716"/>
                  </a:lnTo>
                  <a:cubicBezTo>
                    <a:pt x="1564" y="717"/>
                    <a:pt x="1561" y="715"/>
                    <a:pt x="1561" y="713"/>
                  </a:cubicBezTo>
                  <a:cubicBezTo>
                    <a:pt x="1560" y="710"/>
                    <a:pt x="1562" y="707"/>
                    <a:pt x="1565" y="706"/>
                  </a:cubicBezTo>
                  <a:lnTo>
                    <a:pt x="1637" y="687"/>
                  </a:lnTo>
                  <a:cubicBezTo>
                    <a:pt x="1640" y="686"/>
                    <a:pt x="1642" y="688"/>
                    <a:pt x="1643" y="691"/>
                  </a:cubicBezTo>
                  <a:cubicBezTo>
                    <a:pt x="1644" y="694"/>
                    <a:pt x="1642" y="697"/>
                    <a:pt x="1639" y="697"/>
                  </a:cubicBezTo>
                  <a:close/>
                  <a:moveTo>
                    <a:pt x="1516" y="730"/>
                  </a:moveTo>
                  <a:lnTo>
                    <a:pt x="1443" y="749"/>
                  </a:lnTo>
                  <a:cubicBezTo>
                    <a:pt x="1441" y="750"/>
                    <a:pt x="1438" y="748"/>
                    <a:pt x="1437" y="745"/>
                  </a:cubicBezTo>
                  <a:cubicBezTo>
                    <a:pt x="1436" y="742"/>
                    <a:pt x="1438" y="739"/>
                    <a:pt x="1441" y="739"/>
                  </a:cubicBezTo>
                  <a:lnTo>
                    <a:pt x="1513" y="720"/>
                  </a:lnTo>
                  <a:cubicBezTo>
                    <a:pt x="1516" y="719"/>
                    <a:pt x="1519" y="721"/>
                    <a:pt x="1519" y="723"/>
                  </a:cubicBezTo>
                  <a:cubicBezTo>
                    <a:pt x="1520" y="726"/>
                    <a:pt x="1519" y="729"/>
                    <a:pt x="1516" y="730"/>
                  </a:cubicBezTo>
                  <a:close/>
                  <a:moveTo>
                    <a:pt x="1392" y="763"/>
                  </a:moveTo>
                  <a:lnTo>
                    <a:pt x="1320" y="782"/>
                  </a:lnTo>
                  <a:cubicBezTo>
                    <a:pt x="1317" y="782"/>
                    <a:pt x="1314" y="781"/>
                    <a:pt x="1313" y="778"/>
                  </a:cubicBezTo>
                  <a:cubicBezTo>
                    <a:pt x="1312" y="775"/>
                    <a:pt x="1314" y="772"/>
                    <a:pt x="1317" y="771"/>
                  </a:cubicBezTo>
                  <a:lnTo>
                    <a:pt x="1389" y="752"/>
                  </a:lnTo>
                  <a:cubicBezTo>
                    <a:pt x="1392" y="752"/>
                    <a:pt x="1395" y="753"/>
                    <a:pt x="1396" y="756"/>
                  </a:cubicBezTo>
                  <a:cubicBezTo>
                    <a:pt x="1396" y="759"/>
                    <a:pt x="1395" y="762"/>
                    <a:pt x="1392" y="763"/>
                  </a:cubicBezTo>
                  <a:close/>
                  <a:moveTo>
                    <a:pt x="1268" y="795"/>
                  </a:moveTo>
                  <a:lnTo>
                    <a:pt x="1196" y="814"/>
                  </a:lnTo>
                  <a:cubicBezTo>
                    <a:pt x="1193" y="815"/>
                    <a:pt x="1190" y="813"/>
                    <a:pt x="1189" y="811"/>
                  </a:cubicBezTo>
                  <a:cubicBezTo>
                    <a:pt x="1189" y="808"/>
                    <a:pt x="1190" y="805"/>
                    <a:pt x="1193" y="804"/>
                  </a:cubicBezTo>
                  <a:lnTo>
                    <a:pt x="1265" y="785"/>
                  </a:lnTo>
                  <a:cubicBezTo>
                    <a:pt x="1268" y="784"/>
                    <a:pt x="1271" y="786"/>
                    <a:pt x="1272" y="789"/>
                  </a:cubicBezTo>
                  <a:cubicBezTo>
                    <a:pt x="1273" y="792"/>
                    <a:pt x="1271" y="795"/>
                    <a:pt x="1268" y="795"/>
                  </a:cubicBezTo>
                  <a:close/>
                  <a:moveTo>
                    <a:pt x="1144" y="828"/>
                  </a:moveTo>
                  <a:lnTo>
                    <a:pt x="1072" y="847"/>
                  </a:lnTo>
                  <a:cubicBezTo>
                    <a:pt x="1069" y="848"/>
                    <a:pt x="1066" y="846"/>
                    <a:pt x="1066" y="843"/>
                  </a:cubicBezTo>
                  <a:cubicBezTo>
                    <a:pt x="1065" y="840"/>
                    <a:pt x="1067" y="838"/>
                    <a:pt x="1069" y="837"/>
                  </a:cubicBezTo>
                  <a:lnTo>
                    <a:pt x="1142" y="818"/>
                  </a:lnTo>
                  <a:cubicBezTo>
                    <a:pt x="1145" y="817"/>
                    <a:pt x="1147" y="819"/>
                    <a:pt x="1148" y="821"/>
                  </a:cubicBezTo>
                  <a:cubicBezTo>
                    <a:pt x="1149" y="824"/>
                    <a:pt x="1147" y="827"/>
                    <a:pt x="1144" y="828"/>
                  </a:cubicBezTo>
                  <a:close/>
                  <a:moveTo>
                    <a:pt x="1021" y="861"/>
                  </a:moveTo>
                  <a:lnTo>
                    <a:pt x="948" y="880"/>
                  </a:lnTo>
                  <a:cubicBezTo>
                    <a:pt x="946" y="881"/>
                    <a:pt x="943" y="879"/>
                    <a:pt x="942" y="876"/>
                  </a:cubicBezTo>
                  <a:cubicBezTo>
                    <a:pt x="941" y="873"/>
                    <a:pt x="943" y="870"/>
                    <a:pt x="946" y="869"/>
                  </a:cubicBezTo>
                  <a:lnTo>
                    <a:pt x="1018" y="850"/>
                  </a:lnTo>
                  <a:cubicBezTo>
                    <a:pt x="1021" y="850"/>
                    <a:pt x="1024" y="851"/>
                    <a:pt x="1024" y="854"/>
                  </a:cubicBezTo>
                  <a:cubicBezTo>
                    <a:pt x="1025" y="857"/>
                    <a:pt x="1023" y="860"/>
                    <a:pt x="1021" y="861"/>
                  </a:cubicBezTo>
                  <a:close/>
                  <a:moveTo>
                    <a:pt x="897" y="893"/>
                  </a:moveTo>
                  <a:lnTo>
                    <a:pt x="825" y="912"/>
                  </a:lnTo>
                  <a:cubicBezTo>
                    <a:pt x="822" y="913"/>
                    <a:pt x="819" y="911"/>
                    <a:pt x="818" y="909"/>
                  </a:cubicBezTo>
                  <a:cubicBezTo>
                    <a:pt x="817" y="906"/>
                    <a:pt x="819" y="903"/>
                    <a:pt x="822" y="902"/>
                  </a:cubicBezTo>
                  <a:lnTo>
                    <a:pt x="894" y="883"/>
                  </a:lnTo>
                  <a:cubicBezTo>
                    <a:pt x="897" y="882"/>
                    <a:pt x="900" y="884"/>
                    <a:pt x="901" y="887"/>
                  </a:cubicBezTo>
                  <a:cubicBezTo>
                    <a:pt x="901" y="890"/>
                    <a:pt x="900" y="893"/>
                    <a:pt x="897" y="893"/>
                  </a:cubicBezTo>
                  <a:close/>
                  <a:moveTo>
                    <a:pt x="773" y="926"/>
                  </a:moveTo>
                  <a:lnTo>
                    <a:pt x="701" y="945"/>
                  </a:lnTo>
                  <a:cubicBezTo>
                    <a:pt x="698" y="946"/>
                    <a:pt x="695" y="944"/>
                    <a:pt x="694" y="941"/>
                  </a:cubicBezTo>
                  <a:cubicBezTo>
                    <a:pt x="694" y="938"/>
                    <a:pt x="695" y="936"/>
                    <a:pt x="698" y="935"/>
                  </a:cubicBezTo>
                  <a:lnTo>
                    <a:pt x="770" y="916"/>
                  </a:lnTo>
                  <a:cubicBezTo>
                    <a:pt x="773" y="915"/>
                    <a:pt x="776" y="917"/>
                    <a:pt x="777" y="920"/>
                  </a:cubicBezTo>
                  <a:cubicBezTo>
                    <a:pt x="778" y="922"/>
                    <a:pt x="776" y="925"/>
                    <a:pt x="773" y="926"/>
                  </a:cubicBezTo>
                  <a:close/>
                  <a:moveTo>
                    <a:pt x="649" y="959"/>
                  </a:moveTo>
                  <a:lnTo>
                    <a:pt x="577" y="978"/>
                  </a:lnTo>
                  <a:cubicBezTo>
                    <a:pt x="574" y="979"/>
                    <a:pt x="571" y="977"/>
                    <a:pt x="571" y="974"/>
                  </a:cubicBezTo>
                  <a:cubicBezTo>
                    <a:pt x="570" y="971"/>
                    <a:pt x="572" y="968"/>
                    <a:pt x="574" y="967"/>
                  </a:cubicBezTo>
                  <a:lnTo>
                    <a:pt x="647" y="948"/>
                  </a:lnTo>
                  <a:cubicBezTo>
                    <a:pt x="649" y="948"/>
                    <a:pt x="652" y="949"/>
                    <a:pt x="653" y="952"/>
                  </a:cubicBezTo>
                  <a:cubicBezTo>
                    <a:pt x="654" y="955"/>
                    <a:pt x="652" y="958"/>
                    <a:pt x="649" y="959"/>
                  </a:cubicBezTo>
                  <a:close/>
                  <a:moveTo>
                    <a:pt x="526" y="991"/>
                  </a:moveTo>
                  <a:lnTo>
                    <a:pt x="453" y="1010"/>
                  </a:lnTo>
                  <a:cubicBezTo>
                    <a:pt x="451" y="1011"/>
                    <a:pt x="448" y="1010"/>
                    <a:pt x="447" y="1007"/>
                  </a:cubicBezTo>
                  <a:cubicBezTo>
                    <a:pt x="446" y="1004"/>
                    <a:pt x="448" y="1001"/>
                    <a:pt x="451" y="1000"/>
                  </a:cubicBezTo>
                  <a:lnTo>
                    <a:pt x="523" y="981"/>
                  </a:lnTo>
                  <a:cubicBezTo>
                    <a:pt x="526" y="980"/>
                    <a:pt x="529" y="982"/>
                    <a:pt x="529" y="985"/>
                  </a:cubicBezTo>
                  <a:cubicBezTo>
                    <a:pt x="530" y="988"/>
                    <a:pt x="528" y="991"/>
                    <a:pt x="526" y="991"/>
                  </a:cubicBezTo>
                  <a:close/>
                  <a:moveTo>
                    <a:pt x="402" y="1024"/>
                  </a:moveTo>
                  <a:lnTo>
                    <a:pt x="330" y="1043"/>
                  </a:lnTo>
                  <a:cubicBezTo>
                    <a:pt x="327" y="1044"/>
                    <a:pt x="324" y="1042"/>
                    <a:pt x="323" y="1039"/>
                  </a:cubicBezTo>
                  <a:cubicBezTo>
                    <a:pt x="322" y="1037"/>
                    <a:pt x="324" y="1034"/>
                    <a:pt x="327" y="1033"/>
                  </a:cubicBezTo>
                  <a:lnTo>
                    <a:pt x="399" y="1014"/>
                  </a:lnTo>
                  <a:cubicBezTo>
                    <a:pt x="402" y="1013"/>
                    <a:pt x="405" y="1015"/>
                    <a:pt x="406" y="1018"/>
                  </a:cubicBezTo>
                  <a:cubicBezTo>
                    <a:pt x="406" y="1020"/>
                    <a:pt x="405" y="1023"/>
                    <a:pt x="402" y="1024"/>
                  </a:cubicBezTo>
                  <a:close/>
                  <a:moveTo>
                    <a:pt x="278" y="1057"/>
                  </a:moveTo>
                  <a:lnTo>
                    <a:pt x="206" y="1076"/>
                  </a:lnTo>
                  <a:cubicBezTo>
                    <a:pt x="203" y="1077"/>
                    <a:pt x="200" y="1075"/>
                    <a:pt x="199" y="1072"/>
                  </a:cubicBezTo>
                  <a:cubicBezTo>
                    <a:pt x="199" y="1069"/>
                    <a:pt x="200" y="1066"/>
                    <a:pt x="203" y="1066"/>
                  </a:cubicBezTo>
                  <a:lnTo>
                    <a:pt x="275" y="1046"/>
                  </a:lnTo>
                  <a:cubicBezTo>
                    <a:pt x="278" y="1046"/>
                    <a:pt x="281" y="1047"/>
                    <a:pt x="282" y="1050"/>
                  </a:cubicBezTo>
                  <a:cubicBezTo>
                    <a:pt x="283" y="1053"/>
                    <a:pt x="281" y="1056"/>
                    <a:pt x="278" y="1057"/>
                  </a:cubicBezTo>
                  <a:close/>
                  <a:moveTo>
                    <a:pt x="154" y="1089"/>
                  </a:moveTo>
                  <a:lnTo>
                    <a:pt x="82" y="1109"/>
                  </a:lnTo>
                  <a:cubicBezTo>
                    <a:pt x="79" y="1109"/>
                    <a:pt x="76" y="1108"/>
                    <a:pt x="76" y="1105"/>
                  </a:cubicBezTo>
                  <a:cubicBezTo>
                    <a:pt x="75" y="1102"/>
                    <a:pt x="77" y="1099"/>
                    <a:pt x="79" y="1098"/>
                  </a:cubicBezTo>
                  <a:lnTo>
                    <a:pt x="152" y="1079"/>
                  </a:lnTo>
                  <a:cubicBezTo>
                    <a:pt x="154" y="1078"/>
                    <a:pt x="157" y="1080"/>
                    <a:pt x="158" y="1083"/>
                  </a:cubicBezTo>
                  <a:cubicBezTo>
                    <a:pt x="159" y="1086"/>
                    <a:pt x="157" y="1089"/>
                    <a:pt x="154" y="1089"/>
                  </a:cubicBezTo>
                  <a:close/>
                  <a:moveTo>
                    <a:pt x="31" y="1122"/>
                  </a:moveTo>
                  <a:lnTo>
                    <a:pt x="7" y="1128"/>
                  </a:lnTo>
                  <a:cubicBezTo>
                    <a:pt x="4" y="1129"/>
                    <a:pt x="2" y="1127"/>
                    <a:pt x="1" y="1124"/>
                  </a:cubicBezTo>
                  <a:cubicBezTo>
                    <a:pt x="0" y="1122"/>
                    <a:pt x="2" y="1119"/>
                    <a:pt x="5" y="1118"/>
                  </a:cubicBezTo>
                  <a:lnTo>
                    <a:pt x="28" y="1112"/>
                  </a:lnTo>
                  <a:cubicBezTo>
                    <a:pt x="31" y="1111"/>
                    <a:pt x="34" y="1113"/>
                    <a:pt x="34" y="1116"/>
                  </a:cubicBezTo>
                  <a:cubicBezTo>
                    <a:pt x="35" y="1118"/>
                    <a:pt x="33" y="1121"/>
                    <a:pt x="31" y="112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chemeClr val="bg1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Rectangle 38">
              <a:extLst>
                <a:ext uri="{FF2B5EF4-FFF2-40B4-BE49-F238E27FC236}">
                  <a16:creationId xmlns:a16="http://schemas.microsoft.com/office/drawing/2014/main" id="{12D0E83E-C5DF-6730-B93A-87F829D31C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2025" y="4409694"/>
              <a:ext cx="2371726" cy="427038"/>
            </a:xfrm>
            <a:prstGeom prst="rect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39">
              <a:extLst>
                <a:ext uri="{FF2B5EF4-FFF2-40B4-BE49-F238E27FC236}">
                  <a16:creationId xmlns:a16="http://schemas.microsoft.com/office/drawing/2014/main" id="{5928FF72-E15A-3AD9-F43F-69AA876958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5525" y="4562094"/>
              <a:ext cx="567463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AID TID </a:t>
              </a:r>
              <a:r>
                <a:rPr kumimoji="0" lang="ko-KR" altLang="ko-KR" sz="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Info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48" name="Rectangle 40">
              <a:extLst>
                <a:ext uri="{FF2B5EF4-FFF2-40B4-BE49-F238E27FC236}">
                  <a16:creationId xmlns:a16="http://schemas.microsoft.com/office/drawing/2014/main" id="{D0A8C770-A5E3-D6C0-7ED9-E5B92FD76E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713" y="4498594"/>
              <a:ext cx="865622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Block </a:t>
              </a:r>
              <a:r>
                <a:rPr kumimoji="0" lang="ko-KR" altLang="ko-KR" sz="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Ack</a:t>
              </a:r>
              <a:r>
                <a:rPr kumimoji="0" lang="ko-KR" altLang="ko-KR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 </a:t>
              </a:r>
              <a:r>
                <a:rPr kumimoji="0" lang="ko-KR" altLang="ko-KR" sz="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Starting</a:t>
              </a:r>
              <a:r>
                <a:rPr kumimoji="0" lang="ko-KR" altLang="ko-KR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 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49" name="Rectangle 41">
              <a:extLst>
                <a:ext uri="{FF2B5EF4-FFF2-40B4-BE49-F238E27FC236}">
                  <a16:creationId xmlns:a16="http://schemas.microsoft.com/office/drawing/2014/main" id="{19BF7A8D-532E-5AC9-BCF2-B2A0494AE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9888" y="4625594"/>
              <a:ext cx="827150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Sequence</a:t>
              </a:r>
              <a:r>
                <a:rPr kumimoji="0" lang="ko-KR" altLang="ko-KR" sz="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 </a:t>
              </a:r>
              <a:r>
                <a:rPr kumimoji="0" lang="ko-KR" altLang="ko-KR" sz="8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Control</a:t>
              </a:r>
              <a:endParaRPr kumimoji="0" lang="ko-KR" altLang="ko-K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0" name="Rectangle 42">
              <a:extLst>
                <a:ext uri="{FF2B5EF4-FFF2-40B4-BE49-F238E27FC236}">
                  <a16:creationId xmlns:a16="http://schemas.microsoft.com/office/drawing/2014/main" id="{DBDA89FF-9689-5079-A787-D7F7AE235E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0788" y="4562094"/>
              <a:ext cx="801501" cy="123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ko-KR" altLang="ko-KR" sz="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cs typeface="Arial" panose="020B0604020202020204" pitchFamily="34" charset="0"/>
                </a:rPr>
                <a:t>Block Ack Bitmap</a:t>
              </a:r>
              <a:endParaRPr kumimoji="0" lang="ko-KR" altLang="ko-K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endParaRPr>
            </a:p>
          </p:txBody>
        </p:sp>
        <p:sp>
          <p:nvSpPr>
            <p:cNvPr id="51" name="Line 43">
              <a:extLst>
                <a:ext uri="{FF2B5EF4-FFF2-40B4-BE49-F238E27FC236}">
                  <a16:creationId xmlns:a16="http://schemas.microsoft.com/office/drawing/2014/main" id="{9B7F316E-16BA-CFA6-FB5E-91666DE4CE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32263" y="4409694"/>
              <a:ext cx="0" cy="427038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Line 44">
              <a:extLst>
                <a:ext uri="{FF2B5EF4-FFF2-40B4-BE49-F238E27FC236}">
                  <a16:creationId xmlns:a16="http://schemas.microsoft.com/office/drawing/2014/main" id="{7CA8898B-FD39-909B-5293-88C827D167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10912" y="4409694"/>
              <a:ext cx="0" cy="427038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270F8774-677D-47FE-1B6E-365EA1D9FEDA}"/>
              </a:ext>
            </a:extLst>
          </p:cNvPr>
          <p:cNvSpPr txBox="1"/>
          <p:nvPr/>
        </p:nvSpPr>
        <p:spPr>
          <a:xfrm>
            <a:off x="2582168" y="4487501"/>
            <a:ext cx="9516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0000FF"/>
                </a:solidFill>
              </a:rPr>
              <a:t>AID11 2046</a:t>
            </a:r>
            <a:endParaRPr lang="ko-KR" altLang="en-US" dirty="0">
              <a:solidFill>
                <a:srgbClr val="0000FF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9E9B90C-E8FB-F1FF-3DA9-1B8335B56586}"/>
              </a:ext>
            </a:extLst>
          </p:cNvPr>
          <p:cNvSpPr txBox="1"/>
          <p:nvPr/>
        </p:nvSpPr>
        <p:spPr>
          <a:xfrm>
            <a:off x="1531981" y="6027646"/>
            <a:ext cx="129554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B3 0, B2-B1 0, B0 0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60AB00-1BBE-5CBB-36B4-4B4AC3FF40D5}"/>
              </a:ext>
            </a:extLst>
          </p:cNvPr>
          <p:cNvSpPr txBox="1"/>
          <p:nvPr/>
        </p:nvSpPr>
        <p:spPr>
          <a:xfrm>
            <a:off x="6120097" y="5854361"/>
            <a:ext cx="157927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Control Info 1 – IDC Info</a:t>
            </a:r>
          </a:p>
          <a:p>
            <a:r>
              <a:rPr lang="en-US" altLang="ko-KR" sz="1050" dirty="0">
                <a:solidFill>
                  <a:srgbClr val="0000FF"/>
                </a:solidFill>
              </a:rPr>
              <a:t>Control Info 2 - BSR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B278B854-CF95-C675-33CF-10E5A1DB01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92211"/>
              </p:ext>
            </p:extLst>
          </p:nvPr>
        </p:nvGraphicFramePr>
        <p:xfrm>
          <a:off x="2851247" y="5260792"/>
          <a:ext cx="4286374" cy="432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17855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668462">
                  <a:extLst>
                    <a:ext uri="{9D8B030D-6E8A-4147-A177-3AD203B41FA5}">
                      <a16:colId xmlns:a16="http://schemas.microsoft.com/office/drawing/2014/main" val="302346321"/>
                    </a:ext>
                  </a:extLst>
                </a:gridCol>
                <a:gridCol w="871028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322580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892049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</a:tblGrid>
              <a:tr h="4328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(Length)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Presence Bit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 Info 1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 Info 2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…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Control Info 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  <p:sp>
        <p:nvSpPr>
          <p:cNvPr id="55" name="사각형: 둥근 모서리 54">
            <a:extLst>
              <a:ext uri="{FF2B5EF4-FFF2-40B4-BE49-F238E27FC236}">
                <a16:creationId xmlns:a16="http://schemas.microsoft.com/office/drawing/2014/main" id="{82F9A0BC-9BD4-5C4B-2C67-DF0C1B8CB5D4}"/>
              </a:ext>
            </a:extLst>
          </p:cNvPr>
          <p:cNvSpPr/>
          <p:nvPr/>
        </p:nvSpPr>
        <p:spPr bwMode="auto">
          <a:xfrm>
            <a:off x="2791629" y="5181600"/>
            <a:ext cx="4828367" cy="1263650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035C83-D396-B4E6-8667-3EC0AE05E7FB}"/>
              </a:ext>
            </a:extLst>
          </p:cNvPr>
          <p:cNvSpPr txBox="1"/>
          <p:nvPr/>
        </p:nvSpPr>
        <p:spPr>
          <a:xfrm>
            <a:off x="3426083" y="5840935"/>
            <a:ext cx="99443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IDC Present,</a:t>
            </a:r>
          </a:p>
          <a:p>
            <a:r>
              <a:rPr lang="en-US" altLang="ko-KR" sz="1050" dirty="0">
                <a:solidFill>
                  <a:srgbClr val="0000FF"/>
                </a:solidFill>
              </a:rPr>
              <a:t>BSR Present,</a:t>
            </a:r>
          </a:p>
          <a:p>
            <a:r>
              <a:rPr lang="en-US" altLang="ko-KR" sz="1050" dirty="0">
                <a:solidFill>
                  <a:srgbClr val="0000FF"/>
                </a:solidFill>
              </a:rPr>
              <a:t>etc.</a:t>
            </a:r>
          </a:p>
        </p:txBody>
      </p:sp>
      <p:sp>
        <p:nvSpPr>
          <p:cNvPr id="7" name="바닥글 개체 틀 3">
            <a:extLst>
              <a:ext uri="{FF2B5EF4-FFF2-40B4-BE49-F238E27FC236}">
                <a16:creationId xmlns:a16="http://schemas.microsoft.com/office/drawing/2014/main" id="{61569179-2909-4952-7C3F-A551902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13" name="왼쪽 중괄호 12">
            <a:extLst>
              <a:ext uri="{FF2B5EF4-FFF2-40B4-BE49-F238E27FC236}">
                <a16:creationId xmlns:a16="http://schemas.microsoft.com/office/drawing/2014/main" id="{D1CC7499-08A0-6394-72B7-60B3A4FDB62D}"/>
              </a:ext>
            </a:extLst>
          </p:cNvPr>
          <p:cNvSpPr/>
          <p:nvPr/>
        </p:nvSpPr>
        <p:spPr bwMode="auto">
          <a:xfrm rot="16200000">
            <a:off x="4841325" y="3716111"/>
            <a:ext cx="321000" cy="428637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B6044F-7329-64A1-A461-6721A579863B}"/>
              </a:ext>
            </a:extLst>
          </p:cNvPr>
          <p:cNvSpPr txBox="1"/>
          <p:nvPr/>
        </p:nvSpPr>
        <p:spPr>
          <a:xfrm>
            <a:off x="3907719" y="6033706"/>
            <a:ext cx="226215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50" dirty="0"/>
              <a:t>12 bits + 8 octets</a:t>
            </a:r>
          </a:p>
          <a:p>
            <a:pPr algn="ctr"/>
            <a:r>
              <a:rPr lang="en-US" altLang="ko-KR" sz="1050" dirty="0"/>
              <a:t>(including Starting Sequence Number)</a:t>
            </a:r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542426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91D0A0B0-E57B-7B3C-44F2-E6E45C0BC52A}"/>
              </a:ext>
            </a:extLst>
          </p:cNvPr>
          <p:cNvCxnSpPr/>
          <p:nvPr/>
        </p:nvCxnSpPr>
        <p:spPr bwMode="auto">
          <a:xfrm>
            <a:off x="1447800" y="2743200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12DEAE21-D799-B192-4279-CCBC51E829D7}"/>
              </a:ext>
            </a:extLst>
          </p:cNvPr>
          <p:cNvCxnSpPr/>
          <p:nvPr/>
        </p:nvCxnSpPr>
        <p:spPr bwMode="auto">
          <a:xfrm>
            <a:off x="1522412" y="3479374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4BC2D90-BC1B-CED3-0820-9EBBC78FC873}"/>
              </a:ext>
            </a:extLst>
          </p:cNvPr>
          <p:cNvSpPr txBox="1"/>
          <p:nvPr/>
        </p:nvSpPr>
        <p:spPr>
          <a:xfrm>
            <a:off x="625007" y="2582678"/>
            <a:ext cx="8288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UHR AP</a:t>
            </a:r>
            <a:endParaRPr lang="ko-KR" altLang="en-US" sz="1400" dirty="0"/>
          </a:p>
        </p:txBody>
      </p:sp>
      <p:sp>
        <p:nvSpPr>
          <p:cNvPr id="18" name="평행 사변형 17">
            <a:extLst>
              <a:ext uri="{FF2B5EF4-FFF2-40B4-BE49-F238E27FC236}">
                <a16:creationId xmlns:a16="http://schemas.microsoft.com/office/drawing/2014/main" id="{D2FBF1EE-A084-4DA6-16B9-1550E7DD3842}"/>
              </a:ext>
            </a:extLst>
          </p:cNvPr>
          <p:cNvSpPr/>
          <p:nvPr/>
        </p:nvSpPr>
        <p:spPr bwMode="auto">
          <a:xfrm>
            <a:off x="1676400" y="2491557"/>
            <a:ext cx="238543" cy="251642"/>
          </a:xfrm>
          <a:prstGeom prst="parallelogram">
            <a:avLst>
              <a:gd name="adj" fmla="val 5393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C4BE660B-37DE-D561-C692-63FEA34C4E2D}"/>
              </a:ext>
            </a:extLst>
          </p:cNvPr>
          <p:cNvSpPr/>
          <p:nvPr/>
        </p:nvSpPr>
        <p:spPr bwMode="auto">
          <a:xfrm>
            <a:off x="1923996" y="2235631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A8B1F6FB-8342-7742-280C-8613DCD7B67A}"/>
              </a:ext>
            </a:extLst>
          </p:cNvPr>
          <p:cNvCxnSpPr/>
          <p:nvPr/>
        </p:nvCxnSpPr>
        <p:spPr bwMode="auto">
          <a:xfrm>
            <a:off x="2100403" y="1905000"/>
            <a:ext cx="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157F9728-6C28-C353-2E23-B9B070B0C317}"/>
              </a:ext>
            </a:extLst>
          </p:cNvPr>
          <p:cNvCxnSpPr/>
          <p:nvPr/>
        </p:nvCxnSpPr>
        <p:spPr bwMode="auto">
          <a:xfrm>
            <a:off x="2100403" y="1905000"/>
            <a:ext cx="54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A83DE7A-14CB-BD59-09D1-0B2B1ABB5927}"/>
              </a:ext>
            </a:extLst>
          </p:cNvPr>
          <p:cNvSpPr txBox="1"/>
          <p:nvPr/>
        </p:nvSpPr>
        <p:spPr>
          <a:xfrm>
            <a:off x="4415792" y="1628001"/>
            <a:ext cx="918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AP’s TXOP</a:t>
            </a:r>
            <a:endParaRPr lang="ko-KR" alt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F165360-4505-5C48-8A81-C12D3CC76B3C}"/>
              </a:ext>
            </a:extLst>
          </p:cNvPr>
          <p:cNvSpPr txBox="1"/>
          <p:nvPr/>
        </p:nvSpPr>
        <p:spPr>
          <a:xfrm>
            <a:off x="1676400" y="2731203"/>
            <a:ext cx="7557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MU-RTS</a:t>
            </a:r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7A8C071B-8E51-E774-74C9-9293DE0D72D2}"/>
              </a:ext>
            </a:extLst>
          </p:cNvPr>
          <p:cNvSpPr/>
          <p:nvPr/>
        </p:nvSpPr>
        <p:spPr bwMode="auto">
          <a:xfrm>
            <a:off x="2301854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DF9310C-ACC9-1CBA-D16D-4670A5E4F759}"/>
              </a:ext>
            </a:extLst>
          </p:cNvPr>
          <p:cNvSpPr txBox="1"/>
          <p:nvPr/>
        </p:nvSpPr>
        <p:spPr>
          <a:xfrm>
            <a:off x="2156660" y="3478624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CTS</a:t>
            </a:r>
            <a:endParaRPr lang="ko-KR" altLang="en-US" dirty="0"/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7DB9F038-F57A-3034-9D22-9110BACE84CC}"/>
              </a:ext>
            </a:extLst>
          </p:cNvPr>
          <p:cNvCxnSpPr/>
          <p:nvPr/>
        </p:nvCxnSpPr>
        <p:spPr bwMode="auto">
          <a:xfrm>
            <a:off x="1447800" y="4372035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1082DF58-304A-09EA-FC23-9624FBC068D7}"/>
              </a:ext>
            </a:extLst>
          </p:cNvPr>
          <p:cNvSpPr/>
          <p:nvPr/>
        </p:nvSpPr>
        <p:spPr bwMode="auto">
          <a:xfrm>
            <a:off x="2301855" y="3864417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78CF662-9387-2E33-AE2C-E28D0FDCDFEC}"/>
              </a:ext>
            </a:extLst>
          </p:cNvPr>
          <p:cNvSpPr txBox="1"/>
          <p:nvPr/>
        </p:nvSpPr>
        <p:spPr>
          <a:xfrm>
            <a:off x="2156660" y="437120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CTS</a:t>
            </a:r>
            <a:endParaRPr lang="ko-KR" altLang="en-US" dirty="0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54D569E5-E02E-F3E0-46BA-FD2AFC290E36}"/>
              </a:ext>
            </a:extLst>
          </p:cNvPr>
          <p:cNvSpPr/>
          <p:nvPr/>
        </p:nvSpPr>
        <p:spPr bwMode="auto">
          <a:xfrm>
            <a:off x="2660720" y="2235361"/>
            <a:ext cx="996878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375886E7-5DEC-4402-8334-1627385E47A3}"/>
              </a:ext>
            </a:extLst>
          </p:cNvPr>
          <p:cNvSpPr/>
          <p:nvPr/>
        </p:nvSpPr>
        <p:spPr bwMode="auto">
          <a:xfrm>
            <a:off x="3810000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82EBA8F-D140-AE4C-5056-224E0AB9269A}"/>
              </a:ext>
            </a:extLst>
          </p:cNvPr>
          <p:cNvSpPr txBox="1"/>
          <p:nvPr/>
        </p:nvSpPr>
        <p:spPr>
          <a:xfrm>
            <a:off x="2868310" y="1982525"/>
            <a:ext cx="581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DATA</a:t>
            </a:r>
            <a:endParaRPr lang="ko-KR" altLang="en-US" dirty="0"/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C5CBF8D4-C923-C0DE-07AF-CBB4369BC36E}"/>
              </a:ext>
            </a:extLst>
          </p:cNvPr>
          <p:cNvSpPr/>
          <p:nvPr/>
        </p:nvSpPr>
        <p:spPr bwMode="auto">
          <a:xfrm>
            <a:off x="3805473" y="3864417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314E438-B2D9-EF13-A073-E42F8552F1E1}"/>
              </a:ext>
            </a:extLst>
          </p:cNvPr>
          <p:cNvSpPr txBox="1"/>
          <p:nvPr/>
        </p:nvSpPr>
        <p:spPr>
          <a:xfrm>
            <a:off x="3716934" y="3478624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66F8628-5C7E-D973-F952-4A3F4E74AA3A}"/>
              </a:ext>
            </a:extLst>
          </p:cNvPr>
          <p:cNvSpPr txBox="1"/>
          <p:nvPr/>
        </p:nvSpPr>
        <p:spPr>
          <a:xfrm>
            <a:off x="3716934" y="437120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816DC233-7361-C149-267D-5EF1778CF5B1}"/>
              </a:ext>
            </a:extLst>
          </p:cNvPr>
          <p:cNvSpPr/>
          <p:nvPr/>
        </p:nvSpPr>
        <p:spPr bwMode="auto">
          <a:xfrm>
            <a:off x="4226648" y="2235361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AF21A83-616C-5B93-77D2-BD51811CC84F}"/>
              </a:ext>
            </a:extLst>
          </p:cNvPr>
          <p:cNvSpPr txBox="1"/>
          <p:nvPr/>
        </p:nvSpPr>
        <p:spPr>
          <a:xfrm>
            <a:off x="4040602" y="2738447"/>
            <a:ext cx="559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BSRP</a:t>
            </a:r>
            <a:endParaRPr lang="ko-KR" altLang="en-US" dirty="0"/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6DBD7D5A-BF23-7421-A421-CC070192501B}"/>
              </a:ext>
            </a:extLst>
          </p:cNvPr>
          <p:cNvSpPr/>
          <p:nvPr/>
        </p:nvSpPr>
        <p:spPr bwMode="auto">
          <a:xfrm>
            <a:off x="4633032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D748F3E-18D0-7B2A-6D3B-1F9FCE14F8A9}"/>
              </a:ext>
            </a:extLst>
          </p:cNvPr>
          <p:cNvSpPr txBox="1"/>
          <p:nvPr/>
        </p:nvSpPr>
        <p:spPr>
          <a:xfrm>
            <a:off x="4386757" y="3478207"/>
            <a:ext cx="7697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QoS Null</a:t>
            </a:r>
            <a:endParaRPr lang="ko-KR" altLang="en-US" dirty="0"/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1AB9A269-620E-A043-4CF8-D1BDCED97917}"/>
              </a:ext>
            </a:extLst>
          </p:cNvPr>
          <p:cNvSpPr/>
          <p:nvPr/>
        </p:nvSpPr>
        <p:spPr bwMode="auto">
          <a:xfrm>
            <a:off x="4633032" y="3862901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FBB912D-BF36-EAA2-8DC9-4895B743A430}"/>
              </a:ext>
            </a:extLst>
          </p:cNvPr>
          <p:cNvSpPr txBox="1"/>
          <p:nvPr/>
        </p:nvSpPr>
        <p:spPr>
          <a:xfrm>
            <a:off x="4419600" y="4378361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M-BA</a:t>
            </a:r>
            <a:endParaRPr lang="ko-KR" altLang="en-US" dirty="0"/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7AC24A24-1673-8B9D-D925-8E1BA98114BC}"/>
              </a:ext>
            </a:extLst>
          </p:cNvPr>
          <p:cNvSpPr/>
          <p:nvPr/>
        </p:nvSpPr>
        <p:spPr bwMode="auto">
          <a:xfrm>
            <a:off x="5237924" y="4102947"/>
            <a:ext cx="1162876" cy="26882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9CD305F-A479-7987-DA9B-2227F78D9D76}"/>
              </a:ext>
            </a:extLst>
          </p:cNvPr>
          <p:cNvSpPr txBox="1"/>
          <p:nvPr/>
        </p:nvSpPr>
        <p:spPr>
          <a:xfrm>
            <a:off x="5184447" y="4367702"/>
            <a:ext cx="12890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Unavailable Time</a:t>
            </a:r>
            <a:endParaRPr lang="ko-KR" altLang="en-US" dirty="0"/>
          </a:p>
        </p:txBody>
      </p: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637AD27B-D354-B024-4469-5F5DB51B7DD2}"/>
              </a:ext>
            </a:extLst>
          </p:cNvPr>
          <p:cNvSpPr/>
          <p:nvPr/>
        </p:nvSpPr>
        <p:spPr bwMode="auto">
          <a:xfrm>
            <a:off x="6533284" y="2235361"/>
            <a:ext cx="789288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D4AD340F-1E85-FC49-6CB4-94ED90914564}"/>
              </a:ext>
            </a:extLst>
          </p:cNvPr>
          <p:cNvSpPr/>
          <p:nvPr/>
        </p:nvSpPr>
        <p:spPr bwMode="auto">
          <a:xfrm>
            <a:off x="7474974" y="2971800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F11CBCCA-BE68-275A-8617-55858800470C}"/>
              </a:ext>
            </a:extLst>
          </p:cNvPr>
          <p:cNvSpPr/>
          <p:nvPr/>
        </p:nvSpPr>
        <p:spPr bwMode="auto">
          <a:xfrm>
            <a:off x="7470447" y="3864417"/>
            <a:ext cx="176407" cy="50682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1E6EA40-C05A-7F59-DA71-4E850CB748C7}"/>
              </a:ext>
            </a:extLst>
          </p:cNvPr>
          <p:cNvSpPr txBox="1"/>
          <p:nvPr/>
        </p:nvSpPr>
        <p:spPr>
          <a:xfrm>
            <a:off x="7381908" y="3478624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12C6DDA-50D6-B9D7-B8DF-AB5F6B433078}"/>
              </a:ext>
            </a:extLst>
          </p:cNvPr>
          <p:cNvSpPr txBox="1"/>
          <p:nvPr/>
        </p:nvSpPr>
        <p:spPr>
          <a:xfrm>
            <a:off x="7381908" y="4371201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</a:t>
            </a:r>
            <a:endParaRPr lang="ko-KR" alt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9BC5FD2-11DE-0272-F9A6-2BE270FD1F22}"/>
              </a:ext>
            </a:extLst>
          </p:cNvPr>
          <p:cNvSpPr txBox="1"/>
          <p:nvPr/>
        </p:nvSpPr>
        <p:spPr>
          <a:xfrm>
            <a:off x="6533284" y="1988804"/>
            <a:ext cx="581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DATA</a:t>
            </a:r>
            <a:endParaRPr lang="ko-KR" altLang="en-US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8A59283-6178-DB15-A042-A738425E4CE1}"/>
              </a:ext>
            </a:extLst>
          </p:cNvPr>
          <p:cNvSpPr txBox="1"/>
          <p:nvPr/>
        </p:nvSpPr>
        <p:spPr>
          <a:xfrm>
            <a:off x="4808380" y="3224708"/>
            <a:ext cx="43954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BSR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cxnSp>
        <p:nvCxnSpPr>
          <p:cNvPr id="96" name="직선 화살표 연결선 95">
            <a:extLst>
              <a:ext uri="{FF2B5EF4-FFF2-40B4-BE49-F238E27FC236}">
                <a16:creationId xmlns:a16="http://schemas.microsoft.com/office/drawing/2014/main" id="{59F8C836-A777-1BC0-6766-5533CB36B6AE}"/>
              </a:ext>
            </a:extLst>
          </p:cNvPr>
          <p:cNvCxnSpPr>
            <a:cxnSpLocks/>
            <a:stCxn id="46" idx="2"/>
          </p:cNvCxnSpPr>
          <p:nvPr/>
        </p:nvCxnSpPr>
        <p:spPr bwMode="auto">
          <a:xfrm flipH="1">
            <a:off x="4403054" y="4655360"/>
            <a:ext cx="309255" cy="4431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제목 1">
            <a:extLst>
              <a:ext uri="{FF2B5EF4-FFF2-40B4-BE49-F238E27FC236}">
                <a16:creationId xmlns:a16="http://schemas.microsoft.com/office/drawing/2014/main" id="{F6A41499-A7D5-5940-A8DD-FF2332AEA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685800"/>
            <a:ext cx="8153399" cy="914400"/>
          </a:xfrm>
        </p:spPr>
        <p:txBody>
          <a:bodyPr/>
          <a:lstStyle/>
          <a:p>
            <a:r>
              <a:rPr lang="en-US" altLang="ko-KR" dirty="0"/>
              <a:t>CRF from non-AP STA (IDC Info + BSR)</a:t>
            </a:r>
            <a:endParaRPr lang="ko-KR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9D4DF25-3CD7-4DF3-D445-122F881E58E8}"/>
              </a:ext>
            </a:extLst>
          </p:cNvPr>
          <p:cNvSpPr txBox="1"/>
          <p:nvPr/>
        </p:nvSpPr>
        <p:spPr>
          <a:xfrm>
            <a:off x="3940518" y="4000523"/>
            <a:ext cx="85938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rgbClr val="0000FF"/>
                </a:solidFill>
              </a:rPr>
              <a:t>IDC event </a:t>
            </a:r>
            <a:br>
              <a:rPr lang="en-US" altLang="ko-KR" sz="1050" dirty="0">
                <a:solidFill>
                  <a:srgbClr val="0000FF"/>
                </a:solidFill>
              </a:rPr>
            </a:br>
            <a:r>
              <a:rPr lang="en-US" altLang="ko-KR" sz="1050" dirty="0">
                <a:solidFill>
                  <a:srgbClr val="0000FF"/>
                </a:solidFill>
              </a:rPr>
              <a:t>recognized</a:t>
            </a:r>
            <a:endParaRPr lang="ko-KR" altLang="en-US" sz="1050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0CEB53-F38E-BBB2-BC1C-B5BBF02D3635}"/>
              </a:ext>
            </a:extLst>
          </p:cNvPr>
          <p:cNvSpPr txBox="1"/>
          <p:nvPr/>
        </p:nvSpPr>
        <p:spPr>
          <a:xfrm>
            <a:off x="4158699" y="3812226"/>
            <a:ext cx="28323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>
                <a:solidFill>
                  <a:srgbClr val="FF0000"/>
                </a:solidFill>
              </a:rPr>
              <a:t>X</a:t>
            </a:r>
            <a:endParaRPr lang="ko-KR" altLang="en-US" sz="1050" b="1" dirty="0">
              <a:solidFill>
                <a:srgbClr val="FF0000"/>
              </a:solidFill>
            </a:endParaRPr>
          </a:p>
        </p:txBody>
      </p:sp>
      <p:cxnSp>
        <p:nvCxnSpPr>
          <p:cNvPr id="14" name="연결선: 구부러짐 13">
            <a:extLst>
              <a:ext uri="{FF2B5EF4-FFF2-40B4-BE49-F238E27FC236}">
                <a16:creationId xmlns:a16="http://schemas.microsoft.com/office/drawing/2014/main" id="{F595FEBB-B907-9B3F-2FF9-F95F62A94BF5}"/>
              </a:ext>
            </a:extLst>
          </p:cNvPr>
          <p:cNvCxnSpPr>
            <a:cxnSpLocks/>
            <a:stCxn id="45" idx="0"/>
            <a:endCxn id="47" idx="1"/>
          </p:cNvCxnSpPr>
          <p:nvPr/>
        </p:nvCxnSpPr>
        <p:spPr bwMode="auto">
          <a:xfrm rot="16200000" flipH="1">
            <a:off x="4792351" y="3791785"/>
            <a:ext cx="374457" cy="516688"/>
          </a:xfrm>
          <a:prstGeom prst="curvedConnector4">
            <a:avLst>
              <a:gd name="adj1" fmla="val -37606"/>
              <a:gd name="adj2" fmla="val 58535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21" name="표 20">
            <a:extLst>
              <a:ext uri="{FF2B5EF4-FFF2-40B4-BE49-F238E27FC236}">
                <a16:creationId xmlns:a16="http://schemas.microsoft.com/office/drawing/2014/main" id="{1BD1663B-03F4-ABCE-FE85-CCFDD8950F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256205"/>
              </p:ext>
            </p:extLst>
          </p:nvPr>
        </p:nvGraphicFramePr>
        <p:xfrm>
          <a:off x="2005310" y="5098528"/>
          <a:ext cx="4795489" cy="2755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08367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02346321"/>
                    </a:ext>
                  </a:extLst>
                </a:gridCol>
                <a:gridCol w="365443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352743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740093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932180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  <a:gridCol w="625806">
                  <a:extLst>
                    <a:ext uri="{9D8B030D-6E8A-4147-A177-3AD203B41FA5}">
                      <a16:colId xmlns:a16="http://schemas.microsoft.com/office/drawing/2014/main" val="2192266930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Frame Control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Duration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RA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TA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BA Control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BA Information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FCS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  <p:graphicFrame>
        <p:nvGraphicFramePr>
          <p:cNvPr id="57" name="표 56">
            <a:extLst>
              <a:ext uri="{FF2B5EF4-FFF2-40B4-BE49-F238E27FC236}">
                <a16:creationId xmlns:a16="http://schemas.microsoft.com/office/drawing/2014/main" id="{FFB6269E-DEC3-6C12-F31A-AD0D0600C1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2293645"/>
              </p:ext>
            </p:extLst>
          </p:nvPr>
        </p:nvGraphicFramePr>
        <p:xfrm>
          <a:off x="1676400" y="5664804"/>
          <a:ext cx="6019800" cy="411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48005">
                  <a:extLst>
                    <a:ext uri="{9D8B030D-6E8A-4147-A177-3AD203B41FA5}">
                      <a16:colId xmlns:a16="http://schemas.microsoft.com/office/drawing/2014/main" val="2577585723"/>
                    </a:ext>
                  </a:extLst>
                </a:gridCol>
                <a:gridCol w="665480">
                  <a:extLst>
                    <a:ext uri="{9D8B030D-6E8A-4147-A177-3AD203B41FA5}">
                      <a16:colId xmlns:a16="http://schemas.microsoft.com/office/drawing/2014/main" val="302346321"/>
                    </a:ext>
                  </a:extLst>
                </a:gridCol>
                <a:gridCol w="397193">
                  <a:extLst>
                    <a:ext uri="{9D8B030D-6E8A-4147-A177-3AD203B41FA5}">
                      <a16:colId xmlns:a16="http://schemas.microsoft.com/office/drawing/2014/main" val="3188954636"/>
                    </a:ext>
                  </a:extLst>
                </a:gridCol>
                <a:gridCol w="1095693">
                  <a:extLst>
                    <a:ext uri="{9D8B030D-6E8A-4147-A177-3AD203B41FA5}">
                      <a16:colId xmlns:a16="http://schemas.microsoft.com/office/drawing/2014/main" val="580897326"/>
                    </a:ext>
                  </a:extLst>
                </a:gridCol>
                <a:gridCol w="678180">
                  <a:extLst>
                    <a:ext uri="{9D8B030D-6E8A-4147-A177-3AD203B41FA5}">
                      <a16:colId xmlns:a16="http://schemas.microsoft.com/office/drawing/2014/main" val="3354397072"/>
                    </a:ext>
                  </a:extLst>
                </a:gridCol>
                <a:gridCol w="654049">
                  <a:extLst>
                    <a:ext uri="{9D8B030D-6E8A-4147-A177-3AD203B41FA5}">
                      <a16:colId xmlns:a16="http://schemas.microsoft.com/office/drawing/2014/main" val="177542791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7780284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982157064"/>
                    </a:ext>
                  </a:extLst>
                </a:gridCol>
              </a:tblGrid>
              <a:tr h="2755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AID11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2046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Ack Type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 =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TID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Fragment Number</a:t>
                      </a:r>
                    </a:p>
                    <a:p>
                      <a:pPr algn="ctr" latinLnBrk="1"/>
                      <a:r>
                        <a:rPr lang="en-US" altLang="ko-KR" sz="1050" b="0" dirty="0">
                          <a:solidFill>
                            <a:srgbClr val="0000FF"/>
                          </a:solidFill>
                          <a:latin typeface="Arial Narrow" panose="020B0606020202030204" pitchFamily="34" charset="0"/>
                        </a:rPr>
                        <a:t>= 0 0 0 0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(Length)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Presence Bit</a:t>
                      </a:r>
                      <a:endParaRPr lang="ko-KR" altLang="en-US" sz="1050" b="0" dirty="0">
                        <a:solidFill>
                          <a:srgbClr val="0000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IDC Info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BSR Information</a:t>
                      </a:r>
                      <a:endParaRPr lang="ko-KR" altLang="en-US" sz="105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7765634"/>
                  </a:ext>
                </a:extLst>
              </a:tr>
            </a:tbl>
          </a:graphicData>
        </a:graphic>
      </p:graphicFrame>
      <p:sp>
        <p:nvSpPr>
          <p:cNvPr id="61" name="왼쪽 중괄호 60">
            <a:extLst>
              <a:ext uri="{FF2B5EF4-FFF2-40B4-BE49-F238E27FC236}">
                <a16:creationId xmlns:a16="http://schemas.microsoft.com/office/drawing/2014/main" id="{9942468B-733E-7B5A-5754-479BD36956A7}"/>
              </a:ext>
            </a:extLst>
          </p:cNvPr>
          <p:cNvSpPr/>
          <p:nvPr/>
        </p:nvSpPr>
        <p:spPr bwMode="auto">
          <a:xfrm rot="16200000">
            <a:off x="5925636" y="4520506"/>
            <a:ext cx="215762" cy="3325369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89CD892-39AC-7CB0-75F7-C9D6B2CC754E}"/>
              </a:ext>
            </a:extLst>
          </p:cNvPr>
          <p:cNvSpPr txBox="1"/>
          <p:nvPr/>
        </p:nvSpPr>
        <p:spPr>
          <a:xfrm>
            <a:off x="5562600" y="6210054"/>
            <a:ext cx="11031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/>
              <a:t>12 bits + 8 octets</a:t>
            </a:r>
            <a:endParaRPr lang="ko-KR" altLang="en-US" sz="1050" dirty="0"/>
          </a:p>
        </p:txBody>
      </p:sp>
      <p:cxnSp>
        <p:nvCxnSpPr>
          <p:cNvPr id="64" name="직선 연결선 63">
            <a:extLst>
              <a:ext uri="{FF2B5EF4-FFF2-40B4-BE49-F238E27FC236}">
                <a16:creationId xmlns:a16="http://schemas.microsoft.com/office/drawing/2014/main" id="{9F441C0F-F24B-9F04-D835-4E4DDBEC6FEB}"/>
              </a:ext>
            </a:extLst>
          </p:cNvPr>
          <p:cNvCxnSpPr/>
          <p:nvPr/>
        </p:nvCxnSpPr>
        <p:spPr bwMode="auto">
          <a:xfrm flipH="1">
            <a:off x="1676400" y="5374036"/>
            <a:ext cx="3569687" cy="2786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직선 연결선 64">
            <a:extLst>
              <a:ext uri="{FF2B5EF4-FFF2-40B4-BE49-F238E27FC236}">
                <a16:creationId xmlns:a16="http://schemas.microsoft.com/office/drawing/2014/main" id="{E7CF8EAD-DB62-7CAA-973D-65F1951ACA06}"/>
              </a:ext>
            </a:extLst>
          </p:cNvPr>
          <p:cNvCxnSpPr>
            <a:cxnSpLocks/>
          </p:cNvCxnSpPr>
          <p:nvPr/>
        </p:nvCxnSpPr>
        <p:spPr bwMode="auto">
          <a:xfrm>
            <a:off x="6169877" y="5380085"/>
            <a:ext cx="1588943" cy="2873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6" name="사각형: 둥근 모서리 65">
            <a:extLst>
              <a:ext uri="{FF2B5EF4-FFF2-40B4-BE49-F238E27FC236}">
                <a16:creationId xmlns:a16="http://schemas.microsoft.com/office/drawing/2014/main" id="{D6E717E4-CDEB-CDBE-3C7D-7B8FA74347AC}"/>
              </a:ext>
            </a:extLst>
          </p:cNvPr>
          <p:cNvSpPr/>
          <p:nvPr/>
        </p:nvSpPr>
        <p:spPr bwMode="auto">
          <a:xfrm>
            <a:off x="4306824" y="5575426"/>
            <a:ext cx="3443035" cy="843481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DC7215-6205-E4E3-A715-E345EFF58CD3}"/>
              </a:ext>
            </a:extLst>
          </p:cNvPr>
          <p:cNvSpPr txBox="1"/>
          <p:nvPr/>
        </p:nvSpPr>
        <p:spPr>
          <a:xfrm>
            <a:off x="583926" y="3200400"/>
            <a:ext cx="832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/>
              <a:t>STA1</a:t>
            </a:r>
          </a:p>
          <a:p>
            <a:pPr algn="ctr"/>
            <a:r>
              <a:rPr lang="en-US" altLang="ko-KR" sz="1400" dirty="0"/>
              <a:t>(Legacy)</a:t>
            </a:r>
            <a:endParaRPr lang="ko-KR" altLang="en-US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511201-266E-AEF8-F53C-3B60C001636B}"/>
              </a:ext>
            </a:extLst>
          </p:cNvPr>
          <p:cNvSpPr txBox="1"/>
          <p:nvPr/>
        </p:nvSpPr>
        <p:spPr>
          <a:xfrm>
            <a:off x="658466" y="4124980"/>
            <a:ext cx="68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400" dirty="0"/>
              <a:t>STA2 </a:t>
            </a:r>
          </a:p>
          <a:p>
            <a:pPr algn="ctr"/>
            <a:r>
              <a:rPr lang="en-US" altLang="ko-KR" sz="1400" dirty="0"/>
              <a:t>(UHR)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40286451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298579</TotalTime>
  <Words>2236</Words>
  <Application>Microsoft Office PowerPoint</Application>
  <PresentationFormat>화면 슬라이드 쇼(4:3)</PresentationFormat>
  <Paragraphs>432</Paragraphs>
  <Slides>16</Slides>
  <Notes>15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3" baseType="lpstr">
      <vt:lpstr>Arial,Bold</vt:lpstr>
      <vt:lpstr>굴림</vt:lpstr>
      <vt:lpstr>Arial</vt:lpstr>
      <vt:lpstr>Arial Narrow</vt:lpstr>
      <vt:lpstr>Times New Roman</vt:lpstr>
      <vt:lpstr>Wingdings</vt:lpstr>
      <vt:lpstr>802-11-Submission</vt:lpstr>
      <vt:lpstr>More Consideration of ICR/CRF  for in-device-coexistence</vt:lpstr>
      <vt:lpstr>Introduction</vt:lpstr>
      <vt:lpstr>Recap: ICR Considerations [1]</vt:lpstr>
      <vt:lpstr>Recap: ICR Frame Choice [2]</vt:lpstr>
      <vt:lpstr>More consideration of ICR for  in-device-coexistence</vt:lpstr>
      <vt:lpstr>Option 1 (M-BA with Ack Type / TID)</vt:lpstr>
      <vt:lpstr>Option 2 (M-BA with AID11)</vt:lpstr>
      <vt:lpstr>Multiple Control Info example in the case Option 2</vt:lpstr>
      <vt:lpstr>CRF from non-AP STA (IDC Info + BSR)</vt:lpstr>
      <vt:lpstr>CRF from non-AP STA (BA + IDC Info)</vt:lpstr>
      <vt:lpstr>CRF from Mobile AP (IDC Info)</vt:lpstr>
      <vt:lpstr>Conclusion</vt:lpstr>
      <vt:lpstr>Straw Poll 1</vt:lpstr>
      <vt:lpstr>Straw Poll 2</vt:lpstr>
      <vt:lpstr>References</vt:lpstr>
      <vt:lpstr>Appendix. Option 3 (New Action frame) A-Control + Additional Control info.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Lee Hong Won/IoT Connectivity Standard Task(hongwon.lee@lge.com)</cp:lastModifiedBy>
  <cp:revision>18104</cp:revision>
  <cp:lastPrinted>2018-10-31T23:27:01Z</cp:lastPrinted>
  <dcterms:created xsi:type="dcterms:W3CDTF">2007-05-21T21:00:37Z</dcterms:created>
  <dcterms:modified xsi:type="dcterms:W3CDTF">2025-03-11T16:07:36Z</dcterms:modified>
</cp:coreProperties>
</file>