
<file path=[Content_Types].xml><?xml version="1.0" encoding="utf-8"?>
<Types xmlns="http://schemas.openxmlformats.org/package/2006/content-types">
  <Default Extension="vml" ContentType="application/vnd.openxmlformats-officedocument.vmlDrawing"/>
  <Default Extension="bin" ContentType="application/vnd.openxmlformats-officedocument.oleObject"/>
  <Default Extension="wmf" ContentType="image/x-wmf"/>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commentAuthors.xml" ContentType="application/vnd.openxmlformats-officedocument.presentationml.commentAuthor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5"/>
  </p:notesMasterIdLst>
  <p:handoutMasterIdLst>
    <p:handoutMasterId r:id="rId16"/>
  </p:handoutMasterIdLst>
  <p:sldIdLst>
    <p:sldId id="256" r:id="rId3"/>
    <p:sldId id="423" r:id="rId4"/>
    <p:sldId id="425" r:id="rId5"/>
    <p:sldId id="368" r:id="rId6"/>
    <p:sldId id="444" r:id="rId7"/>
    <p:sldId id="439" r:id="rId8"/>
    <p:sldId id="438" r:id="rId9"/>
    <p:sldId id="441" r:id="rId10"/>
    <p:sldId id="265" r:id="rId11"/>
    <p:sldId id="297" r:id="rId12"/>
    <p:sldId id="445" r:id="rId13"/>
    <p:sldId id="424"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Yang, Zhijie (NSB - CN/Shanghai)" initials="YZ(-C" lastIdx="2" clrIdx="0"/>
  <p:cmAuthor id="2" name="Galati Giordano, Lorenzo (Nokia - DE/Stuttgart)" initials="GGL(-D" lastIdx="9"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125" autoAdjust="0"/>
    <p:restoredTop sz="95859" autoAdjust="0"/>
  </p:normalViewPr>
  <p:slideViewPr>
    <p:cSldViewPr snapToGrid="0">
      <p:cViewPr varScale="1">
        <p:scale>
          <a:sx n="113" d="100"/>
          <a:sy n="113" d="100"/>
        </p:scale>
        <p:origin x="720" y="176"/>
      </p:cViewPr>
      <p:guideLst/>
    </p:cSldViewPr>
  </p:slideViewPr>
  <p:notesTextViewPr>
    <p:cViewPr>
      <p:scale>
        <a:sx n="1" d="1"/>
        <a:sy n="1" d="1"/>
      </p:scale>
      <p:origin x="0" y="0"/>
    </p:cViewPr>
  </p:notesTextViewPr>
  <p:notesViewPr>
    <p:cSldViewPr snapToGrid="0">
      <p:cViewPr varScale="1">
        <p:scale>
          <a:sx n="47" d="100"/>
          <a:sy n="47" d="100"/>
        </p:scale>
        <p:origin x="2784" y="60"/>
      </p:cViewPr>
      <p:guideLst/>
    </p:cSldViewPr>
  </p:notes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0" Type="http://schemas.openxmlformats.org/officeDocument/2006/relationships/commentAuthors" Target="commentAuthors.xml"/><Relationship Id="rId2" Type="http://schemas.openxmlformats.org/officeDocument/2006/relationships/theme" Target="theme/theme1.xml"/><Relationship Id="rId19" Type="http://schemas.openxmlformats.org/officeDocument/2006/relationships/tableStyles" Target="tableStyles.xml"/><Relationship Id="rId18" Type="http://schemas.openxmlformats.org/officeDocument/2006/relationships/viewProps" Target="viewProps.xml"/><Relationship Id="rId17" Type="http://schemas.openxmlformats.org/officeDocument/2006/relationships/presProps" Target="presProps.xml"/><Relationship Id="rId16" Type="http://schemas.openxmlformats.org/officeDocument/2006/relationships/handoutMaster" Target="handoutMasters/handoutMaster1.xml"/><Relationship Id="rId15" Type="http://schemas.openxmlformats.org/officeDocument/2006/relationships/notesMaster" Target="notesMasters/notesMaster1.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r>
              <a:rPr lang="en-US" altLang="zh-CN"/>
              <a:t>Doc.: 802.11-22/828r4</a:t>
            </a:r>
            <a:endParaRPr lang="zh-CN" alt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6864B3C3-1730-4818-86F0-26E791C69C69}" type="datetime1">
              <a:rPr lang="en-US" altLang="zh-CN" smtClean="0"/>
            </a:fld>
            <a:endParaRPr lang="zh-CN" alt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B174ADAF-64A2-4BCC-B8AB-1D88A11752B9}" type="slidenum">
              <a:rPr lang="zh-CN" altLang="en-US" smtClean="0"/>
            </a:fld>
            <a:endParaRPr lang="zh-CN" altLang="en-US"/>
          </a:p>
        </p:txBody>
      </p:sp>
    </p:spTree>
  </p:cSld>
  <p:clrMap bg1="lt1" tx1="dk1" bg2="lt2" tx2="dk2" accent1="accent1" accent2="accent2" accent3="accent3" accent4="accent4" accent5="accent5" accent6="accent6" hlink="hlink" folHlink="folHlink"/>
  <p:hf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r>
              <a:rPr lang="en-US"/>
              <a:t>Doc.: 802.11-22/828r4</a:t>
            </a:r>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5EBEC8A-9456-4C66-AD86-F29878999039}" type="datetime1">
              <a:rPr lang="en-US" altLang="zh-CN" smtClean="0"/>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065FBDD-38CD-4C88-8D6A-46542FF4F3A2}" type="slidenum">
              <a:rPr lang="en-US" smtClean="0"/>
            </a:fld>
            <a:endParaRPr lang="en-US"/>
          </a:p>
        </p:txBody>
      </p:sp>
    </p:spTree>
  </p:cSld>
  <p:clrMap bg1="lt1" tx1="dk1" bg2="lt2" tx2="dk2" accent1="accent1" accent2="accent2" accent3="accent3" accent4="accent4" accent5="accent5" accent6="accent6" hlink="hlink" folHlink="folHlink"/>
  <p:hf ft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2.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
        <p:nvSpPr>
          <p:cNvPr id="4" name="页眉占位符 3"/>
          <p:cNvSpPr>
            <a:spLocks noGrp="1"/>
          </p:cNvSpPr>
          <p:nvPr>
            <p:ph type="hdr" sz="quarter"/>
          </p:nvPr>
        </p:nvSpPr>
        <p:spPr/>
        <p:txBody>
          <a:bodyPr/>
          <a:p>
            <a:r>
              <a:rPr lang="en-US"/>
              <a:t>Doc.: 802.11-22/828r4</a:t>
            </a:r>
            <a:endParaRPr lang="en-US"/>
          </a:p>
        </p:txBody>
      </p:sp>
      <p:sp>
        <p:nvSpPr>
          <p:cNvPr id="5" name="日期占位符 4"/>
          <p:cNvSpPr>
            <a:spLocks noGrp="1"/>
          </p:cNvSpPr>
          <p:nvPr>
            <p:ph type="dt" idx="1"/>
          </p:nvPr>
        </p:nvSpPr>
        <p:spPr/>
        <p:txBody>
          <a:bodyPr/>
          <a:p>
            <a:fld id="{E5EBEC8A-9456-4C66-AD86-F29878999039}" type="datetime1">
              <a:rPr lang="en-US" altLang="zh-CN" smtClean="0"/>
            </a:fld>
            <a:endParaRPr lang="en-US"/>
          </a:p>
        </p:txBody>
      </p:sp>
      <p:sp>
        <p:nvSpPr>
          <p:cNvPr id="6" name="灯片编号占位符 5"/>
          <p:cNvSpPr>
            <a:spLocks noGrp="1"/>
          </p:cNvSpPr>
          <p:nvPr>
            <p:ph type="sldNum" sz="quarter" idx="5"/>
          </p:nvPr>
        </p:nvSpPr>
        <p:spPr/>
        <p:txBody>
          <a:bodyPr/>
          <a:p>
            <a:fld id="{2065FBDD-38CD-4C88-8D6A-46542FF4F3A2}" type="slidenum">
              <a:rPr lang="en-US" smtClean="0"/>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dirty="0"/>
              <a:t>Click to edit Master title style</a:t>
            </a:r>
            <a:endParaRPr lang="en-US" dirty="0"/>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dirty="0"/>
              <a:t>Slide </a:t>
            </a:r>
            <a:fld id="{80743412-9668-4686-B109-E3B2457EFEE3}" type="slidenum">
              <a:rPr lang="en-US"/>
            </a:fld>
            <a:endParaRPr lang="en-US" dirty="0"/>
          </a:p>
        </p:txBody>
      </p:sp>
      <p:sp>
        <p:nvSpPr>
          <p:cNvPr id="7" name="Rectangle 5"/>
          <p:cNvSpPr>
            <a:spLocks noGrp="1" noChangeArrowheads="1"/>
          </p:cNvSpPr>
          <p:nvPr>
            <p:ph type="ftr" sz="quarter" idx="11"/>
          </p:nvPr>
        </p:nvSpPr>
        <p:spPr>
          <a:xfrm>
            <a:off x="9323426" y="6481446"/>
            <a:ext cx="2012315" cy="276860"/>
          </a:xfrm>
        </p:spPr>
        <p:txBody>
          <a:bodyPr/>
          <a:lstStyle>
            <a:lvl1pPr>
              <a:defRPr/>
            </a:lvl1pPr>
          </a:lstStyle>
          <a:p>
            <a:pPr>
              <a:defRPr/>
            </a:pPr>
            <a:r>
              <a:rPr lang="en-US" dirty="0"/>
              <a:t>Jay Yang, et al. (ZTE)</a:t>
            </a:r>
            <a:endParaRPr lang="en-US" dirty="0"/>
          </a:p>
        </p:txBody>
      </p:sp>
    </p:spTree>
  </p:cSld>
  <p:clrMapOvr>
    <a:masterClrMapping/>
  </p:clrMapOvr>
  <p:hf hd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CDC9B8F1-287D-4B8B-8904-2261870F7D4F}" type="slidenum">
              <a:rPr lang="en-US"/>
            </a:fld>
            <a:endParaRPr lang="en-US"/>
          </a:p>
        </p:txBody>
      </p:sp>
      <p:sp>
        <p:nvSpPr>
          <p:cNvPr id="7" name="Rectangle 5"/>
          <p:cNvSpPr>
            <a:spLocks noGrp="1" noChangeArrowheads="1"/>
          </p:cNvSpPr>
          <p:nvPr>
            <p:ph type="ftr" sz="quarter" idx="11"/>
          </p:nvPr>
        </p:nvSpPr>
        <p:spPr>
          <a:xfrm>
            <a:off x="9323426" y="6481446"/>
            <a:ext cx="2012315" cy="276860"/>
          </a:xfrm>
        </p:spPr>
        <p:txBody>
          <a:bodyPr/>
          <a:lstStyle>
            <a:lvl1pPr>
              <a:defRPr/>
            </a:lvl1pPr>
          </a:lstStyle>
          <a:p>
            <a:pPr>
              <a:defRPr/>
            </a:pPr>
            <a:r>
              <a:rPr lang="en-US" dirty="0"/>
              <a:t>Jay Yang, et al. (ZTE)</a:t>
            </a:r>
            <a:endParaRPr lang="en-US" dirty="0"/>
          </a:p>
        </p:txBody>
      </p:sp>
    </p:spTree>
  </p:cSld>
  <p:clrMapOvr>
    <a:masterClrMapping/>
  </p:clrMapOvr>
  <p:hf hd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85800"/>
            <a:ext cx="2590800" cy="5410200"/>
          </a:xfrm>
        </p:spPr>
        <p:txBody>
          <a:bodyPr vert="eaVert"/>
          <a:lstStyle/>
          <a:p>
            <a:r>
              <a:rPr lang="en-US"/>
              <a:t>Click to edit Master title style</a:t>
            </a:r>
            <a:endParaRPr lang="en-US"/>
          </a:p>
        </p:txBody>
      </p:sp>
      <p:sp>
        <p:nvSpPr>
          <p:cNvPr id="3" name="Vertical Text Placeholder 2"/>
          <p:cNvSpPr>
            <a:spLocks noGrp="1"/>
          </p:cNvSpPr>
          <p:nvPr>
            <p:ph type="body" orient="vert" idx="1"/>
          </p:nvPr>
        </p:nvSpPr>
        <p:spPr>
          <a:xfrm>
            <a:off x="914400" y="685800"/>
            <a:ext cx="7569200" cy="5410200"/>
          </a:xfrm>
        </p:spPr>
        <p:txBody>
          <a:bodyPr vert="eaVert"/>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86E05228-1FDB-49BC-8BC4-A91A7D762AB2}" type="slidenum">
              <a:rPr lang="en-US"/>
            </a:fld>
            <a:endParaRPr lang="en-US"/>
          </a:p>
        </p:txBody>
      </p:sp>
      <p:sp>
        <p:nvSpPr>
          <p:cNvPr id="7" name="Rectangle 5"/>
          <p:cNvSpPr>
            <a:spLocks noGrp="1" noChangeArrowheads="1"/>
          </p:cNvSpPr>
          <p:nvPr>
            <p:ph type="ftr" sz="quarter" idx="11"/>
          </p:nvPr>
        </p:nvSpPr>
        <p:spPr>
          <a:xfrm>
            <a:off x="9323426" y="6481446"/>
            <a:ext cx="2012315" cy="276860"/>
          </a:xfrm>
        </p:spPr>
        <p:txBody>
          <a:bodyPr/>
          <a:lstStyle>
            <a:lvl1pPr>
              <a:defRPr/>
            </a:lvl1pPr>
          </a:lstStyle>
          <a:p>
            <a:pPr>
              <a:defRPr/>
            </a:pPr>
            <a:r>
              <a:rPr lang="en-US" dirty="0"/>
              <a:t>Jay Yang, et al. (ZTE)</a:t>
            </a:r>
            <a:endParaRPr lang="en-US" dirty="0"/>
          </a:p>
        </p:txBody>
      </p:sp>
    </p:spTree>
  </p:cSld>
  <p:clrMapOvr>
    <a:masterClrMapping/>
  </p:clrMapOvr>
  <p:hf hd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US" dirty="0"/>
          </a:p>
        </p:txBody>
      </p:sp>
      <p:sp>
        <p:nvSpPr>
          <p:cNvPr id="3" name="Content Placeholder 2"/>
          <p:cNvSpPr>
            <a:spLocks noGrp="1"/>
          </p:cNvSpPr>
          <p:nvPr>
            <p:ph idx="1"/>
          </p:nvPr>
        </p:nvSpPr>
        <p:spPr/>
        <p:txBody>
          <a:bodyPr/>
          <a:lstStyle/>
          <a:p>
            <a:pPr lvl="0"/>
            <a:r>
              <a:rPr lang="en-US" dirty="0"/>
              <a:t>Click to edit Master text styles</a:t>
            </a:r>
            <a:endParaRPr lang="en-US" dirty="0"/>
          </a:p>
          <a:p>
            <a:pPr lvl="1"/>
            <a:r>
              <a:rPr lang="en-US" dirty="0"/>
              <a:t>Second level</a:t>
            </a:r>
            <a:endParaRPr lang="en-US" dirty="0"/>
          </a:p>
          <a:p>
            <a:pPr lvl="2"/>
            <a:r>
              <a:rPr lang="en-US" dirty="0"/>
              <a:t>Third level</a:t>
            </a:r>
            <a:endParaRPr lang="en-US" dirty="0"/>
          </a:p>
          <a:p>
            <a:pPr lvl="3"/>
            <a:r>
              <a:rPr lang="en-US" dirty="0"/>
              <a:t>Fourth level</a:t>
            </a:r>
            <a:endParaRPr lang="en-US" dirty="0"/>
          </a:p>
          <a:p>
            <a:pPr lvl="4"/>
            <a:r>
              <a:rPr lang="en-US" dirty="0"/>
              <a:t>Fifth level</a:t>
            </a:r>
            <a:endParaRPr lang="en-US" dirty="0"/>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C1789BC7-C074-42CC-ADF8-5107DF6BD1C1}" type="slidenum">
              <a:rPr lang="en-US"/>
            </a:fld>
            <a:endParaRPr lang="en-US"/>
          </a:p>
        </p:txBody>
      </p:sp>
      <p:sp>
        <p:nvSpPr>
          <p:cNvPr id="7" name="Rectangle 5"/>
          <p:cNvSpPr>
            <a:spLocks noGrp="1" noChangeArrowheads="1"/>
          </p:cNvSpPr>
          <p:nvPr>
            <p:ph type="ftr" sz="quarter" idx="11"/>
          </p:nvPr>
        </p:nvSpPr>
        <p:spPr>
          <a:xfrm>
            <a:off x="9323426" y="6481446"/>
            <a:ext cx="2012315" cy="276860"/>
          </a:xfrm>
        </p:spPr>
        <p:txBody>
          <a:bodyPr/>
          <a:lstStyle>
            <a:lvl1pPr>
              <a:defRPr/>
            </a:lvl1pPr>
          </a:lstStyle>
          <a:p>
            <a:pPr>
              <a:defRPr/>
            </a:pPr>
            <a:r>
              <a:rPr lang="en-US" dirty="0"/>
              <a:t>Jay Yang, et al. (ZTE)</a:t>
            </a:r>
            <a:endParaRPr lang="en-US" dirty="0"/>
          </a:p>
        </p:txBody>
      </p:sp>
    </p:spTree>
  </p:cSld>
  <p:clrMapOvr>
    <a:masterClrMapping/>
  </p:clrMapOvr>
  <p:hf hd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dirty="0"/>
              <a:t>Click to edit Master title style</a:t>
            </a:r>
            <a:endParaRPr lang="en-US" dirty="0"/>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dirty="0"/>
              <a:t>Slide </a:t>
            </a:r>
            <a:fld id="{F652A146-6F07-41EF-8958-F5CF356A0B78}" type="slidenum">
              <a:rPr lang="en-US"/>
            </a:fld>
            <a:endParaRPr lang="en-US" dirty="0"/>
          </a:p>
        </p:txBody>
      </p:sp>
      <p:sp>
        <p:nvSpPr>
          <p:cNvPr id="7" name="Rectangle 5"/>
          <p:cNvSpPr>
            <a:spLocks noGrp="1" noChangeArrowheads="1"/>
          </p:cNvSpPr>
          <p:nvPr>
            <p:ph type="ftr" sz="quarter" idx="11"/>
          </p:nvPr>
        </p:nvSpPr>
        <p:spPr>
          <a:xfrm>
            <a:off x="9323426" y="6481446"/>
            <a:ext cx="2012315" cy="276860"/>
          </a:xfrm>
        </p:spPr>
        <p:txBody>
          <a:bodyPr/>
          <a:lstStyle>
            <a:lvl1pPr>
              <a:defRPr/>
            </a:lvl1pPr>
          </a:lstStyle>
          <a:p>
            <a:pPr>
              <a:defRPr/>
            </a:pPr>
            <a:r>
              <a:rPr lang="en-US" dirty="0"/>
              <a:t>Jay Yang, et al. (ZTE)</a:t>
            </a:r>
            <a:endParaRPr lang="en-US" dirty="0"/>
          </a:p>
        </p:txBody>
      </p:sp>
    </p:spTree>
  </p:cSld>
  <p:clrMapOvr>
    <a:masterClrMapping/>
  </p:clrMapOvr>
  <p:hf hd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9B3AFDE4-E638-42C0-A68B-50C601C7C88B}" type="slidenum">
              <a:rPr lang="en-US"/>
            </a:fld>
            <a:endParaRPr lang="en-US"/>
          </a:p>
        </p:txBody>
      </p:sp>
      <p:sp>
        <p:nvSpPr>
          <p:cNvPr id="8" name="Rectangle 5"/>
          <p:cNvSpPr>
            <a:spLocks noGrp="1" noChangeArrowheads="1"/>
          </p:cNvSpPr>
          <p:nvPr>
            <p:ph type="ftr" sz="quarter" idx="11"/>
          </p:nvPr>
        </p:nvSpPr>
        <p:spPr>
          <a:xfrm>
            <a:off x="9323426" y="6481446"/>
            <a:ext cx="2012315" cy="276860"/>
          </a:xfrm>
        </p:spPr>
        <p:txBody>
          <a:bodyPr/>
          <a:lstStyle>
            <a:lvl1pPr>
              <a:defRPr/>
            </a:lvl1pPr>
          </a:lstStyle>
          <a:p>
            <a:pPr>
              <a:defRPr/>
            </a:pPr>
            <a:r>
              <a:rPr lang="en-US" dirty="0"/>
              <a:t>Jay Yang, et al. (ZTE)</a:t>
            </a:r>
            <a:endParaRPr lang="en-US" dirty="0"/>
          </a:p>
        </p:txBody>
      </p:sp>
    </p:spTree>
  </p:cSld>
  <p:clrMapOvr>
    <a:masterClrMapping/>
  </p:clrMapOvr>
  <p:hf hd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dirty="0"/>
              <a:t>Click to edit Master title style</a:t>
            </a:r>
            <a:endParaRPr lang="en-US"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endParaRPr lang="en-US"/>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endParaRPr lang="en-US"/>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9" name="Rectangle 6"/>
          <p:cNvSpPr>
            <a:spLocks noGrp="1" noChangeArrowheads="1"/>
          </p:cNvSpPr>
          <p:nvPr>
            <p:ph type="sldNum" sz="quarter" idx="12"/>
          </p:nvPr>
        </p:nvSpPr>
        <p:spPr/>
        <p:txBody>
          <a:bodyPr/>
          <a:lstStyle>
            <a:lvl1pPr>
              <a:defRPr/>
            </a:lvl1pPr>
          </a:lstStyle>
          <a:p>
            <a:pPr>
              <a:defRPr/>
            </a:pPr>
            <a:r>
              <a:rPr lang="en-US"/>
              <a:t>Slide </a:t>
            </a:r>
            <a:fld id="{47F62F27-0EC7-4D1C-8A98-B521A5C1B642}" type="slidenum">
              <a:rPr lang="en-US"/>
            </a:fld>
            <a:endParaRPr lang="en-US"/>
          </a:p>
        </p:txBody>
      </p:sp>
      <p:sp>
        <p:nvSpPr>
          <p:cNvPr id="10" name="Rectangle 5"/>
          <p:cNvSpPr>
            <a:spLocks noGrp="1" noChangeArrowheads="1"/>
          </p:cNvSpPr>
          <p:nvPr>
            <p:ph type="ftr" sz="quarter" idx="11"/>
          </p:nvPr>
        </p:nvSpPr>
        <p:spPr>
          <a:xfrm>
            <a:off x="9323426" y="6481446"/>
            <a:ext cx="2012315" cy="276860"/>
          </a:xfrm>
        </p:spPr>
        <p:txBody>
          <a:bodyPr/>
          <a:lstStyle>
            <a:lvl1pPr>
              <a:defRPr/>
            </a:lvl1pPr>
          </a:lstStyle>
          <a:p>
            <a:pPr>
              <a:defRPr/>
            </a:pPr>
            <a:r>
              <a:rPr lang="en-US" dirty="0"/>
              <a:t>Jay Yang, et al. (ZTE)</a:t>
            </a:r>
            <a:endParaRPr lang="en-US" dirty="0"/>
          </a:p>
        </p:txBody>
      </p:sp>
    </p:spTree>
  </p:cSld>
  <p:clrMapOvr>
    <a:masterClrMapping/>
  </p:clrMapOvr>
  <p:hf hd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a:p>
        </p:txBody>
      </p:sp>
      <p:sp>
        <p:nvSpPr>
          <p:cNvPr id="5" name="Rectangle 6"/>
          <p:cNvSpPr>
            <a:spLocks noGrp="1" noChangeArrowheads="1"/>
          </p:cNvSpPr>
          <p:nvPr>
            <p:ph type="sldNum" sz="quarter" idx="12"/>
          </p:nvPr>
        </p:nvSpPr>
        <p:spPr/>
        <p:txBody>
          <a:bodyPr/>
          <a:lstStyle>
            <a:lvl1pPr>
              <a:defRPr/>
            </a:lvl1pPr>
          </a:lstStyle>
          <a:p>
            <a:pPr>
              <a:defRPr/>
            </a:pPr>
            <a:r>
              <a:rPr lang="en-US"/>
              <a:t>Slide </a:t>
            </a:r>
            <a:fld id="{C69D9E18-8FC9-4D6F-9D47-7F236DA35C33}" type="slidenum">
              <a:rPr lang="en-US"/>
            </a:fld>
            <a:endParaRPr lang="en-US"/>
          </a:p>
        </p:txBody>
      </p:sp>
      <p:sp>
        <p:nvSpPr>
          <p:cNvPr id="6" name="Rectangle 5"/>
          <p:cNvSpPr>
            <a:spLocks noGrp="1" noChangeArrowheads="1"/>
          </p:cNvSpPr>
          <p:nvPr>
            <p:ph type="ftr" sz="quarter" idx="11"/>
          </p:nvPr>
        </p:nvSpPr>
        <p:spPr>
          <a:xfrm>
            <a:off x="9323426" y="6481446"/>
            <a:ext cx="2012315" cy="276860"/>
          </a:xfrm>
        </p:spPr>
        <p:txBody>
          <a:bodyPr/>
          <a:lstStyle>
            <a:lvl1pPr>
              <a:defRPr/>
            </a:lvl1pPr>
          </a:lstStyle>
          <a:p>
            <a:pPr>
              <a:defRPr/>
            </a:pPr>
            <a:r>
              <a:rPr lang="en-US" dirty="0"/>
              <a:t>Jay Yang, et al. (ZTE)</a:t>
            </a:r>
            <a:endParaRPr lang="en-US" dirty="0"/>
          </a:p>
        </p:txBody>
      </p:sp>
    </p:spTree>
  </p:cSld>
  <p:clrMapOvr>
    <a:masterClrMapping/>
  </p:clrMapOvr>
  <p:hf hd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p:txBody>
          <a:bodyPr/>
          <a:lstStyle>
            <a:lvl1pPr>
              <a:defRPr/>
            </a:lvl1pPr>
          </a:lstStyle>
          <a:p>
            <a:pPr>
              <a:defRPr/>
            </a:pPr>
            <a:r>
              <a:rPr lang="en-US"/>
              <a:t>Slide </a:t>
            </a:r>
            <a:fld id="{4A8CB34A-F2D3-4F3B-AD27-33B98B268C82}" type="slidenum">
              <a:rPr lang="en-US"/>
            </a:fld>
            <a:endParaRPr lang="en-US"/>
          </a:p>
        </p:txBody>
      </p:sp>
      <p:sp>
        <p:nvSpPr>
          <p:cNvPr id="5" name="Rectangle 5"/>
          <p:cNvSpPr>
            <a:spLocks noGrp="1" noChangeArrowheads="1"/>
          </p:cNvSpPr>
          <p:nvPr>
            <p:ph type="ftr" sz="quarter" idx="11"/>
          </p:nvPr>
        </p:nvSpPr>
        <p:spPr>
          <a:xfrm>
            <a:off x="9323426" y="6481446"/>
            <a:ext cx="2012315" cy="276860"/>
          </a:xfrm>
        </p:spPr>
        <p:txBody>
          <a:bodyPr/>
          <a:lstStyle>
            <a:lvl1pPr>
              <a:defRPr/>
            </a:lvl1pPr>
          </a:lstStyle>
          <a:p>
            <a:pPr>
              <a:defRPr/>
            </a:pPr>
            <a:r>
              <a:rPr lang="en-US" dirty="0"/>
              <a:t>Jay Yang, et al. (ZTE)</a:t>
            </a:r>
            <a:endParaRPr lang="en-US" dirty="0"/>
          </a:p>
        </p:txBody>
      </p:sp>
    </p:spTree>
  </p:cSld>
  <p:clrMapOvr>
    <a:masterClrMapping/>
  </p:clrMapOvr>
  <p:hf hd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endParaRPr lang="en-US"/>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6842823D-4EFD-4122-8A9F-C6D9274A89D2}" type="slidenum">
              <a:rPr lang="en-US"/>
            </a:fld>
            <a:endParaRPr lang="en-US"/>
          </a:p>
        </p:txBody>
      </p:sp>
      <p:sp>
        <p:nvSpPr>
          <p:cNvPr id="8" name="Rectangle 5"/>
          <p:cNvSpPr>
            <a:spLocks noGrp="1" noChangeArrowheads="1"/>
          </p:cNvSpPr>
          <p:nvPr>
            <p:ph type="ftr" sz="quarter" idx="11"/>
          </p:nvPr>
        </p:nvSpPr>
        <p:spPr>
          <a:xfrm>
            <a:off x="9323426" y="6481446"/>
            <a:ext cx="2012315" cy="276860"/>
          </a:xfrm>
        </p:spPr>
        <p:txBody>
          <a:bodyPr/>
          <a:lstStyle>
            <a:lvl1pPr>
              <a:defRPr/>
            </a:lvl1pPr>
          </a:lstStyle>
          <a:p>
            <a:pPr>
              <a:defRPr/>
            </a:pPr>
            <a:r>
              <a:rPr lang="en-US" dirty="0"/>
              <a:t>Jay Yang, et al. (ZTE)</a:t>
            </a:r>
            <a:endParaRPr lang="en-US" dirty="0"/>
          </a:p>
        </p:txBody>
      </p:sp>
    </p:spTree>
  </p:cSld>
  <p:clrMapOvr>
    <a:masterClrMapping/>
  </p:clrMapOvr>
  <p:hf hd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41079F9C-5C87-45BF-8450-007BCEAE6FD6}" type="slidenum">
              <a:rPr lang="en-US"/>
            </a:fld>
            <a:endParaRPr lang="en-US"/>
          </a:p>
        </p:txBody>
      </p:sp>
      <p:sp>
        <p:nvSpPr>
          <p:cNvPr id="8" name="Rectangle 5"/>
          <p:cNvSpPr>
            <a:spLocks noGrp="1" noChangeArrowheads="1"/>
          </p:cNvSpPr>
          <p:nvPr>
            <p:ph type="ftr" sz="quarter" idx="11"/>
          </p:nvPr>
        </p:nvSpPr>
        <p:spPr>
          <a:xfrm>
            <a:off x="9323426" y="6481446"/>
            <a:ext cx="2012315" cy="276860"/>
          </a:xfrm>
        </p:spPr>
        <p:txBody>
          <a:bodyPr/>
          <a:lstStyle>
            <a:lvl1pPr>
              <a:defRPr/>
            </a:lvl1pPr>
          </a:lstStyle>
          <a:p>
            <a:pPr>
              <a:defRPr/>
            </a:pPr>
            <a:r>
              <a:rPr lang="en-US" dirty="0"/>
              <a:t>Jay Yang, et al. (ZTE)</a:t>
            </a:r>
            <a:endParaRPr lang="en-US" dirty="0"/>
          </a:p>
        </p:txBody>
      </p:sp>
    </p:spTree>
  </p:cSld>
  <p:clrMapOvr>
    <a:masterClrMapping/>
  </p:clrMapOvr>
  <p:hf hdr="0" dt="0"/>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914400" y="685801"/>
            <a:ext cx="10363200" cy="914399"/>
          </a:xfrm>
          <a:prstGeom prst="rect">
            <a:avLst/>
          </a:prstGeom>
          <a:noFill/>
          <a:ln w="9525">
            <a:noFill/>
            <a:miter lim="800000"/>
          </a:ln>
        </p:spPr>
        <p:txBody>
          <a:bodyPr vert="horz" wrap="square" lIns="92075" tIns="46038" rIns="92075" bIns="46038" numCol="1" anchor="ctr" anchorCtr="0" compatLnSpc="1"/>
          <a:lstStyle/>
          <a:p>
            <a:pPr lvl="0"/>
            <a:r>
              <a:rPr lang="en-US" dirty="0"/>
              <a:t>Click to edit Master title style</a:t>
            </a:r>
            <a:endParaRPr lang="en-US" dirty="0"/>
          </a:p>
        </p:txBody>
      </p:sp>
      <p:sp>
        <p:nvSpPr>
          <p:cNvPr id="5123" name="Rectangle 3"/>
          <p:cNvSpPr>
            <a:spLocks noGrp="1" noChangeArrowheads="1"/>
          </p:cNvSpPr>
          <p:nvPr>
            <p:ph type="body" idx="1"/>
          </p:nvPr>
        </p:nvSpPr>
        <p:spPr bwMode="auto">
          <a:xfrm>
            <a:off x="914400" y="1752607"/>
            <a:ext cx="10363200" cy="4571990"/>
          </a:xfrm>
          <a:prstGeom prst="rect">
            <a:avLst/>
          </a:prstGeom>
          <a:noFill/>
          <a:ln w="9525">
            <a:noFill/>
            <a:miter lim="800000"/>
          </a:ln>
        </p:spPr>
        <p:txBody>
          <a:bodyPr vert="horz" wrap="square" lIns="92075" tIns="46038" rIns="92075" bIns="46038" numCol="1" anchor="t" anchorCtr="0" compatLnSpc="1"/>
          <a:lstStyle/>
          <a:p>
            <a:pPr lvl="0"/>
            <a:r>
              <a:rPr lang="en-US" dirty="0"/>
              <a:t>Click to edit Master text styles</a:t>
            </a:r>
            <a:endParaRPr lang="en-US" dirty="0"/>
          </a:p>
          <a:p>
            <a:pPr lvl="1"/>
            <a:r>
              <a:rPr lang="en-US" dirty="0"/>
              <a:t>Second level</a:t>
            </a:r>
            <a:endParaRPr lang="en-US" dirty="0"/>
          </a:p>
          <a:p>
            <a:pPr lvl="2"/>
            <a:r>
              <a:rPr lang="en-US" dirty="0"/>
              <a:t>Third level</a:t>
            </a:r>
            <a:endParaRPr lang="en-US" dirty="0"/>
          </a:p>
          <a:p>
            <a:pPr lvl="3"/>
            <a:r>
              <a:rPr lang="en-US" dirty="0"/>
              <a:t>Fourth level</a:t>
            </a:r>
            <a:endParaRPr lang="en-US" dirty="0"/>
          </a:p>
          <a:p>
            <a:pPr lvl="4"/>
            <a:r>
              <a:rPr lang="en-US" dirty="0"/>
              <a:t>Fifth level</a:t>
            </a:r>
            <a:endParaRPr lang="en-US" dirty="0"/>
          </a:p>
        </p:txBody>
      </p:sp>
      <p:sp>
        <p:nvSpPr>
          <p:cNvPr id="1029" name="Rectangle 5"/>
          <p:cNvSpPr>
            <a:spLocks noGrp="1" noChangeArrowheads="1"/>
          </p:cNvSpPr>
          <p:nvPr>
            <p:ph type="ftr" sz="quarter" idx="3"/>
          </p:nvPr>
        </p:nvSpPr>
        <p:spPr bwMode="auto">
          <a:xfrm>
            <a:off x="9379585" y="6475413"/>
            <a:ext cx="2012315" cy="276860"/>
          </a:xfrm>
          <a:prstGeom prst="rect">
            <a:avLst/>
          </a:prstGeom>
          <a:noFill/>
          <a:ln w="9525">
            <a:noFill/>
            <a:miter lim="800000"/>
          </a:ln>
          <a:effectLst/>
        </p:spPr>
        <p:txBody>
          <a:bodyPr vert="horz" wrap="none" lIns="0" tIns="0" rIns="0" bIns="0" numCol="1" anchor="t" anchorCtr="0" compatLnSpc="1">
            <a:spAutoFit/>
          </a:bodyPr>
          <a:lstStyle>
            <a:lvl1pPr algn="r" eaLnBrk="0" hangingPunct="0">
              <a:defRPr>
                <a:cs typeface="+mn-cs"/>
              </a:defRPr>
            </a:lvl1pPr>
          </a:lstStyle>
          <a:p>
            <a:pPr>
              <a:defRPr/>
            </a:pPr>
            <a:r>
              <a:rPr lang="en-US" dirty="0"/>
              <a:t>Jay Yang, et al. (ZTE)</a:t>
            </a:r>
            <a:endParaRPr lang="en-US" dirty="0"/>
          </a:p>
        </p:txBody>
      </p:sp>
      <p:sp>
        <p:nvSpPr>
          <p:cNvPr id="1030" name="Rectangle 6"/>
          <p:cNvSpPr>
            <a:spLocks noGrp="1" noChangeArrowheads="1"/>
          </p:cNvSpPr>
          <p:nvPr>
            <p:ph type="sldNum" sz="quarter" idx="4"/>
          </p:nvPr>
        </p:nvSpPr>
        <p:spPr bwMode="auto">
          <a:xfrm>
            <a:off x="5746051" y="6475413"/>
            <a:ext cx="801502" cy="276999"/>
          </a:xfrm>
          <a:prstGeom prst="rect">
            <a:avLst/>
          </a:prstGeom>
          <a:noFill/>
          <a:ln w="9525">
            <a:noFill/>
            <a:miter lim="800000"/>
          </a:ln>
          <a:effectLst/>
        </p:spPr>
        <p:txBody>
          <a:bodyPr vert="horz" wrap="none" lIns="0" tIns="0" rIns="0" bIns="0" numCol="1" anchor="t" anchorCtr="0" compatLnSpc="1">
            <a:spAutoFit/>
          </a:bodyPr>
          <a:lstStyle>
            <a:lvl1pPr algn="ctr" eaLnBrk="0" hangingPunct="0">
              <a:defRPr>
                <a:cs typeface="Arial" panose="020B0604020202020204" pitchFamily="34" charset="0"/>
              </a:defRPr>
            </a:lvl1pPr>
          </a:lstStyle>
          <a:p>
            <a:pPr>
              <a:defRPr/>
            </a:pPr>
            <a:r>
              <a:rPr lang="en-US"/>
              <a:t>Slide </a:t>
            </a:r>
            <a:fld id="{7614916F-BBEF-4684-B6F5-1E636F42BA02}" type="slidenum">
              <a:rPr lang="en-US"/>
            </a:fld>
            <a:endParaRPr lang="en-US"/>
          </a:p>
        </p:txBody>
      </p:sp>
      <p:sp>
        <p:nvSpPr>
          <p:cNvPr id="1031" name="Rectangle 7"/>
          <p:cNvSpPr>
            <a:spLocks noChangeArrowheads="1"/>
          </p:cNvSpPr>
          <p:nvPr/>
        </p:nvSpPr>
        <p:spPr bwMode="auto">
          <a:xfrm>
            <a:off x="8009467" y="332740"/>
            <a:ext cx="3251200" cy="276860"/>
          </a:xfrm>
          <a:prstGeom prst="rect">
            <a:avLst/>
          </a:prstGeom>
          <a:noFill/>
          <a:ln w="9525">
            <a:noFill/>
            <a:miter lim="800000"/>
          </a:ln>
          <a:effectLst/>
        </p:spPr>
        <p:txBody>
          <a:bodyPr wrap="none" lIns="0" tIns="0" rIns="0" bIns="0" anchor="b">
            <a:spAutoFit/>
          </a:bodyPr>
          <a:lstStyle/>
          <a:p>
            <a:pPr marL="457200" lvl="4" algn="r" eaLnBrk="0" hangingPunct="0">
              <a:defRPr/>
            </a:pPr>
            <a:r>
              <a:rPr lang="en-US" sz="1800" b="1" dirty="0">
                <a:cs typeface="+mn-cs"/>
              </a:rPr>
              <a:t>doc</a:t>
            </a:r>
            <a:r>
              <a:rPr lang="en-GB" altLang="en-US" sz="1800" b="1" kern="1200" dirty="0">
                <a:solidFill>
                  <a:schemeClr val="tx1"/>
                </a:solidFill>
                <a:latin typeface="Times New Roman" panose="02020603050405020304" pitchFamily="18" charset="0"/>
                <a:ea typeface="+mn-ea"/>
                <a:cs typeface="Arial" panose="020B0604020202020204" pitchFamily="34" charset="0"/>
              </a:rPr>
              <a:t>.: IEEE 802.11-</a:t>
            </a:r>
            <a:r>
              <a:rPr lang="en-US" altLang="en-GB" sz="1800" b="1" kern="1200" dirty="0">
                <a:solidFill>
                  <a:schemeClr val="tx1"/>
                </a:solidFill>
                <a:latin typeface="Times New Roman" panose="02020603050405020304" pitchFamily="18" charset="0"/>
                <a:ea typeface="+mn-ea"/>
                <a:cs typeface="Arial" panose="020B0604020202020204" pitchFamily="34" charset="0"/>
              </a:rPr>
              <a:t>24/1477r0</a:t>
            </a:r>
            <a:endParaRPr lang="en-US" altLang="en-GB" sz="1800" b="1" kern="1200" dirty="0">
              <a:solidFill>
                <a:schemeClr val="tx1"/>
              </a:solidFill>
              <a:latin typeface="Times New Roman" panose="02020603050405020304" pitchFamily="18" charset="0"/>
              <a:ea typeface="+mn-ea"/>
              <a:cs typeface="Arial" panose="020B0604020202020204" pitchFamily="34" charset="0"/>
            </a:endParaRPr>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sz="1800" dirty="0">
              <a:cs typeface="+mn-cs"/>
            </a:endParaRPr>
          </a:p>
        </p:txBody>
      </p:sp>
      <p:sp>
        <p:nvSpPr>
          <p:cNvPr id="1033" name="Rectangle 9"/>
          <p:cNvSpPr>
            <a:spLocks noChangeArrowheads="1"/>
          </p:cNvSpPr>
          <p:nvPr/>
        </p:nvSpPr>
        <p:spPr bwMode="auto">
          <a:xfrm>
            <a:off x="914400" y="6475414"/>
            <a:ext cx="1077218" cy="276999"/>
          </a:xfrm>
          <a:prstGeom prst="rect">
            <a:avLst/>
          </a:prstGeom>
          <a:noFill/>
          <a:ln w="9525">
            <a:noFill/>
            <a:miter lim="800000"/>
          </a:ln>
          <a:effectLst/>
        </p:spPr>
        <p:txBody>
          <a:bodyPr wrap="none" lIns="0" tIns="0" rIns="0" bIns="0">
            <a:spAutoFit/>
          </a:bodyPr>
          <a:lstStyle/>
          <a:p>
            <a:pPr eaLnBrk="0" hangingPunct="0">
              <a:defRPr/>
            </a:pPr>
            <a:r>
              <a:rPr lang="en-US" sz="1800" dirty="0">
                <a:cs typeface="+mn-cs"/>
              </a:rPr>
              <a:t>Submission</a:t>
            </a:r>
            <a:endParaRPr lang="en-US" sz="1800" dirty="0">
              <a:cs typeface="+mn-cs"/>
            </a:endParaRP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sz="1800" dirty="0">
              <a:cs typeface="+mn-cs"/>
            </a:endParaRPr>
          </a:p>
        </p:txBody>
      </p:sp>
      <p:sp>
        <p:nvSpPr>
          <p:cNvPr id="11" name="Rectangle 7"/>
          <p:cNvSpPr>
            <a:spLocks noChangeArrowheads="1"/>
          </p:cNvSpPr>
          <p:nvPr userDrawn="1"/>
        </p:nvSpPr>
        <p:spPr bwMode="auto">
          <a:xfrm>
            <a:off x="481331" y="321980"/>
            <a:ext cx="1384300" cy="276860"/>
          </a:xfrm>
          <a:prstGeom prst="rect">
            <a:avLst/>
          </a:prstGeom>
          <a:noFill/>
          <a:ln w="9525">
            <a:noFill/>
            <a:miter lim="800000"/>
          </a:ln>
          <a:effectLst/>
        </p:spPr>
        <p:txBody>
          <a:bodyPr wrap="none" lIns="0" tIns="0" rIns="0" bIns="0" anchor="b">
            <a:spAutoFit/>
          </a:bodyPr>
          <a:lstStyle/>
          <a:p>
            <a:pPr marL="457200" lvl="4" algn="l" eaLnBrk="0" hangingPunct="0">
              <a:defRPr/>
            </a:pPr>
            <a:r>
              <a:rPr lang="en-US" sz="1800" b="1" dirty="0">
                <a:cs typeface="+mn-cs"/>
              </a:rPr>
              <a:t>Sep. 2024</a:t>
            </a:r>
            <a:endParaRPr lang="en-US" sz="1800" b="1" dirty="0">
              <a:cs typeface="+mn-cs"/>
            </a:endParaRPr>
          </a:p>
        </p:txBody>
      </p:sp>
      <p:sp>
        <p:nvSpPr>
          <p:cNvPr id="2" name="Text Box 1"/>
          <p:cNvSpPr txBox="1"/>
          <p:nvPr userDrawn="1"/>
        </p:nvSpPr>
        <p:spPr>
          <a:xfrm>
            <a:off x="11861800" y="2842260"/>
            <a:ext cx="4064000" cy="368300"/>
          </a:xfrm>
          <a:prstGeom prst="rect">
            <a:avLst/>
          </a:prstGeom>
          <a:noFill/>
        </p:spPr>
        <p:txBody>
          <a:bodyPr wrap="square" rtlCol="0">
            <a:spAutoFit/>
          </a:bodyPr>
          <a:p>
            <a:endParaRPr lang="en-US"/>
          </a:p>
        </p:txBody>
      </p:sp>
      <p:sp>
        <p:nvSpPr>
          <p:cNvPr id="3" name="Text Box 2"/>
          <p:cNvSpPr txBox="1"/>
          <p:nvPr userDrawn="1"/>
        </p:nvSpPr>
        <p:spPr>
          <a:xfrm>
            <a:off x="11772265" y="3015615"/>
            <a:ext cx="4064000" cy="368300"/>
          </a:xfrm>
          <a:prstGeom prst="rect">
            <a:avLst/>
          </a:prstGeom>
          <a:noFill/>
        </p:spPr>
        <p:txBody>
          <a:bodyPr wrap="square" rtlCol="0">
            <a:spAutoFit/>
          </a:bodyPr>
          <a:p>
            <a:endParaRPr lang="en-US"/>
          </a:p>
        </p:txBody>
      </p:sp>
      <p:sp>
        <p:nvSpPr>
          <p:cNvPr id="4" name="Text Box 3"/>
          <p:cNvSpPr txBox="1"/>
          <p:nvPr userDrawn="1"/>
        </p:nvSpPr>
        <p:spPr>
          <a:xfrm>
            <a:off x="3712845" y="-46355"/>
            <a:ext cx="4064000" cy="368300"/>
          </a:xfrm>
          <a:prstGeom prst="rect">
            <a:avLst/>
          </a:prstGeom>
          <a:noFill/>
        </p:spPr>
        <p:txBody>
          <a:bodyPr wrap="square" rtlCol="0">
            <a:spAutoFit/>
          </a:bodyPr>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anose="02020603050405020304" pitchFamily="18" charset="0"/>
        </a:defRPr>
      </a:lvl2pPr>
      <a:lvl3pPr algn="ctr" rtl="0" eaLnBrk="0" fontAlgn="base" hangingPunct="0">
        <a:spcBef>
          <a:spcPct val="0"/>
        </a:spcBef>
        <a:spcAft>
          <a:spcPct val="0"/>
        </a:spcAft>
        <a:defRPr sz="3200" b="1">
          <a:solidFill>
            <a:schemeClr val="tx2"/>
          </a:solidFill>
          <a:latin typeface="Times New Roman" panose="02020603050405020304" pitchFamily="18" charset="0"/>
        </a:defRPr>
      </a:lvl3pPr>
      <a:lvl4pPr algn="ctr" rtl="0" eaLnBrk="0" fontAlgn="base" hangingPunct="0">
        <a:spcBef>
          <a:spcPct val="0"/>
        </a:spcBef>
        <a:spcAft>
          <a:spcPct val="0"/>
        </a:spcAft>
        <a:defRPr sz="3200" b="1">
          <a:solidFill>
            <a:schemeClr val="tx2"/>
          </a:solidFill>
          <a:latin typeface="Times New Roman" panose="02020603050405020304" pitchFamily="18" charset="0"/>
        </a:defRPr>
      </a:lvl4pPr>
      <a:lvl5pPr algn="ctr" rtl="0" eaLnBrk="0" fontAlgn="base" hangingPunct="0">
        <a:spcBef>
          <a:spcPct val="0"/>
        </a:spcBef>
        <a:spcAft>
          <a:spcPct val="0"/>
        </a:spcAft>
        <a:defRPr sz="3200" b="1">
          <a:solidFill>
            <a:schemeClr val="tx2"/>
          </a:solidFill>
          <a:latin typeface="Times New Roman" panose="02020603050405020304" pitchFamily="18" charset="0"/>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image" Target="../media/image2.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4" Type="http://schemas.openxmlformats.org/officeDocument/2006/relationships/vmlDrawing" Target="../drawings/vmlDrawing1.vml"/><Relationship Id="rId3" Type="http://schemas.openxmlformats.org/officeDocument/2006/relationships/slideLayout" Target="../slideLayouts/slideLayout2.xml"/><Relationship Id="rId2" Type="http://schemas.openxmlformats.org/officeDocument/2006/relationships/image" Target="../media/image1.wmf"/><Relationship Id="rId1" Type="http://schemas.openxmlformats.org/officeDocument/2006/relationships/oleObject" Target="../embeddings/oleObject1.bin"/></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Title 1"/>
          <p:cNvSpPr>
            <a:spLocks noGrp="1"/>
          </p:cNvSpPr>
          <p:nvPr/>
        </p:nvSpPr>
        <p:spPr>
          <a:xfrm>
            <a:off x="914400" y="685801"/>
            <a:ext cx="10363200" cy="914399"/>
          </a:xfrm>
          <a:prstGeom prst="rect">
            <a:avLst/>
          </a:prstGeom>
          <a:noFill/>
          <a:ln w="9525">
            <a:noFill/>
            <a:miter lim="800000"/>
          </a:ln>
        </p:spPr>
        <p:txBody>
          <a:bodyPr vert="horz" wrap="square" lIns="92075" tIns="46038" rIns="92075" bIns="46038" numCol="1" anchor="ctr" anchorCtr="0" compatLnSpc="1"/>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anose="02020603050405020304" pitchFamily="18" charset="0"/>
              </a:defRPr>
            </a:lvl2pPr>
            <a:lvl3pPr algn="ctr" rtl="0" eaLnBrk="0" fontAlgn="base" hangingPunct="0">
              <a:spcBef>
                <a:spcPct val="0"/>
              </a:spcBef>
              <a:spcAft>
                <a:spcPct val="0"/>
              </a:spcAft>
              <a:defRPr sz="3200" b="1">
                <a:solidFill>
                  <a:schemeClr val="tx2"/>
                </a:solidFill>
                <a:latin typeface="Times New Roman" panose="02020603050405020304" pitchFamily="18" charset="0"/>
              </a:defRPr>
            </a:lvl3pPr>
            <a:lvl4pPr algn="ctr" rtl="0" eaLnBrk="0" fontAlgn="base" hangingPunct="0">
              <a:spcBef>
                <a:spcPct val="0"/>
              </a:spcBef>
              <a:spcAft>
                <a:spcPct val="0"/>
              </a:spcAft>
              <a:defRPr sz="3200" b="1">
                <a:solidFill>
                  <a:schemeClr val="tx2"/>
                </a:solidFill>
                <a:latin typeface="Times New Roman" panose="02020603050405020304" pitchFamily="18" charset="0"/>
              </a:defRPr>
            </a:lvl4pPr>
            <a:lvl5pPr algn="ctr" rtl="0" eaLnBrk="0" fontAlgn="base" hangingPunct="0">
              <a:spcBef>
                <a:spcPct val="0"/>
              </a:spcBef>
              <a:spcAft>
                <a:spcPct val="0"/>
              </a:spcAft>
              <a:defRPr sz="3200" b="1">
                <a:solidFill>
                  <a:schemeClr val="tx2"/>
                </a:solidFill>
                <a:latin typeface="Times New Roman" panose="02020603050405020304" pitchFamily="18" charset="0"/>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r>
              <a:rPr lang="en-US" dirty="0">
                <a:sym typeface="+mn-ea"/>
              </a:rPr>
              <a:t>Operating Channel Validation(OCV) in NPCA</a:t>
            </a:r>
            <a:endParaRPr lang="en-US" dirty="0">
              <a:sym typeface="+mn-ea"/>
            </a:endParaRPr>
          </a:p>
        </p:txBody>
      </p:sp>
      <p:graphicFrame>
        <p:nvGraphicFramePr>
          <p:cNvPr id="2" name="表 1"/>
          <p:cNvGraphicFramePr>
            <a:graphicFrameLocks noGrp="1"/>
          </p:cNvGraphicFramePr>
          <p:nvPr/>
        </p:nvGraphicFramePr>
        <p:xfrm>
          <a:off x="1348105" y="2712085"/>
          <a:ext cx="9496425" cy="3080385"/>
        </p:xfrm>
        <a:graphic>
          <a:graphicData uri="http://schemas.openxmlformats.org/drawingml/2006/table">
            <a:tbl>
              <a:tblPr firstRow="1" bandRow="1">
                <a:tableStyleId>{5940675A-B579-460E-94D1-54222C63F5DA}</a:tableStyleId>
              </a:tblPr>
              <a:tblGrid>
                <a:gridCol w="2323465"/>
                <a:gridCol w="1845945"/>
                <a:gridCol w="1039495"/>
                <a:gridCol w="857885"/>
                <a:gridCol w="3429635"/>
              </a:tblGrid>
              <a:tr h="342265">
                <a:tc>
                  <a:txBody>
                    <a:bodyPr/>
                    <a:lstStyle/>
                    <a:p>
                      <a:r>
                        <a:rPr kumimoji="1" lang="en-US" altLang="ja-JP" sz="1500" b="1" dirty="0"/>
                        <a:t>Name</a:t>
                      </a:r>
                      <a:endParaRPr kumimoji="1" lang="ja-JP" altLang="en-US" sz="1500" b="1" dirty="0"/>
                    </a:p>
                  </a:txBody>
                  <a:tcPr/>
                </a:tc>
                <a:tc>
                  <a:txBody>
                    <a:bodyPr/>
                    <a:lstStyle/>
                    <a:p>
                      <a:r>
                        <a:rPr kumimoji="1" lang="en-US" altLang="ja-JP" sz="1500" b="1" dirty="0"/>
                        <a:t>Affiliations</a:t>
                      </a:r>
                      <a:endParaRPr kumimoji="1" lang="en-US" altLang="ja-JP" sz="1500" b="1" dirty="0"/>
                    </a:p>
                  </a:txBody>
                  <a:tcPr/>
                </a:tc>
                <a:tc>
                  <a:txBody>
                    <a:bodyPr/>
                    <a:lstStyle/>
                    <a:p>
                      <a:r>
                        <a:rPr kumimoji="1" lang="en-US" altLang="ja-JP" sz="1500" b="1" dirty="0"/>
                        <a:t>Address</a:t>
                      </a:r>
                      <a:endParaRPr kumimoji="1" lang="ja-JP" altLang="en-US" sz="1500" b="1" dirty="0"/>
                    </a:p>
                  </a:txBody>
                  <a:tcPr/>
                </a:tc>
                <a:tc>
                  <a:txBody>
                    <a:bodyPr/>
                    <a:lstStyle/>
                    <a:p>
                      <a:r>
                        <a:rPr kumimoji="1" lang="en-US" altLang="ja-JP" sz="1500" b="1" dirty="0"/>
                        <a:t>Phone</a:t>
                      </a:r>
                      <a:endParaRPr kumimoji="1" lang="ja-JP" altLang="en-US" sz="1500" b="1" dirty="0"/>
                    </a:p>
                  </a:txBody>
                  <a:tcPr/>
                </a:tc>
                <a:tc>
                  <a:txBody>
                    <a:bodyPr/>
                    <a:lstStyle/>
                    <a:p>
                      <a:r>
                        <a:rPr kumimoji="1" lang="en-US" altLang="ja-JP" sz="1500" b="1" dirty="0"/>
                        <a:t>Email</a:t>
                      </a:r>
                      <a:endParaRPr kumimoji="1" lang="ja-JP" altLang="en-US" sz="1500" b="1" dirty="0"/>
                    </a:p>
                  </a:txBody>
                  <a:tcPr/>
                </a:tc>
              </a:tr>
              <a:tr h="342265">
                <a:tc>
                  <a:txBody>
                    <a:bodyPr/>
                    <a:lstStyle/>
                    <a:p>
                      <a:r>
                        <a:rPr kumimoji="1" lang="en-US" altLang="ja-JP" sz="1500" dirty="0">
                          <a:sym typeface="+mn-ea"/>
                        </a:rPr>
                        <a:t>Jay Yang</a:t>
                      </a:r>
                      <a:endParaRPr kumimoji="1" lang="en-US" altLang="ja-JP" sz="1500" dirty="0"/>
                    </a:p>
                  </a:txBody>
                  <a:tcPr anchor="ctr"/>
                </a:tc>
                <a:tc rowSpan="8">
                  <a:txBody>
                    <a:bodyPr/>
                    <a:lstStyle/>
                    <a:p>
                      <a:pPr algn="ctr"/>
                      <a:r>
                        <a:rPr kumimoji="1" lang="en-US" altLang="ja-JP" sz="1500" dirty="0"/>
                        <a:t>ZTE</a:t>
                      </a:r>
                      <a:endParaRPr kumimoji="1" lang="ja-JP" altLang="en-US" sz="1500" dirty="0"/>
                    </a:p>
                  </a:txBody>
                  <a:tcPr anchor="ctr"/>
                </a:tc>
                <a:tc>
                  <a:txBody>
                    <a:bodyPr/>
                    <a:lstStyle/>
                    <a:p>
                      <a:endParaRPr kumimoji="1" lang="ja-JP" altLang="en-US" sz="1500"/>
                    </a:p>
                  </a:txBody>
                  <a:tcPr anchor="ctr"/>
                </a:tc>
                <a:tc>
                  <a:txBody>
                    <a:bodyPr/>
                    <a:lstStyle/>
                    <a:p>
                      <a:endParaRPr kumimoji="1" lang="ja-JP" altLang="en-US" sz="150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1" lang="en-US" altLang="ja-JP" sz="1500" dirty="0"/>
                        <a:t>yang.zhijie@zte.com.cn</a:t>
                      </a:r>
                      <a:endParaRPr kumimoji="1" lang="en-US" altLang="ja-JP" sz="1500" dirty="0"/>
                    </a:p>
                  </a:txBody>
                  <a:tcPr anchor="ctr"/>
                </a:tc>
              </a:tr>
              <a:tr h="342265">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1" lang="en-US" altLang="ja-JP" sz="1500" dirty="0"/>
                        <a:t>Yun Li</a:t>
                      </a:r>
                      <a:endParaRPr kumimoji="1" lang="en-US" altLang="ja-JP" sz="1500" dirty="0"/>
                    </a:p>
                  </a:txBody>
                  <a:tcPr anchor="ctr"/>
                </a:tc>
                <a:tc vMerge="1">
                  <a:tcPr/>
                </a:tc>
                <a:tc>
                  <a:txBody>
                    <a:bodyPr/>
                    <a:lstStyle/>
                    <a:p>
                      <a:endParaRPr kumimoji="1" lang="ja-JP" altLang="en-US" sz="1500"/>
                    </a:p>
                  </a:txBody>
                  <a:tcPr anchor="ctr"/>
                </a:tc>
                <a:tc>
                  <a:txBody>
                    <a:bodyPr/>
                    <a:lstStyle/>
                    <a:p>
                      <a:endParaRPr kumimoji="1" lang="ja-JP" altLang="en-US" sz="1500"/>
                    </a:p>
                  </a:txBody>
                  <a:tcPr anchor="ctr"/>
                </a:tc>
                <a:tc>
                  <a:txBody>
                    <a:bodyPr/>
                    <a:lstStyle/>
                    <a:p>
                      <a:endParaRPr kumimoji="1" lang="ja-JP" altLang="en-US" sz="1500" dirty="0"/>
                    </a:p>
                  </a:txBody>
                  <a:tcPr anchor="ctr"/>
                </a:tc>
              </a:tr>
              <a:tr h="342265">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1" lang="en-US" altLang="ja-JP" sz="1500" dirty="0">
                          <a:sym typeface="+mn-ea"/>
                        </a:rPr>
                        <a:t>Yaodong Zhang</a:t>
                      </a:r>
                      <a:endParaRPr kumimoji="1" lang="en-US" altLang="ja-JP" sz="1500" dirty="0"/>
                    </a:p>
                  </a:txBody>
                  <a:tcPr anchor="ctr"/>
                </a:tc>
                <a:tc vMerge="1">
                  <a:tcPr/>
                </a:tc>
                <a:tc>
                  <a:txBody>
                    <a:bodyPr/>
                    <a:lstStyle/>
                    <a:p>
                      <a:endParaRPr kumimoji="1" lang="ja-JP" altLang="en-US" sz="1500" dirty="0"/>
                    </a:p>
                  </a:txBody>
                  <a:tcPr anchor="ctr"/>
                </a:tc>
                <a:tc>
                  <a:txBody>
                    <a:bodyPr/>
                    <a:lstStyle/>
                    <a:p>
                      <a:endParaRPr kumimoji="1" lang="ja-JP" altLang="en-US" sz="1500" dirty="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1" lang="ja-JP" altLang="en-US" sz="1500" dirty="0"/>
                    </a:p>
                  </a:txBody>
                  <a:tcPr anchor="ctr"/>
                </a:tc>
              </a:tr>
              <a:tr h="342265">
                <a:tc>
                  <a: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1" lang="en-US" altLang="ja-JP" sz="1500" dirty="0"/>
                    </a:p>
                  </a:txBody>
                  <a:tcPr anchor="ctr"/>
                </a:tc>
                <a:tc vMerge="1">
                  <a:tcPr anchor="ctr"/>
                </a:tc>
                <a:tc>
                  <a:txBody>
                    <a:bodyPr/>
                    <a:lstStyle/>
                    <a:p>
                      <a:endParaRPr kumimoji="1" lang="ja-JP" altLang="en-US" sz="1500" dirty="0"/>
                    </a:p>
                  </a:txBody>
                  <a:tcPr anchor="ctr"/>
                </a:tc>
                <a:tc>
                  <a:txBody>
                    <a:bodyPr/>
                    <a:lstStyle/>
                    <a:p>
                      <a:endParaRPr kumimoji="1" lang="ja-JP" altLang="en-US" sz="1500" dirty="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1" lang="ja-JP" altLang="en-US" sz="1500" dirty="0"/>
                    </a:p>
                  </a:txBody>
                  <a:tcPr anchor="ctr"/>
                </a:tc>
              </a:tr>
              <a:tr h="342265">
                <a:tc>
                  <a: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1" lang="ja-JP" altLang="en-US" sz="1500" dirty="0"/>
                    </a:p>
                  </a:txBody>
                  <a:tcPr anchor="ctr"/>
                </a:tc>
                <a:tc vMerge="1">
                  <a:tcPr anchor="ctr"/>
                </a:tc>
                <a:tc>
                  <a:txBody>
                    <a:bodyPr/>
                    <a:lstStyle/>
                    <a:p>
                      <a:endParaRPr kumimoji="1" lang="ja-JP" altLang="en-US" sz="1500" dirty="0"/>
                    </a:p>
                  </a:txBody>
                  <a:tcPr anchor="ctr"/>
                </a:tc>
                <a:tc>
                  <a:txBody>
                    <a:bodyPr/>
                    <a:lstStyle/>
                    <a:p>
                      <a:endParaRPr kumimoji="1" lang="ja-JP" altLang="en-US" sz="1500" dirty="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1" lang="ja-JP" altLang="en-US" sz="1500" dirty="0"/>
                    </a:p>
                  </a:txBody>
                  <a:tcPr anchor="ctr"/>
                </a:tc>
              </a:tr>
              <a:tr h="342265">
                <a:tc>
                  <a: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1" lang="en-US" altLang="ja-JP" sz="1500" dirty="0"/>
                    </a:p>
                  </a:txBody>
                  <a:tcPr anchor="ctr"/>
                </a:tc>
                <a:tc vMerge="1">
                  <a:tcPr anchor="ctr"/>
                </a:tc>
                <a:tc>
                  <a:txBody>
                    <a:bodyPr/>
                    <a:lstStyle/>
                    <a:p>
                      <a:endParaRPr kumimoji="1" lang="ja-JP" altLang="en-US" sz="1500" dirty="0"/>
                    </a:p>
                  </a:txBody>
                  <a:tcPr anchor="ctr"/>
                </a:tc>
                <a:tc>
                  <a:txBody>
                    <a:bodyPr/>
                    <a:lstStyle/>
                    <a:p>
                      <a:endParaRPr kumimoji="1" lang="ja-JP" altLang="en-US" sz="1500" dirty="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1" lang="en-US" altLang="ja-JP" sz="1500" dirty="0"/>
                    </a:p>
                  </a:txBody>
                  <a:tcPr anchor="ctr"/>
                </a:tc>
              </a:tr>
              <a:tr h="342265">
                <a:tc>
                  <a: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1" lang="en-US" altLang="ja-JP" sz="1500" dirty="0"/>
                    </a:p>
                  </a:txBody>
                  <a:tcPr anchor="ctr"/>
                </a:tc>
                <a:tc vMerge="1">
                  <a:tcPr anchor="ctr"/>
                </a:tc>
                <a:tc>
                  <a:txBody>
                    <a:bodyPr/>
                    <a:lstStyle/>
                    <a:p>
                      <a:endParaRPr kumimoji="1" lang="ja-JP" altLang="en-US" sz="1500" dirty="0"/>
                    </a:p>
                  </a:txBody>
                  <a:tcPr anchor="ctr"/>
                </a:tc>
                <a:tc>
                  <a:txBody>
                    <a:bodyPr/>
                    <a:lstStyle/>
                    <a:p>
                      <a:endParaRPr kumimoji="1" lang="ja-JP" altLang="en-US" sz="1500" dirty="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1" lang="en-US" altLang="ja-JP" sz="1500" dirty="0"/>
                    </a:p>
                  </a:txBody>
                  <a:tcPr anchor="ctr"/>
                </a:tc>
              </a:tr>
              <a:tr h="342265">
                <a:tc>
                  <a: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1" lang="en-US" altLang="ja-JP" sz="1500" dirty="0"/>
                    </a:p>
                  </a:txBody>
                  <a:tcPr anchor="ctr"/>
                </a:tc>
                <a:tc vMerge="1">
                  <a:tcPr anchor="ctr"/>
                </a:tc>
                <a:tc>
                  <a:txBody>
                    <a:bodyPr/>
                    <a:lstStyle/>
                    <a:p>
                      <a:endParaRPr kumimoji="1" lang="ja-JP" altLang="en-US" sz="1500" dirty="0"/>
                    </a:p>
                  </a:txBody>
                  <a:tcPr anchor="ctr"/>
                </a:tc>
                <a:tc>
                  <a:txBody>
                    <a:bodyPr/>
                    <a:lstStyle/>
                    <a:p>
                      <a:endParaRPr kumimoji="1" lang="ja-JP" altLang="en-US" sz="1500" dirty="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1" lang="en-US" altLang="ja-JP" sz="1500" dirty="0"/>
                    </a:p>
                  </a:txBody>
                  <a:tcPr anchor="ctr"/>
                </a:tc>
              </a:tr>
            </a:tbl>
          </a:graphicData>
        </a:graphic>
      </p:graphicFrame>
      <p:sp>
        <p:nvSpPr>
          <p:cNvPr id="6150" name="Rectangle 6"/>
          <p:cNvSpPr>
            <a:spLocks noGrp="1" noChangeArrowheads="1"/>
          </p:cNvSpPr>
          <p:nvPr>
            <p:ph type="body" idx="1"/>
          </p:nvPr>
        </p:nvSpPr>
        <p:spPr>
          <a:xfrm>
            <a:off x="2209800" y="1642110"/>
            <a:ext cx="7772400" cy="381000"/>
          </a:xfrm>
        </p:spPr>
        <p:txBody>
          <a:bodyPr/>
          <a:lstStyle/>
          <a:p>
            <a:pPr algn="ctr">
              <a:buFontTx/>
              <a:buNone/>
            </a:pPr>
            <a:r>
              <a:rPr lang="en-US" altLang="ko-KR" sz="2000" dirty="0" smtClean="0">
                <a:ea typeface="Gulim" panose="020B0600000101010101" pitchFamily="50" charset="-127"/>
              </a:rPr>
              <a:t>Date:</a:t>
            </a:r>
            <a:r>
              <a:rPr lang="en-US" altLang="ko-KR" sz="2000" b="0" dirty="0" smtClean="0">
                <a:ea typeface="Gulim" panose="020B0600000101010101" pitchFamily="50" charset="-127"/>
              </a:rPr>
              <a:t> </a:t>
            </a:r>
            <a:r>
              <a:rPr lang="en-US" altLang="ko-KR" sz="2000" b="0" dirty="0" smtClean="0">
                <a:ea typeface="Gulim" panose="020B0600000101010101" pitchFamily="50" charset="-127"/>
              </a:rPr>
              <a:t>2024-09-03</a:t>
            </a:r>
            <a:endParaRPr lang="en-US" altLang="ko-KR" sz="2000" b="0" dirty="0" smtClean="0">
              <a:ea typeface="Gulim" panose="020B0600000101010101" pitchFamily="50" charset="-127"/>
            </a:endParaRPr>
          </a:p>
        </p:txBody>
      </p:sp>
      <p:sp>
        <p:nvSpPr>
          <p:cNvPr id="6151" name="Rectangle 12"/>
          <p:cNvSpPr>
            <a:spLocks noChangeArrowheads="1"/>
          </p:cNvSpPr>
          <p:nvPr/>
        </p:nvSpPr>
        <p:spPr bwMode="auto">
          <a:xfrm>
            <a:off x="914400" y="223393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kumimoji="0" lang="en-US" altLang="ko-KR" sz="2000">
                <a:cs typeface="Arial" panose="020B0604020202020204" pitchFamily="34" charset="0"/>
              </a:rPr>
              <a:t>Authors:</a:t>
            </a:r>
            <a:endParaRPr kumimoji="0" lang="en-US" altLang="ko-KR" sz="2000" b="0">
              <a:cs typeface="Arial" panose="020B0604020202020204" pitchFamily="34" charset="0"/>
            </a:endParaRPr>
          </a:p>
        </p:txBody>
      </p:sp>
      <p:sp>
        <p:nvSpPr>
          <p:cNvPr id="3" name="灯片编号占位符 2"/>
          <p:cNvSpPr>
            <a:spLocks noGrp="1"/>
          </p:cNvSpPr>
          <p:nvPr>
            <p:ph type="sldNum" sz="quarter" idx="12"/>
          </p:nvPr>
        </p:nvSpPr>
        <p:spPr/>
        <p:txBody>
          <a:bodyPr/>
          <a:p>
            <a:pPr>
              <a:defRPr/>
            </a:pPr>
            <a:r>
              <a:rPr lang="en-US" dirty="0"/>
              <a:t>Slide </a:t>
            </a:r>
            <a:fld id="{80743412-9668-4686-B109-E3B2457EFEE3}" type="slidenum">
              <a:rPr lang="en-US"/>
            </a:fld>
            <a:endParaRPr lang="en-US" dirty="0"/>
          </a:p>
        </p:txBody>
      </p:sp>
      <p:sp>
        <p:nvSpPr>
          <p:cNvPr id="4" name="Rectangle 5"/>
          <p:cNvSpPr>
            <a:spLocks noGrp="1" noChangeArrowheads="1"/>
          </p:cNvSpPr>
          <p:nvPr>
            <p:ph type="ftr" sz="quarter" idx="11"/>
          </p:nvPr>
        </p:nvSpPr>
        <p:spPr>
          <a:xfrm>
            <a:off x="9323426" y="6481446"/>
            <a:ext cx="2012315" cy="276860"/>
          </a:xfrm>
        </p:spPr>
        <p:txBody>
          <a:bodyPr/>
          <a:lstStyle>
            <a:lvl1pPr>
              <a:defRPr/>
            </a:lvl1pPr>
          </a:lstStyle>
          <a:p>
            <a:pPr>
              <a:defRPr/>
            </a:pPr>
            <a:r>
              <a:rPr lang="en-US" dirty="0"/>
              <a:t>Jay Yang, et al. (ZTE)</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a:t>Reference</a:t>
            </a:r>
            <a:endParaRPr lang="en-US" dirty="0"/>
          </a:p>
        </p:txBody>
      </p:sp>
      <p:sp>
        <p:nvSpPr>
          <p:cNvPr id="3" name="Content Placeholder 2"/>
          <p:cNvSpPr>
            <a:spLocks noGrp="1"/>
          </p:cNvSpPr>
          <p:nvPr>
            <p:ph idx="1"/>
          </p:nvPr>
        </p:nvSpPr>
        <p:spPr>
          <a:xfrm>
            <a:off x="914400" y="1612265"/>
            <a:ext cx="10363200" cy="4572000"/>
          </a:xfrm>
        </p:spPr>
        <p:txBody>
          <a:bodyPr/>
          <a:lstStyle/>
          <a:p>
            <a:pPr marL="0" indent="0">
              <a:buNone/>
            </a:pPr>
            <a:r>
              <a:rPr lang="en-US" altLang="zh-CN" sz="2000" b="0">
                <a:sym typeface="+mn-ea"/>
              </a:rPr>
              <a:t>[1] Multi-Channel Man-in-the-Middle Attacks Against Protected Wi-Fi Networks: A State </a:t>
            </a:r>
            <a:endParaRPr lang="en-US" altLang="zh-CN" sz="2000" b="0">
              <a:sym typeface="+mn-ea"/>
            </a:endParaRPr>
          </a:p>
          <a:p>
            <a:pPr marL="0" indent="0">
              <a:buNone/>
            </a:pPr>
            <a:r>
              <a:rPr lang="en-US" altLang="zh-CN" sz="2000" b="0">
                <a:sym typeface="+mn-ea"/>
              </a:rPr>
              <a:t>of the Art Review </a:t>
            </a:r>
            <a:endParaRPr lang="en-US" altLang="zh-CN" sz="2000" b="0">
              <a:sym typeface="+mn-ea"/>
            </a:endParaRPr>
          </a:p>
          <a:p>
            <a:pPr marL="0" indent="0">
              <a:buNone/>
            </a:pPr>
            <a:r>
              <a:rPr lang="en-US" altLang="zh-CN" sz="2000" b="0">
                <a:sym typeface="+mn-ea"/>
              </a:rPr>
              <a:t>[2] 24/209r4	Specification Framework for TGbn</a:t>
            </a:r>
            <a:endParaRPr lang="en-US" altLang="zh-CN" sz="2000" b="0">
              <a:sym typeface="+mn-ea"/>
            </a:endParaRPr>
          </a:p>
          <a:p>
            <a:pPr marL="0" indent="0">
              <a:buNone/>
            </a:pPr>
            <a:r>
              <a:rPr lang="en-US" altLang="zh-CN" b="0">
                <a:sym typeface="+mn-ea"/>
              </a:rPr>
              <a:t>	</a:t>
            </a:r>
            <a:endParaRPr lang="en-US" altLang="zh-CN" b="0">
              <a:sym typeface="+mn-ea"/>
            </a:endParaRPr>
          </a:p>
          <a:p>
            <a:pPr marL="0" indent="0">
              <a:buNone/>
            </a:pPr>
            <a:endParaRPr lang="en-US" altLang="zh-CN" b="0">
              <a:sym typeface="+mn-ea"/>
            </a:endParaRPr>
          </a:p>
        </p:txBody>
      </p:sp>
      <p:sp>
        <p:nvSpPr>
          <p:cNvPr id="5" name="Footer Placeholder 4"/>
          <p:cNvSpPr>
            <a:spLocks noGrp="1"/>
          </p:cNvSpPr>
          <p:nvPr>
            <p:ph type="ftr" sz="quarter" idx="11"/>
          </p:nvPr>
        </p:nvSpPr>
        <p:spPr>
          <a:xfrm>
            <a:off x="10205441" y="6481446"/>
            <a:ext cx="1130300" cy="276860"/>
          </a:xfrm>
        </p:spPr>
        <p:txBody>
          <a:bodyPr/>
          <a:lstStyle/>
          <a:p>
            <a:pPr>
              <a:defRPr/>
            </a:pPr>
            <a:r>
              <a:rPr lang="en-US"/>
              <a:t> et al. (ZTE)</a:t>
            </a:r>
            <a:endParaRPr lang="en-US" dirty="0"/>
          </a:p>
        </p:txBody>
      </p:sp>
      <p:sp>
        <p:nvSpPr>
          <p:cNvPr id="6" name="灯片编号占位符 5"/>
          <p:cNvSpPr>
            <a:spLocks noGrp="1"/>
          </p:cNvSpPr>
          <p:nvPr>
            <p:ph type="sldNum" sz="quarter" idx="12"/>
          </p:nvPr>
        </p:nvSpPr>
        <p:spPr/>
        <p:txBody>
          <a:bodyPr/>
          <a:p>
            <a:pPr>
              <a:defRPr/>
            </a:pPr>
            <a:r>
              <a:rPr lang="en-US"/>
              <a:t>Slide </a:t>
            </a:r>
            <a:fld id="{C1789BC7-C074-42CC-ADF8-5107DF6BD1C1}" type="slidenum">
              <a:rPr lang="en-US"/>
            </a:fld>
            <a:endParaRPr lang="en-US"/>
          </a:p>
        </p:txBody>
      </p:sp>
      <p:sp>
        <p:nvSpPr>
          <p:cNvPr id="7" name="Rectangle 5"/>
          <p:cNvSpPr>
            <a:spLocks noGrp="1" noChangeArrowheads="1"/>
          </p:cNvSpPr>
          <p:nvPr/>
        </p:nvSpPr>
        <p:spPr>
          <a:xfrm>
            <a:off x="9323426" y="6481446"/>
            <a:ext cx="2012315" cy="276860"/>
          </a:xfrm>
          <a:prstGeom prst="rect">
            <a:avLst/>
          </a:prstGeom>
          <a:noFill/>
          <a:ln w="9525">
            <a:noFill/>
            <a:miter lim="800000"/>
          </a:ln>
          <a:effectLst/>
        </p:spPr>
        <p:txBody>
          <a:bodyPr vert="horz" wrap="none" lIns="0" tIns="0" rIns="0" bIns="0" numCol="1" anchor="t" anchorCtr="0" compatLnSpc="1">
            <a:spAutoFit/>
          </a:bodyPr>
          <a:lstStyle>
            <a:lvl1pPr>
              <a:defRPr/>
            </a:lvl1pPr>
          </a:lstStyle>
          <a:p>
            <a:pPr>
              <a:defRPr/>
            </a:pPr>
            <a:r>
              <a:rPr lang="en-US" dirty="0"/>
              <a:t>Jay Yang, et al. (ZTE)</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en-US"/>
              <a:t>SP1</a:t>
            </a:r>
            <a:endParaRPr lang="en-US"/>
          </a:p>
        </p:txBody>
      </p:sp>
      <p:sp>
        <p:nvSpPr>
          <p:cNvPr id="3" name="Content Placeholder 2"/>
          <p:cNvSpPr>
            <a:spLocks noGrp="1"/>
          </p:cNvSpPr>
          <p:nvPr>
            <p:ph idx="1"/>
          </p:nvPr>
        </p:nvSpPr>
        <p:spPr/>
        <p:txBody>
          <a:bodyPr/>
          <a:p>
            <a:r>
              <a:rPr lang="en-US"/>
              <a:t>do you agree to define a mechanism to address the operating channel mismatch issue when OCI element is present in a PPDU in NPCA scenario?</a:t>
            </a:r>
            <a:endParaRPr lang="en-US"/>
          </a:p>
        </p:txBody>
      </p:sp>
      <p:sp>
        <p:nvSpPr>
          <p:cNvPr id="4" name="Slide Number Placeholder 3"/>
          <p:cNvSpPr>
            <a:spLocks noGrp="1"/>
          </p:cNvSpPr>
          <p:nvPr>
            <p:ph type="sldNum" sz="quarter" idx="12"/>
          </p:nvPr>
        </p:nvSpPr>
        <p:spPr/>
        <p:txBody>
          <a:bodyPr/>
          <a:p>
            <a:pPr>
              <a:defRPr/>
            </a:pPr>
            <a:r>
              <a:rPr lang="en-US"/>
              <a:t>Slide </a:t>
            </a:r>
            <a:fld id="{C1789BC7-C074-42CC-ADF8-5107DF6BD1C1}" type="slidenum">
              <a:rPr lang="en-US"/>
            </a:fld>
            <a:endParaRPr lang="en-US"/>
          </a:p>
        </p:txBody>
      </p:sp>
      <p:sp>
        <p:nvSpPr>
          <p:cNvPr id="5" name="Footer Placeholder 4"/>
          <p:cNvSpPr>
            <a:spLocks noGrp="1"/>
          </p:cNvSpPr>
          <p:nvPr>
            <p:ph type="ftr" sz="quarter" idx="11"/>
          </p:nvPr>
        </p:nvSpPr>
        <p:spPr/>
        <p:txBody>
          <a:bodyPr/>
          <a:p>
            <a:pPr>
              <a:defRPr/>
            </a:pPr>
            <a:r>
              <a:rPr lang="en-US" dirty="0"/>
              <a:t>Jay Yang, et al. (ZTE)</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t>Appendix:Multi-Channel Man-in-the-Middle Attacks</a:t>
            </a:r>
            <a:endParaRPr lang="en-US" altLang="zh-CN"/>
          </a:p>
        </p:txBody>
      </p:sp>
      <p:sp>
        <p:nvSpPr>
          <p:cNvPr id="4" name="灯片编号占位符 3"/>
          <p:cNvSpPr>
            <a:spLocks noGrp="1"/>
          </p:cNvSpPr>
          <p:nvPr>
            <p:ph type="sldNum" sz="quarter" idx="12"/>
          </p:nvPr>
        </p:nvSpPr>
        <p:spPr/>
        <p:txBody>
          <a:bodyPr/>
          <a:p>
            <a:pPr>
              <a:defRPr/>
            </a:pPr>
            <a:r>
              <a:rPr lang="en-US"/>
              <a:t>Slide </a:t>
            </a:r>
            <a:fld id="{C1789BC7-C074-42CC-ADF8-5107DF6BD1C1}" type="slidenum">
              <a:rPr lang="en-US"/>
            </a:fld>
            <a:endParaRPr lang="en-US"/>
          </a:p>
        </p:txBody>
      </p:sp>
      <p:sp>
        <p:nvSpPr>
          <p:cNvPr id="5" name="页脚占位符 4"/>
          <p:cNvSpPr>
            <a:spLocks noGrp="1"/>
          </p:cNvSpPr>
          <p:nvPr>
            <p:ph type="ftr" sz="quarter" idx="11"/>
          </p:nvPr>
        </p:nvSpPr>
        <p:spPr>
          <a:xfrm>
            <a:off x="10262591" y="6481446"/>
            <a:ext cx="1073150" cy="276860"/>
          </a:xfrm>
        </p:spPr>
        <p:txBody>
          <a:bodyPr/>
          <a:p>
            <a:pPr>
              <a:defRPr/>
            </a:pPr>
            <a:r>
              <a:rPr lang="en-US" dirty="0"/>
              <a:t>et al. (ZTE)</a:t>
            </a:r>
            <a:endParaRPr lang="en-US" dirty="0"/>
          </a:p>
        </p:txBody>
      </p:sp>
      <p:pic>
        <p:nvPicPr>
          <p:cNvPr id="6" name="内容占位符 5"/>
          <p:cNvPicPr>
            <a:picLocks noChangeAspect="1"/>
          </p:cNvPicPr>
          <p:nvPr>
            <p:ph idx="1"/>
          </p:nvPr>
        </p:nvPicPr>
        <p:blipFill>
          <a:blip r:embed="rId1"/>
          <a:stretch>
            <a:fillRect/>
          </a:stretch>
        </p:blipFill>
        <p:spPr>
          <a:xfrm>
            <a:off x="4417060" y="5131435"/>
            <a:ext cx="3459480" cy="1344295"/>
          </a:xfrm>
          <a:prstGeom prst="rect">
            <a:avLst/>
          </a:prstGeom>
        </p:spPr>
      </p:pic>
      <p:sp>
        <p:nvSpPr>
          <p:cNvPr id="10" name="内容占位符 2"/>
          <p:cNvSpPr>
            <a:spLocks noGrp="1"/>
          </p:cNvSpPr>
          <p:nvPr/>
        </p:nvSpPr>
        <p:spPr>
          <a:xfrm>
            <a:off x="914400" y="1752607"/>
            <a:ext cx="10363200" cy="4571990"/>
          </a:xfrm>
          <a:prstGeom prst="rect">
            <a:avLst/>
          </a:prstGeom>
          <a:noFill/>
          <a:ln w="9525">
            <a:noFill/>
            <a:miter lim="800000"/>
          </a:ln>
        </p:spPr>
        <p:txBody>
          <a:bodyPr vert="horz" wrap="square" lIns="92075" tIns="46038" rIns="92075" bIns="46038" numCol="1" anchor="t" anchorCtr="0" compatLnSpc="1"/>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buFont typeface="Arial" panose="020B0604020202020204" pitchFamily="34" charset="0"/>
              <a:buChar char="•"/>
            </a:pPr>
            <a:r>
              <a:rPr lang="en-US" altLang="ko-KR" b="1" dirty="0" err="1">
                <a:latin typeface="Times New Roman" panose="02020603050405020304"/>
                <a:ea typeface="MS Gothic" panose="020B0609070205080204" charset="-128"/>
                <a:sym typeface="+mn-ea"/>
              </a:rPr>
              <a:t>The attacker performs the following procedures to obtain a MC-</a:t>
            </a:r>
            <a:r>
              <a:rPr lang="en-US" altLang="ko-KR" b="1" dirty="0" err="1">
                <a:latin typeface="Times New Roman" panose="02020603050405020304"/>
                <a:ea typeface="MS Gothic" panose="020B0609070205080204" charset="-128"/>
                <a:sym typeface="+mn-ea"/>
              </a:rPr>
              <a:t>MitM position[1]</a:t>
            </a:r>
            <a:r>
              <a:rPr lang="en-US" altLang="ko-KR" b="1" dirty="0" err="1">
                <a:latin typeface="Times New Roman" panose="02020603050405020304"/>
                <a:ea typeface="MS Gothic" panose="020B0609070205080204" charset="-128"/>
                <a:sym typeface="+mn-ea"/>
              </a:rPr>
              <a:t>:</a:t>
            </a:r>
            <a:endParaRPr lang="en-US" altLang="ko-KR" b="1" dirty="0">
              <a:latin typeface="Times New Roman" panose="02020603050405020304"/>
              <a:ea typeface="MS Gothic" panose="020B0609070205080204" charset="-128"/>
              <a:sym typeface="+mn-ea"/>
            </a:endParaRPr>
          </a:p>
          <a:p>
            <a:pPr lvl="2">
              <a:buFont typeface="Arial" panose="020B0604020202020204" pitchFamily="34" charset="0"/>
              <a:buChar char="•"/>
            </a:pPr>
            <a:r>
              <a:rPr lang="en-US" altLang="zh-CN" b="0">
                <a:latin typeface="Times New Roman" panose="02020603050405020304" pitchFamily="18" charset="0"/>
                <a:cs typeface="Times New Roman" panose="02020603050405020304" pitchFamily="18" charset="0"/>
              </a:rPr>
              <a:t>Force the STA to switch to rogue channels(e.g.,jam channel A and transmit copied Beacons on channel B to trick client, or using channel switch announcements CSA).</a:t>
            </a:r>
            <a:endParaRPr lang="en-US" altLang="zh-CN" b="0">
              <a:latin typeface="Times New Roman" panose="02020603050405020304" pitchFamily="18" charset="0"/>
              <a:cs typeface="Times New Roman" panose="02020603050405020304" pitchFamily="18" charset="0"/>
            </a:endParaRPr>
          </a:p>
          <a:p>
            <a:pPr lvl="2">
              <a:buFont typeface="Arial" panose="020B0604020202020204" pitchFamily="34" charset="0"/>
              <a:buChar char="•"/>
            </a:pPr>
            <a:r>
              <a:rPr lang="en-US" altLang="zh-CN" b="0">
                <a:latin typeface="Times New Roman" panose="02020603050405020304" pitchFamily="18" charset="0"/>
                <a:cs typeface="Times New Roman" panose="02020603050405020304" pitchFamily="18" charset="0"/>
              </a:rPr>
              <a:t>Rogue AP collects authentication request from the STA on channel B and retransmit it to real AP on channel A.Rogue client </a:t>
            </a:r>
            <a:r>
              <a:rPr lang="en-US" altLang="zh-CN">
                <a:latin typeface="Times New Roman" panose="02020603050405020304" pitchFamily="18" charset="0"/>
                <a:cs typeface="Times New Roman" panose="02020603050405020304" pitchFamily="18" charset="0"/>
                <a:sym typeface="+mn-ea"/>
              </a:rPr>
              <a:t>collects authentication response from real AP on channel A and retransmit it to client on channel B.In the same way,association frames are exchanged.</a:t>
            </a:r>
            <a:endParaRPr lang="en-US" altLang="zh-CN">
              <a:latin typeface="Times New Roman" panose="02020603050405020304" pitchFamily="18" charset="0"/>
              <a:cs typeface="Times New Roman" panose="02020603050405020304" pitchFamily="18" charset="0"/>
              <a:sym typeface="+mn-ea"/>
            </a:endParaRPr>
          </a:p>
          <a:p>
            <a:pPr lvl="2">
              <a:buFont typeface="Arial" panose="020B0604020202020204" pitchFamily="34" charset="0"/>
              <a:buChar char="•"/>
            </a:pPr>
            <a:r>
              <a:rPr lang="en-US" altLang="zh-CN" b="0">
                <a:latin typeface="Times New Roman" panose="02020603050405020304" pitchFamily="18" charset="0"/>
                <a:cs typeface="Times New Roman" panose="02020603050405020304" pitchFamily="18" charset="0"/>
              </a:rPr>
              <a:t>After successful association, rogue STA and rogue AP collects each 4-way handshake message from its originating channel and retransmit it on another channel.</a:t>
            </a:r>
            <a:r>
              <a:rPr lang="en-US" altLang="zh-CN">
                <a:latin typeface="Times New Roman" panose="02020603050405020304" pitchFamily="18" charset="0"/>
                <a:cs typeface="Times New Roman" panose="02020603050405020304" pitchFamily="18" charset="0"/>
                <a:sym typeface="+mn-ea"/>
              </a:rPr>
              <a:t>As a result, the STA and real AP derive a new PTK.</a:t>
            </a:r>
            <a:r>
              <a:rPr lang="en-US" altLang="zh-CN" b="0">
                <a:latin typeface="Times New Roman" panose="02020603050405020304" pitchFamily="18" charset="0"/>
                <a:cs typeface="Times New Roman" panose="02020603050405020304" pitchFamily="18" charset="0"/>
              </a:rPr>
              <a:t> </a:t>
            </a:r>
            <a:endParaRPr lang="en-US" altLang="zh-CN" b="0">
              <a:latin typeface="Times New Roman" panose="02020603050405020304" pitchFamily="18" charset="0"/>
              <a:cs typeface="Times New Roman" panose="02020603050405020304" pitchFamily="18" charset="0"/>
            </a:endParaRPr>
          </a:p>
          <a:p>
            <a:pPr lvl="2">
              <a:buFont typeface="Arial" panose="020B0604020202020204" pitchFamily="34" charset="0"/>
              <a:buChar char="•"/>
            </a:pPr>
            <a:r>
              <a:rPr lang="en-US" altLang="zh-CN" b="0">
                <a:latin typeface="Times New Roman" panose="02020603050405020304" pitchFamily="18" charset="0"/>
                <a:cs typeface="Times New Roman" panose="02020603050405020304" pitchFamily="18" charset="0"/>
              </a:rPr>
              <a:t>Then the attacker can manage all the communication between end devices,so that he can reliably block, delay, buffer, modify, inject, or replay encrypted wireless frames.</a:t>
            </a:r>
            <a:endParaRPr lang="en-US" altLang="zh-CN" b="0">
              <a:latin typeface="Times New Roman" panose="02020603050405020304" pitchFamily="18" charset="0"/>
              <a:cs typeface="Times New Roman" panose="02020603050405020304" pitchFamily="18" charset="0"/>
            </a:endParaRPr>
          </a:p>
          <a:p>
            <a:pPr lvl="2">
              <a:buFont typeface="Arial" panose="020B0604020202020204" pitchFamily="34" charset="0"/>
              <a:buChar char="•"/>
            </a:pPr>
            <a:endParaRPr lang="en-US" altLang="zh-CN" b="0">
              <a:latin typeface="Times New Roman" panose="02020603050405020304" pitchFamily="18" charset="0"/>
              <a:cs typeface="Times New Roman" panose="02020603050405020304" pitchFamily="18" charset="0"/>
            </a:endParaRPr>
          </a:p>
        </p:txBody>
      </p:sp>
      <p:sp>
        <p:nvSpPr>
          <p:cNvPr id="7" name="Rectangle 5"/>
          <p:cNvSpPr>
            <a:spLocks noGrp="1" noChangeArrowheads="1"/>
          </p:cNvSpPr>
          <p:nvPr/>
        </p:nvSpPr>
        <p:spPr>
          <a:xfrm>
            <a:off x="9323426" y="6481446"/>
            <a:ext cx="2012315" cy="276860"/>
          </a:xfrm>
          <a:prstGeom prst="rect">
            <a:avLst/>
          </a:prstGeom>
          <a:noFill/>
          <a:ln w="9525">
            <a:noFill/>
            <a:miter lim="800000"/>
          </a:ln>
          <a:effectLst/>
        </p:spPr>
        <p:txBody>
          <a:bodyPr vert="horz" wrap="none" lIns="0" tIns="0" rIns="0" bIns="0" numCol="1" anchor="t" anchorCtr="0" compatLnSpc="1">
            <a:spAutoFit/>
          </a:bodyPr>
          <a:lstStyle>
            <a:lvl1pPr>
              <a:defRPr/>
            </a:lvl1pPr>
          </a:lstStyle>
          <a:p>
            <a:pPr>
              <a:defRPr/>
            </a:pPr>
            <a:r>
              <a:rPr lang="en-US" dirty="0"/>
              <a:t>Jay Yang, et al. (ZTE)</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t>Recap:NPCA</a:t>
            </a:r>
            <a:endParaRPr lang="en-US" altLang="zh-CN"/>
          </a:p>
        </p:txBody>
      </p:sp>
      <p:sp>
        <p:nvSpPr>
          <p:cNvPr id="3" name="内容占位符 2"/>
          <p:cNvSpPr>
            <a:spLocks noGrp="1"/>
          </p:cNvSpPr>
          <p:nvPr>
            <p:ph idx="1"/>
          </p:nvPr>
        </p:nvSpPr>
        <p:spPr/>
        <p:txBody>
          <a:bodyPr/>
          <a:p>
            <a:pPr lvl="1">
              <a:buFont typeface="Arial" panose="020B0604020202020204" pitchFamily="34" charset="0"/>
              <a:buChar char="•"/>
            </a:pPr>
            <a:r>
              <a:rPr lang="en-US" altLang="ko-KR" sz="2400" b="1" dirty="0" err="1">
                <a:latin typeface="Times New Roman" panose="02020603050405020304"/>
                <a:ea typeface="MS Gothic" panose="020B0609070205080204" charset="-128"/>
                <a:sym typeface="+mn-ea"/>
              </a:rPr>
              <a:t>TGbn</a:t>
            </a:r>
            <a:r>
              <a:rPr lang="en-US" altLang="ko-KR" sz="2400" b="1" dirty="0">
                <a:latin typeface="Times New Roman" panose="02020603050405020304"/>
                <a:ea typeface="MS Gothic" panose="020B0609070205080204" charset="-128"/>
                <a:sym typeface="+mn-ea"/>
              </a:rPr>
              <a:t> has agreed to define NPCA feature</a:t>
            </a:r>
            <a:endParaRPr lang="en-US" altLang="ko-KR" sz="2400" b="1" dirty="0">
              <a:latin typeface="Times New Roman" panose="02020603050405020304"/>
              <a:ea typeface="MS Gothic" panose="020B0609070205080204" charset="-128"/>
              <a:sym typeface="+mn-ea"/>
            </a:endParaRPr>
          </a:p>
          <a:p>
            <a:pPr lvl="2">
              <a:buFont typeface="Arial" panose="020B0604020202020204" pitchFamily="34" charset="0"/>
              <a:buChar char="•"/>
            </a:pPr>
            <a:r>
              <a:rPr lang="zh-CN" altLang="en-US" sz="2000" b="0">
                <a:latin typeface="Times New Roman" panose="02020603050405020304" pitchFamily="18" charset="0"/>
                <a:cs typeface="Times New Roman" panose="02020603050405020304" pitchFamily="18" charset="0"/>
              </a:rPr>
              <a:t>TGbn defines a mode of operation that enables a STA to access the secondary channel while the primary channel is known to be busy due to OBSS traffic or other TBD conditions.</a:t>
            </a:r>
            <a:endParaRPr lang="zh-CN" altLang="en-US" sz="2000" b="0">
              <a:latin typeface="Times New Roman" panose="02020603050405020304" pitchFamily="18" charset="0"/>
              <a:cs typeface="Times New Roman" panose="02020603050405020304" pitchFamily="18" charset="0"/>
            </a:endParaRPr>
          </a:p>
          <a:p>
            <a:pPr lvl="3">
              <a:buFont typeface="Arial" panose="020B0604020202020204" pitchFamily="34" charset="0"/>
              <a:buChar char="•"/>
            </a:pPr>
            <a:r>
              <a:rPr lang="zh-CN" altLang="en-US" sz="2000" b="0">
                <a:latin typeface="Times New Roman" panose="02020603050405020304" pitchFamily="18" charset="0"/>
                <a:cs typeface="Times New Roman" panose="02020603050405020304" pitchFamily="18" charset="0"/>
              </a:rPr>
              <a:t>The mode of operation shall not assume that the STA is capable to detect or decode a frame and obtain NAV information of the secondary channel concurrently with the primary channel.</a:t>
            </a:r>
            <a:endParaRPr lang="zh-CN" altLang="en-US" sz="2000" b="0">
              <a:latin typeface="Times New Roman" panose="02020603050405020304" pitchFamily="18" charset="0"/>
              <a:cs typeface="Times New Roman" panose="02020603050405020304" pitchFamily="18" charset="0"/>
            </a:endParaRPr>
          </a:p>
          <a:p>
            <a:pPr lvl="3" algn="l">
              <a:buClrTx/>
              <a:buSzTx/>
              <a:buFont typeface="Arial" panose="020B0604020202020204" pitchFamily="34" charset="0"/>
            </a:pPr>
            <a:r>
              <a:rPr lang="zh-CN" altLang="en-US" sz="2000" b="0">
                <a:latin typeface="Times New Roman" panose="02020603050405020304" pitchFamily="18" charset="0"/>
                <a:cs typeface="Times New Roman" panose="02020603050405020304" pitchFamily="18" charset="0"/>
              </a:rPr>
              <a:t>A BSS shall only have a single NPCA primary channel (name TBD) on which the STA contends while the primary channel of the BSS is known to be busy due to OBSS traffic or other TBD conditions.</a:t>
            </a:r>
            <a:endParaRPr lang="zh-CN" altLang="en-US" sz="2000" b="0">
              <a:latin typeface="Times New Roman" panose="02020603050405020304" pitchFamily="18" charset="0"/>
              <a:cs typeface="Times New Roman" panose="02020603050405020304" pitchFamily="18" charset="0"/>
            </a:endParaRPr>
          </a:p>
        </p:txBody>
      </p:sp>
      <p:sp>
        <p:nvSpPr>
          <p:cNvPr id="4" name="灯片编号占位符 3"/>
          <p:cNvSpPr>
            <a:spLocks noGrp="1"/>
          </p:cNvSpPr>
          <p:nvPr>
            <p:ph type="sldNum" sz="quarter" idx="12"/>
          </p:nvPr>
        </p:nvSpPr>
        <p:spPr/>
        <p:txBody>
          <a:bodyPr/>
          <a:p>
            <a:pPr>
              <a:defRPr/>
            </a:pPr>
            <a:r>
              <a:rPr lang="en-US"/>
              <a:t>Slide </a:t>
            </a:r>
            <a:fld id="{C1789BC7-C074-42CC-ADF8-5107DF6BD1C1}" type="slidenum">
              <a:rPr lang="en-US"/>
            </a:fld>
            <a:endParaRPr lang="en-US"/>
          </a:p>
        </p:txBody>
      </p:sp>
      <p:sp>
        <p:nvSpPr>
          <p:cNvPr id="7" name="Rectangle 5"/>
          <p:cNvSpPr>
            <a:spLocks noGrp="1" noChangeArrowheads="1"/>
          </p:cNvSpPr>
          <p:nvPr>
            <p:ph type="ftr" sz="quarter" idx="11"/>
          </p:nvPr>
        </p:nvSpPr>
        <p:spPr>
          <a:xfrm>
            <a:off x="9323426" y="6481446"/>
            <a:ext cx="2012315" cy="276860"/>
          </a:xfrm>
        </p:spPr>
        <p:txBody>
          <a:bodyPr/>
          <a:lstStyle>
            <a:lvl1pPr>
              <a:defRPr/>
            </a:lvl1pPr>
          </a:lstStyle>
          <a:p>
            <a:pPr>
              <a:defRPr/>
            </a:pPr>
            <a:r>
              <a:rPr lang="en-US" dirty="0"/>
              <a:t>Jay Yang, et al. (ZTE)</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sym typeface="+mn-ea"/>
              </a:rPr>
              <a:t>Recap: Operating Channel Validation(OCV)</a:t>
            </a:r>
            <a:endParaRPr lang="zh-CN" altLang="en-US"/>
          </a:p>
        </p:txBody>
      </p:sp>
      <p:sp>
        <p:nvSpPr>
          <p:cNvPr id="3" name="内容占位符 2"/>
          <p:cNvSpPr>
            <a:spLocks noGrp="1"/>
          </p:cNvSpPr>
          <p:nvPr>
            <p:ph idx="1"/>
          </p:nvPr>
        </p:nvSpPr>
        <p:spPr/>
        <p:txBody>
          <a:bodyPr/>
          <a:p>
            <a:r>
              <a:rPr lang="en-US" altLang="zh-CN"/>
              <a:t>To prevent from MC-MitM attacking, OCV feature was defined in the baseline via including the OCI(Operating Channel Information) element:</a:t>
            </a:r>
            <a:endParaRPr lang="en-US" altLang="zh-CN"/>
          </a:p>
          <a:p>
            <a:pPr lvl="1"/>
            <a:r>
              <a:rPr lang="en-US" altLang="zh-CN">
                <a:sym typeface="+mn-ea"/>
              </a:rPr>
              <a:t>E.g., OCI element is included in EAPOL-2/3,reassociation request/response,SA query request/response,WNM sleep mode request/response frame,etc.</a:t>
            </a:r>
            <a:endParaRPr lang="en-US" altLang="zh-CN"/>
          </a:p>
          <a:p>
            <a:pPr lvl="1"/>
            <a:r>
              <a:rPr lang="en-US" altLang="zh-CN"/>
              <a:t>The receiver will compare the OCI element and the primary channel where the PPDU is received.  </a:t>
            </a:r>
            <a:endParaRPr lang="en-US" altLang="zh-CN"/>
          </a:p>
          <a:p>
            <a:pPr lvl="1"/>
            <a:r>
              <a:rPr lang="en-US" altLang="zh-CN"/>
              <a:t>If a mismatch issue occurs, the STA can infer the </a:t>
            </a:r>
            <a:r>
              <a:rPr lang="en-US" altLang="zh-CN">
                <a:sym typeface="+mn-ea"/>
              </a:rPr>
              <a:t>surrounding </a:t>
            </a:r>
            <a:r>
              <a:rPr lang="en-US" altLang="zh-CN"/>
              <a:t>MC-MitM attacker, and then it may </a:t>
            </a:r>
            <a:r>
              <a:rPr lang="en-US" altLang="zh-CN">
                <a:sym typeface="+mn-ea"/>
              </a:rPr>
              <a:t>abort the current procedure</a:t>
            </a:r>
            <a:r>
              <a:rPr lang="en-US" altLang="zh-CN"/>
              <a:t> .</a:t>
            </a:r>
            <a:endParaRPr lang="en-US" altLang="zh-CN"/>
          </a:p>
        </p:txBody>
      </p:sp>
      <p:sp>
        <p:nvSpPr>
          <p:cNvPr id="4" name="灯片编号占位符 3"/>
          <p:cNvSpPr>
            <a:spLocks noGrp="1"/>
          </p:cNvSpPr>
          <p:nvPr>
            <p:ph type="sldNum" sz="quarter" idx="12"/>
          </p:nvPr>
        </p:nvSpPr>
        <p:spPr/>
        <p:txBody>
          <a:bodyPr/>
          <a:p>
            <a:pPr>
              <a:defRPr/>
            </a:pPr>
            <a:r>
              <a:rPr lang="en-US"/>
              <a:t>Slide </a:t>
            </a:r>
            <a:fld id="{C1789BC7-C074-42CC-ADF8-5107DF6BD1C1}" type="slidenum">
              <a:rPr lang="en-US"/>
            </a:fld>
            <a:endParaRPr lang="en-US"/>
          </a:p>
        </p:txBody>
      </p:sp>
      <p:sp>
        <p:nvSpPr>
          <p:cNvPr id="7" name="Rectangle 5"/>
          <p:cNvSpPr>
            <a:spLocks noGrp="1" noChangeArrowheads="1"/>
          </p:cNvSpPr>
          <p:nvPr>
            <p:ph type="ftr" sz="quarter" idx="11"/>
          </p:nvPr>
        </p:nvSpPr>
        <p:spPr>
          <a:xfrm>
            <a:off x="9323426" y="6481446"/>
            <a:ext cx="2012315" cy="276860"/>
          </a:xfrm>
        </p:spPr>
        <p:txBody>
          <a:bodyPr/>
          <a:lstStyle>
            <a:lvl1pPr>
              <a:defRPr/>
            </a:lvl1pPr>
          </a:lstStyle>
          <a:p>
            <a:pPr>
              <a:defRPr/>
            </a:pPr>
            <a:r>
              <a:rPr lang="en-US" dirty="0"/>
              <a:t>Jay Yang, et al. (ZTE)</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 name="Footer Placeholder 4"/>
          <p:cNvSpPr>
            <a:spLocks noGrp="1"/>
          </p:cNvSpPr>
          <p:nvPr>
            <p:ph type="ftr" sz="quarter" idx="11"/>
          </p:nvPr>
        </p:nvSpPr>
        <p:spPr>
          <a:xfrm>
            <a:off x="10205441" y="6481446"/>
            <a:ext cx="1130300" cy="276860"/>
          </a:xfrm>
        </p:spPr>
        <p:txBody>
          <a:bodyPr/>
          <a:p>
            <a:pPr algn="r">
              <a:defRPr/>
            </a:pPr>
            <a:r>
              <a:rPr lang="en-US">
                <a:sym typeface="+mn-ea"/>
              </a:rPr>
              <a:t> et al. (ZTE)</a:t>
            </a:r>
            <a:endParaRPr lang="en-US" dirty="0"/>
          </a:p>
        </p:txBody>
      </p:sp>
      <p:sp>
        <p:nvSpPr>
          <p:cNvPr id="8" name="Title 1"/>
          <p:cNvSpPr>
            <a:spLocks noGrp="1"/>
          </p:cNvSpPr>
          <p:nvPr/>
        </p:nvSpPr>
        <p:spPr>
          <a:xfrm>
            <a:off x="914400" y="685801"/>
            <a:ext cx="10363200" cy="914399"/>
          </a:xfrm>
          <a:prstGeom prst="rect">
            <a:avLst/>
          </a:prstGeom>
          <a:noFill/>
          <a:ln w="9525">
            <a:noFill/>
            <a:miter lim="800000"/>
          </a:ln>
        </p:spPr>
        <p:txBody>
          <a:bodyPr vert="horz" wrap="square" lIns="92075" tIns="46038" rIns="92075" bIns="46038" numCol="1" anchor="ctr" anchorCtr="0" compatLnSpc="1"/>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anose="02020603050405020304" pitchFamily="18" charset="0"/>
              </a:defRPr>
            </a:lvl2pPr>
            <a:lvl3pPr algn="ctr" rtl="0" eaLnBrk="0" fontAlgn="base" hangingPunct="0">
              <a:spcBef>
                <a:spcPct val="0"/>
              </a:spcBef>
              <a:spcAft>
                <a:spcPct val="0"/>
              </a:spcAft>
              <a:defRPr sz="3200" b="1">
                <a:solidFill>
                  <a:schemeClr val="tx2"/>
                </a:solidFill>
                <a:latin typeface="Times New Roman" panose="02020603050405020304" pitchFamily="18" charset="0"/>
              </a:defRPr>
            </a:lvl3pPr>
            <a:lvl4pPr algn="ctr" rtl="0" eaLnBrk="0" fontAlgn="base" hangingPunct="0">
              <a:spcBef>
                <a:spcPct val="0"/>
              </a:spcBef>
              <a:spcAft>
                <a:spcPct val="0"/>
              </a:spcAft>
              <a:defRPr sz="3200" b="1">
                <a:solidFill>
                  <a:schemeClr val="tx2"/>
                </a:solidFill>
                <a:latin typeface="Times New Roman" panose="02020603050405020304" pitchFamily="18" charset="0"/>
              </a:defRPr>
            </a:lvl4pPr>
            <a:lvl5pPr algn="ctr" rtl="0" eaLnBrk="0" fontAlgn="base" hangingPunct="0">
              <a:spcBef>
                <a:spcPct val="0"/>
              </a:spcBef>
              <a:spcAft>
                <a:spcPct val="0"/>
              </a:spcAft>
              <a:defRPr sz="3200" b="1">
                <a:solidFill>
                  <a:schemeClr val="tx2"/>
                </a:solidFill>
                <a:latin typeface="Times New Roman" panose="02020603050405020304" pitchFamily="18" charset="0"/>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r>
              <a:rPr lang="en-US"/>
              <a:t> The operating channel mismatch issue in NPCA</a:t>
            </a:r>
            <a:endParaRPr lang="en-US"/>
          </a:p>
        </p:txBody>
      </p:sp>
      <p:sp>
        <p:nvSpPr>
          <p:cNvPr id="7" name="コンテンツ プレースホルダー 1"/>
          <p:cNvSpPr>
            <a:spLocks noGrp="1"/>
          </p:cNvSpPr>
          <p:nvPr>
            <p:ph idx="1"/>
          </p:nvPr>
        </p:nvSpPr>
        <p:spPr>
          <a:xfrm>
            <a:off x="914400" y="1600200"/>
            <a:ext cx="10363835" cy="4384675"/>
          </a:xfrm>
        </p:spPr>
        <p:txBody>
          <a:bodyPr/>
          <a:p>
            <a:pPr lvl="0"/>
            <a:r>
              <a:rPr lang="en-US" dirty="0" smtClean="0">
                <a:sym typeface="+mn-ea"/>
              </a:rPr>
              <a:t>The current OCI only contain the primary channel(PC) number</a:t>
            </a:r>
            <a:endParaRPr lang="en-US" dirty="0" smtClean="0">
              <a:sym typeface="+mn-ea"/>
            </a:endParaRPr>
          </a:p>
          <a:p>
            <a:pPr lvl="1"/>
            <a:r>
              <a:rPr lang="en-US" dirty="0" smtClean="0">
                <a:sym typeface="+mn-ea"/>
              </a:rPr>
              <a:t>But the actually frame transmission channel can be either primary channel or NPCA-P channel.</a:t>
            </a:r>
            <a:endParaRPr lang="en-US" dirty="0" smtClean="0">
              <a:sym typeface="+mn-ea"/>
            </a:endParaRPr>
          </a:p>
          <a:p>
            <a:pPr lvl="1"/>
            <a:r>
              <a:rPr lang="en-US" dirty="0" smtClean="0">
                <a:sym typeface="+mn-ea"/>
              </a:rPr>
              <a:t>If the frame including OCI element is (re)transmitted on NPCA channel, it will cause the channel mismatch issue when STA verifies the PC in OCI and the PPDU receiving channel.</a:t>
            </a:r>
            <a:endParaRPr lang="en-US" dirty="0" smtClean="0">
              <a:sym typeface="+mn-ea"/>
            </a:endParaRPr>
          </a:p>
          <a:p>
            <a:pPr lvl="0">
              <a:buFont typeface="Arial" panose="020B0604020202020204" pitchFamily="34" charset="0"/>
              <a:buChar char="•"/>
            </a:pPr>
            <a:endParaRPr lang="en-US" dirty="0" smtClean="0">
              <a:sym typeface="+mn-ea"/>
            </a:endParaRPr>
          </a:p>
          <a:p>
            <a:pPr lvl="0">
              <a:buFont typeface="Arial" panose="020B0604020202020204" pitchFamily="34" charset="0"/>
              <a:buChar char="•"/>
            </a:pPr>
            <a:r>
              <a:rPr lang="en-US" dirty="0" smtClean="0">
                <a:sym typeface="+mn-ea"/>
              </a:rPr>
              <a:t>The quoted baseline text as bellow:</a:t>
            </a:r>
            <a:endParaRPr lang="en-US" dirty="0" smtClean="0">
              <a:sym typeface="+mn-ea"/>
            </a:endParaRPr>
          </a:p>
        </p:txBody>
      </p:sp>
      <p:sp>
        <p:nvSpPr>
          <p:cNvPr id="9" name="灯片编号占位符 8"/>
          <p:cNvSpPr>
            <a:spLocks noGrp="1"/>
          </p:cNvSpPr>
          <p:nvPr>
            <p:ph type="sldNum" sz="quarter" idx="12"/>
          </p:nvPr>
        </p:nvSpPr>
        <p:spPr/>
        <p:txBody>
          <a:bodyPr/>
          <a:p>
            <a:pPr>
              <a:defRPr/>
            </a:pPr>
            <a:r>
              <a:rPr lang="en-US"/>
              <a:t>Slide </a:t>
            </a:r>
            <a:fld id="{C1789BC7-C074-42CC-ADF8-5107DF6BD1C1}" type="slidenum">
              <a:rPr lang="en-US"/>
            </a:fld>
            <a:endParaRPr lang="en-US"/>
          </a:p>
        </p:txBody>
      </p:sp>
      <p:sp>
        <p:nvSpPr>
          <p:cNvPr id="2" name="Rectangle 5"/>
          <p:cNvSpPr>
            <a:spLocks noGrp="1" noChangeArrowheads="1"/>
          </p:cNvSpPr>
          <p:nvPr/>
        </p:nvSpPr>
        <p:spPr>
          <a:xfrm>
            <a:off x="9323426" y="6481446"/>
            <a:ext cx="2012315" cy="276860"/>
          </a:xfrm>
          <a:prstGeom prst="rect">
            <a:avLst/>
          </a:prstGeom>
          <a:noFill/>
          <a:ln w="9525">
            <a:noFill/>
            <a:miter lim="800000"/>
          </a:ln>
          <a:effectLst/>
        </p:spPr>
        <p:txBody>
          <a:bodyPr vert="horz" wrap="none" lIns="0" tIns="0" rIns="0" bIns="0" numCol="1" anchor="t" anchorCtr="0" compatLnSpc="1">
            <a:spAutoFit/>
          </a:bodyPr>
          <a:lstStyle>
            <a:lvl1pPr>
              <a:defRPr/>
            </a:lvl1pPr>
          </a:lstStyle>
          <a:p>
            <a:pPr>
              <a:defRPr/>
            </a:pPr>
            <a:r>
              <a:rPr lang="en-US" dirty="0"/>
              <a:t>Jay Yang, et al. (ZTE)</a:t>
            </a:r>
            <a:endParaRPr lang="en-US" dirty="0"/>
          </a:p>
        </p:txBody>
      </p:sp>
      <p:graphicFrame>
        <p:nvGraphicFramePr>
          <p:cNvPr id="3" name="Object 2"/>
          <p:cNvGraphicFramePr/>
          <p:nvPr/>
        </p:nvGraphicFramePr>
        <p:xfrm>
          <a:off x="1089025" y="4243070"/>
          <a:ext cx="9745980" cy="2386965"/>
        </p:xfrm>
        <a:graphic>
          <a:graphicData uri="http://schemas.openxmlformats.org/presentationml/2006/ole">
            <mc:AlternateContent xmlns:mc="http://schemas.openxmlformats.org/markup-compatibility/2006">
              <mc:Choice xmlns:v="urn:schemas-microsoft-com:vml" Requires="v">
                <p:oleObj spid="_x0000_s4" name="" r:id="rId1" imgW="9738360" imgH="2385060" progId="Paint.Picture">
                  <p:embed/>
                </p:oleObj>
              </mc:Choice>
              <mc:Fallback>
                <p:oleObj name="" r:id="rId1" imgW="9738360" imgH="2385060" progId="Paint.Picture">
                  <p:embed/>
                  <p:pic>
                    <p:nvPicPr>
                      <p:cNvPr id="0" name="Picture 3"/>
                      <p:cNvPicPr/>
                      <p:nvPr/>
                    </p:nvPicPr>
                    <p:blipFill>
                      <a:blip r:embed="rId2"/>
                      <a:stretch>
                        <a:fillRect/>
                      </a:stretch>
                    </p:blipFill>
                    <p:spPr>
                      <a:xfrm>
                        <a:off x="1089025" y="4243070"/>
                        <a:ext cx="9745980" cy="2386965"/>
                      </a:xfrm>
                      <a:prstGeom prst="rect">
                        <a:avLst/>
                      </a:prstGeom>
                    </p:spPr>
                  </p:pic>
                </p:oleObj>
              </mc:Fallback>
            </mc:AlternateContent>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en-US"/>
              <a:t>Motivation</a:t>
            </a:r>
            <a:endParaRPr lang="en-US"/>
          </a:p>
        </p:txBody>
      </p:sp>
      <p:sp>
        <p:nvSpPr>
          <p:cNvPr id="3" name="Content Placeholder 2"/>
          <p:cNvSpPr>
            <a:spLocks noGrp="1"/>
          </p:cNvSpPr>
          <p:nvPr>
            <p:ph idx="1"/>
          </p:nvPr>
        </p:nvSpPr>
        <p:spPr/>
        <p:txBody>
          <a:bodyPr/>
          <a:p>
            <a:r>
              <a:rPr lang="en-US" b="0" dirty="0" smtClean="0">
                <a:sym typeface="+mn-ea"/>
              </a:rPr>
              <a:t>In this contribution, we would like to discuss two possible solutions to address the issue mentioned above.</a:t>
            </a:r>
            <a:endParaRPr lang="en-US" b="0" dirty="0" smtClean="0">
              <a:sym typeface="+mn-ea"/>
            </a:endParaRPr>
          </a:p>
          <a:p>
            <a:endParaRPr lang="en-US" b="0" dirty="0" smtClean="0">
              <a:sym typeface="+mn-ea"/>
            </a:endParaRPr>
          </a:p>
        </p:txBody>
      </p:sp>
      <p:sp>
        <p:nvSpPr>
          <p:cNvPr id="4" name="Slide Number Placeholder 3"/>
          <p:cNvSpPr>
            <a:spLocks noGrp="1"/>
          </p:cNvSpPr>
          <p:nvPr>
            <p:ph type="sldNum" sz="quarter" idx="12"/>
          </p:nvPr>
        </p:nvSpPr>
        <p:spPr/>
        <p:txBody>
          <a:bodyPr/>
          <a:p>
            <a:pPr>
              <a:defRPr/>
            </a:pPr>
            <a:r>
              <a:rPr lang="en-US"/>
              <a:t>Slide </a:t>
            </a:r>
            <a:fld id="{C1789BC7-C074-42CC-ADF8-5107DF6BD1C1}" type="slidenum">
              <a:rPr lang="en-US"/>
            </a:fld>
            <a:endParaRPr lang="en-US"/>
          </a:p>
        </p:txBody>
      </p:sp>
      <p:sp>
        <p:nvSpPr>
          <p:cNvPr id="5" name="Footer Placeholder 4"/>
          <p:cNvSpPr>
            <a:spLocks noGrp="1"/>
          </p:cNvSpPr>
          <p:nvPr>
            <p:ph type="ftr" sz="quarter" idx="11"/>
          </p:nvPr>
        </p:nvSpPr>
        <p:spPr/>
        <p:txBody>
          <a:bodyPr/>
          <a:p>
            <a:pPr>
              <a:defRPr/>
            </a:pPr>
            <a:r>
              <a:rPr lang="en-US" dirty="0"/>
              <a:t>Jay Yang, et al. (ZTE)</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t>Option 1:define the re</a:t>
            </a:r>
            <a:r>
              <a:rPr lang="en-US" dirty="0" smtClean="0">
                <a:sym typeface="+mn-ea"/>
              </a:rPr>
              <a:t>strictive rule</a:t>
            </a:r>
            <a:endParaRPr lang="en-US" altLang="zh-CN"/>
          </a:p>
        </p:txBody>
      </p:sp>
      <p:sp>
        <p:nvSpPr>
          <p:cNvPr id="3" name="内容占位符 2"/>
          <p:cNvSpPr>
            <a:spLocks noGrp="1"/>
          </p:cNvSpPr>
          <p:nvPr>
            <p:ph idx="1"/>
          </p:nvPr>
        </p:nvSpPr>
        <p:spPr/>
        <p:txBody>
          <a:bodyPr/>
          <a:p>
            <a:r>
              <a:rPr lang="en-US" altLang="zh-CN"/>
              <a:t>The frames containing OCI</a:t>
            </a:r>
            <a:r>
              <a:rPr lang="zh-CN" altLang="en-US"/>
              <a:t> are only allowed to be </a:t>
            </a:r>
            <a:r>
              <a:rPr lang="en-US" altLang="zh-CN"/>
              <a:t>(re)</a:t>
            </a:r>
            <a:r>
              <a:rPr lang="zh-CN" altLang="en-US"/>
              <a:t>transmitted on the primary channel.</a:t>
            </a:r>
            <a:endParaRPr lang="zh-CN" altLang="en-US"/>
          </a:p>
          <a:p>
            <a:pPr lvl="1"/>
            <a:r>
              <a:rPr lang="en-US" altLang="zh-CN"/>
              <a:t>Pros.  No change requirement on the current OCI element.</a:t>
            </a:r>
            <a:endParaRPr lang="en-US" altLang="zh-CN"/>
          </a:p>
          <a:p>
            <a:pPr lvl="1"/>
            <a:r>
              <a:rPr lang="en-US" altLang="zh-CN"/>
              <a:t>Cons.  It requires the implementation to identify each frame to check OCI element before (re)transmission on NPCA. It may bring additional processing delay issue.(e.g. the transmitter has to wait on the primary channel if it intends to send the frame including OCI in OBSS senario.) </a:t>
            </a:r>
            <a:endParaRPr lang="en-US" altLang="zh-CN"/>
          </a:p>
          <a:p>
            <a:pPr lvl="1"/>
            <a:endParaRPr lang="zh-CN" altLang="en-US"/>
          </a:p>
          <a:p>
            <a:pPr lvl="0"/>
            <a:endParaRPr lang="en-US" altLang="zh-CN"/>
          </a:p>
        </p:txBody>
      </p:sp>
      <p:sp>
        <p:nvSpPr>
          <p:cNvPr id="4" name="灯片编号占位符 3"/>
          <p:cNvSpPr>
            <a:spLocks noGrp="1"/>
          </p:cNvSpPr>
          <p:nvPr>
            <p:ph type="sldNum" sz="quarter" idx="12"/>
          </p:nvPr>
        </p:nvSpPr>
        <p:spPr/>
        <p:txBody>
          <a:bodyPr/>
          <a:p>
            <a:pPr>
              <a:defRPr/>
            </a:pPr>
            <a:r>
              <a:rPr lang="en-US"/>
              <a:t>Slide </a:t>
            </a:r>
            <a:fld id="{C1789BC7-C074-42CC-ADF8-5107DF6BD1C1}" type="slidenum">
              <a:rPr lang="en-US"/>
            </a:fld>
            <a:endParaRPr lang="en-US"/>
          </a:p>
        </p:txBody>
      </p:sp>
      <p:sp>
        <p:nvSpPr>
          <p:cNvPr id="5" name="页脚占位符 4"/>
          <p:cNvSpPr>
            <a:spLocks noGrp="1"/>
          </p:cNvSpPr>
          <p:nvPr>
            <p:ph type="ftr" sz="quarter" idx="11"/>
          </p:nvPr>
        </p:nvSpPr>
        <p:spPr>
          <a:xfrm>
            <a:off x="10262591" y="6481446"/>
            <a:ext cx="1073150" cy="276860"/>
          </a:xfrm>
        </p:spPr>
        <p:txBody>
          <a:bodyPr/>
          <a:p>
            <a:pPr>
              <a:defRPr/>
            </a:pPr>
            <a:r>
              <a:rPr lang="en-US" dirty="0"/>
              <a:t>et al. (ZTE)</a:t>
            </a:r>
            <a:endParaRPr lang="en-US" dirty="0"/>
          </a:p>
        </p:txBody>
      </p:sp>
      <p:sp>
        <p:nvSpPr>
          <p:cNvPr id="7" name="Rectangle 5"/>
          <p:cNvSpPr>
            <a:spLocks noGrp="1" noChangeArrowheads="1"/>
          </p:cNvSpPr>
          <p:nvPr/>
        </p:nvSpPr>
        <p:spPr>
          <a:xfrm>
            <a:off x="9323426" y="6481446"/>
            <a:ext cx="2012315" cy="276860"/>
          </a:xfrm>
          <a:prstGeom prst="rect">
            <a:avLst/>
          </a:prstGeom>
          <a:noFill/>
          <a:ln w="9525">
            <a:noFill/>
            <a:miter lim="800000"/>
          </a:ln>
          <a:effectLst/>
        </p:spPr>
        <p:txBody>
          <a:bodyPr vert="horz" wrap="none" lIns="0" tIns="0" rIns="0" bIns="0" numCol="1" anchor="t" anchorCtr="0" compatLnSpc="1">
            <a:spAutoFit/>
          </a:bodyPr>
          <a:lstStyle>
            <a:lvl1pPr>
              <a:defRPr/>
            </a:lvl1pPr>
          </a:lstStyle>
          <a:p>
            <a:pPr>
              <a:defRPr/>
            </a:pPr>
            <a:r>
              <a:rPr lang="en-US" dirty="0"/>
              <a:t>Jay Yang, et al. (ZTE)</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t>Option2: add NPCA-P v</a:t>
            </a:r>
            <a:r>
              <a:rPr lang="en-US" altLang="zh-CN">
                <a:sym typeface="+mn-ea"/>
              </a:rPr>
              <a:t>alidation </a:t>
            </a:r>
            <a:r>
              <a:rPr lang="en-US" altLang="zh-CN"/>
              <a:t>function</a:t>
            </a:r>
            <a:endParaRPr lang="en-US" altLang="zh-CN"/>
          </a:p>
        </p:txBody>
      </p:sp>
      <p:sp>
        <p:nvSpPr>
          <p:cNvPr id="3" name="内容占位符 2"/>
          <p:cNvSpPr>
            <a:spLocks noGrp="1"/>
          </p:cNvSpPr>
          <p:nvPr>
            <p:ph idx="1"/>
          </p:nvPr>
        </p:nvSpPr>
        <p:spPr/>
        <p:txBody>
          <a:bodyPr/>
          <a:p>
            <a:r>
              <a:rPr lang="en-US" altLang="zh-CN">
                <a:sym typeface="+mn-ea"/>
              </a:rPr>
              <a:t>Allow the PPDU to include both PC and NPCA-P in an extended OCI once NPCA is enabled.</a:t>
            </a:r>
            <a:endParaRPr lang="en-US" altLang="zh-CN">
              <a:sym typeface="+mn-ea"/>
            </a:endParaRPr>
          </a:p>
          <a:p>
            <a:pPr lvl="1"/>
            <a:r>
              <a:rPr lang="en-US" altLang="zh-CN">
                <a:ea typeface="宋体" panose="02010600030101010101" pitchFamily="2" charset="-122"/>
                <a:sym typeface="+mn-ea"/>
              </a:rPr>
              <a:t>The receiver may verify the PC when operating on the original channel, and the </a:t>
            </a:r>
            <a:r>
              <a:rPr lang="en-US" altLang="zh-CN">
                <a:ea typeface="宋体" panose="02010600030101010101" pitchFamily="2" charset="-122"/>
                <a:sym typeface="+mn-ea"/>
              </a:rPr>
              <a:t>receiver </a:t>
            </a:r>
            <a:r>
              <a:rPr lang="en-US" altLang="zh-CN">
                <a:ea typeface="宋体" panose="02010600030101010101" pitchFamily="2" charset="-122"/>
                <a:sym typeface="+mn-ea"/>
              </a:rPr>
              <a:t>may verify the NPCA-P when operating on NPCA channel.</a:t>
            </a:r>
            <a:endParaRPr lang="en-US" altLang="zh-CN">
              <a:ea typeface="宋体" panose="02010600030101010101" pitchFamily="2" charset="-122"/>
              <a:sym typeface="+mn-ea"/>
            </a:endParaRPr>
          </a:p>
          <a:p>
            <a:pPr lvl="1"/>
            <a:r>
              <a:rPr lang="en-US" altLang="zh-CN">
                <a:ea typeface="宋体" panose="02010600030101010101" pitchFamily="2" charset="-122"/>
                <a:sym typeface="+mn-ea"/>
              </a:rPr>
              <a:t>An alternative approach is to contain two OCI elements in one frame.</a:t>
            </a:r>
            <a:endParaRPr lang="en-US" altLang="zh-CN">
              <a:ea typeface="宋体" panose="02010600030101010101" pitchFamily="2" charset="-122"/>
              <a:sym typeface="+mn-ea"/>
            </a:endParaRPr>
          </a:p>
        </p:txBody>
      </p:sp>
      <p:sp>
        <p:nvSpPr>
          <p:cNvPr id="4" name="灯片编号占位符 3"/>
          <p:cNvSpPr>
            <a:spLocks noGrp="1"/>
          </p:cNvSpPr>
          <p:nvPr>
            <p:ph type="sldNum" sz="quarter" idx="12"/>
          </p:nvPr>
        </p:nvSpPr>
        <p:spPr/>
        <p:txBody>
          <a:bodyPr/>
          <a:p>
            <a:pPr>
              <a:defRPr/>
            </a:pPr>
            <a:r>
              <a:rPr lang="en-US"/>
              <a:t>Slide </a:t>
            </a:r>
            <a:fld id="{C1789BC7-C074-42CC-ADF8-5107DF6BD1C1}" type="slidenum">
              <a:rPr lang="en-US"/>
            </a:fld>
            <a:endParaRPr lang="en-US"/>
          </a:p>
        </p:txBody>
      </p:sp>
      <p:sp>
        <p:nvSpPr>
          <p:cNvPr id="5" name="页脚占位符 4"/>
          <p:cNvSpPr>
            <a:spLocks noGrp="1"/>
          </p:cNvSpPr>
          <p:nvPr>
            <p:ph type="ftr" sz="quarter" idx="11"/>
          </p:nvPr>
        </p:nvSpPr>
        <p:spPr>
          <a:xfrm>
            <a:off x="10205441" y="6481446"/>
            <a:ext cx="1130300" cy="276860"/>
          </a:xfrm>
        </p:spPr>
        <p:txBody>
          <a:bodyPr/>
          <a:p>
            <a:pPr>
              <a:defRPr/>
            </a:pPr>
            <a:r>
              <a:rPr lang="en-US" dirty="0"/>
              <a:t> et al. (ZTE)</a:t>
            </a:r>
            <a:endParaRPr lang="en-US" dirty="0"/>
          </a:p>
        </p:txBody>
      </p:sp>
      <p:sp>
        <p:nvSpPr>
          <p:cNvPr id="7" name="Rectangle 5"/>
          <p:cNvSpPr>
            <a:spLocks noGrp="1" noChangeArrowheads="1"/>
          </p:cNvSpPr>
          <p:nvPr/>
        </p:nvSpPr>
        <p:spPr>
          <a:xfrm>
            <a:off x="9323426" y="6481446"/>
            <a:ext cx="2012315" cy="276860"/>
          </a:xfrm>
          <a:prstGeom prst="rect">
            <a:avLst/>
          </a:prstGeom>
          <a:noFill/>
          <a:ln w="9525">
            <a:noFill/>
            <a:miter lim="800000"/>
          </a:ln>
          <a:effectLst/>
        </p:spPr>
        <p:txBody>
          <a:bodyPr vert="horz" wrap="none" lIns="0" tIns="0" rIns="0" bIns="0" numCol="1" anchor="t" anchorCtr="0" compatLnSpc="1">
            <a:spAutoFit/>
          </a:bodyPr>
          <a:lstStyle>
            <a:lvl1pPr>
              <a:defRPr/>
            </a:lvl1pPr>
          </a:lstStyle>
          <a:p>
            <a:pPr>
              <a:defRPr/>
            </a:pPr>
            <a:r>
              <a:rPr lang="en-US" dirty="0"/>
              <a:t>Jay Yang, et al. (ZTE)</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t>Summary</a:t>
            </a:r>
            <a:endParaRPr lang="en-US" altLang="zh-CN"/>
          </a:p>
        </p:txBody>
      </p:sp>
      <p:sp>
        <p:nvSpPr>
          <p:cNvPr id="3" name="内容占位符 2"/>
          <p:cNvSpPr>
            <a:spLocks noGrp="1"/>
          </p:cNvSpPr>
          <p:nvPr>
            <p:ph idx="1"/>
          </p:nvPr>
        </p:nvSpPr>
        <p:spPr/>
        <p:txBody>
          <a:bodyPr/>
          <a:p>
            <a:r>
              <a:rPr lang="en-US" altLang="zh-CN"/>
              <a:t>Analyze the </a:t>
            </a:r>
            <a:r>
              <a:rPr lang="en-US" altLang="zh-CN">
                <a:sym typeface="+mn-ea"/>
              </a:rPr>
              <a:t>mismatch</a:t>
            </a:r>
            <a:r>
              <a:rPr lang="en-US" altLang="zh-CN">
                <a:sym typeface="+mn-ea"/>
              </a:rPr>
              <a:t> issue when OCI is present in NPCA scenario</a:t>
            </a:r>
            <a:endParaRPr lang="en-US" altLang="zh-CN">
              <a:sym typeface="+mn-ea"/>
            </a:endParaRPr>
          </a:p>
          <a:p>
            <a:r>
              <a:rPr lang="en-US" altLang="zh-CN"/>
              <a:t>Propose two options:</a:t>
            </a:r>
            <a:endParaRPr lang="en-US" altLang="zh-CN"/>
          </a:p>
          <a:p>
            <a:pPr lvl="1"/>
            <a:r>
              <a:rPr lang="en-US" altLang="zh-CN"/>
              <a:t>Opt1: </a:t>
            </a:r>
            <a:endParaRPr lang="en-US" altLang="zh-CN"/>
          </a:p>
          <a:p>
            <a:pPr lvl="2"/>
            <a:r>
              <a:rPr lang="en-US" altLang="zh-CN"/>
              <a:t>Define restrictive rules</a:t>
            </a:r>
            <a:endParaRPr lang="en-US" altLang="zh-CN"/>
          </a:p>
          <a:p>
            <a:pPr lvl="1"/>
            <a:r>
              <a:rPr lang="en-US" altLang="zh-CN"/>
              <a:t>Opt2: </a:t>
            </a:r>
            <a:endParaRPr lang="en-US" altLang="zh-CN"/>
          </a:p>
          <a:p>
            <a:pPr lvl="2"/>
            <a:r>
              <a:rPr lang="en-US" altLang="zh-CN"/>
              <a:t>Adding NPCA-P validation via a new OCI element or including two OCI element</a:t>
            </a:r>
            <a:endParaRPr lang="en-US" altLang="zh-CN"/>
          </a:p>
          <a:p>
            <a:endParaRPr lang="en-US" altLang="zh-CN"/>
          </a:p>
        </p:txBody>
      </p:sp>
      <p:sp>
        <p:nvSpPr>
          <p:cNvPr id="4" name="灯片编号占位符 3"/>
          <p:cNvSpPr>
            <a:spLocks noGrp="1"/>
          </p:cNvSpPr>
          <p:nvPr>
            <p:ph type="sldNum" sz="quarter" idx="12"/>
          </p:nvPr>
        </p:nvSpPr>
        <p:spPr/>
        <p:txBody>
          <a:bodyPr/>
          <a:p>
            <a:pPr>
              <a:defRPr/>
            </a:pPr>
            <a:r>
              <a:rPr lang="en-US"/>
              <a:t>Slide </a:t>
            </a:r>
            <a:fld id="{C1789BC7-C074-42CC-ADF8-5107DF6BD1C1}" type="slidenum">
              <a:rPr lang="en-US"/>
            </a:fld>
            <a:endParaRPr lang="en-US"/>
          </a:p>
        </p:txBody>
      </p:sp>
      <p:sp>
        <p:nvSpPr>
          <p:cNvPr id="5" name="页脚占位符 4"/>
          <p:cNvSpPr>
            <a:spLocks noGrp="1"/>
          </p:cNvSpPr>
          <p:nvPr>
            <p:ph type="ftr" sz="quarter" idx="11"/>
          </p:nvPr>
        </p:nvSpPr>
        <p:spPr>
          <a:xfrm>
            <a:off x="10205441" y="6481446"/>
            <a:ext cx="1130300" cy="276860"/>
          </a:xfrm>
        </p:spPr>
        <p:txBody>
          <a:bodyPr/>
          <a:p>
            <a:pPr>
              <a:defRPr/>
            </a:pPr>
            <a:r>
              <a:rPr lang="en-US" dirty="0"/>
              <a:t> et al. (ZTE)</a:t>
            </a:r>
            <a:endParaRPr lang="en-US" dirty="0"/>
          </a:p>
        </p:txBody>
      </p:sp>
      <p:sp>
        <p:nvSpPr>
          <p:cNvPr id="7" name="Rectangle 5"/>
          <p:cNvSpPr>
            <a:spLocks noGrp="1" noChangeArrowheads="1"/>
          </p:cNvSpPr>
          <p:nvPr/>
        </p:nvSpPr>
        <p:spPr>
          <a:xfrm>
            <a:off x="9323426" y="6481446"/>
            <a:ext cx="2012315" cy="276860"/>
          </a:xfrm>
          <a:prstGeom prst="rect">
            <a:avLst/>
          </a:prstGeom>
          <a:noFill/>
          <a:ln w="9525">
            <a:noFill/>
            <a:miter lim="800000"/>
          </a:ln>
          <a:effectLst/>
        </p:spPr>
        <p:txBody>
          <a:bodyPr vert="horz" wrap="none" lIns="0" tIns="0" rIns="0" bIns="0" numCol="1" anchor="t" anchorCtr="0" compatLnSpc="1">
            <a:spAutoFit/>
          </a:bodyPr>
          <a:lstStyle>
            <a:lvl1pPr>
              <a:defRPr/>
            </a:lvl1pPr>
          </a:lstStyle>
          <a:p>
            <a:pPr>
              <a:defRPr/>
            </a:pPr>
            <a:r>
              <a:rPr lang="en-US" dirty="0"/>
              <a:t>Jay Yang, et al. (ZTE)</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2726704"/>
            <a:ext cx="10515600" cy="1404592"/>
          </a:xfrm>
        </p:spPr>
        <p:txBody>
          <a:bodyPr>
            <a:noAutofit/>
          </a:bodyPr>
          <a:lstStyle/>
          <a:p>
            <a:pPr marL="0" indent="0" algn="ctr">
              <a:buNone/>
            </a:pPr>
            <a:r>
              <a:rPr lang="en-US" altLang="zh-CN" sz="4400" dirty="0"/>
              <a:t>THANK YOU </a:t>
            </a:r>
            <a:endParaRPr lang="zh-CN" altLang="en-US" sz="4400" dirty="0"/>
          </a:p>
        </p:txBody>
      </p:sp>
      <p:sp>
        <p:nvSpPr>
          <p:cNvPr id="2" name="页脚占位符 1"/>
          <p:cNvSpPr>
            <a:spLocks noGrp="1"/>
          </p:cNvSpPr>
          <p:nvPr>
            <p:ph type="ftr" sz="quarter" idx="11"/>
          </p:nvPr>
        </p:nvSpPr>
        <p:spPr>
          <a:xfrm>
            <a:off x="10205441" y="6481446"/>
            <a:ext cx="1130300" cy="276860"/>
          </a:xfrm>
        </p:spPr>
        <p:txBody>
          <a:bodyPr/>
          <a:p>
            <a:pPr>
              <a:defRPr/>
            </a:pPr>
            <a:r>
              <a:rPr lang="en-US" dirty="0"/>
              <a:t> et al. (ZTE)</a:t>
            </a:r>
            <a:endParaRPr lang="en-US" dirty="0"/>
          </a:p>
        </p:txBody>
      </p:sp>
      <p:sp>
        <p:nvSpPr>
          <p:cNvPr id="4" name="灯片编号占位符 3"/>
          <p:cNvSpPr>
            <a:spLocks noGrp="1"/>
          </p:cNvSpPr>
          <p:nvPr>
            <p:ph type="sldNum" sz="quarter" idx="12"/>
          </p:nvPr>
        </p:nvSpPr>
        <p:spPr/>
        <p:txBody>
          <a:bodyPr/>
          <a:p>
            <a:pPr>
              <a:defRPr/>
            </a:pPr>
            <a:r>
              <a:rPr lang="en-US"/>
              <a:t>Slide </a:t>
            </a:r>
            <a:fld id="{C1789BC7-C074-42CC-ADF8-5107DF6BD1C1}" type="slidenum">
              <a:rPr lang="en-US"/>
            </a:fld>
            <a:endParaRPr lang="en-US"/>
          </a:p>
        </p:txBody>
      </p:sp>
      <p:sp>
        <p:nvSpPr>
          <p:cNvPr id="7" name="Rectangle 5"/>
          <p:cNvSpPr>
            <a:spLocks noGrp="1" noChangeArrowheads="1"/>
          </p:cNvSpPr>
          <p:nvPr/>
        </p:nvSpPr>
        <p:spPr>
          <a:xfrm>
            <a:off x="9323426" y="6481446"/>
            <a:ext cx="2012315" cy="276860"/>
          </a:xfrm>
          <a:prstGeom prst="rect">
            <a:avLst/>
          </a:prstGeom>
          <a:noFill/>
          <a:ln w="9525">
            <a:noFill/>
            <a:miter lim="800000"/>
          </a:ln>
          <a:effectLst/>
        </p:spPr>
        <p:txBody>
          <a:bodyPr vert="horz" wrap="none" lIns="0" tIns="0" rIns="0" bIns="0" numCol="1" anchor="t" anchorCtr="0" compatLnSpc="1">
            <a:spAutoFit/>
          </a:bodyPr>
          <a:lstStyle>
            <a:lvl1pPr>
              <a:defRPr/>
            </a:lvl1pPr>
          </a:lstStyle>
          <a:p>
            <a:pPr>
              <a:defRPr/>
            </a:pPr>
            <a:r>
              <a:rPr lang="en-US" dirty="0"/>
              <a:t>Jay Yang, et al. (ZTE)</a:t>
            </a:r>
            <a:endParaRPr lang="en-US" dirty="0"/>
          </a:p>
        </p:txBody>
      </p:sp>
    </p:spTree>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4506</Words>
  <Application>WPS Presentation</Application>
  <PresentationFormat>Widescreen</PresentationFormat>
  <Paragraphs>176</Paragraphs>
  <Slides>12</Slides>
  <Notes>0</Notes>
  <HiddenSlides>0</HiddenSlides>
  <MMClips>0</MMClips>
  <ScaleCrop>false</ScaleCrop>
  <HeadingPairs>
    <vt:vector size="8" baseType="variant">
      <vt:variant>
        <vt:lpstr>已用的字体</vt:lpstr>
      </vt:variant>
      <vt:variant>
        <vt:i4>12</vt:i4>
      </vt:variant>
      <vt:variant>
        <vt:lpstr>主题</vt:lpstr>
      </vt:variant>
      <vt:variant>
        <vt:i4>1</vt:i4>
      </vt:variant>
      <vt:variant>
        <vt:lpstr>嵌入 OLE 服务器</vt:lpstr>
      </vt:variant>
      <vt:variant>
        <vt:i4>1</vt:i4>
      </vt:variant>
      <vt:variant>
        <vt:lpstr>幻灯片标题</vt:lpstr>
      </vt:variant>
      <vt:variant>
        <vt:i4>12</vt:i4>
      </vt:variant>
    </vt:vector>
  </HeadingPairs>
  <TitlesOfParts>
    <vt:vector size="26" baseType="lpstr">
      <vt:lpstr>Arial</vt:lpstr>
      <vt:lpstr>宋体</vt:lpstr>
      <vt:lpstr>Wingdings</vt:lpstr>
      <vt:lpstr>Times New Roman</vt:lpstr>
      <vt:lpstr>Gulim</vt:lpstr>
      <vt:lpstr>Malgun Gothic</vt:lpstr>
      <vt:lpstr>Times New Roman</vt:lpstr>
      <vt:lpstr>MS Gothic</vt:lpstr>
      <vt:lpstr>微软雅黑</vt:lpstr>
      <vt:lpstr>Arial Unicode MS</vt:lpstr>
      <vt:lpstr>Calibri</vt:lpstr>
      <vt:lpstr>等线</vt:lpstr>
      <vt:lpstr>802-11-Submission</vt:lpstr>
      <vt:lpstr>Paint.Picture</vt:lpstr>
      <vt:lpstr>PowerPoint 演示文稿</vt:lpstr>
      <vt:lpstr>Recap:NPCA</vt:lpstr>
      <vt:lpstr>Recap: Operating Channel Validation(OCV)</vt:lpstr>
      <vt:lpstr>PowerPoint 演示文稿</vt:lpstr>
      <vt:lpstr>Motivation</vt:lpstr>
      <vt:lpstr>Option 1:define the restrictive rule</vt:lpstr>
      <vt:lpstr>Option2: add NPCA-P validation function</vt:lpstr>
      <vt:lpstr>Summary</vt:lpstr>
      <vt:lpstr>PowerPoint 演示文稿</vt:lpstr>
      <vt:lpstr>Reference</vt:lpstr>
      <vt:lpstr>SP1</vt:lpstr>
      <vt:lpstr>Recap:Multi-Channel Man-in-the-Middle Attacks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rule-based Random MAC-Identification proposal</dc:title>
  <dc:creator>Yang, Zhijie (NSB - CN/Shanghai)</dc:creator>
  <cp:lastModifiedBy>Jay Yang</cp:lastModifiedBy>
  <cp:revision>451</cp:revision>
  <dcterms:created xsi:type="dcterms:W3CDTF">2024-07-09T07:57:00Z</dcterms:created>
  <dcterms:modified xsi:type="dcterms:W3CDTF">2024-09-06T03:26:07Z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0x01010067BC94C346AF0B4FB46C347AD4C1744E</vt:lpwstr>
  </property>
  <property fmtid="{D5CDD505-2E9C-101B-9397-08002B2CF9AE}" pid="3" name="_dlc_DocIdItemGuid">
    <vt:lpwstr>10be83f3-be18-47b6-8306-cd5de8e8c2d6</vt:lpwstr>
  </property>
  <property fmtid="{D5CDD505-2E9C-101B-9397-08002B2CF9AE}" pid="4" name="ICV">
    <vt:lpwstr>2A1ECF95EAA24A412E4B696609E85696</vt:lpwstr>
  </property>
  <property fmtid="{D5CDD505-2E9C-101B-9397-08002B2CF9AE}" pid="5" name="KSOProductBuildVer">
    <vt:lpwstr>1033-12.2.0.13201</vt:lpwstr>
  </property>
</Properties>
</file>