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6" r:id="rId3"/>
    <p:sldId id="275" r:id="rId4"/>
    <p:sldId id="258" r:id="rId5"/>
    <p:sldId id="283" r:id="rId6"/>
    <p:sldId id="271" r:id="rId7"/>
    <p:sldId id="272" r:id="rId8"/>
    <p:sldId id="269" r:id="rId9"/>
    <p:sldId id="268" r:id="rId10"/>
    <p:sldId id="276" r:id="rId11"/>
    <p:sldId id="279" r:id="rId12"/>
    <p:sldId id="287" r:id="rId13"/>
    <p:sldId id="274" r:id="rId14"/>
    <p:sldId id="28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80"/>
    <a:srgbClr val="00C495"/>
    <a:srgbClr val="009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68" autoAdjust="0"/>
    <p:restoredTop sz="95843" autoAdjust="0"/>
  </p:normalViewPr>
  <p:slideViewPr>
    <p:cSldViewPr>
      <p:cViewPr>
        <p:scale>
          <a:sx n="100" d="100"/>
          <a:sy n="100" d="100"/>
        </p:scale>
        <p:origin x="768"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759375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9115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82702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171103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In this proposal, we focus on the TXOP level preemption, introducing a credibility criterion to assist the fair classification among streams and honest behavior between STAs to further promote the preemption feature </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995465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September 2024</a:t>
            </a:r>
            <a:endParaRPr lang="en-GB" dirty="0"/>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Yuxin Lu, TCL Industries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September 2024</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a:t>September 2024</a:t>
            </a:r>
            <a:endParaRPr lang="en-GB"/>
          </a:p>
        </p:txBody>
      </p:sp>
      <p:sp>
        <p:nvSpPr>
          <p:cNvPr id="6" name="Footer Placeholder 5"/>
          <p:cNvSpPr>
            <a:spLocks noGrp="1"/>
          </p:cNvSpPr>
          <p:nvPr>
            <p:ph type="ftr" idx="11"/>
          </p:nvPr>
        </p:nvSpPr>
        <p:spPr/>
        <p:txBody>
          <a:bodyPr/>
          <a:lstStyle>
            <a:lvl1pPr>
              <a:defRPr/>
            </a:lvl1pPr>
          </a:lstStyle>
          <a:p>
            <a:r>
              <a:rPr lang="en-GB"/>
              <a:t>Yuxin Lu, TCL Industries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Yuxin Lu, TCL Industries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September 2024</a:t>
            </a:r>
            <a:endParaRPr lang="en-GB"/>
          </a:p>
        </p:txBody>
      </p:sp>
      <p:sp>
        <p:nvSpPr>
          <p:cNvPr id="4" name="Footer Placeholder 3"/>
          <p:cNvSpPr>
            <a:spLocks noGrp="1"/>
          </p:cNvSpPr>
          <p:nvPr>
            <p:ph type="ftr" idx="11"/>
          </p:nvPr>
        </p:nvSpPr>
        <p:spPr/>
        <p:txBody>
          <a:bodyPr/>
          <a:lstStyle>
            <a:lvl1pPr>
              <a:defRPr/>
            </a:lvl1pPr>
          </a:lstStyle>
          <a:p>
            <a:r>
              <a:rPr lang="en-GB"/>
              <a:t>Yuxin Lu, TCL Industries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September 2024</a:t>
            </a:r>
            <a:endParaRPr lang="en-GB"/>
          </a:p>
        </p:txBody>
      </p:sp>
      <p:sp>
        <p:nvSpPr>
          <p:cNvPr id="3" name="Footer Placeholder 2"/>
          <p:cNvSpPr>
            <a:spLocks noGrp="1"/>
          </p:cNvSpPr>
          <p:nvPr>
            <p:ph type="ftr" idx="11"/>
          </p:nvPr>
        </p:nvSpPr>
        <p:spPr/>
        <p:txBody>
          <a:bodyPr/>
          <a:lstStyle>
            <a:lvl1pPr>
              <a:defRPr/>
            </a:lvl1pPr>
          </a:lstStyle>
          <a:p>
            <a:r>
              <a:rPr lang="en-GB"/>
              <a:t>Yuxin Lu, TCL Industries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September 2024</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September 2024</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Yuxin Lu, TCL Industries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76672"/>
            <a:ext cx="10363200" cy="14632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Credibility Criterion for TXOP Preemption </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2024-09-04</a:t>
            </a:r>
          </a:p>
        </p:txBody>
      </p:sp>
      <p:sp>
        <p:nvSpPr>
          <p:cNvPr id="6" name="Date Placeholder 3"/>
          <p:cNvSpPr>
            <a:spLocks noGrp="1"/>
          </p:cNvSpPr>
          <p:nvPr>
            <p:ph type="dt" idx="10"/>
          </p:nvPr>
        </p:nvSpPr>
        <p:spPr/>
        <p:txBody>
          <a:bodyPr/>
          <a:lstStyle/>
          <a:p>
            <a:r>
              <a:rPr lang="en-US" altLang="zh-CN"/>
              <a:t>September 2024</a:t>
            </a:r>
            <a:endParaRPr lang="en-GB" dirty="0"/>
          </a:p>
        </p:txBody>
      </p:sp>
      <p:sp>
        <p:nvSpPr>
          <p:cNvPr id="7" name="Footer Placeholder 4"/>
          <p:cNvSpPr>
            <a:spLocks noGrp="1"/>
          </p:cNvSpPr>
          <p:nvPr>
            <p:ph type="ftr" idx="11"/>
          </p:nvPr>
        </p:nvSpPr>
        <p:spPr/>
        <p:txBody>
          <a:bodyPr/>
          <a:lstStyle/>
          <a:p>
            <a:r>
              <a:rPr lang="en-GB"/>
              <a:t>Yuxin Lu, TCL Industries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5821110"/>
              </p:ext>
            </p:extLst>
          </p:nvPr>
        </p:nvGraphicFramePr>
        <p:xfrm>
          <a:off x="990600" y="2417763"/>
          <a:ext cx="10015538" cy="2441575"/>
        </p:xfrm>
        <a:graphic>
          <a:graphicData uri="http://schemas.openxmlformats.org/presentationml/2006/ole">
            <mc:AlternateContent xmlns:mc="http://schemas.openxmlformats.org/markup-compatibility/2006">
              <mc:Choice xmlns:v="urn:schemas-microsoft-com:vml" Requires="v">
                <p:oleObj name="Document" r:id="rId3" imgW="10615860" imgH="2580565" progId="Word.Document.8">
                  <p:embed/>
                </p:oleObj>
              </mc:Choice>
              <mc:Fallback>
                <p:oleObj name="Document" r:id="rId3" imgW="10615860" imgH="2580565" progId="Word.Document.8">
                  <p:embed/>
                  <p:pic>
                    <p:nvPicPr>
                      <p:cNvPr id="0" name="Picture 3"/>
                      <p:cNvPicPr>
                        <a:picLocks noChangeAspect="1" noChangeArrowheads="1"/>
                      </p:cNvPicPr>
                      <p:nvPr/>
                    </p:nvPicPr>
                    <p:blipFill>
                      <a:blip r:embed="rId4"/>
                      <a:srcRect/>
                      <a:stretch>
                        <a:fillRect/>
                      </a:stretch>
                    </p:blipFill>
                    <p:spPr bwMode="auto">
                      <a:xfrm>
                        <a:off x="990600" y="2417763"/>
                        <a:ext cx="10015538" cy="2441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1D8AE3-6AEC-7F6A-4534-355191D9D70C}"/>
              </a:ext>
            </a:extLst>
          </p:cNvPr>
          <p:cNvSpPr>
            <a:spLocks noGrp="1"/>
          </p:cNvSpPr>
          <p:nvPr>
            <p:ph type="title"/>
          </p:nvPr>
        </p:nvSpPr>
        <p:spPr/>
        <p:txBody>
          <a:bodyPr/>
          <a:lstStyle/>
          <a:p>
            <a:r>
              <a:rPr lang="en-US" altLang="zh-CN" dirty="0"/>
              <a:t>Case 1: </a:t>
            </a:r>
            <a:r>
              <a:rPr lang="en-US" altLang="zh-CN" sz="3200" dirty="0">
                <a:solidFill>
                  <a:schemeClr val="tx1"/>
                </a:solidFill>
              </a:rPr>
              <a:t>Preemptor is AP</a:t>
            </a:r>
            <a:r>
              <a:rPr lang="en-US" altLang="zh-CN" dirty="0"/>
              <a:t> </a:t>
            </a:r>
            <a:endParaRPr lang="zh-CN" altLang="en-US" dirty="0"/>
          </a:p>
        </p:txBody>
      </p:sp>
      <p:sp>
        <p:nvSpPr>
          <p:cNvPr id="3" name="内容占位符 2">
            <a:extLst>
              <a:ext uri="{FF2B5EF4-FFF2-40B4-BE49-F238E27FC236}">
                <a16:creationId xmlns:a16="http://schemas.microsoft.com/office/drawing/2014/main" id="{D7447CF1-5478-DDB3-20FE-6FB3D9F537F1}"/>
              </a:ext>
            </a:extLst>
          </p:cNvPr>
          <p:cNvSpPr>
            <a:spLocks noGrp="1"/>
          </p:cNvSpPr>
          <p:nvPr>
            <p:ph idx="1"/>
          </p:nvPr>
        </p:nvSpPr>
        <p:spPr>
          <a:xfrm>
            <a:off x="914401" y="1825465"/>
            <a:ext cx="5973687" cy="4268950"/>
          </a:xfrm>
        </p:spPr>
        <p:txBody>
          <a:bodyPr/>
          <a:lstStyle/>
          <a:p>
            <a:pPr>
              <a:buFont typeface="Arial" panose="020B0604020202020204" pitchFamily="34" charset="0"/>
              <a:buChar char="•"/>
            </a:pPr>
            <a:r>
              <a:rPr lang="en-US" altLang="zh-CN" sz="2000" dirty="0"/>
              <a:t>Potential preemptee is a non-AP TXOP holder (STA1)</a:t>
            </a:r>
            <a:endParaRPr lang="en-US" altLang="zh-CN" sz="2000" dirty="0">
              <a:solidFill>
                <a:srgbClr val="FF0000"/>
              </a:solidFill>
            </a:endParaRPr>
          </a:p>
          <a:p>
            <a:pPr>
              <a:buFont typeface="Arial" panose="020B0604020202020204" pitchFamily="34" charset="0"/>
              <a:buChar char="•"/>
            </a:pPr>
            <a:r>
              <a:rPr lang="en-US" altLang="zh-CN" sz="2000" dirty="0">
                <a:solidFill>
                  <a:schemeClr val="tx1"/>
                </a:solidFill>
              </a:rPr>
              <a:t>AP preempts UL TXOP to send DL LL data, either to some third STA (STA2) or STA1 </a:t>
            </a:r>
          </a:p>
          <a:p>
            <a:pPr lvl="1">
              <a:buFont typeface="Arial" panose="020B0604020202020204" pitchFamily="34" charset="0"/>
              <a:buChar char="•"/>
            </a:pPr>
            <a:r>
              <a:rPr lang="en-US" altLang="zh-CN" sz="1800" dirty="0"/>
              <a:t>If </a:t>
            </a:r>
            <a:r>
              <a:rPr lang="en-US" altLang="zh-CN" sz="1800" dirty="0">
                <a:solidFill>
                  <a:schemeClr val="tx1"/>
                </a:solidFill>
              </a:rPr>
              <a:t>to </a:t>
            </a:r>
            <a:r>
              <a:rPr lang="en-US" altLang="zh-CN" sz="1800" dirty="0"/>
              <a:t>STA2: the preemption duration is counted into the credibility calculation</a:t>
            </a:r>
          </a:p>
          <a:p>
            <a:pPr lvl="2">
              <a:buFont typeface="Arial" panose="020B0604020202020204" pitchFamily="34" charset="0"/>
              <a:buChar char="•"/>
            </a:pPr>
            <a:r>
              <a:rPr lang="en-US" altLang="zh-CN" sz="1600" dirty="0"/>
              <a:t>either between {</a:t>
            </a:r>
            <a:r>
              <a:rPr lang="en-US" altLang="zh-CN" sz="1600" dirty="0">
                <a:solidFill>
                  <a:schemeClr val="tx1"/>
                </a:solidFill>
              </a:rPr>
              <a:t>Preemptor </a:t>
            </a:r>
            <a:r>
              <a:rPr lang="en-US" altLang="zh-CN" sz="1600" dirty="0"/>
              <a:t>AP, </a:t>
            </a:r>
            <a:r>
              <a:rPr lang="en-US" altLang="zh-CN" sz="1600" b="1" dirty="0"/>
              <a:t>Preemptee STA1</a:t>
            </a:r>
            <a:r>
              <a:rPr lang="en-US" altLang="zh-CN" sz="1600" dirty="0"/>
              <a:t>} </a:t>
            </a:r>
          </a:p>
          <a:p>
            <a:pPr lvl="2">
              <a:buFont typeface="Arial" panose="020B0604020202020204" pitchFamily="34" charset="0"/>
              <a:buChar char="•"/>
            </a:pPr>
            <a:r>
              <a:rPr lang="en-US" altLang="zh-CN" sz="1600" dirty="0"/>
              <a:t>or {Third STA STA2, </a:t>
            </a:r>
            <a:r>
              <a:rPr lang="en-US" altLang="zh-CN" sz="1600" b="1" dirty="0"/>
              <a:t>Preemptee STA1</a:t>
            </a:r>
            <a:r>
              <a:rPr lang="en-US" altLang="zh-CN" sz="1600" dirty="0"/>
              <a:t>}</a:t>
            </a:r>
            <a:endParaRPr lang="en-US" altLang="zh-CN" sz="1800" dirty="0"/>
          </a:p>
          <a:p>
            <a:pPr lvl="1">
              <a:buFont typeface="Arial" panose="020B0604020202020204" pitchFamily="34" charset="0"/>
              <a:buChar char="•"/>
            </a:pPr>
            <a:r>
              <a:rPr lang="en-US" altLang="zh-CN" sz="1800" dirty="0"/>
              <a:t>If </a:t>
            </a:r>
            <a:r>
              <a:rPr lang="en-US" altLang="zh-CN" sz="1800" dirty="0">
                <a:solidFill>
                  <a:schemeClr val="tx1"/>
                </a:solidFill>
              </a:rPr>
              <a:t>to </a:t>
            </a:r>
            <a:r>
              <a:rPr lang="en-US" altLang="zh-CN" sz="1800" dirty="0"/>
              <a:t>STA1: the preemption duration is not counted into the credibility calculation, since STA1 is involved in the preemption transmission</a:t>
            </a:r>
          </a:p>
        </p:txBody>
      </p:sp>
      <p:sp>
        <p:nvSpPr>
          <p:cNvPr id="4" name="灯片编号占位符 3">
            <a:extLst>
              <a:ext uri="{FF2B5EF4-FFF2-40B4-BE49-F238E27FC236}">
                <a16:creationId xmlns:a16="http://schemas.microsoft.com/office/drawing/2014/main" id="{DB40E789-F8F5-36A7-C752-A23D78E304E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a:extLst>
              <a:ext uri="{FF2B5EF4-FFF2-40B4-BE49-F238E27FC236}">
                <a16:creationId xmlns:a16="http://schemas.microsoft.com/office/drawing/2014/main" id="{27DFF11C-CEA9-4C00-FE51-1BA64013105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0D6BE708-DAB7-B78D-FE05-14D98D730E81}"/>
              </a:ext>
            </a:extLst>
          </p:cNvPr>
          <p:cNvSpPr>
            <a:spLocks noGrp="1"/>
          </p:cNvSpPr>
          <p:nvPr>
            <p:ph type="dt" idx="15"/>
          </p:nvPr>
        </p:nvSpPr>
        <p:spPr/>
        <p:txBody>
          <a:bodyPr/>
          <a:lstStyle/>
          <a:p>
            <a:r>
              <a:rPr lang="en-US" altLang="zh-CN"/>
              <a:t>September 2024</a:t>
            </a:r>
            <a:endParaRPr lang="en-GB" dirty="0"/>
          </a:p>
        </p:txBody>
      </p:sp>
      <p:pic>
        <p:nvPicPr>
          <p:cNvPr id="11" name="图片 10">
            <a:extLst>
              <a:ext uri="{FF2B5EF4-FFF2-40B4-BE49-F238E27FC236}">
                <a16:creationId xmlns:a16="http://schemas.microsoft.com/office/drawing/2014/main" id="{07E51367-ED28-9EAD-23D6-B7F4448F0D1F}"/>
              </a:ext>
            </a:extLst>
          </p:cNvPr>
          <p:cNvPicPr>
            <a:picLocks noChangeAspect="1"/>
          </p:cNvPicPr>
          <p:nvPr/>
        </p:nvPicPr>
        <p:blipFill>
          <a:blip r:embed="rId3"/>
          <a:stretch>
            <a:fillRect/>
          </a:stretch>
        </p:blipFill>
        <p:spPr>
          <a:xfrm>
            <a:off x="6823153" y="4489981"/>
            <a:ext cx="4744297" cy="1985433"/>
          </a:xfrm>
          <a:prstGeom prst="rect">
            <a:avLst/>
          </a:prstGeom>
        </p:spPr>
      </p:pic>
      <p:pic>
        <p:nvPicPr>
          <p:cNvPr id="13" name="图片 12">
            <a:extLst>
              <a:ext uri="{FF2B5EF4-FFF2-40B4-BE49-F238E27FC236}">
                <a16:creationId xmlns:a16="http://schemas.microsoft.com/office/drawing/2014/main" id="{D29CE18D-8F1A-AB0F-2448-0FD52219875B}"/>
              </a:ext>
            </a:extLst>
          </p:cNvPr>
          <p:cNvPicPr>
            <a:picLocks noChangeAspect="1"/>
          </p:cNvPicPr>
          <p:nvPr/>
        </p:nvPicPr>
        <p:blipFill>
          <a:blip r:embed="rId4"/>
          <a:stretch>
            <a:fillRect/>
          </a:stretch>
        </p:blipFill>
        <p:spPr>
          <a:xfrm>
            <a:off x="6816080" y="1628800"/>
            <a:ext cx="4744297" cy="2702560"/>
          </a:xfrm>
          <a:prstGeom prst="rect">
            <a:avLst/>
          </a:prstGeom>
        </p:spPr>
      </p:pic>
    </p:spTree>
    <p:extLst>
      <p:ext uri="{BB962C8B-B14F-4D97-AF65-F5344CB8AC3E}">
        <p14:creationId xmlns:p14="http://schemas.microsoft.com/office/powerpoint/2010/main" val="3081035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1D8AE3-6AEC-7F6A-4534-355191D9D70C}"/>
              </a:ext>
            </a:extLst>
          </p:cNvPr>
          <p:cNvSpPr>
            <a:spLocks noGrp="1"/>
          </p:cNvSpPr>
          <p:nvPr>
            <p:ph type="title"/>
          </p:nvPr>
        </p:nvSpPr>
        <p:spPr>
          <a:xfrm>
            <a:off x="914401" y="685801"/>
            <a:ext cx="10361084" cy="726975"/>
          </a:xfrm>
        </p:spPr>
        <p:txBody>
          <a:bodyPr/>
          <a:lstStyle/>
          <a:p>
            <a:r>
              <a:rPr lang="en-US" altLang="zh-CN" dirty="0"/>
              <a:t>Case 2: </a:t>
            </a:r>
            <a:r>
              <a:rPr lang="en-US" altLang="zh-CN" sz="3200" dirty="0">
                <a:solidFill>
                  <a:schemeClr val="tx1"/>
                </a:solidFill>
              </a:rPr>
              <a:t>Preemptor is Non-AP </a:t>
            </a:r>
            <a:r>
              <a:rPr lang="en-US" altLang="zh-CN" dirty="0"/>
              <a:t> </a:t>
            </a:r>
            <a:endParaRPr lang="zh-CN" altLang="en-US" dirty="0"/>
          </a:p>
        </p:txBody>
      </p:sp>
      <p:sp>
        <p:nvSpPr>
          <p:cNvPr id="3" name="内容占位符 2">
            <a:extLst>
              <a:ext uri="{FF2B5EF4-FFF2-40B4-BE49-F238E27FC236}">
                <a16:creationId xmlns:a16="http://schemas.microsoft.com/office/drawing/2014/main" id="{D7447CF1-5478-DDB3-20FE-6FB3D9F537F1}"/>
              </a:ext>
            </a:extLst>
          </p:cNvPr>
          <p:cNvSpPr>
            <a:spLocks noGrp="1"/>
          </p:cNvSpPr>
          <p:nvPr>
            <p:ph idx="1"/>
          </p:nvPr>
        </p:nvSpPr>
        <p:spPr>
          <a:xfrm>
            <a:off x="839416" y="1559865"/>
            <a:ext cx="5730759" cy="4609630"/>
          </a:xfrm>
        </p:spPr>
        <p:txBody>
          <a:bodyPr/>
          <a:lstStyle/>
          <a:p>
            <a:pPr>
              <a:buFont typeface="Arial" panose="020B0604020202020204" pitchFamily="34" charset="0"/>
              <a:buChar char="•"/>
            </a:pPr>
            <a:r>
              <a:rPr lang="en-US" altLang="zh-CN" sz="2000" dirty="0"/>
              <a:t>Preemptor is a non-AP third STA (STA2)</a:t>
            </a:r>
          </a:p>
          <a:p>
            <a:pPr>
              <a:buFont typeface="Arial" panose="020B0604020202020204" pitchFamily="34" charset="0"/>
              <a:buChar char="•"/>
            </a:pPr>
            <a:r>
              <a:rPr lang="en-US" altLang="zh-CN" sz="2000" dirty="0"/>
              <a:t>STA2 sends preemption request to AP</a:t>
            </a:r>
          </a:p>
          <a:p>
            <a:pPr>
              <a:buFont typeface="Arial" panose="020B0604020202020204" pitchFamily="34" charset="0"/>
              <a:buChar char="•"/>
            </a:pPr>
            <a:r>
              <a:rPr lang="en-US" altLang="zh-CN" sz="2000" dirty="0"/>
              <a:t>If AP is not TXOP holder, it may:</a:t>
            </a:r>
          </a:p>
          <a:p>
            <a:pPr lvl="1">
              <a:buFont typeface="Arial" panose="020B0604020202020204" pitchFamily="34" charset="0"/>
              <a:buChar char="•"/>
            </a:pPr>
            <a:r>
              <a:rPr lang="en-US" altLang="zh-CN" sz="1800" dirty="0"/>
              <a:t>Option1: forward the request to TXOP holder (STA1), STA1 makes the decision </a:t>
            </a:r>
          </a:p>
          <a:p>
            <a:pPr lvl="1">
              <a:buFont typeface="Arial" panose="020B0604020202020204" pitchFamily="34" charset="0"/>
              <a:buChar char="•"/>
            </a:pPr>
            <a:r>
              <a:rPr lang="en-US" altLang="zh-CN" sz="1800" dirty="0"/>
              <a:t>Option2: make the decision on behalf of STA1</a:t>
            </a:r>
          </a:p>
          <a:p>
            <a:pPr lvl="1">
              <a:buFont typeface="Arial" panose="020B0604020202020204" pitchFamily="34" charset="0"/>
              <a:buChar char="•"/>
            </a:pPr>
            <a:r>
              <a:rPr lang="en-US" altLang="zh-CN" sz="1800" dirty="0"/>
              <a:t>The preemption duration is counted</a:t>
            </a:r>
          </a:p>
          <a:p>
            <a:pPr lvl="2">
              <a:buFont typeface="Arial" panose="020B0604020202020204" pitchFamily="34" charset="0"/>
              <a:buChar char="•"/>
            </a:pPr>
            <a:r>
              <a:rPr lang="en-US" altLang="zh-CN" sz="1600" dirty="0"/>
              <a:t>either between {</a:t>
            </a:r>
            <a:r>
              <a:rPr lang="en-US" altLang="zh-CN" sz="1600" dirty="0">
                <a:solidFill>
                  <a:schemeClr val="tx1"/>
                </a:solidFill>
              </a:rPr>
              <a:t>Preemptor STA2</a:t>
            </a:r>
            <a:r>
              <a:rPr lang="en-US" altLang="zh-CN" sz="1600" dirty="0"/>
              <a:t>, </a:t>
            </a:r>
            <a:r>
              <a:rPr lang="en-US" altLang="zh-CN" sz="1600" b="1" dirty="0"/>
              <a:t>Preemptee STA1</a:t>
            </a:r>
            <a:r>
              <a:rPr lang="en-US" altLang="zh-CN" sz="1600" dirty="0"/>
              <a:t>} </a:t>
            </a:r>
          </a:p>
          <a:p>
            <a:pPr lvl="2">
              <a:buFont typeface="Arial" panose="020B0604020202020204" pitchFamily="34" charset="0"/>
              <a:buChar char="•"/>
            </a:pPr>
            <a:r>
              <a:rPr lang="en-US" altLang="zh-CN" sz="1600" dirty="0"/>
              <a:t>or {AP, </a:t>
            </a:r>
            <a:r>
              <a:rPr lang="en-US" altLang="zh-CN" sz="1600" b="1" dirty="0"/>
              <a:t>Preemptee STA1</a:t>
            </a:r>
            <a:r>
              <a:rPr lang="en-US" altLang="zh-CN" sz="1600" dirty="0"/>
              <a:t>}</a:t>
            </a:r>
          </a:p>
          <a:p>
            <a:pPr>
              <a:buFont typeface="Arial" panose="020B0604020202020204" pitchFamily="34" charset="0"/>
              <a:buChar char="•"/>
            </a:pPr>
            <a:r>
              <a:rPr lang="en-US" altLang="zh-CN" sz="2000" dirty="0"/>
              <a:t>If AP is TXOP holder </a:t>
            </a:r>
          </a:p>
          <a:p>
            <a:pPr lvl="1">
              <a:buFont typeface="Arial" panose="020B0604020202020204" pitchFamily="34" charset="0"/>
              <a:buChar char="•"/>
            </a:pPr>
            <a:r>
              <a:rPr lang="en-US" altLang="zh-CN" sz="1600" dirty="0"/>
              <a:t>The preemption duration may be counted between {</a:t>
            </a:r>
            <a:r>
              <a:rPr lang="en-US" altLang="zh-CN" sz="1600" dirty="0">
                <a:solidFill>
                  <a:schemeClr val="tx1"/>
                </a:solidFill>
              </a:rPr>
              <a:t>Preemptor STA2</a:t>
            </a:r>
            <a:r>
              <a:rPr lang="en-US" altLang="zh-CN" sz="1600" dirty="0"/>
              <a:t>, </a:t>
            </a:r>
            <a:r>
              <a:rPr lang="en-US" altLang="zh-CN" sz="1600" b="1" dirty="0"/>
              <a:t>Preemptee STA1</a:t>
            </a:r>
            <a:r>
              <a:rPr lang="en-US" altLang="zh-CN" sz="1600" dirty="0"/>
              <a:t>} </a:t>
            </a:r>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p:txBody>
      </p:sp>
      <p:sp>
        <p:nvSpPr>
          <p:cNvPr id="4" name="灯片编号占位符 3">
            <a:extLst>
              <a:ext uri="{FF2B5EF4-FFF2-40B4-BE49-F238E27FC236}">
                <a16:creationId xmlns:a16="http://schemas.microsoft.com/office/drawing/2014/main" id="{DB40E789-F8F5-36A7-C752-A23D78E304E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a:extLst>
              <a:ext uri="{FF2B5EF4-FFF2-40B4-BE49-F238E27FC236}">
                <a16:creationId xmlns:a16="http://schemas.microsoft.com/office/drawing/2014/main" id="{27DFF11C-CEA9-4C00-FE51-1BA64013105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0D6BE708-DAB7-B78D-FE05-14D98D730E81}"/>
              </a:ext>
            </a:extLst>
          </p:cNvPr>
          <p:cNvSpPr>
            <a:spLocks noGrp="1"/>
          </p:cNvSpPr>
          <p:nvPr>
            <p:ph type="dt" idx="15"/>
          </p:nvPr>
        </p:nvSpPr>
        <p:spPr/>
        <p:txBody>
          <a:bodyPr/>
          <a:lstStyle/>
          <a:p>
            <a:r>
              <a:rPr lang="en-US" altLang="zh-CN"/>
              <a:t>September 2024</a:t>
            </a:r>
            <a:endParaRPr lang="en-GB" dirty="0"/>
          </a:p>
        </p:txBody>
      </p:sp>
      <p:pic>
        <p:nvPicPr>
          <p:cNvPr id="15" name="图片 14">
            <a:extLst>
              <a:ext uri="{FF2B5EF4-FFF2-40B4-BE49-F238E27FC236}">
                <a16:creationId xmlns:a16="http://schemas.microsoft.com/office/drawing/2014/main" id="{63250B4E-3BE1-6622-D3E3-CBD697C77DF9}"/>
              </a:ext>
            </a:extLst>
          </p:cNvPr>
          <p:cNvPicPr>
            <a:picLocks noChangeAspect="1"/>
          </p:cNvPicPr>
          <p:nvPr/>
        </p:nvPicPr>
        <p:blipFill>
          <a:blip r:embed="rId2"/>
          <a:stretch>
            <a:fillRect/>
          </a:stretch>
        </p:blipFill>
        <p:spPr>
          <a:xfrm>
            <a:off x="6600056" y="1283503"/>
            <a:ext cx="4384040" cy="2484120"/>
          </a:xfrm>
          <a:prstGeom prst="rect">
            <a:avLst/>
          </a:prstGeom>
        </p:spPr>
      </p:pic>
      <p:pic>
        <p:nvPicPr>
          <p:cNvPr id="17" name="图片 16">
            <a:extLst>
              <a:ext uri="{FF2B5EF4-FFF2-40B4-BE49-F238E27FC236}">
                <a16:creationId xmlns:a16="http://schemas.microsoft.com/office/drawing/2014/main" id="{3ABA9D07-E455-6EF9-D6D7-A09A0DE73175}"/>
              </a:ext>
            </a:extLst>
          </p:cNvPr>
          <p:cNvPicPr>
            <a:picLocks noChangeAspect="1"/>
          </p:cNvPicPr>
          <p:nvPr/>
        </p:nvPicPr>
        <p:blipFill>
          <a:blip r:embed="rId3"/>
          <a:stretch>
            <a:fillRect/>
          </a:stretch>
        </p:blipFill>
        <p:spPr>
          <a:xfrm>
            <a:off x="7032104" y="3767623"/>
            <a:ext cx="3667971" cy="2691130"/>
          </a:xfrm>
          <a:prstGeom prst="rect">
            <a:avLst/>
          </a:prstGeom>
        </p:spPr>
      </p:pic>
    </p:spTree>
    <p:extLst>
      <p:ext uri="{BB962C8B-B14F-4D97-AF65-F5344CB8AC3E}">
        <p14:creationId xmlns:p14="http://schemas.microsoft.com/office/powerpoint/2010/main" val="346945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546549-5ED2-C4B8-A4CE-20D64AE73FCC}"/>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D7554ED5-DA8E-6A63-FDEC-4CE7F6D8CCC4}"/>
              </a:ext>
            </a:extLst>
          </p:cNvPr>
          <p:cNvSpPr>
            <a:spLocks noGrp="1"/>
          </p:cNvSpPr>
          <p:nvPr>
            <p:ph idx="1"/>
          </p:nvPr>
        </p:nvSpPr>
        <p:spPr>
          <a:xfrm>
            <a:off x="914401" y="1967039"/>
            <a:ext cx="10361084" cy="3478185"/>
          </a:xfrm>
        </p:spPr>
        <p:txBody>
          <a:bodyPr/>
          <a:lstStyle/>
          <a:p>
            <a:pPr>
              <a:buFont typeface="Arial" panose="020B0604020202020204" pitchFamily="34" charset="0"/>
              <a:buChar char="•"/>
            </a:pPr>
            <a:r>
              <a:rPr lang="en-US" altLang="zh-CN" sz="2000" dirty="0"/>
              <a:t>In this contribution, we introduced a general credibility criterion for a preemption supporting STA, which reflects the quality/capability of its historical/future preemption behavior</a:t>
            </a:r>
          </a:p>
          <a:p>
            <a:pPr lvl="1">
              <a:buFont typeface="Arial" panose="020B0604020202020204" pitchFamily="34" charset="0"/>
              <a:buChar char="•"/>
            </a:pPr>
            <a:r>
              <a:rPr lang="en-US" altLang="zh-CN" sz="1800" dirty="0"/>
              <a:t>By being preemptor, how much of other STAs’ TXOP duration it has “borrowed”</a:t>
            </a:r>
          </a:p>
          <a:p>
            <a:pPr lvl="1">
              <a:buFont typeface="Arial" panose="020B0604020202020204" pitchFamily="34" charset="0"/>
              <a:buChar char="•"/>
            </a:pPr>
            <a:r>
              <a:rPr lang="en-US" altLang="zh-CN" sz="1800" dirty="0"/>
              <a:t>By being preemptee and “lend” TXOP to other STAs, how much duration it has managed to be “returned” </a:t>
            </a:r>
          </a:p>
          <a:p>
            <a:pPr>
              <a:buFont typeface="Arial" panose="020B0604020202020204" pitchFamily="34" charset="0"/>
              <a:buChar char="•"/>
            </a:pPr>
            <a:r>
              <a:rPr lang="en-US" altLang="zh-CN" sz="2000" dirty="0"/>
              <a:t>Benefit: To assist the fair classification among streams and honest behavior between STAs to further promote the preemption feature </a:t>
            </a:r>
          </a:p>
          <a:p>
            <a:pPr lvl="1">
              <a:buFont typeface="Arial" panose="020B0604020202020204" pitchFamily="34" charset="0"/>
              <a:buChar char="•"/>
            </a:pPr>
            <a:r>
              <a:rPr lang="en-US" altLang="zh-CN" sz="1800" dirty="0"/>
              <a:t>Benefit 1: Achieve approximate fairness between streams</a:t>
            </a:r>
          </a:p>
          <a:p>
            <a:pPr lvl="1">
              <a:buFont typeface="Arial" panose="020B0604020202020204" pitchFamily="34" charset="0"/>
              <a:buChar char="•"/>
            </a:pPr>
            <a:r>
              <a:rPr lang="en-US" altLang="zh-CN" sz="1800" dirty="0"/>
              <a:t>Benefit 2: Avoid possible misapplication among STAs</a:t>
            </a:r>
          </a:p>
        </p:txBody>
      </p:sp>
      <p:sp>
        <p:nvSpPr>
          <p:cNvPr id="4" name="灯片编号占位符 3">
            <a:extLst>
              <a:ext uri="{FF2B5EF4-FFF2-40B4-BE49-F238E27FC236}">
                <a16:creationId xmlns:a16="http://schemas.microsoft.com/office/drawing/2014/main" id="{CF3ACEA3-FC3E-2887-BD0B-9F53A43C04D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a:extLst>
              <a:ext uri="{FF2B5EF4-FFF2-40B4-BE49-F238E27FC236}">
                <a16:creationId xmlns:a16="http://schemas.microsoft.com/office/drawing/2014/main" id="{520DFE2D-F975-A147-73D2-20F55A10B0CB}"/>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223EEAB6-D0D1-EA24-A780-C5C0A6297B26}"/>
              </a:ext>
            </a:extLst>
          </p:cNvPr>
          <p:cNvSpPr>
            <a:spLocks noGrp="1"/>
          </p:cNvSpPr>
          <p:nvPr>
            <p:ph type="dt" idx="15"/>
          </p:nvPr>
        </p:nvSpPr>
        <p:spPr/>
        <p:txBody>
          <a:bodyPr/>
          <a:lstStyle/>
          <a:p>
            <a:r>
              <a:rPr lang="en-US" altLang="zh-CN"/>
              <a:t>September 2024</a:t>
            </a:r>
            <a:endParaRPr lang="en-GB" dirty="0"/>
          </a:p>
        </p:txBody>
      </p:sp>
    </p:spTree>
    <p:extLst>
      <p:ext uri="{BB962C8B-B14F-4D97-AF65-F5344CB8AC3E}">
        <p14:creationId xmlns:p14="http://schemas.microsoft.com/office/powerpoint/2010/main" val="4230388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44F09E-B217-8EA5-05A4-404540410EC5}"/>
              </a:ext>
            </a:extLst>
          </p:cNvPr>
          <p:cNvSpPr>
            <a:spLocks noGrp="1"/>
          </p:cNvSpPr>
          <p:nvPr>
            <p:ph type="title"/>
          </p:nvPr>
        </p:nvSpPr>
        <p:spPr/>
        <p:txBody>
          <a:bodyPr/>
          <a:lstStyle/>
          <a:p>
            <a:r>
              <a:rPr lang="en-US" altLang="zh-CN" dirty="0"/>
              <a:t>Follow-up Discussion</a:t>
            </a:r>
            <a:endParaRPr lang="zh-CN" altLang="en-US" dirty="0"/>
          </a:p>
        </p:txBody>
      </p:sp>
      <p:sp>
        <p:nvSpPr>
          <p:cNvPr id="3" name="内容占位符 2">
            <a:extLst>
              <a:ext uri="{FF2B5EF4-FFF2-40B4-BE49-F238E27FC236}">
                <a16:creationId xmlns:a16="http://schemas.microsoft.com/office/drawing/2014/main" id="{8DEF9046-6386-A58C-A5F3-44602FF67551}"/>
              </a:ext>
            </a:extLst>
          </p:cNvPr>
          <p:cNvSpPr>
            <a:spLocks noGrp="1"/>
          </p:cNvSpPr>
          <p:nvPr>
            <p:ph idx="1"/>
          </p:nvPr>
        </p:nvSpPr>
        <p:spPr/>
        <p:txBody>
          <a:bodyPr/>
          <a:lstStyle/>
          <a:p>
            <a:pPr>
              <a:buFont typeface="Arial" panose="020B0604020202020204" pitchFamily="34" charset="0"/>
              <a:buChar char="•"/>
            </a:pPr>
            <a:r>
              <a:rPr lang="en-US" altLang="zh-CN" sz="2100" dirty="0">
                <a:solidFill>
                  <a:schemeClr val="tx1"/>
                </a:solidFill>
              </a:rPr>
              <a:t>For a new joiner, considering no credibility information about its preemption behavior may be available at the potential preemptee, additional design is needed </a:t>
            </a:r>
          </a:p>
          <a:p>
            <a:pPr>
              <a:buFont typeface="Arial" panose="020B0604020202020204" pitchFamily="34" charset="0"/>
              <a:buChar char="•"/>
            </a:pPr>
            <a:r>
              <a:rPr lang="en-US" altLang="zh-CN" sz="2100" dirty="0">
                <a:solidFill>
                  <a:schemeClr val="tx1"/>
                </a:solidFill>
              </a:rPr>
              <a:t>For a group of STAs,</a:t>
            </a:r>
            <a:r>
              <a:rPr lang="zh-CN" altLang="en-US" sz="2100" dirty="0">
                <a:solidFill>
                  <a:schemeClr val="tx1"/>
                </a:solidFill>
              </a:rPr>
              <a:t> </a:t>
            </a:r>
            <a:r>
              <a:rPr lang="en-US" altLang="zh-CN" sz="2100" dirty="0">
                <a:solidFill>
                  <a:schemeClr val="tx1"/>
                </a:solidFill>
              </a:rPr>
              <a:t>each STA’s local credibility information about other STAs’ preemption behavior can be distributed among the group for the group’s  information </a:t>
            </a:r>
          </a:p>
          <a:p>
            <a:pPr>
              <a:buFont typeface="Arial" panose="020B0604020202020204" pitchFamily="34" charset="0"/>
              <a:buChar char="•"/>
            </a:pPr>
            <a:r>
              <a:rPr lang="en-US" altLang="zh-CN" sz="2100" dirty="0">
                <a:solidFill>
                  <a:schemeClr val="tx1"/>
                </a:solidFill>
              </a:rPr>
              <a:t>Whether such credibility criterion is STA-level or MLD-level can be further discussed</a:t>
            </a:r>
          </a:p>
        </p:txBody>
      </p:sp>
      <p:sp>
        <p:nvSpPr>
          <p:cNvPr id="4" name="灯片编号占位符 3">
            <a:extLst>
              <a:ext uri="{FF2B5EF4-FFF2-40B4-BE49-F238E27FC236}">
                <a16:creationId xmlns:a16="http://schemas.microsoft.com/office/drawing/2014/main" id="{93B9F490-B842-F4A6-C375-BE6E6C233FB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页脚占位符 4">
            <a:extLst>
              <a:ext uri="{FF2B5EF4-FFF2-40B4-BE49-F238E27FC236}">
                <a16:creationId xmlns:a16="http://schemas.microsoft.com/office/drawing/2014/main" id="{12E09A0F-1412-DA64-FE6A-C7158DC14E74}"/>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31B05447-B9BD-3165-2395-41805A4E524A}"/>
              </a:ext>
            </a:extLst>
          </p:cNvPr>
          <p:cNvSpPr>
            <a:spLocks noGrp="1"/>
          </p:cNvSpPr>
          <p:nvPr>
            <p:ph type="dt" idx="15"/>
          </p:nvPr>
        </p:nvSpPr>
        <p:spPr/>
        <p:txBody>
          <a:bodyPr/>
          <a:lstStyle/>
          <a:p>
            <a:r>
              <a:rPr lang="en-US" altLang="zh-CN"/>
              <a:t>September 2024</a:t>
            </a:r>
            <a:endParaRPr lang="en-GB" dirty="0"/>
          </a:p>
        </p:txBody>
      </p:sp>
    </p:spTree>
    <p:extLst>
      <p:ext uri="{BB962C8B-B14F-4D97-AF65-F5344CB8AC3E}">
        <p14:creationId xmlns:p14="http://schemas.microsoft.com/office/powerpoint/2010/main" val="1087662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092F2D-136F-8D0B-1F10-EFE760CF9FDD}"/>
              </a:ext>
            </a:extLst>
          </p:cNvPr>
          <p:cNvSpPr>
            <a:spLocks noGrp="1"/>
          </p:cNvSpPr>
          <p:nvPr>
            <p:ph type="title"/>
          </p:nvPr>
        </p:nvSpPr>
        <p:spPr/>
        <p:txBody>
          <a:bodyPr/>
          <a:lstStyle/>
          <a:p>
            <a:r>
              <a:rPr lang="en-US" altLang="zh-CN" dirty="0"/>
              <a:t>Straw Poll 1</a:t>
            </a:r>
            <a:endParaRPr lang="zh-CN" altLang="en-US" dirty="0"/>
          </a:p>
        </p:txBody>
      </p:sp>
      <p:sp>
        <p:nvSpPr>
          <p:cNvPr id="3" name="内容占位符 2">
            <a:extLst>
              <a:ext uri="{FF2B5EF4-FFF2-40B4-BE49-F238E27FC236}">
                <a16:creationId xmlns:a16="http://schemas.microsoft.com/office/drawing/2014/main" id="{F12FC4C7-DDF8-C8DC-0A85-9165ED2D5EEF}"/>
              </a:ext>
            </a:extLst>
          </p:cNvPr>
          <p:cNvSpPr>
            <a:spLocks noGrp="1"/>
          </p:cNvSpPr>
          <p:nvPr>
            <p:ph idx="1"/>
          </p:nvPr>
        </p:nvSpPr>
        <p:spPr/>
        <p:txBody>
          <a:bodyPr/>
          <a:lstStyle/>
          <a:p>
            <a:r>
              <a:rPr lang="en-US" altLang="zh-CN" sz="2000" dirty="0"/>
              <a:t>Do you agree in 11bn to introduce a certain credibility criterion reflecting participating STAs’ preemption behavior to help achieve approximate fairness between </a:t>
            </a:r>
            <a:r>
              <a:rPr lang="en-US" altLang="zh-CN" sz="2000"/>
              <a:t>streams and </a:t>
            </a:r>
            <a:r>
              <a:rPr lang="en-US" altLang="zh-CN" sz="2000" dirty="0"/>
              <a:t>avoid possible misapplication among STAs?</a:t>
            </a:r>
          </a:p>
          <a:p>
            <a:r>
              <a:rPr lang="en-US" altLang="zh-CN" sz="2000" dirty="0"/>
              <a:t>	</a:t>
            </a:r>
            <a:r>
              <a:rPr lang="en-US" altLang="zh-CN" sz="1800" b="0" dirty="0"/>
              <a:t>NOTE – The certain criterion is TBD</a:t>
            </a:r>
            <a:endParaRPr lang="en-US" altLang="zh-CN" sz="2000" b="0" dirty="0"/>
          </a:p>
          <a:p>
            <a:endParaRPr lang="zh-CN" altLang="en-US" sz="2000" dirty="0"/>
          </a:p>
        </p:txBody>
      </p:sp>
      <p:sp>
        <p:nvSpPr>
          <p:cNvPr id="4" name="灯片编号占位符 3">
            <a:extLst>
              <a:ext uri="{FF2B5EF4-FFF2-40B4-BE49-F238E27FC236}">
                <a16:creationId xmlns:a16="http://schemas.microsoft.com/office/drawing/2014/main" id="{A7A1F11D-DC49-105A-0AF2-793B9605CF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页脚占位符 4">
            <a:extLst>
              <a:ext uri="{FF2B5EF4-FFF2-40B4-BE49-F238E27FC236}">
                <a16:creationId xmlns:a16="http://schemas.microsoft.com/office/drawing/2014/main" id="{F1EDDC7C-7843-4F8B-AA31-AC55A875A3C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26A1035-8B5D-1FB2-5843-FC4E60E2C091}"/>
              </a:ext>
            </a:extLst>
          </p:cNvPr>
          <p:cNvSpPr>
            <a:spLocks noGrp="1"/>
          </p:cNvSpPr>
          <p:nvPr>
            <p:ph type="dt" idx="15"/>
          </p:nvPr>
        </p:nvSpPr>
        <p:spPr/>
        <p:txBody>
          <a:bodyPr/>
          <a:lstStyle/>
          <a:p>
            <a:r>
              <a:rPr lang="en-US" altLang="zh-CN"/>
              <a:t>September 2024</a:t>
            </a:r>
            <a:endParaRPr lang="en-GB" dirty="0"/>
          </a:p>
        </p:txBody>
      </p:sp>
    </p:spTree>
    <p:extLst>
      <p:ext uri="{BB962C8B-B14F-4D97-AF65-F5344CB8AC3E}">
        <p14:creationId xmlns:p14="http://schemas.microsoft.com/office/powerpoint/2010/main" val="3804713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2118" y="1181569"/>
            <a:ext cx="10361084" cy="4990630"/>
          </a:xfrm>
        </p:spPr>
        <p:txBody>
          <a:bodyPr/>
          <a:lstStyle/>
          <a:p>
            <a:pPr marL="457200" indent="-457200">
              <a:buFont typeface="+mj-lt"/>
              <a:buAutoNum type="arabicPeriod"/>
            </a:pPr>
            <a:r>
              <a:rPr lang="en-US" altLang="zh-CN" sz="1200" dirty="0"/>
              <a:t>11-23/480r3, UHR Proposed PAR</a:t>
            </a:r>
          </a:p>
          <a:p>
            <a:pPr marL="457200" indent="-457200">
              <a:buFont typeface="+mj-lt"/>
              <a:buAutoNum type="arabicPeriod"/>
            </a:pPr>
            <a:r>
              <a:rPr lang="en-US" altLang="zh-CN" sz="1200" dirty="0"/>
              <a:t>11-23-0018-01-0uhr-low-latency-support-in-uhr</a:t>
            </a:r>
          </a:p>
          <a:p>
            <a:pPr marL="457200" indent="-457200">
              <a:buFont typeface="+mj-lt"/>
              <a:buAutoNum type="arabicPeriod"/>
            </a:pPr>
            <a:r>
              <a:rPr lang="en-GB" altLang="zh-CN" sz="1200" dirty="0"/>
              <a:t>11-23-0092-00-0uhr-preemption</a:t>
            </a:r>
            <a:endParaRPr lang="en-US" altLang="zh-CN" sz="1200" dirty="0"/>
          </a:p>
          <a:p>
            <a:pPr marL="457200" indent="-457200">
              <a:buFont typeface="+mj-lt"/>
              <a:buAutoNum type="arabicPeriod"/>
            </a:pPr>
            <a:r>
              <a:rPr lang="en-GB" altLang="zh-CN" sz="1200" dirty="0"/>
              <a:t>11-23-1886-03-00bn-preemption-techniques-to-meet-low-latency-ll-targets</a:t>
            </a:r>
            <a:endParaRPr lang="en-US" altLang="zh-CN" sz="1200" dirty="0"/>
          </a:p>
          <a:p>
            <a:pPr marL="457200" indent="-457200">
              <a:buFont typeface="+mj-lt"/>
              <a:buAutoNum type="arabicPeriod"/>
            </a:pPr>
            <a:r>
              <a:rPr lang="en-GB" altLang="zh-CN" sz="1200" dirty="0"/>
              <a:t>11-23-2076-03-00bn-multiple-channel-access-in-preemption-sequence</a:t>
            </a:r>
            <a:endParaRPr lang="en-US" altLang="zh-CN" sz="1200" dirty="0"/>
          </a:p>
          <a:p>
            <a:pPr marL="457200" indent="-457200">
              <a:buFont typeface="+mj-lt"/>
              <a:buAutoNum type="arabicPeriod"/>
            </a:pPr>
            <a:r>
              <a:rPr lang="en-GB" altLang="zh-CN" sz="1200" dirty="0"/>
              <a:t>11-24-0091-01-00bn-enhanced-scheduling-method-for-low-latency-traffic-follow-up</a:t>
            </a:r>
          </a:p>
          <a:p>
            <a:pPr marL="457200" indent="-457200">
              <a:buFont typeface="+mj-lt"/>
              <a:buAutoNum type="arabicPeriod"/>
            </a:pPr>
            <a:r>
              <a:rPr lang="en-GB" altLang="zh-CN" sz="1200" dirty="0"/>
              <a:t>11-24-0103-01-00bn-txop-level-preemption-for-low-latency-application-in-802-11bn</a:t>
            </a:r>
          </a:p>
          <a:p>
            <a:pPr marL="457200" indent="-457200">
              <a:buFont typeface="+mj-lt"/>
              <a:buAutoNum type="arabicPeriod"/>
            </a:pPr>
            <a:r>
              <a:rPr lang="en-GB" altLang="zh-CN" sz="1200" dirty="0"/>
              <a:t>11-24-0131-00-00bn-signaling-of-preemption</a:t>
            </a:r>
          </a:p>
          <a:p>
            <a:pPr marL="457200" indent="-457200">
              <a:buFont typeface="+mj-lt"/>
              <a:buAutoNum type="arabicPeriod"/>
            </a:pPr>
            <a:r>
              <a:rPr lang="en-GB" altLang="zh-CN" sz="1200" dirty="0"/>
              <a:t>11-24-0168-00-00bn-txop-preemption-in-11bn</a:t>
            </a:r>
          </a:p>
          <a:p>
            <a:pPr marL="457200" indent="-457200">
              <a:buFont typeface="+mj-lt"/>
              <a:buAutoNum type="arabicPeriod"/>
            </a:pPr>
            <a:r>
              <a:rPr lang="en-GB" altLang="zh-CN" sz="1200" dirty="0"/>
              <a:t>11-24-0247-00-00bn-considerations-on-ll-preemption</a:t>
            </a:r>
          </a:p>
          <a:p>
            <a:pPr marL="457200" indent="-457200">
              <a:buFont typeface="+mj-lt"/>
              <a:buAutoNum type="arabicPeriod"/>
            </a:pPr>
            <a:r>
              <a:rPr lang="en-GB" altLang="zh-CN" sz="1200" dirty="0"/>
              <a:t>11-24-0390-00-00bn-a-uniform-procedure-for-preemption</a:t>
            </a:r>
          </a:p>
          <a:p>
            <a:pPr marL="457200" indent="-457200">
              <a:buFont typeface="+mj-lt"/>
              <a:buAutoNum type="arabicPeriod"/>
            </a:pPr>
            <a:r>
              <a:rPr lang="en-GB" altLang="zh-CN" sz="1200" dirty="0"/>
              <a:t>11-24-0391-00-00bn-legacy-sta-and-obss-issues-for-preemption</a:t>
            </a:r>
          </a:p>
          <a:p>
            <a:pPr marL="457200" indent="-457200">
              <a:buFont typeface="+mj-lt"/>
              <a:buAutoNum type="arabicPeriod"/>
            </a:pPr>
            <a:r>
              <a:rPr lang="en-GB" altLang="zh-CN" sz="1200" dirty="0"/>
              <a:t>11-24-0416-00-00bn-target-sta-prioritization-in-edca-based-preemption-mechanisms-during-a-dl-txop</a:t>
            </a:r>
          </a:p>
          <a:p>
            <a:pPr marL="457200" indent="-457200">
              <a:buFont typeface="+mj-lt"/>
              <a:buAutoNum type="arabicPeriod"/>
            </a:pPr>
            <a:r>
              <a:rPr lang="en-GB" altLang="zh-CN" sz="1200" dirty="0"/>
              <a:t>11-24-0431-01-00bn-signal-for-preemption-request</a:t>
            </a:r>
          </a:p>
          <a:p>
            <a:pPr marL="457200" indent="-457200">
              <a:buFont typeface="+mj-lt"/>
              <a:buAutoNum type="arabicPeriod"/>
            </a:pPr>
            <a:r>
              <a:rPr lang="en-GB" altLang="zh-CN" sz="1200" dirty="0"/>
              <a:t>11-24-0442-03-00bn-latency-reduction-for-immediate-real-time-application-traffic-transmission</a:t>
            </a:r>
          </a:p>
          <a:p>
            <a:pPr marL="457200" indent="-457200">
              <a:buFont typeface="+mj-lt"/>
              <a:buAutoNum type="arabicPeriod"/>
            </a:pPr>
            <a:r>
              <a:rPr lang="en-GB" altLang="zh-CN" sz="1200" dirty="0"/>
              <a:t>11-24-0470-00-00bn-rethinking-preemption</a:t>
            </a:r>
          </a:p>
          <a:p>
            <a:pPr marL="457200" indent="-457200">
              <a:buFont typeface="+mj-lt"/>
              <a:buAutoNum type="arabicPeriod"/>
            </a:pPr>
            <a:r>
              <a:rPr lang="en-GB" altLang="zh-CN" sz="1200" dirty="0"/>
              <a:t>11-24-0804-00-00bn-the-transmission-of-preemption-request-frame</a:t>
            </a:r>
          </a:p>
          <a:p>
            <a:pPr marL="457200" indent="-457200">
              <a:buFont typeface="+mj-lt"/>
              <a:buAutoNum type="arabicPeriod"/>
            </a:pPr>
            <a:r>
              <a:rPr lang="en-GB" altLang="zh-CN" sz="1200" dirty="0"/>
              <a:t>11-24-0852-01-00bn-timely-transmission-of-low-latency-traffic-with-reduced-preemption-occurance</a:t>
            </a:r>
          </a:p>
          <a:p>
            <a:pPr marL="457200" indent="-457200">
              <a:buFont typeface="+mj-lt"/>
              <a:buAutoNum type="arabicPeriod"/>
            </a:pPr>
            <a:r>
              <a:rPr lang="en-GB" altLang="zh-CN" sz="1200" dirty="0"/>
              <a:t>11-24-1074-00-00bn-preemption-txop</a:t>
            </a:r>
          </a:p>
          <a:p>
            <a:pPr marL="457200" indent="-457200">
              <a:buFont typeface="+mj-lt"/>
              <a:buAutoNum type="arabicPeriod"/>
            </a:pPr>
            <a:endParaRPr lang="en-US" altLang="zh-CN" sz="1200" dirty="0"/>
          </a:p>
          <a:p>
            <a:endParaRPr lang="en-GB" sz="12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Yuxin Lu, TCL Industries</a:t>
            </a:r>
            <a:endParaRPr lang="en-GB" dirty="0"/>
          </a:p>
        </p:txBody>
      </p:sp>
      <p:sp>
        <p:nvSpPr>
          <p:cNvPr id="4" name="Date Placeholder 3"/>
          <p:cNvSpPr>
            <a:spLocks noGrp="1"/>
          </p:cNvSpPr>
          <p:nvPr>
            <p:ph type="dt" idx="15"/>
          </p:nvPr>
        </p:nvSpPr>
        <p:spPr/>
        <p:txBody>
          <a:bodyPr/>
          <a:lstStyle/>
          <a:p>
            <a:r>
              <a:rPr lang="en-US" altLang="zh-CN"/>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F237AC-19DE-6E21-ED1B-6EF2557775E7}"/>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77AD99A-3CAD-DD95-440C-15B81ECFC503}"/>
              </a:ext>
            </a:extLst>
          </p:cNvPr>
          <p:cNvSpPr>
            <a:spLocks noGrp="1"/>
          </p:cNvSpPr>
          <p:nvPr>
            <p:ph idx="1"/>
          </p:nvPr>
        </p:nvSpPr>
        <p:spPr/>
        <p:txBody>
          <a:bodyPr/>
          <a:lstStyle/>
          <a:p>
            <a:pPr>
              <a:buFont typeface="Arial" panose="020B0604020202020204" pitchFamily="34" charset="0"/>
              <a:buChar char="•"/>
            </a:pPr>
            <a:r>
              <a:rPr lang="en-US" altLang="zh-CN" sz="2400" dirty="0"/>
              <a:t>Latency reduction is one key objective as stated in UHR proposed PAR </a:t>
            </a:r>
            <a:r>
              <a:rPr lang="en-US" altLang="zh-CN" dirty="0"/>
              <a:t>[1]</a:t>
            </a:r>
          </a:p>
          <a:p>
            <a:pPr>
              <a:buFont typeface="Arial" panose="020B0604020202020204" pitchFamily="34" charset="0"/>
              <a:buChar char="•"/>
            </a:pPr>
            <a:r>
              <a:rPr lang="en-US" altLang="zh-CN" dirty="0"/>
              <a:t>Several contributions [2]-[19] have made progress to support low latency medium access by constructing and furnishing the preemption mechanism </a:t>
            </a:r>
          </a:p>
          <a:p>
            <a:pPr>
              <a:buFont typeface="Arial" panose="020B0604020202020204" pitchFamily="34" charset="0"/>
              <a:buChar char="•"/>
            </a:pPr>
            <a:r>
              <a:rPr lang="en-US" altLang="zh-CN" sz="2400" dirty="0">
                <a:cs typeface="Times New Roman"/>
              </a:rPr>
              <a:t>Among </a:t>
            </a:r>
            <a:r>
              <a:rPr lang="en-US" altLang="zh-CN" dirty="0">
                <a:cs typeface="Times New Roman"/>
              </a:rPr>
              <a:t>various branches, </a:t>
            </a:r>
            <a:r>
              <a:rPr lang="en-US" altLang="zh-CN" sz="2400" dirty="0">
                <a:cs typeface="Times New Roman"/>
              </a:rPr>
              <a:t>TXOP level preemption is a necessary branch  towards achieving latency reduction </a:t>
            </a:r>
            <a:endParaRPr lang="en-US" altLang="zh-CN" dirty="0"/>
          </a:p>
          <a:p>
            <a:pPr>
              <a:buFont typeface="Arial" panose="020B0604020202020204" pitchFamily="34" charset="0"/>
              <a:buChar char="•"/>
            </a:pPr>
            <a:r>
              <a:rPr lang="en-US" altLang="zh-CN" dirty="0"/>
              <a:t>In this proposal, we focus on the TXOP level preemption, introducing a credibility criterion to assist the fair classification among streams and honest behavior between STAs to further promote the preemption feature </a:t>
            </a:r>
          </a:p>
          <a:p>
            <a:pPr lvl="1">
              <a:buFont typeface="Arial" panose="020B0604020202020204" pitchFamily="34" charset="0"/>
              <a:buChar char="•"/>
            </a:pPr>
            <a:endParaRPr lang="en-US" altLang="zh-CN" dirty="0"/>
          </a:p>
          <a:p>
            <a:endParaRPr lang="zh-CN" altLang="en-US" dirty="0"/>
          </a:p>
        </p:txBody>
      </p:sp>
      <p:sp>
        <p:nvSpPr>
          <p:cNvPr id="4" name="灯片编号占位符 3">
            <a:extLst>
              <a:ext uri="{FF2B5EF4-FFF2-40B4-BE49-F238E27FC236}">
                <a16:creationId xmlns:a16="http://schemas.microsoft.com/office/drawing/2014/main" id="{1870D7EA-01DF-05A9-92BE-06D2CF296F4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B8896E4D-7F6D-A4A9-A64D-7AF7F2FD6420}"/>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4B6876B-C771-9EFC-7E29-2D0A8F2493A0}"/>
              </a:ext>
            </a:extLst>
          </p:cNvPr>
          <p:cNvSpPr>
            <a:spLocks noGrp="1"/>
          </p:cNvSpPr>
          <p:nvPr>
            <p:ph type="dt" idx="15"/>
          </p:nvPr>
        </p:nvSpPr>
        <p:spPr/>
        <p:txBody>
          <a:bodyPr/>
          <a:lstStyle/>
          <a:p>
            <a:r>
              <a:rPr lang="en-US" altLang="zh-CN"/>
              <a:t>September 2024</a:t>
            </a:r>
            <a:endParaRPr lang="en-GB" dirty="0"/>
          </a:p>
        </p:txBody>
      </p:sp>
    </p:spTree>
    <p:extLst>
      <p:ext uri="{BB962C8B-B14F-4D97-AF65-F5344CB8AC3E}">
        <p14:creationId xmlns:p14="http://schemas.microsoft.com/office/powerpoint/2010/main" val="313826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57C03F-F9AB-C54A-BBF5-3F4C10C33989}"/>
              </a:ext>
            </a:extLst>
          </p:cNvPr>
          <p:cNvSpPr>
            <a:spLocks noGrp="1"/>
          </p:cNvSpPr>
          <p:nvPr>
            <p:ph type="title"/>
          </p:nvPr>
        </p:nvSpPr>
        <p:spPr>
          <a:xfrm>
            <a:off x="914401" y="685801"/>
            <a:ext cx="10361084" cy="654967"/>
          </a:xfrm>
        </p:spPr>
        <p:txBody>
          <a:bodyPr/>
          <a:lstStyle/>
          <a:p>
            <a:r>
              <a:rPr lang="en-US" altLang="zh-CN" dirty="0"/>
              <a:t>Re-cap </a:t>
            </a:r>
            <a:r>
              <a:rPr lang="en-US" altLang="zh-CN" dirty="0">
                <a:solidFill>
                  <a:schemeClr val="tx1"/>
                </a:solidFill>
              </a:rPr>
              <a:t>[19]</a:t>
            </a:r>
            <a:r>
              <a:rPr lang="en-US" altLang="zh-CN" dirty="0"/>
              <a:t>: Preemptor VS Preemptee </a:t>
            </a:r>
            <a:endParaRPr lang="zh-CN" altLang="en-US" dirty="0"/>
          </a:p>
        </p:txBody>
      </p:sp>
      <p:sp>
        <p:nvSpPr>
          <p:cNvPr id="3" name="内容占位符 2">
            <a:extLst>
              <a:ext uri="{FF2B5EF4-FFF2-40B4-BE49-F238E27FC236}">
                <a16:creationId xmlns:a16="http://schemas.microsoft.com/office/drawing/2014/main" id="{79BE1F44-F493-C4A1-6582-387FDFC564C5}"/>
              </a:ext>
            </a:extLst>
          </p:cNvPr>
          <p:cNvSpPr>
            <a:spLocks noGrp="1"/>
          </p:cNvSpPr>
          <p:nvPr>
            <p:ph idx="1"/>
          </p:nvPr>
        </p:nvSpPr>
        <p:spPr>
          <a:xfrm>
            <a:off x="915957" y="1420144"/>
            <a:ext cx="10361084" cy="4961184"/>
          </a:xfrm>
        </p:spPr>
        <p:txBody>
          <a:bodyPr/>
          <a:lstStyle/>
          <a:p>
            <a:pPr marL="0" indent="0"/>
            <a:r>
              <a:rPr lang="en-US" altLang="zh-CN" sz="2000" dirty="0">
                <a:solidFill>
                  <a:schemeClr val="tx1"/>
                </a:solidFill>
              </a:rPr>
              <a:t>Focusing on in BSS preemption </a:t>
            </a:r>
          </a:p>
          <a:p>
            <a:pPr>
              <a:buFont typeface="Arial" panose="020B0604020202020204" pitchFamily="34" charset="0"/>
              <a:buChar char="•"/>
            </a:pPr>
            <a:r>
              <a:rPr lang="en-US" altLang="zh-CN" sz="2000" dirty="0">
                <a:solidFill>
                  <a:schemeClr val="tx1"/>
                </a:solidFill>
              </a:rPr>
              <a:t>Preemptor:</a:t>
            </a:r>
            <a:r>
              <a:rPr lang="zh-CN" altLang="en-US" sz="2000" dirty="0">
                <a:solidFill>
                  <a:schemeClr val="tx1"/>
                </a:solidFill>
              </a:rPr>
              <a:t> </a:t>
            </a:r>
            <a:endParaRPr lang="en-US" altLang="zh-CN" sz="2000" dirty="0">
              <a:solidFill>
                <a:schemeClr val="tx1"/>
              </a:solidFill>
            </a:endParaRPr>
          </a:p>
          <a:p>
            <a:pPr lvl="1">
              <a:buFont typeface="Arial" panose="020B0604020202020204" pitchFamily="34" charset="0"/>
              <a:buChar char="•"/>
            </a:pPr>
            <a:r>
              <a:rPr lang="en-US" altLang="zh-CN" sz="1800" dirty="0">
                <a:solidFill>
                  <a:schemeClr val="tx1"/>
                </a:solidFill>
              </a:rPr>
              <a:t>A STA who acquires the preempted transmission duration by initiating preemption</a:t>
            </a:r>
          </a:p>
          <a:p>
            <a:pPr lvl="2">
              <a:buFont typeface="Arial" panose="020B0604020202020204" pitchFamily="34" charset="0"/>
              <a:buChar char="•"/>
            </a:pPr>
            <a:r>
              <a:rPr lang="en-US" altLang="zh-CN" sz="1600" dirty="0">
                <a:solidFill>
                  <a:schemeClr val="tx1"/>
                </a:solidFill>
              </a:rPr>
              <a:t>The STA can be either AP or non-AP </a:t>
            </a:r>
          </a:p>
          <a:p>
            <a:pPr lvl="1">
              <a:buFont typeface="Arial" panose="020B0604020202020204" pitchFamily="34" charset="0"/>
              <a:buChar char="•"/>
            </a:pPr>
            <a:r>
              <a:rPr lang="en-US" altLang="zh-CN" sz="1800" dirty="0">
                <a:solidFill>
                  <a:schemeClr val="tx1"/>
                </a:solidFill>
              </a:rPr>
              <a:t>For traffic of AC2 that takes precedence over the current traffic of AC1, such as higher-priority traffic over lower-priority traffic </a:t>
            </a:r>
          </a:p>
          <a:p>
            <a:pPr>
              <a:buFont typeface="Arial" panose="020B0604020202020204" pitchFamily="34" charset="0"/>
              <a:buChar char="•"/>
            </a:pPr>
            <a:r>
              <a:rPr lang="en-US" altLang="zh-CN" sz="2000" dirty="0">
                <a:solidFill>
                  <a:schemeClr val="tx1"/>
                </a:solidFill>
              </a:rPr>
              <a:t>Preemptee:</a:t>
            </a:r>
            <a:r>
              <a:rPr lang="zh-CN" altLang="en-US" sz="2000" dirty="0">
                <a:solidFill>
                  <a:schemeClr val="tx1"/>
                </a:solidFill>
              </a:rPr>
              <a:t> </a:t>
            </a:r>
            <a:endParaRPr lang="en-US" altLang="zh-CN" sz="2000" dirty="0">
              <a:solidFill>
                <a:schemeClr val="tx1"/>
              </a:solidFill>
            </a:endParaRPr>
          </a:p>
          <a:p>
            <a:pPr lvl="1">
              <a:buFont typeface="Arial" panose="020B0604020202020204" pitchFamily="34" charset="0"/>
              <a:buChar char="•"/>
            </a:pPr>
            <a:r>
              <a:rPr lang="en-US" altLang="zh-CN" sz="1800" dirty="0">
                <a:solidFill>
                  <a:schemeClr val="tx1"/>
                </a:solidFill>
              </a:rPr>
              <a:t>A non-AP STA who grants or accepts preemption by suspending the current traffic transmission or reception of AC1</a:t>
            </a:r>
          </a:p>
          <a:p>
            <a:pPr lvl="2">
              <a:buFont typeface="Arial" panose="020B0604020202020204" pitchFamily="34" charset="0"/>
              <a:buChar char="•"/>
            </a:pPr>
            <a:r>
              <a:rPr lang="en-US" altLang="zh-CN" sz="1600" dirty="0">
                <a:solidFill>
                  <a:schemeClr val="tx1"/>
                </a:solidFill>
              </a:rPr>
              <a:t>In the top view of traffic delivery, AP helps STAs forward traffic (either DL or UL), but does not generate traffic, only traffic intended for non-AP STA can be preempted</a:t>
            </a:r>
          </a:p>
          <a:p>
            <a:pPr lvl="2">
              <a:buFont typeface="Arial" panose="020B0604020202020204" pitchFamily="34" charset="0"/>
              <a:buChar char="•"/>
            </a:pPr>
            <a:r>
              <a:rPr lang="en-US" altLang="zh-CN" sz="1600" dirty="0">
                <a:solidFill>
                  <a:schemeClr val="tx1"/>
                </a:solidFill>
              </a:rPr>
              <a:t>The</a:t>
            </a:r>
            <a:r>
              <a:rPr lang="zh-CN" altLang="en-US" sz="1600" dirty="0">
                <a:solidFill>
                  <a:schemeClr val="tx1"/>
                </a:solidFill>
              </a:rPr>
              <a:t> </a:t>
            </a:r>
            <a:r>
              <a:rPr lang="en-US" altLang="zh-CN" sz="1600" dirty="0">
                <a:solidFill>
                  <a:schemeClr val="tx1"/>
                </a:solidFill>
              </a:rPr>
              <a:t>non-AP STA is either TXOP holder or TXOP responder </a:t>
            </a:r>
          </a:p>
          <a:p>
            <a:pPr>
              <a:buFont typeface="Arial" panose="020B0604020202020204" pitchFamily="34" charset="0"/>
              <a:buChar char="•"/>
            </a:pPr>
            <a:r>
              <a:rPr lang="en-US" altLang="zh-CN" sz="2000" dirty="0">
                <a:solidFill>
                  <a:schemeClr val="tx1"/>
                </a:solidFill>
              </a:rPr>
              <a:t>Exceptional scenario: Preempt DL/UL TXOP to transmit UL/DL higher-priority traffic</a:t>
            </a:r>
          </a:p>
          <a:p>
            <a:pPr lvl="1">
              <a:buFont typeface="Arial" panose="020B0604020202020204" pitchFamily="34" charset="0"/>
              <a:buChar char="•"/>
            </a:pPr>
            <a:r>
              <a:rPr lang="en-US" altLang="zh-CN" sz="1800" dirty="0">
                <a:solidFill>
                  <a:schemeClr val="tx1"/>
                </a:solidFill>
              </a:rPr>
              <a:t>Preemptor:</a:t>
            </a:r>
            <a:r>
              <a:rPr lang="zh-CN" altLang="en-US" sz="1800" dirty="0">
                <a:solidFill>
                  <a:schemeClr val="tx1"/>
                </a:solidFill>
              </a:rPr>
              <a:t> </a:t>
            </a:r>
            <a:r>
              <a:rPr lang="en-US" altLang="zh-CN" sz="1800" dirty="0">
                <a:solidFill>
                  <a:schemeClr val="tx1"/>
                </a:solidFill>
              </a:rPr>
              <a:t>EDCAF(AC2)</a:t>
            </a:r>
          </a:p>
          <a:p>
            <a:pPr lvl="1">
              <a:buFont typeface="Arial" panose="020B0604020202020204" pitchFamily="34" charset="0"/>
              <a:buChar char="•"/>
            </a:pPr>
            <a:r>
              <a:rPr lang="en-US" altLang="zh-CN" sz="1800" dirty="0">
                <a:solidFill>
                  <a:schemeClr val="tx1"/>
                </a:solidFill>
              </a:rPr>
              <a:t>Preemptee: EDCAF(AC1)</a:t>
            </a:r>
          </a:p>
          <a:p>
            <a:pPr marL="457200" lvl="1" indent="0"/>
            <a:endParaRPr lang="en-US" altLang="zh-CN" sz="2400" dirty="0">
              <a:solidFill>
                <a:schemeClr val="tx1"/>
              </a:solidFill>
            </a:endParaRPr>
          </a:p>
        </p:txBody>
      </p:sp>
      <p:sp>
        <p:nvSpPr>
          <p:cNvPr id="4" name="灯片编号占位符 3">
            <a:extLst>
              <a:ext uri="{FF2B5EF4-FFF2-40B4-BE49-F238E27FC236}">
                <a16:creationId xmlns:a16="http://schemas.microsoft.com/office/drawing/2014/main" id="{4ECB88FC-B8A0-2BF2-7DF8-375884872A7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032EA43A-699A-4F80-DBED-9F17B39A5272}"/>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26FC4AF4-9B8E-1E3B-7F71-8236C405DC95}"/>
              </a:ext>
            </a:extLst>
          </p:cNvPr>
          <p:cNvSpPr>
            <a:spLocks noGrp="1"/>
          </p:cNvSpPr>
          <p:nvPr>
            <p:ph type="dt" idx="15"/>
          </p:nvPr>
        </p:nvSpPr>
        <p:spPr/>
        <p:txBody>
          <a:bodyPr/>
          <a:lstStyle/>
          <a:p>
            <a:r>
              <a:rPr lang="en-US" altLang="zh-CN"/>
              <a:t>September 2024</a:t>
            </a:r>
            <a:endParaRPr lang="en-GB" dirty="0"/>
          </a:p>
        </p:txBody>
      </p:sp>
    </p:spTree>
    <p:extLst>
      <p:ext uri="{BB962C8B-B14F-4D97-AF65-F5344CB8AC3E}">
        <p14:creationId xmlns:p14="http://schemas.microsoft.com/office/powerpoint/2010/main" val="1566054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Problem Statement</a:t>
            </a:r>
            <a:endParaRPr lang="en-GB" dirty="0"/>
          </a:p>
        </p:txBody>
      </p:sp>
      <p:sp>
        <p:nvSpPr>
          <p:cNvPr id="5122" name="Rectangle 2"/>
          <p:cNvSpPr>
            <a:spLocks noGrp="1" noChangeArrowheads="1"/>
          </p:cNvSpPr>
          <p:nvPr>
            <p:ph idx="1"/>
          </p:nvPr>
        </p:nvSpPr>
        <p:spPr>
          <a:xfrm>
            <a:off x="914401" y="1751015"/>
            <a:ext cx="10361084" cy="4343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cs typeface="Times New Roman"/>
              </a:rPr>
              <a:t>What is “low latency” stream [16]</a:t>
            </a:r>
          </a:p>
          <a:p>
            <a:pPr lvl="1">
              <a:buFont typeface="Arial" panose="020B0604020202020204" pitchFamily="34" charset="0"/>
              <a:buChar char="•"/>
            </a:pPr>
            <a:r>
              <a:rPr lang="en-US" altLang="zh-CN" sz="1800" dirty="0">
                <a:solidFill>
                  <a:schemeClr val="tx1"/>
                </a:solidFill>
                <a:cs typeface="Times New Roman"/>
              </a:rPr>
              <a:t>Static LL stream definition: any </a:t>
            </a:r>
            <a:r>
              <a:rPr lang="en-US" altLang="zh-CN" sz="1800" dirty="0">
                <a:cs typeface="Times New Roman"/>
              </a:rPr>
              <a:t>traffic in AC_VO ? or may be some with </a:t>
            </a:r>
            <a:r>
              <a:rPr lang="en-US" altLang="zh-CN" sz="1800" b="1" i="1" dirty="0">
                <a:cs typeface="Times New Roman"/>
              </a:rPr>
              <a:t>new</a:t>
            </a:r>
            <a:r>
              <a:rPr lang="en-US" altLang="zh-CN" sz="1800" i="1" dirty="0">
                <a:cs typeface="Times New Roman"/>
              </a:rPr>
              <a:t> </a:t>
            </a:r>
            <a:r>
              <a:rPr lang="en-US" altLang="zh-CN" sz="1800" dirty="0">
                <a:cs typeface="Times New Roman"/>
              </a:rPr>
              <a:t>UP/TID/AC? </a:t>
            </a:r>
            <a:endParaRPr lang="en-US" altLang="zh-CN" sz="1800" dirty="0">
              <a:solidFill>
                <a:srgbClr val="FF0000"/>
              </a:solidFill>
              <a:cs typeface="Times New Roman"/>
            </a:endParaRPr>
          </a:p>
          <a:p>
            <a:pPr lvl="1">
              <a:buFont typeface="Arial" panose="020B0604020202020204" pitchFamily="34" charset="0"/>
              <a:buChar char="•"/>
            </a:pPr>
            <a:r>
              <a:rPr lang="en-US" altLang="zh-CN" sz="1800" dirty="0">
                <a:solidFill>
                  <a:schemeClr val="tx1"/>
                </a:solidFill>
                <a:cs typeface="Times New Roman"/>
              </a:rPr>
              <a:t>Dynamic LL definition: </a:t>
            </a:r>
            <a:r>
              <a:rPr lang="en-US" altLang="zh-CN" sz="1800" dirty="0">
                <a:cs typeface="Times New Roman"/>
              </a:rPr>
              <a:t>buffered frames of a stream for which certain “delivery delay” timer is expiring? </a:t>
            </a:r>
          </a:p>
          <a:p>
            <a:pPr>
              <a:buFont typeface="Arial" panose="020B0604020202020204" pitchFamily="34" charset="0"/>
              <a:buChar char="•"/>
            </a:pPr>
            <a:r>
              <a:rPr lang="en-US" altLang="zh-CN" sz="2000" dirty="0"/>
              <a:t>How to achieve approximate fairness between streams?</a:t>
            </a:r>
          </a:p>
          <a:p>
            <a:pPr lvl="1">
              <a:buFont typeface="Arial" panose="020B0604020202020204" pitchFamily="34" charset="0"/>
              <a:buChar char="•"/>
            </a:pPr>
            <a:r>
              <a:rPr lang="en-US" altLang="zh-CN" sz="1800" dirty="0"/>
              <a:t>Considering</a:t>
            </a:r>
            <a:r>
              <a:rPr lang="en-US" altLang="zh-CN" sz="1800" dirty="0">
                <a:solidFill>
                  <a:schemeClr val="tx1"/>
                </a:solidFill>
                <a:cs typeface="Times New Roman"/>
              </a:rPr>
              <a:t> static LL definition, which </a:t>
            </a:r>
            <a:r>
              <a:rPr lang="en-US" altLang="zh-CN" sz="1800" dirty="0">
                <a:cs typeface="Times New Roman"/>
              </a:rPr>
              <a:t>potentially may cause “preemption request bloating” problem in highly loaded network scenario</a:t>
            </a:r>
            <a:endParaRPr lang="en-US" altLang="zh-CN" sz="1800" dirty="0"/>
          </a:p>
          <a:p>
            <a:pPr lvl="1">
              <a:buFont typeface="Arial" panose="020B0604020202020204" pitchFamily="34" charset="0"/>
              <a:buChar char="•"/>
            </a:pPr>
            <a:r>
              <a:rPr lang="en-US" altLang="zh-CN" sz="1800" dirty="0"/>
              <a:t>Considering</a:t>
            </a:r>
            <a:r>
              <a:rPr lang="en-US" altLang="zh-CN" sz="1800" dirty="0">
                <a:solidFill>
                  <a:schemeClr val="tx1"/>
                </a:solidFill>
                <a:cs typeface="Times New Roman"/>
              </a:rPr>
              <a:t> dynamic LL definition, which </a:t>
            </a:r>
            <a:r>
              <a:rPr lang="en-US" altLang="zh-CN" sz="1800" dirty="0">
                <a:cs typeface="Times New Roman"/>
              </a:rPr>
              <a:t>potentially may let any </a:t>
            </a:r>
            <a:r>
              <a:rPr lang="en-US" altLang="zh-CN" sz="1800" dirty="0"/>
              <a:t>stream</a:t>
            </a:r>
            <a:r>
              <a:rPr lang="en-US" altLang="zh-CN" sz="1800" dirty="0">
                <a:cs typeface="Times New Roman"/>
              </a:rPr>
              <a:t> to be classified as latency sensitive or delay sensitive </a:t>
            </a:r>
            <a:r>
              <a:rPr lang="en-US" altLang="zh-CN" sz="1800" dirty="0"/>
              <a:t>stream</a:t>
            </a:r>
          </a:p>
          <a:p>
            <a:pPr>
              <a:buFont typeface="Arial" panose="020B0604020202020204" pitchFamily="34" charset="0"/>
              <a:buChar char="•"/>
            </a:pPr>
            <a:r>
              <a:rPr lang="en-US" altLang="zh-CN" sz="2000" dirty="0"/>
              <a:t>Besides, how to avoid possible misapplication among STAs?</a:t>
            </a:r>
          </a:p>
          <a:p>
            <a:pPr lvl="1">
              <a:buFont typeface="Arial" panose="020B0604020202020204" pitchFamily="34" charset="0"/>
              <a:buChar char="•"/>
            </a:pPr>
            <a:r>
              <a:rPr lang="en-US" altLang="zh-CN" sz="1800" dirty="0"/>
              <a:t>Considering the preemptor STAs may aggressively or frequently preempt other STA’s “legal” TXOP for its own benefits, which would cause bad user experience for the preemptee STA  </a:t>
            </a:r>
          </a:p>
          <a:p>
            <a:pPr>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Yuxin Lu, TCL Industries</a:t>
            </a:r>
          </a:p>
        </p:txBody>
      </p:sp>
      <p:sp>
        <p:nvSpPr>
          <p:cNvPr id="4" name="Date Placeholder 3"/>
          <p:cNvSpPr>
            <a:spLocks noGrp="1"/>
          </p:cNvSpPr>
          <p:nvPr>
            <p:ph type="dt" idx="15"/>
          </p:nvPr>
        </p:nvSpPr>
        <p:spPr/>
        <p:txBody>
          <a:bodyPr/>
          <a:lstStyle/>
          <a:p>
            <a:r>
              <a:rPr lang="en-US" altLang="zh-CN"/>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8709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General Solution </a:t>
            </a:r>
            <a:endParaRPr lang="en-GB" dirty="0"/>
          </a:p>
        </p:txBody>
      </p:sp>
      <p:sp>
        <p:nvSpPr>
          <p:cNvPr id="5122" name="Rectangle 2"/>
          <p:cNvSpPr>
            <a:spLocks noGrp="1" noChangeArrowheads="1"/>
          </p:cNvSpPr>
          <p:nvPr>
            <p:ph idx="1"/>
          </p:nvPr>
        </p:nvSpPr>
        <p:spPr>
          <a:xfrm>
            <a:off x="914400" y="1556792"/>
            <a:ext cx="10582199" cy="4896544"/>
          </a:xfrm>
          <a:ln/>
        </p:spPr>
        <p:txBody>
          <a:bodyPr/>
          <a:lstStyle/>
          <a:p>
            <a:pPr>
              <a:buFont typeface="Arial" panose="020B0604020202020204" pitchFamily="34" charset="0"/>
              <a:buChar char="•"/>
            </a:pPr>
            <a:r>
              <a:rPr lang="en-US" altLang="zh-CN" sz="2000" dirty="0"/>
              <a:t>Propose to introduce a credibility criterion to assist the fair classification among streams and honest behavior between STAs </a:t>
            </a:r>
          </a:p>
          <a:p>
            <a:pPr lvl="1">
              <a:buFont typeface="Arial" panose="020B0604020202020204" pitchFamily="34" charset="0"/>
              <a:buChar char="•"/>
            </a:pPr>
            <a:r>
              <a:rPr lang="en-US" altLang="zh-CN" sz="1600" dirty="0"/>
              <a:t>Each STA supporting preemption has a credibility parameter that reflects the quality/capability of its preemption behavior, in terms of how much of other STAs’ TXOP it has “borrowed” (by being preemptor) and how much it has managed to be “returned” (by being preemptee and “lend” TXOP to other STAs)</a:t>
            </a:r>
          </a:p>
          <a:p>
            <a:pPr lvl="2">
              <a:buFont typeface="Arial" panose="020B0604020202020204" pitchFamily="34" charset="0"/>
              <a:buChar char="•"/>
            </a:pPr>
            <a:r>
              <a:rPr lang="en-US" altLang="zh-CN" sz="1600" dirty="0"/>
              <a:t>credibility is a local parameter calculated at the potential preemptee side </a:t>
            </a:r>
          </a:p>
          <a:p>
            <a:pPr lvl="1">
              <a:buFont typeface="Arial" panose="020B0604020202020204" pitchFamily="34" charset="0"/>
              <a:buChar char="•"/>
            </a:pPr>
            <a:r>
              <a:rPr lang="en-US" altLang="zh-CN" sz="1600" dirty="0"/>
              <a:t>With the help of credibility parameter, the potential preemptee chooses whether to grant preemption </a:t>
            </a:r>
            <a:endParaRPr lang="en-US" altLang="zh-CN" sz="1800" dirty="0"/>
          </a:p>
          <a:p>
            <a:pPr>
              <a:buFont typeface="Arial" panose="020B0604020202020204" pitchFamily="34" charset="0"/>
              <a:buChar char="•"/>
            </a:pPr>
            <a:r>
              <a:rPr lang="en-US" altLang="zh-CN" sz="2000" dirty="0"/>
              <a:t>Potential effect: In order to establish positive credibility, STAs that borrowed/preempted TXOP would return it in another preemption occurrence, formulating virtuous circle</a:t>
            </a:r>
          </a:p>
          <a:p>
            <a:pPr>
              <a:buFont typeface="Arial" panose="020B0604020202020204" pitchFamily="34" charset="0"/>
              <a:buChar char="•"/>
            </a:pPr>
            <a:r>
              <a:rPr lang="en-US" altLang="zh-CN" sz="2000" dirty="0"/>
              <a:t>Benefit 1: Achieve approximate fairness between streams</a:t>
            </a:r>
          </a:p>
          <a:p>
            <a:pPr lvl="1">
              <a:buFont typeface="Arial" panose="020B0604020202020204" pitchFamily="34" charset="0"/>
              <a:buChar char="•"/>
            </a:pPr>
            <a:r>
              <a:rPr lang="en-US" altLang="zh-CN" sz="1600" dirty="0"/>
              <a:t>Considering</a:t>
            </a:r>
            <a:r>
              <a:rPr lang="en-US" altLang="zh-CN" sz="1600" dirty="0">
                <a:solidFill>
                  <a:schemeClr val="tx1"/>
                </a:solidFill>
                <a:cs typeface="Times New Roman"/>
              </a:rPr>
              <a:t> static LL, limit the </a:t>
            </a:r>
            <a:r>
              <a:rPr lang="en-US" altLang="zh-CN" sz="1600" dirty="0">
                <a:cs typeface="Times New Roman"/>
              </a:rPr>
              <a:t>“preemption request” bloating, especially in highly loaded network scenario</a:t>
            </a:r>
            <a:endParaRPr lang="en-US" altLang="zh-CN" sz="1600" dirty="0"/>
          </a:p>
          <a:p>
            <a:pPr lvl="1">
              <a:buFont typeface="Arial" panose="020B0604020202020204" pitchFamily="34" charset="0"/>
              <a:buChar char="•"/>
            </a:pPr>
            <a:r>
              <a:rPr lang="en-US" altLang="zh-CN" sz="1600" dirty="0"/>
              <a:t>Considering</a:t>
            </a:r>
            <a:r>
              <a:rPr lang="en-US" altLang="zh-CN" sz="1600" dirty="0">
                <a:solidFill>
                  <a:schemeClr val="tx1"/>
                </a:solidFill>
                <a:cs typeface="Times New Roman"/>
              </a:rPr>
              <a:t> dynamic LL, implicitly restrict LL classification at each STA’s (potential preemptor’s) local side</a:t>
            </a:r>
            <a:endParaRPr lang="en-US" altLang="zh-CN" sz="1800" dirty="0">
              <a:solidFill>
                <a:srgbClr val="FF0000"/>
              </a:solidFill>
            </a:endParaRPr>
          </a:p>
          <a:p>
            <a:pPr>
              <a:buFont typeface="Arial" panose="020B0604020202020204" pitchFamily="34" charset="0"/>
              <a:buChar char="•"/>
            </a:pPr>
            <a:r>
              <a:rPr lang="en-US" altLang="zh-CN" sz="2000" dirty="0"/>
              <a:t>Benefit 2: Avoid possible misapplication among STAs</a:t>
            </a:r>
          </a:p>
          <a:p>
            <a:pPr lvl="1">
              <a:buFont typeface="Arial" panose="020B0604020202020204" pitchFamily="34" charset="0"/>
              <a:buChar char="•"/>
            </a:pPr>
            <a:r>
              <a:rPr lang="en-US" altLang="zh-CN" sz="1600" dirty="0"/>
              <a:t>Limit the situation where preemptor STAs aggressively or frequently preempt other STA’s “legal” TXOP for its own benefits, further limit bad user experience for the preemptee STA  </a:t>
            </a:r>
          </a:p>
          <a:p>
            <a:pPr>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t>Yuxin Lu, TCL Industries</a:t>
            </a:r>
          </a:p>
        </p:txBody>
      </p:sp>
      <p:sp>
        <p:nvSpPr>
          <p:cNvPr id="4" name="Date Placeholder 3"/>
          <p:cNvSpPr>
            <a:spLocks noGrp="1"/>
          </p:cNvSpPr>
          <p:nvPr>
            <p:ph type="dt" idx="15"/>
          </p:nvPr>
        </p:nvSpPr>
        <p:spPr/>
        <p:txBody>
          <a:bodyPr/>
          <a:lstStyle/>
          <a:p>
            <a:r>
              <a:rPr lang="en-US" altLang="zh-CN"/>
              <a:t>September 2024</a:t>
            </a:r>
            <a:endParaRPr lang="en-GB"/>
          </a:p>
        </p:txBody>
      </p:sp>
    </p:spTree>
    <p:extLst>
      <p:ext uri="{BB962C8B-B14F-4D97-AF65-F5344CB8AC3E}">
        <p14:creationId xmlns:p14="http://schemas.microsoft.com/office/powerpoint/2010/main" val="2458652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6AD2D2-173F-8BDC-3601-08C4963BA192}"/>
              </a:ext>
            </a:extLst>
          </p:cNvPr>
          <p:cNvSpPr>
            <a:spLocks noGrp="1"/>
          </p:cNvSpPr>
          <p:nvPr>
            <p:ph type="title"/>
          </p:nvPr>
        </p:nvSpPr>
        <p:spPr>
          <a:xfrm>
            <a:off x="914401" y="685801"/>
            <a:ext cx="10361084" cy="776905"/>
          </a:xfrm>
        </p:spPr>
        <p:txBody>
          <a:bodyPr/>
          <a:lstStyle/>
          <a:p>
            <a:r>
              <a:rPr lang="en-US" altLang="zh-CN" dirty="0"/>
              <a:t>Preemption Response Decision Making</a:t>
            </a:r>
            <a:endParaRPr lang="zh-CN" altLang="en-US" dirty="0"/>
          </a:p>
        </p:txBody>
      </p:sp>
      <p:sp>
        <p:nvSpPr>
          <p:cNvPr id="3" name="内容占位符 2">
            <a:extLst>
              <a:ext uri="{FF2B5EF4-FFF2-40B4-BE49-F238E27FC236}">
                <a16:creationId xmlns:a16="http://schemas.microsoft.com/office/drawing/2014/main" id="{5387482C-6C2B-ADE9-B975-F6C443477408}"/>
              </a:ext>
            </a:extLst>
          </p:cNvPr>
          <p:cNvSpPr>
            <a:spLocks noGrp="1"/>
          </p:cNvSpPr>
          <p:nvPr>
            <p:ph idx="1"/>
          </p:nvPr>
        </p:nvSpPr>
        <p:spPr>
          <a:xfrm>
            <a:off x="914401" y="1462706"/>
            <a:ext cx="10361084" cy="4918622"/>
          </a:xfrm>
        </p:spPr>
        <p:txBody>
          <a:bodyPr/>
          <a:lstStyle/>
          <a:p>
            <a:pPr>
              <a:buFont typeface="Arial" panose="020B0604020202020204" pitchFamily="34" charset="0"/>
              <a:buChar char="•"/>
            </a:pPr>
            <a:r>
              <a:rPr lang="en-US" altLang="zh-CN" sz="2000" dirty="0"/>
              <a:t>Potential preemptee sends preemption response, accept or reject preemption request </a:t>
            </a:r>
          </a:p>
          <a:p>
            <a:pPr>
              <a:buFont typeface="Arial" panose="020B0604020202020204" pitchFamily="34" charset="0"/>
              <a:buChar char="•"/>
            </a:pPr>
            <a:r>
              <a:rPr lang="en-US" altLang="zh-CN" sz="2000" dirty="0"/>
              <a:t>Given a “credibility threshold”</a:t>
            </a:r>
          </a:p>
          <a:p>
            <a:pPr lvl="1">
              <a:buFont typeface="Arial" panose="020B0604020202020204" pitchFamily="34" charset="0"/>
              <a:buChar char="•"/>
            </a:pPr>
            <a:r>
              <a:rPr lang="en-US" altLang="zh-CN" sz="1600" dirty="0"/>
              <a:t>If preemptor’s credibility is below such “credibility threshold”,</a:t>
            </a:r>
            <a:r>
              <a:rPr lang="zh-CN" altLang="en-US" sz="1600" dirty="0"/>
              <a:t> </a:t>
            </a:r>
            <a:r>
              <a:rPr lang="en-US" altLang="zh-CN" sz="1600" dirty="0"/>
              <a:t>then</a:t>
            </a:r>
            <a:r>
              <a:rPr lang="zh-CN" altLang="en-US" sz="1600" dirty="0"/>
              <a:t> </a:t>
            </a:r>
            <a:r>
              <a:rPr lang="en-US" altLang="zh-CN" sz="1600" dirty="0"/>
              <a:t>the potential preemptee may choose to reject its preemption request</a:t>
            </a:r>
          </a:p>
          <a:p>
            <a:pPr lvl="1">
              <a:buFont typeface="Arial" panose="020B0604020202020204" pitchFamily="34" charset="0"/>
              <a:buChar char="•"/>
            </a:pPr>
            <a:r>
              <a:rPr lang="en-US" altLang="zh-CN" sz="1600" dirty="0"/>
              <a:t>In case multiple preemptors initiate preemption request, the potential preemptee can determine how to respond according to their relative credibility </a:t>
            </a:r>
          </a:p>
          <a:p>
            <a:pPr>
              <a:buFont typeface="Arial" panose="020B0604020202020204" pitchFamily="34" charset="0"/>
              <a:buChar char="•"/>
            </a:pPr>
            <a:r>
              <a:rPr lang="en-US" altLang="zh-CN" sz="2000" dirty="0"/>
              <a:t>Preemption response decision may be made by considering credibility criterion together with the essential parameters in preemption request,</a:t>
            </a:r>
            <a:r>
              <a:rPr lang="zh-CN" altLang="en-US" sz="2000" dirty="0"/>
              <a:t> </a:t>
            </a:r>
            <a:r>
              <a:rPr lang="en-US" altLang="zh-CN" sz="2000" dirty="0"/>
              <a:t>such</a:t>
            </a:r>
            <a:r>
              <a:rPr lang="zh-CN" altLang="en-US" sz="2000" dirty="0"/>
              <a:t> </a:t>
            </a:r>
            <a:r>
              <a:rPr lang="en-US" altLang="zh-CN" sz="2000" dirty="0"/>
              <a:t>as</a:t>
            </a:r>
            <a:r>
              <a:rPr lang="zh-CN" altLang="en-US" sz="2000" dirty="0"/>
              <a:t> </a:t>
            </a:r>
            <a:endParaRPr lang="en-US" altLang="zh-CN" sz="2000" dirty="0"/>
          </a:p>
          <a:p>
            <a:pPr lvl="1">
              <a:buFont typeface="Arial" panose="020B0604020202020204" pitchFamily="34" charset="0"/>
              <a:buChar char="•"/>
            </a:pPr>
            <a:r>
              <a:rPr lang="en-US" altLang="zh-CN" sz="1600" dirty="0"/>
              <a:t>AC or TID: </a:t>
            </a:r>
          </a:p>
          <a:p>
            <a:pPr lvl="2">
              <a:buFont typeface="Arial" panose="020B0604020202020204" pitchFamily="34" charset="0"/>
              <a:buChar char="•"/>
            </a:pPr>
            <a:r>
              <a:rPr lang="en-US" altLang="zh-CN" sz="1400" dirty="0"/>
              <a:t>To indicate (static) </a:t>
            </a:r>
            <a:r>
              <a:rPr lang="en-US" altLang="zh-CN" sz="1400" dirty="0">
                <a:solidFill>
                  <a:schemeClr val="tx1"/>
                </a:solidFill>
                <a:cs typeface="Times New Roman"/>
              </a:rPr>
              <a:t>LL stream classification</a:t>
            </a:r>
            <a:r>
              <a:rPr lang="en-US" altLang="zh-CN" sz="1400" dirty="0">
                <a:solidFill>
                  <a:srgbClr val="FF0000"/>
                </a:solidFill>
                <a:cs typeface="Times New Roman"/>
              </a:rPr>
              <a:t> </a:t>
            </a:r>
            <a:endParaRPr lang="en-US" altLang="zh-CN" sz="1400" dirty="0"/>
          </a:p>
          <a:p>
            <a:pPr lvl="1">
              <a:buFont typeface="Arial" panose="020B0604020202020204" pitchFamily="34" charset="0"/>
              <a:buChar char="•"/>
            </a:pPr>
            <a:r>
              <a:rPr lang="en-US" altLang="zh-CN" sz="1600" dirty="0"/>
              <a:t>Delay information</a:t>
            </a:r>
          </a:p>
          <a:p>
            <a:pPr lvl="2">
              <a:buFont typeface="Arial" panose="020B0604020202020204" pitchFamily="34" charset="0"/>
              <a:buChar char="•"/>
            </a:pPr>
            <a:r>
              <a:rPr lang="en-US" altLang="zh-CN" sz="1400" dirty="0"/>
              <a:t>To indicate (dynamic) </a:t>
            </a:r>
            <a:r>
              <a:rPr lang="en-US" altLang="zh-CN" sz="1400" dirty="0">
                <a:solidFill>
                  <a:schemeClr val="tx1"/>
                </a:solidFill>
                <a:cs typeface="Times New Roman"/>
              </a:rPr>
              <a:t>LL stream classification </a:t>
            </a:r>
            <a:r>
              <a:rPr lang="en-US" altLang="zh-CN" sz="1400" dirty="0">
                <a:solidFill>
                  <a:srgbClr val="FF0000"/>
                </a:solidFill>
                <a:cs typeface="Times New Roman"/>
              </a:rPr>
              <a:t> </a:t>
            </a:r>
            <a:endParaRPr lang="en-US" altLang="zh-CN" sz="1400" dirty="0">
              <a:solidFill>
                <a:srgbClr val="FF0000"/>
              </a:solidFill>
            </a:endParaRPr>
          </a:p>
          <a:p>
            <a:pPr lvl="1">
              <a:buFont typeface="Arial" panose="020B0604020202020204" pitchFamily="34" charset="0"/>
              <a:buChar char="•"/>
            </a:pPr>
            <a:r>
              <a:rPr lang="en-US" altLang="zh-CN" sz="1600" dirty="0"/>
              <a:t>Request preemption start time</a:t>
            </a:r>
          </a:p>
          <a:p>
            <a:pPr lvl="2">
              <a:buFont typeface="Arial" panose="020B0604020202020204" pitchFamily="34" charset="0"/>
              <a:buChar char="•"/>
            </a:pPr>
            <a:r>
              <a:rPr lang="en-US" altLang="zh-CN" sz="1400" dirty="0"/>
              <a:t>Scheduled preemption</a:t>
            </a:r>
          </a:p>
          <a:p>
            <a:pPr lvl="1">
              <a:buFont typeface="Arial" panose="020B0604020202020204" pitchFamily="34" charset="0"/>
              <a:buChar char="•"/>
            </a:pPr>
            <a:r>
              <a:rPr lang="en-US" altLang="zh-CN" sz="1600" dirty="0"/>
              <a:t>Request preemption duration </a:t>
            </a:r>
          </a:p>
          <a:p>
            <a:pPr lvl="2">
              <a:buFont typeface="Arial" panose="020B0604020202020204" pitchFamily="34" charset="0"/>
              <a:buChar char="•"/>
            </a:pPr>
            <a:r>
              <a:rPr lang="en-US" altLang="zh-CN" sz="1400" dirty="0"/>
              <a:t>Airtime to be preempted/shared</a:t>
            </a:r>
            <a:endParaRPr lang="zh-CN" altLang="en-US" sz="1400" dirty="0"/>
          </a:p>
          <a:p>
            <a:pPr lvl="1">
              <a:buFont typeface="Arial" panose="020B0604020202020204" pitchFamily="34" charset="0"/>
              <a:buChar char="•"/>
            </a:pPr>
            <a:endParaRPr lang="en-US" altLang="zh-CN" dirty="0"/>
          </a:p>
        </p:txBody>
      </p:sp>
      <p:sp>
        <p:nvSpPr>
          <p:cNvPr id="4" name="灯片编号占位符 3">
            <a:extLst>
              <a:ext uri="{FF2B5EF4-FFF2-40B4-BE49-F238E27FC236}">
                <a16:creationId xmlns:a16="http://schemas.microsoft.com/office/drawing/2014/main" id="{1CDF9C96-6C42-5711-80B4-B8274C82B8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AA5D62C6-EA17-2293-BBE6-4E520186A1B4}"/>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FC2980AD-AADC-9948-7845-99570582E72A}"/>
              </a:ext>
            </a:extLst>
          </p:cNvPr>
          <p:cNvSpPr>
            <a:spLocks noGrp="1"/>
          </p:cNvSpPr>
          <p:nvPr>
            <p:ph type="dt" idx="15"/>
          </p:nvPr>
        </p:nvSpPr>
        <p:spPr/>
        <p:txBody>
          <a:bodyPr/>
          <a:lstStyle/>
          <a:p>
            <a:r>
              <a:rPr lang="en-US" altLang="zh-CN"/>
              <a:t>September 2024</a:t>
            </a:r>
            <a:endParaRPr lang="en-GB" dirty="0"/>
          </a:p>
        </p:txBody>
      </p:sp>
    </p:spTree>
    <p:extLst>
      <p:ext uri="{BB962C8B-B14F-4D97-AF65-F5344CB8AC3E}">
        <p14:creationId xmlns:p14="http://schemas.microsoft.com/office/powerpoint/2010/main" val="137933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075264-CD38-FBF9-C047-83EE2939D4D0}"/>
              </a:ext>
            </a:extLst>
          </p:cNvPr>
          <p:cNvSpPr>
            <a:spLocks noGrp="1"/>
          </p:cNvSpPr>
          <p:nvPr>
            <p:ph type="title"/>
          </p:nvPr>
        </p:nvSpPr>
        <p:spPr>
          <a:xfrm>
            <a:off x="914401" y="685802"/>
            <a:ext cx="10361084" cy="870992"/>
          </a:xfrm>
        </p:spPr>
        <p:txBody>
          <a:bodyPr/>
          <a:lstStyle/>
          <a:p>
            <a:r>
              <a:rPr lang="en-US" altLang="zh-CN" dirty="0"/>
              <a:t>Credibility </a:t>
            </a:r>
            <a:r>
              <a:rPr lang="en-US" altLang="zh-CN" sz="3200" dirty="0"/>
              <a:t>Criterion </a:t>
            </a:r>
            <a:r>
              <a:rPr lang="en-US" altLang="zh-CN" dirty="0"/>
              <a:t>Calculation Method</a:t>
            </a:r>
            <a:endParaRPr lang="zh-CN" altLang="en-US" dirty="0"/>
          </a:p>
        </p:txBody>
      </p:sp>
      <p:sp>
        <p:nvSpPr>
          <p:cNvPr id="3" name="内容占位符 2">
            <a:extLst>
              <a:ext uri="{FF2B5EF4-FFF2-40B4-BE49-F238E27FC236}">
                <a16:creationId xmlns:a16="http://schemas.microsoft.com/office/drawing/2014/main" id="{58E79314-70C7-BE82-E91E-8270FB8E7BAE}"/>
              </a:ext>
            </a:extLst>
          </p:cNvPr>
          <p:cNvSpPr>
            <a:spLocks noGrp="1"/>
          </p:cNvSpPr>
          <p:nvPr>
            <p:ph idx="1"/>
          </p:nvPr>
        </p:nvSpPr>
        <p:spPr>
          <a:xfrm>
            <a:off x="914401" y="1556793"/>
            <a:ext cx="10361084" cy="4537622"/>
          </a:xfrm>
        </p:spPr>
        <p:txBody>
          <a:bodyPr/>
          <a:lstStyle/>
          <a:p>
            <a:pPr>
              <a:buFont typeface="Arial" panose="020B0604020202020204" pitchFamily="34" charset="0"/>
              <a:buChar char="•"/>
            </a:pPr>
            <a:r>
              <a:rPr lang="en-US" altLang="zh-CN" sz="2000" dirty="0"/>
              <a:t>Preemption duration can provide information regarding STA’s credibility</a:t>
            </a:r>
          </a:p>
          <a:p>
            <a:pPr>
              <a:buFont typeface="Arial" panose="020B0604020202020204" pitchFamily="34" charset="0"/>
              <a:buChar char="•"/>
            </a:pPr>
            <a:r>
              <a:rPr lang="en-US" altLang="zh-CN" sz="2000" dirty="0"/>
              <a:t>Credibility calculation during a </a:t>
            </a:r>
            <a:r>
              <a:rPr lang="en-US" altLang="zh-CN" sz="2000" dirty="0">
                <a:solidFill>
                  <a:schemeClr val="tx1"/>
                </a:solidFill>
              </a:rPr>
              <a:t>given time window, sliding window or discrete window</a:t>
            </a:r>
          </a:p>
          <a:p>
            <a:pPr lvl="1">
              <a:buFont typeface="Arial" panose="020B0604020202020204" pitchFamily="34" charset="0"/>
              <a:buChar char="•"/>
            </a:pPr>
            <a:r>
              <a:rPr lang="en-US" altLang="zh-CN" sz="1800" dirty="0"/>
              <a:t>Method 1: Credibility of STA1 (at STA2) reflects the total returned duration </a:t>
            </a:r>
            <a:r>
              <a:rPr lang="en-US" altLang="zh-CN" sz="1800" b="1" dirty="0"/>
              <a:t>minus</a:t>
            </a:r>
            <a:r>
              <a:rPr lang="en-US" altLang="zh-CN" sz="1800" dirty="0"/>
              <a:t> the total borrowed  duration to/from STA2 </a:t>
            </a:r>
          </a:p>
          <a:p>
            <a:pPr lvl="1">
              <a:buFont typeface="Arial" panose="020B0604020202020204" pitchFamily="34" charset="0"/>
              <a:buChar char="•"/>
            </a:pPr>
            <a:r>
              <a:rPr lang="en-US" altLang="zh-CN" sz="1800" dirty="0"/>
              <a:t>Method 2: Credibility of STA1 (at STA2) reflects the total returned duration </a:t>
            </a:r>
            <a:r>
              <a:rPr lang="en-US" altLang="zh-CN" sz="1800" b="1" dirty="0"/>
              <a:t>divided by </a:t>
            </a:r>
            <a:r>
              <a:rPr lang="en-US" altLang="zh-CN" sz="1800" dirty="0"/>
              <a:t>the total borrowed duration to/from STA2</a:t>
            </a:r>
          </a:p>
          <a:p>
            <a:pPr lvl="1">
              <a:buFont typeface="Arial" panose="020B0604020202020204" pitchFamily="34" charset="0"/>
              <a:buChar char="•"/>
            </a:pPr>
            <a:r>
              <a:rPr lang="en-US" altLang="zh-CN" sz="1800" dirty="0"/>
              <a:t>At first time of preemption occurrence, such information may not be sufficient in reflecting credibility</a:t>
            </a:r>
          </a:p>
          <a:p>
            <a:pPr lvl="2">
              <a:buFont typeface="Arial" panose="020B0604020202020204" pitchFamily="34" charset="0"/>
              <a:buChar char="•"/>
            </a:pPr>
            <a:r>
              <a:rPr lang="en-US" altLang="zh-CN" sz="1400" dirty="0">
                <a:solidFill>
                  <a:schemeClr val="tx1"/>
                </a:solidFill>
              </a:rPr>
              <a:t>For a new joiner, additional design is needed (see follow-up discussion)</a:t>
            </a:r>
            <a:endParaRPr lang="zh-CN" altLang="en-US" sz="1600" dirty="0">
              <a:solidFill>
                <a:schemeClr val="tx1"/>
              </a:solidFill>
            </a:endParaRPr>
          </a:p>
        </p:txBody>
      </p:sp>
      <p:sp>
        <p:nvSpPr>
          <p:cNvPr id="4" name="灯片编号占位符 3">
            <a:extLst>
              <a:ext uri="{FF2B5EF4-FFF2-40B4-BE49-F238E27FC236}">
                <a16:creationId xmlns:a16="http://schemas.microsoft.com/office/drawing/2014/main" id="{B9C13A67-535C-31BF-4BC9-A7E440EC79E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3AD8CC8D-B40E-0B61-51E6-DF6BEB998666}"/>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37D162F0-E895-B595-CDD0-BD12E4626D29}"/>
              </a:ext>
            </a:extLst>
          </p:cNvPr>
          <p:cNvSpPr>
            <a:spLocks noGrp="1"/>
          </p:cNvSpPr>
          <p:nvPr>
            <p:ph type="dt" idx="15"/>
          </p:nvPr>
        </p:nvSpPr>
        <p:spPr/>
        <p:txBody>
          <a:bodyPr/>
          <a:lstStyle/>
          <a:p>
            <a:r>
              <a:rPr lang="en-US" altLang="zh-CN"/>
              <a:t>September 2024</a:t>
            </a:r>
            <a:endParaRPr lang="en-GB" dirty="0"/>
          </a:p>
        </p:txBody>
      </p:sp>
      <p:graphicFrame>
        <p:nvGraphicFramePr>
          <p:cNvPr id="7" name="表格 6">
            <a:extLst>
              <a:ext uri="{FF2B5EF4-FFF2-40B4-BE49-F238E27FC236}">
                <a16:creationId xmlns:a16="http://schemas.microsoft.com/office/drawing/2014/main" id="{AFE02834-CFDB-E1A4-F35A-3DEEAC7A8BBB}"/>
              </a:ext>
            </a:extLst>
          </p:cNvPr>
          <p:cNvGraphicFramePr>
            <a:graphicFrameLocks noGrp="1"/>
          </p:cNvGraphicFramePr>
          <p:nvPr>
            <p:extLst>
              <p:ext uri="{D42A27DB-BD31-4B8C-83A1-F6EECF244321}">
                <p14:modId xmlns:p14="http://schemas.microsoft.com/office/powerpoint/2010/main" val="3695417980"/>
              </p:ext>
            </p:extLst>
          </p:nvPr>
        </p:nvGraphicFramePr>
        <p:xfrm>
          <a:off x="1127448" y="4465280"/>
          <a:ext cx="10081120" cy="1752600"/>
        </p:xfrm>
        <a:graphic>
          <a:graphicData uri="http://schemas.openxmlformats.org/drawingml/2006/table">
            <a:tbl>
              <a:tblPr firstRow="1" bandRow="1">
                <a:tableStyleId>{69012ECD-51FC-41F1-AA8D-1B2483CD663E}</a:tableStyleId>
              </a:tblPr>
              <a:tblGrid>
                <a:gridCol w="1260140">
                  <a:extLst>
                    <a:ext uri="{9D8B030D-6E8A-4147-A177-3AD203B41FA5}">
                      <a16:colId xmlns:a16="http://schemas.microsoft.com/office/drawing/2014/main" val="1862630172"/>
                    </a:ext>
                  </a:extLst>
                </a:gridCol>
                <a:gridCol w="1260140">
                  <a:extLst>
                    <a:ext uri="{9D8B030D-6E8A-4147-A177-3AD203B41FA5}">
                      <a16:colId xmlns:a16="http://schemas.microsoft.com/office/drawing/2014/main" val="381632661"/>
                    </a:ext>
                  </a:extLst>
                </a:gridCol>
                <a:gridCol w="1260140">
                  <a:extLst>
                    <a:ext uri="{9D8B030D-6E8A-4147-A177-3AD203B41FA5}">
                      <a16:colId xmlns:a16="http://schemas.microsoft.com/office/drawing/2014/main" val="2794423655"/>
                    </a:ext>
                  </a:extLst>
                </a:gridCol>
                <a:gridCol w="1260140">
                  <a:extLst>
                    <a:ext uri="{9D8B030D-6E8A-4147-A177-3AD203B41FA5}">
                      <a16:colId xmlns:a16="http://schemas.microsoft.com/office/drawing/2014/main" val="3865441856"/>
                    </a:ext>
                  </a:extLst>
                </a:gridCol>
                <a:gridCol w="1260140">
                  <a:extLst>
                    <a:ext uri="{9D8B030D-6E8A-4147-A177-3AD203B41FA5}">
                      <a16:colId xmlns:a16="http://schemas.microsoft.com/office/drawing/2014/main" val="2855771920"/>
                    </a:ext>
                  </a:extLst>
                </a:gridCol>
                <a:gridCol w="1260140">
                  <a:extLst>
                    <a:ext uri="{9D8B030D-6E8A-4147-A177-3AD203B41FA5}">
                      <a16:colId xmlns:a16="http://schemas.microsoft.com/office/drawing/2014/main" val="1213211512"/>
                    </a:ext>
                  </a:extLst>
                </a:gridCol>
                <a:gridCol w="1260140">
                  <a:extLst>
                    <a:ext uri="{9D8B030D-6E8A-4147-A177-3AD203B41FA5}">
                      <a16:colId xmlns:a16="http://schemas.microsoft.com/office/drawing/2014/main" val="3178106702"/>
                    </a:ext>
                  </a:extLst>
                </a:gridCol>
                <a:gridCol w="1260140">
                  <a:extLst>
                    <a:ext uri="{9D8B030D-6E8A-4147-A177-3AD203B41FA5}">
                      <a16:colId xmlns:a16="http://schemas.microsoft.com/office/drawing/2014/main" val="1925889197"/>
                    </a:ext>
                  </a:extLst>
                </a:gridCol>
              </a:tblGrid>
              <a:tr h="370840">
                <a:tc>
                  <a:txBody>
                    <a:bodyPr/>
                    <a:lstStyle/>
                    <a:p>
                      <a:r>
                        <a:rPr lang="en-US" altLang="zh-CN" sz="1200" dirty="0"/>
                        <a:t>Preemption Occurrence</a:t>
                      </a:r>
                      <a:endParaRPr lang="zh-CN" altLang="en-US" sz="1200" dirty="0"/>
                    </a:p>
                  </a:txBody>
                  <a:tcPr anchor="ctr">
                    <a:solidFill>
                      <a:srgbClr val="00A880"/>
                    </a:solidFill>
                  </a:tcPr>
                </a:tc>
                <a:tc>
                  <a:txBody>
                    <a:bodyPr/>
                    <a:lstStyle/>
                    <a:p>
                      <a:pPr algn="ctr"/>
                      <a:r>
                        <a:rPr lang="en-US" altLang="zh-CN" sz="1200" dirty="0"/>
                        <a:t>Preemptor</a:t>
                      </a:r>
                      <a:endParaRPr lang="zh-CN" altLang="en-US" sz="1200" dirty="0"/>
                    </a:p>
                  </a:txBody>
                  <a:tcPr anchor="ctr">
                    <a:solidFill>
                      <a:srgbClr val="00A880"/>
                    </a:solidFill>
                  </a:tcPr>
                </a:tc>
                <a:tc>
                  <a:txBody>
                    <a:bodyPr/>
                    <a:lstStyle/>
                    <a:p>
                      <a:pPr algn="ctr"/>
                      <a:r>
                        <a:rPr lang="en-US" altLang="zh-CN" sz="1200" dirty="0"/>
                        <a:t>Preemptee</a:t>
                      </a:r>
                      <a:endParaRPr lang="zh-CN" altLang="en-US" sz="1200" dirty="0"/>
                    </a:p>
                  </a:txBody>
                  <a:tcPr anchor="ctr">
                    <a:solidFill>
                      <a:srgbClr val="00A880"/>
                    </a:solidFill>
                  </a:tcPr>
                </a:tc>
                <a:tc>
                  <a:txBody>
                    <a:bodyPr/>
                    <a:lstStyle/>
                    <a:p>
                      <a:pPr algn="ctr"/>
                      <a:r>
                        <a:rPr lang="en-US" altLang="zh-CN" sz="1200" dirty="0"/>
                        <a:t>Preemption Duration </a:t>
                      </a:r>
                      <a:endParaRPr lang="zh-CN" altLang="en-US" sz="1200" dirty="0"/>
                    </a:p>
                  </a:txBody>
                  <a:tcPr anchor="ctr">
                    <a:solidFill>
                      <a:srgbClr val="00A880"/>
                    </a:solidFill>
                  </a:tcPr>
                </a:tc>
                <a:tc>
                  <a:txBody>
                    <a:bodyPr/>
                    <a:lstStyle/>
                    <a:p>
                      <a:pPr algn="ctr"/>
                      <a:r>
                        <a:rPr lang="en-US" altLang="zh-CN" sz="1200" dirty="0">
                          <a:solidFill>
                            <a:schemeClr val="bg1"/>
                          </a:solidFill>
                        </a:rPr>
                        <a:t>Credibility of STA1</a:t>
                      </a:r>
                    </a:p>
                    <a:p>
                      <a:pPr algn="ctr"/>
                      <a:r>
                        <a:rPr lang="en-US" altLang="zh-CN" sz="1200" dirty="0">
                          <a:solidFill>
                            <a:schemeClr val="bg1"/>
                          </a:solidFill>
                        </a:rPr>
                        <a:t>(Method 1)</a:t>
                      </a:r>
                      <a:endParaRPr lang="zh-CN" altLang="en-US" sz="1200" dirty="0">
                        <a:solidFill>
                          <a:schemeClr val="bg1"/>
                        </a:solidFill>
                      </a:endParaRPr>
                    </a:p>
                  </a:txBody>
                  <a:tcPr anchor="ctr">
                    <a:solidFill>
                      <a:schemeClr val="accent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bg1"/>
                          </a:solidFill>
                        </a:rPr>
                        <a:t>Credibility of STA2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bg1"/>
                          </a:solidFill>
                        </a:rPr>
                        <a:t>(Method 1)</a:t>
                      </a:r>
                      <a:endParaRPr lang="zh-CN" altLang="en-US" sz="1200" dirty="0">
                        <a:solidFill>
                          <a:schemeClr val="bg1"/>
                        </a:solidFill>
                      </a:endParaRPr>
                    </a:p>
                  </a:txBody>
                  <a:tcPr anchor="ctr">
                    <a:solidFill>
                      <a:schemeClr val="accent1">
                        <a:lumMod val="75000"/>
                      </a:schemeClr>
                    </a:solidFill>
                  </a:tcPr>
                </a:tc>
                <a:tc>
                  <a:txBody>
                    <a:bodyPr/>
                    <a:lstStyle/>
                    <a:p>
                      <a:pPr algn="ctr"/>
                      <a:r>
                        <a:rPr lang="en-US" altLang="zh-CN" sz="1200" dirty="0"/>
                        <a:t>Credibility of STA1</a:t>
                      </a:r>
                    </a:p>
                    <a:p>
                      <a:pPr algn="ctr"/>
                      <a:r>
                        <a:rPr lang="en-US" altLang="zh-CN" sz="1200" dirty="0"/>
                        <a:t>(Method 2)</a:t>
                      </a:r>
                      <a:endParaRPr lang="zh-CN" altLang="en-US" sz="1200" dirty="0"/>
                    </a:p>
                  </a:txBody>
                  <a:tcPr anchor="ctr">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Credibility of STA2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(Method 2)</a:t>
                      </a:r>
                      <a:endParaRPr lang="zh-CN" altLang="en-US" sz="1200" dirty="0"/>
                    </a:p>
                  </a:txBody>
                  <a:tcPr anchor="ctr">
                    <a:solidFill>
                      <a:schemeClr val="accent1">
                        <a:lumMod val="50000"/>
                      </a:schemeClr>
                    </a:solidFill>
                  </a:tcPr>
                </a:tc>
                <a:extLst>
                  <a:ext uri="{0D108BD9-81ED-4DB2-BD59-A6C34878D82A}">
                    <a16:rowId xmlns:a16="http://schemas.microsoft.com/office/drawing/2014/main" val="2824206464"/>
                  </a:ext>
                </a:extLst>
              </a:tr>
              <a:tr h="370840">
                <a:tc>
                  <a:txBody>
                    <a:bodyPr/>
                    <a:lstStyle/>
                    <a:p>
                      <a:r>
                        <a:rPr lang="en-US" altLang="zh-CN" sz="1200" dirty="0"/>
                        <a:t>First time </a:t>
                      </a:r>
                      <a:endParaRPr lang="zh-CN" altLang="en-US" sz="1200" dirty="0"/>
                    </a:p>
                  </a:txBody>
                  <a:tcPr anchor="ctr"/>
                </a:tc>
                <a:tc>
                  <a:txBody>
                    <a:bodyPr/>
                    <a:lstStyle/>
                    <a:p>
                      <a:pPr algn="ctr"/>
                      <a:r>
                        <a:rPr lang="en-US" altLang="zh-CN" sz="1200" dirty="0"/>
                        <a:t>STA1</a:t>
                      </a:r>
                      <a:endParaRPr lang="zh-CN" altLang="en-US" sz="1200" dirty="0"/>
                    </a:p>
                  </a:txBody>
                  <a:tcPr anchor="ctr"/>
                </a:tc>
                <a:tc>
                  <a:txBody>
                    <a:bodyPr/>
                    <a:lstStyle/>
                    <a:p>
                      <a:pPr algn="ctr"/>
                      <a:r>
                        <a:rPr lang="en-US" altLang="zh-CN" sz="1200" dirty="0"/>
                        <a:t>STA2</a:t>
                      </a:r>
                      <a:endParaRPr lang="zh-CN" altLang="en-US" sz="1200" dirty="0"/>
                    </a:p>
                  </a:txBody>
                  <a:tcPr anchor="ctr"/>
                </a:tc>
                <a:tc>
                  <a:txBody>
                    <a:bodyPr/>
                    <a:lstStyle/>
                    <a:p>
                      <a:pPr algn="ctr"/>
                      <a:r>
                        <a:rPr lang="en-US" altLang="zh-CN" sz="1200" dirty="0"/>
                        <a:t>t1</a:t>
                      </a:r>
                      <a:endParaRPr lang="zh-CN" altLang="en-US" sz="1200" dirty="0"/>
                    </a:p>
                  </a:txBody>
                  <a:tcPr anchor="ctr"/>
                </a:tc>
                <a:tc>
                  <a:txBody>
                    <a:bodyPr/>
                    <a:lstStyle/>
                    <a:p>
                      <a:pPr algn="ctr"/>
                      <a:r>
                        <a:rPr lang="en-US" altLang="zh-CN" sz="1200" dirty="0"/>
                        <a:t>-t1</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t1</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0</a:t>
                      </a:r>
                      <a:endParaRPr lang="zh-CN" altLang="en-US" sz="1200" dirty="0"/>
                    </a:p>
                  </a:txBody>
                  <a:tcPr anchor="ctr"/>
                </a:tc>
                <a:tc>
                  <a:txBody>
                    <a:bodyPr/>
                    <a:lstStyle/>
                    <a:p>
                      <a:pPr algn="ctr"/>
                      <a:r>
                        <a:rPr lang="en-US" altLang="zh-CN" sz="1200" dirty="0"/>
                        <a:t>inf</a:t>
                      </a:r>
                      <a:endParaRPr lang="zh-CN" altLang="en-US" sz="1200" dirty="0"/>
                    </a:p>
                  </a:txBody>
                  <a:tcPr anchor="ctr"/>
                </a:tc>
                <a:extLst>
                  <a:ext uri="{0D108BD9-81ED-4DB2-BD59-A6C34878D82A}">
                    <a16:rowId xmlns:a16="http://schemas.microsoft.com/office/drawing/2014/main" val="3435268224"/>
                  </a:ext>
                </a:extLst>
              </a:tr>
              <a:tr h="370840">
                <a:tc>
                  <a:txBody>
                    <a:bodyPr/>
                    <a:lstStyle/>
                    <a:p>
                      <a:r>
                        <a:rPr lang="en-US" altLang="zh-CN" sz="1200" dirty="0"/>
                        <a:t>Second time</a:t>
                      </a:r>
                      <a:endParaRPr lang="zh-CN" altLang="en-US" sz="1200" dirty="0"/>
                    </a:p>
                  </a:txBody>
                  <a:tcPr anchor="ctr"/>
                </a:tc>
                <a:tc>
                  <a:txBody>
                    <a:bodyPr/>
                    <a:lstStyle/>
                    <a:p>
                      <a:pPr algn="ctr"/>
                      <a:r>
                        <a:rPr lang="en-US" altLang="zh-CN" sz="1200" dirty="0"/>
                        <a:t>STA1</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STA2</a:t>
                      </a:r>
                      <a:endParaRPr lang="zh-CN" altLang="en-US" sz="1200" dirty="0"/>
                    </a:p>
                  </a:txBody>
                  <a:tcPr anchor="ctr"/>
                </a:tc>
                <a:tc>
                  <a:txBody>
                    <a:bodyPr/>
                    <a:lstStyle/>
                    <a:p>
                      <a:pPr algn="ctr"/>
                      <a:r>
                        <a:rPr lang="en-US" altLang="zh-CN" sz="1200" dirty="0"/>
                        <a:t>t2</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-t1-t2</a:t>
                      </a:r>
                      <a:endParaRPr lang="zh-CN" altLang="en-US" sz="1200" dirty="0"/>
                    </a:p>
                  </a:txBody>
                  <a:tcPr anchor="ctr"/>
                </a:tc>
                <a:tc>
                  <a:txBody>
                    <a:bodyPr/>
                    <a:lstStyle/>
                    <a:p>
                      <a:pPr algn="ctr"/>
                      <a:r>
                        <a:rPr lang="en-US" altLang="zh-CN" sz="1200" dirty="0"/>
                        <a:t>t1+t2</a:t>
                      </a:r>
                      <a:endParaRPr lang="zh-CN" altLang="en-US" sz="1200" dirty="0"/>
                    </a:p>
                  </a:txBody>
                  <a:tcPr anchor="ctr"/>
                </a:tc>
                <a:tc>
                  <a:txBody>
                    <a:bodyPr/>
                    <a:lstStyle/>
                    <a:p>
                      <a:pPr algn="ctr"/>
                      <a:r>
                        <a:rPr lang="en-US" altLang="zh-CN" sz="1200" dirty="0"/>
                        <a:t>0</a:t>
                      </a:r>
                      <a:endParaRPr lang="zh-CN" altLang="en-US" sz="1200" dirty="0"/>
                    </a:p>
                  </a:txBody>
                  <a:tcPr anchor="ctr"/>
                </a:tc>
                <a:tc>
                  <a:txBody>
                    <a:bodyPr/>
                    <a:lstStyle/>
                    <a:p>
                      <a:pPr algn="ctr"/>
                      <a:r>
                        <a:rPr lang="en-US" altLang="zh-CN" sz="1200" dirty="0"/>
                        <a:t>inf</a:t>
                      </a:r>
                      <a:endParaRPr lang="zh-CN" altLang="en-US" sz="1200" dirty="0"/>
                    </a:p>
                  </a:txBody>
                  <a:tcPr anchor="ctr"/>
                </a:tc>
                <a:extLst>
                  <a:ext uri="{0D108BD9-81ED-4DB2-BD59-A6C34878D82A}">
                    <a16:rowId xmlns:a16="http://schemas.microsoft.com/office/drawing/2014/main" val="3062059995"/>
                  </a:ext>
                </a:extLst>
              </a:tr>
              <a:tr h="370840">
                <a:tc>
                  <a:txBody>
                    <a:bodyPr/>
                    <a:lstStyle/>
                    <a:p>
                      <a:r>
                        <a:rPr lang="en-US" altLang="zh-CN" sz="1200" dirty="0"/>
                        <a:t>Third time</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STA2</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STA1</a:t>
                      </a:r>
                      <a:endParaRPr lang="zh-CN" altLang="en-US" sz="1200" dirty="0"/>
                    </a:p>
                  </a:txBody>
                  <a:tcPr anchor="ctr"/>
                </a:tc>
                <a:tc>
                  <a:txBody>
                    <a:bodyPr/>
                    <a:lstStyle/>
                    <a:p>
                      <a:pPr algn="ctr"/>
                      <a:r>
                        <a:rPr lang="en-US" altLang="zh-CN" sz="1200" dirty="0"/>
                        <a:t>t3</a:t>
                      </a:r>
                      <a:endParaRPr lang="zh-CN"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-t1-t2+t3</a:t>
                      </a:r>
                      <a:endParaRPr lang="zh-CN" altLang="en-US" sz="1200" dirty="0"/>
                    </a:p>
                  </a:txBody>
                  <a:tcPr anchor="ctr"/>
                </a:tc>
                <a:tc>
                  <a:txBody>
                    <a:bodyPr/>
                    <a:lstStyle/>
                    <a:p>
                      <a:pPr algn="ctr"/>
                      <a:r>
                        <a:rPr lang="en-US" altLang="zh-CN" sz="1200" dirty="0"/>
                        <a:t>t1+t2-t3</a:t>
                      </a:r>
                      <a:endParaRPr lang="zh-CN" altLang="en-US" sz="1200" dirty="0"/>
                    </a:p>
                  </a:txBody>
                  <a:tcPr anchor="ctr"/>
                </a:tc>
                <a:tc>
                  <a:txBody>
                    <a:bodyPr/>
                    <a:lstStyle/>
                    <a:p>
                      <a:pPr algn="ctr"/>
                      <a:r>
                        <a:rPr lang="en-US" altLang="zh-CN" sz="1200" dirty="0"/>
                        <a:t>t3/(t1+t2)</a:t>
                      </a:r>
                      <a:endParaRPr lang="zh-CN" altLang="en-US" sz="1200" dirty="0"/>
                    </a:p>
                  </a:txBody>
                  <a:tcPr anchor="ctr"/>
                </a:tc>
                <a:tc>
                  <a:txBody>
                    <a:bodyPr/>
                    <a:lstStyle/>
                    <a:p>
                      <a:pPr algn="ctr"/>
                      <a:r>
                        <a:rPr lang="en-US" altLang="zh-CN" sz="1200" dirty="0"/>
                        <a:t>(t1+t2)/t3</a:t>
                      </a:r>
                      <a:endParaRPr lang="zh-CN" altLang="en-US" sz="1200" dirty="0"/>
                    </a:p>
                  </a:txBody>
                  <a:tcPr anchor="ctr"/>
                </a:tc>
                <a:extLst>
                  <a:ext uri="{0D108BD9-81ED-4DB2-BD59-A6C34878D82A}">
                    <a16:rowId xmlns:a16="http://schemas.microsoft.com/office/drawing/2014/main" val="2224591414"/>
                  </a:ext>
                </a:extLst>
              </a:tr>
            </a:tbl>
          </a:graphicData>
        </a:graphic>
      </p:graphicFrame>
      <p:sp>
        <p:nvSpPr>
          <p:cNvPr id="8" name="文本框 7">
            <a:extLst>
              <a:ext uri="{FF2B5EF4-FFF2-40B4-BE49-F238E27FC236}">
                <a16:creationId xmlns:a16="http://schemas.microsoft.com/office/drawing/2014/main" id="{C4E00EF2-C2D4-707F-80CC-BCCFF35E0D6A}"/>
              </a:ext>
            </a:extLst>
          </p:cNvPr>
          <p:cNvSpPr txBox="1"/>
          <p:nvPr/>
        </p:nvSpPr>
        <p:spPr>
          <a:xfrm>
            <a:off x="5530170" y="4145297"/>
            <a:ext cx="1275675" cy="307777"/>
          </a:xfrm>
          <a:prstGeom prst="rect">
            <a:avLst/>
          </a:prstGeom>
          <a:noFill/>
        </p:spPr>
        <p:txBody>
          <a:bodyPr wrap="square" rtlCol="0">
            <a:spAutoFit/>
          </a:bodyPr>
          <a:lstStyle/>
          <a:p>
            <a:pPr algn="ctr"/>
            <a:r>
              <a:rPr lang="en-US" altLang="zh-CN" sz="1400" b="1" dirty="0">
                <a:solidFill>
                  <a:schemeClr val="tx1"/>
                </a:solidFill>
              </a:rPr>
              <a:t>Example</a:t>
            </a:r>
            <a:endParaRPr lang="zh-CN" altLang="en-US" sz="1600" b="1" dirty="0">
              <a:solidFill>
                <a:schemeClr val="tx1"/>
              </a:solidFill>
            </a:endParaRPr>
          </a:p>
        </p:txBody>
      </p:sp>
    </p:spTree>
    <p:extLst>
      <p:ext uri="{BB962C8B-B14F-4D97-AF65-F5344CB8AC3E}">
        <p14:creationId xmlns:p14="http://schemas.microsoft.com/office/powerpoint/2010/main" val="889321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3624FC-214E-01A7-7A25-C39BDFD62C33}"/>
              </a:ext>
            </a:extLst>
          </p:cNvPr>
          <p:cNvSpPr>
            <a:spLocks noGrp="1"/>
          </p:cNvSpPr>
          <p:nvPr>
            <p:ph type="title"/>
          </p:nvPr>
        </p:nvSpPr>
        <p:spPr/>
        <p:txBody>
          <a:bodyPr/>
          <a:lstStyle/>
          <a:p>
            <a:r>
              <a:rPr lang="en-US" altLang="zh-CN" dirty="0"/>
              <a:t>Include </a:t>
            </a:r>
            <a:r>
              <a:rPr lang="en-US" altLang="zh-CN" sz="3200" dirty="0"/>
              <a:t>Rejection Reason </a:t>
            </a:r>
            <a:r>
              <a:rPr lang="en-US" altLang="zh-CN" dirty="0"/>
              <a:t>in Preemption Response</a:t>
            </a:r>
            <a:endParaRPr lang="zh-CN" altLang="en-US" dirty="0"/>
          </a:p>
        </p:txBody>
      </p:sp>
      <p:graphicFrame>
        <p:nvGraphicFramePr>
          <p:cNvPr id="7" name="内容占位符 6">
            <a:extLst>
              <a:ext uri="{FF2B5EF4-FFF2-40B4-BE49-F238E27FC236}">
                <a16:creationId xmlns:a16="http://schemas.microsoft.com/office/drawing/2014/main" id="{1E345767-E472-55A6-4B4C-7DBD03FA669B}"/>
              </a:ext>
            </a:extLst>
          </p:cNvPr>
          <p:cNvGraphicFramePr>
            <a:graphicFrameLocks noGrp="1"/>
          </p:cNvGraphicFramePr>
          <p:nvPr>
            <p:ph idx="1"/>
            <p:extLst>
              <p:ext uri="{D42A27DB-BD31-4B8C-83A1-F6EECF244321}">
                <p14:modId xmlns:p14="http://schemas.microsoft.com/office/powerpoint/2010/main" val="1266773113"/>
              </p:ext>
            </p:extLst>
          </p:nvPr>
        </p:nvGraphicFramePr>
        <p:xfrm>
          <a:off x="1306411" y="2996952"/>
          <a:ext cx="9577064" cy="3143023"/>
        </p:xfrm>
        <a:graphic>
          <a:graphicData uri="http://schemas.openxmlformats.org/drawingml/2006/table">
            <a:tbl>
              <a:tblPr firstRow="1" bandRow="1">
                <a:tableStyleId>{5C22544A-7EE6-4342-B048-85BDC9FD1C3A}</a:tableStyleId>
              </a:tblPr>
              <a:tblGrid>
                <a:gridCol w="4429549">
                  <a:extLst>
                    <a:ext uri="{9D8B030D-6E8A-4147-A177-3AD203B41FA5}">
                      <a16:colId xmlns:a16="http://schemas.microsoft.com/office/drawing/2014/main" val="1112596248"/>
                    </a:ext>
                  </a:extLst>
                </a:gridCol>
                <a:gridCol w="5147515">
                  <a:extLst>
                    <a:ext uri="{9D8B030D-6E8A-4147-A177-3AD203B41FA5}">
                      <a16:colId xmlns:a16="http://schemas.microsoft.com/office/drawing/2014/main" val="2247160977"/>
                    </a:ext>
                  </a:extLst>
                </a:gridCol>
              </a:tblGrid>
              <a:tr h="391537">
                <a:tc>
                  <a:txBody>
                    <a:bodyPr/>
                    <a:lstStyle/>
                    <a:p>
                      <a:pPr indent="266700" algn="ctr">
                        <a:lnSpc>
                          <a:spcPts val="1500"/>
                        </a:lnSpc>
                      </a:pPr>
                      <a:r>
                        <a:rPr lang="en-US" altLang="zh-CN" sz="1400" kern="100" dirty="0">
                          <a:effectLst/>
                          <a:latin typeface="Times New Roman" panose="02020603050405020304" pitchFamily="18" charset="0"/>
                          <a:ea typeface="宋体" panose="02010600030101010101" pitchFamily="2" charset="-122"/>
                        </a:rPr>
                        <a:t>Reason for Request Rejection</a:t>
                      </a:r>
                      <a:endParaRPr lang="zh-CN" sz="1400" kern="100" dirty="0">
                        <a:effectLst/>
                        <a:latin typeface="Times New Roman" panose="02020603050405020304" pitchFamily="18" charset="0"/>
                        <a:ea typeface="宋体" panose="02010600030101010101" pitchFamily="2" charset="-122"/>
                      </a:endParaRPr>
                    </a:p>
                  </a:txBody>
                  <a:tcPr marL="68580" marR="68580" marT="0" marB="0" anchor="ctr">
                    <a:solidFill>
                      <a:schemeClr val="accent1">
                        <a:lumMod val="50000"/>
                      </a:schemeClr>
                    </a:solidFill>
                  </a:tcPr>
                </a:tc>
                <a:tc>
                  <a:txBody>
                    <a:bodyPr/>
                    <a:lstStyle/>
                    <a:p>
                      <a:pPr indent="266700" algn="ctr">
                        <a:lnSpc>
                          <a:spcPts val="1500"/>
                        </a:lnSpc>
                      </a:pPr>
                      <a:r>
                        <a:rPr lang="en-US" altLang="zh-CN" sz="1400" kern="100" dirty="0">
                          <a:effectLst/>
                          <a:latin typeface="Times New Roman" panose="02020603050405020304" pitchFamily="18" charset="0"/>
                          <a:ea typeface="宋体" panose="02010600030101010101" pitchFamily="2" charset="-122"/>
                        </a:rPr>
                        <a:t>Meaning</a:t>
                      </a:r>
                      <a:endParaRPr lang="zh-CN" sz="1400" kern="100" dirty="0">
                        <a:effectLst/>
                        <a:latin typeface="Times New Roman" panose="02020603050405020304" pitchFamily="18" charset="0"/>
                        <a:ea typeface="宋体" panose="02010600030101010101" pitchFamily="2" charset="-122"/>
                      </a:endParaRPr>
                    </a:p>
                  </a:txBody>
                  <a:tcPr marL="68580" marR="68580" marT="0" marB="0" anchor="ctr">
                    <a:solidFill>
                      <a:schemeClr val="accent1">
                        <a:lumMod val="50000"/>
                      </a:schemeClr>
                    </a:solidFill>
                  </a:tcPr>
                </a:tc>
                <a:extLst>
                  <a:ext uri="{0D108BD9-81ED-4DB2-BD59-A6C34878D82A}">
                    <a16:rowId xmlns:a16="http://schemas.microsoft.com/office/drawing/2014/main" val="4051656510"/>
                  </a:ext>
                </a:extLst>
              </a:tr>
              <a:tr h="391537">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a:t>
                      </a:r>
                      <a:r>
                        <a:rPr lang="en-US" sz="1200" kern="100" dirty="0">
                          <a:effectLst/>
                          <a:latin typeface="Times New Roman" panose="02020603050405020304" pitchFamily="18" charset="0"/>
                          <a:ea typeface="楷体" panose="02010609060101010101" pitchFamily="49" charset="-122"/>
                        </a:rPr>
                        <a:t>_DENIED_TRUST_ISSUE</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b="1" kern="100" dirty="0">
                          <a:latin typeface="Times New Roman" panose="02020603050405020304" pitchFamily="18" charset="0"/>
                          <a:ea typeface="宋体" panose="02010600030101010101" pitchFamily="2" charset="-122"/>
                        </a:rPr>
                        <a:t>Credibility criterion is not satisfied</a:t>
                      </a:r>
                      <a:endParaRPr lang="zh-CN" sz="1200" b="1"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2840494215"/>
                  </a:ext>
                </a:extLst>
              </a:tr>
              <a:tr h="391537">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a:t>
                      </a:r>
                      <a:r>
                        <a:rPr lang="en-US" sz="1200" kern="100" dirty="0">
                          <a:effectLst/>
                          <a:latin typeface="Times New Roman" panose="02020603050405020304" pitchFamily="18" charset="0"/>
                          <a:ea typeface="楷体" panose="02010609060101010101" pitchFamily="49" charset="-122"/>
                        </a:rPr>
                        <a:t>_DENIED_TX_CONTINUE </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Continue own transmission due to sudden arrival of LL data</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4210135516"/>
                  </a:ext>
                </a:extLst>
              </a:tr>
              <a:tr h="402264">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a:t>
                      </a:r>
                      <a:r>
                        <a:rPr lang="en-US" sz="1200" kern="100" dirty="0">
                          <a:effectLst/>
                          <a:latin typeface="Times New Roman" panose="02020603050405020304" pitchFamily="18" charset="0"/>
                          <a:ea typeface="楷体" panose="02010609060101010101" pitchFamily="49" charset="-122"/>
                        </a:rPr>
                        <a:t>_DENIED_CAPABILITIES_MISMATCH</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Capability mismatch. For example, preemptor does not support credibility criterion calculation </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803576779"/>
                  </a:ext>
                </a:extLst>
              </a:tr>
              <a:tr h="391537">
                <a:tc>
                  <a:txBody>
                    <a:bodyPr/>
                    <a:lstStyle/>
                    <a:p>
                      <a:pPr indent="266700" algn="ctr">
                        <a:lnSpc>
                          <a:spcPts val="1500"/>
                        </a:lnSpc>
                      </a:pPr>
                      <a:r>
                        <a:rPr lang="en-US" sz="1200" kern="100" dirty="0">
                          <a:effectLst/>
                          <a:latin typeface="Times New Roman" panose="02020603050405020304" pitchFamily="18" charset="0"/>
                          <a:ea typeface="楷体" panose="02010609060101010101" pitchFamily="49" charset="-122"/>
                        </a:rPr>
                        <a:t>SHARING_DENIED_RESOURCE_OVERLOAD</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 duration exceeds that can be offered</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836967746"/>
                  </a:ext>
                </a:extLst>
              </a:tr>
              <a:tr h="391537">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a:t>
                      </a:r>
                      <a:r>
                        <a:rPr lang="en-US" sz="1200" kern="100" dirty="0">
                          <a:effectLst/>
                          <a:latin typeface="Times New Roman" panose="02020603050405020304" pitchFamily="18" charset="0"/>
                          <a:ea typeface="楷体" panose="02010609060101010101" pitchFamily="49" charset="-122"/>
                        </a:rPr>
                        <a:t>_DENIED_IN_BSS</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Release TXOP for contention based access</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2837827727"/>
                  </a:ext>
                </a:extLst>
              </a:tr>
              <a:tr h="391537">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a:t>
                      </a:r>
                      <a:r>
                        <a:rPr lang="en-US" sz="1200" kern="100" dirty="0">
                          <a:effectLst/>
                          <a:latin typeface="Times New Roman" panose="02020603050405020304" pitchFamily="18" charset="0"/>
                          <a:ea typeface="楷体" panose="02010609060101010101" pitchFamily="49" charset="-122"/>
                        </a:rPr>
                        <a:t>_DENIED_MAX_STAS</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Has reached the supported maximum number of preemption granted STAs</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4023655312"/>
                  </a:ext>
                </a:extLst>
              </a:tr>
              <a:tr h="391537">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REQUEST</a:t>
                      </a:r>
                      <a:r>
                        <a:rPr lang="en-US" sz="1200" kern="100" dirty="0">
                          <a:effectLst/>
                          <a:latin typeface="Times New Roman" panose="02020603050405020304" pitchFamily="18" charset="0"/>
                          <a:ea typeface="楷体" panose="02010609060101010101" pitchFamily="49" charset="-122"/>
                        </a:rPr>
                        <a:t>_DENIED_MAX_AMOUNT</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ctr">
                        <a:lnSpc>
                          <a:spcPts val="1500"/>
                        </a:lnSpc>
                      </a:pPr>
                      <a:r>
                        <a:rPr lang="en-US" altLang="zh-CN" sz="1200" kern="100" dirty="0">
                          <a:effectLst/>
                          <a:latin typeface="Times New Roman" panose="02020603050405020304" pitchFamily="18" charset="0"/>
                          <a:ea typeface="楷体" panose="02010609060101010101" pitchFamily="49" charset="-122"/>
                        </a:rPr>
                        <a:t>Has reached the supported maximum amount of sharing resources</a:t>
                      </a:r>
                      <a:endParaRPr lang="zh-CN" sz="12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4105688721"/>
                  </a:ext>
                </a:extLst>
              </a:tr>
            </a:tbl>
          </a:graphicData>
        </a:graphic>
      </p:graphicFrame>
      <p:sp>
        <p:nvSpPr>
          <p:cNvPr id="4" name="灯片编号占位符 3">
            <a:extLst>
              <a:ext uri="{FF2B5EF4-FFF2-40B4-BE49-F238E27FC236}">
                <a16:creationId xmlns:a16="http://schemas.microsoft.com/office/drawing/2014/main" id="{FCDED3A8-F070-0F78-88C4-E9EEAC734CB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0089A7D6-CF12-C528-AFE2-F48EC6B55842}"/>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595CF8A-FD37-E4A7-9223-BC892AA1041B}"/>
              </a:ext>
            </a:extLst>
          </p:cNvPr>
          <p:cNvSpPr>
            <a:spLocks noGrp="1"/>
          </p:cNvSpPr>
          <p:nvPr>
            <p:ph type="dt" idx="15"/>
          </p:nvPr>
        </p:nvSpPr>
        <p:spPr/>
        <p:txBody>
          <a:bodyPr/>
          <a:lstStyle/>
          <a:p>
            <a:r>
              <a:rPr lang="en-US" altLang="zh-CN"/>
              <a:t>September 2024</a:t>
            </a:r>
            <a:endParaRPr lang="en-GB" dirty="0"/>
          </a:p>
        </p:txBody>
      </p:sp>
      <p:sp>
        <p:nvSpPr>
          <p:cNvPr id="8" name="内容占位符 2">
            <a:extLst>
              <a:ext uri="{FF2B5EF4-FFF2-40B4-BE49-F238E27FC236}">
                <a16:creationId xmlns:a16="http://schemas.microsoft.com/office/drawing/2014/main" id="{9573BD52-995C-E2EC-4F12-B17C087146A1}"/>
              </a:ext>
            </a:extLst>
          </p:cNvPr>
          <p:cNvSpPr txBox="1">
            <a:spLocks/>
          </p:cNvSpPr>
          <p:nvPr/>
        </p:nvSpPr>
        <p:spPr bwMode="auto">
          <a:xfrm>
            <a:off x="914401" y="1751015"/>
            <a:ext cx="10361084" cy="110192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kern="0" dirty="0"/>
              <a:t>By </a:t>
            </a:r>
            <a:r>
              <a:rPr lang="en-US" altLang="zh-CN" sz="2000" dirty="0"/>
              <a:t>including rejection reason in preemption response, can </a:t>
            </a:r>
          </a:p>
          <a:p>
            <a:pPr lvl="1">
              <a:buFont typeface="Arial" panose="020B0604020202020204" pitchFamily="34" charset="0"/>
              <a:buChar char="•"/>
            </a:pPr>
            <a:r>
              <a:rPr lang="en-US" altLang="zh-CN" sz="1800" kern="100" dirty="0">
                <a:latin typeface="Times New Roman" panose="02020603050405020304" pitchFamily="18" charset="0"/>
                <a:ea typeface="宋体" panose="02010600030101010101" pitchFamily="2" charset="-122"/>
              </a:rPr>
              <a:t>Motivate preemptor to improve its credibility </a:t>
            </a:r>
            <a:r>
              <a:rPr lang="en-US" altLang="zh-CN" sz="1800" dirty="0"/>
              <a:t> </a:t>
            </a:r>
          </a:p>
          <a:p>
            <a:pPr lvl="1">
              <a:buFont typeface="Arial" panose="020B0604020202020204" pitchFamily="34" charset="0"/>
              <a:buChar char="•"/>
            </a:pPr>
            <a:r>
              <a:rPr lang="en-US" altLang="zh-CN" sz="1800" dirty="0"/>
              <a:t>Limit the </a:t>
            </a:r>
            <a:r>
              <a:rPr lang="en-US" altLang="zh-CN" sz="1800" kern="100" dirty="0">
                <a:effectLst/>
                <a:latin typeface="Times New Roman" panose="02020603050405020304" pitchFamily="18" charset="0"/>
                <a:ea typeface="宋体" panose="02010600030101010101" pitchFamily="2" charset="-122"/>
              </a:rPr>
              <a:t>preemption frequency</a:t>
            </a:r>
            <a:endParaRPr lang="en-US" altLang="zh-CN" sz="1800" kern="0" dirty="0"/>
          </a:p>
          <a:p>
            <a:endParaRPr lang="zh-CN" altLang="en-US" kern="0" dirty="0"/>
          </a:p>
        </p:txBody>
      </p:sp>
    </p:spTree>
    <p:extLst>
      <p:ext uri="{BB962C8B-B14F-4D97-AF65-F5344CB8AC3E}">
        <p14:creationId xmlns:p14="http://schemas.microsoft.com/office/powerpoint/2010/main" val="2741884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B2C4C5-4F58-1F54-93DA-EFE1380D5460}"/>
              </a:ext>
            </a:extLst>
          </p:cNvPr>
          <p:cNvSpPr>
            <a:spLocks noGrp="1"/>
          </p:cNvSpPr>
          <p:nvPr>
            <p:ph type="title"/>
          </p:nvPr>
        </p:nvSpPr>
        <p:spPr/>
        <p:txBody>
          <a:bodyPr/>
          <a:lstStyle/>
          <a:p>
            <a:r>
              <a:rPr lang="en-US" altLang="zh-CN" dirty="0"/>
              <a:t>Determine Preemption Duration</a:t>
            </a:r>
            <a:endParaRPr lang="zh-CN" altLang="en-US" dirty="0"/>
          </a:p>
        </p:txBody>
      </p:sp>
      <p:sp>
        <p:nvSpPr>
          <p:cNvPr id="3" name="内容占位符 2">
            <a:extLst>
              <a:ext uri="{FF2B5EF4-FFF2-40B4-BE49-F238E27FC236}">
                <a16:creationId xmlns:a16="http://schemas.microsoft.com/office/drawing/2014/main" id="{0A609E1C-76CF-F1C4-90F0-140DCE7B3BF6}"/>
              </a:ext>
            </a:extLst>
          </p:cNvPr>
          <p:cNvSpPr>
            <a:spLocks noGrp="1"/>
          </p:cNvSpPr>
          <p:nvPr>
            <p:ph idx="1"/>
          </p:nvPr>
        </p:nvSpPr>
        <p:spPr>
          <a:xfrm>
            <a:off x="914401" y="1700808"/>
            <a:ext cx="10361084" cy="4774605"/>
          </a:xfrm>
        </p:spPr>
        <p:txBody>
          <a:bodyPr/>
          <a:lstStyle/>
          <a:p>
            <a:pPr>
              <a:buFont typeface="Arial" panose="020B0604020202020204" pitchFamily="34" charset="0"/>
              <a:buChar char="•"/>
            </a:pPr>
            <a:r>
              <a:rPr lang="en-US" altLang="zh-CN" sz="2000" dirty="0"/>
              <a:t>Signaling to indicate the requested preemption duration/ actually used duration/ remaining duration</a:t>
            </a:r>
          </a:p>
          <a:p>
            <a:pPr lvl="1">
              <a:buFont typeface="Arial" panose="020B0604020202020204" pitchFamily="34" charset="0"/>
              <a:buChar char="•"/>
            </a:pPr>
            <a:r>
              <a:rPr lang="en-US" altLang="zh-CN" sz="1800" dirty="0"/>
              <a:t>Like TXOP return if actually used duration is smaller than requested duration, e.g. unicast CF-End</a:t>
            </a:r>
          </a:p>
          <a:p>
            <a:pPr>
              <a:buFont typeface="Arial" panose="020B0604020202020204" pitchFamily="34" charset="0"/>
              <a:buChar char="•"/>
            </a:pPr>
            <a:r>
              <a:rPr lang="en-US" altLang="zh-CN" sz="2000" dirty="0"/>
              <a:t>Event based to determine preemption ends </a:t>
            </a:r>
          </a:p>
          <a:p>
            <a:pPr lvl="1">
              <a:buFont typeface="Arial" panose="020B0604020202020204" pitchFamily="34" charset="0"/>
              <a:buChar char="•"/>
            </a:pPr>
            <a:r>
              <a:rPr lang="en-US" altLang="zh-CN" sz="1800" dirty="0"/>
              <a:t>Preemptee senses channel idle for certain time (e.g. PIFS time) </a:t>
            </a:r>
          </a:p>
          <a:p>
            <a:pPr lvl="1">
              <a:buFont typeface="Arial" panose="020B0604020202020204" pitchFamily="34" charset="0"/>
              <a:buChar char="•"/>
            </a:pPr>
            <a:r>
              <a:rPr lang="en-US" altLang="zh-CN" sz="1800" dirty="0"/>
              <a:t>Preemptee continues transmission w/o backoff </a:t>
            </a:r>
            <a:endParaRPr lang="zh-CN" altLang="en-US" sz="1800" dirty="0"/>
          </a:p>
        </p:txBody>
      </p:sp>
      <p:sp>
        <p:nvSpPr>
          <p:cNvPr id="4" name="灯片编号占位符 3">
            <a:extLst>
              <a:ext uri="{FF2B5EF4-FFF2-40B4-BE49-F238E27FC236}">
                <a16:creationId xmlns:a16="http://schemas.microsoft.com/office/drawing/2014/main" id="{BA2D89F0-0B84-DB6C-C2FC-A8ABCF8D4BF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3EB3EFBE-1568-FE01-AC9A-EEDC0769CEC3}"/>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7DA990FF-6913-84AA-5303-C1DFE48E5FC5}"/>
              </a:ext>
            </a:extLst>
          </p:cNvPr>
          <p:cNvSpPr>
            <a:spLocks noGrp="1"/>
          </p:cNvSpPr>
          <p:nvPr>
            <p:ph type="dt" idx="15"/>
          </p:nvPr>
        </p:nvSpPr>
        <p:spPr/>
        <p:txBody>
          <a:bodyPr/>
          <a:lstStyle/>
          <a:p>
            <a:r>
              <a:rPr lang="en-US" altLang="zh-CN"/>
              <a:t>September 2024</a:t>
            </a:r>
            <a:endParaRPr lang="en-GB" dirty="0"/>
          </a:p>
        </p:txBody>
      </p:sp>
      <p:pic>
        <p:nvPicPr>
          <p:cNvPr id="16" name="图片 15">
            <a:extLst>
              <a:ext uri="{FF2B5EF4-FFF2-40B4-BE49-F238E27FC236}">
                <a16:creationId xmlns:a16="http://schemas.microsoft.com/office/drawing/2014/main" id="{B1839F0C-7D9C-CBFB-80B5-C831B59192B1}"/>
              </a:ext>
            </a:extLst>
          </p:cNvPr>
          <p:cNvPicPr>
            <a:picLocks noChangeAspect="1"/>
          </p:cNvPicPr>
          <p:nvPr/>
        </p:nvPicPr>
        <p:blipFill>
          <a:blip r:embed="rId2"/>
          <a:stretch>
            <a:fillRect/>
          </a:stretch>
        </p:blipFill>
        <p:spPr>
          <a:xfrm>
            <a:off x="6315316" y="3747233"/>
            <a:ext cx="5029200" cy="2327275"/>
          </a:xfrm>
          <a:prstGeom prst="rect">
            <a:avLst/>
          </a:prstGeom>
        </p:spPr>
      </p:pic>
      <p:pic>
        <p:nvPicPr>
          <p:cNvPr id="18" name="图片 17">
            <a:extLst>
              <a:ext uri="{FF2B5EF4-FFF2-40B4-BE49-F238E27FC236}">
                <a16:creationId xmlns:a16="http://schemas.microsoft.com/office/drawing/2014/main" id="{B17DD203-7F73-A49A-2E52-DA55F5671F33}"/>
              </a:ext>
            </a:extLst>
          </p:cNvPr>
          <p:cNvPicPr>
            <a:picLocks noChangeAspect="1"/>
          </p:cNvPicPr>
          <p:nvPr/>
        </p:nvPicPr>
        <p:blipFill>
          <a:blip r:embed="rId3"/>
          <a:stretch>
            <a:fillRect/>
          </a:stretch>
        </p:blipFill>
        <p:spPr>
          <a:xfrm>
            <a:off x="816366" y="3807296"/>
            <a:ext cx="5029200" cy="2286000"/>
          </a:xfrm>
          <a:prstGeom prst="rect">
            <a:avLst/>
          </a:prstGeom>
        </p:spPr>
      </p:pic>
    </p:spTree>
    <p:extLst>
      <p:ext uri="{BB962C8B-B14F-4D97-AF65-F5344CB8AC3E}">
        <p14:creationId xmlns:p14="http://schemas.microsoft.com/office/powerpoint/2010/main" val="1574433462"/>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yuxin.potx" id="{479F0ED2-8CF9-40FB-88A2-26443AAAE078}" vid="{8DE6C7F5-5598-40CD-893F-FB7D105CE22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802-11-submission-yuxin</Template>
  <TotalTime>2874</TotalTime>
  <Words>1826</Words>
  <Application>Microsoft Office PowerPoint</Application>
  <PresentationFormat>宽屏</PresentationFormat>
  <Paragraphs>255</Paragraphs>
  <Slides>15</Slides>
  <Notes>8</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0" baseType="lpstr">
      <vt:lpstr>Arial Unicode MS</vt:lpstr>
      <vt:lpstr>Arial</vt:lpstr>
      <vt:lpstr>Times New Roman</vt:lpstr>
      <vt:lpstr>Office 主题​​</vt:lpstr>
      <vt:lpstr>Document</vt:lpstr>
      <vt:lpstr>Credibility Criterion for TXOP Preemption </vt:lpstr>
      <vt:lpstr>Introduction</vt:lpstr>
      <vt:lpstr>Re-cap [19]: Preemptor VS Preemptee </vt:lpstr>
      <vt:lpstr>Problem Statement</vt:lpstr>
      <vt:lpstr>General Solution </vt:lpstr>
      <vt:lpstr>Preemption Response Decision Making</vt:lpstr>
      <vt:lpstr>Credibility Criterion Calculation Method</vt:lpstr>
      <vt:lpstr>Include Rejection Reason in Preemption Response</vt:lpstr>
      <vt:lpstr>Determine Preemption Duration</vt:lpstr>
      <vt:lpstr>Case 1: Preemptor is AP </vt:lpstr>
      <vt:lpstr>Case 2: Preemptor is Non-AP  </vt:lpstr>
      <vt:lpstr>Summary</vt:lpstr>
      <vt:lpstr>Follow-up Discussion</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yuxin lu</dc:creator>
  <cp:keywords/>
  <cp:lastModifiedBy>yuxin lu</cp:lastModifiedBy>
  <cp:revision>412</cp:revision>
  <cp:lastPrinted>1601-01-01T00:00:00Z</cp:lastPrinted>
  <dcterms:created xsi:type="dcterms:W3CDTF">2024-08-21T06:11:06Z</dcterms:created>
  <dcterms:modified xsi:type="dcterms:W3CDTF">2024-09-04T03:55:58Z</dcterms:modified>
  <cp:category>Name, Affiliation</cp:category>
</cp:coreProperties>
</file>