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147472560" r:id="rId5"/>
    <p:sldId id="2147472561" r:id="rId6"/>
    <p:sldId id="141169911" r:id="rId7"/>
    <p:sldId id="2147472581" r:id="rId8"/>
    <p:sldId id="2147472586" r:id="rId9"/>
    <p:sldId id="2147472584" r:id="rId10"/>
    <p:sldId id="2147472582" r:id="rId11"/>
    <p:sldId id="2147472587" r:id="rId12"/>
    <p:sldId id="2147472563" r:id="rId13"/>
    <p:sldId id="2147472579" r:id="rId1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D58AD0A-BBFE-553F-A329-BD4FBDEB0EA4}" name="Alfred Asterjadhi" initials="AA" userId="S::aasterja@qti.qualcomm.com::39de57b9-85c0-4fd1-aaac-8ca2b6560ad0" providerId="AD"/>
  <p188:author id="{B4753D28-6F3D-2291-C442-34C9018A370C}" name="Abdel Karim Ajami" initials="AKA" userId="S::aajami@qti.qualcomm.com::52d54957-2a0e-4b01-bea4-4ee51dbbefc4" providerId="AD"/>
  <p188:author id="{FD36C79D-B116-0C85-EFFE-8DE0FFDA2524}" name="Duncan Ho" initials="DH" userId="S::dho@qti.qualcomm.com::cdbbd64b-6b86-4896-aca0-3d41c310760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aheon" initials="J" lastIdx="1" clrIdx="0">
    <p:extLst>
      <p:ext uri="{19B8F6BF-5375-455C-9EA6-DF929625EA0E}">
        <p15:presenceInfo xmlns:p15="http://schemas.microsoft.com/office/powerpoint/2012/main" userId="Jaheo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B2E0"/>
    <a:srgbClr val="F9C499"/>
    <a:srgbClr val="E65050"/>
    <a:srgbClr val="FFCCFF"/>
    <a:srgbClr val="BDE4EF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66BBF97-1870-42C7-8455-D983EE3CA634}" v="19" dt="2024-01-29T23:52:18.609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946" autoAdjust="0"/>
    <p:restoredTop sz="89541" autoAdjust="0"/>
  </p:normalViewPr>
  <p:slideViewPr>
    <p:cSldViewPr snapToGrid="0">
      <p:cViewPr varScale="1">
        <p:scale>
          <a:sx n="180" d="100"/>
          <a:sy n="180" d="100"/>
        </p:scale>
        <p:origin x="3144" y="120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ovanni Chisci" userId="eeac98f7-fbf3-469c-b682-696f1247cc3f" providerId="ADAL" clId="{166BBF97-1870-42C7-8455-D983EE3CA634}"/>
    <pc:docChg chg="custSel addSld delSld modSld modMainMaster">
      <pc:chgData name="Giovanni Chisci" userId="eeac98f7-fbf3-469c-b682-696f1247cc3f" providerId="ADAL" clId="{166BBF97-1870-42C7-8455-D983EE3CA634}" dt="2024-01-29T23:55:58.777" v="429" actId="20577"/>
      <pc:docMkLst>
        <pc:docMk/>
      </pc:docMkLst>
      <pc:sldChg chg="addSp modSp mod">
        <pc:chgData name="Giovanni Chisci" userId="eeac98f7-fbf3-469c-b682-696f1247cc3f" providerId="ADAL" clId="{166BBF97-1870-42C7-8455-D983EE3CA634}" dt="2024-01-29T23:53:09.690" v="424" actId="1076"/>
        <pc:sldMkLst>
          <pc:docMk/>
          <pc:sldMk cId="1565705313" sldId="141169911"/>
        </pc:sldMkLst>
        <pc:spChg chg="mod">
          <ac:chgData name="Giovanni Chisci" userId="eeac98f7-fbf3-469c-b682-696f1247cc3f" providerId="ADAL" clId="{166BBF97-1870-42C7-8455-D983EE3CA634}" dt="2024-01-29T23:53:01.578" v="421" actId="27636"/>
          <ac:spMkLst>
            <pc:docMk/>
            <pc:sldMk cId="1565705313" sldId="141169911"/>
            <ac:spMk id="19" creationId="{25C3E2CA-55D5-27BE-17F7-ACDDBEAF6B5A}"/>
          </ac:spMkLst>
        </pc:spChg>
        <pc:picChg chg="add mod">
          <ac:chgData name="Giovanni Chisci" userId="eeac98f7-fbf3-469c-b682-696f1247cc3f" providerId="ADAL" clId="{166BBF97-1870-42C7-8455-D983EE3CA634}" dt="2024-01-29T23:53:09.690" v="424" actId="1076"/>
          <ac:picMkLst>
            <pc:docMk/>
            <pc:sldMk cId="1565705313" sldId="141169911"/>
            <ac:picMk id="6" creationId="{2C122C9F-034B-922D-056E-0CA311C20FAA}"/>
          </ac:picMkLst>
        </pc:picChg>
      </pc:sldChg>
      <pc:sldChg chg="del">
        <pc:chgData name="Giovanni Chisci" userId="eeac98f7-fbf3-469c-b682-696f1247cc3f" providerId="ADAL" clId="{166BBF97-1870-42C7-8455-D983EE3CA634}" dt="2024-01-29T23:46:04.963" v="268" actId="47"/>
        <pc:sldMkLst>
          <pc:docMk/>
          <pc:sldMk cId="3249741103" sldId="141169912"/>
        </pc:sldMkLst>
      </pc:sldChg>
      <pc:sldChg chg="add">
        <pc:chgData name="Giovanni Chisci" userId="eeac98f7-fbf3-469c-b682-696f1247cc3f" providerId="ADAL" clId="{166BBF97-1870-42C7-8455-D983EE3CA634}" dt="2024-01-29T23:43:44.414" v="267"/>
        <pc:sldMkLst>
          <pc:docMk/>
          <pc:sldMk cId="3671096379" sldId="2147472544"/>
        </pc:sldMkLst>
      </pc:sldChg>
      <pc:sldChg chg="addSp delSp modSp new del mod">
        <pc:chgData name="Giovanni Chisci" userId="eeac98f7-fbf3-469c-b682-696f1247cc3f" providerId="ADAL" clId="{166BBF97-1870-42C7-8455-D983EE3CA634}" dt="2024-01-29T23:53:35.674" v="425" actId="47"/>
        <pc:sldMkLst>
          <pc:docMk/>
          <pc:sldMk cId="1535789226" sldId="2147472545"/>
        </pc:sldMkLst>
        <pc:spChg chg="add mod">
          <ac:chgData name="Giovanni Chisci" userId="eeac98f7-fbf3-469c-b682-696f1247cc3f" providerId="ADAL" clId="{166BBF97-1870-42C7-8455-D983EE3CA634}" dt="2024-01-29T23:47:48.396" v="320" actId="14100"/>
          <ac:spMkLst>
            <pc:docMk/>
            <pc:sldMk cId="1535789226" sldId="2147472545"/>
            <ac:spMk id="6" creationId="{F9ED18AA-E3B4-F1D9-5772-3BB5BC068EA6}"/>
          </ac:spMkLst>
        </pc:spChg>
        <pc:spChg chg="add mod">
          <ac:chgData name="Giovanni Chisci" userId="eeac98f7-fbf3-469c-b682-696f1247cc3f" providerId="ADAL" clId="{166BBF97-1870-42C7-8455-D983EE3CA634}" dt="2024-01-29T23:52:06.850" v="406" actId="1037"/>
          <ac:spMkLst>
            <pc:docMk/>
            <pc:sldMk cId="1535789226" sldId="2147472545"/>
            <ac:spMk id="7" creationId="{FD1A70C6-032E-2F90-5FBB-61348BA104DB}"/>
          </ac:spMkLst>
        </pc:spChg>
        <pc:spChg chg="add mod">
          <ac:chgData name="Giovanni Chisci" userId="eeac98f7-fbf3-469c-b682-696f1247cc3f" providerId="ADAL" clId="{166BBF97-1870-42C7-8455-D983EE3CA634}" dt="2024-01-29T23:47:33.412" v="313" actId="1076"/>
          <ac:spMkLst>
            <pc:docMk/>
            <pc:sldMk cId="1535789226" sldId="2147472545"/>
            <ac:spMk id="8" creationId="{00F65B9A-E2B4-C604-ED5C-31293A62048F}"/>
          </ac:spMkLst>
        </pc:spChg>
        <pc:spChg chg="add mod">
          <ac:chgData name="Giovanni Chisci" userId="eeac98f7-fbf3-469c-b682-696f1247cc3f" providerId="ADAL" clId="{166BBF97-1870-42C7-8455-D983EE3CA634}" dt="2024-01-29T23:47:45.865" v="319" actId="207"/>
          <ac:spMkLst>
            <pc:docMk/>
            <pc:sldMk cId="1535789226" sldId="2147472545"/>
            <ac:spMk id="9" creationId="{848DFEBA-71F4-F390-6F98-B282C876B52D}"/>
          </ac:spMkLst>
        </pc:spChg>
        <pc:spChg chg="add mod">
          <ac:chgData name="Giovanni Chisci" userId="eeac98f7-fbf3-469c-b682-696f1247cc3f" providerId="ADAL" clId="{166BBF97-1870-42C7-8455-D983EE3CA634}" dt="2024-01-29T23:48:24.075" v="342" actId="1076"/>
          <ac:spMkLst>
            <pc:docMk/>
            <pc:sldMk cId="1535789226" sldId="2147472545"/>
            <ac:spMk id="10" creationId="{9472B3CC-F028-032B-D6BE-478EB82317C2}"/>
          </ac:spMkLst>
        </pc:spChg>
        <pc:spChg chg="add mod">
          <ac:chgData name="Giovanni Chisci" userId="eeac98f7-fbf3-469c-b682-696f1247cc3f" providerId="ADAL" clId="{166BBF97-1870-42C7-8455-D983EE3CA634}" dt="2024-01-29T23:48:53.271" v="348" actId="693"/>
          <ac:spMkLst>
            <pc:docMk/>
            <pc:sldMk cId="1535789226" sldId="2147472545"/>
            <ac:spMk id="16" creationId="{C59226A3-7999-6A6E-FBBF-E0D3D317874B}"/>
          </ac:spMkLst>
        </pc:spChg>
        <pc:spChg chg="add del mod">
          <ac:chgData name="Giovanni Chisci" userId="eeac98f7-fbf3-469c-b682-696f1247cc3f" providerId="ADAL" clId="{166BBF97-1870-42C7-8455-D983EE3CA634}" dt="2024-01-29T23:49:08.740" v="352" actId="478"/>
          <ac:spMkLst>
            <pc:docMk/>
            <pc:sldMk cId="1535789226" sldId="2147472545"/>
            <ac:spMk id="17" creationId="{077F4CDE-9CA0-AC88-C3C6-24701983618E}"/>
          </ac:spMkLst>
        </pc:spChg>
        <pc:spChg chg="add mod">
          <ac:chgData name="Giovanni Chisci" userId="eeac98f7-fbf3-469c-b682-696f1247cc3f" providerId="ADAL" clId="{166BBF97-1870-42C7-8455-D983EE3CA634}" dt="2024-01-29T23:49:48.155" v="361" actId="1076"/>
          <ac:spMkLst>
            <pc:docMk/>
            <pc:sldMk cId="1535789226" sldId="2147472545"/>
            <ac:spMk id="18" creationId="{7AB43C35-1B43-F64D-C55F-48F43342CCAB}"/>
          </ac:spMkLst>
        </pc:spChg>
        <pc:spChg chg="add mod">
          <ac:chgData name="Giovanni Chisci" userId="eeac98f7-fbf3-469c-b682-696f1247cc3f" providerId="ADAL" clId="{166BBF97-1870-42C7-8455-D983EE3CA634}" dt="2024-01-29T23:50:55.058" v="388" actId="1076"/>
          <ac:spMkLst>
            <pc:docMk/>
            <pc:sldMk cId="1535789226" sldId="2147472545"/>
            <ac:spMk id="32" creationId="{FB4FE53D-3D44-EA2D-28CE-9682B0544498}"/>
          </ac:spMkLst>
        </pc:spChg>
        <pc:spChg chg="add mod">
          <ac:chgData name="Giovanni Chisci" userId="eeac98f7-fbf3-469c-b682-696f1247cc3f" providerId="ADAL" clId="{166BBF97-1870-42C7-8455-D983EE3CA634}" dt="2024-01-29T23:51:23.428" v="397" actId="1076"/>
          <ac:spMkLst>
            <pc:docMk/>
            <pc:sldMk cId="1535789226" sldId="2147472545"/>
            <ac:spMk id="33" creationId="{482527A0-E6A5-3547-2194-A2A52001314D}"/>
          </ac:spMkLst>
        </pc:spChg>
        <pc:spChg chg="add mod">
          <ac:chgData name="Giovanni Chisci" userId="eeac98f7-fbf3-469c-b682-696f1247cc3f" providerId="ADAL" clId="{166BBF97-1870-42C7-8455-D983EE3CA634}" dt="2024-01-29T23:52:16.323" v="410" actId="20577"/>
          <ac:spMkLst>
            <pc:docMk/>
            <pc:sldMk cId="1535789226" sldId="2147472545"/>
            <ac:spMk id="40" creationId="{E1918149-E242-7969-0156-C29DEF303302}"/>
          </ac:spMkLst>
        </pc:spChg>
        <pc:spChg chg="add mod">
          <ac:chgData name="Giovanni Chisci" userId="eeac98f7-fbf3-469c-b682-696f1247cc3f" providerId="ADAL" clId="{166BBF97-1870-42C7-8455-D983EE3CA634}" dt="2024-01-29T23:52:23.859" v="415" actId="20577"/>
          <ac:spMkLst>
            <pc:docMk/>
            <pc:sldMk cId="1535789226" sldId="2147472545"/>
            <ac:spMk id="41" creationId="{9C65F31E-4626-8009-B57C-DAF864E4A2B2}"/>
          </ac:spMkLst>
        </pc:spChg>
        <pc:picChg chg="add mod">
          <ac:chgData name="Giovanni Chisci" userId="eeac98f7-fbf3-469c-b682-696f1247cc3f" providerId="ADAL" clId="{166BBF97-1870-42C7-8455-D983EE3CA634}" dt="2024-01-29T23:46:12.259" v="271" actId="1076"/>
          <ac:picMkLst>
            <pc:docMk/>
            <pc:sldMk cId="1535789226" sldId="2147472545"/>
            <ac:picMk id="5" creationId="{A9EB04AE-E8DB-7935-48F2-C06870972DB5}"/>
          </ac:picMkLst>
        </pc:pic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2" creationId="{F997544D-2FAA-F74B-B2AF-C1A123505AD9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3" creationId="{AD08D0C1-BD8F-A60C-E4B6-26CADA36E085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4" creationId="{03E01D39-7F52-725B-CE72-F1ABABAF9B2F}"/>
          </ac:cxnSpMkLst>
        </pc:cxnChg>
        <pc:cxnChg chg="add mod">
          <ac:chgData name="Giovanni Chisci" userId="eeac98f7-fbf3-469c-b682-696f1247cc3f" providerId="ADAL" clId="{166BBF97-1870-42C7-8455-D983EE3CA634}" dt="2024-01-29T23:48:21.501" v="341" actId="1076"/>
          <ac:cxnSpMkLst>
            <pc:docMk/>
            <pc:sldMk cId="1535789226" sldId="2147472545"/>
            <ac:cxnSpMk id="15" creationId="{39A068B7-3837-1EAC-A9E3-7B4DBB8E67AA}"/>
          </ac:cxnSpMkLst>
        </pc:cxnChg>
        <pc:cxnChg chg="add mod">
          <ac:chgData name="Giovanni Chisci" userId="eeac98f7-fbf3-469c-b682-696f1247cc3f" providerId="ADAL" clId="{166BBF97-1870-42C7-8455-D983EE3CA634}" dt="2024-01-29T23:51:08.819" v="393" actId="14100"/>
          <ac:cxnSpMkLst>
            <pc:docMk/>
            <pc:sldMk cId="1535789226" sldId="2147472545"/>
            <ac:cxnSpMk id="20" creationId="{C7B801D4-F61B-CC5A-D496-87433E4B8617}"/>
          </ac:cxnSpMkLst>
        </pc:cxnChg>
        <pc:cxnChg chg="add mod">
          <ac:chgData name="Giovanni Chisci" userId="eeac98f7-fbf3-469c-b682-696f1247cc3f" providerId="ADAL" clId="{166BBF97-1870-42C7-8455-D983EE3CA634}" dt="2024-01-29T23:51:17.594" v="394" actId="14100"/>
          <ac:cxnSpMkLst>
            <pc:docMk/>
            <pc:sldMk cId="1535789226" sldId="2147472545"/>
            <ac:cxnSpMk id="21" creationId="{D2053B90-67A6-2D61-04E3-2214794FE80C}"/>
          </ac:cxnSpMkLst>
        </pc:cxnChg>
        <pc:cxnChg chg="add mod">
          <ac:chgData name="Giovanni Chisci" userId="eeac98f7-fbf3-469c-b682-696f1247cc3f" providerId="ADAL" clId="{166BBF97-1870-42C7-8455-D983EE3CA634}" dt="2024-01-29T23:50:22.851" v="371" actId="14100"/>
          <ac:cxnSpMkLst>
            <pc:docMk/>
            <pc:sldMk cId="1535789226" sldId="2147472545"/>
            <ac:cxnSpMk id="23" creationId="{3067398B-78F9-9DE2-ED33-177F6837E652}"/>
          </ac:cxnSpMkLst>
        </pc:cxnChg>
        <pc:cxnChg chg="add mod">
          <ac:chgData name="Giovanni Chisci" userId="eeac98f7-fbf3-469c-b682-696f1247cc3f" providerId="ADAL" clId="{166BBF97-1870-42C7-8455-D983EE3CA634}" dt="2024-01-29T23:51:21.330" v="396" actId="1076"/>
          <ac:cxnSpMkLst>
            <pc:docMk/>
            <pc:sldMk cId="1535789226" sldId="2147472545"/>
            <ac:cxnSpMk id="27" creationId="{89A6B6D8-AF3A-391C-8D36-E7A1C612E0F2}"/>
          </ac:cxnSpMkLst>
        </pc:cxnChg>
        <pc:cxnChg chg="add mod">
          <ac:chgData name="Giovanni Chisci" userId="eeac98f7-fbf3-469c-b682-696f1247cc3f" providerId="ADAL" clId="{166BBF97-1870-42C7-8455-D983EE3CA634}" dt="2024-01-29T23:50:32.724" v="375" actId="1076"/>
          <ac:cxnSpMkLst>
            <pc:docMk/>
            <pc:sldMk cId="1535789226" sldId="2147472545"/>
            <ac:cxnSpMk id="28" creationId="{BED6E202-1230-0B56-D666-90C423F9FEFF}"/>
          </ac:cxnSpMkLst>
        </pc:cxnChg>
        <pc:cxnChg chg="add mod">
          <ac:chgData name="Giovanni Chisci" userId="eeac98f7-fbf3-469c-b682-696f1247cc3f" providerId="ADAL" clId="{166BBF97-1870-42C7-8455-D983EE3CA634}" dt="2024-01-29T23:50:36.770" v="378" actId="1076"/>
          <ac:cxnSpMkLst>
            <pc:docMk/>
            <pc:sldMk cId="1535789226" sldId="2147472545"/>
            <ac:cxnSpMk id="29" creationId="{EC59EF75-C8F0-0E89-4BB7-ECE39464053E}"/>
          </ac:cxnSpMkLst>
        </pc:cxnChg>
        <pc:cxnChg chg="add mod">
          <ac:chgData name="Giovanni Chisci" userId="eeac98f7-fbf3-469c-b682-696f1247cc3f" providerId="ADAL" clId="{166BBF97-1870-42C7-8455-D983EE3CA634}" dt="2024-01-29T23:51:20.090" v="395" actId="1076"/>
          <ac:cxnSpMkLst>
            <pc:docMk/>
            <pc:sldMk cId="1535789226" sldId="2147472545"/>
            <ac:cxnSpMk id="31" creationId="{88211AC2-2C91-17D0-2E9F-E2216E1A81F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6" creationId="{B0484047-8525-79FF-C637-FE9FA45E30B8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7" creationId="{C1808D09-AA4C-0713-416B-1C089C604CD6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8" creationId="{B0D8971E-C016-2A64-5B51-1F352899556C}"/>
          </ac:cxnSpMkLst>
        </pc:cxnChg>
        <pc:cxnChg chg="add mod">
          <ac:chgData name="Giovanni Chisci" userId="eeac98f7-fbf3-469c-b682-696f1247cc3f" providerId="ADAL" clId="{166BBF97-1870-42C7-8455-D983EE3CA634}" dt="2024-01-29T23:52:03.189" v="399" actId="1076"/>
          <ac:cxnSpMkLst>
            <pc:docMk/>
            <pc:sldMk cId="1535789226" sldId="2147472545"/>
            <ac:cxnSpMk id="39" creationId="{B0665C88-9A24-663D-BB95-0685014989D4}"/>
          </ac:cxnSpMkLst>
        </pc:cxnChg>
      </pc:sldChg>
      <pc:sldMasterChg chg="modSp mod">
        <pc:chgData name="Giovanni Chisci" userId="eeac98f7-fbf3-469c-b682-696f1247cc3f" providerId="ADAL" clId="{166BBF97-1870-42C7-8455-D983EE3CA634}" dt="2024-01-29T23:55:58.777" v="429" actId="20577"/>
        <pc:sldMasterMkLst>
          <pc:docMk/>
          <pc:sldMasterMk cId="0" sldId="2147483648"/>
        </pc:sldMasterMkLst>
        <pc:spChg chg="mod">
          <ac:chgData name="Giovanni Chisci" userId="eeac98f7-fbf3-469c-b682-696f1247cc3f" providerId="ADAL" clId="{166BBF97-1870-42C7-8455-D983EE3CA634}" dt="2024-01-29T23:55:58.777" v="429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xfrm>
            <a:off x="654050" y="96838"/>
            <a:ext cx="825500" cy="211137"/>
          </a:xfrm>
          <a:prstGeom prst="rect">
            <a:avLst/>
          </a:prstGeom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Juan Fang, Intel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2759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dirty="0"/>
              <a:t>  </a:t>
            </a:r>
            <a:endParaRPr lang="ko-KR" altLang="en-US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880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0337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205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384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4576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8800" dirty="0"/>
              <a:t>ICF</a:t>
            </a:r>
            <a:r>
              <a:rPr lang="ko-KR" altLang="en-US" sz="8800" dirty="0"/>
              <a:t> </a:t>
            </a:r>
            <a:r>
              <a:rPr lang="en-US" altLang="ko-KR" sz="8800" dirty="0"/>
              <a:t>/</a:t>
            </a:r>
            <a:r>
              <a:rPr lang="ko-KR" altLang="en-US" sz="8800" dirty="0"/>
              <a:t> </a:t>
            </a:r>
            <a:r>
              <a:rPr lang="en-US" altLang="ko-KR" sz="8800"/>
              <a:t>ICR</a:t>
            </a:r>
            <a:r>
              <a:rPr lang="ko-KR" altLang="en-US" sz="8800"/>
              <a:t> 바꾸기</a:t>
            </a:r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3321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ko-KR" sz="8800" dirty="0"/>
          </a:p>
        </p:txBody>
      </p:sp>
      <p:sp>
        <p:nvSpPr>
          <p:cNvPr id="4" name="머리글 개체 틀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397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30070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F36D16B0-3ADE-DD47-83CE-1305D23E9A6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71474" y="6532895"/>
            <a:ext cx="4457700" cy="118174"/>
          </a:xfrm>
        </p:spPr>
        <p:txBody>
          <a:bodyPr/>
          <a:lstStyle>
            <a:lvl1pPr>
              <a:defRPr>
                <a:solidFill>
                  <a:schemeClr val="accent5">
                    <a:lumMod val="60000"/>
                    <a:lumOff val="4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56B218C-0241-074D-BD90-27E552E71C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646771"/>
            <a:ext cx="8390334" cy="357832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DB853B50-E269-DF43-AAE9-523798C6249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71475" y="1719073"/>
            <a:ext cx="8390334" cy="468172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Subtitle">
            <a:extLst>
              <a:ext uri="{FF2B5EF4-FFF2-40B4-BE49-F238E27FC236}">
                <a16:creationId xmlns:a16="http://schemas.microsoft.com/office/drawing/2014/main" id="{4A2A4FE0-4282-C34E-A8FD-CAE319C06B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70642" y="1088136"/>
            <a:ext cx="8391167" cy="270353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l" defTabSz="685800" rtl="0" eaLnBrk="1" latinLnBrk="0" hangingPunct="1">
              <a:lnSpc>
                <a:spcPct val="96000"/>
              </a:lnSpc>
              <a:spcBef>
                <a:spcPts val="675"/>
              </a:spcBef>
              <a:buClr>
                <a:schemeClr val="accent1"/>
              </a:buClr>
              <a:buFont typeface="Arial" panose="020B0604020202020204" pitchFamily="34" charset="0"/>
              <a:buNone/>
              <a:defRPr lang="en-US" sz="1200" kern="1200" baseline="0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385982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84212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Jaheon </a:t>
            </a:r>
            <a:r>
              <a:rPr lang="en-GB" dirty="0" err="1"/>
              <a:t>Gu</a:t>
            </a:r>
            <a:r>
              <a:rPr lang="en-GB" dirty="0"/>
              <a:t> et al., Samsung Electronics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90228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0600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>
          <a:xfrm>
            <a:off x="4307681" y="6475413"/>
            <a:ext cx="613235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66014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4344988" y="6475413"/>
            <a:ext cx="702259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81944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1" name="Date Placeholder 3">
            <a:extLst>
              <a:ext uri="{FF2B5EF4-FFF2-40B4-BE49-F238E27FC236}">
                <a16:creationId xmlns:a16="http://schemas.microsoft.com/office/drawing/2014/main" id="{E5B97ED7-1CB9-4D15-A8FD-7F94A47C6F88}"/>
              </a:ext>
            </a:extLst>
          </p:cNvPr>
          <p:cNvSpPr txBox="1">
            <a:spLocks/>
          </p:cNvSpPr>
          <p:nvPr userDrawn="1"/>
        </p:nvSpPr>
        <p:spPr bwMode="auto">
          <a:xfrm>
            <a:off x="457983" y="322656"/>
            <a:ext cx="116683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 2024</a:t>
            </a:r>
          </a:p>
        </p:txBody>
      </p:sp>
      <p:sp>
        <p:nvSpPr>
          <p:cNvPr id="2" name="직사각형 1"/>
          <p:cNvSpPr/>
          <p:nvPr userDrawn="1"/>
        </p:nvSpPr>
        <p:spPr>
          <a:xfrm>
            <a:off x="5588256" y="270947"/>
            <a:ext cx="300601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altLang="ko-KR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802.11-24/1460r0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685800" y="1336868"/>
            <a:ext cx="7772400" cy="975326"/>
          </a:xfrm>
          <a:ln/>
        </p:spPr>
        <p:txBody>
          <a:bodyPr/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US" sz="2800" dirty="0"/>
              <a:t>Extension of TXOP-level IDC</a:t>
            </a:r>
            <a:br>
              <a:rPr lang="en-US" sz="2800" dirty="0"/>
            </a:br>
            <a:r>
              <a:rPr lang="en-US" sz="2800" dirty="0"/>
              <a:t>to Multi-Link Operation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552700"/>
            <a:ext cx="6400800" cy="357188"/>
          </a:xfrm>
          <a:ln/>
        </p:spPr>
        <p:txBody>
          <a:bodyPr/>
          <a:lstStyle/>
          <a:p>
            <a:pPr>
              <a:spcBef>
                <a:spcPts val="375"/>
              </a:spcBef>
              <a:tabLst>
                <a:tab pos="684610" algn="l"/>
                <a:tab pos="1370410" algn="l"/>
                <a:tab pos="2056210" algn="l"/>
                <a:tab pos="2742010" algn="l"/>
                <a:tab pos="3427810" algn="l"/>
                <a:tab pos="4113610" algn="l"/>
                <a:tab pos="4799410" algn="l"/>
                <a:tab pos="5485210" algn="l"/>
                <a:tab pos="6171010" algn="l"/>
                <a:tab pos="6856810" algn="l"/>
                <a:tab pos="7542610" algn="l"/>
              </a:tabLst>
            </a:pPr>
            <a:r>
              <a:rPr lang="en-GB" sz="1500" dirty="0"/>
              <a:t>Date:</a:t>
            </a:r>
            <a:r>
              <a:rPr lang="en-GB" sz="1500" b="0" dirty="0"/>
              <a:t> 2024-09-06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43700405"/>
              </p:ext>
            </p:extLst>
          </p:nvPr>
        </p:nvGraphicFramePr>
        <p:xfrm>
          <a:off x="744538" y="3254375"/>
          <a:ext cx="7359650" cy="200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2" name="Document" r:id="rId4" imgW="10338010" imgH="2836637" progId="Word.Document.8">
                  <p:embed/>
                </p:oleObj>
              </mc:Choice>
              <mc:Fallback>
                <p:oleObj name="Document" r:id="rId4" imgW="10338010" imgH="2836637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4538" y="3254375"/>
                        <a:ext cx="7359650" cy="2003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5331" y="2934687"/>
            <a:ext cx="1085850" cy="2857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69120" tIns="34560" rIns="69120" bIns="34560"/>
          <a:lstStyle/>
          <a:p>
            <a:pPr>
              <a:spcBef>
                <a:spcPts val="375"/>
              </a:spcBef>
              <a:tabLst>
                <a:tab pos="257175" algn="l"/>
                <a:tab pos="942975" algn="l"/>
                <a:tab pos="1628775" algn="l"/>
                <a:tab pos="2314575" algn="l"/>
                <a:tab pos="3000375" algn="l"/>
                <a:tab pos="3686175" algn="l"/>
                <a:tab pos="4371975" algn="l"/>
                <a:tab pos="5057775" algn="l"/>
                <a:tab pos="5743575" algn="l"/>
                <a:tab pos="6429375" algn="l"/>
                <a:tab pos="7115175" algn="l"/>
                <a:tab pos="7800975" algn="l"/>
              </a:tabLst>
            </a:pPr>
            <a:r>
              <a:rPr lang="en-GB" sz="15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81B479F-58B4-42DF-853D-1B4E9B7D2DA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11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Jaheon </a:t>
            </a:r>
            <a:r>
              <a:rPr lang="en-GB" altLang="ko-KR" sz="1200" dirty="0" err="1">
                <a:solidFill>
                  <a:srgbClr val="000000"/>
                </a:solidFill>
                <a:cs typeface="Arial Unicode MS" charset="0"/>
              </a:rPr>
              <a:t>Gu</a:t>
            </a: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216254637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1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altLang="zh-CN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Do you agree to allow a TXOP responder to indicate preferred links during the unavailability interval in the ICR sent back to the TXOP initiator?</a:t>
            </a:r>
          </a:p>
          <a:p>
            <a:pPr lvl="1" indent="-342900" defTabSz="914400" eaLnBrk="0" hangingPunct="0">
              <a:spcBef>
                <a:spcPct val="20000"/>
              </a:spcBef>
              <a:buClrTx/>
              <a:buSzTx/>
              <a:buFontTx/>
              <a:buChar char="•"/>
              <a:defRPr/>
            </a:pPr>
            <a:r>
              <a:rPr lang="en-US" altLang="zh-CN" dirty="0">
                <a:latin typeface="Times New Roman"/>
                <a:cs typeface="+mn-cs"/>
              </a:rPr>
              <a:t>Which ICR frame to use is TBD</a:t>
            </a:r>
            <a:endParaRPr kumimoji="0" lang="en-US" altLang="zh-CN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바닥글 개체 틀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Jaheon Gu et al., Samsung Electronics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30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479389"/>
          </a:xfrm>
        </p:spPr>
        <p:txBody>
          <a:bodyPr>
            <a:normAutofit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The accommodation of other radio access technologies together has discussed under the term “In-Device Coexistence (IDC)”</a:t>
            </a:r>
            <a:r>
              <a:rPr lang="en-US" altLang="ko-KR" sz="2200" b="0" baseline="30000" dirty="0"/>
              <a:t>[1]-[10]</a:t>
            </a:r>
            <a:endParaRPr lang="en-US" altLang="ko-KR" sz="3000" b="0" baseline="30000" dirty="0"/>
          </a:p>
          <a:p>
            <a:pPr marL="685800"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At certain times or frequencies, it may not be possible for different radio access technologies to operate simultaneously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2.4 GHz band: Bluetooth / BLE / P2P</a:t>
            </a:r>
          </a:p>
          <a:p>
            <a:pPr marL="1085850"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5 &amp; 6 GHz bands: P2P, UWB, 3GPP radio (such as LAA / NR-U)</a:t>
            </a:r>
            <a:endParaRPr lang="en-US" altLang="ko-KR" b="0" dirty="0"/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During the July F2F meeting, the motion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To define a mechanism for a non-AP STA </a:t>
            </a:r>
            <a:r>
              <a:rPr lang="en-US" altLang="ko-KR" dirty="0"/>
              <a:t>to </a:t>
            </a:r>
            <a:r>
              <a:rPr lang="en-US" altLang="ko-KR" b="1" dirty="0"/>
              <a:t>report unavailability at </a:t>
            </a:r>
            <a:r>
              <a:rPr lang="en-US" altLang="ko-KR" b="1" dirty="0" err="1"/>
              <a:t>TxOP</a:t>
            </a:r>
            <a:r>
              <a:rPr lang="en-US" altLang="ko-KR" b="1" dirty="0"/>
              <a:t> level</a:t>
            </a:r>
            <a:r>
              <a:rPr lang="en-US" altLang="ko-KR" b="0" dirty="0"/>
              <a:t> and define or reuse/update existing mechanism for a non-AP STA to report long term (periodic) unavailability</a:t>
            </a:r>
          </a:p>
          <a:p>
            <a:pPr marL="0" indent="0" defTabSz="914400" eaLnBrk="0" hangingPunct="0">
              <a:spcBef>
                <a:spcPct val="20000"/>
              </a:spcBef>
              <a:buClrTx/>
              <a:buSzTx/>
            </a:pPr>
            <a:r>
              <a:rPr lang="en-US" altLang="ko-KR" b="0" dirty="0"/>
              <a:t>     has been approved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Introduction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1430826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Involving an unavailability into the TXOP operation</a:t>
            </a:r>
            <a:r>
              <a:rPr lang="en-US" altLang="ko-KR" b="0" baseline="30000" dirty="0">
                <a:solidFill>
                  <a:schemeClr val="tx1"/>
                </a:solidFill>
              </a:rPr>
              <a:t>[11]-[12]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Peer STA (such as an AP) initiates a TXOP by sending an ICF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ICF may either be a BSRP trigger frame or a MU-BAR trigger frame, both serving as solicitations for multi-station BA as per the ICR.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The TXOP initiator sets the Duration field in the ICF MAC header to indicate the desired length of the TXOP in microseconds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ICF includes the AIDs of STAs which is requested an ICR transmission</a:t>
            </a:r>
          </a:p>
          <a:p>
            <a:pPr lvl="2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The peer STA transmits a DL (MU) PPDU or requests an UL TB PPDU to ensure non-overlap with the STA's unavailable time and duration specified in the ICR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Upon receiving an IDC, a STA sends an ICR containing the time and duration of its unavailability that coincides with or succeeds the TXOP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endParaRPr lang="en-US" altLang="ko-KR" b="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Backgrounds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15657053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Example of TXOP-Level IDC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55A11B-1CC5-426B-88C5-CB35D181D91E}"/>
              </a:ext>
            </a:extLst>
          </p:cNvPr>
          <p:cNvSpPr txBox="1"/>
          <p:nvPr/>
        </p:nvSpPr>
        <p:spPr>
          <a:xfrm>
            <a:off x="45720" y="3609319"/>
            <a:ext cx="708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IDC</a:t>
            </a:r>
            <a:br>
              <a:rPr lang="en-US" altLang="ko-KR" sz="1200" b="1" dirty="0">
                <a:solidFill>
                  <a:schemeClr val="tx1"/>
                </a:solidFill>
              </a:rPr>
            </a:br>
            <a:r>
              <a:rPr lang="en-US" altLang="ko-KR" sz="1200" b="1" dirty="0">
                <a:solidFill>
                  <a:schemeClr val="tx1"/>
                </a:solidFill>
              </a:rPr>
              <a:t>STA1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AD8421B-2597-4DCD-A3F0-09FD95DB28F6}"/>
              </a:ext>
            </a:extLst>
          </p:cNvPr>
          <p:cNvSpPr txBox="1"/>
          <p:nvPr/>
        </p:nvSpPr>
        <p:spPr>
          <a:xfrm>
            <a:off x="45720" y="4729111"/>
            <a:ext cx="70843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IDC</a:t>
            </a: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EB0AEE2-B3D8-4872-947E-B8112B6900BF}"/>
              </a:ext>
            </a:extLst>
          </p:cNvPr>
          <p:cNvSpPr txBox="1"/>
          <p:nvPr/>
        </p:nvSpPr>
        <p:spPr>
          <a:xfrm>
            <a:off x="45720" y="2608321"/>
            <a:ext cx="708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AP</a:t>
            </a:r>
          </a:p>
          <a:p>
            <a:pPr algn="ctr"/>
            <a:r>
              <a:rPr lang="en-US" altLang="ko-KR" sz="600" dirty="0">
                <a:solidFill>
                  <a:schemeClr val="tx1"/>
                </a:solidFill>
              </a:rPr>
              <a:t>(160 MHz BSS)</a:t>
            </a:r>
            <a:endParaRPr lang="ko-KR" altLang="en-US" sz="600" dirty="0">
              <a:solidFill>
                <a:schemeClr val="tx1"/>
              </a:solidFill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9C6B26B9-B9A2-424E-B50E-20D45684A46E}"/>
              </a:ext>
            </a:extLst>
          </p:cNvPr>
          <p:cNvSpPr/>
          <p:nvPr/>
        </p:nvSpPr>
        <p:spPr bwMode="auto">
          <a:xfrm>
            <a:off x="1870773" y="2209858"/>
            <a:ext cx="1039969" cy="57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DL PPDU to STA1</a:t>
            </a:r>
          </a:p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(160 MHz, NSS = 2)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5B924B2C-947C-4DBA-A6B9-EB9DBB329878}"/>
              </a:ext>
            </a:extLst>
          </p:cNvPr>
          <p:cNvSpPr/>
          <p:nvPr/>
        </p:nvSpPr>
        <p:spPr bwMode="auto">
          <a:xfrm>
            <a:off x="1338381" y="5756381"/>
            <a:ext cx="7368351" cy="1912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AP’s TXOP</a:t>
            </a:r>
            <a:endParaRPr kumimoji="0" lang="ko-K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2" name="그룹 11">
            <a:extLst>
              <a:ext uri="{FF2B5EF4-FFF2-40B4-BE49-F238E27FC236}">
                <a16:creationId xmlns:a16="http://schemas.microsoft.com/office/drawing/2014/main" id="{63F13F00-4FDC-41A3-AB81-DF8B5ED3A5D4}"/>
              </a:ext>
            </a:extLst>
          </p:cNvPr>
          <p:cNvGrpSpPr/>
          <p:nvPr/>
        </p:nvGrpSpPr>
        <p:grpSpPr>
          <a:xfrm>
            <a:off x="2813861" y="2785713"/>
            <a:ext cx="354253" cy="180574"/>
            <a:chOff x="2623101" y="5564632"/>
            <a:chExt cx="354253" cy="180574"/>
          </a:xfrm>
        </p:grpSpPr>
        <p:cxnSp>
          <p:nvCxnSpPr>
            <p:cNvPr id="13" name="직선 연결선 12">
              <a:extLst>
                <a:ext uri="{FF2B5EF4-FFF2-40B4-BE49-F238E27FC236}">
                  <a16:creationId xmlns:a16="http://schemas.microsoft.com/office/drawing/2014/main" id="{5DD1FE1D-D914-41AB-B7DC-7540EF90BC0A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BB78B85-3C4E-4348-923C-19029684A5EB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pic>
        <p:nvPicPr>
          <p:cNvPr id="15" name="그림 14">
            <a:extLst>
              <a:ext uri="{FF2B5EF4-FFF2-40B4-BE49-F238E27FC236}">
                <a16:creationId xmlns:a16="http://schemas.microsoft.com/office/drawing/2014/main" id="{9E808287-302E-4481-8D51-5CC72DDD11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0936" y="2593757"/>
            <a:ext cx="253574" cy="192101"/>
          </a:xfrm>
          <a:prstGeom prst="rect">
            <a:avLst/>
          </a:prstGeom>
        </p:spPr>
      </p:pic>
      <p:sp>
        <p:nvSpPr>
          <p:cNvPr id="16" name="직사각형 15">
            <a:extLst>
              <a:ext uri="{FF2B5EF4-FFF2-40B4-BE49-F238E27FC236}">
                <a16:creationId xmlns:a16="http://schemas.microsoft.com/office/drawing/2014/main" id="{AD15DFF3-A800-4784-85D3-7220CE43D5E4}"/>
              </a:ext>
            </a:extLst>
          </p:cNvPr>
          <p:cNvSpPr/>
          <p:nvPr/>
        </p:nvSpPr>
        <p:spPr bwMode="auto">
          <a:xfrm rot="16200000">
            <a:off x="954902" y="2396123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ICF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7" name="그룹 16">
            <a:extLst>
              <a:ext uri="{FF2B5EF4-FFF2-40B4-BE49-F238E27FC236}">
                <a16:creationId xmlns:a16="http://schemas.microsoft.com/office/drawing/2014/main" id="{820EE661-447E-42ED-8E42-80418F031E61}"/>
              </a:ext>
            </a:extLst>
          </p:cNvPr>
          <p:cNvGrpSpPr/>
          <p:nvPr/>
        </p:nvGrpSpPr>
        <p:grpSpPr>
          <a:xfrm>
            <a:off x="1245765" y="2785713"/>
            <a:ext cx="354253" cy="180574"/>
            <a:chOff x="2623101" y="5564632"/>
            <a:chExt cx="354253" cy="180574"/>
          </a:xfrm>
        </p:grpSpPr>
        <p:cxnSp>
          <p:nvCxnSpPr>
            <p:cNvPr id="18" name="직선 연결선 17">
              <a:extLst>
                <a:ext uri="{FF2B5EF4-FFF2-40B4-BE49-F238E27FC236}">
                  <a16:creationId xmlns:a16="http://schemas.microsoft.com/office/drawing/2014/main" id="{E48324B8-1132-4D9B-B929-1B22BA33FFDB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BEFC1189-CE0F-47D5-B5B1-B214F3451318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1" name="직선 연결선 20">
            <a:extLst>
              <a:ext uri="{FF2B5EF4-FFF2-40B4-BE49-F238E27FC236}">
                <a16:creationId xmlns:a16="http://schemas.microsoft.com/office/drawing/2014/main" id="{179E4D8F-7968-4601-B4C6-1F4630BC7152}"/>
              </a:ext>
            </a:extLst>
          </p:cNvPr>
          <p:cNvCxnSpPr/>
          <p:nvPr/>
        </p:nvCxnSpPr>
        <p:spPr bwMode="auto">
          <a:xfrm>
            <a:off x="1498281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직사각형 21">
            <a:extLst>
              <a:ext uri="{FF2B5EF4-FFF2-40B4-BE49-F238E27FC236}">
                <a16:creationId xmlns:a16="http://schemas.microsoft.com/office/drawing/2014/main" id="{8E2DECFB-13DE-4174-9028-9F2A698BD75F}"/>
              </a:ext>
            </a:extLst>
          </p:cNvPr>
          <p:cNvSpPr/>
          <p:nvPr/>
        </p:nvSpPr>
        <p:spPr bwMode="auto">
          <a:xfrm rot="16200000">
            <a:off x="1312014" y="3451887"/>
            <a:ext cx="576000" cy="20346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23" name="그룹 22">
            <a:extLst>
              <a:ext uri="{FF2B5EF4-FFF2-40B4-BE49-F238E27FC236}">
                <a16:creationId xmlns:a16="http://schemas.microsoft.com/office/drawing/2014/main" id="{94E63565-87F6-4D48-B76D-30D7A17BA330}"/>
              </a:ext>
            </a:extLst>
          </p:cNvPr>
          <p:cNvGrpSpPr/>
          <p:nvPr/>
        </p:nvGrpSpPr>
        <p:grpSpPr>
          <a:xfrm>
            <a:off x="1609136" y="3844914"/>
            <a:ext cx="354253" cy="180574"/>
            <a:chOff x="2623101" y="5564632"/>
            <a:chExt cx="354253" cy="180574"/>
          </a:xfrm>
        </p:grpSpPr>
        <p:cxnSp>
          <p:nvCxnSpPr>
            <p:cNvPr id="24" name="직선 연결선 23">
              <a:extLst>
                <a:ext uri="{FF2B5EF4-FFF2-40B4-BE49-F238E27FC236}">
                  <a16:creationId xmlns:a16="http://schemas.microsoft.com/office/drawing/2014/main" id="{40564E52-901E-4072-A46B-89C0AB7D4F44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AC495B3-B850-4583-8922-A15155FCD887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26" name="직선 연결선 25">
            <a:extLst>
              <a:ext uri="{FF2B5EF4-FFF2-40B4-BE49-F238E27FC236}">
                <a16:creationId xmlns:a16="http://schemas.microsoft.com/office/drawing/2014/main" id="{86A9B944-AB61-4336-A56A-A3A3B72CB709}"/>
              </a:ext>
            </a:extLst>
          </p:cNvPr>
          <p:cNvCxnSpPr/>
          <p:nvPr/>
        </p:nvCxnSpPr>
        <p:spPr bwMode="auto">
          <a:xfrm>
            <a:off x="1701388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직선 화살표 연결선 26">
            <a:extLst>
              <a:ext uri="{FF2B5EF4-FFF2-40B4-BE49-F238E27FC236}">
                <a16:creationId xmlns:a16="http://schemas.microsoft.com/office/drawing/2014/main" id="{92C1B140-B119-48B1-B26D-9FB4EA080E11}"/>
              </a:ext>
            </a:extLst>
          </p:cNvPr>
          <p:cNvCxnSpPr/>
          <p:nvPr/>
        </p:nvCxnSpPr>
        <p:spPr bwMode="auto">
          <a:xfrm>
            <a:off x="619348" y="3844914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직선 화살표 연결선 27">
            <a:extLst>
              <a:ext uri="{FF2B5EF4-FFF2-40B4-BE49-F238E27FC236}">
                <a16:creationId xmlns:a16="http://schemas.microsoft.com/office/drawing/2014/main" id="{4425E4F2-87BC-4078-B981-E676FE7F837A}"/>
              </a:ext>
            </a:extLst>
          </p:cNvPr>
          <p:cNvCxnSpPr/>
          <p:nvPr/>
        </p:nvCxnSpPr>
        <p:spPr bwMode="auto">
          <a:xfrm>
            <a:off x="619348" y="4955120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직선 화살표 연결선 28">
            <a:extLst>
              <a:ext uri="{FF2B5EF4-FFF2-40B4-BE49-F238E27FC236}">
                <a16:creationId xmlns:a16="http://schemas.microsoft.com/office/drawing/2014/main" id="{E3283EE2-18F6-4463-BBBA-36811AE82440}"/>
              </a:ext>
            </a:extLst>
          </p:cNvPr>
          <p:cNvCxnSpPr/>
          <p:nvPr/>
        </p:nvCxnSpPr>
        <p:spPr bwMode="auto">
          <a:xfrm>
            <a:off x="619348" y="2785713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0" name="직선 화살표 연결선 29">
            <a:extLst>
              <a:ext uri="{FF2B5EF4-FFF2-40B4-BE49-F238E27FC236}">
                <a16:creationId xmlns:a16="http://schemas.microsoft.com/office/drawing/2014/main" id="{2331966E-5B06-4F32-809F-D4622F1CB01F}"/>
              </a:ext>
            </a:extLst>
          </p:cNvPr>
          <p:cNvCxnSpPr/>
          <p:nvPr/>
        </p:nvCxnSpPr>
        <p:spPr bwMode="auto">
          <a:xfrm>
            <a:off x="619348" y="5947628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1" name="직사각형 30">
            <a:extLst>
              <a:ext uri="{FF2B5EF4-FFF2-40B4-BE49-F238E27FC236}">
                <a16:creationId xmlns:a16="http://schemas.microsoft.com/office/drawing/2014/main" id="{431325E6-952D-4FC2-8D41-F3A9B6770425}"/>
              </a:ext>
            </a:extLst>
          </p:cNvPr>
          <p:cNvSpPr/>
          <p:nvPr/>
        </p:nvSpPr>
        <p:spPr bwMode="auto">
          <a:xfrm rot="16200000">
            <a:off x="1312015" y="4563063"/>
            <a:ext cx="576000" cy="203469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2" name="직선 연결선 31">
            <a:extLst>
              <a:ext uri="{FF2B5EF4-FFF2-40B4-BE49-F238E27FC236}">
                <a16:creationId xmlns:a16="http://schemas.microsoft.com/office/drawing/2014/main" id="{1FE39311-7ED0-4129-81C9-18F37EAC7901}"/>
              </a:ext>
            </a:extLst>
          </p:cNvPr>
          <p:cNvCxnSpPr/>
          <p:nvPr/>
        </p:nvCxnSpPr>
        <p:spPr bwMode="auto">
          <a:xfrm>
            <a:off x="3075498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3" name="직사각형 32">
            <a:extLst>
              <a:ext uri="{FF2B5EF4-FFF2-40B4-BE49-F238E27FC236}">
                <a16:creationId xmlns:a16="http://schemas.microsoft.com/office/drawing/2014/main" id="{D6862528-85B2-46E2-A8AA-261DEE13CD6A}"/>
              </a:ext>
            </a:extLst>
          </p:cNvPr>
          <p:cNvSpPr/>
          <p:nvPr/>
        </p:nvSpPr>
        <p:spPr bwMode="auto">
          <a:xfrm rot="16200000">
            <a:off x="2888872" y="3451887"/>
            <a:ext cx="576000" cy="20346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4" name="직선 연결선 33">
            <a:extLst>
              <a:ext uri="{FF2B5EF4-FFF2-40B4-BE49-F238E27FC236}">
                <a16:creationId xmlns:a16="http://schemas.microsoft.com/office/drawing/2014/main" id="{F4CA1659-8454-4632-ACED-7C81D3D36C3E}"/>
              </a:ext>
            </a:extLst>
          </p:cNvPr>
          <p:cNvCxnSpPr/>
          <p:nvPr/>
        </p:nvCxnSpPr>
        <p:spPr bwMode="auto">
          <a:xfrm>
            <a:off x="3278246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35" name="그룹 34">
            <a:extLst>
              <a:ext uri="{FF2B5EF4-FFF2-40B4-BE49-F238E27FC236}">
                <a16:creationId xmlns:a16="http://schemas.microsoft.com/office/drawing/2014/main" id="{364BDF7E-9AAC-4E67-AFBC-B53D0958DCFA}"/>
              </a:ext>
            </a:extLst>
          </p:cNvPr>
          <p:cNvGrpSpPr/>
          <p:nvPr/>
        </p:nvGrpSpPr>
        <p:grpSpPr>
          <a:xfrm>
            <a:off x="3185991" y="3844914"/>
            <a:ext cx="354253" cy="180574"/>
            <a:chOff x="2623101" y="5564632"/>
            <a:chExt cx="354253" cy="180574"/>
          </a:xfrm>
        </p:grpSpPr>
        <p:cxnSp>
          <p:nvCxnSpPr>
            <p:cNvPr id="36" name="직선 연결선 35">
              <a:extLst>
                <a:ext uri="{FF2B5EF4-FFF2-40B4-BE49-F238E27FC236}">
                  <a16:creationId xmlns:a16="http://schemas.microsoft.com/office/drawing/2014/main" id="{D74DD537-E364-4D12-B2B3-E15E0674ECBF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5A42DDF-ECCD-485E-AF09-5445E47200D8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38" name="직선 연결선 37">
            <a:extLst>
              <a:ext uri="{FF2B5EF4-FFF2-40B4-BE49-F238E27FC236}">
                <a16:creationId xmlns:a16="http://schemas.microsoft.com/office/drawing/2014/main" id="{3AD3547B-7B3E-4419-805F-0FF959DB1180}"/>
              </a:ext>
            </a:extLst>
          </p:cNvPr>
          <p:cNvCxnSpPr/>
          <p:nvPr/>
        </p:nvCxnSpPr>
        <p:spPr bwMode="auto">
          <a:xfrm>
            <a:off x="3447628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직사각형 38">
            <a:extLst>
              <a:ext uri="{FF2B5EF4-FFF2-40B4-BE49-F238E27FC236}">
                <a16:creationId xmlns:a16="http://schemas.microsoft.com/office/drawing/2014/main" id="{E892A37D-95D2-4C84-8E26-9AE8608B659F}"/>
              </a:ext>
            </a:extLst>
          </p:cNvPr>
          <p:cNvSpPr/>
          <p:nvPr/>
        </p:nvSpPr>
        <p:spPr bwMode="auto">
          <a:xfrm rot="16200000">
            <a:off x="3261363" y="2396123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Basic TF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40" name="그룹 39">
            <a:extLst>
              <a:ext uri="{FF2B5EF4-FFF2-40B4-BE49-F238E27FC236}">
                <a16:creationId xmlns:a16="http://schemas.microsoft.com/office/drawing/2014/main" id="{97746FAF-74B2-40C0-9A2D-8606BBA6B505}"/>
              </a:ext>
            </a:extLst>
          </p:cNvPr>
          <p:cNvGrpSpPr/>
          <p:nvPr/>
        </p:nvGrpSpPr>
        <p:grpSpPr>
          <a:xfrm>
            <a:off x="3554352" y="2785713"/>
            <a:ext cx="354253" cy="180574"/>
            <a:chOff x="2623101" y="5564632"/>
            <a:chExt cx="354253" cy="180574"/>
          </a:xfrm>
        </p:grpSpPr>
        <p:cxnSp>
          <p:nvCxnSpPr>
            <p:cNvPr id="41" name="직선 연결선 40">
              <a:extLst>
                <a:ext uri="{FF2B5EF4-FFF2-40B4-BE49-F238E27FC236}">
                  <a16:creationId xmlns:a16="http://schemas.microsoft.com/office/drawing/2014/main" id="{2F70635D-EF6C-4D25-ADF2-FD0AF0C26BA2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42" name="TextBox 41">
              <a:extLst>
                <a:ext uri="{FF2B5EF4-FFF2-40B4-BE49-F238E27FC236}">
                  <a16:creationId xmlns:a16="http://schemas.microsoft.com/office/drawing/2014/main" id="{1CEC6E5D-7812-4E24-9DA2-B12FDA8780AD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3" name="직선 연결선 42">
            <a:extLst>
              <a:ext uri="{FF2B5EF4-FFF2-40B4-BE49-F238E27FC236}">
                <a16:creationId xmlns:a16="http://schemas.microsoft.com/office/drawing/2014/main" id="{41375D5E-AC05-4AFE-B567-08CE9CEB33E0}"/>
              </a:ext>
            </a:extLst>
          </p:cNvPr>
          <p:cNvCxnSpPr/>
          <p:nvPr/>
        </p:nvCxnSpPr>
        <p:spPr bwMode="auto">
          <a:xfrm>
            <a:off x="3806868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직사각형 43">
            <a:extLst>
              <a:ext uri="{FF2B5EF4-FFF2-40B4-BE49-F238E27FC236}">
                <a16:creationId xmlns:a16="http://schemas.microsoft.com/office/drawing/2014/main" id="{0F278849-A5FF-4FF1-B48D-421F9DD657BB}"/>
              </a:ext>
            </a:extLst>
          </p:cNvPr>
          <p:cNvSpPr/>
          <p:nvPr/>
        </p:nvSpPr>
        <p:spPr bwMode="auto">
          <a:xfrm>
            <a:off x="3806867" y="3553620"/>
            <a:ext cx="1039969" cy="28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TB PPDU to AP</a:t>
            </a:r>
          </a:p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(80 MHz, NSS = 1)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grpSp>
        <p:nvGrpSpPr>
          <p:cNvPr id="45" name="그룹 44">
            <a:extLst>
              <a:ext uri="{FF2B5EF4-FFF2-40B4-BE49-F238E27FC236}">
                <a16:creationId xmlns:a16="http://schemas.microsoft.com/office/drawing/2014/main" id="{BB5A1B69-162C-4FCD-9060-88AC635CA284}"/>
              </a:ext>
            </a:extLst>
          </p:cNvPr>
          <p:cNvGrpSpPr/>
          <p:nvPr/>
        </p:nvGrpSpPr>
        <p:grpSpPr>
          <a:xfrm>
            <a:off x="4746015" y="3844914"/>
            <a:ext cx="354253" cy="180574"/>
            <a:chOff x="2623101" y="5564632"/>
            <a:chExt cx="354253" cy="180574"/>
          </a:xfrm>
        </p:grpSpPr>
        <p:cxnSp>
          <p:nvCxnSpPr>
            <p:cNvPr id="46" name="직선 연결선 45">
              <a:extLst>
                <a:ext uri="{FF2B5EF4-FFF2-40B4-BE49-F238E27FC236}">
                  <a16:creationId xmlns:a16="http://schemas.microsoft.com/office/drawing/2014/main" id="{93AFAEC0-D107-4D03-BC1F-359247FA4C55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47" name="TextBox 46">
              <a:extLst>
                <a:ext uri="{FF2B5EF4-FFF2-40B4-BE49-F238E27FC236}">
                  <a16:creationId xmlns:a16="http://schemas.microsoft.com/office/drawing/2014/main" id="{6CF23C7C-E3A6-4D87-978F-319910F8DFA3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48" name="직선 연결선 47">
            <a:extLst>
              <a:ext uri="{FF2B5EF4-FFF2-40B4-BE49-F238E27FC236}">
                <a16:creationId xmlns:a16="http://schemas.microsoft.com/office/drawing/2014/main" id="{AF92881B-8FC6-4079-8670-79AC13090E3F}"/>
              </a:ext>
            </a:extLst>
          </p:cNvPr>
          <p:cNvCxnSpPr/>
          <p:nvPr/>
        </p:nvCxnSpPr>
        <p:spPr bwMode="auto">
          <a:xfrm>
            <a:off x="5007652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49" name="직사각형 48">
            <a:extLst>
              <a:ext uri="{FF2B5EF4-FFF2-40B4-BE49-F238E27FC236}">
                <a16:creationId xmlns:a16="http://schemas.microsoft.com/office/drawing/2014/main" id="{44AA047C-5A5C-4B9C-A350-4A8695CEAA5F}"/>
              </a:ext>
            </a:extLst>
          </p:cNvPr>
          <p:cNvSpPr/>
          <p:nvPr/>
        </p:nvSpPr>
        <p:spPr bwMode="auto">
          <a:xfrm rot="16200000">
            <a:off x="4951537" y="2526268"/>
            <a:ext cx="315707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BA</a:t>
            </a:r>
            <a:endParaRPr lang="ko-KR" altLang="en-US" sz="7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50" name="그룹 49">
            <a:extLst>
              <a:ext uri="{FF2B5EF4-FFF2-40B4-BE49-F238E27FC236}">
                <a16:creationId xmlns:a16="http://schemas.microsoft.com/office/drawing/2014/main" id="{FABE09F3-923F-4A85-A0D3-02863AD04C15}"/>
              </a:ext>
            </a:extLst>
          </p:cNvPr>
          <p:cNvGrpSpPr/>
          <p:nvPr/>
        </p:nvGrpSpPr>
        <p:grpSpPr>
          <a:xfrm>
            <a:off x="5114860" y="2785714"/>
            <a:ext cx="354253" cy="180574"/>
            <a:chOff x="2623101" y="5564632"/>
            <a:chExt cx="354253" cy="180574"/>
          </a:xfrm>
        </p:grpSpPr>
        <p:cxnSp>
          <p:nvCxnSpPr>
            <p:cNvPr id="51" name="직선 연결선 50">
              <a:extLst>
                <a:ext uri="{FF2B5EF4-FFF2-40B4-BE49-F238E27FC236}">
                  <a16:creationId xmlns:a16="http://schemas.microsoft.com/office/drawing/2014/main" id="{C9DC08A6-21DE-489D-B54A-C793BBAA90D5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BC06D217-6A5F-49EC-9058-A652CEB711EF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53" name="직선 연결선 52">
            <a:extLst>
              <a:ext uri="{FF2B5EF4-FFF2-40B4-BE49-F238E27FC236}">
                <a16:creationId xmlns:a16="http://schemas.microsoft.com/office/drawing/2014/main" id="{20D2C649-3693-4220-A5DE-8C1E8204F1AE}"/>
              </a:ext>
            </a:extLst>
          </p:cNvPr>
          <p:cNvCxnSpPr/>
          <p:nvPr/>
        </p:nvCxnSpPr>
        <p:spPr bwMode="auto">
          <a:xfrm>
            <a:off x="5571737" y="2016467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4" name="직선 연결선 53">
            <a:extLst>
              <a:ext uri="{FF2B5EF4-FFF2-40B4-BE49-F238E27FC236}">
                <a16:creationId xmlns:a16="http://schemas.microsoft.com/office/drawing/2014/main" id="{B8D57E70-D9FB-4C44-A43B-E649D5121A6F}"/>
              </a:ext>
            </a:extLst>
          </p:cNvPr>
          <p:cNvCxnSpPr/>
          <p:nvPr/>
        </p:nvCxnSpPr>
        <p:spPr bwMode="auto">
          <a:xfrm>
            <a:off x="5212239" y="2016467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FD792684-4376-45A5-8FF7-F73C52A26877}"/>
              </a:ext>
            </a:extLst>
          </p:cNvPr>
          <p:cNvGrpSpPr/>
          <p:nvPr/>
        </p:nvGrpSpPr>
        <p:grpSpPr>
          <a:xfrm>
            <a:off x="4208881" y="3260283"/>
            <a:ext cx="2844893" cy="230832"/>
            <a:chOff x="4468066" y="2893180"/>
            <a:chExt cx="2844893" cy="230832"/>
          </a:xfrm>
        </p:grpSpPr>
        <p:sp>
          <p:nvSpPr>
            <p:cNvPr id="56" name="직사각형 55">
              <a:extLst>
                <a:ext uri="{FF2B5EF4-FFF2-40B4-BE49-F238E27FC236}">
                  <a16:creationId xmlns:a16="http://schemas.microsoft.com/office/drawing/2014/main" id="{C019BD6E-A9D4-4DA5-8580-B18A9E7D9D8C}"/>
                </a:ext>
              </a:extLst>
            </p:cNvPr>
            <p:cNvSpPr/>
            <p:nvPr/>
          </p:nvSpPr>
          <p:spPr>
            <a:xfrm>
              <a:off x="4767448" y="2893180"/>
              <a:ext cx="2246128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IDC operation (half bandwidth, NSS = 1)</a:t>
              </a:r>
              <a:endParaRPr lang="ko-KR" altLang="en-US" sz="9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57" name="직선 화살표 연결선 56">
              <a:extLst>
                <a:ext uri="{FF2B5EF4-FFF2-40B4-BE49-F238E27FC236}">
                  <a16:creationId xmlns:a16="http://schemas.microsoft.com/office/drawing/2014/main" id="{8BCA01E2-EB54-4DFF-9D55-823BAD675F02}"/>
                </a:ext>
              </a:extLst>
            </p:cNvPr>
            <p:cNvCxnSpPr/>
            <p:nvPr/>
          </p:nvCxnSpPr>
          <p:spPr bwMode="auto">
            <a:xfrm>
              <a:off x="4468066" y="3101936"/>
              <a:ext cx="2844893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B05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cxnSp>
        <p:nvCxnSpPr>
          <p:cNvPr id="58" name="직선 연결선 57">
            <a:extLst>
              <a:ext uri="{FF2B5EF4-FFF2-40B4-BE49-F238E27FC236}">
                <a16:creationId xmlns:a16="http://schemas.microsoft.com/office/drawing/2014/main" id="{F10E94C2-5634-4D8B-A902-2A1E2A11F48C}"/>
              </a:ext>
            </a:extLst>
          </p:cNvPr>
          <p:cNvCxnSpPr/>
          <p:nvPr/>
        </p:nvCxnSpPr>
        <p:spPr bwMode="auto">
          <a:xfrm>
            <a:off x="3651821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59" name="직사각형 58">
            <a:extLst>
              <a:ext uri="{FF2B5EF4-FFF2-40B4-BE49-F238E27FC236}">
                <a16:creationId xmlns:a16="http://schemas.microsoft.com/office/drawing/2014/main" id="{E4919809-C7E5-4DF3-AB1B-BD43F542D823}"/>
              </a:ext>
            </a:extLst>
          </p:cNvPr>
          <p:cNvSpPr/>
          <p:nvPr/>
        </p:nvSpPr>
        <p:spPr bwMode="auto">
          <a:xfrm rot="16200000">
            <a:off x="5182002" y="2396123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Basic TF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60" name="그룹 59">
            <a:extLst>
              <a:ext uri="{FF2B5EF4-FFF2-40B4-BE49-F238E27FC236}">
                <a16:creationId xmlns:a16="http://schemas.microsoft.com/office/drawing/2014/main" id="{59BB72BB-B42B-4629-A306-EE999A8482C4}"/>
              </a:ext>
            </a:extLst>
          </p:cNvPr>
          <p:cNvGrpSpPr/>
          <p:nvPr/>
        </p:nvGrpSpPr>
        <p:grpSpPr>
          <a:xfrm>
            <a:off x="5474991" y="2785713"/>
            <a:ext cx="354253" cy="180574"/>
            <a:chOff x="2623101" y="5564632"/>
            <a:chExt cx="354253" cy="180574"/>
          </a:xfrm>
        </p:grpSpPr>
        <p:cxnSp>
          <p:nvCxnSpPr>
            <p:cNvPr id="61" name="직선 연결선 60">
              <a:extLst>
                <a:ext uri="{FF2B5EF4-FFF2-40B4-BE49-F238E27FC236}">
                  <a16:creationId xmlns:a16="http://schemas.microsoft.com/office/drawing/2014/main" id="{A9408C7F-0AAF-4576-B6F0-CD0502527787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62" name="TextBox 61">
              <a:extLst>
                <a:ext uri="{FF2B5EF4-FFF2-40B4-BE49-F238E27FC236}">
                  <a16:creationId xmlns:a16="http://schemas.microsoft.com/office/drawing/2014/main" id="{AB6932EA-47B8-4567-8E9A-8CA16253759E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3" name="직선 연결선 62">
            <a:extLst>
              <a:ext uri="{FF2B5EF4-FFF2-40B4-BE49-F238E27FC236}">
                <a16:creationId xmlns:a16="http://schemas.microsoft.com/office/drawing/2014/main" id="{BC3E8EDA-5CA8-4C24-B52E-FBB34FD726E3}"/>
              </a:ext>
            </a:extLst>
          </p:cNvPr>
          <p:cNvCxnSpPr/>
          <p:nvPr/>
        </p:nvCxnSpPr>
        <p:spPr bwMode="auto">
          <a:xfrm>
            <a:off x="6766357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4" name="직사각형 63">
            <a:extLst>
              <a:ext uri="{FF2B5EF4-FFF2-40B4-BE49-F238E27FC236}">
                <a16:creationId xmlns:a16="http://schemas.microsoft.com/office/drawing/2014/main" id="{5B1F1EA5-56A7-4D66-BF10-D5DA82A1FA4F}"/>
              </a:ext>
            </a:extLst>
          </p:cNvPr>
          <p:cNvSpPr/>
          <p:nvPr/>
        </p:nvSpPr>
        <p:spPr bwMode="auto">
          <a:xfrm>
            <a:off x="5726388" y="4375599"/>
            <a:ext cx="1039969" cy="57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TB PPDU to AP</a:t>
            </a:r>
          </a:p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(160 MHz, NSS = 2)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grpSp>
        <p:nvGrpSpPr>
          <p:cNvPr id="65" name="그룹 64">
            <a:extLst>
              <a:ext uri="{FF2B5EF4-FFF2-40B4-BE49-F238E27FC236}">
                <a16:creationId xmlns:a16="http://schemas.microsoft.com/office/drawing/2014/main" id="{EC9A53F6-9633-4BCF-B1B5-270313AFD43B}"/>
              </a:ext>
            </a:extLst>
          </p:cNvPr>
          <p:cNvGrpSpPr/>
          <p:nvPr/>
        </p:nvGrpSpPr>
        <p:grpSpPr>
          <a:xfrm>
            <a:off x="6669476" y="4955120"/>
            <a:ext cx="354253" cy="180574"/>
            <a:chOff x="2623101" y="5564632"/>
            <a:chExt cx="354253" cy="180574"/>
          </a:xfrm>
        </p:grpSpPr>
        <p:cxnSp>
          <p:nvCxnSpPr>
            <p:cNvPr id="66" name="직선 연결선 65">
              <a:extLst>
                <a:ext uri="{FF2B5EF4-FFF2-40B4-BE49-F238E27FC236}">
                  <a16:creationId xmlns:a16="http://schemas.microsoft.com/office/drawing/2014/main" id="{2488448C-48C6-4F0C-B4BD-78B52B68E505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67" name="TextBox 66">
              <a:extLst>
                <a:ext uri="{FF2B5EF4-FFF2-40B4-BE49-F238E27FC236}">
                  <a16:creationId xmlns:a16="http://schemas.microsoft.com/office/drawing/2014/main" id="{4CAD3730-11F2-4DF3-8C21-61F3C865DADE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68" name="직선 연결선 67">
            <a:extLst>
              <a:ext uri="{FF2B5EF4-FFF2-40B4-BE49-F238E27FC236}">
                <a16:creationId xmlns:a16="http://schemas.microsoft.com/office/drawing/2014/main" id="{68812444-1605-46DA-B279-EE809F6291F3}"/>
              </a:ext>
            </a:extLst>
          </p:cNvPr>
          <p:cNvCxnSpPr/>
          <p:nvPr/>
        </p:nvCxnSpPr>
        <p:spPr bwMode="auto">
          <a:xfrm>
            <a:off x="7134583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9" name="직사각형 68">
            <a:extLst>
              <a:ext uri="{FF2B5EF4-FFF2-40B4-BE49-F238E27FC236}">
                <a16:creationId xmlns:a16="http://schemas.microsoft.com/office/drawing/2014/main" id="{5B0B1A8A-6540-416F-BF83-F82DA1F0791B}"/>
              </a:ext>
            </a:extLst>
          </p:cNvPr>
          <p:cNvSpPr/>
          <p:nvPr/>
        </p:nvSpPr>
        <p:spPr bwMode="auto">
          <a:xfrm rot="16200000">
            <a:off x="6744848" y="2396123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BA</a:t>
            </a:r>
            <a:endParaRPr lang="ko-KR" altLang="en-US" sz="700" dirty="0">
              <a:solidFill>
                <a:schemeClr val="tx1"/>
              </a:solidFill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70" name="직선 연결선 69">
            <a:extLst>
              <a:ext uri="{FF2B5EF4-FFF2-40B4-BE49-F238E27FC236}">
                <a16:creationId xmlns:a16="http://schemas.microsoft.com/office/drawing/2014/main" id="{D01414C7-328F-4459-B86B-3BA9B90EB2FC}"/>
              </a:ext>
            </a:extLst>
          </p:cNvPr>
          <p:cNvCxnSpPr/>
          <p:nvPr/>
        </p:nvCxnSpPr>
        <p:spPr bwMode="auto">
          <a:xfrm>
            <a:off x="5368267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1" name="직선 연결선 70">
            <a:extLst>
              <a:ext uri="{FF2B5EF4-FFF2-40B4-BE49-F238E27FC236}">
                <a16:creationId xmlns:a16="http://schemas.microsoft.com/office/drawing/2014/main" id="{23235595-638C-49DF-9A29-08C326FF4BBB}"/>
              </a:ext>
            </a:extLst>
          </p:cNvPr>
          <p:cNvCxnSpPr/>
          <p:nvPr/>
        </p:nvCxnSpPr>
        <p:spPr bwMode="auto">
          <a:xfrm>
            <a:off x="6931113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72" name="직사각형 71">
            <a:extLst>
              <a:ext uri="{FF2B5EF4-FFF2-40B4-BE49-F238E27FC236}">
                <a16:creationId xmlns:a16="http://schemas.microsoft.com/office/drawing/2014/main" id="{F79F3B8E-2B99-4E59-A1AA-28B6EBC39FAD}"/>
              </a:ext>
            </a:extLst>
          </p:cNvPr>
          <p:cNvSpPr/>
          <p:nvPr/>
        </p:nvSpPr>
        <p:spPr bwMode="auto">
          <a:xfrm>
            <a:off x="4208880" y="5947917"/>
            <a:ext cx="2844894" cy="19124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1000" dirty="0">
                <a:solidFill>
                  <a:schemeClr val="tx1"/>
                </a:solidFill>
              </a:rPr>
              <a:t>Partial unavailability</a:t>
            </a:r>
            <a:endParaRPr kumimoji="0" lang="ko-K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73" name="직선 화살표 연결선 72">
            <a:extLst>
              <a:ext uri="{FF2B5EF4-FFF2-40B4-BE49-F238E27FC236}">
                <a16:creationId xmlns:a16="http://schemas.microsoft.com/office/drawing/2014/main" id="{5FC1C8A3-0A08-41DB-BA2B-F71FDEA12B75}"/>
              </a:ext>
            </a:extLst>
          </p:cNvPr>
          <p:cNvCxnSpPr/>
          <p:nvPr/>
        </p:nvCxnSpPr>
        <p:spPr bwMode="auto">
          <a:xfrm>
            <a:off x="619348" y="6139164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4" name="직사각형 73">
            <a:extLst>
              <a:ext uri="{FF2B5EF4-FFF2-40B4-BE49-F238E27FC236}">
                <a16:creationId xmlns:a16="http://schemas.microsoft.com/office/drawing/2014/main" id="{F9F83200-9FBE-47FF-BD27-8FEC11B69286}"/>
              </a:ext>
            </a:extLst>
          </p:cNvPr>
          <p:cNvSpPr/>
          <p:nvPr/>
        </p:nvSpPr>
        <p:spPr bwMode="auto">
          <a:xfrm>
            <a:off x="2472756" y="6139623"/>
            <a:ext cx="2895511" cy="191247"/>
          </a:xfrm>
          <a:prstGeom prst="rect">
            <a:avLst/>
          </a:prstGeom>
          <a:solidFill>
            <a:srgbClr val="0070C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1000" dirty="0">
                <a:solidFill>
                  <a:schemeClr val="tx1"/>
                </a:solidFill>
              </a:rPr>
              <a:t>Full unavailability</a:t>
            </a:r>
            <a:endParaRPr lang="ko-KR" altLang="en-US" sz="1000" dirty="0">
              <a:solidFill>
                <a:schemeClr val="tx1"/>
              </a:solidFill>
            </a:endParaRPr>
          </a:p>
        </p:txBody>
      </p:sp>
      <p:cxnSp>
        <p:nvCxnSpPr>
          <p:cNvPr id="75" name="직선 화살표 연결선 74">
            <a:extLst>
              <a:ext uri="{FF2B5EF4-FFF2-40B4-BE49-F238E27FC236}">
                <a16:creationId xmlns:a16="http://schemas.microsoft.com/office/drawing/2014/main" id="{CA06ED88-D044-4520-823C-590B02E1A8F0}"/>
              </a:ext>
            </a:extLst>
          </p:cNvPr>
          <p:cNvCxnSpPr/>
          <p:nvPr/>
        </p:nvCxnSpPr>
        <p:spPr bwMode="auto">
          <a:xfrm>
            <a:off x="619348" y="6330870"/>
            <a:ext cx="83160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6" name="TextBox 75">
            <a:extLst>
              <a:ext uri="{FF2B5EF4-FFF2-40B4-BE49-F238E27FC236}">
                <a16:creationId xmlns:a16="http://schemas.microsoft.com/office/drawing/2014/main" id="{5C30A4C9-74B7-4E79-ADFD-DB5F912D3C09}"/>
              </a:ext>
            </a:extLst>
          </p:cNvPr>
          <p:cNvSpPr txBox="1"/>
          <p:nvPr/>
        </p:nvSpPr>
        <p:spPr>
          <a:xfrm>
            <a:off x="45720" y="5839737"/>
            <a:ext cx="708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</a:rPr>
              <a:t>AP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7" name="TextBox 76">
            <a:extLst>
              <a:ext uri="{FF2B5EF4-FFF2-40B4-BE49-F238E27FC236}">
                <a16:creationId xmlns:a16="http://schemas.microsoft.com/office/drawing/2014/main" id="{D4DEA864-BC3C-4078-B089-DA531DE7E587}"/>
              </a:ext>
            </a:extLst>
          </p:cNvPr>
          <p:cNvSpPr txBox="1"/>
          <p:nvPr/>
        </p:nvSpPr>
        <p:spPr>
          <a:xfrm>
            <a:off x="45720" y="6036394"/>
            <a:ext cx="708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</a:rPr>
              <a:t>STA1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2D1B2F81-F66A-41EE-AA51-4F4BAD7B0941}"/>
              </a:ext>
            </a:extLst>
          </p:cNvPr>
          <p:cNvSpPr txBox="1"/>
          <p:nvPr/>
        </p:nvSpPr>
        <p:spPr>
          <a:xfrm>
            <a:off x="45720" y="6227641"/>
            <a:ext cx="70843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800" b="1" dirty="0">
                <a:solidFill>
                  <a:schemeClr val="tx1"/>
                </a:solidFill>
              </a:rPr>
              <a:t>STA2</a:t>
            </a:r>
            <a:endParaRPr lang="ko-KR" altLang="en-US" sz="1200" b="1" dirty="0">
              <a:solidFill>
                <a:schemeClr val="tx1"/>
              </a:solidFill>
            </a:endParaRPr>
          </a:p>
        </p:txBody>
      </p:sp>
      <p:sp>
        <p:nvSpPr>
          <p:cNvPr id="79" name="직사각형 78">
            <a:extLst>
              <a:ext uri="{FF2B5EF4-FFF2-40B4-BE49-F238E27FC236}">
                <a16:creationId xmlns:a16="http://schemas.microsoft.com/office/drawing/2014/main" id="{C0DD77A3-1F25-4E6F-ADE3-0958DF310F92}"/>
              </a:ext>
            </a:extLst>
          </p:cNvPr>
          <p:cNvSpPr/>
          <p:nvPr/>
        </p:nvSpPr>
        <p:spPr bwMode="auto">
          <a:xfrm>
            <a:off x="1338381" y="5950515"/>
            <a:ext cx="7368351" cy="1912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0" name="직사각형 79">
            <a:extLst>
              <a:ext uri="{FF2B5EF4-FFF2-40B4-BE49-F238E27FC236}">
                <a16:creationId xmlns:a16="http://schemas.microsoft.com/office/drawing/2014/main" id="{4AC2DC5A-8CA9-4C18-9DC6-44CBBC0DF7AD}"/>
              </a:ext>
            </a:extLst>
          </p:cNvPr>
          <p:cNvSpPr/>
          <p:nvPr/>
        </p:nvSpPr>
        <p:spPr bwMode="auto">
          <a:xfrm>
            <a:off x="1338381" y="6138257"/>
            <a:ext cx="7368351" cy="19124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ko-KR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1" name="직사각형 80">
            <a:extLst>
              <a:ext uri="{FF2B5EF4-FFF2-40B4-BE49-F238E27FC236}">
                <a16:creationId xmlns:a16="http://schemas.microsoft.com/office/drawing/2014/main" id="{D669D418-6446-4B25-8E1C-E047FFD37DCC}"/>
              </a:ext>
            </a:extLst>
          </p:cNvPr>
          <p:cNvSpPr/>
          <p:nvPr/>
        </p:nvSpPr>
        <p:spPr bwMode="auto">
          <a:xfrm>
            <a:off x="7298537" y="2209858"/>
            <a:ext cx="1039969" cy="576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DL MU PPDU</a:t>
            </a:r>
          </a:p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(160 MHz, NSS = 2)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grpSp>
        <p:nvGrpSpPr>
          <p:cNvPr id="82" name="그룹 81">
            <a:extLst>
              <a:ext uri="{FF2B5EF4-FFF2-40B4-BE49-F238E27FC236}">
                <a16:creationId xmlns:a16="http://schemas.microsoft.com/office/drawing/2014/main" id="{C4788D32-77F4-4A73-B085-43596D5BFDCB}"/>
              </a:ext>
            </a:extLst>
          </p:cNvPr>
          <p:cNvGrpSpPr/>
          <p:nvPr/>
        </p:nvGrpSpPr>
        <p:grpSpPr>
          <a:xfrm>
            <a:off x="8241625" y="2785713"/>
            <a:ext cx="354253" cy="180574"/>
            <a:chOff x="2623101" y="5564632"/>
            <a:chExt cx="354253" cy="180574"/>
          </a:xfrm>
        </p:grpSpPr>
        <p:cxnSp>
          <p:nvCxnSpPr>
            <p:cNvPr id="83" name="직선 연결선 82">
              <a:extLst>
                <a:ext uri="{FF2B5EF4-FFF2-40B4-BE49-F238E27FC236}">
                  <a16:creationId xmlns:a16="http://schemas.microsoft.com/office/drawing/2014/main" id="{EB3133B6-AE6C-4A8E-A689-5C350494E03D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84" name="TextBox 83">
              <a:extLst>
                <a:ext uri="{FF2B5EF4-FFF2-40B4-BE49-F238E27FC236}">
                  <a16:creationId xmlns:a16="http://schemas.microsoft.com/office/drawing/2014/main" id="{2D28C157-5731-4E8A-90A4-84A85DA96D2A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85" name="그룹 84">
            <a:extLst>
              <a:ext uri="{FF2B5EF4-FFF2-40B4-BE49-F238E27FC236}">
                <a16:creationId xmlns:a16="http://schemas.microsoft.com/office/drawing/2014/main" id="{4174041C-DD6F-4A01-A0A7-5928ABD90805}"/>
              </a:ext>
            </a:extLst>
          </p:cNvPr>
          <p:cNvGrpSpPr/>
          <p:nvPr/>
        </p:nvGrpSpPr>
        <p:grpSpPr>
          <a:xfrm>
            <a:off x="7036900" y="2785713"/>
            <a:ext cx="354253" cy="180574"/>
            <a:chOff x="2623101" y="5564632"/>
            <a:chExt cx="354253" cy="180574"/>
          </a:xfrm>
        </p:grpSpPr>
        <p:cxnSp>
          <p:nvCxnSpPr>
            <p:cNvPr id="86" name="직선 연결선 85">
              <a:extLst>
                <a:ext uri="{FF2B5EF4-FFF2-40B4-BE49-F238E27FC236}">
                  <a16:creationId xmlns:a16="http://schemas.microsoft.com/office/drawing/2014/main" id="{5A11D086-D4D0-4E64-8C03-BA6C34D4936E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87" name="TextBox 86">
              <a:extLst>
                <a:ext uri="{FF2B5EF4-FFF2-40B4-BE49-F238E27FC236}">
                  <a16:creationId xmlns:a16="http://schemas.microsoft.com/office/drawing/2014/main" id="{A41F8131-BE59-4CCB-B8BA-3B592388FD22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88" name="직선 연결선 87">
            <a:extLst>
              <a:ext uri="{FF2B5EF4-FFF2-40B4-BE49-F238E27FC236}">
                <a16:creationId xmlns:a16="http://schemas.microsoft.com/office/drawing/2014/main" id="{1CB2F52D-753C-4BBE-A3E9-BE9C076D08D0}"/>
              </a:ext>
            </a:extLst>
          </p:cNvPr>
          <p:cNvCxnSpPr/>
          <p:nvPr/>
        </p:nvCxnSpPr>
        <p:spPr bwMode="auto">
          <a:xfrm>
            <a:off x="8503262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직사각형 88">
            <a:extLst>
              <a:ext uri="{FF2B5EF4-FFF2-40B4-BE49-F238E27FC236}">
                <a16:creationId xmlns:a16="http://schemas.microsoft.com/office/drawing/2014/main" id="{830B8C0D-E32B-40DC-9FEE-79DC3403B692}"/>
              </a:ext>
            </a:extLst>
          </p:cNvPr>
          <p:cNvSpPr/>
          <p:nvPr/>
        </p:nvSpPr>
        <p:spPr bwMode="auto">
          <a:xfrm rot="16200000">
            <a:off x="8316997" y="3451888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0" name="직사각형 89">
            <a:extLst>
              <a:ext uri="{FF2B5EF4-FFF2-40B4-BE49-F238E27FC236}">
                <a16:creationId xmlns:a16="http://schemas.microsoft.com/office/drawing/2014/main" id="{6806742E-1172-40F3-BA20-12F5E743BE46}"/>
              </a:ext>
            </a:extLst>
          </p:cNvPr>
          <p:cNvSpPr/>
          <p:nvPr/>
        </p:nvSpPr>
        <p:spPr bwMode="auto">
          <a:xfrm rot="16200000">
            <a:off x="8316998" y="4563064"/>
            <a:ext cx="5760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M-BAICR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91" name="직선 연결선 90">
            <a:extLst>
              <a:ext uri="{FF2B5EF4-FFF2-40B4-BE49-F238E27FC236}">
                <a16:creationId xmlns:a16="http://schemas.microsoft.com/office/drawing/2014/main" id="{42FB7837-2A61-4E83-9A68-7B01970B63E1}"/>
              </a:ext>
            </a:extLst>
          </p:cNvPr>
          <p:cNvCxnSpPr/>
          <p:nvPr/>
        </p:nvCxnSpPr>
        <p:spPr bwMode="auto">
          <a:xfrm>
            <a:off x="8706732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2" name="직선 연결선 91">
            <a:extLst>
              <a:ext uri="{FF2B5EF4-FFF2-40B4-BE49-F238E27FC236}">
                <a16:creationId xmlns:a16="http://schemas.microsoft.com/office/drawing/2014/main" id="{F1539E78-6700-4571-9CE6-7C7A07605497}"/>
              </a:ext>
            </a:extLst>
          </p:cNvPr>
          <p:cNvCxnSpPr/>
          <p:nvPr/>
        </p:nvCxnSpPr>
        <p:spPr bwMode="auto">
          <a:xfrm>
            <a:off x="2910742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93" name="그룹 92">
            <a:extLst>
              <a:ext uri="{FF2B5EF4-FFF2-40B4-BE49-F238E27FC236}">
                <a16:creationId xmlns:a16="http://schemas.microsoft.com/office/drawing/2014/main" id="{2A0D307F-76A2-441B-B686-8A5144E72410}"/>
              </a:ext>
            </a:extLst>
          </p:cNvPr>
          <p:cNvGrpSpPr/>
          <p:nvPr/>
        </p:nvGrpSpPr>
        <p:grpSpPr>
          <a:xfrm>
            <a:off x="1609136" y="4955120"/>
            <a:ext cx="354253" cy="180574"/>
            <a:chOff x="2623101" y="5564632"/>
            <a:chExt cx="354253" cy="180574"/>
          </a:xfrm>
        </p:grpSpPr>
        <p:cxnSp>
          <p:nvCxnSpPr>
            <p:cNvPr id="94" name="직선 연결선 93">
              <a:extLst>
                <a:ext uri="{FF2B5EF4-FFF2-40B4-BE49-F238E27FC236}">
                  <a16:creationId xmlns:a16="http://schemas.microsoft.com/office/drawing/2014/main" id="{9F6D1C94-0BB3-4BE9-A18B-C4028C86884B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95" name="TextBox 94">
              <a:extLst>
                <a:ext uri="{FF2B5EF4-FFF2-40B4-BE49-F238E27FC236}">
                  <a16:creationId xmlns:a16="http://schemas.microsoft.com/office/drawing/2014/main" id="{9C85EE89-7C9F-46C8-8D98-E725702E738F}"/>
                </a:ext>
              </a:extLst>
            </p:cNvPr>
            <p:cNvSpPr txBox="1"/>
            <p:nvPr/>
          </p:nvSpPr>
          <p:spPr>
            <a:xfrm>
              <a:off x="2623101" y="5575929"/>
              <a:ext cx="354253" cy="169277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D4D45C5E-13BB-49EC-AE6C-0471F97E6F7B}"/>
              </a:ext>
            </a:extLst>
          </p:cNvPr>
          <p:cNvCxnSpPr/>
          <p:nvPr/>
        </p:nvCxnSpPr>
        <p:spPr bwMode="auto">
          <a:xfrm>
            <a:off x="1344637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직선 연결선 96">
            <a:extLst>
              <a:ext uri="{FF2B5EF4-FFF2-40B4-BE49-F238E27FC236}">
                <a16:creationId xmlns:a16="http://schemas.microsoft.com/office/drawing/2014/main" id="{F5BDD81D-71AC-4C16-87E1-BA4C3179868A}"/>
              </a:ext>
            </a:extLst>
          </p:cNvPr>
          <p:cNvCxnSpPr/>
          <p:nvPr/>
        </p:nvCxnSpPr>
        <p:spPr bwMode="auto">
          <a:xfrm>
            <a:off x="5726388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98" name="그룹 97">
            <a:extLst>
              <a:ext uri="{FF2B5EF4-FFF2-40B4-BE49-F238E27FC236}">
                <a16:creationId xmlns:a16="http://schemas.microsoft.com/office/drawing/2014/main" id="{9DCA1B16-2B44-4476-BE0C-C1D23F073A13}"/>
              </a:ext>
            </a:extLst>
          </p:cNvPr>
          <p:cNvGrpSpPr/>
          <p:nvPr/>
        </p:nvGrpSpPr>
        <p:grpSpPr>
          <a:xfrm>
            <a:off x="2472755" y="4517925"/>
            <a:ext cx="2899384" cy="230832"/>
            <a:chOff x="2737916" y="4081041"/>
            <a:chExt cx="2899384" cy="230832"/>
          </a:xfrm>
        </p:grpSpPr>
        <p:sp>
          <p:nvSpPr>
            <p:cNvPr id="99" name="직사각형 98">
              <a:extLst>
                <a:ext uri="{FF2B5EF4-FFF2-40B4-BE49-F238E27FC236}">
                  <a16:creationId xmlns:a16="http://schemas.microsoft.com/office/drawing/2014/main" id="{E1BBED26-0947-4F4C-93F9-E49C57886AF8}"/>
                </a:ext>
              </a:extLst>
            </p:cNvPr>
            <p:cNvSpPr/>
            <p:nvPr/>
          </p:nvSpPr>
          <p:spPr>
            <a:xfrm>
              <a:off x="3256148" y="4081041"/>
              <a:ext cx="1826142" cy="230832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>
              <a:spAutoFit/>
            </a:bodyPr>
            <a:lstStyle/>
            <a:p>
              <a:pPr algn="ctr"/>
              <a:r>
                <a:rPr lang="en-US" altLang="ko-KR" sz="900" dirty="0">
                  <a:solidFill>
                    <a:srgbClr val="0070C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IDC operation (fully unavailable)</a:t>
              </a:r>
              <a:endParaRPr lang="ko-KR" altLang="en-US" sz="9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00" name="직선 화살표 연결선 99">
              <a:extLst>
                <a:ext uri="{FF2B5EF4-FFF2-40B4-BE49-F238E27FC236}">
                  <a16:creationId xmlns:a16="http://schemas.microsoft.com/office/drawing/2014/main" id="{B781908A-F773-44B5-9EDB-A3CE7BE3ABFA}"/>
                </a:ext>
              </a:extLst>
            </p:cNvPr>
            <p:cNvCxnSpPr/>
            <p:nvPr/>
          </p:nvCxnSpPr>
          <p:spPr bwMode="auto">
            <a:xfrm>
              <a:off x="2737916" y="4288950"/>
              <a:ext cx="289938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0070C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cxnSp>
        <p:nvCxnSpPr>
          <p:cNvPr id="101" name="직선 연결선 100">
            <a:extLst>
              <a:ext uri="{FF2B5EF4-FFF2-40B4-BE49-F238E27FC236}">
                <a16:creationId xmlns:a16="http://schemas.microsoft.com/office/drawing/2014/main" id="{745E5B2D-CCDF-4965-A55E-85509E73BB6B}"/>
              </a:ext>
            </a:extLst>
          </p:cNvPr>
          <p:cNvCxnSpPr/>
          <p:nvPr/>
        </p:nvCxnSpPr>
        <p:spPr bwMode="auto">
          <a:xfrm>
            <a:off x="8338506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직선 연결선 101">
            <a:extLst>
              <a:ext uri="{FF2B5EF4-FFF2-40B4-BE49-F238E27FC236}">
                <a16:creationId xmlns:a16="http://schemas.microsoft.com/office/drawing/2014/main" id="{15CE5B6E-0E37-4F2E-BCE4-4B9672A848A3}"/>
              </a:ext>
            </a:extLst>
          </p:cNvPr>
          <p:cNvCxnSpPr/>
          <p:nvPr/>
        </p:nvCxnSpPr>
        <p:spPr bwMode="auto">
          <a:xfrm>
            <a:off x="7298537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직선 연결선 102">
            <a:extLst>
              <a:ext uri="{FF2B5EF4-FFF2-40B4-BE49-F238E27FC236}">
                <a16:creationId xmlns:a16="http://schemas.microsoft.com/office/drawing/2014/main" id="{C0D2B0AF-8FE9-43A9-B49F-17993513EE4C}"/>
              </a:ext>
            </a:extLst>
          </p:cNvPr>
          <p:cNvCxnSpPr/>
          <p:nvPr/>
        </p:nvCxnSpPr>
        <p:spPr bwMode="auto">
          <a:xfrm>
            <a:off x="1870773" y="2016466"/>
            <a:ext cx="0" cy="36573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4" name="직사각형 103">
            <a:extLst>
              <a:ext uri="{FF2B5EF4-FFF2-40B4-BE49-F238E27FC236}">
                <a16:creationId xmlns:a16="http://schemas.microsoft.com/office/drawing/2014/main" id="{A20B9DBD-8C34-49E0-8D15-003609F5E97C}"/>
              </a:ext>
            </a:extLst>
          </p:cNvPr>
          <p:cNvSpPr/>
          <p:nvPr/>
        </p:nvSpPr>
        <p:spPr>
          <a:xfrm>
            <a:off x="3675747" y="1773116"/>
            <a:ext cx="4439553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AP can trigger TB PPDU from STA1 during a time period overlapping with the IDC operation reported by (M-)BA, taking into account the reduced capabilities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  <p:sp>
        <p:nvSpPr>
          <p:cNvPr id="105" name="직사각형 104">
            <a:extLst>
              <a:ext uri="{FF2B5EF4-FFF2-40B4-BE49-F238E27FC236}">
                <a16:creationId xmlns:a16="http://schemas.microsoft.com/office/drawing/2014/main" id="{CE25DAE7-8204-4CA5-9D90-1FB760DF84D1}"/>
              </a:ext>
            </a:extLst>
          </p:cNvPr>
          <p:cNvSpPr/>
          <p:nvPr/>
        </p:nvSpPr>
        <p:spPr>
          <a:xfrm>
            <a:off x="1916702" y="4010496"/>
            <a:ext cx="3605761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ko-KR" sz="800" b="1" dirty="0">
                <a:solidFill>
                  <a:schemeClr val="tx1"/>
                </a:solidFill>
              </a:rPr>
              <a:t>STAs performing IDC can inform the AP about their unavailability duration (or resulting capability reduction) within the AP's TXOP through (M-)BA</a:t>
            </a:r>
            <a:endParaRPr lang="ko-KR" altLang="en-US" sz="8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051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 fontScale="92500" lnSpcReduction="10000"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Next-generation applications such as XR and AR require time-sensitive communication capabilities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/>
              <a:t>The delay bounds and tolerances are quite tight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Mobile phones are equipped with a wide range of connectivity features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Location services can be accessed through Wi-Fi and Bluetooth technologies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It is anticipated that Bluetooth operating at 5 GHz frequencies will be deployed to enable high data rates</a:t>
            </a:r>
          </a:p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When multiple heterogeneous </a:t>
            </a:r>
            <a:r>
              <a:rPr lang="en-US" altLang="ko-KR" b="0" dirty="0" err="1"/>
              <a:t>connectivities</a:t>
            </a:r>
            <a:r>
              <a:rPr lang="en-US" altLang="ko-KR" b="0" dirty="0"/>
              <a:t> occur simultaneously in the same frequency band, timely delivery of time-sensitive traffic becomes crucial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/>
              <a:t>Considering the given scenario, it is necessary to explore multi-link operations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Extension of TXOP-level IDC</a:t>
            </a:r>
            <a:br>
              <a:rPr lang="en-US" sz="2800" dirty="0"/>
            </a:br>
            <a:r>
              <a:rPr lang="en-US" sz="2800" dirty="0"/>
              <a:t>to Multi-Link Operation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4702906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800" b="0" dirty="0"/>
              <a:t>To enable this extension, ‘IDC Feedback Info’ field should incorporate IDC Capabilities </a:t>
            </a:r>
            <a:r>
              <a:rPr lang="en-US" altLang="ko-KR" sz="1800" u="sng" dirty="0"/>
              <a:t>for each link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Radio Mode</a:t>
            </a:r>
            <a:r>
              <a:rPr lang="en-US" altLang="ko-KR" sz="1600" dirty="0"/>
              <a:t> subfield determines whether the device operates in transmit or receive mode during the unavailable period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Channel or bandwidth</a:t>
            </a:r>
            <a:r>
              <a:rPr lang="en-US" altLang="ko-KR" sz="1600" b="0" dirty="0"/>
              <a:t> </a:t>
            </a:r>
            <a:r>
              <a:rPr lang="en-US" altLang="ko-KR" sz="1600" dirty="0"/>
              <a:t>subfield </a:t>
            </a:r>
            <a:r>
              <a:rPr lang="en-US" altLang="ko-KR" sz="1600" b="0" dirty="0"/>
              <a:t>specifies the subchannel accessible during the unavailable period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Number of Spatial Stream</a:t>
            </a:r>
            <a:r>
              <a:rPr lang="en-US" altLang="ko-KR" sz="1600" dirty="0"/>
              <a:t> subfield </a:t>
            </a:r>
            <a:r>
              <a:rPr lang="en-US" altLang="ko-KR" sz="1600" b="0" dirty="0"/>
              <a:t>indicates the maximum number of spatial streams that can be utilized during the unavailable duration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Service Specific Identifier</a:t>
            </a:r>
            <a:r>
              <a:rPr lang="en-US" altLang="ko-KR" sz="1600" dirty="0"/>
              <a:t> subfield </a:t>
            </a:r>
            <a:r>
              <a:rPr lang="en-US" altLang="ko-KR" sz="1600" b="0" dirty="0"/>
              <a:t>enables identification of the heterogenous technology type (such as BT, BLE, 5G, UWB, etc.) or P2P link to be utilized during the corresponding unavailable period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Traffic information</a:t>
            </a:r>
            <a:r>
              <a:rPr lang="en-US" altLang="ko-KR" sz="1600" b="0" dirty="0"/>
              <a:t> </a:t>
            </a:r>
            <a:r>
              <a:rPr lang="en-US" altLang="ko-KR" sz="1600" dirty="0"/>
              <a:t>subfield</a:t>
            </a:r>
            <a:r>
              <a:rPr lang="en-US" altLang="ko-KR" sz="1600" b="0" dirty="0"/>
              <a:t> encompasses details such as TID, AC, TSID, and other relevant parameters available during the corresponding IDC period.</a:t>
            </a:r>
            <a:endParaRPr lang="en-US" altLang="ko-KR" sz="1600" b="1" dirty="0"/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sz="1600" b="1" dirty="0"/>
              <a:t>Preferred Link</a:t>
            </a:r>
            <a:r>
              <a:rPr lang="en-US" altLang="ko-KR" sz="1600" b="0" dirty="0"/>
              <a:t> subfield</a:t>
            </a:r>
            <a:r>
              <a:rPr lang="en-US" altLang="ko-KR" sz="1600" dirty="0"/>
              <a:t> symbolizes alternative links, potentially indicating a single link ID or encompassing a list of link IDs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Extension of TXOP-level IDC</a:t>
            </a:r>
            <a:br>
              <a:rPr lang="en-US" altLang="ko-KR" sz="2800" dirty="0"/>
            </a:br>
            <a:r>
              <a:rPr lang="en-US" altLang="ko-KR" sz="2800" dirty="0"/>
              <a:t>to Multi-Link Operation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585669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altLang="ko-KR" sz="2800" dirty="0"/>
              <a:t>An Example of TXOP-Level IDC</a:t>
            </a:r>
            <a:br>
              <a:rPr lang="en-US" altLang="ko-KR" sz="2800" dirty="0"/>
            </a:br>
            <a:r>
              <a:rPr lang="en-US" altLang="ko-KR" sz="2800" dirty="0"/>
              <a:t>with Multi-Link Operation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  <p:cxnSp>
        <p:nvCxnSpPr>
          <p:cNvPr id="108" name="직선 연결선 107">
            <a:extLst>
              <a:ext uri="{FF2B5EF4-FFF2-40B4-BE49-F238E27FC236}">
                <a16:creationId xmlns:a16="http://schemas.microsoft.com/office/drawing/2014/main" id="{22AA4B05-02C2-4FC0-909C-E3B5C6F31598}"/>
              </a:ext>
            </a:extLst>
          </p:cNvPr>
          <p:cNvCxnSpPr>
            <a:cxnSpLocks/>
          </p:cNvCxnSpPr>
          <p:nvPr/>
        </p:nvCxnSpPr>
        <p:spPr bwMode="auto">
          <a:xfrm>
            <a:off x="3631228" y="5278224"/>
            <a:ext cx="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직선 연결선 109">
            <a:extLst>
              <a:ext uri="{FF2B5EF4-FFF2-40B4-BE49-F238E27FC236}">
                <a16:creationId xmlns:a16="http://schemas.microsoft.com/office/drawing/2014/main" id="{4D056640-D8E2-4942-97D3-7CE56D049F4A}"/>
              </a:ext>
            </a:extLst>
          </p:cNvPr>
          <p:cNvCxnSpPr>
            <a:cxnSpLocks/>
          </p:cNvCxnSpPr>
          <p:nvPr/>
        </p:nvCxnSpPr>
        <p:spPr bwMode="auto">
          <a:xfrm>
            <a:off x="2276091" y="2535141"/>
            <a:ext cx="0" cy="119094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직선 연결선 110">
            <a:extLst>
              <a:ext uri="{FF2B5EF4-FFF2-40B4-BE49-F238E27FC236}">
                <a16:creationId xmlns:a16="http://schemas.microsoft.com/office/drawing/2014/main" id="{2B888C2E-5A63-414E-9828-D2FBC4C398BB}"/>
              </a:ext>
            </a:extLst>
          </p:cNvPr>
          <p:cNvCxnSpPr>
            <a:cxnSpLocks/>
          </p:cNvCxnSpPr>
          <p:nvPr/>
        </p:nvCxnSpPr>
        <p:spPr bwMode="auto">
          <a:xfrm>
            <a:off x="2122447" y="2074333"/>
            <a:ext cx="0" cy="16905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2" name="직선 연결선 111">
            <a:extLst>
              <a:ext uri="{FF2B5EF4-FFF2-40B4-BE49-F238E27FC236}">
                <a16:creationId xmlns:a16="http://schemas.microsoft.com/office/drawing/2014/main" id="{4DFAB4AF-AF4C-465A-B884-C6D805227701}"/>
              </a:ext>
            </a:extLst>
          </p:cNvPr>
          <p:cNvCxnSpPr/>
          <p:nvPr/>
        </p:nvCxnSpPr>
        <p:spPr bwMode="auto">
          <a:xfrm>
            <a:off x="2479198" y="2532601"/>
            <a:ext cx="0" cy="1232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3" name="직선 연결선 112">
            <a:extLst>
              <a:ext uri="{FF2B5EF4-FFF2-40B4-BE49-F238E27FC236}">
                <a16:creationId xmlns:a16="http://schemas.microsoft.com/office/drawing/2014/main" id="{76DE20AC-B647-4124-B61C-B9FAD8D11049}"/>
              </a:ext>
            </a:extLst>
          </p:cNvPr>
          <p:cNvCxnSpPr/>
          <p:nvPr/>
        </p:nvCxnSpPr>
        <p:spPr bwMode="auto">
          <a:xfrm>
            <a:off x="2648583" y="2532601"/>
            <a:ext cx="0" cy="123224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14" name="TextBox 113">
            <a:extLst>
              <a:ext uri="{FF2B5EF4-FFF2-40B4-BE49-F238E27FC236}">
                <a16:creationId xmlns:a16="http://schemas.microsoft.com/office/drawing/2014/main" id="{B01B0CB5-ECFE-440C-9039-316E83E71508}"/>
              </a:ext>
            </a:extLst>
          </p:cNvPr>
          <p:cNvSpPr txBox="1"/>
          <p:nvPr/>
        </p:nvSpPr>
        <p:spPr>
          <a:xfrm>
            <a:off x="823530" y="2574357"/>
            <a:ext cx="708438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AP MLD Link 1</a:t>
            </a:r>
          </a:p>
        </p:txBody>
      </p:sp>
      <p:pic>
        <p:nvPicPr>
          <p:cNvPr id="115" name="그림 114">
            <a:extLst>
              <a:ext uri="{FF2B5EF4-FFF2-40B4-BE49-F238E27FC236}">
                <a16:creationId xmlns:a16="http://schemas.microsoft.com/office/drawing/2014/main" id="{71374F3C-7BE6-4F8A-8980-5F8309AE26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8746" y="2609338"/>
            <a:ext cx="253574" cy="144328"/>
          </a:xfrm>
          <a:prstGeom prst="rect">
            <a:avLst/>
          </a:prstGeom>
        </p:spPr>
      </p:pic>
      <p:sp>
        <p:nvSpPr>
          <p:cNvPr id="116" name="직사각형 115">
            <a:extLst>
              <a:ext uri="{FF2B5EF4-FFF2-40B4-BE49-F238E27FC236}">
                <a16:creationId xmlns:a16="http://schemas.microsoft.com/office/drawing/2014/main" id="{8665EEED-C4B6-4CB2-9766-FC440F80018E}"/>
              </a:ext>
            </a:extLst>
          </p:cNvPr>
          <p:cNvSpPr/>
          <p:nvPr/>
        </p:nvSpPr>
        <p:spPr bwMode="auto">
          <a:xfrm rot="16200000">
            <a:off x="1804333" y="2435553"/>
            <a:ext cx="432757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ICF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pSp>
        <p:nvGrpSpPr>
          <p:cNvPr id="117" name="그룹 116">
            <a:extLst>
              <a:ext uri="{FF2B5EF4-FFF2-40B4-BE49-F238E27FC236}">
                <a16:creationId xmlns:a16="http://schemas.microsoft.com/office/drawing/2014/main" id="{4DA387CA-CFFA-4B45-AFE4-33730DDE7B98}"/>
              </a:ext>
            </a:extLst>
          </p:cNvPr>
          <p:cNvGrpSpPr/>
          <p:nvPr/>
        </p:nvGrpSpPr>
        <p:grpSpPr>
          <a:xfrm>
            <a:off x="2023575" y="2740998"/>
            <a:ext cx="354253" cy="169277"/>
            <a:chOff x="2623101" y="5547915"/>
            <a:chExt cx="354253" cy="225308"/>
          </a:xfrm>
        </p:grpSpPr>
        <p:cxnSp>
          <p:nvCxnSpPr>
            <p:cNvPr id="118" name="직선 연결선 117">
              <a:extLst>
                <a:ext uri="{FF2B5EF4-FFF2-40B4-BE49-F238E27FC236}">
                  <a16:creationId xmlns:a16="http://schemas.microsoft.com/office/drawing/2014/main" id="{F91B8D84-F895-4659-BD02-ABE15638E9E4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19" name="TextBox 118">
              <a:extLst>
                <a:ext uri="{FF2B5EF4-FFF2-40B4-BE49-F238E27FC236}">
                  <a16:creationId xmlns:a16="http://schemas.microsoft.com/office/drawing/2014/main" id="{BBAB3C0D-6BCC-464B-B964-4A56F139ECF8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0" name="직사각형 119">
            <a:extLst>
              <a:ext uri="{FF2B5EF4-FFF2-40B4-BE49-F238E27FC236}">
                <a16:creationId xmlns:a16="http://schemas.microsoft.com/office/drawing/2014/main" id="{D26B76E5-6FA7-405F-BB00-C0A2B2209F84}"/>
              </a:ext>
            </a:extLst>
          </p:cNvPr>
          <p:cNvSpPr/>
          <p:nvPr/>
        </p:nvSpPr>
        <p:spPr bwMode="auto">
          <a:xfrm>
            <a:off x="7713102" y="2320909"/>
            <a:ext cx="427600" cy="4327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DL MU PPDU</a:t>
            </a:r>
          </a:p>
        </p:txBody>
      </p:sp>
      <p:grpSp>
        <p:nvGrpSpPr>
          <p:cNvPr id="121" name="그룹 120">
            <a:extLst>
              <a:ext uri="{FF2B5EF4-FFF2-40B4-BE49-F238E27FC236}">
                <a16:creationId xmlns:a16="http://schemas.microsoft.com/office/drawing/2014/main" id="{10600794-B0F8-46E7-BD2A-8F9F91B4215F}"/>
              </a:ext>
            </a:extLst>
          </p:cNvPr>
          <p:cNvGrpSpPr/>
          <p:nvPr/>
        </p:nvGrpSpPr>
        <p:grpSpPr>
          <a:xfrm>
            <a:off x="8043247" y="2740998"/>
            <a:ext cx="354253" cy="169277"/>
            <a:chOff x="2623101" y="5547915"/>
            <a:chExt cx="354253" cy="225308"/>
          </a:xfrm>
        </p:grpSpPr>
        <p:cxnSp>
          <p:nvCxnSpPr>
            <p:cNvPr id="122" name="직선 연결선 121">
              <a:extLst>
                <a:ext uri="{FF2B5EF4-FFF2-40B4-BE49-F238E27FC236}">
                  <a16:creationId xmlns:a16="http://schemas.microsoft.com/office/drawing/2014/main" id="{B456A8E4-AD1D-4727-946D-4C31D3BA64BB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23" name="TextBox 122">
              <a:extLst>
                <a:ext uri="{FF2B5EF4-FFF2-40B4-BE49-F238E27FC236}">
                  <a16:creationId xmlns:a16="http://schemas.microsoft.com/office/drawing/2014/main" id="{C8ED226D-C1ED-449C-B0A9-82D810A8DBAE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24" name="TextBox 123">
            <a:extLst>
              <a:ext uri="{FF2B5EF4-FFF2-40B4-BE49-F238E27FC236}">
                <a16:creationId xmlns:a16="http://schemas.microsoft.com/office/drawing/2014/main" id="{CFB18B58-0946-4067-BEFE-B78584E0F80B}"/>
              </a:ext>
            </a:extLst>
          </p:cNvPr>
          <p:cNvSpPr txBox="1"/>
          <p:nvPr/>
        </p:nvSpPr>
        <p:spPr>
          <a:xfrm>
            <a:off x="851267" y="5745236"/>
            <a:ext cx="647921" cy="4616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lnSpcReduction="10000"/>
          </a:bodyPr>
          <a:lstStyle/>
          <a:p>
            <a:pPr algn="ctr"/>
            <a:r>
              <a:rPr lang="en-US" altLang="ko-KR" sz="1100" b="1" dirty="0">
                <a:solidFill>
                  <a:schemeClr val="tx1"/>
                </a:solidFill>
              </a:rPr>
              <a:t>non-AP IDC MLD Link 2</a:t>
            </a:r>
          </a:p>
        </p:txBody>
      </p:sp>
      <p:sp>
        <p:nvSpPr>
          <p:cNvPr id="125" name="TextBox 124">
            <a:extLst>
              <a:ext uri="{FF2B5EF4-FFF2-40B4-BE49-F238E27FC236}">
                <a16:creationId xmlns:a16="http://schemas.microsoft.com/office/drawing/2014/main" id="{70A5FA61-115B-435D-8EC5-EEABB43CC39E}"/>
              </a:ext>
            </a:extLst>
          </p:cNvPr>
          <p:cNvSpPr txBox="1"/>
          <p:nvPr/>
        </p:nvSpPr>
        <p:spPr>
          <a:xfrm>
            <a:off x="827445" y="3525076"/>
            <a:ext cx="708438" cy="461665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 fontScale="92500" lnSpcReduction="10000"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non-AP IDC MLD</a:t>
            </a:r>
          </a:p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Link 1</a:t>
            </a:r>
          </a:p>
        </p:txBody>
      </p:sp>
      <p:cxnSp>
        <p:nvCxnSpPr>
          <p:cNvPr id="138" name="직선 연결선 137">
            <a:extLst>
              <a:ext uri="{FF2B5EF4-FFF2-40B4-BE49-F238E27FC236}">
                <a16:creationId xmlns:a16="http://schemas.microsoft.com/office/drawing/2014/main" id="{217828E0-1820-4FAF-BBB2-FD2B6BE015E4}"/>
              </a:ext>
            </a:extLst>
          </p:cNvPr>
          <p:cNvCxnSpPr/>
          <p:nvPr/>
        </p:nvCxnSpPr>
        <p:spPr bwMode="auto">
          <a:xfrm>
            <a:off x="5883051" y="2760553"/>
            <a:ext cx="0" cy="322060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39" name="직선 연결선 138">
            <a:extLst>
              <a:ext uri="{FF2B5EF4-FFF2-40B4-BE49-F238E27FC236}">
                <a16:creationId xmlns:a16="http://schemas.microsoft.com/office/drawing/2014/main" id="{6C7443BA-6DED-4798-A287-E2A977289BC1}"/>
              </a:ext>
            </a:extLst>
          </p:cNvPr>
          <p:cNvCxnSpPr>
            <a:cxnSpLocks/>
          </p:cNvCxnSpPr>
          <p:nvPr/>
        </p:nvCxnSpPr>
        <p:spPr bwMode="auto">
          <a:xfrm>
            <a:off x="6394851" y="2760552"/>
            <a:ext cx="0" cy="9791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6" name="직선 연결선 105">
            <a:extLst>
              <a:ext uri="{FF2B5EF4-FFF2-40B4-BE49-F238E27FC236}">
                <a16:creationId xmlns:a16="http://schemas.microsoft.com/office/drawing/2014/main" id="{C5DF7943-51DB-487E-B6B9-DE40DFD4EA7D}"/>
              </a:ext>
            </a:extLst>
          </p:cNvPr>
          <p:cNvCxnSpPr/>
          <p:nvPr/>
        </p:nvCxnSpPr>
        <p:spPr bwMode="auto">
          <a:xfrm>
            <a:off x="8304884" y="2323796"/>
            <a:ext cx="0" cy="144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직선 연결선 106">
            <a:extLst>
              <a:ext uri="{FF2B5EF4-FFF2-40B4-BE49-F238E27FC236}">
                <a16:creationId xmlns:a16="http://schemas.microsoft.com/office/drawing/2014/main" id="{575615B1-D475-4ED8-8A01-F989CCEC2DA2}"/>
              </a:ext>
            </a:extLst>
          </p:cNvPr>
          <p:cNvCxnSpPr/>
          <p:nvPr/>
        </p:nvCxnSpPr>
        <p:spPr bwMode="auto">
          <a:xfrm>
            <a:off x="8508354" y="2323796"/>
            <a:ext cx="0" cy="144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9" name="직선 연결선 108">
            <a:extLst>
              <a:ext uri="{FF2B5EF4-FFF2-40B4-BE49-F238E27FC236}">
                <a16:creationId xmlns:a16="http://schemas.microsoft.com/office/drawing/2014/main" id="{06AFAB82-A65B-46C8-805E-DDAD07FD32A9}"/>
              </a:ext>
            </a:extLst>
          </p:cNvPr>
          <p:cNvCxnSpPr/>
          <p:nvPr/>
        </p:nvCxnSpPr>
        <p:spPr bwMode="auto">
          <a:xfrm>
            <a:off x="8140128" y="2323796"/>
            <a:ext cx="0" cy="14410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1" name="직선 연결선 140">
            <a:extLst>
              <a:ext uri="{FF2B5EF4-FFF2-40B4-BE49-F238E27FC236}">
                <a16:creationId xmlns:a16="http://schemas.microsoft.com/office/drawing/2014/main" id="{38656A66-CA19-470C-82C6-2AA05F8B42D6}"/>
              </a:ext>
            </a:extLst>
          </p:cNvPr>
          <p:cNvCxnSpPr/>
          <p:nvPr/>
        </p:nvCxnSpPr>
        <p:spPr bwMode="auto">
          <a:xfrm>
            <a:off x="6242292" y="2495884"/>
            <a:ext cx="0" cy="12689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3" name="직선 연결선 142">
            <a:extLst>
              <a:ext uri="{FF2B5EF4-FFF2-40B4-BE49-F238E27FC236}">
                <a16:creationId xmlns:a16="http://schemas.microsoft.com/office/drawing/2014/main" id="{53C41386-3D6B-40EC-AE69-E156B8028707}"/>
              </a:ext>
            </a:extLst>
          </p:cNvPr>
          <p:cNvCxnSpPr/>
          <p:nvPr/>
        </p:nvCxnSpPr>
        <p:spPr bwMode="auto">
          <a:xfrm>
            <a:off x="7557421" y="2495884"/>
            <a:ext cx="0" cy="12689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44" name="직선 연결선 143">
            <a:extLst>
              <a:ext uri="{FF2B5EF4-FFF2-40B4-BE49-F238E27FC236}">
                <a16:creationId xmlns:a16="http://schemas.microsoft.com/office/drawing/2014/main" id="{B6073F44-3A8D-40F3-A0AA-AED11AA9207D}"/>
              </a:ext>
            </a:extLst>
          </p:cNvPr>
          <p:cNvCxnSpPr/>
          <p:nvPr/>
        </p:nvCxnSpPr>
        <p:spPr bwMode="auto">
          <a:xfrm>
            <a:off x="7713449" y="2495884"/>
            <a:ext cx="0" cy="126896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45" name="직사각형 144">
            <a:extLst>
              <a:ext uri="{FF2B5EF4-FFF2-40B4-BE49-F238E27FC236}">
                <a16:creationId xmlns:a16="http://schemas.microsoft.com/office/drawing/2014/main" id="{7FB981BE-F0E0-4BB8-8BC3-460A68E58C89}"/>
              </a:ext>
            </a:extLst>
          </p:cNvPr>
          <p:cNvSpPr/>
          <p:nvPr/>
        </p:nvSpPr>
        <p:spPr bwMode="auto">
          <a:xfrm>
            <a:off x="4010881" y="2320909"/>
            <a:ext cx="1869009" cy="4327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Data Exchange between AP and STAs</a:t>
            </a:r>
            <a:br>
              <a:rPr lang="en-US" altLang="ko-KR" sz="700" dirty="0">
                <a:solidFill>
                  <a:schemeClr val="tx1"/>
                </a:solidFill>
              </a:rPr>
            </a:br>
            <a:r>
              <a:rPr lang="en-US" altLang="ko-KR" sz="700" dirty="0">
                <a:solidFill>
                  <a:schemeClr val="tx1"/>
                </a:solidFill>
              </a:rPr>
              <a:t>(</a:t>
            </a:r>
            <a:r>
              <a:rPr lang="en-US" altLang="ko-KR" sz="700" b="1" u="sng" dirty="0">
                <a:solidFill>
                  <a:schemeClr val="tx1"/>
                </a:solidFill>
              </a:rPr>
              <a:t>other than</a:t>
            </a:r>
            <a:r>
              <a:rPr lang="en-US" altLang="ko-KR" sz="700" b="1" dirty="0">
                <a:solidFill>
                  <a:schemeClr val="tx1"/>
                </a:solidFill>
              </a:rPr>
              <a:t> non-AP IDC MLD</a:t>
            </a:r>
            <a:r>
              <a:rPr lang="en-US" altLang="ko-KR" sz="700" dirty="0">
                <a:solidFill>
                  <a:schemeClr val="tx1"/>
                </a:solidFill>
              </a:rPr>
              <a:t>)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52" name="직사각형 151">
            <a:extLst>
              <a:ext uri="{FF2B5EF4-FFF2-40B4-BE49-F238E27FC236}">
                <a16:creationId xmlns:a16="http://schemas.microsoft.com/office/drawing/2014/main" id="{6132F5A8-B226-46B5-BAA6-80E7B21055C0}"/>
              </a:ext>
            </a:extLst>
          </p:cNvPr>
          <p:cNvSpPr/>
          <p:nvPr/>
        </p:nvSpPr>
        <p:spPr bwMode="auto">
          <a:xfrm rot="16200000">
            <a:off x="2161446" y="3432426"/>
            <a:ext cx="432757" cy="20346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ICR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3" name="직사각형 152">
            <a:extLst>
              <a:ext uri="{FF2B5EF4-FFF2-40B4-BE49-F238E27FC236}">
                <a16:creationId xmlns:a16="http://schemas.microsoft.com/office/drawing/2014/main" id="{86156D55-D0DC-4E4D-A7EF-B05D6CB60376}"/>
              </a:ext>
            </a:extLst>
          </p:cNvPr>
          <p:cNvSpPr/>
          <p:nvPr/>
        </p:nvSpPr>
        <p:spPr bwMode="auto">
          <a:xfrm rot="16200000">
            <a:off x="8190241" y="3432427"/>
            <a:ext cx="432757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ko-KR" sz="7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M-BA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grpSp>
        <p:nvGrpSpPr>
          <p:cNvPr id="154" name="그룹 153">
            <a:extLst>
              <a:ext uri="{FF2B5EF4-FFF2-40B4-BE49-F238E27FC236}">
                <a16:creationId xmlns:a16="http://schemas.microsoft.com/office/drawing/2014/main" id="{2F9F262A-0CC2-4C4C-A2DA-8796AEE094DE}"/>
              </a:ext>
            </a:extLst>
          </p:cNvPr>
          <p:cNvGrpSpPr/>
          <p:nvPr/>
        </p:nvGrpSpPr>
        <p:grpSpPr>
          <a:xfrm>
            <a:off x="2386946" y="3739725"/>
            <a:ext cx="354253" cy="169277"/>
            <a:chOff x="2623101" y="5547915"/>
            <a:chExt cx="354253" cy="225308"/>
          </a:xfrm>
        </p:grpSpPr>
        <p:cxnSp>
          <p:nvCxnSpPr>
            <p:cNvPr id="155" name="직선 연결선 154">
              <a:extLst>
                <a:ext uri="{FF2B5EF4-FFF2-40B4-BE49-F238E27FC236}">
                  <a16:creationId xmlns:a16="http://schemas.microsoft.com/office/drawing/2014/main" id="{873B0309-A4EE-4A54-B1C0-A23251A79B3B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570BB2C1-39B7-4622-A7D5-DFA99678ADB8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57" name="그룹 156">
            <a:extLst>
              <a:ext uri="{FF2B5EF4-FFF2-40B4-BE49-F238E27FC236}">
                <a16:creationId xmlns:a16="http://schemas.microsoft.com/office/drawing/2014/main" id="{A0EF5DC2-AC04-480C-A26C-D737E2F63C19}"/>
              </a:ext>
            </a:extLst>
          </p:cNvPr>
          <p:cNvGrpSpPr/>
          <p:nvPr/>
        </p:nvGrpSpPr>
        <p:grpSpPr>
          <a:xfrm>
            <a:off x="3100865" y="3395112"/>
            <a:ext cx="2786317" cy="230832"/>
            <a:chOff x="2737916" y="4042839"/>
            <a:chExt cx="2899384" cy="307238"/>
          </a:xfrm>
        </p:grpSpPr>
        <p:sp>
          <p:nvSpPr>
            <p:cNvPr id="158" name="직사각형 157">
              <a:extLst>
                <a:ext uri="{FF2B5EF4-FFF2-40B4-BE49-F238E27FC236}">
                  <a16:creationId xmlns:a16="http://schemas.microsoft.com/office/drawing/2014/main" id="{4B936AB9-2505-48DF-A393-95797B2E29CF}"/>
                </a:ext>
              </a:extLst>
            </p:cNvPr>
            <p:cNvSpPr/>
            <p:nvPr/>
          </p:nvSpPr>
          <p:spPr>
            <a:xfrm>
              <a:off x="3256148" y="4042839"/>
              <a:ext cx="1826141" cy="307238"/>
            </a:xfrm>
            <a:prstGeom prst="rect">
              <a:avLst/>
            </a:prstGeom>
            <a:solidFill>
              <a:schemeClr val="bg1"/>
            </a:solidFill>
          </p:spPr>
          <p:txBody>
            <a:bodyPr wrap="none" lIns="0" tIns="0" rIns="0" bIns="0" anchor="ctr" anchorCtr="0">
              <a:normAutofit/>
            </a:bodyPr>
            <a:lstStyle/>
            <a:p>
              <a:pPr algn="ctr"/>
              <a:r>
                <a:rPr lang="en-US" altLang="ko-KR" sz="9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IDC operation (fully unavailable on Link 1)</a:t>
              </a:r>
              <a:endParaRPr lang="ko-KR" altLang="en-US" sz="9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cxnSp>
          <p:nvCxnSpPr>
            <p:cNvPr id="159" name="직선 화살표 연결선 158">
              <a:extLst>
                <a:ext uri="{FF2B5EF4-FFF2-40B4-BE49-F238E27FC236}">
                  <a16:creationId xmlns:a16="http://schemas.microsoft.com/office/drawing/2014/main" id="{B27713DE-0AEF-4ECA-BE1F-DCDC1D5EABD1}"/>
                </a:ext>
              </a:extLst>
            </p:cNvPr>
            <p:cNvCxnSpPr/>
            <p:nvPr/>
          </p:nvCxnSpPr>
          <p:spPr bwMode="auto">
            <a:xfrm>
              <a:off x="2737916" y="4288950"/>
              <a:ext cx="289938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rgbClr val="FF0000"/>
              </a:solidFill>
              <a:prstDash val="solid"/>
              <a:round/>
              <a:headEnd type="triangle"/>
              <a:tailEnd type="triangle"/>
            </a:ln>
            <a:effectLst/>
          </p:spPr>
        </p:cxnSp>
      </p:grpSp>
      <p:cxnSp>
        <p:nvCxnSpPr>
          <p:cNvPr id="167" name="직선 연결선 166">
            <a:extLst>
              <a:ext uri="{FF2B5EF4-FFF2-40B4-BE49-F238E27FC236}">
                <a16:creationId xmlns:a16="http://schemas.microsoft.com/office/drawing/2014/main" id="{8CF6A346-EA3F-4D2D-857E-69C77D161AB4}"/>
              </a:ext>
            </a:extLst>
          </p:cNvPr>
          <p:cNvCxnSpPr>
            <a:cxnSpLocks/>
          </p:cNvCxnSpPr>
          <p:nvPr/>
        </p:nvCxnSpPr>
        <p:spPr bwMode="auto">
          <a:xfrm>
            <a:off x="3631278" y="5301800"/>
            <a:ext cx="0" cy="6755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78" name="직사각형 177">
            <a:extLst>
              <a:ext uri="{FF2B5EF4-FFF2-40B4-BE49-F238E27FC236}">
                <a16:creationId xmlns:a16="http://schemas.microsoft.com/office/drawing/2014/main" id="{159240BE-AE71-4D05-AE1A-52A2E1E642BE}"/>
              </a:ext>
            </a:extLst>
          </p:cNvPr>
          <p:cNvSpPr/>
          <p:nvPr/>
        </p:nvSpPr>
        <p:spPr bwMode="auto">
          <a:xfrm rot="16200000">
            <a:off x="3136478" y="2436677"/>
            <a:ext cx="432757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Basic TF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sp>
        <p:nvSpPr>
          <p:cNvPr id="182" name="직사각형 181">
            <a:extLst>
              <a:ext uri="{FF2B5EF4-FFF2-40B4-BE49-F238E27FC236}">
                <a16:creationId xmlns:a16="http://schemas.microsoft.com/office/drawing/2014/main" id="{29100B32-23D9-45BC-9090-E609FEE67BED}"/>
              </a:ext>
            </a:extLst>
          </p:cNvPr>
          <p:cNvSpPr/>
          <p:nvPr/>
        </p:nvSpPr>
        <p:spPr bwMode="auto">
          <a:xfrm>
            <a:off x="6396651" y="3314556"/>
            <a:ext cx="800827" cy="43275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TB PPDU to AP</a:t>
            </a:r>
          </a:p>
        </p:txBody>
      </p:sp>
      <p:sp>
        <p:nvSpPr>
          <p:cNvPr id="183" name="직사각형 182">
            <a:extLst>
              <a:ext uri="{FF2B5EF4-FFF2-40B4-BE49-F238E27FC236}">
                <a16:creationId xmlns:a16="http://schemas.microsoft.com/office/drawing/2014/main" id="{37AFD4E2-4779-4C81-8D38-18B6CB52AB83}"/>
              </a:ext>
            </a:extLst>
          </p:cNvPr>
          <p:cNvSpPr/>
          <p:nvPr/>
        </p:nvSpPr>
        <p:spPr bwMode="auto">
          <a:xfrm rot="16200000">
            <a:off x="7241347" y="2438429"/>
            <a:ext cx="425600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BA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26" name="TextBox 125">
            <a:extLst>
              <a:ext uri="{FF2B5EF4-FFF2-40B4-BE49-F238E27FC236}">
                <a16:creationId xmlns:a16="http://schemas.microsoft.com/office/drawing/2014/main" id="{52D421E2-5653-40F7-AE3D-071C6C9B89F9}"/>
              </a:ext>
            </a:extLst>
          </p:cNvPr>
          <p:cNvSpPr txBox="1"/>
          <p:nvPr/>
        </p:nvSpPr>
        <p:spPr>
          <a:xfrm>
            <a:off x="823530" y="5136836"/>
            <a:ext cx="708438" cy="3693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ko-KR" sz="1200" b="1" dirty="0">
                <a:solidFill>
                  <a:schemeClr val="tx1"/>
                </a:solidFill>
              </a:rPr>
              <a:t>AP MLD Link 2</a:t>
            </a:r>
          </a:p>
        </p:txBody>
      </p:sp>
      <p:grpSp>
        <p:nvGrpSpPr>
          <p:cNvPr id="10" name="그룹 9">
            <a:extLst>
              <a:ext uri="{FF2B5EF4-FFF2-40B4-BE49-F238E27FC236}">
                <a16:creationId xmlns:a16="http://schemas.microsoft.com/office/drawing/2014/main" id="{23A6BBA0-0030-4B6D-AE18-1CB0BA81D5BA}"/>
              </a:ext>
            </a:extLst>
          </p:cNvPr>
          <p:cNvGrpSpPr/>
          <p:nvPr/>
        </p:nvGrpSpPr>
        <p:grpSpPr>
          <a:xfrm>
            <a:off x="1531967" y="2753557"/>
            <a:ext cx="6985319" cy="3218887"/>
            <a:chOff x="1531968" y="2753557"/>
            <a:chExt cx="6787404" cy="3218887"/>
          </a:xfrm>
        </p:grpSpPr>
        <p:cxnSp>
          <p:nvCxnSpPr>
            <p:cNvPr id="128" name="직선 화살표 연결선 127">
              <a:extLst>
                <a:ext uri="{FF2B5EF4-FFF2-40B4-BE49-F238E27FC236}">
                  <a16:creationId xmlns:a16="http://schemas.microsoft.com/office/drawing/2014/main" id="{C9477F62-E470-4DC2-BDE7-BC06A49F03CB}"/>
                </a:ext>
              </a:extLst>
            </p:cNvPr>
            <p:cNvCxnSpPr/>
            <p:nvPr/>
          </p:nvCxnSpPr>
          <p:spPr bwMode="auto">
            <a:xfrm>
              <a:off x="1531968" y="2753557"/>
              <a:ext cx="6787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29" name="직선 화살표 연결선 128">
              <a:extLst>
                <a:ext uri="{FF2B5EF4-FFF2-40B4-BE49-F238E27FC236}">
                  <a16:creationId xmlns:a16="http://schemas.microsoft.com/office/drawing/2014/main" id="{5CB80B22-B174-4BF2-B692-2DB1E37FDEE4}"/>
                </a:ext>
              </a:extLst>
            </p:cNvPr>
            <p:cNvCxnSpPr/>
            <p:nvPr/>
          </p:nvCxnSpPr>
          <p:spPr bwMode="auto">
            <a:xfrm>
              <a:off x="1531968" y="5972444"/>
              <a:ext cx="6787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0" name="직선 화살표 연결선 129">
              <a:extLst>
                <a:ext uri="{FF2B5EF4-FFF2-40B4-BE49-F238E27FC236}">
                  <a16:creationId xmlns:a16="http://schemas.microsoft.com/office/drawing/2014/main" id="{8D436947-2929-4FEB-B055-B6B5B3F0BD85}"/>
                </a:ext>
              </a:extLst>
            </p:cNvPr>
            <p:cNvCxnSpPr/>
            <p:nvPr/>
          </p:nvCxnSpPr>
          <p:spPr bwMode="auto">
            <a:xfrm>
              <a:off x="1531968" y="3752284"/>
              <a:ext cx="6787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131" name="직선 화살표 연결선 130">
              <a:extLst>
                <a:ext uri="{FF2B5EF4-FFF2-40B4-BE49-F238E27FC236}">
                  <a16:creationId xmlns:a16="http://schemas.microsoft.com/office/drawing/2014/main" id="{E2EDD9B3-6724-4CCF-8298-02F26E02742E}"/>
                </a:ext>
              </a:extLst>
            </p:cNvPr>
            <p:cNvCxnSpPr/>
            <p:nvPr/>
          </p:nvCxnSpPr>
          <p:spPr bwMode="auto">
            <a:xfrm>
              <a:off x="1531968" y="5316036"/>
              <a:ext cx="67874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  <p:pic>
        <p:nvPicPr>
          <p:cNvPr id="160" name="그림 159">
            <a:extLst>
              <a:ext uri="{FF2B5EF4-FFF2-40B4-BE49-F238E27FC236}">
                <a16:creationId xmlns:a16="http://schemas.microsoft.com/office/drawing/2014/main" id="{B16B800B-1AD6-42B3-A79B-62546D9E81A5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>
            <a:off x="3256509" y="5171817"/>
            <a:ext cx="378610" cy="144328"/>
          </a:xfrm>
          <a:prstGeom prst="rect">
            <a:avLst/>
          </a:prstGeom>
        </p:spPr>
      </p:pic>
      <p:grpSp>
        <p:nvGrpSpPr>
          <p:cNvPr id="179" name="그룹 178">
            <a:extLst>
              <a:ext uri="{FF2B5EF4-FFF2-40B4-BE49-F238E27FC236}">
                <a16:creationId xmlns:a16="http://schemas.microsoft.com/office/drawing/2014/main" id="{7421E25E-FEF5-4F82-A384-0A8CB9713BA3}"/>
              </a:ext>
            </a:extLst>
          </p:cNvPr>
          <p:cNvGrpSpPr/>
          <p:nvPr/>
        </p:nvGrpSpPr>
        <p:grpSpPr>
          <a:xfrm>
            <a:off x="6143454" y="2744893"/>
            <a:ext cx="354253" cy="169277"/>
            <a:chOff x="2623101" y="5547915"/>
            <a:chExt cx="354253" cy="225308"/>
          </a:xfrm>
        </p:grpSpPr>
        <p:cxnSp>
          <p:nvCxnSpPr>
            <p:cNvPr id="180" name="직선 연결선 179">
              <a:extLst>
                <a:ext uri="{FF2B5EF4-FFF2-40B4-BE49-F238E27FC236}">
                  <a16:creationId xmlns:a16="http://schemas.microsoft.com/office/drawing/2014/main" id="{4F0815D9-59FB-4441-A6C2-0F7D9B7AA4D8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81" name="TextBox 180">
              <a:extLst>
                <a:ext uri="{FF2B5EF4-FFF2-40B4-BE49-F238E27FC236}">
                  <a16:creationId xmlns:a16="http://schemas.microsoft.com/office/drawing/2014/main" id="{F5DDDE96-C1D1-4089-A944-61514B74BCE0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grpSp>
        <p:nvGrpSpPr>
          <p:cNvPr id="184" name="그룹 183">
            <a:extLst>
              <a:ext uri="{FF2B5EF4-FFF2-40B4-BE49-F238E27FC236}">
                <a16:creationId xmlns:a16="http://schemas.microsoft.com/office/drawing/2014/main" id="{1FB82B05-EB5D-4AEF-981F-C56794A3776A}"/>
              </a:ext>
            </a:extLst>
          </p:cNvPr>
          <p:cNvGrpSpPr/>
          <p:nvPr/>
        </p:nvGrpSpPr>
        <p:grpSpPr>
          <a:xfrm>
            <a:off x="7460042" y="2735875"/>
            <a:ext cx="354253" cy="169277"/>
            <a:chOff x="2623101" y="5547915"/>
            <a:chExt cx="354253" cy="225308"/>
          </a:xfrm>
        </p:grpSpPr>
        <p:cxnSp>
          <p:nvCxnSpPr>
            <p:cNvPr id="185" name="직선 연결선 184">
              <a:extLst>
                <a:ext uri="{FF2B5EF4-FFF2-40B4-BE49-F238E27FC236}">
                  <a16:creationId xmlns:a16="http://schemas.microsoft.com/office/drawing/2014/main" id="{F364771F-B3F1-46C2-A299-4B40A299BE41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86" name="TextBox 185">
              <a:extLst>
                <a:ext uri="{FF2B5EF4-FFF2-40B4-BE49-F238E27FC236}">
                  <a16:creationId xmlns:a16="http://schemas.microsoft.com/office/drawing/2014/main" id="{092A34C5-9403-471F-BA5E-4793BFEF4B7C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87" name="직사각형 86">
            <a:extLst>
              <a:ext uri="{FF2B5EF4-FFF2-40B4-BE49-F238E27FC236}">
                <a16:creationId xmlns:a16="http://schemas.microsoft.com/office/drawing/2014/main" id="{8E889A4A-B0D1-4AF1-B623-18D44BEAAA9F}"/>
              </a:ext>
            </a:extLst>
          </p:cNvPr>
          <p:cNvSpPr/>
          <p:nvPr/>
        </p:nvSpPr>
        <p:spPr bwMode="auto">
          <a:xfrm>
            <a:off x="2651085" y="2320909"/>
            <a:ext cx="449780" cy="14264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Data Exchange</a:t>
            </a:r>
            <a:br>
              <a:rPr lang="en-US" altLang="ko-KR" sz="700" dirty="0">
                <a:solidFill>
                  <a:schemeClr val="tx1"/>
                </a:solidFill>
              </a:rPr>
            </a:br>
            <a:r>
              <a:rPr lang="en-US" altLang="ko-KR" sz="700" dirty="0">
                <a:solidFill>
                  <a:schemeClr val="tx1"/>
                </a:solidFill>
              </a:rPr>
              <a:t>between AP and </a:t>
            </a:r>
            <a:r>
              <a:rPr lang="en-US" altLang="ko-KR" sz="700" b="1" dirty="0">
                <a:solidFill>
                  <a:schemeClr val="tx1"/>
                </a:solidFill>
              </a:rPr>
              <a:t>non-AP IDC MLD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cxnSp>
        <p:nvCxnSpPr>
          <p:cNvPr id="6" name="직선 연결선 5">
            <a:extLst>
              <a:ext uri="{FF2B5EF4-FFF2-40B4-BE49-F238E27FC236}">
                <a16:creationId xmlns:a16="http://schemas.microsoft.com/office/drawing/2014/main" id="{B93FB8F5-0FDD-4645-86BC-8B17B63CCBCA}"/>
              </a:ext>
            </a:extLst>
          </p:cNvPr>
          <p:cNvCxnSpPr>
            <a:cxnSpLocks/>
            <a:stCxn id="152" idx="0"/>
          </p:cNvCxnSpPr>
          <p:nvPr/>
        </p:nvCxnSpPr>
        <p:spPr bwMode="auto">
          <a:xfrm flipH="1" flipV="1">
            <a:off x="1957573" y="3366561"/>
            <a:ext cx="318517" cy="1675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TextBox 91">
            <a:extLst>
              <a:ext uri="{FF2B5EF4-FFF2-40B4-BE49-F238E27FC236}">
                <a16:creationId xmlns:a16="http://schemas.microsoft.com/office/drawing/2014/main" id="{EE66F13C-19EB-4431-A1DC-0087ADD5CE58}"/>
              </a:ext>
            </a:extLst>
          </p:cNvPr>
          <p:cNvSpPr txBox="1"/>
          <p:nvPr/>
        </p:nvSpPr>
        <p:spPr>
          <a:xfrm>
            <a:off x="1585353" y="3076166"/>
            <a:ext cx="514797" cy="30143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ko-KR" sz="900" b="1" dirty="0">
                <a:solidFill>
                  <a:srgbClr val="FF0000"/>
                </a:solidFill>
              </a:rPr>
              <a:t>Preferred Link = 2</a:t>
            </a:r>
          </a:p>
        </p:txBody>
      </p:sp>
      <p:cxnSp>
        <p:nvCxnSpPr>
          <p:cNvPr id="96" name="직선 연결선 95">
            <a:extLst>
              <a:ext uri="{FF2B5EF4-FFF2-40B4-BE49-F238E27FC236}">
                <a16:creationId xmlns:a16="http://schemas.microsoft.com/office/drawing/2014/main" id="{87BFB7D5-D1C6-412A-91E5-169D9877B30F}"/>
              </a:ext>
            </a:extLst>
          </p:cNvPr>
          <p:cNvCxnSpPr>
            <a:cxnSpLocks/>
          </p:cNvCxnSpPr>
          <p:nvPr/>
        </p:nvCxnSpPr>
        <p:spPr bwMode="auto">
          <a:xfrm>
            <a:off x="3250668" y="2753557"/>
            <a:ext cx="0" cy="3227596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9" name="직선 연결선 98">
            <a:extLst>
              <a:ext uri="{FF2B5EF4-FFF2-40B4-BE49-F238E27FC236}">
                <a16:creationId xmlns:a16="http://schemas.microsoft.com/office/drawing/2014/main" id="{C9811CC9-704E-46E4-B8AF-71333CEEF62A}"/>
              </a:ext>
            </a:extLst>
          </p:cNvPr>
          <p:cNvCxnSpPr>
            <a:cxnSpLocks/>
          </p:cNvCxnSpPr>
          <p:nvPr/>
        </p:nvCxnSpPr>
        <p:spPr bwMode="auto">
          <a:xfrm>
            <a:off x="4002415" y="5301800"/>
            <a:ext cx="0" cy="6755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00" name="직선 연결선 99">
            <a:extLst>
              <a:ext uri="{FF2B5EF4-FFF2-40B4-BE49-F238E27FC236}">
                <a16:creationId xmlns:a16="http://schemas.microsoft.com/office/drawing/2014/main" id="{27E0DB01-1214-4DE0-9212-86E6359572D6}"/>
              </a:ext>
            </a:extLst>
          </p:cNvPr>
          <p:cNvCxnSpPr>
            <a:cxnSpLocks/>
          </p:cNvCxnSpPr>
          <p:nvPr/>
        </p:nvCxnSpPr>
        <p:spPr bwMode="auto">
          <a:xfrm>
            <a:off x="4209026" y="5301800"/>
            <a:ext cx="0" cy="67555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02" name="직사각형 101">
            <a:extLst>
              <a:ext uri="{FF2B5EF4-FFF2-40B4-BE49-F238E27FC236}">
                <a16:creationId xmlns:a16="http://schemas.microsoft.com/office/drawing/2014/main" id="{AB080DAF-CAAE-4916-88BD-DE59231D3078}"/>
              </a:ext>
            </a:extLst>
          </p:cNvPr>
          <p:cNvSpPr/>
          <p:nvPr/>
        </p:nvSpPr>
        <p:spPr bwMode="auto">
          <a:xfrm>
            <a:off x="3628192" y="4883387"/>
            <a:ext cx="2249004" cy="108905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algn="ctr"/>
            <a:r>
              <a:rPr lang="en-US" altLang="ko-KR" sz="700" dirty="0">
                <a:solidFill>
                  <a:schemeClr val="tx1"/>
                </a:solidFill>
              </a:rPr>
              <a:t>Frame Exchange</a:t>
            </a:r>
            <a:br>
              <a:rPr lang="en-US" altLang="ko-KR" sz="700" dirty="0">
                <a:solidFill>
                  <a:schemeClr val="tx1"/>
                </a:solidFill>
              </a:rPr>
            </a:br>
            <a:r>
              <a:rPr lang="en-US" altLang="ko-KR" sz="700" dirty="0">
                <a:solidFill>
                  <a:schemeClr val="tx1"/>
                </a:solidFill>
              </a:rPr>
              <a:t>between AP and </a:t>
            </a:r>
            <a:r>
              <a:rPr lang="en-US" altLang="ko-KR" sz="700" b="1" dirty="0">
                <a:solidFill>
                  <a:schemeClr val="tx1"/>
                </a:solidFill>
              </a:rPr>
              <a:t>non-AP IDC MLD</a:t>
            </a:r>
            <a:endParaRPr lang="ko-KR" altLang="en-US" sz="700" dirty="0">
              <a:solidFill>
                <a:schemeClr val="tx1"/>
              </a:solidFill>
            </a:endParaRPr>
          </a:p>
        </p:txBody>
      </p:sp>
      <p:sp>
        <p:nvSpPr>
          <p:cNvPr id="103" name="직사각형 102">
            <a:extLst>
              <a:ext uri="{FF2B5EF4-FFF2-40B4-BE49-F238E27FC236}">
                <a16:creationId xmlns:a16="http://schemas.microsoft.com/office/drawing/2014/main" id="{79BDB6E4-6EFB-498C-80E8-57DB6C5AA372}"/>
              </a:ext>
            </a:extLst>
          </p:cNvPr>
          <p:cNvSpPr/>
          <p:nvPr/>
        </p:nvSpPr>
        <p:spPr bwMode="auto">
          <a:xfrm rot="16200000">
            <a:off x="5924179" y="2436677"/>
            <a:ext cx="432757" cy="20346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rmAutofit/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ko-KR" sz="700" dirty="0">
                <a:solidFill>
                  <a:schemeClr val="tx1"/>
                </a:solidFill>
              </a:rPr>
              <a:t>Basic TF</a:t>
            </a:r>
            <a:endParaRPr kumimoji="0" lang="ko-KR" altLang="en-US" sz="7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cxnSp>
        <p:nvCxnSpPr>
          <p:cNvPr id="189" name="직선 연결선 188">
            <a:extLst>
              <a:ext uri="{FF2B5EF4-FFF2-40B4-BE49-F238E27FC236}">
                <a16:creationId xmlns:a16="http://schemas.microsoft.com/office/drawing/2014/main" id="{533DEC44-915F-4DBA-8E66-D7A2445C6F9E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2598" y="2740998"/>
            <a:ext cx="0" cy="10105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grpSp>
        <p:nvGrpSpPr>
          <p:cNvPr id="190" name="그룹 189">
            <a:extLst>
              <a:ext uri="{FF2B5EF4-FFF2-40B4-BE49-F238E27FC236}">
                <a16:creationId xmlns:a16="http://schemas.microsoft.com/office/drawing/2014/main" id="{7CD6471C-F4AC-45F5-AC61-2F1E1EA12333}"/>
              </a:ext>
            </a:extLst>
          </p:cNvPr>
          <p:cNvGrpSpPr/>
          <p:nvPr/>
        </p:nvGrpSpPr>
        <p:grpSpPr>
          <a:xfrm>
            <a:off x="7101201" y="3735887"/>
            <a:ext cx="354253" cy="169277"/>
            <a:chOff x="2623101" y="5547915"/>
            <a:chExt cx="354253" cy="225308"/>
          </a:xfrm>
        </p:grpSpPr>
        <p:cxnSp>
          <p:nvCxnSpPr>
            <p:cNvPr id="191" name="직선 연결선 190">
              <a:extLst>
                <a:ext uri="{FF2B5EF4-FFF2-40B4-BE49-F238E27FC236}">
                  <a16:creationId xmlns:a16="http://schemas.microsoft.com/office/drawing/2014/main" id="{B12C643F-6B76-45A1-B81C-372BF20141D0}"/>
                </a:ext>
              </a:extLst>
            </p:cNvPr>
            <p:cNvCxnSpPr/>
            <p:nvPr/>
          </p:nvCxnSpPr>
          <p:spPr bwMode="auto">
            <a:xfrm>
              <a:off x="2715717" y="5564632"/>
              <a:ext cx="169021" cy="0"/>
            </a:xfrm>
            <a:prstGeom prst="lin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arrow" w="sm" len="sm"/>
              <a:tailEnd type="arrow" w="sm" len="sm"/>
            </a:ln>
            <a:effectLst/>
          </p:spPr>
        </p:cxnSp>
        <p:sp>
          <p:nvSpPr>
            <p:cNvPr id="192" name="TextBox 191">
              <a:extLst>
                <a:ext uri="{FF2B5EF4-FFF2-40B4-BE49-F238E27FC236}">
                  <a16:creationId xmlns:a16="http://schemas.microsoft.com/office/drawing/2014/main" id="{9F9726AB-E0EF-4118-8DE3-FBAF6ED50ECA}"/>
                </a:ext>
              </a:extLst>
            </p:cNvPr>
            <p:cNvSpPr txBox="1"/>
            <p:nvPr/>
          </p:nvSpPr>
          <p:spPr>
            <a:xfrm>
              <a:off x="2623101" y="5547915"/>
              <a:ext cx="354253" cy="225308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0" tIns="0" rIns="0" bIns="0" rtlCol="0" anchor="ctr" anchorCtr="0">
              <a:normAutofit/>
            </a:bodyPr>
            <a:lstStyle/>
            <a:p>
              <a:pPr algn="ctr"/>
              <a:r>
                <a:rPr lang="en-US" altLang="ko-KR" sz="500" b="1" dirty="0">
                  <a:solidFill>
                    <a:schemeClr val="tx1"/>
                  </a:solidFill>
                </a:rPr>
                <a:t>SIFS</a:t>
              </a:r>
              <a:endParaRPr lang="ko-KR" altLang="en-US" sz="500" b="1" dirty="0">
                <a:solidFill>
                  <a:schemeClr val="tx1"/>
                </a:solidFill>
              </a:endParaRPr>
            </a:p>
          </p:txBody>
        </p:sp>
      </p:grpSp>
      <p:cxnSp>
        <p:nvCxnSpPr>
          <p:cNvPr id="193" name="직선 화살표 연결선 192">
            <a:extLst>
              <a:ext uri="{FF2B5EF4-FFF2-40B4-BE49-F238E27FC236}">
                <a16:creationId xmlns:a16="http://schemas.microsoft.com/office/drawing/2014/main" id="{27885F0E-7CAD-4004-A8DB-06F52B3578CD}"/>
              </a:ext>
            </a:extLst>
          </p:cNvPr>
          <p:cNvCxnSpPr/>
          <p:nvPr/>
        </p:nvCxnSpPr>
        <p:spPr bwMode="auto">
          <a:xfrm>
            <a:off x="2116191" y="2174074"/>
            <a:ext cx="639216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rgbClr val="00B0F0"/>
            </a:solidFill>
            <a:prstDash val="solid"/>
            <a:round/>
            <a:headEnd type="triangle" w="med" len="med"/>
            <a:tailEnd type="none" w="med" len="med"/>
          </a:ln>
          <a:effectLst/>
        </p:spPr>
      </p:cxnSp>
      <p:sp>
        <p:nvSpPr>
          <p:cNvPr id="194" name="직사각형 193">
            <a:extLst>
              <a:ext uri="{FF2B5EF4-FFF2-40B4-BE49-F238E27FC236}">
                <a16:creationId xmlns:a16="http://schemas.microsoft.com/office/drawing/2014/main" id="{050D0B52-A217-426D-969E-AFE1349F6007}"/>
              </a:ext>
            </a:extLst>
          </p:cNvPr>
          <p:cNvSpPr/>
          <p:nvPr/>
        </p:nvSpPr>
        <p:spPr>
          <a:xfrm>
            <a:off x="4281031" y="1966155"/>
            <a:ext cx="1754927" cy="230832"/>
          </a:xfrm>
          <a:prstGeom prst="rect">
            <a:avLst/>
          </a:prstGeom>
          <a:noFill/>
        </p:spPr>
        <p:txBody>
          <a:bodyPr wrap="none" lIns="0" tIns="0" rIns="0" bIns="0" anchor="ctr" anchorCtr="0">
            <a:normAutofit/>
          </a:bodyPr>
          <a:lstStyle/>
          <a:p>
            <a:pPr algn="ctr"/>
            <a:r>
              <a:rPr lang="en-US" altLang="ko-KR" sz="900" dirty="0">
                <a:solidFill>
                  <a:srgbClr val="20B2E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TXOP (Link 1)</a:t>
            </a:r>
            <a:endParaRPr lang="ko-KR" altLang="en-US" sz="900" dirty="0">
              <a:solidFill>
                <a:srgbClr val="20B2E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3" name="직선 연결선 82">
            <a:extLst>
              <a:ext uri="{FF2B5EF4-FFF2-40B4-BE49-F238E27FC236}">
                <a16:creationId xmlns:a16="http://schemas.microsoft.com/office/drawing/2014/main" id="{11B3C166-1384-4003-9CCF-475E47BC92CF}"/>
              </a:ext>
            </a:extLst>
          </p:cNvPr>
          <p:cNvCxnSpPr>
            <a:cxnSpLocks/>
          </p:cNvCxnSpPr>
          <p:nvPr/>
        </p:nvCxnSpPr>
        <p:spPr bwMode="auto">
          <a:xfrm flipV="1">
            <a:off x="7198050" y="2740998"/>
            <a:ext cx="0" cy="101054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14289062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Content Placeholder 2">
            <a:extLst>
              <a:ext uri="{FF2B5EF4-FFF2-40B4-BE49-F238E27FC236}">
                <a16:creationId xmlns:a16="http://schemas.microsoft.com/office/drawing/2014/main" id="{25C3E2CA-55D5-27BE-17F7-ACDDBEAF6B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6834" y="1837189"/>
            <a:ext cx="7919284" cy="4696693"/>
          </a:xfrm>
        </p:spPr>
        <p:txBody>
          <a:bodyPr>
            <a:normAutofit/>
          </a:bodyPr>
          <a:lstStyle/>
          <a:p>
            <a:pPr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TXOP-level IDC with multi-link operation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dirty="0">
                <a:solidFill>
                  <a:schemeClr val="tx1"/>
                </a:solidFill>
              </a:rPr>
              <a:t>I</a:t>
            </a:r>
            <a:r>
              <a:rPr lang="en-US" altLang="ko-KR" b="0" dirty="0">
                <a:solidFill>
                  <a:schemeClr val="tx1"/>
                </a:solidFill>
              </a:rPr>
              <a:t>nvolves a STA responding a TXOP while needing to notify other STAs about its upcoming unavailability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To accomplish this, the STA sends an ICF containing the desired TXOP duration and the AIDs of the STAs affected by the unavailability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After receiving the ICF, the peer STA responds with an ICR acknowledging the unavailability and possibly offering alternative links</a:t>
            </a:r>
          </a:p>
          <a:p>
            <a:pPr lvl="1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ko-KR" b="0" dirty="0">
                <a:solidFill>
                  <a:schemeClr val="tx1"/>
                </a:solidFill>
              </a:rPr>
              <a:t>This facilitates efficient coordination among STAs and maintains uninterrupted communication despite periods of unavailability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D3CE50-4E33-918F-F082-D29F0EA8E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6474" y="685800"/>
            <a:ext cx="7770813" cy="882334"/>
          </a:xfrm>
        </p:spPr>
        <p:txBody>
          <a:bodyPr/>
          <a:lstStyle/>
          <a:p>
            <a:r>
              <a:rPr lang="en-US" sz="2800" dirty="0"/>
              <a:t>Summary</a:t>
            </a:r>
            <a:endParaRPr lang="en-US" sz="2000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825F50-069E-0E55-7209-BE9882537A7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altLang="ko-KR" dirty="0"/>
              <a:t>Jaheon </a:t>
            </a:r>
            <a:r>
              <a:rPr lang="en-GB" altLang="ko-KR" dirty="0" err="1"/>
              <a:t>Gu</a:t>
            </a:r>
            <a:r>
              <a:rPr lang="en-GB" altLang="ko-KR" dirty="0"/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4963559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3D5DE-9C0E-4BB1-B35B-4BCBDC546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575128-1B18-443B-A99C-983177D000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b="0" dirty="0"/>
              <a:t>[1] 11-23/1934r0 In-Device Interference Mitigation Follow Up (</a:t>
            </a:r>
            <a:r>
              <a:rPr lang="en-US" sz="1600" b="0" dirty="0" err="1"/>
              <a:t>Liwen</a:t>
            </a:r>
            <a:r>
              <a:rPr lang="en-US" sz="1600" b="0" dirty="0"/>
              <a:t> Chu, NXP)</a:t>
            </a:r>
          </a:p>
          <a:p>
            <a:r>
              <a:rPr lang="en-US" sz="1600" b="0" dirty="0"/>
              <a:t>[2] 11-23/1964r1 In-Device Coexistence (Alfred </a:t>
            </a:r>
            <a:r>
              <a:rPr lang="en-US" sz="1600" b="0" dirty="0" err="1"/>
              <a:t>Asterjadhi</a:t>
            </a:r>
            <a:r>
              <a:rPr lang="en-US" sz="1600" b="0" dirty="0"/>
              <a:t>, </a:t>
            </a:r>
            <a:r>
              <a:rPr lang="en-US" sz="1600" b="0" dirty="0" err="1"/>
              <a:t>Qaulcomm</a:t>
            </a:r>
            <a:r>
              <a:rPr lang="en-US" sz="1600" b="0" dirty="0"/>
              <a:t>)</a:t>
            </a:r>
          </a:p>
          <a:p>
            <a:r>
              <a:rPr lang="en-US" sz="1600" b="0" dirty="0"/>
              <a:t>[3] 11-23/2002r2 In-device Coexistence and P2P – follow-up (Laurent </a:t>
            </a:r>
            <a:r>
              <a:rPr lang="en-US" sz="1600" b="0" dirty="0" err="1"/>
              <a:t>Cariou</a:t>
            </a:r>
            <a:r>
              <a:rPr lang="en-US" sz="1600" b="0" dirty="0"/>
              <a:t>, Intel)</a:t>
            </a:r>
          </a:p>
          <a:p>
            <a:r>
              <a:rPr lang="en-US" sz="1600" b="0" dirty="0"/>
              <a:t>[4] 11-24/0094r0 Probe-Before-Talk and Unsolicited Unavailability Announcement for Co-ex Management (Qi Wang, Apple Inc.)</a:t>
            </a:r>
          </a:p>
          <a:p>
            <a:r>
              <a:rPr lang="en-US" sz="1600" b="0" dirty="0"/>
              <a:t>[5] 11-24/0420r2 Enabling Flexible Coexistence Operation (</a:t>
            </a:r>
            <a:r>
              <a:rPr lang="en-US" sz="1600" b="0" dirty="0" err="1"/>
              <a:t>Guogang</a:t>
            </a:r>
            <a:r>
              <a:rPr lang="en-US" sz="1600" b="0" dirty="0"/>
              <a:t> Huang, Huawei)</a:t>
            </a:r>
          </a:p>
          <a:p>
            <a:r>
              <a:rPr lang="en-US" sz="1600" b="0" dirty="0"/>
              <a:t>[6] 11-24/0543r1 Coexistence Protocols for UHR – Follow up (</a:t>
            </a:r>
            <a:r>
              <a:rPr lang="en-US" sz="1600" b="0" dirty="0" err="1"/>
              <a:t>Shrief</a:t>
            </a:r>
            <a:r>
              <a:rPr lang="en-US" sz="1600" b="0" dirty="0"/>
              <a:t> </a:t>
            </a:r>
            <a:r>
              <a:rPr lang="en-US" sz="1600" b="0" dirty="0" err="1"/>
              <a:t>Helwa</a:t>
            </a:r>
            <a:r>
              <a:rPr lang="en-US" sz="1600" b="0" dirty="0"/>
              <a:t>, Qualcomm)</a:t>
            </a:r>
          </a:p>
          <a:p>
            <a:r>
              <a:rPr lang="en-US" sz="1600" b="0" dirty="0"/>
              <a:t>[7] 11-24/0806r0 Multi-link In-device Coexistence Management (</a:t>
            </a:r>
            <a:r>
              <a:rPr lang="en-US" sz="1600" b="0" dirty="0" err="1"/>
              <a:t>Juseong</a:t>
            </a:r>
            <a:r>
              <a:rPr lang="en-US" sz="1600" b="0" dirty="0"/>
              <a:t> Moon, KNUT)</a:t>
            </a:r>
          </a:p>
          <a:p>
            <a:r>
              <a:rPr lang="en-US" sz="1600" b="0" dirty="0"/>
              <a:t>[8] 11-24/0834r0 Some Details on In-Device Coexistence (</a:t>
            </a:r>
            <a:r>
              <a:rPr lang="en-US" sz="1600" b="0" dirty="0" err="1"/>
              <a:t>Insun</a:t>
            </a:r>
            <a:r>
              <a:rPr lang="en-US" sz="1600" b="0" dirty="0"/>
              <a:t> Jang, LGE)</a:t>
            </a:r>
          </a:p>
          <a:p>
            <a:r>
              <a:rPr lang="en-US" sz="1600" b="0" dirty="0"/>
              <a:t>[9] 11-24/0856r0 Further Discussions on In-Device Coexistence (</a:t>
            </a:r>
            <a:r>
              <a:rPr lang="en-US" sz="1600" b="0" dirty="0" err="1"/>
              <a:t>Jeongki</a:t>
            </a:r>
            <a:r>
              <a:rPr lang="en-US" sz="1600" b="0" dirty="0"/>
              <a:t> Kim, </a:t>
            </a:r>
            <a:r>
              <a:rPr lang="en-US" sz="1600" b="0" dirty="0" err="1"/>
              <a:t>Ofinno</a:t>
            </a:r>
            <a:r>
              <a:rPr lang="en-US" sz="1600" b="0" dirty="0"/>
              <a:t>)</a:t>
            </a:r>
          </a:p>
          <a:p>
            <a:r>
              <a:rPr lang="en-US" sz="1600" b="0" dirty="0"/>
              <a:t>[10] 11-24/1108r1 Periodic IDC signaling for UHR Mobile AP (</a:t>
            </a:r>
            <a:r>
              <a:rPr lang="en-US" sz="1600" b="0" dirty="0" err="1"/>
              <a:t>Hongwon</a:t>
            </a:r>
            <a:r>
              <a:rPr lang="en-US" sz="1600" b="0" dirty="0"/>
              <a:t> Lee, LGE)</a:t>
            </a:r>
          </a:p>
          <a:p>
            <a:r>
              <a:rPr lang="en-US" sz="1600" b="0" dirty="0"/>
              <a:t>[11] 11-24/1226r0 Initial control frames and initial control response design (Laurent </a:t>
            </a:r>
            <a:r>
              <a:rPr lang="en-US" sz="1600" b="0" dirty="0" err="1"/>
              <a:t>Cariou</a:t>
            </a:r>
            <a:r>
              <a:rPr lang="en-US" sz="1600" b="0" dirty="0"/>
              <a:t>, Intel)</a:t>
            </a:r>
          </a:p>
          <a:p>
            <a:r>
              <a:rPr lang="en-US" sz="1600" b="0" dirty="0"/>
              <a:t>[12] 11-24/1247r0 ICF and ICR Design For </a:t>
            </a:r>
            <a:r>
              <a:rPr lang="en-US" sz="1600" b="0" dirty="0" err="1"/>
              <a:t>Coex</a:t>
            </a:r>
            <a:r>
              <a:rPr lang="en-US" sz="1600" b="0" dirty="0"/>
              <a:t> (Abdel Karim </a:t>
            </a:r>
            <a:r>
              <a:rPr lang="en-US" sz="1600" b="0" dirty="0" err="1"/>
              <a:t>Ajami</a:t>
            </a:r>
            <a:r>
              <a:rPr lang="en-US" sz="1600" b="0" dirty="0"/>
              <a:t>, Apple)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7ED4BD-BB79-494F-BE6B-94AAA41762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defTabSz="336947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lang="en-GB" dirty="0"/>
              <a:t>Slide </a:t>
            </a:r>
            <a:fld id="{440F5867-744E-4AA6-B0ED-4C44D2DFBB7B}" type="slidenum">
              <a:rPr lang="en-GB"/>
              <a:pPr defTabSz="336947">
                <a:tabLst>
                  <a:tab pos="0" algn="l"/>
                  <a:tab pos="685800" algn="l"/>
                  <a:tab pos="1371600" algn="l"/>
                  <a:tab pos="2057400" algn="l"/>
                  <a:tab pos="2743200" algn="l"/>
                  <a:tab pos="3429000" algn="l"/>
                  <a:tab pos="4114800" algn="l"/>
                  <a:tab pos="4800600" algn="l"/>
                  <a:tab pos="5486400" algn="l"/>
                  <a:tab pos="6172200" algn="l"/>
                  <a:tab pos="6858000" algn="l"/>
                  <a:tab pos="7543800" algn="l"/>
                </a:tabLst>
                <a:defRPr/>
              </a:pPr>
              <a:t>9</a:t>
            </a:fld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53BE9B1-95D8-4CC9-BE2E-5101D2B05380}"/>
              </a:ext>
            </a:extLst>
          </p:cNvPr>
          <p:cNvSpPr>
            <a:spLocks noGrp="1"/>
          </p:cNvSpPr>
          <p:nvPr>
            <p:ph type="dt" idx="4294967295"/>
          </p:nvPr>
        </p:nvSpPr>
        <p:spPr/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3B81EE3B-E32E-48E8-7779-2FAB7677658C}"/>
              </a:ext>
            </a:extLst>
          </p:cNvPr>
          <p:cNvSpPr>
            <a:spLocks noGrp="1"/>
          </p:cNvSpPr>
          <p:nvPr>
            <p:ph type="ftr" idx="4294967295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Jaheon </a:t>
            </a:r>
            <a:r>
              <a:rPr lang="en-GB" altLang="ko-KR" sz="1200" dirty="0" err="1">
                <a:solidFill>
                  <a:srgbClr val="000000"/>
                </a:solidFill>
                <a:cs typeface="Arial Unicode MS" charset="0"/>
              </a:rPr>
              <a:t>Gu</a:t>
            </a:r>
            <a:r>
              <a:rPr lang="en-GB" altLang="ko-KR" sz="1200" dirty="0">
                <a:solidFill>
                  <a:srgbClr val="000000"/>
                </a:solidFill>
                <a:cs typeface="Arial Unicode MS" charset="0"/>
              </a:rPr>
              <a:t> et al., Samsung Electronics</a:t>
            </a:r>
          </a:p>
        </p:txBody>
      </p:sp>
    </p:spTree>
    <p:extLst>
      <p:ext uri="{BB962C8B-B14F-4D97-AF65-F5344CB8AC3E}">
        <p14:creationId xmlns:p14="http://schemas.microsoft.com/office/powerpoint/2010/main" val="35047264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AE0DBD6A62E6D4E94B00A30ED7EAA53" ma:contentTypeVersion="6" ma:contentTypeDescription="Create a new document." ma:contentTypeScope="" ma:versionID="52562e7458d5232c649a07dd7c90563e">
  <xsd:schema xmlns:xsd="http://www.w3.org/2001/XMLSchema" xmlns:xs="http://www.w3.org/2001/XMLSchema" xmlns:p="http://schemas.microsoft.com/office/2006/metadata/properties" xmlns:ns2="4cb1c834-fb5e-4db1-b5fe-b760d2c58fa7" targetNamespace="http://schemas.microsoft.com/office/2006/metadata/properties" ma:root="true" ma:fieldsID="d088a6d317092d8fda928d50b01663b2" ns2:_="">
    <xsd:import namespace="4cb1c834-fb5e-4db1-b5fe-b760d2c58fa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cb1c834-fb5e-4db1-b5fe-b760d2c58fa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D1997DC-765F-40E1-8BF7-2B8C22CE55BC}">
  <ds:schemaRefs>
    <ds:schemaRef ds:uri="http://purl.org/dc/dcmitype/"/>
    <ds:schemaRef ds:uri="http://purl.org/dc/terms/"/>
    <ds:schemaRef ds:uri="4cb1c834-fb5e-4db1-b5fe-b760d2c58fa7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DC4D6131-B4B3-4CE3-AF54-5707B4430E7E}">
  <ds:schemaRefs>
    <ds:schemaRef ds:uri="4cb1c834-fb5e-4db1-b5fe-b760d2c58fa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A4C6B8F8-6BA3-4182-B069-AB4C8DC58076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9978</TotalTime>
  <Words>1312</Words>
  <Application>Microsoft Office PowerPoint</Application>
  <PresentationFormat>화면 슬라이드 쇼(4:3)</PresentationFormat>
  <Paragraphs>185</Paragraphs>
  <Slides>10</Slides>
  <Notes>8</Notes>
  <HiddenSlides>0</HiddenSlides>
  <MMClips>0</MMClips>
  <ScaleCrop>false</ScaleCrop>
  <HeadingPairs>
    <vt:vector size="8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포함된 OLE 서버</vt:lpstr>
      </vt:variant>
      <vt:variant>
        <vt:i4>1</vt:i4>
      </vt:variant>
      <vt:variant>
        <vt:lpstr>슬라이드 제목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Extension of TXOP-level IDC to Multi-Link Operation</vt:lpstr>
      <vt:lpstr>Introduction</vt:lpstr>
      <vt:lpstr>Backgrounds</vt:lpstr>
      <vt:lpstr>Example of TXOP-Level IDC</vt:lpstr>
      <vt:lpstr>Extension of TXOP-level IDC to Multi-Link Operation</vt:lpstr>
      <vt:lpstr>Extension of TXOP-level IDC to Multi-Link Operation</vt:lpstr>
      <vt:lpstr>An Example of TXOP-Level IDC with Multi-Link Operation</vt:lpstr>
      <vt:lpstr>Summary</vt:lpstr>
      <vt:lpstr>References</vt:lpstr>
      <vt:lpstr>Straw Poll 1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jaheon.gu@samsung.com;Jaheon</dc:creator>
  <cp:lastModifiedBy>Jaheon</cp:lastModifiedBy>
  <cp:revision>497</cp:revision>
  <cp:lastPrinted>1601-01-01T00:00:00Z</cp:lastPrinted>
  <dcterms:created xsi:type="dcterms:W3CDTF">2019-06-07T21:10:12Z</dcterms:created>
  <dcterms:modified xsi:type="dcterms:W3CDTF">2024-09-06T12:15:58Z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0x0101000AE0DBD6A62E6D4E94B00A30ED7EAA53</vt:lpwstr>
  </property>
  <property fmtid="{D5CDD505-2E9C-101B-9397-08002B2CF9AE}" pid="3" name="_AdHocReviewCycleID">
    <vt:i4>1606827992</vt:i4>
  </property>
  <property fmtid="{D5CDD505-2E9C-101B-9397-08002B2CF9AE}" pid="4" name="_NewReviewCycle">
    <vt:lpwstr/>
  </property>
  <property fmtid="{D5CDD505-2E9C-101B-9397-08002B2CF9AE}" pid="5" name="_EmailSubject">
    <vt:lpwstr>Preemption slides for 11bn</vt:lpwstr>
  </property>
  <property fmtid="{D5CDD505-2E9C-101B-9397-08002B2CF9AE}" pid="6" name="_AuthorEmail">
    <vt:lpwstr>dho@qti.qualcomm.com</vt:lpwstr>
  </property>
  <property fmtid="{D5CDD505-2E9C-101B-9397-08002B2CF9AE}" pid="7" name="_AuthorEmailDisplayName">
    <vt:lpwstr>Duncan Ho</vt:lpwstr>
  </property>
</Properties>
</file>