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2"/>
  </p:notesMasterIdLst>
  <p:handoutMasterIdLst>
    <p:handoutMasterId r:id="rId33"/>
  </p:handoutMasterIdLst>
  <p:sldIdLst>
    <p:sldId id="256" r:id="rId2"/>
    <p:sldId id="257" r:id="rId3"/>
    <p:sldId id="277" r:id="rId4"/>
    <p:sldId id="278" r:id="rId5"/>
    <p:sldId id="262" r:id="rId6"/>
    <p:sldId id="279" r:id="rId7"/>
    <p:sldId id="280" r:id="rId8"/>
    <p:sldId id="281" r:id="rId9"/>
    <p:sldId id="302" r:id="rId10"/>
    <p:sldId id="282" r:id="rId11"/>
    <p:sldId id="304" r:id="rId12"/>
    <p:sldId id="283" r:id="rId13"/>
    <p:sldId id="285" r:id="rId14"/>
    <p:sldId id="286" r:id="rId15"/>
    <p:sldId id="303" r:id="rId16"/>
    <p:sldId id="287" r:id="rId17"/>
    <p:sldId id="288" r:id="rId18"/>
    <p:sldId id="289" r:id="rId19"/>
    <p:sldId id="290" r:id="rId20"/>
    <p:sldId id="291" r:id="rId21"/>
    <p:sldId id="292" r:id="rId22"/>
    <p:sldId id="293" r:id="rId23"/>
    <p:sldId id="294" r:id="rId24"/>
    <p:sldId id="295" r:id="rId25"/>
    <p:sldId id="296" r:id="rId26"/>
    <p:sldId id="297" r:id="rId27"/>
    <p:sldId id="299" r:id="rId28"/>
    <p:sldId id="300" r:id="rId29"/>
    <p:sldId id="301" r:id="rId30"/>
    <p:sldId id="276" r:id="rId31"/>
  </p:sldIdLst>
  <p:sldSz cx="12192000" cy="6858000"/>
  <p:notesSz cx="6934200" cy="9280525"/>
  <p:defaultTex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94660"/>
  </p:normalViewPr>
  <p:slideViewPr>
    <p:cSldViewPr>
      <p:cViewPr varScale="1">
        <p:scale>
          <a:sx n="67" d="100"/>
          <a:sy n="67" d="100"/>
        </p:scale>
        <p:origin x="66" y="816"/>
      </p:cViewPr>
      <p:guideLst>
        <p:guide orient="horz" pos="2160"/>
        <p:guide pos="384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os Rios" userId="259fa1cc625225d5" providerId="LiveId" clId="{F400DD83-91F3-4C48-8CDA-83C67CBBF1A0}"/>
    <pc:docChg chg="modSld modMainMaster">
      <pc:chgData name="Carlos Rios" userId="259fa1cc625225d5" providerId="LiveId" clId="{F400DD83-91F3-4C48-8CDA-83C67CBBF1A0}" dt="2024-09-16T22:58:36.671" v="38" actId="20577"/>
      <pc:docMkLst>
        <pc:docMk/>
      </pc:docMkLst>
      <pc:sldChg chg="modSp mod">
        <pc:chgData name="Carlos Rios" userId="259fa1cc625225d5" providerId="LiveId" clId="{F400DD83-91F3-4C48-8CDA-83C67CBBF1A0}" dt="2024-09-16T22:54:45.856" v="6" actId="20577"/>
        <pc:sldMkLst>
          <pc:docMk/>
          <pc:sldMk cId="0" sldId="256"/>
        </pc:sldMkLst>
        <pc:spChg chg="mod">
          <ac:chgData name="Carlos Rios" userId="259fa1cc625225d5" providerId="LiveId" clId="{F400DD83-91F3-4C48-8CDA-83C67CBBF1A0}" dt="2024-09-16T22:54:45.856" v="6" actId="20577"/>
          <ac:spMkLst>
            <pc:docMk/>
            <pc:sldMk cId="0" sldId="256"/>
            <ac:spMk id="3074" creationId="{00000000-0000-0000-0000-000000000000}"/>
          </ac:spMkLst>
        </pc:spChg>
      </pc:sldChg>
      <pc:sldChg chg="modSp mod">
        <pc:chgData name="Carlos Rios" userId="259fa1cc625225d5" providerId="LiveId" clId="{F400DD83-91F3-4C48-8CDA-83C67CBBF1A0}" dt="2024-09-16T22:57:31.295" v="33" actId="20577"/>
        <pc:sldMkLst>
          <pc:docMk/>
          <pc:sldMk cId="2019436152" sldId="286"/>
        </pc:sldMkLst>
        <pc:spChg chg="mod">
          <ac:chgData name="Carlos Rios" userId="259fa1cc625225d5" providerId="LiveId" clId="{F400DD83-91F3-4C48-8CDA-83C67CBBF1A0}" dt="2024-09-16T22:57:31.295" v="33" actId="20577"/>
          <ac:spMkLst>
            <pc:docMk/>
            <pc:sldMk cId="2019436152" sldId="286"/>
            <ac:spMk id="2" creationId="{83BD26FF-86B5-2DFD-7FC2-FD97D1E1C893}"/>
          </ac:spMkLst>
        </pc:spChg>
      </pc:sldChg>
      <pc:sldChg chg="modSp mod">
        <pc:chgData name="Carlos Rios" userId="259fa1cc625225d5" providerId="LiveId" clId="{F400DD83-91F3-4C48-8CDA-83C67CBBF1A0}" dt="2024-09-16T22:58:36.671" v="38" actId="20577"/>
        <pc:sldMkLst>
          <pc:docMk/>
          <pc:sldMk cId="2858339890" sldId="287"/>
        </pc:sldMkLst>
        <pc:spChg chg="mod">
          <ac:chgData name="Carlos Rios" userId="259fa1cc625225d5" providerId="LiveId" clId="{F400DD83-91F3-4C48-8CDA-83C67CBBF1A0}" dt="2024-09-16T22:58:36.671" v="38" actId="20577"/>
          <ac:spMkLst>
            <pc:docMk/>
            <pc:sldMk cId="2858339890" sldId="287"/>
            <ac:spMk id="2" creationId="{BE7DDB0E-FA39-AFD9-0945-27E33FAF7FCC}"/>
          </ac:spMkLst>
        </pc:spChg>
      </pc:sldChg>
      <pc:sldMasterChg chg="modSp mod">
        <pc:chgData name="Carlos Rios" userId="259fa1cc625225d5" providerId="LiveId" clId="{F400DD83-91F3-4C48-8CDA-83C67CBBF1A0}" dt="2024-09-16T22:54:14.157" v="0" actId="20577"/>
        <pc:sldMasterMkLst>
          <pc:docMk/>
          <pc:sldMasterMk cId="0" sldId="2147483648"/>
        </pc:sldMasterMkLst>
        <pc:spChg chg="mod">
          <ac:chgData name="Carlos Rios" userId="259fa1cc625225d5" providerId="LiveId" clId="{F400DD83-91F3-4C48-8CDA-83C67CBBF1A0}" dt="2024-09-16T22:54:14.157" v="0" actId="20577"/>
          <ac:spMkLst>
            <pc:docMk/>
            <pc:sldMasterMk cId="0" sldId="2147483648"/>
            <ac:spMk id="10" creationId="{00000000-0000-0000-0000-000000000000}"/>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27475" y="0"/>
            <a:ext cx="3005138" cy="463550"/>
          </a:xfrm>
          <a:prstGeom prst="rect">
            <a:avLst/>
          </a:prstGeom>
        </p:spPr>
        <p:txBody>
          <a:bodyPr vert="horz" lIns="91440" tIns="45720" rIns="91440" bIns="45720" rtlCol="0"/>
          <a:lstStyle>
            <a:lvl1pPr algn="r">
              <a:defRPr sz="1200"/>
            </a:lvl1pPr>
          </a:lstStyle>
          <a:p>
            <a:fld id="{B87CCAAF-252C-4847-8D16-EDD6B40E4912}" type="datetimeFigureOut">
              <a:rPr lang="en-US" smtClean="0"/>
              <a:pPr/>
              <a:t>9/16/2024</a:t>
            </a:fld>
            <a:endParaRPr lang="en-US"/>
          </a:p>
        </p:txBody>
      </p:sp>
      <p:sp>
        <p:nvSpPr>
          <p:cNvPr id="4" name="Footer Placeholder 3"/>
          <p:cNvSpPr>
            <a:spLocks noGrp="1"/>
          </p:cNvSpPr>
          <p:nvPr>
            <p:ph type="ftr" sz="quarter" idx="2"/>
          </p:nvPr>
        </p:nvSpPr>
        <p:spPr>
          <a:xfrm>
            <a:off x="0" y="8815388"/>
            <a:ext cx="300513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27475" y="8815388"/>
            <a:ext cx="3005138" cy="463550"/>
          </a:xfrm>
          <a:prstGeom prst="rect">
            <a:avLst/>
          </a:prstGeom>
        </p:spPr>
        <p:txBody>
          <a:bodyPr vert="horz" lIns="91440" tIns="45720" rIns="91440" bIns="45720" rtlCol="0" anchor="b"/>
          <a:lstStyle>
            <a:lvl1pPr algn="r">
              <a:defRPr sz="1200"/>
            </a:lvl1pPr>
          </a:lstStyle>
          <a:p>
            <a:fld id="{29996500-462A-4966-9632-4197CBF31A04}" type="slidenum">
              <a:rPr lang="en-US" smtClean="0"/>
              <a:pPr/>
              <a:t>‹#›</a:t>
            </a:fld>
            <a:endParaRPr lang="en-US"/>
          </a:p>
        </p:txBody>
      </p:sp>
    </p:spTree>
    <p:extLst>
      <p:ext uri="{BB962C8B-B14F-4D97-AF65-F5344CB8AC3E}">
        <p14:creationId xmlns:p14="http://schemas.microsoft.com/office/powerpoint/2010/main" val="40433744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934200" cy="9280525"/>
          </a:xfrm>
          <a:prstGeom prst="roundRect">
            <a:avLst>
              <a:gd name="adj" fmla="val 19"/>
            </a:avLst>
          </a:prstGeom>
          <a:solidFill>
            <a:srgbClr val="FFFFFF"/>
          </a:solidFill>
          <a:ln w="9525">
            <a:noFill/>
            <a:round/>
            <a:headEnd/>
            <a:tailEnd/>
          </a:ln>
          <a:effectLst/>
        </p:spPr>
        <p:txBody>
          <a:bodyPr wrap="none" anchor="ctr"/>
          <a:lstStyle/>
          <a:p>
            <a:endParaRPr lang="en-GB"/>
          </a:p>
        </p:txBody>
      </p:sp>
      <p:sp>
        <p:nvSpPr>
          <p:cNvPr id="2050" name="Rectangle 2"/>
          <p:cNvSpPr>
            <a:spLocks noGrp="1" noChangeArrowheads="1"/>
          </p:cNvSpPr>
          <p:nvPr>
            <p:ph type="hdr"/>
          </p:nvPr>
        </p:nvSpPr>
        <p:spPr bwMode="auto">
          <a:xfrm>
            <a:off x="5640388" y="96838"/>
            <a:ext cx="639762" cy="21113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0000"/>
                </a:solidFill>
                <a:cs typeface="Arial Unicode MS" charset="0"/>
              </a:defRPr>
            </a:lvl1pPr>
          </a:lstStyle>
          <a:p>
            <a:r>
              <a:rPr lang="en-US"/>
              <a:t>doc.: IEEE 802.11-yy/xxxxr0</a:t>
            </a:r>
          </a:p>
        </p:txBody>
      </p:sp>
      <p:sp>
        <p:nvSpPr>
          <p:cNvPr id="2051" name="Rectangle 3"/>
          <p:cNvSpPr>
            <a:spLocks noGrp="1" noChangeArrowheads="1"/>
          </p:cNvSpPr>
          <p:nvPr>
            <p:ph type="dt"/>
          </p:nvPr>
        </p:nvSpPr>
        <p:spPr bwMode="auto">
          <a:xfrm>
            <a:off x="654050" y="96838"/>
            <a:ext cx="825500" cy="21113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0000"/>
                </a:solidFill>
                <a:cs typeface="Arial Unicode MS" charset="0"/>
              </a:defRPr>
            </a:lvl1pPr>
          </a:lstStyle>
          <a:p>
            <a:r>
              <a:rPr lang="en-US"/>
              <a:t>Month Year</a:t>
            </a:r>
          </a:p>
        </p:txBody>
      </p:sp>
      <p:sp>
        <p:nvSpPr>
          <p:cNvPr id="2052" name="Rectangle 4"/>
          <p:cNvSpPr>
            <a:spLocks noGrp="1" noRot="1" noChangeAspect="1" noChangeArrowheads="1"/>
          </p:cNvSpPr>
          <p:nvPr>
            <p:ph type="sldImg"/>
          </p:nvPr>
        </p:nvSpPr>
        <p:spPr bwMode="auto">
          <a:xfrm>
            <a:off x="385763" y="701675"/>
            <a:ext cx="6161087" cy="3467100"/>
          </a:xfrm>
          <a:prstGeom prst="rect">
            <a:avLst/>
          </a:prstGeom>
          <a:noFill/>
          <a:ln w="12600">
            <a:solidFill>
              <a:srgbClr val="000000"/>
            </a:solidFill>
            <a:miter lim="800000"/>
            <a:headEnd/>
            <a:tailEnd/>
          </a:ln>
          <a:effectLst/>
        </p:spPr>
      </p:sp>
      <p:sp>
        <p:nvSpPr>
          <p:cNvPr id="2053" name="Rectangle 5"/>
          <p:cNvSpPr>
            <a:spLocks noGrp="1" noChangeArrowheads="1"/>
          </p:cNvSpPr>
          <p:nvPr>
            <p:ph type="body"/>
          </p:nvPr>
        </p:nvSpPr>
        <p:spPr bwMode="auto">
          <a:xfrm>
            <a:off x="923925" y="4408488"/>
            <a:ext cx="5084763" cy="4175125"/>
          </a:xfrm>
          <a:prstGeom prst="rect">
            <a:avLst/>
          </a:prstGeom>
          <a:noFill/>
          <a:ln w="9525">
            <a:noFill/>
            <a:round/>
            <a:headEnd/>
            <a:tailEnd/>
          </a:ln>
          <a:effectLst/>
        </p:spPr>
        <p:txBody>
          <a:bodyPr vert="horz" wrap="square" lIns="93600" tIns="46080" rIns="93600" bIns="46080" numCol="1" anchor="t" anchorCtr="0" compatLnSpc="1">
            <a:prstTxWarp prst="textNoShape">
              <a:avLst/>
            </a:prstTxWarp>
          </a:bodyPr>
          <a:lstStyle/>
          <a:p>
            <a:pPr lvl="0"/>
            <a:endParaRPr lang="en-US"/>
          </a:p>
        </p:txBody>
      </p:sp>
      <p:sp>
        <p:nvSpPr>
          <p:cNvPr id="2054" name="Rectangle 6"/>
          <p:cNvSpPr>
            <a:spLocks noGrp="1" noChangeArrowheads="1"/>
          </p:cNvSpPr>
          <p:nvPr>
            <p:ph type="ftr"/>
          </p:nvPr>
        </p:nvSpPr>
        <p:spPr bwMode="auto">
          <a:xfrm>
            <a:off x="5357813" y="8985250"/>
            <a:ext cx="92233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rgbClr val="000000"/>
                </a:solidFill>
                <a:cs typeface="Arial Unicode MS" charset="0"/>
              </a:defRPr>
            </a:lvl1pPr>
          </a:lstStyle>
          <a:p>
            <a:r>
              <a:rPr lang="en-US"/>
              <a:t>John Doe, Some Company</a:t>
            </a:r>
          </a:p>
        </p:txBody>
      </p:sp>
      <p:sp>
        <p:nvSpPr>
          <p:cNvPr id="2055" name="Rectangle 7"/>
          <p:cNvSpPr>
            <a:spLocks noGrp="1" noChangeArrowheads="1"/>
          </p:cNvSpPr>
          <p:nvPr>
            <p:ph type="sldNum"/>
          </p:nvPr>
        </p:nvSpPr>
        <p:spPr bwMode="auto">
          <a:xfrm>
            <a:off x="3222625" y="8985250"/>
            <a:ext cx="511175" cy="36353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US"/>
              <a:t>Page </a:t>
            </a:r>
            <a:fld id="{47A7FEEB-9CD2-43FE-843C-C5350BEACB45}" type="slidenum">
              <a:rPr lang="en-US"/>
              <a:pPr/>
              <a:t>‹#›</a:t>
            </a:fld>
            <a:endParaRPr lang="en-US"/>
          </a:p>
        </p:txBody>
      </p:sp>
      <p:sp>
        <p:nvSpPr>
          <p:cNvPr id="2056" name="Rectangle 8"/>
          <p:cNvSpPr>
            <a:spLocks noChangeArrowheads="1"/>
          </p:cNvSpPr>
          <p:nvPr/>
        </p:nvSpPr>
        <p:spPr bwMode="auto">
          <a:xfrm>
            <a:off x="722313" y="8985250"/>
            <a:ext cx="714375" cy="182563"/>
          </a:xfrm>
          <a:prstGeom prst="rect">
            <a:avLst/>
          </a:prstGeom>
          <a:noFill/>
          <a:ln w="9525">
            <a:noFill/>
            <a:round/>
            <a:headEnd/>
            <a:tailEnd/>
          </a:ln>
          <a:effectLst/>
        </p:spPr>
        <p:txBody>
          <a:bodyPr wrap="none" lIns="0" tIns="0" rIns="0" bIns="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a:solidFill>
                  <a:srgbClr val="000000"/>
                </a:solidFill>
              </a:rPr>
              <a:t>Submission</a:t>
            </a:r>
          </a:p>
        </p:txBody>
      </p:sp>
      <p:sp>
        <p:nvSpPr>
          <p:cNvPr id="2057" name="Line 9"/>
          <p:cNvSpPr>
            <a:spLocks noChangeShapeType="1"/>
          </p:cNvSpPr>
          <p:nvPr/>
        </p:nvSpPr>
        <p:spPr bwMode="auto">
          <a:xfrm>
            <a:off x="723900" y="8983663"/>
            <a:ext cx="5486400" cy="1587"/>
          </a:xfrm>
          <a:prstGeom prst="line">
            <a:avLst/>
          </a:prstGeom>
          <a:noFill/>
          <a:ln w="12600">
            <a:solidFill>
              <a:srgbClr val="000000"/>
            </a:solidFill>
            <a:miter lim="800000"/>
            <a:headEnd/>
            <a:tailEnd/>
          </a:ln>
          <a:effectLst/>
        </p:spPr>
        <p:txBody>
          <a:bodyPr/>
          <a:lstStyle/>
          <a:p>
            <a:endParaRPr lang="en-GB"/>
          </a:p>
        </p:txBody>
      </p:sp>
      <p:sp>
        <p:nvSpPr>
          <p:cNvPr id="2058" name="Line 10"/>
          <p:cNvSpPr>
            <a:spLocks noChangeShapeType="1"/>
          </p:cNvSpPr>
          <p:nvPr/>
        </p:nvSpPr>
        <p:spPr bwMode="auto">
          <a:xfrm>
            <a:off x="647700" y="296863"/>
            <a:ext cx="5638800" cy="1587"/>
          </a:xfrm>
          <a:prstGeom prst="line">
            <a:avLst/>
          </a:prstGeom>
          <a:noFill/>
          <a:ln w="12600">
            <a:solidFill>
              <a:srgbClr val="000000"/>
            </a:solidFill>
            <a:miter lim="800000"/>
            <a:headEnd/>
            <a:tailEnd/>
          </a:ln>
          <a:effectLst/>
        </p:spPr>
        <p:txBody>
          <a:bodyPr/>
          <a:lstStyle/>
          <a:p>
            <a:endParaRPr lang="en-GB"/>
          </a:p>
        </p:txBody>
      </p:sp>
    </p:spTree>
    <p:extLst>
      <p:ext uri="{BB962C8B-B14F-4D97-AF65-F5344CB8AC3E}">
        <p14:creationId xmlns:p14="http://schemas.microsoft.com/office/powerpoint/2010/main" val="640659187"/>
      </p:ext>
    </p:extLst>
  </p:cSld>
  <p:clrMap bg1="lt1" tx1="dk1" bg2="lt2" tx2="dk2" accent1="accent1" accent2="accent2" accent3="accent3" accent4="accent4" accent5="accent5" accent6="accent6" hlink="hlink" folHlink="folHlink"/>
  <p:hf/>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465D53FD-DB5F-4815-BF01-6488A8FBD189}" type="slidenum">
              <a:rPr lang="en-US"/>
              <a:pPr/>
              <a:t>1</a:t>
            </a:fld>
            <a:endParaRPr lang="en-US"/>
          </a:p>
        </p:txBody>
      </p:sp>
      <p:sp>
        <p:nvSpPr>
          <p:cNvPr id="12289"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2290"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27704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12</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058236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13</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526068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14</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154718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15</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956520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CA5AFF69-4AEE-4693-9CD6-98E2EBC076EC}" type="slidenum">
              <a:rPr lang="en-US"/>
              <a:pPr/>
              <a:t>16</a:t>
            </a:fld>
            <a:endParaRPr lang="en-US"/>
          </a:p>
        </p:txBody>
      </p:sp>
      <p:sp>
        <p:nvSpPr>
          <p:cNvPr id="13313"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3314"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700000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CA5AFF69-4AEE-4693-9CD6-98E2EBC076EC}" type="slidenum">
              <a:rPr lang="en-US"/>
              <a:pPr/>
              <a:t>17</a:t>
            </a:fld>
            <a:endParaRPr lang="en-US"/>
          </a:p>
        </p:txBody>
      </p:sp>
      <p:sp>
        <p:nvSpPr>
          <p:cNvPr id="13313"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3314"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207931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18</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11098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19</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421479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20</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566673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21</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40969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CA5AFF69-4AEE-4693-9CD6-98E2EBC076EC}" type="slidenum">
              <a:rPr lang="en-US"/>
              <a:pPr/>
              <a:t>2</a:t>
            </a:fld>
            <a:endParaRPr lang="en-US"/>
          </a:p>
        </p:txBody>
      </p:sp>
      <p:sp>
        <p:nvSpPr>
          <p:cNvPr id="13313"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3314"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840307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22</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971808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23</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56518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24</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73232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25</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2761814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26</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325289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27</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877960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28</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698641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29</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944050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E6AF579C-E269-44CC-A9F4-B7D1E2EA3836}" type="slidenum">
              <a:rPr lang="en-US"/>
              <a:pPr/>
              <a:t>30</a:t>
            </a:fld>
            <a:endParaRPr lang="en-US"/>
          </a:p>
        </p:txBody>
      </p:sp>
      <p:sp>
        <p:nvSpPr>
          <p:cNvPr id="20481"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20482"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853741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5</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188889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6</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2364249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7</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482515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8</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699992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9</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314002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10</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075077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11</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703829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idx="10"/>
          </p:nvPr>
        </p:nvSpPr>
        <p:spPr/>
        <p:txBody>
          <a:bodyPr/>
          <a:lstStyle>
            <a:lvl1pPr>
              <a:defRPr/>
            </a:lvl1pPr>
          </a:lstStyle>
          <a:p>
            <a:r>
              <a:rPr lang="en-US"/>
              <a:t>August 2024</a:t>
            </a:r>
            <a:endParaRPr lang="en-GB" dirty="0"/>
          </a:p>
        </p:txBody>
      </p:sp>
      <p:sp>
        <p:nvSpPr>
          <p:cNvPr id="5" name="Footer Placeholder 4"/>
          <p:cNvSpPr>
            <a:spLocks noGrp="1"/>
          </p:cNvSpPr>
          <p:nvPr>
            <p:ph type="ftr" idx="11"/>
          </p:nvPr>
        </p:nvSpPr>
        <p:spPr/>
        <p:txBody>
          <a:bodyPr/>
          <a:lstStyle>
            <a:lvl1pPr>
              <a:defRPr/>
            </a:lvl1pPr>
          </a:lstStyle>
          <a:p>
            <a:r>
              <a:rPr lang="en-GB"/>
              <a:t>Carlos Rios, Terabit Wireless Internet</a:t>
            </a:r>
          </a:p>
        </p:txBody>
      </p:sp>
      <p:sp>
        <p:nvSpPr>
          <p:cNvPr id="6" name="Slide Number Placeholder 5"/>
          <p:cNvSpPr>
            <a:spLocks noGrp="1"/>
          </p:cNvSpPr>
          <p:nvPr>
            <p:ph type="sldNum" idx="12"/>
          </p:nvPr>
        </p:nvSpPr>
        <p:spPr/>
        <p:txBody>
          <a:bodyPr/>
          <a:lstStyle>
            <a:lvl1pPr>
              <a:defRPr/>
            </a:lvl1pPr>
          </a:lstStyle>
          <a:p>
            <a:r>
              <a:rPr lang="en-GB"/>
              <a:t>Slide </a:t>
            </a:r>
            <a:fld id="{DE40C9FC-4879-4F20-9ECA-A574A90476B7}"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idx="12"/>
          </p:nvPr>
        </p:nvSpPr>
        <p:spPr/>
        <p:txBody>
          <a:bodyPr/>
          <a:lstStyle>
            <a:lvl1pPr>
              <a:defRPr/>
            </a:lvl1pPr>
          </a:lstStyle>
          <a:p>
            <a:r>
              <a:rPr lang="en-GB" dirty="0"/>
              <a:t>Slide </a:t>
            </a:r>
            <a:fld id="{440F5867-744E-4AA6-B0ED-4C44D2DFBB7B}" type="slidenum">
              <a:rPr lang="en-GB"/>
              <a:pPr/>
              <a:t>‹#›</a:t>
            </a:fld>
            <a:endParaRPr lang="en-GB" dirty="0"/>
          </a:p>
        </p:txBody>
      </p:sp>
      <p:sp>
        <p:nvSpPr>
          <p:cNvPr id="11" name="Rectangle 4"/>
          <p:cNvSpPr>
            <a:spLocks noGrp="1" noChangeArrowheads="1"/>
          </p:cNvSpPr>
          <p:nvPr>
            <p:ph type="ftr" idx="14"/>
          </p:nvPr>
        </p:nvSpPr>
        <p:spPr bwMode="auto">
          <a:xfrm>
            <a:off x="7143757" y="6475414"/>
            <a:ext cx="424602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Carlos Rios, Terabit Wireless Internet</a:t>
            </a:r>
            <a:endParaRPr lang="en-GB" dirty="0"/>
          </a:p>
        </p:txBody>
      </p:sp>
      <p:sp>
        <p:nvSpPr>
          <p:cNvPr id="12" name="Rectangle 3"/>
          <p:cNvSpPr>
            <a:spLocks noGrp="1" noChangeArrowheads="1"/>
          </p:cNvSpPr>
          <p:nvPr>
            <p:ph type="dt" idx="15"/>
          </p:nvPr>
        </p:nvSpPr>
        <p:spPr bwMode="auto">
          <a:xfrm>
            <a:off x="929217" y="333375"/>
            <a:ext cx="2499764"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r>
              <a:rPr lang="en-US"/>
              <a:t>August 2024</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r>
              <a:rPr lang="en-US"/>
              <a:t>August 2024</a:t>
            </a:r>
            <a:endParaRPr lang="en-GB"/>
          </a:p>
        </p:txBody>
      </p:sp>
      <p:sp>
        <p:nvSpPr>
          <p:cNvPr id="5" name="Footer Placeholder 4"/>
          <p:cNvSpPr>
            <a:spLocks noGrp="1"/>
          </p:cNvSpPr>
          <p:nvPr>
            <p:ph type="ftr" idx="11"/>
          </p:nvPr>
        </p:nvSpPr>
        <p:spPr/>
        <p:txBody>
          <a:bodyPr/>
          <a:lstStyle>
            <a:lvl1pPr>
              <a:defRPr/>
            </a:lvl1pPr>
          </a:lstStyle>
          <a:p>
            <a:r>
              <a:rPr lang="en-GB"/>
              <a:t>Carlos Rios, Terabit Wireless Internet</a:t>
            </a:r>
          </a:p>
        </p:txBody>
      </p:sp>
      <p:sp>
        <p:nvSpPr>
          <p:cNvPr id="6" name="Slide Number Placeholder 5"/>
          <p:cNvSpPr>
            <a:spLocks noGrp="1"/>
          </p:cNvSpPr>
          <p:nvPr>
            <p:ph type="sldNum" idx="12"/>
          </p:nvPr>
        </p:nvSpPr>
        <p:spPr/>
        <p:txBody>
          <a:bodyPr/>
          <a:lstStyle>
            <a:lvl1pPr>
              <a:defRPr/>
            </a:lvl1pPr>
          </a:lstStyle>
          <a:p>
            <a:r>
              <a:rPr lang="en-GB"/>
              <a:t>Slide </a:t>
            </a:r>
            <a:fld id="{3ABCC52B-A3F7-440B-BBF2-55191E6E7773}"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1" y="1981201"/>
            <a:ext cx="5077884"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5484" y="1981201"/>
            <a:ext cx="508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p:txBody>
          <a:bodyPr/>
          <a:lstStyle>
            <a:lvl1pPr>
              <a:defRPr/>
            </a:lvl1pPr>
          </a:lstStyle>
          <a:p>
            <a:r>
              <a:rPr lang="en-US"/>
              <a:t>August 2024</a:t>
            </a:r>
            <a:endParaRPr lang="en-GB"/>
          </a:p>
        </p:txBody>
      </p:sp>
      <p:sp>
        <p:nvSpPr>
          <p:cNvPr id="6" name="Footer Placeholder 5"/>
          <p:cNvSpPr>
            <a:spLocks noGrp="1"/>
          </p:cNvSpPr>
          <p:nvPr>
            <p:ph type="ftr" idx="11"/>
          </p:nvPr>
        </p:nvSpPr>
        <p:spPr/>
        <p:txBody>
          <a:bodyPr/>
          <a:lstStyle>
            <a:lvl1pPr>
              <a:defRPr/>
            </a:lvl1pPr>
          </a:lstStyle>
          <a:p>
            <a:r>
              <a:rPr lang="en-GB"/>
              <a:t>Carlos Rios, Terabit Wireless Internet</a:t>
            </a:r>
          </a:p>
        </p:txBody>
      </p:sp>
      <p:sp>
        <p:nvSpPr>
          <p:cNvPr id="7" name="Slide Number Placeholder 6"/>
          <p:cNvSpPr>
            <a:spLocks noGrp="1"/>
          </p:cNvSpPr>
          <p:nvPr>
            <p:ph type="sldNum" idx="12"/>
          </p:nvPr>
        </p:nvSpPr>
        <p:spPr/>
        <p:txBody>
          <a:bodyPr/>
          <a:lstStyle>
            <a:lvl1pPr>
              <a:defRPr/>
            </a:lvl1pPr>
          </a:lstStyle>
          <a:p>
            <a:r>
              <a:rPr lang="en-GB"/>
              <a:t>Slide </a:t>
            </a:r>
            <a:fld id="{1CD163DD-D5E7-41DA-95F2-71530C24F8C3}"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idx="10"/>
          </p:nvPr>
        </p:nvSpPr>
        <p:spPr/>
        <p:txBody>
          <a:bodyPr/>
          <a:lstStyle>
            <a:lvl1pPr>
              <a:defRPr/>
            </a:lvl1pPr>
          </a:lstStyle>
          <a:p>
            <a:r>
              <a:rPr lang="en-US"/>
              <a:t>August 2024</a:t>
            </a:r>
            <a:endParaRPr lang="en-GB"/>
          </a:p>
        </p:txBody>
      </p:sp>
      <p:sp>
        <p:nvSpPr>
          <p:cNvPr id="8" name="Footer Placeholder 7"/>
          <p:cNvSpPr>
            <a:spLocks noGrp="1"/>
          </p:cNvSpPr>
          <p:nvPr>
            <p:ph type="ftr" idx="11"/>
          </p:nvPr>
        </p:nvSpPr>
        <p:spPr>
          <a:xfrm>
            <a:off x="7524760" y="6475414"/>
            <a:ext cx="3865024" cy="180975"/>
          </a:xfrm>
        </p:spPr>
        <p:txBody>
          <a:bodyPr/>
          <a:lstStyle>
            <a:lvl1pPr>
              <a:defRPr/>
            </a:lvl1pPr>
          </a:lstStyle>
          <a:p>
            <a:r>
              <a:rPr lang="en-GB"/>
              <a:t>Carlos Rios, Terabit Wireless Internet</a:t>
            </a:r>
            <a:endParaRPr lang="en-GB" dirty="0"/>
          </a:p>
        </p:txBody>
      </p:sp>
      <p:sp>
        <p:nvSpPr>
          <p:cNvPr id="9" name="Slide Number Placeholder 8"/>
          <p:cNvSpPr>
            <a:spLocks noGrp="1"/>
          </p:cNvSpPr>
          <p:nvPr>
            <p:ph type="sldNum" idx="12"/>
          </p:nvPr>
        </p:nvSpPr>
        <p:spPr/>
        <p:txBody>
          <a:bodyPr/>
          <a:lstStyle>
            <a:lvl1pPr>
              <a:defRPr/>
            </a:lvl1pPr>
          </a:lstStyle>
          <a:p>
            <a:r>
              <a:rPr lang="en-GB"/>
              <a:t>Slide </a:t>
            </a:r>
            <a:fld id="{69B99EC4-A1FB-4C79-B9A5-C1FFD5A90380}"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idx="10"/>
          </p:nvPr>
        </p:nvSpPr>
        <p:spPr/>
        <p:txBody>
          <a:bodyPr/>
          <a:lstStyle>
            <a:lvl1pPr>
              <a:defRPr/>
            </a:lvl1pPr>
          </a:lstStyle>
          <a:p>
            <a:r>
              <a:rPr lang="en-US"/>
              <a:t>August 2024</a:t>
            </a:r>
            <a:endParaRPr lang="en-GB"/>
          </a:p>
        </p:txBody>
      </p:sp>
      <p:sp>
        <p:nvSpPr>
          <p:cNvPr id="4" name="Footer Placeholder 3"/>
          <p:cNvSpPr>
            <a:spLocks noGrp="1"/>
          </p:cNvSpPr>
          <p:nvPr>
            <p:ph type="ftr" idx="11"/>
          </p:nvPr>
        </p:nvSpPr>
        <p:spPr/>
        <p:txBody>
          <a:bodyPr/>
          <a:lstStyle>
            <a:lvl1pPr>
              <a:defRPr/>
            </a:lvl1pPr>
          </a:lstStyle>
          <a:p>
            <a:r>
              <a:rPr lang="en-GB"/>
              <a:t>Carlos Rios, Terabit Wireless Internet</a:t>
            </a:r>
          </a:p>
        </p:txBody>
      </p:sp>
      <p:sp>
        <p:nvSpPr>
          <p:cNvPr id="5" name="Slide Number Placeholder 4"/>
          <p:cNvSpPr>
            <a:spLocks noGrp="1"/>
          </p:cNvSpPr>
          <p:nvPr>
            <p:ph type="sldNum" idx="12"/>
          </p:nvPr>
        </p:nvSpPr>
        <p:spPr/>
        <p:txBody>
          <a:bodyPr/>
          <a:lstStyle>
            <a:lvl1pPr>
              <a:defRPr/>
            </a:lvl1pPr>
          </a:lstStyle>
          <a:p>
            <a:r>
              <a:rPr lang="en-GB"/>
              <a:t>Slide </a:t>
            </a:r>
            <a:fld id="{06B781AF-4CCF-49B0-A572-DE54FBE5D942}"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r>
              <a:rPr lang="en-US"/>
              <a:t>August 2024</a:t>
            </a:r>
            <a:endParaRPr lang="en-GB"/>
          </a:p>
        </p:txBody>
      </p:sp>
      <p:sp>
        <p:nvSpPr>
          <p:cNvPr id="3" name="Footer Placeholder 2"/>
          <p:cNvSpPr>
            <a:spLocks noGrp="1"/>
          </p:cNvSpPr>
          <p:nvPr>
            <p:ph type="ftr" idx="11"/>
          </p:nvPr>
        </p:nvSpPr>
        <p:spPr/>
        <p:txBody>
          <a:bodyPr/>
          <a:lstStyle>
            <a:lvl1pPr>
              <a:defRPr/>
            </a:lvl1pPr>
          </a:lstStyle>
          <a:p>
            <a:r>
              <a:rPr lang="en-GB"/>
              <a:t>Carlos Rios, Terabit Wireless Internet</a:t>
            </a:r>
          </a:p>
        </p:txBody>
      </p:sp>
      <p:sp>
        <p:nvSpPr>
          <p:cNvPr id="4" name="Slide Number Placeholder 3"/>
          <p:cNvSpPr>
            <a:spLocks noGrp="1"/>
          </p:cNvSpPr>
          <p:nvPr>
            <p:ph type="sldNum" idx="12"/>
          </p:nvPr>
        </p:nvSpPr>
        <p:spPr/>
        <p:txBody>
          <a:bodyPr/>
          <a:lstStyle>
            <a:lvl1pPr>
              <a:defRPr/>
            </a:lvl1pPr>
          </a:lstStyle>
          <a:p>
            <a:r>
              <a:rPr lang="en-GB"/>
              <a:t>Slide </a:t>
            </a:r>
            <a:fld id="{F5D8E26B-7BCF-4D25-9C89-0168A6618F18}"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idx="10"/>
          </p:nvPr>
        </p:nvSpPr>
        <p:spPr/>
        <p:txBody>
          <a:bodyPr/>
          <a:lstStyle>
            <a:lvl1pPr>
              <a:defRPr/>
            </a:lvl1pPr>
          </a:lstStyle>
          <a:p>
            <a:r>
              <a:rPr lang="en-US"/>
              <a:t>August 2024</a:t>
            </a:r>
            <a:endParaRPr lang="en-GB"/>
          </a:p>
        </p:txBody>
      </p:sp>
      <p:sp>
        <p:nvSpPr>
          <p:cNvPr id="5" name="Footer Placeholder 4"/>
          <p:cNvSpPr>
            <a:spLocks noGrp="1"/>
          </p:cNvSpPr>
          <p:nvPr>
            <p:ph type="ftr" idx="11"/>
          </p:nvPr>
        </p:nvSpPr>
        <p:spPr/>
        <p:txBody>
          <a:bodyPr/>
          <a:lstStyle>
            <a:lvl1pPr>
              <a:defRPr/>
            </a:lvl1pPr>
          </a:lstStyle>
          <a:p>
            <a:r>
              <a:rPr lang="en-GB"/>
              <a:t>Carlos Rios, Terabit Wireless Internet</a:t>
            </a:r>
          </a:p>
        </p:txBody>
      </p:sp>
      <p:sp>
        <p:nvSpPr>
          <p:cNvPr id="6" name="Slide Number Placeholder 5"/>
          <p:cNvSpPr>
            <a:spLocks noGrp="1"/>
          </p:cNvSpPr>
          <p:nvPr>
            <p:ph type="sldNum" idx="12"/>
          </p:nvPr>
        </p:nvSpPr>
        <p:spPr/>
        <p:txBody>
          <a:bodyPr/>
          <a:lstStyle>
            <a:lvl1pPr>
              <a:defRPr/>
            </a:lvl1pPr>
          </a:lstStyle>
          <a:p>
            <a:r>
              <a:rPr lang="en-GB"/>
              <a:t>Slide </a:t>
            </a:r>
            <a:fld id="{6B5E41C2-EF12-4EF2-8280-F2B4208277C2}"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685801"/>
            <a:ext cx="2588684" cy="540861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85801"/>
            <a:ext cx="7569200" cy="5408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idx="10"/>
          </p:nvPr>
        </p:nvSpPr>
        <p:spPr/>
        <p:txBody>
          <a:bodyPr/>
          <a:lstStyle>
            <a:lvl1pPr>
              <a:defRPr/>
            </a:lvl1pPr>
          </a:lstStyle>
          <a:p>
            <a:r>
              <a:rPr lang="en-US"/>
              <a:t>August 2024</a:t>
            </a:r>
            <a:endParaRPr lang="en-GB"/>
          </a:p>
        </p:txBody>
      </p:sp>
      <p:sp>
        <p:nvSpPr>
          <p:cNvPr id="5" name="Footer Placeholder 4"/>
          <p:cNvSpPr>
            <a:spLocks noGrp="1"/>
          </p:cNvSpPr>
          <p:nvPr>
            <p:ph type="ftr" idx="11"/>
          </p:nvPr>
        </p:nvSpPr>
        <p:spPr/>
        <p:txBody>
          <a:bodyPr/>
          <a:lstStyle>
            <a:lvl1pPr>
              <a:defRPr/>
            </a:lvl1pPr>
          </a:lstStyle>
          <a:p>
            <a:r>
              <a:rPr lang="en-GB"/>
              <a:t>Carlos Rios, Terabit Wireless Internet</a:t>
            </a:r>
          </a:p>
        </p:txBody>
      </p:sp>
      <p:sp>
        <p:nvSpPr>
          <p:cNvPr id="6" name="Slide Number Placeholder 5"/>
          <p:cNvSpPr>
            <a:spLocks noGrp="1"/>
          </p:cNvSpPr>
          <p:nvPr>
            <p:ph type="sldNum" idx="12"/>
          </p:nvPr>
        </p:nvSpPr>
        <p:spPr/>
        <p:txBody>
          <a:bodyPr/>
          <a:lstStyle>
            <a:lvl1pPr>
              <a:defRPr/>
            </a:lvl1pPr>
          </a:lstStyle>
          <a:p>
            <a:r>
              <a:rPr lang="en-GB"/>
              <a:t>Slide </a:t>
            </a:r>
            <a:fld id="{9B0D65C8-A0CA-4DDA-83BB-897866218593}"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914401" y="685801"/>
            <a:ext cx="10361084" cy="106521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914401" y="1981201"/>
            <a:ext cx="10361084" cy="411321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929217" y="333375"/>
            <a:ext cx="2499764"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r>
              <a:rPr lang="en-US" dirty="0"/>
              <a:t>September 2024</a:t>
            </a:r>
            <a:endParaRPr lang="en-GB" dirty="0"/>
          </a:p>
        </p:txBody>
      </p:sp>
      <p:sp>
        <p:nvSpPr>
          <p:cNvPr id="1028" name="Rectangle 4"/>
          <p:cNvSpPr>
            <a:spLocks noGrp="1" noChangeArrowheads="1"/>
          </p:cNvSpPr>
          <p:nvPr>
            <p:ph type="ftr"/>
          </p:nvPr>
        </p:nvSpPr>
        <p:spPr bwMode="auto">
          <a:xfrm>
            <a:off x="7143757" y="6475414"/>
            <a:ext cx="424602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Carlos Rios, Terabit Wireless Internet</a:t>
            </a:r>
            <a:endParaRPr lang="en-GB" dirty="0"/>
          </a:p>
        </p:txBody>
      </p:sp>
      <p:sp>
        <p:nvSpPr>
          <p:cNvPr id="1029" name="Rectangle 5"/>
          <p:cNvSpPr>
            <a:spLocks noGrp="1" noChangeArrowheads="1"/>
          </p:cNvSpPr>
          <p:nvPr>
            <p:ph type="sldNum"/>
          </p:nvPr>
        </p:nvSpPr>
        <p:spPr bwMode="auto">
          <a:xfrm>
            <a:off x="5793318" y="6475414"/>
            <a:ext cx="704849" cy="36353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Slide </a:t>
            </a:r>
            <a:fld id="{D09C756B-EB39-4236-ADBB-73052B179AE4}" type="slidenum">
              <a:rPr lang="en-GB"/>
              <a:pPr/>
              <a:t>‹#›</a:t>
            </a:fld>
            <a:endParaRPr lang="en-GB"/>
          </a:p>
        </p:txBody>
      </p:sp>
      <p:sp>
        <p:nvSpPr>
          <p:cNvPr id="1030" name="Line 6"/>
          <p:cNvSpPr>
            <a:spLocks noChangeShapeType="1"/>
          </p:cNvSpPr>
          <p:nvPr/>
        </p:nvSpPr>
        <p:spPr bwMode="auto">
          <a:xfrm>
            <a:off x="914400" y="609600"/>
            <a:ext cx="10363200" cy="1588"/>
          </a:xfrm>
          <a:prstGeom prst="line">
            <a:avLst/>
          </a:prstGeom>
          <a:noFill/>
          <a:ln w="12600">
            <a:solidFill>
              <a:srgbClr val="000000"/>
            </a:solidFill>
            <a:miter lim="800000"/>
            <a:headEnd/>
            <a:tailEnd/>
          </a:ln>
          <a:effectLst/>
        </p:spPr>
        <p:txBody>
          <a:bodyPr/>
          <a:lstStyle/>
          <a:p>
            <a:endParaRPr lang="en-GB" sz="2400"/>
          </a:p>
        </p:txBody>
      </p:sp>
      <p:sp>
        <p:nvSpPr>
          <p:cNvPr id="1031" name="Rectangle 7"/>
          <p:cNvSpPr>
            <a:spLocks noChangeArrowheads="1"/>
          </p:cNvSpPr>
          <p:nvPr/>
        </p:nvSpPr>
        <p:spPr bwMode="auto">
          <a:xfrm>
            <a:off x="912285" y="6475413"/>
            <a:ext cx="718145" cy="184666"/>
          </a:xfrm>
          <a:prstGeom prst="rect">
            <a:avLst/>
          </a:prstGeom>
          <a:noFill/>
          <a:ln w="9525">
            <a:noFill/>
            <a:round/>
            <a:headEnd/>
            <a:tailEnd/>
          </a:ln>
          <a:effectLst/>
        </p:spPr>
        <p:txBody>
          <a:bodyPr wrap="none" lIns="0" tIns="0" rIns="0" bIns="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dirty="0">
                <a:solidFill>
                  <a:srgbClr val="000000"/>
                </a:solidFill>
              </a:rPr>
              <a:t>Submission</a:t>
            </a:r>
          </a:p>
        </p:txBody>
      </p:sp>
      <p:sp>
        <p:nvSpPr>
          <p:cNvPr id="1032" name="Line 8"/>
          <p:cNvSpPr>
            <a:spLocks noChangeShapeType="1"/>
          </p:cNvSpPr>
          <p:nvPr/>
        </p:nvSpPr>
        <p:spPr bwMode="auto">
          <a:xfrm>
            <a:off x="914400" y="6477000"/>
            <a:ext cx="10464800" cy="1588"/>
          </a:xfrm>
          <a:prstGeom prst="line">
            <a:avLst/>
          </a:prstGeom>
          <a:noFill/>
          <a:ln w="12600">
            <a:solidFill>
              <a:srgbClr val="000000"/>
            </a:solidFill>
            <a:miter lim="800000"/>
            <a:headEnd/>
            <a:tailEnd/>
          </a:ln>
          <a:effectLst/>
        </p:spPr>
        <p:txBody>
          <a:bodyPr/>
          <a:lstStyle/>
          <a:p>
            <a:endParaRPr lang="en-GB" sz="2400"/>
          </a:p>
        </p:txBody>
      </p:sp>
      <p:sp>
        <p:nvSpPr>
          <p:cNvPr id="10" name="Date Placeholder 3"/>
          <p:cNvSpPr txBox="1">
            <a:spLocks/>
          </p:cNvSpPr>
          <p:nvPr userDrawn="1"/>
        </p:nvSpPr>
        <p:spPr bwMode="auto">
          <a:xfrm>
            <a:off x="6667504" y="357166"/>
            <a:ext cx="4667283"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defRPr/>
            </a:lvl1pPr>
          </a:lstStyle>
          <a:p>
            <a:pPr marL="0" marR="0" lvl="0" indent="0" algn="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800" b="1" i="0" u="none" strike="noStrike" kern="1200" cap="none" spc="0" normalizeH="0" baseline="0" noProof="0" dirty="0">
                <a:ln>
                  <a:noFill/>
                </a:ln>
                <a:solidFill>
                  <a:srgbClr val="000000"/>
                </a:solidFill>
                <a:effectLst/>
                <a:uLnTx/>
                <a:uFillTx/>
                <a:latin typeface="Times New Roman" pitchFamily="16" charset="0"/>
                <a:ea typeface="MS Gothic" charset="-128"/>
                <a:cs typeface="Arial Unicode MS" charset="0"/>
              </a:rPr>
              <a:t>doc.: IEEE 802.11-24/1443r3</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9" r:id="rId9"/>
  </p:sldLayoutIdLst>
  <p:hf hdr="0"/>
  <p:txStyles>
    <p:title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p:titleStyle>
    <p:body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ctrTitle"/>
          </p:nvPr>
        </p:nvSpPr>
        <p:spPr>
          <a:xfrm>
            <a:off x="914400" y="606425"/>
            <a:ext cx="10363200" cy="13335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DPWiFi revA</a:t>
            </a:r>
          </a:p>
        </p:txBody>
      </p:sp>
      <p:sp>
        <p:nvSpPr>
          <p:cNvPr id="3074" name="Rectangle 2"/>
          <p:cNvSpPr>
            <a:spLocks noGrp="1" noChangeArrowheads="1"/>
          </p:cNvSpPr>
          <p:nvPr>
            <p:ph type="subTitle" idx="1"/>
          </p:nvPr>
        </p:nvSpPr>
        <p:spPr>
          <a:xfrm>
            <a:off x="1828800" y="1463675"/>
            <a:ext cx="8534400" cy="476250"/>
          </a:xfrm>
          <a:ln/>
        </p:spPr>
        <p:txBody>
          <a:bodyPr/>
          <a:lstStyle/>
          <a:p>
            <a:pPr algn="ctr">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sz="2000" dirty="0"/>
              <a:t>Date:</a:t>
            </a:r>
            <a:r>
              <a:rPr lang="en-GB" sz="2000" b="0" dirty="0"/>
              <a:t> 2024-09-23</a:t>
            </a:r>
          </a:p>
        </p:txBody>
      </p:sp>
      <p:sp>
        <p:nvSpPr>
          <p:cNvPr id="6" name="Date Placeholder 3"/>
          <p:cNvSpPr>
            <a:spLocks noGrp="1"/>
          </p:cNvSpPr>
          <p:nvPr>
            <p:ph type="dt" idx="10"/>
          </p:nvPr>
        </p:nvSpPr>
        <p:spPr/>
        <p:txBody>
          <a:bodyPr/>
          <a:lstStyle/>
          <a:p>
            <a:r>
              <a:rPr lang="en-US" dirty="0"/>
              <a:t>September 2024</a:t>
            </a:r>
            <a:endParaRPr lang="en-GB" dirty="0"/>
          </a:p>
        </p:txBody>
      </p:sp>
      <p:sp>
        <p:nvSpPr>
          <p:cNvPr id="7" name="Footer Placeholder 4"/>
          <p:cNvSpPr>
            <a:spLocks noGrp="1"/>
          </p:cNvSpPr>
          <p:nvPr>
            <p:ph type="ftr" idx="11"/>
          </p:nvPr>
        </p:nvSpPr>
        <p:spPr/>
        <p:txBody>
          <a:bodyPr/>
          <a:lstStyle/>
          <a:p>
            <a:r>
              <a:rPr lang="en-GB"/>
              <a:t>Carlos Rios, Terabit Wireless Internet</a:t>
            </a:r>
            <a:endParaRPr lang="en-GB" dirty="0"/>
          </a:p>
        </p:txBody>
      </p:sp>
      <p:sp>
        <p:nvSpPr>
          <p:cNvPr id="8" name="Slide Number Placeholder 5"/>
          <p:cNvSpPr>
            <a:spLocks noGrp="1"/>
          </p:cNvSpPr>
          <p:nvPr>
            <p:ph type="sldNum" idx="12"/>
          </p:nvPr>
        </p:nvSpPr>
        <p:spPr/>
        <p:txBody>
          <a:bodyPr/>
          <a:lstStyle/>
          <a:p>
            <a:r>
              <a:rPr lang="en-GB" dirty="0"/>
              <a:t>Slide </a:t>
            </a:r>
            <a:fld id="{93823DB3-BAA4-4F4A-B4B3-ED9ABE70E976}" type="slidenum">
              <a:rPr lang="en-GB"/>
              <a:pPr/>
              <a:t>1</a:t>
            </a:fld>
            <a:endParaRPr lang="en-GB" dirty="0"/>
          </a:p>
        </p:txBody>
      </p:sp>
      <p:graphicFrame>
        <p:nvGraphicFramePr>
          <p:cNvPr id="3075" name="Object 3"/>
          <p:cNvGraphicFramePr>
            <a:graphicFrameLocks noChangeAspect="1"/>
          </p:cNvGraphicFramePr>
          <p:nvPr>
            <p:extLst>
              <p:ext uri="{D42A27DB-BD31-4B8C-83A1-F6EECF244321}">
                <p14:modId xmlns:p14="http://schemas.microsoft.com/office/powerpoint/2010/main" val="2194916602"/>
              </p:ext>
            </p:extLst>
          </p:nvPr>
        </p:nvGraphicFramePr>
        <p:xfrm>
          <a:off x="993775" y="2416175"/>
          <a:ext cx="10244138" cy="2493963"/>
        </p:xfrm>
        <a:graphic>
          <a:graphicData uri="http://schemas.openxmlformats.org/presentationml/2006/ole">
            <mc:AlternateContent xmlns:mc="http://schemas.openxmlformats.org/markup-compatibility/2006">
              <mc:Choice xmlns:v="urn:schemas-microsoft-com:vml" Requires="v">
                <p:oleObj name="Document" r:id="rId3" imgW="10442994" imgH="2544564" progId="Word.Document.8">
                  <p:embed/>
                </p:oleObj>
              </mc:Choice>
              <mc:Fallback>
                <p:oleObj name="Document" r:id="rId3" imgW="10442994" imgH="2544564" progId="Word.Document.8">
                  <p:embed/>
                  <p:pic>
                    <p:nvPicPr>
                      <p:cNvPr id="3075" name="Object 3"/>
                      <p:cNvPicPr>
                        <a:picLocks noChangeAspect="1" noChangeArrowheads="1"/>
                      </p:cNvPicPr>
                      <p:nvPr/>
                    </p:nvPicPr>
                    <p:blipFill>
                      <a:blip r:embed="rId4"/>
                      <a:srcRect/>
                      <a:stretch>
                        <a:fillRect/>
                      </a:stretch>
                    </p:blipFill>
                    <p:spPr bwMode="auto">
                      <a:xfrm>
                        <a:off x="993775" y="2416175"/>
                        <a:ext cx="10244138" cy="2493963"/>
                      </a:xfrm>
                      <a:prstGeom prst="rect">
                        <a:avLst/>
                      </a:prstGeom>
                      <a:noFill/>
                    </p:spPr>
                  </p:pic>
                </p:oleObj>
              </mc:Fallback>
            </mc:AlternateContent>
          </a:graphicData>
        </a:graphic>
      </p:graphicFrame>
      <p:sp>
        <p:nvSpPr>
          <p:cNvPr id="3076" name="Rectangle 4"/>
          <p:cNvSpPr>
            <a:spLocks noChangeArrowheads="1"/>
          </p:cNvSpPr>
          <p:nvPr/>
        </p:nvSpPr>
        <p:spPr bwMode="auto">
          <a:xfrm>
            <a:off x="993775" y="1972991"/>
            <a:ext cx="1447800" cy="381000"/>
          </a:xfrm>
          <a:prstGeom prst="rect">
            <a:avLst/>
          </a:prstGeom>
          <a:noFill/>
          <a:ln w="9525">
            <a:noFill/>
            <a:round/>
            <a:headEnd/>
            <a:tailEnd/>
          </a:ln>
          <a:effectLst/>
        </p:spPr>
        <p:txBody>
          <a:bodyPr lIns="92160" tIns="46080" rIns="92160" bIns="46080"/>
          <a:lstStyle/>
          <a:p>
            <a:pPr>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en-GB" sz="2000" dirty="0">
                <a:solidFill>
                  <a:srgbClr val="000000"/>
                </a:solidFill>
              </a:rPr>
              <a:t>Authors: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10</a:t>
            </a:fld>
            <a:endParaRPr lang="en-GB"/>
          </a:p>
        </p:txBody>
      </p:sp>
      <p:sp>
        <p:nvSpPr>
          <p:cNvPr id="5" name="Footer Placeholder 4"/>
          <p:cNvSpPr>
            <a:spLocks noGrp="1"/>
          </p:cNvSpPr>
          <p:nvPr>
            <p:ph type="ftr" idx="14"/>
          </p:nvPr>
        </p:nvSpPr>
        <p:spPr/>
        <p:txBody>
          <a:bodyPr/>
          <a:lstStyle/>
          <a:p>
            <a:r>
              <a:rPr lang="en-GB" dirty="0"/>
              <a:t>Carlos Rios, Terabit Wireless Internet</a:t>
            </a:r>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MATLAB Representation: DPWiFiTRXv2</a:t>
            </a:r>
            <a:endParaRPr lang="en-GB" sz="2800" kern="0" dirty="0"/>
          </a:p>
        </p:txBody>
      </p:sp>
      <p:pic>
        <p:nvPicPr>
          <p:cNvPr id="7" name="Picture 6">
            <a:extLst>
              <a:ext uri="{FF2B5EF4-FFF2-40B4-BE49-F238E27FC236}">
                <a16:creationId xmlns:a16="http://schemas.microsoft.com/office/drawing/2014/main" id="{CEED3472-2314-A762-C00D-32E765B1E321}"/>
              </a:ext>
            </a:extLst>
          </p:cNvPr>
          <p:cNvPicPr>
            <a:picLocks noChangeAspect="1"/>
          </p:cNvPicPr>
          <p:nvPr/>
        </p:nvPicPr>
        <p:blipFill>
          <a:blip r:embed="rId3"/>
          <a:srcRect t="9108"/>
          <a:stretch/>
        </p:blipFill>
        <p:spPr>
          <a:xfrm>
            <a:off x="2430499" y="1051781"/>
            <a:ext cx="7331002" cy="4555072"/>
          </a:xfrm>
          <a:prstGeom prst="rect">
            <a:avLst/>
          </a:prstGeom>
        </p:spPr>
      </p:pic>
      <p:grpSp>
        <p:nvGrpSpPr>
          <p:cNvPr id="16" name="Group 15">
            <a:extLst>
              <a:ext uri="{FF2B5EF4-FFF2-40B4-BE49-F238E27FC236}">
                <a16:creationId xmlns:a16="http://schemas.microsoft.com/office/drawing/2014/main" id="{2935CB99-4663-3CFE-A71C-256AC7C545A3}"/>
              </a:ext>
            </a:extLst>
          </p:cNvPr>
          <p:cNvGrpSpPr/>
          <p:nvPr/>
        </p:nvGrpSpPr>
        <p:grpSpPr>
          <a:xfrm>
            <a:off x="4195480" y="5729417"/>
            <a:ext cx="4468768" cy="341610"/>
            <a:chOff x="386267" y="2405617"/>
            <a:chExt cx="4468768" cy="341610"/>
          </a:xfrm>
        </p:grpSpPr>
        <p:grpSp>
          <p:nvGrpSpPr>
            <p:cNvPr id="17" name="Group 16">
              <a:extLst>
                <a:ext uri="{FF2B5EF4-FFF2-40B4-BE49-F238E27FC236}">
                  <a16:creationId xmlns:a16="http://schemas.microsoft.com/office/drawing/2014/main" id="{DE05169E-D791-C882-0A50-F95CC6A68F8F}"/>
                </a:ext>
              </a:extLst>
            </p:cNvPr>
            <p:cNvGrpSpPr/>
            <p:nvPr/>
          </p:nvGrpSpPr>
          <p:grpSpPr>
            <a:xfrm>
              <a:off x="386267" y="2405617"/>
              <a:ext cx="4468768" cy="341610"/>
              <a:chOff x="1146425" y="2486703"/>
              <a:chExt cx="4468768" cy="341610"/>
            </a:xfrm>
          </p:grpSpPr>
          <p:sp>
            <p:nvSpPr>
              <p:cNvPr id="19" name="Content Placeholder 2">
                <a:extLst>
                  <a:ext uri="{FF2B5EF4-FFF2-40B4-BE49-F238E27FC236}">
                    <a16:creationId xmlns:a16="http://schemas.microsoft.com/office/drawing/2014/main" id="{8BE2477F-FC8B-FBAD-D5E5-C5ADAB3F64D9}"/>
                  </a:ext>
                </a:extLst>
              </p:cNvPr>
              <p:cNvSpPr txBox="1">
                <a:spLocks/>
              </p:cNvSpPr>
              <p:nvPr/>
            </p:nvSpPr>
            <p:spPr>
              <a:xfrm>
                <a:off x="1146425" y="2486703"/>
                <a:ext cx="4468768" cy="341610"/>
              </a:xfrm>
              <a:prstGeom prst="rect">
                <a:avLst/>
              </a:prstGeom>
            </p:spPr>
            <p:txBody>
              <a:bodyPr/>
              <a:lstStyle>
                <a:lvl1pPr marL="342900" indent="-342900" algn="l" rtl="0" eaLnBrk="0" fontAlgn="base" hangingPunct="0">
                  <a:spcBef>
                    <a:spcPct val="20000"/>
                  </a:spcBef>
                  <a:spcAft>
                    <a:spcPct val="0"/>
                  </a:spcAft>
                  <a:buSzPct val="145000"/>
                  <a:buChar char="•"/>
                  <a:defRPr sz="2800" b="1" i="1">
                    <a:solidFill>
                      <a:srgbClr val="333399"/>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SzPct val="145000"/>
                  <a:buChar char="•"/>
                  <a:defRPr sz="2200" b="1">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SzPct val="145000"/>
                  <a:buChar char="•"/>
                  <a:defRPr sz="1600" b="1">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5pPr>
                <a:lvl6pPr marL="25146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6pPr>
                <a:lvl7pPr marL="29718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7pPr>
                <a:lvl8pPr marL="34290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8pPr>
                <a:lvl9pPr marL="38862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9pPr>
              </a:lstStyle>
              <a:p>
                <a:pPr marL="0" indent="0">
                  <a:lnSpc>
                    <a:spcPct val="100000"/>
                  </a:lnSpc>
                  <a:spcBef>
                    <a:spcPts val="300"/>
                  </a:spcBef>
                  <a:buFontTx/>
                  <a:buNone/>
                </a:pPr>
                <a:r>
                  <a:rPr lang="en-US" sz="1800" i="0" kern="0" dirty="0">
                    <a:solidFill>
                      <a:schemeClr val="tx1"/>
                    </a:solidFill>
                    <a:effectLst/>
                    <a:latin typeface="Arial" panose="020B0604020202020204" pitchFamily="34" charset="0"/>
                    <a:cs typeface="Arial" panose="020B0604020202020204" pitchFamily="34" charset="0"/>
                  </a:rPr>
                  <a:t>[S]     [P] </a:t>
                </a:r>
                <a:r>
                  <a:rPr lang="en-US" sz="1800" i="0" kern="0" spc="25" dirty="0">
                    <a:solidFill>
                      <a:schemeClr val="tx1"/>
                    </a:solidFill>
                    <a:effectLst/>
                    <a:latin typeface="Arial" panose="020B0604020202020204" pitchFamily="34" charset="0"/>
                    <a:cs typeface="Arial" panose="020B0604020202020204" pitchFamily="34" charset="0"/>
                  </a:rPr>
                  <a:t> x</a:t>
                </a:r>
                <a:r>
                  <a:rPr lang="en-US" sz="1800" i="0" kern="0" dirty="0">
                    <a:solidFill>
                      <a:schemeClr val="tx1"/>
                    </a:solidFill>
                    <a:effectLst/>
                    <a:latin typeface="Arial" panose="020B0604020202020204" pitchFamily="34" charset="0"/>
                    <a:cs typeface="Arial" panose="020B0604020202020204" pitchFamily="34" charset="0"/>
                  </a:rPr>
                  <a:t>  [</a:t>
                </a:r>
                <a:r>
                  <a:rPr lang="el-GR" sz="1800" i="0" kern="0" dirty="0">
                    <a:solidFill>
                      <a:schemeClr val="tx1"/>
                    </a:solidFill>
                    <a:effectLst/>
                    <a:latin typeface="Arial" panose="020B0604020202020204" pitchFamily="34" charset="0"/>
                    <a:cs typeface="Arial" panose="020B0604020202020204" pitchFamily="34" charset="0"/>
                  </a:rPr>
                  <a:t>ψ</a:t>
                </a:r>
                <a:r>
                  <a:rPr lang="en-US" sz="1800" i="0" kern="0" dirty="0">
                    <a:solidFill>
                      <a:schemeClr val="tx1"/>
                    </a:solidFill>
                    <a:effectLst/>
                    <a:latin typeface="Arial" panose="020B0604020202020204" pitchFamily="34" charset="0"/>
                    <a:cs typeface="Arial" panose="020B0604020202020204" pitchFamily="34" charset="0"/>
                  </a:rPr>
                  <a:t>]     [P]  x  </a:t>
                </a:r>
                <a:r>
                  <a:rPr lang="en-US" sz="1800" b="1" i="0" dirty="0">
                    <a:solidFill>
                      <a:schemeClr val="tx1"/>
                    </a:solidFill>
                    <a:effectLst/>
                    <a:latin typeface="Arial" panose="020B0604020202020204" pitchFamily="34" charset="0"/>
                    <a:cs typeface="Arial" panose="020B0604020202020204" pitchFamily="34" charset="0"/>
                  </a:rPr>
                  <a:t>[H</a:t>
                </a:r>
                <a:r>
                  <a:rPr lang="en-US" sz="1800" b="1" i="0" baseline="-25000" dirty="0">
                    <a:solidFill>
                      <a:schemeClr val="tx1"/>
                    </a:solidFill>
                    <a:effectLst/>
                    <a:latin typeface="Arial" panose="020B0604020202020204" pitchFamily="34" charset="0"/>
                    <a:cs typeface="Arial" panose="020B0604020202020204" pitchFamily="34" charset="0"/>
                  </a:rPr>
                  <a:t>DP</a:t>
                </a:r>
                <a:r>
                  <a:rPr lang="en-US" sz="1800" b="1" i="0" baseline="30000" dirty="0">
                    <a:solidFill>
                      <a:schemeClr val="tx1"/>
                    </a:solidFill>
                    <a:effectLst/>
                    <a:latin typeface="Arial" panose="020B0604020202020204" pitchFamily="34" charset="0"/>
                    <a:cs typeface="Arial" panose="020B0604020202020204" pitchFamily="34" charset="0"/>
                  </a:rPr>
                  <a:t>-1</a:t>
                </a:r>
                <a:r>
                  <a:rPr lang="en-US" sz="1800" b="1" i="0" dirty="0">
                    <a:solidFill>
                      <a:schemeClr val="tx1"/>
                    </a:solidFill>
                    <a:effectLst/>
                    <a:latin typeface="Arial" panose="020B0604020202020204" pitchFamily="34" charset="0"/>
                    <a:cs typeface="Arial" panose="020B0604020202020204" pitchFamily="34" charset="0"/>
                  </a:rPr>
                  <a:t>]  =  [S’]</a:t>
                </a:r>
                <a:endParaRPr lang="en-US" sz="100" i="0" kern="0" dirty="0">
                  <a:solidFill>
                    <a:schemeClr val="tx1"/>
                  </a:solidFill>
                  <a:effectLst/>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5C9CDECC-FC77-8338-5DE0-51F51DF7E159}"/>
                  </a:ext>
                </a:extLst>
              </p:cNvPr>
              <p:cNvPicPr>
                <a:picLocks noChangeAspect="1"/>
              </p:cNvPicPr>
              <p:nvPr/>
            </p:nvPicPr>
            <p:blipFill>
              <a:blip r:embed="rId4"/>
              <a:srcRect l="57854" b="8890"/>
              <a:stretch/>
            </p:blipFill>
            <p:spPr>
              <a:xfrm flipV="1">
                <a:off x="1640274" y="2619700"/>
                <a:ext cx="191951" cy="172897"/>
              </a:xfrm>
              <a:prstGeom prst="rect">
                <a:avLst/>
              </a:prstGeom>
            </p:spPr>
          </p:pic>
        </p:grpSp>
        <p:pic>
          <p:nvPicPr>
            <p:cNvPr id="18" name="Picture 17">
              <a:extLst>
                <a:ext uri="{FF2B5EF4-FFF2-40B4-BE49-F238E27FC236}">
                  <a16:creationId xmlns:a16="http://schemas.microsoft.com/office/drawing/2014/main" id="{7C0EBF05-0541-8468-AB6D-3DD3A2332CF5}"/>
                </a:ext>
              </a:extLst>
            </p:cNvPr>
            <p:cNvPicPr>
              <a:picLocks noChangeAspect="1"/>
            </p:cNvPicPr>
            <p:nvPr/>
          </p:nvPicPr>
          <p:blipFill>
            <a:blip r:embed="rId4"/>
            <a:srcRect l="57854" b="8890"/>
            <a:stretch/>
          </p:blipFill>
          <p:spPr>
            <a:xfrm rot="11192805" flipV="1">
              <a:off x="2166285" y="2522692"/>
              <a:ext cx="191951" cy="172897"/>
            </a:xfrm>
            <a:prstGeom prst="rect">
              <a:avLst/>
            </a:prstGeom>
          </p:spPr>
        </p:pic>
      </p:grpSp>
      <p:cxnSp>
        <p:nvCxnSpPr>
          <p:cNvPr id="22" name="Straight Arrow Connector 21">
            <a:extLst>
              <a:ext uri="{FF2B5EF4-FFF2-40B4-BE49-F238E27FC236}">
                <a16:creationId xmlns:a16="http://schemas.microsoft.com/office/drawing/2014/main" id="{4EF0E760-BE61-19E5-F055-5A6A0BA83C00}"/>
              </a:ext>
            </a:extLst>
          </p:cNvPr>
          <p:cNvCxnSpPr>
            <a:cxnSpLocks/>
          </p:cNvCxnSpPr>
          <p:nvPr/>
        </p:nvCxnSpPr>
        <p:spPr bwMode="auto">
          <a:xfrm flipH="1" flipV="1">
            <a:off x="4081180" y="3492278"/>
            <a:ext cx="228600" cy="2237139"/>
          </a:xfrm>
          <a:prstGeom prst="straightConnector1">
            <a:avLst/>
          </a:prstGeom>
          <a:solidFill>
            <a:srgbClr val="00B8FF"/>
          </a:solidFill>
          <a:ln w="19050" cap="flat" cmpd="sng" algn="ctr">
            <a:solidFill>
              <a:schemeClr val="tx1"/>
            </a:solidFill>
            <a:prstDash val="solid"/>
            <a:round/>
            <a:headEnd type="none" w="med" len="med"/>
            <a:tailEnd type="oval"/>
          </a:ln>
          <a:effectLst/>
        </p:spPr>
      </p:cxnSp>
      <p:cxnSp>
        <p:nvCxnSpPr>
          <p:cNvPr id="27" name="Straight Arrow Connector 26">
            <a:extLst>
              <a:ext uri="{FF2B5EF4-FFF2-40B4-BE49-F238E27FC236}">
                <a16:creationId xmlns:a16="http://schemas.microsoft.com/office/drawing/2014/main" id="{0F36F2E1-3977-66A0-E0BE-22D0DECC9CEB}"/>
              </a:ext>
            </a:extLst>
          </p:cNvPr>
          <p:cNvCxnSpPr>
            <a:cxnSpLocks/>
          </p:cNvCxnSpPr>
          <p:nvPr/>
        </p:nvCxnSpPr>
        <p:spPr bwMode="auto">
          <a:xfrm flipH="1" flipV="1">
            <a:off x="4953000" y="3452291"/>
            <a:ext cx="152400" cy="2277126"/>
          </a:xfrm>
          <a:prstGeom prst="straightConnector1">
            <a:avLst/>
          </a:prstGeom>
          <a:solidFill>
            <a:srgbClr val="00B8FF"/>
          </a:solidFill>
          <a:ln w="19050" cap="flat" cmpd="sng" algn="ctr">
            <a:solidFill>
              <a:schemeClr val="tx1"/>
            </a:solidFill>
            <a:prstDash val="solid"/>
            <a:round/>
            <a:headEnd type="none" w="med" len="med"/>
            <a:tailEnd type="oval"/>
          </a:ln>
          <a:effectLst/>
        </p:spPr>
      </p:cxnSp>
      <p:cxnSp>
        <p:nvCxnSpPr>
          <p:cNvPr id="31" name="Straight Arrow Connector 30">
            <a:extLst>
              <a:ext uri="{FF2B5EF4-FFF2-40B4-BE49-F238E27FC236}">
                <a16:creationId xmlns:a16="http://schemas.microsoft.com/office/drawing/2014/main" id="{B04ED790-50EB-7C9D-AFD0-51D93C90BB6C}"/>
              </a:ext>
            </a:extLst>
          </p:cNvPr>
          <p:cNvCxnSpPr>
            <a:cxnSpLocks/>
          </p:cNvCxnSpPr>
          <p:nvPr/>
        </p:nvCxnSpPr>
        <p:spPr bwMode="auto">
          <a:xfrm flipH="1" flipV="1">
            <a:off x="5590388" y="3494339"/>
            <a:ext cx="161539" cy="2235078"/>
          </a:xfrm>
          <a:prstGeom prst="straightConnector1">
            <a:avLst/>
          </a:prstGeom>
          <a:solidFill>
            <a:srgbClr val="00B8FF"/>
          </a:solidFill>
          <a:ln w="19050" cap="flat" cmpd="sng" algn="ctr">
            <a:solidFill>
              <a:schemeClr val="tx1"/>
            </a:solidFill>
            <a:prstDash val="solid"/>
            <a:round/>
            <a:headEnd type="none" w="med" len="med"/>
            <a:tailEnd type="oval"/>
          </a:ln>
          <a:effectLst/>
        </p:spPr>
      </p:cxnSp>
      <p:cxnSp>
        <p:nvCxnSpPr>
          <p:cNvPr id="46" name="Straight Arrow Connector 45">
            <a:extLst>
              <a:ext uri="{FF2B5EF4-FFF2-40B4-BE49-F238E27FC236}">
                <a16:creationId xmlns:a16="http://schemas.microsoft.com/office/drawing/2014/main" id="{50FF33EA-0CB3-E33F-2220-2A47CF1F46D1}"/>
              </a:ext>
            </a:extLst>
          </p:cNvPr>
          <p:cNvCxnSpPr>
            <a:cxnSpLocks/>
            <a:stCxn id="19" idx="0"/>
          </p:cNvCxnSpPr>
          <p:nvPr/>
        </p:nvCxnSpPr>
        <p:spPr bwMode="auto">
          <a:xfrm flipH="1" flipV="1">
            <a:off x="6294747" y="3492278"/>
            <a:ext cx="135117" cy="2237139"/>
          </a:xfrm>
          <a:prstGeom prst="straightConnector1">
            <a:avLst/>
          </a:prstGeom>
          <a:solidFill>
            <a:srgbClr val="00B8FF"/>
          </a:solidFill>
          <a:ln w="19050" cap="flat" cmpd="sng" algn="ctr">
            <a:solidFill>
              <a:schemeClr val="tx1"/>
            </a:solidFill>
            <a:prstDash val="solid"/>
            <a:round/>
            <a:headEnd type="none" w="med" len="med"/>
            <a:tailEnd type="oval"/>
          </a:ln>
          <a:effectLst/>
        </p:spPr>
      </p:cxnSp>
      <p:cxnSp>
        <p:nvCxnSpPr>
          <p:cNvPr id="49" name="Straight Arrow Connector 48">
            <a:extLst>
              <a:ext uri="{FF2B5EF4-FFF2-40B4-BE49-F238E27FC236}">
                <a16:creationId xmlns:a16="http://schemas.microsoft.com/office/drawing/2014/main" id="{C2B366FA-BA4F-DAEB-F205-753D7383D3AD}"/>
              </a:ext>
            </a:extLst>
          </p:cNvPr>
          <p:cNvCxnSpPr>
            <a:cxnSpLocks/>
          </p:cNvCxnSpPr>
          <p:nvPr/>
        </p:nvCxnSpPr>
        <p:spPr bwMode="auto">
          <a:xfrm flipH="1" flipV="1">
            <a:off x="7141940" y="3429000"/>
            <a:ext cx="125028" cy="2377219"/>
          </a:xfrm>
          <a:prstGeom prst="straightConnector1">
            <a:avLst/>
          </a:prstGeom>
          <a:solidFill>
            <a:srgbClr val="00B8FF"/>
          </a:solidFill>
          <a:ln w="19050" cap="flat" cmpd="sng" algn="ctr">
            <a:solidFill>
              <a:schemeClr val="tx1"/>
            </a:solidFill>
            <a:prstDash val="solid"/>
            <a:round/>
            <a:headEnd type="none" w="med" len="med"/>
            <a:tailEnd type="oval"/>
          </a:ln>
          <a:effectLst/>
        </p:spPr>
      </p:cxnSp>
      <p:cxnSp>
        <p:nvCxnSpPr>
          <p:cNvPr id="53" name="Straight Arrow Connector 52">
            <a:extLst>
              <a:ext uri="{FF2B5EF4-FFF2-40B4-BE49-F238E27FC236}">
                <a16:creationId xmlns:a16="http://schemas.microsoft.com/office/drawing/2014/main" id="{85235004-7246-2508-884F-42919D1D55DD}"/>
              </a:ext>
            </a:extLst>
          </p:cNvPr>
          <p:cNvCxnSpPr>
            <a:cxnSpLocks/>
          </p:cNvCxnSpPr>
          <p:nvPr/>
        </p:nvCxnSpPr>
        <p:spPr bwMode="auto">
          <a:xfrm flipH="1" flipV="1">
            <a:off x="7879628" y="3329317"/>
            <a:ext cx="273772" cy="2400100"/>
          </a:xfrm>
          <a:prstGeom prst="straightConnector1">
            <a:avLst/>
          </a:prstGeom>
          <a:solidFill>
            <a:srgbClr val="00B8FF"/>
          </a:solidFill>
          <a:ln w="19050" cap="flat" cmpd="sng" algn="ctr">
            <a:solidFill>
              <a:schemeClr val="tx1"/>
            </a:solidFill>
            <a:prstDash val="solid"/>
            <a:round/>
            <a:headEnd type="none" w="med" len="med"/>
            <a:tailEnd type="oval"/>
          </a:ln>
          <a:effectLst/>
        </p:spPr>
      </p:cxnSp>
    </p:spTree>
    <p:extLst>
      <p:ext uri="{BB962C8B-B14F-4D97-AF65-F5344CB8AC3E}">
        <p14:creationId xmlns:p14="http://schemas.microsoft.com/office/powerpoint/2010/main" val="4305019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11</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DPWiFiTRXv2 Processing</a:t>
            </a:r>
            <a:endParaRPr lang="en-GB" sz="2800" kern="0" dirty="0"/>
          </a:p>
        </p:txBody>
      </p:sp>
      <p:grpSp>
        <p:nvGrpSpPr>
          <p:cNvPr id="13" name="Group 12">
            <a:extLst>
              <a:ext uri="{FF2B5EF4-FFF2-40B4-BE49-F238E27FC236}">
                <a16:creationId xmlns:a16="http://schemas.microsoft.com/office/drawing/2014/main" id="{E2936C74-A735-6C38-2AC1-A0BF9AE016B5}"/>
              </a:ext>
            </a:extLst>
          </p:cNvPr>
          <p:cNvGrpSpPr/>
          <p:nvPr/>
        </p:nvGrpSpPr>
        <p:grpSpPr>
          <a:xfrm>
            <a:off x="1092228" y="1947393"/>
            <a:ext cx="10292713" cy="1496806"/>
            <a:chOff x="1338057" y="4542505"/>
            <a:chExt cx="7871132" cy="971187"/>
          </a:xfrm>
        </p:grpSpPr>
        <p:pic>
          <p:nvPicPr>
            <p:cNvPr id="3" name="Picture 2">
              <a:extLst>
                <a:ext uri="{FF2B5EF4-FFF2-40B4-BE49-F238E27FC236}">
                  <a16:creationId xmlns:a16="http://schemas.microsoft.com/office/drawing/2014/main" id="{9B4ECAC3-B5CB-1170-5308-9E672A1C132E}"/>
                </a:ext>
              </a:extLst>
            </p:cNvPr>
            <p:cNvPicPr>
              <a:picLocks noChangeAspect="1"/>
            </p:cNvPicPr>
            <p:nvPr/>
          </p:nvPicPr>
          <p:blipFill>
            <a:blip r:embed="rId3"/>
            <a:srcRect r="3687" b="6288"/>
            <a:stretch/>
          </p:blipFill>
          <p:spPr>
            <a:xfrm>
              <a:off x="1338057" y="4542505"/>
              <a:ext cx="5096242" cy="914317"/>
            </a:xfrm>
            <a:prstGeom prst="rect">
              <a:avLst/>
            </a:prstGeom>
          </p:spPr>
        </p:pic>
        <p:pic>
          <p:nvPicPr>
            <p:cNvPr id="12" name="Picture 11">
              <a:extLst>
                <a:ext uri="{FF2B5EF4-FFF2-40B4-BE49-F238E27FC236}">
                  <a16:creationId xmlns:a16="http://schemas.microsoft.com/office/drawing/2014/main" id="{F26D0FE1-952D-8A63-789C-145F9D1A0031}"/>
                </a:ext>
              </a:extLst>
            </p:cNvPr>
            <p:cNvPicPr>
              <a:picLocks noChangeAspect="1"/>
            </p:cNvPicPr>
            <p:nvPr/>
          </p:nvPicPr>
          <p:blipFill>
            <a:blip r:embed="rId4"/>
            <a:srcRect l="33603"/>
            <a:stretch/>
          </p:blipFill>
          <p:spPr>
            <a:xfrm>
              <a:off x="6432813" y="4599375"/>
              <a:ext cx="2776376" cy="914317"/>
            </a:xfrm>
            <a:prstGeom prst="rect">
              <a:avLst/>
            </a:prstGeom>
          </p:spPr>
        </p:pic>
      </p:grpSp>
      <p:pic>
        <p:nvPicPr>
          <p:cNvPr id="15" name="Picture 14">
            <a:extLst>
              <a:ext uri="{FF2B5EF4-FFF2-40B4-BE49-F238E27FC236}">
                <a16:creationId xmlns:a16="http://schemas.microsoft.com/office/drawing/2014/main" id="{DAF42A9C-17B8-D796-463F-F59957F42CD4}"/>
              </a:ext>
            </a:extLst>
          </p:cNvPr>
          <p:cNvPicPr>
            <a:picLocks noChangeAspect="1"/>
          </p:cNvPicPr>
          <p:nvPr/>
        </p:nvPicPr>
        <p:blipFill>
          <a:blip r:embed="rId5"/>
          <a:stretch>
            <a:fillRect/>
          </a:stretch>
        </p:blipFill>
        <p:spPr>
          <a:xfrm>
            <a:off x="7837656" y="3630352"/>
            <a:ext cx="3547285" cy="1827140"/>
          </a:xfrm>
          <a:prstGeom prst="rect">
            <a:avLst/>
          </a:prstGeom>
        </p:spPr>
      </p:pic>
      <p:grpSp>
        <p:nvGrpSpPr>
          <p:cNvPr id="2" name="Group 1">
            <a:extLst>
              <a:ext uri="{FF2B5EF4-FFF2-40B4-BE49-F238E27FC236}">
                <a16:creationId xmlns:a16="http://schemas.microsoft.com/office/drawing/2014/main" id="{1FBDFB42-5B10-4320-8023-2AFD995B1248}"/>
              </a:ext>
            </a:extLst>
          </p:cNvPr>
          <p:cNvGrpSpPr/>
          <p:nvPr/>
        </p:nvGrpSpPr>
        <p:grpSpPr>
          <a:xfrm>
            <a:off x="3886200" y="1457587"/>
            <a:ext cx="4468768" cy="341610"/>
            <a:chOff x="386267" y="2405617"/>
            <a:chExt cx="4468768" cy="341610"/>
          </a:xfrm>
        </p:grpSpPr>
        <p:grpSp>
          <p:nvGrpSpPr>
            <p:cNvPr id="4" name="Group 3">
              <a:extLst>
                <a:ext uri="{FF2B5EF4-FFF2-40B4-BE49-F238E27FC236}">
                  <a16:creationId xmlns:a16="http://schemas.microsoft.com/office/drawing/2014/main" id="{29AAA2B4-13B9-A83C-2824-25620571AF4C}"/>
                </a:ext>
              </a:extLst>
            </p:cNvPr>
            <p:cNvGrpSpPr/>
            <p:nvPr/>
          </p:nvGrpSpPr>
          <p:grpSpPr>
            <a:xfrm>
              <a:off x="386267" y="2405617"/>
              <a:ext cx="4468768" cy="341610"/>
              <a:chOff x="1146425" y="2486703"/>
              <a:chExt cx="4468768" cy="341610"/>
            </a:xfrm>
          </p:grpSpPr>
          <p:sp>
            <p:nvSpPr>
              <p:cNvPr id="11" name="Content Placeholder 2">
                <a:extLst>
                  <a:ext uri="{FF2B5EF4-FFF2-40B4-BE49-F238E27FC236}">
                    <a16:creationId xmlns:a16="http://schemas.microsoft.com/office/drawing/2014/main" id="{75A5BEF0-693F-B7BA-8D79-44D8DA24E3FD}"/>
                  </a:ext>
                </a:extLst>
              </p:cNvPr>
              <p:cNvSpPr txBox="1">
                <a:spLocks/>
              </p:cNvSpPr>
              <p:nvPr/>
            </p:nvSpPr>
            <p:spPr>
              <a:xfrm>
                <a:off x="1146425" y="2486703"/>
                <a:ext cx="4468768" cy="341610"/>
              </a:xfrm>
              <a:prstGeom prst="rect">
                <a:avLst/>
              </a:prstGeom>
            </p:spPr>
            <p:txBody>
              <a:bodyPr/>
              <a:lstStyle>
                <a:lvl1pPr marL="342900" indent="-342900" algn="l" rtl="0" eaLnBrk="0" fontAlgn="base" hangingPunct="0">
                  <a:spcBef>
                    <a:spcPct val="20000"/>
                  </a:spcBef>
                  <a:spcAft>
                    <a:spcPct val="0"/>
                  </a:spcAft>
                  <a:buSzPct val="145000"/>
                  <a:buChar char="•"/>
                  <a:defRPr sz="2800" b="1" i="1">
                    <a:solidFill>
                      <a:srgbClr val="333399"/>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SzPct val="145000"/>
                  <a:buChar char="•"/>
                  <a:defRPr sz="2200" b="1">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SzPct val="145000"/>
                  <a:buChar char="•"/>
                  <a:defRPr sz="1600" b="1">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5pPr>
                <a:lvl6pPr marL="25146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6pPr>
                <a:lvl7pPr marL="29718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7pPr>
                <a:lvl8pPr marL="34290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8pPr>
                <a:lvl9pPr marL="38862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9pPr>
              </a:lstStyle>
              <a:p>
                <a:pPr marL="0" indent="0">
                  <a:lnSpc>
                    <a:spcPct val="100000"/>
                  </a:lnSpc>
                  <a:spcBef>
                    <a:spcPts val="300"/>
                  </a:spcBef>
                  <a:buFontTx/>
                  <a:buNone/>
                </a:pPr>
                <a:r>
                  <a:rPr lang="en-US" sz="1800" i="0" kern="0" dirty="0">
                    <a:solidFill>
                      <a:schemeClr val="tx1"/>
                    </a:solidFill>
                    <a:effectLst/>
                    <a:latin typeface="Arial" panose="020B0604020202020204" pitchFamily="34" charset="0"/>
                    <a:cs typeface="Arial" panose="020B0604020202020204" pitchFamily="34" charset="0"/>
                  </a:rPr>
                  <a:t>[S]     [P] </a:t>
                </a:r>
                <a:r>
                  <a:rPr lang="en-US" sz="1800" i="0" kern="0" spc="25" dirty="0">
                    <a:solidFill>
                      <a:schemeClr val="tx1"/>
                    </a:solidFill>
                    <a:effectLst/>
                    <a:latin typeface="Arial" panose="020B0604020202020204" pitchFamily="34" charset="0"/>
                    <a:cs typeface="Arial" panose="020B0604020202020204" pitchFamily="34" charset="0"/>
                  </a:rPr>
                  <a:t> x</a:t>
                </a:r>
                <a:r>
                  <a:rPr lang="en-US" sz="1800" i="0" kern="0" dirty="0">
                    <a:solidFill>
                      <a:schemeClr val="tx1"/>
                    </a:solidFill>
                    <a:effectLst/>
                    <a:latin typeface="Arial" panose="020B0604020202020204" pitchFamily="34" charset="0"/>
                    <a:cs typeface="Arial" panose="020B0604020202020204" pitchFamily="34" charset="0"/>
                  </a:rPr>
                  <a:t>  [</a:t>
                </a:r>
                <a:r>
                  <a:rPr lang="el-GR" sz="1800" i="0" kern="0" dirty="0">
                    <a:solidFill>
                      <a:schemeClr val="tx1"/>
                    </a:solidFill>
                    <a:effectLst/>
                    <a:latin typeface="Arial" panose="020B0604020202020204" pitchFamily="34" charset="0"/>
                    <a:cs typeface="Arial" panose="020B0604020202020204" pitchFamily="34" charset="0"/>
                  </a:rPr>
                  <a:t>ψ</a:t>
                </a:r>
                <a:r>
                  <a:rPr lang="en-US" sz="1800" i="0" kern="0" dirty="0">
                    <a:solidFill>
                      <a:schemeClr val="tx1"/>
                    </a:solidFill>
                    <a:effectLst/>
                    <a:latin typeface="Arial" panose="020B0604020202020204" pitchFamily="34" charset="0"/>
                    <a:cs typeface="Arial" panose="020B0604020202020204" pitchFamily="34" charset="0"/>
                  </a:rPr>
                  <a:t>]     [P]  x  </a:t>
                </a:r>
                <a:r>
                  <a:rPr lang="en-US" sz="1800" b="1" i="0" dirty="0">
                    <a:solidFill>
                      <a:schemeClr val="tx1"/>
                    </a:solidFill>
                    <a:effectLst/>
                    <a:latin typeface="Arial" panose="020B0604020202020204" pitchFamily="34" charset="0"/>
                    <a:cs typeface="Arial" panose="020B0604020202020204" pitchFamily="34" charset="0"/>
                  </a:rPr>
                  <a:t>[H</a:t>
                </a:r>
                <a:r>
                  <a:rPr lang="en-US" sz="1800" b="1" i="0" baseline="-25000" dirty="0">
                    <a:solidFill>
                      <a:schemeClr val="tx1"/>
                    </a:solidFill>
                    <a:effectLst/>
                    <a:latin typeface="Arial" panose="020B0604020202020204" pitchFamily="34" charset="0"/>
                    <a:cs typeface="Arial" panose="020B0604020202020204" pitchFamily="34" charset="0"/>
                  </a:rPr>
                  <a:t>DP</a:t>
                </a:r>
                <a:r>
                  <a:rPr lang="en-US" sz="1800" b="1" i="0" baseline="30000" dirty="0">
                    <a:solidFill>
                      <a:schemeClr val="tx1"/>
                    </a:solidFill>
                    <a:effectLst/>
                    <a:latin typeface="Arial" panose="020B0604020202020204" pitchFamily="34" charset="0"/>
                    <a:cs typeface="Arial" panose="020B0604020202020204" pitchFamily="34" charset="0"/>
                  </a:rPr>
                  <a:t>-1</a:t>
                </a:r>
                <a:r>
                  <a:rPr lang="en-US" sz="1800" b="1" i="0" dirty="0">
                    <a:solidFill>
                      <a:schemeClr val="tx1"/>
                    </a:solidFill>
                    <a:effectLst/>
                    <a:latin typeface="Arial" panose="020B0604020202020204" pitchFamily="34" charset="0"/>
                    <a:cs typeface="Arial" panose="020B0604020202020204" pitchFamily="34" charset="0"/>
                  </a:rPr>
                  <a:t>]  =  [S’]</a:t>
                </a:r>
                <a:endParaRPr lang="en-US" sz="100" i="0" kern="0" dirty="0">
                  <a:solidFill>
                    <a:schemeClr val="tx1"/>
                  </a:solidFill>
                  <a:effectLst/>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EA4FF166-C1DB-888E-53F8-04A1DD7E3CDC}"/>
                  </a:ext>
                </a:extLst>
              </p:cNvPr>
              <p:cNvPicPr>
                <a:picLocks noChangeAspect="1"/>
              </p:cNvPicPr>
              <p:nvPr/>
            </p:nvPicPr>
            <p:blipFill>
              <a:blip r:embed="rId6"/>
              <a:srcRect l="57854" b="8890"/>
              <a:stretch/>
            </p:blipFill>
            <p:spPr>
              <a:xfrm flipV="1">
                <a:off x="1640274" y="2619700"/>
                <a:ext cx="191951" cy="172897"/>
              </a:xfrm>
              <a:prstGeom prst="rect">
                <a:avLst/>
              </a:prstGeom>
            </p:spPr>
          </p:pic>
        </p:grpSp>
        <p:pic>
          <p:nvPicPr>
            <p:cNvPr id="10" name="Picture 9">
              <a:extLst>
                <a:ext uri="{FF2B5EF4-FFF2-40B4-BE49-F238E27FC236}">
                  <a16:creationId xmlns:a16="http://schemas.microsoft.com/office/drawing/2014/main" id="{42B24C7F-6DF6-8640-7979-ADDBC405DE5A}"/>
                </a:ext>
              </a:extLst>
            </p:cNvPr>
            <p:cNvPicPr>
              <a:picLocks noChangeAspect="1"/>
            </p:cNvPicPr>
            <p:nvPr/>
          </p:nvPicPr>
          <p:blipFill>
            <a:blip r:embed="rId6"/>
            <a:srcRect l="57854" b="8890"/>
            <a:stretch/>
          </p:blipFill>
          <p:spPr>
            <a:xfrm rot="11192805" flipV="1">
              <a:off x="2166285" y="2522692"/>
              <a:ext cx="191951" cy="172897"/>
            </a:xfrm>
            <a:prstGeom prst="rect">
              <a:avLst/>
            </a:prstGeom>
          </p:spPr>
        </p:pic>
      </p:grpSp>
      <p:pic>
        <p:nvPicPr>
          <p:cNvPr id="17" name="Picture 16">
            <a:extLst>
              <a:ext uri="{FF2B5EF4-FFF2-40B4-BE49-F238E27FC236}">
                <a16:creationId xmlns:a16="http://schemas.microsoft.com/office/drawing/2014/main" id="{E6FD29CD-151E-7578-0A20-7F6C81BE1362}"/>
              </a:ext>
            </a:extLst>
          </p:cNvPr>
          <p:cNvPicPr>
            <a:picLocks noChangeAspect="1"/>
          </p:cNvPicPr>
          <p:nvPr/>
        </p:nvPicPr>
        <p:blipFill>
          <a:blip r:embed="rId7"/>
          <a:stretch>
            <a:fillRect/>
          </a:stretch>
        </p:blipFill>
        <p:spPr>
          <a:xfrm>
            <a:off x="2210694" y="3991256"/>
            <a:ext cx="5154549" cy="1409157"/>
          </a:xfrm>
          <a:prstGeom prst="rect">
            <a:avLst/>
          </a:prstGeom>
        </p:spPr>
      </p:pic>
      <p:sp>
        <p:nvSpPr>
          <p:cNvPr id="18" name="Oval 17">
            <a:extLst>
              <a:ext uri="{FF2B5EF4-FFF2-40B4-BE49-F238E27FC236}">
                <a16:creationId xmlns:a16="http://schemas.microsoft.com/office/drawing/2014/main" id="{FBDFC7B9-9D2D-38D9-870B-F45E7BA1212F}"/>
              </a:ext>
            </a:extLst>
          </p:cNvPr>
          <p:cNvSpPr/>
          <p:nvPr/>
        </p:nvSpPr>
        <p:spPr bwMode="auto">
          <a:xfrm rot="21336272">
            <a:off x="2740877" y="1812892"/>
            <a:ext cx="5096585" cy="1688240"/>
          </a:xfrm>
          <a:prstGeom prst="ellipse">
            <a:avLst/>
          </a:prstGeom>
          <a:noFill/>
          <a:ln w="31750" cap="flat" cmpd="sng" algn="ctr">
            <a:solidFill>
              <a:schemeClr val="accent6">
                <a:lumMod val="75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a:ln>
                <a:noFill/>
              </a:ln>
              <a:solidFill>
                <a:schemeClr val="bg1"/>
              </a:solidFill>
              <a:effectLst/>
              <a:latin typeface="Times New Roman" pitchFamily="16" charset="0"/>
              <a:ea typeface="MS Gothic" charset="-128"/>
            </a:endParaRPr>
          </a:p>
        </p:txBody>
      </p:sp>
      <p:cxnSp>
        <p:nvCxnSpPr>
          <p:cNvPr id="19" name="Straight Arrow Connector 18">
            <a:extLst>
              <a:ext uri="{FF2B5EF4-FFF2-40B4-BE49-F238E27FC236}">
                <a16:creationId xmlns:a16="http://schemas.microsoft.com/office/drawing/2014/main" id="{7B88F097-28F7-37E3-5AA8-C9C58C02F711}"/>
              </a:ext>
            </a:extLst>
          </p:cNvPr>
          <p:cNvCxnSpPr>
            <a:cxnSpLocks/>
            <a:stCxn id="17" idx="0"/>
          </p:cNvCxnSpPr>
          <p:nvPr/>
        </p:nvCxnSpPr>
        <p:spPr bwMode="auto">
          <a:xfrm flipV="1">
            <a:off x="4787969" y="3501451"/>
            <a:ext cx="391929" cy="489805"/>
          </a:xfrm>
          <a:prstGeom prst="straightConnector1">
            <a:avLst/>
          </a:prstGeom>
          <a:solidFill>
            <a:srgbClr val="00B8FF"/>
          </a:solidFill>
          <a:ln w="31750" cap="flat" cmpd="sng" algn="ctr">
            <a:solidFill>
              <a:schemeClr val="accent6">
                <a:lumMod val="75000"/>
              </a:schemeClr>
            </a:solidFill>
            <a:prstDash val="solid"/>
            <a:round/>
            <a:headEnd type="none" w="med" len="med"/>
            <a:tailEnd type="oval"/>
          </a:ln>
          <a:effectLst/>
        </p:spPr>
      </p:cxnSp>
      <p:grpSp>
        <p:nvGrpSpPr>
          <p:cNvPr id="23" name="Group 22">
            <a:extLst>
              <a:ext uri="{FF2B5EF4-FFF2-40B4-BE49-F238E27FC236}">
                <a16:creationId xmlns:a16="http://schemas.microsoft.com/office/drawing/2014/main" id="{086A8497-A4F7-2A8E-6995-B453E156815A}"/>
              </a:ext>
            </a:extLst>
          </p:cNvPr>
          <p:cNvGrpSpPr/>
          <p:nvPr/>
        </p:nvGrpSpPr>
        <p:grpSpPr>
          <a:xfrm>
            <a:off x="4263783" y="5812481"/>
            <a:ext cx="4468768" cy="341610"/>
            <a:chOff x="1173457" y="2486703"/>
            <a:chExt cx="4468768" cy="341610"/>
          </a:xfrm>
        </p:grpSpPr>
        <p:sp>
          <p:nvSpPr>
            <p:cNvPr id="25" name="Content Placeholder 2">
              <a:extLst>
                <a:ext uri="{FF2B5EF4-FFF2-40B4-BE49-F238E27FC236}">
                  <a16:creationId xmlns:a16="http://schemas.microsoft.com/office/drawing/2014/main" id="{6408B3B7-66A2-E09D-5728-030994FFDA34}"/>
                </a:ext>
              </a:extLst>
            </p:cNvPr>
            <p:cNvSpPr txBox="1">
              <a:spLocks/>
            </p:cNvSpPr>
            <p:nvPr/>
          </p:nvSpPr>
          <p:spPr>
            <a:xfrm>
              <a:off x="1173457" y="2486703"/>
              <a:ext cx="4468768" cy="341610"/>
            </a:xfrm>
            <a:prstGeom prst="rect">
              <a:avLst/>
            </a:prstGeom>
          </p:spPr>
          <p:txBody>
            <a:bodyPr/>
            <a:lstStyle>
              <a:lvl1pPr marL="342900" indent="-342900" algn="l" rtl="0" eaLnBrk="0" fontAlgn="base" hangingPunct="0">
                <a:spcBef>
                  <a:spcPct val="20000"/>
                </a:spcBef>
                <a:spcAft>
                  <a:spcPct val="0"/>
                </a:spcAft>
                <a:buSzPct val="145000"/>
                <a:buChar char="•"/>
                <a:defRPr sz="2800" b="1" i="1">
                  <a:solidFill>
                    <a:srgbClr val="333399"/>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SzPct val="145000"/>
                <a:buChar char="•"/>
                <a:defRPr sz="2200" b="1">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SzPct val="145000"/>
                <a:buChar char="•"/>
                <a:defRPr sz="1600" b="1">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5pPr>
              <a:lvl6pPr marL="25146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6pPr>
              <a:lvl7pPr marL="29718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7pPr>
              <a:lvl8pPr marL="34290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8pPr>
              <a:lvl9pPr marL="3886200" indent="-228600" algn="l" rtl="0" fontAlgn="base">
                <a:spcBef>
                  <a:spcPct val="20000"/>
                </a:spcBef>
                <a:spcAft>
                  <a:spcPct val="0"/>
                </a:spcAft>
                <a:buSzPct val="145000"/>
                <a:buChar char="•"/>
                <a:defRPr sz="2000" b="1">
                  <a:solidFill>
                    <a:srgbClr val="333399"/>
                  </a:solidFill>
                  <a:effectLst>
                    <a:outerShdw blurRad="38100" dist="38100" dir="2700000" algn="tl">
                      <a:srgbClr val="C0C0C0"/>
                    </a:outerShdw>
                  </a:effectLst>
                  <a:latin typeface="+mn-lt"/>
                </a:defRPr>
              </a:lvl9pPr>
            </a:lstStyle>
            <a:p>
              <a:pPr marL="0" indent="0">
                <a:lnSpc>
                  <a:spcPct val="100000"/>
                </a:lnSpc>
                <a:spcBef>
                  <a:spcPts val="300"/>
                </a:spcBef>
                <a:buFontTx/>
                <a:buNone/>
              </a:pPr>
              <a:r>
                <a:rPr lang="en-US" sz="1800" i="0" kern="0" dirty="0">
                  <a:solidFill>
                    <a:schemeClr val="tx1"/>
                  </a:solidFill>
                  <a:effectLst/>
                  <a:latin typeface="Arial" panose="020B0604020202020204" pitchFamily="34" charset="0"/>
                  <a:cs typeface="Arial" panose="020B0604020202020204" pitchFamily="34" charset="0"/>
                </a:rPr>
                <a:t>[S]      </a:t>
              </a:r>
              <a:r>
                <a:rPr lang="en-US" sz="1800" b="1" i="0" dirty="0">
                  <a:solidFill>
                    <a:schemeClr val="tx1"/>
                  </a:solidFill>
                  <a:effectLst/>
                  <a:latin typeface="Arial" panose="020B0604020202020204" pitchFamily="34" charset="0"/>
                  <a:cs typeface="Arial" panose="020B0604020202020204" pitchFamily="34" charset="0"/>
                </a:rPr>
                <a:t>[H</a:t>
              </a:r>
              <a:r>
                <a:rPr lang="en-US" sz="1800" b="1" i="0" baseline="-25000" dirty="0">
                  <a:solidFill>
                    <a:schemeClr val="tx1"/>
                  </a:solidFill>
                  <a:effectLst/>
                  <a:latin typeface="Arial" panose="020B0604020202020204" pitchFamily="34" charset="0"/>
                  <a:cs typeface="Arial" panose="020B0604020202020204" pitchFamily="34" charset="0"/>
                </a:rPr>
                <a:t>DP</a:t>
              </a:r>
              <a:r>
                <a:rPr lang="en-US" sz="1800" b="1" i="0" dirty="0">
                  <a:solidFill>
                    <a:schemeClr val="tx1"/>
                  </a:solidFill>
                  <a:effectLst/>
                  <a:latin typeface="Arial" panose="020B0604020202020204" pitchFamily="34" charset="0"/>
                  <a:cs typeface="Arial" panose="020B0604020202020204" pitchFamily="34" charset="0"/>
                </a:rPr>
                <a:t>]</a:t>
              </a:r>
              <a:r>
                <a:rPr lang="en-US" sz="1800" i="0" kern="0" dirty="0">
                  <a:solidFill>
                    <a:schemeClr val="tx1"/>
                  </a:solidFill>
                  <a:effectLst/>
                  <a:latin typeface="Arial" panose="020B0604020202020204" pitchFamily="34" charset="0"/>
                  <a:cs typeface="Arial" panose="020B0604020202020204" pitchFamily="34" charset="0"/>
                </a:rPr>
                <a:t>  x  </a:t>
              </a:r>
              <a:r>
                <a:rPr lang="en-US" sz="1800" b="1" i="0" dirty="0">
                  <a:solidFill>
                    <a:schemeClr val="tx1"/>
                  </a:solidFill>
                  <a:effectLst/>
                  <a:latin typeface="Arial" panose="020B0604020202020204" pitchFamily="34" charset="0"/>
                  <a:cs typeface="Arial" panose="020B0604020202020204" pitchFamily="34" charset="0"/>
                </a:rPr>
                <a:t>[H</a:t>
              </a:r>
              <a:r>
                <a:rPr lang="en-US" sz="1800" b="1" i="0" baseline="-25000" dirty="0">
                  <a:solidFill>
                    <a:schemeClr val="tx1"/>
                  </a:solidFill>
                  <a:effectLst/>
                  <a:latin typeface="Arial" panose="020B0604020202020204" pitchFamily="34" charset="0"/>
                  <a:cs typeface="Arial" panose="020B0604020202020204" pitchFamily="34" charset="0"/>
                </a:rPr>
                <a:t>DP</a:t>
              </a:r>
              <a:r>
                <a:rPr lang="en-US" sz="1800" b="1" i="0" baseline="30000" dirty="0">
                  <a:solidFill>
                    <a:schemeClr val="tx1"/>
                  </a:solidFill>
                  <a:effectLst/>
                  <a:latin typeface="Arial" panose="020B0604020202020204" pitchFamily="34" charset="0"/>
                  <a:cs typeface="Arial" panose="020B0604020202020204" pitchFamily="34" charset="0"/>
                </a:rPr>
                <a:t>-1</a:t>
              </a:r>
              <a:r>
                <a:rPr lang="en-US" sz="1800" b="1" i="0" dirty="0">
                  <a:solidFill>
                    <a:schemeClr val="tx1"/>
                  </a:solidFill>
                  <a:effectLst/>
                  <a:latin typeface="Arial" panose="020B0604020202020204" pitchFamily="34" charset="0"/>
                  <a:cs typeface="Arial" panose="020B0604020202020204" pitchFamily="34" charset="0"/>
                </a:rPr>
                <a:t>]  =  [S’]  =  [S]</a:t>
              </a:r>
              <a:endParaRPr lang="en-US" sz="100" i="0" kern="0" dirty="0">
                <a:solidFill>
                  <a:schemeClr val="tx1"/>
                </a:solidFill>
                <a:effectLst/>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5F048EB9-547D-7841-9865-20326DAD43F0}"/>
                </a:ext>
              </a:extLst>
            </p:cNvPr>
            <p:cNvPicPr>
              <a:picLocks noChangeAspect="1"/>
            </p:cNvPicPr>
            <p:nvPr/>
          </p:nvPicPr>
          <p:blipFill>
            <a:blip r:embed="rId6"/>
            <a:srcRect l="57854" b="8890"/>
            <a:stretch/>
          </p:blipFill>
          <p:spPr>
            <a:xfrm rot="3765633" flipV="1">
              <a:off x="1640274" y="2619700"/>
              <a:ext cx="191951" cy="172897"/>
            </a:xfrm>
            <a:prstGeom prst="rect">
              <a:avLst/>
            </a:prstGeom>
          </p:spPr>
        </p:pic>
      </p:grpSp>
      <p:pic>
        <p:nvPicPr>
          <p:cNvPr id="28" name="Picture 27">
            <a:extLst>
              <a:ext uri="{FF2B5EF4-FFF2-40B4-BE49-F238E27FC236}">
                <a16:creationId xmlns:a16="http://schemas.microsoft.com/office/drawing/2014/main" id="{64FFA21D-225E-6A70-B7B1-68110385001B}"/>
              </a:ext>
            </a:extLst>
          </p:cNvPr>
          <p:cNvPicPr>
            <a:picLocks noChangeAspect="1"/>
          </p:cNvPicPr>
          <p:nvPr/>
        </p:nvPicPr>
        <p:blipFill>
          <a:blip r:embed="rId8"/>
          <a:stretch>
            <a:fillRect/>
          </a:stretch>
        </p:blipFill>
        <p:spPr>
          <a:xfrm>
            <a:off x="1294674" y="4468467"/>
            <a:ext cx="953191" cy="454733"/>
          </a:xfrm>
          <a:prstGeom prst="rect">
            <a:avLst/>
          </a:prstGeom>
        </p:spPr>
      </p:pic>
    </p:spTree>
    <p:extLst>
      <p:ext uri="{BB962C8B-B14F-4D97-AF65-F5344CB8AC3E}">
        <p14:creationId xmlns:p14="http://schemas.microsoft.com/office/powerpoint/2010/main" val="8475186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12</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pic>
        <p:nvPicPr>
          <p:cNvPr id="3" name="Picture 2">
            <a:extLst>
              <a:ext uri="{FF2B5EF4-FFF2-40B4-BE49-F238E27FC236}">
                <a16:creationId xmlns:a16="http://schemas.microsoft.com/office/drawing/2014/main" id="{D1C25BF3-DCAC-FF11-16F6-F2F91CE41A99}"/>
              </a:ext>
            </a:extLst>
          </p:cNvPr>
          <p:cNvPicPr>
            <a:picLocks noChangeAspect="1"/>
          </p:cNvPicPr>
          <p:nvPr/>
        </p:nvPicPr>
        <p:blipFill>
          <a:blip r:embed="rId3"/>
          <a:stretch>
            <a:fillRect/>
          </a:stretch>
        </p:blipFill>
        <p:spPr>
          <a:xfrm>
            <a:off x="1867497" y="1021238"/>
            <a:ext cx="8457005" cy="5379562"/>
          </a:xfrm>
          <a:prstGeom prst="rect">
            <a:avLst/>
          </a:prstGeom>
        </p:spPr>
      </p:pic>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Representative DPWiFi revA MATLAB Simulation Results</a:t>
            </a:r>
            <a:endParaRPr lang="en-GB" sz="2800" kern="0" dirty="0"/>
          </a:p>
        </p:txBody>
      </p:sp>
    </p:spTree>
    <p:extLst>
      <p:ext uri="{BB962C8B-B14F-4D97-AF65-F5344CB8AC3E}">
        <p14:creationId xmlns:p14="http://schemas.microsoft.com/office/powerpoint/2010/main" val="10812580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13</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29217" y="514827"/>
            <a:ext cx="10361084" cy="10409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MATLAB Validation</a:t>
            </a:r>
          </a:p>
          <a:p>
            <a:r>
              <a:rPr lang="en-US" sz="2000" kern="0" dirty="0">
                <a:solidFill>
                  <a:schemeClr val="tx1"/>
                </a:solidFill>
              </a:rPr>
              <a:t>(See Appendix A for full DPWiFiTRXv2 Control Panel/Visualization Window Screen Shots)</a:t>
            </a:r>
            <a:endParaRPr lang="en-GB" sz="2000" kern="0" dirty="0"/>
          </a:p>
        </p:txBody>
      </p:sp>
      <p:graphicFrame>
        <p:nvGraphicFramePr>
          <p:cNvPr id="4" name="Table 3">
            <a:extLst>
              <a:ext uri="{FF2B5EF4-FFF2-40B4-BE49-F238E27FC236}">
                <a16:creationId xmlns:a16="http://schemas.microsoft.com/office/drawing/2014/main" id="{04EB1F4A-A7E3-7DFA-128A-C02D2D89D910}"/>
              </a:ext>
            </a:extLst>
          </p:cNvPr>
          <p:cNvGraphicFramePr>
            <a:graphicFrameLocks noGrp="1"/>
          </p:cNvGraphicFramePr>
          <p:nvPr>
            <p:extLst>
              <p:ext uri="{D42A27DB-BD31-4B8C-83A1-F6EECF244321}">
                <p14:modId xmlns:p14="http://schemas.microsoft.com/office/powerpoint/2010/main" val="1978012476"/>
              </p:ext>
            </p:extLst>
          </p:nvPr>
        </p:nvGraphicFramePr>
        <p:xfrm>
          <a:off x="1483254" y="1469867"/>
          <a:ext cx="9324975" cy="4754880"/>
        </p:xfrm>
        <a:graphic>
          <a:graphicData uri="http://schemas.openxmlformats.org/drawingml/2006/table">
            <a:tbl>
              <a:tblPr firstRow="1" bandRow="1">
                <a:tableStyleId>{073A0DAA-6AF3-43AB-8588-CEC1D06C72B9}</a:tableStyleId>
              </a:tblPr>
              <a:tblGrid>
                <a:gridCol w="898500">
                  <a:extLst>
                    <a:ext uri="{9D8B030D-6E8A-4147-A177-3AD203B41FA5}">
                      <a16:colId xmlns:a16="http://schemas.microsoft.com/office/drawing/2014/main" val="419928448"/>
                    </a:ext>
                  </a:extLst>
                </a:gridCol>
                <a:gridCol w="1821284">
                  <a:extLst>
                    <a:ext uri="{9D8B030D-6E8A-4147-A177-3AD203B41FA5}">
                      <a16:colId xmlns:a16="http://schemas.microsoft.com/office/drawing/2014/main" val="2147156901"/>
                    </a:ext>
                  </a:extLst>
                </a:gridCol>
                <a:gridCol w="1821284">
                  <a:extLst>
                    <a:ext uri="{9D8B030D-6E8A-4147-A177-3AD203B41FA5}">
                      <a16:colId xmlns:a16="http://schemas.microsoft.com/office/drawing/2014/main" val="3608670684"/>
                    </a:ext>
                  </a:extLst>
                </a:gridCol>
                <a:gridCol w="1675581">
                  <a:extLst>
                    <a:ext uri="{9D8B030D-6E8A-4147-A177-3AD203B41FA5}">
                      <a16:colId xmlns:a16="http://schemas.microsoft.com/office/drawing/2014/main" val="333345212"/>
                    </a:ext>
                  </a:extLst>
                </a:gridCol>
                <a:gridCol w="1858050">
                  <a:extLst>
                    <a:ext uri="{9D8B030D-6E8A-4147-A177-3AD203B41FA5}">
                      <a16:colId xmlns:a16="http://schemas.microsoft.com/office/drawing/2014/main" val="126299501"/>
                    </a:ext>
                  </a:extLst>
                </a:gridCol>
                <a:gridCol w="1250276">
                  <a:extLst>
                    <a:ext uri="{9D8B030D-6E8A-4147-A177-3AD203B41FA5}">
                      <a16:colId xmlns:a16="http://schemas.microsoft.com/office/drawing/2014/main" val="4041508696"/>
                    </a:ext>
                  </a:extLst>
                </a:gridCol>
              </a:tblGrid>
              <a:tr h="341800">
                <a:tc gridSpan="6">
                  <a:txBody>
                    <a:bodyPr/>
                    <a:lstStyle/>
                    <a:p>
                      <a:pPr algn="ctr"/>
                      <a:r>
                        <a:rPr lang="en-US" dirty="0"/>
                        <a:t>DPWiFiTRXv2 BER vs Channel Depolarization, Rx Adaptation</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dirty="0"/>
                    </a:p>
                  </a:txBody>
                  <a:tcPr/>
                </a:tc>
                <a:extLst>
                  <a:ext uri="{0D108BD9-81ED-4DB2-BD59-A6C34878D82A}">
                    <a16:rowId xmlns:a16="http://schemas.microsoft.com/office/drawing/2014/main" val="2389567463"/>
                  </a:ext>
                </a:extLst>
              </a:tr>
              <a:tr h="341800">
                <a:tc>
                  <a:txBody>
                    <a:bodyPr/>
                    <a:lstStyle/>
                    <a:p>
                      <a:pPr algn="ctr"/>
                      <a:r>
                        <a:rPr lang="en-US" b="1" dirty="0"/>
                        <a:t>Case</a:t>
                      </a:r>
                    </a:p>
                  </a:txBody>
                  <a:tcPr/>
                </a:tc>
                <a:tc>
                  <a:txBody>
                    <a:bodyPr/>
                    <a:lstStyle/>
                    <a:p>
                      <a:pPr algn="ctr"/>
                      <a:r>
                        <a:rPr lang="en-US" b="1" dirty="0"/>
                        <a:t>Signal</a:t>
                      </a:r>
                    </a:p>
                  </a:txBody>
                  <a:tcPr/>
                </a:tc>
                <a:tc>
                  <a:txBody>
                    <a:bodyPr/>
                    <a:lstStyle/>
                    <a:p>
                      <a:pPr algn="ctr"/>
                      <a:r>
                        <a:rPr lang="en-US" b="1" dirty="0"/>
                        <a:t>MIMO Order</a:t>
                      </a:r>
                    </a:p>
                  </a:txBody>
                  <a:tcPr/>
                </a:tc>
                <a:tc>
                  <a:txBody>
                    <a:bodyPr/>
                    <a:lstStyle/>
                    <a:p>
                      <a:pPr algn="ctr"/>
                      <a:r>
                        <a:rPr lang="en-US" b="1" dirty="0"/>
                        <a:t>Channel </a:t>
                      </a:r>
                      <a:r>
                        <a:rPr lang="el-GR" b="1" dirty="0"/>
                        <a:t>ψ</a:t>
                      </a:r>
                      <a:r>
                        <a:rPr lang="en-US" b="1" dirty="0"/>
                        <a:t> (</a:t>
                      </a:r>
                      <a:r>
                        <a:rPr lang="en-US" b="1" baseline="30000" dirty="0"/>
                        <a:t>o</a:t>
                      </a:r>
                      <a:r>
                        <a:rPr lang="en-US" b="1" dirty="0"/>
                        <a:t>)</a:t>
                      </a:r>
                    </a:p>
                  </a:txBody>
                  <a:tcPr/>
                </a:tc>
                <a:tc>
                  <a:txBody>
                    <a:bodyPr/>
                    <a:lstStyle/>
                    <a:p>
                      <a:pPr algn="ctr"/>
                      <a:r>
                        <a:rPr lang="en-US" b="1" dirty="0"/>
                        <a:t>Rx Adaptation</a:t>
                      </a:r>
                    </a:p>
                  </a:txBody>
                  <a:tcPr/>
                </a:tc>
                <a:tc>
                  <a:txBody>
                    <a:bodyPr/>
                    <a:lstStyle/>
                    <a:p>
                      <a:pPr algn="ctr"/>
                      <a:r>
                        <a:rPr lang="en-US" b="1" dirty="0"/>
                        <a:t>BER</a:t>
                      </a:r>
                    </a:p>
                  </a:txBody>
                  <a:tcPr/>
                </a:tc>
                <a:extLst>
                  <a:ext uri="{0D108BD9-81ED-4DB2-BD59-A6C34878D82A}">
                    <a16:rowId xmlns:a16="http://schemas.microsoft.com/office/drawing/2014/main" val="2057316134"/>
                  </a:ext>
                </a:extLst>
              </a:tr>
              <a:tr h="333796">
                <a:tc>
                  <a:txBody>
                    <a:bodyPr/>
                    <a:lstStyle/>
                    <a:p>
                      <a:pPr algn="ctr"/>
                      <a:r>
                        <a:rPr lang="en-US" sz="1600" b="1" dirty="0"/>
                        <a:t>1</a:t>
                      </a:r>
                    </a:p>
                  </a:txBody>
                  <a:tcPr/>
                </a:tc>
                <a:tc>
                  <a:txBody>
                    <a:bodyPr/>
                    <a:lstStyle/>
                    <a:p>
                      <a:pPr algn="ctr"/>
                      <a:r>
                        <a:rPr lang="en-US" sz="1600" b="1" dirty="0"/>
                        <a:t>MCS13 320 MHz</a:t>
                      </a:r>
                    </a:p>
                  </a:txBody>
                  <a:tcPr/>
                </a:tc>
                <a:tc>
                  <a:txBody>
                    <a:bodyPr/>
                    <a:lstStyle/>
                    <a:p>
                      <a:pPr algn="ctr"/>
                      <a:r>
                        <a:rPr lang="en-US" sz="1600" b="1" dirty="0"/>
                        <a:t>32</a:t>
                      </a:r>
                    </a:p>
                  </a:txBody>
                  <a:tcPr/>
                </a:tc>
                <a:tc>
                  <a:txBody>
                    <a:bodyPr/>
                    <a:lstStyle/>
                    <a:p>
                      <a:pPr algn="ctr"/>
                      <a:r>
                        <a:rPr lang="en-US" sz="1600" b="1" dirty="0"/>
                        <a:t>0.0</a:t>
                      </a:r>
                    </a:p>
                  </a:txBody>
                  <a:tcPr/>
                </a:tc>
                <a:tc>
                  <a:txBody>
                    <a:bodyPr/>
                    <a:lstStyle/>
                    <a:p>
                      <a:pPr algn="ctr"/>
                      <a:r>
                        <a:rPr lang="en-US" sz="1600" b="1" dirty="0"/>
                        <a:t>N</a:t>
                      </a:r>
                    </a:p>
                  </a:txBody>
                  <a:tcPr/>
                </a:tc>
                <a:tc>
                  <a:txBody>
                    <a:bodyPr/>
                    <a:lstStyle/>
                    <a:p>
                      <a:pPr algn="ctr"/>
                      <a:r>
                        <a:rPr lang="en-US" sz="1600" b="1" dirty="0"/>
                        <a:t>0.00e0</a:t>
                      </a:r>
                    </a:p>
                  </a:txBody>
                  <a:tcPr/>
                </a:tc>
                <a:extLst>
                  <a:ext uri="{0D108BD9-81ED-4DB2-BD59-A6C34878D82A}">
                    <a16:rowId xmlns:a16="http://schemas.microsoft.com/office/drawing/2014/main" val="2838057389"/>
                  </a:ext>
                </a:extLst>
              </a:tr>
              <a:tr h="333796">
                <a:tc>
                  <a:txBody>
                    <a:bodyPr/>
                    <a:lstStyle/>
                    <a:p>
                      <a:pPr algn="ctr"/>
                      <a:r>
                        <a:rPr lang="en-US" sz="1600" b="1" dirty="0"/>
                        <a:t>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1.0</a:t>
                      </a:r>
                    </a:p>
                  </a:txBody>
                  <a:tcPr/>
                </a:tc>
                <a:tc>
                  <a:txBody>
                    <a:bodyPr/>
                    <a:lstStyle/>
                    <a:p>
                      <a:pPr algn="ctr"/>
                      <a:r>
                        <a:rPr lang="en-US" sz="1600" b="1" dirty="0"/>
                        <a:t>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2845342575"/>
                  </a:ext>
                </a:extLst>
              </a:tr>
              <a:tr h="333796">
                <a:tc>
                  <a:txBody>
                    <a:bodyPr/>
                    <a:lstStyle/>
                    <a:p>
                      <a:pPr algn="ctr"/>
                      <a:r>
                        <a:rPr lang="en-US" sz="1600" b="1" dirty="0"/>
                        <a:t>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1.1</a:t>
                      </a:r>
                    </a:p>
                  </a:txBody>
                  <a:tcPr/>
                </a:tc>
                <a:tc>
                  <a:txBody>
                    <a:bodyPr/>
                    <a:lstStyle/>
                    <a:p>
                      <a:pPr algn="ctr"/>
                      <a:r>
                        <a:rPr lang="en-US" sz="1600" b="1" dirty="0"/>
                        <a:t>N</a:t>
                      </a:r>
                    </a:p>
                  </a:txBody>
                  <a:tcPr/>
                </a:tc>
                <a:tc>
                  <a:txBody>
                    <a:bodyPr/>
                    <a:lstStyle/>
                    <a:p>
                      <a:pPr algn="ctr"/>
                      <a:r>
                        <a:rPr lang="en-US" sz="1600" b="1" dirty="0"/>
                        <a:t>3.84e-3</a:t>
                      </a:r>
                    </a:p>
                  </a:txBody>
                  <a:tcPr/>
                </a:tc>
                <a:extLst>
                  <a:ext uri="{0D108BD9-81ED-4DB2-BD59-A6C34878D82A}">
                    <a16:rowId xmlns:a16="http://schemas.microsoft.com/office/drawing/2014/main" val="1578958576"/>
                  </a:ext>
                </a:extLst>
              </a:tr>
              <a:tr h="333796">
                <a:tc>
                  <a:txBody>
                    <a:bodyPr/>
                    <a:lstStyle/>
                    <a:p>
                      <a:pPr algn="ctr"/>
                      <a:r>
                        <a:rPr lang="en-US" sz="1600" b="1" dirty="0"/>
                        <a:t>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1.1</a:t>
                      </a:r>
                    </a:p>
                  </a:txBody>
                  <a:tcPr/>
                </a:tc>
                <a:tc>
                  <a:txBody>
                    <a:bodyPr/>
                    <a:lstStyle/>
                    <a:p>
                      <a:pPr algn="ctr"/>
                      <a:r>
                        <a:rPr lang="en-US" sz="1600" b="1" dirty="0"/>
                        <a: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536678856"/>
                  </a:ext>
                </a:extLst>
              </a:tr>
              <a:tr h="333796">
                <a:tc>
                  <a:txBody>
                    <a:bodyPr/>
                    <a:lstStyle/>
                    <a:p>
                      <a:pPr algn="ctr"/>
                      <a:r>
                        <a:rPr lang="en-US" sz="1600" b="1" dirty="0"/>
                        <a:t>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5.0</a:t>
                      </a:r>
                    </a:p>
                  </a:txBody>
                  <a:tcPr/>
                </a:tc>
                <a:tc>
                  <a:txBody>
                    <a:bodyPr/>
                    <a:lstStyle/>
                    <a:p>
                      <a:pPr algn="ctr"/>
                      <a:r>
                        <a:rPr lang="en-US" sz="1600" b="1" dirty="0"/>
                        <a:t>N</a:t>
                      </a:r>
                    </a:p>
                  </a:txBody>
                  <a:tcPr/>
                </a:tc>
                <a:tc>
                  <a:txBody>
                    <a:bodyPr/>
                    <a:lstStyle/>
                    <a:p>
                      <a:pPr algn="ctr"/>
                      <a:r>
                        <a:rPr lang="en-US" sz="1600" b="1" dirty="0"/>
                        <a:t>1.96e-1</a:t>
                      </a:r>
                    </a:p>
                  </a:txBody>
                  <a:tcPr/>
                </a:tc>
                <a:extLst>
                  <a:ext uri="{0D108BD9-81ED-4DB2-BD59-A6C34878D82A}">
                    <a16:rowId xmlns:a16="http://schemas.microsoft.com/office/drawing/2014/main" val="2622975774"/>
                  </a:ext>
                </a:extLst>
              </a:tr>
              <a:tr h="333796">
                <a:tc>
                  <a:txBody>
                    <a:bodyPr/>
                    <a:lstStyle/>
                    <a:p>
                      <a:pPr algn="ctr"/>
                      <a:r>
                        <a:rPr lang="en-US" sz="1600" b="1" dirty="0"/>
                        <a:t>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a:ea typeface="MS Gothic"/>
                          <a:cs typeface="+mn-cs"/>
                        </a:rPr>
                        <a:t>32</a:t>
                      </a:r>
                    </a:p>
                  </a:txBody>
                  <a:tcPr/>
                </a:tc>
                <a:tc>
                  <a:txBody>
                    <a:bodyPr/>
                    <a:lstStyle/>
                    <a:p>
                      <a:pPr algn="ctr"/>
                      <a:r>
                        <a:rPr lang="en-US" sz="1600" b="1" dirty="0"/>
                        <a:t>5.0</a:t>
                      </a:r>
                    </a:p>
                  </a:txBody>
                  <a:tcPr/>
                </a:tc>
                <a:tc>
                  <a:txBody>
                    <a:bodyPr/>
                    <a:lstStyle/>
                    <a:p>
                      <a:pPr algn="ctr"/>
                      <a:r>
                        <a:rPr lang="en-US" sz="1600" b="1" dirty="0"/>
                        <a: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731224394"/>
                  </a:ext>
                </a:extLst>
              </a:tr>
              <a:tr h="333796">
                <a:tc>
                  <a:txBody>
                    <a:bodyPr/>
                    <a:lstStyle/>
                    <a:p>
                      <a:pPr algn="ctr"/>
                      <a:r>
                        <a:rPr lang="en-US" sz="1600" b="1" dirty="0"/>
                        <a:t>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10.0</a:t>
                      </a:r>
                    </a:p>
                  </a:txBody>
                  <a:tcPr/>
                </a:tc>
                <a:tc>
                  <a:txBody>
                    <a:bodyPr/>
                    <a:lstStyle/>
                    <a:p>
                      <a:pPr algn="ctr"/>
                      <a:r>
                        <a:rPr lang="en-US" sz="1600" b="1" dirty="0"/>
                        <a:t>N</a:t>
                      </a:r>
                    </a:p>
                  </a:txBody>
                  <a:tcPr/>
                </a:tc>
                <a:tc>
                  <a:txBody>
                    <a:bodyPr/>
                    <a:lstStyle/>
                    <a:p>
                      <a:pPr algn="ctr"/>
                      <a:r>
                        <a:rPr lang="en-US" sz="1600" b="1" dirty="0"/>
                        <a:t>2.75e-1</a:t>
                      </a:r>
                    </a:p>
                  </a:txBody>
                  <a:tcPr/>
                </a:tc>
                <a:extLst>
                  <a:ext uri="{0D108BD9-81ED-4DB2-BD59-A6C34878D82A}">
                    <a16:rowId xmlns:a16="http://schemas.microsoft.com/office/drawing/2014/main" val="2103958873"/>
                  </a:ext>
                </a:extLst>
              </a:tr>
              <a:tr h="333796">
                <a:tc>
                  <a:txBody>
                    <a:bodyPr/>
                    <a:lstStyle/>
                    <a:p>
                      <a:pPr algn="ctr"/>
                      <a:r>
                        <a:rPr lang="en-US" sz="1600" b="1" dirty="0"/>
                        <a:t>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10.0</a:t>
                      </a:r>
                    </a:p>
                  </a:txBody>
                  <a:tcPr/>
                </a:tc>
                <a:tc>
                  <a:txBody>
                    <a:bodyPr/>
                    <a:lstStyle/>
                    <a:p>
                      <a:pPr algn="ctr"/>
                      <a:r>
                        <a:rPr lang="en-US" sz="1600" b="1" dirty="0"/>
                        <a: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271267097"/>
                  </a:ext>
                </a:extLst>
              </a:tr>
              <a:tr h="333796">
                <a:tc>
                  <a:txBody>
                    <a:bodyPr/>
                    <a:lstStyle/>
                    <a:p>
                      <a:pPr algn="ctr"/>
                      <a:r>
                        <a:rPr lang="en-US" sz="1600" b="1" dirty="0"/>
                        <a:t>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25.0</a:t>
                      </a:r>
                    </a:p>
                  </a:txBody>
                  <a:tcPr/>
                </a:tc>
                <a:tc>
                  <a:txBody>
                    <a:bodyPr/>
                    <a:lstStyle/>
                    <a:p>
                      <a:pPr algn="ctr"/>
                      <a:r>
                        <a:rPr lang="en-US" sz="1600" b="1" dirty="0"/>
                        <a:t>N</a:t>
                      </a:r>
                    </a:p>
                  </a:txBody>
                  <a:tcPr/>
                </a:tc>
                <a:tc>
                  <a:txBody>
                    <a:bodyPr/>
                    <a:lstStyle/>
                    <a:p>
                      <a:pPr algn="ctr"/>
                      <a:r>
                        <a:rPr lang="en-US" sz="1600" b="1" dirty="0"/>
                        <a:t>3.84e-1</a:t>
                      </a:r>
                    </a:p>
                  </a:txBody>
                  <a:tcPr/>
                </a:tc>
                <a:extLst>
                  <a:ext uri="{0D108BD9-81ED-4DB2-BD59-A6C34878D82A}">
                    <a16:rowId xmlns:a16="http://schemas.microsoft.com/office/drawing/2014/main" val="1782009164"/>
                  </a:ext>
                </a:extLst>
              </a:tr>
              <a:tr h="333796">
                <a:tc>
                  <a:txBody>
                    <a:bodyPr/>
                    <a:lstStyle/>
                    <a:p>
                      <a:pPr algn="ctr"/>
                      <a:r>
                        <a:rPr lang="en-US" sz="1600" b="1" dirty="0"/>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25.0</a:t>
                      </a:r>
                    </a:p>
                  </a:txBody>
                  <a:tcPr/>
                </a:tc>
                <a:tc>
                  <a:txBody>
                    <a:bodyPr/>
                    <a:lstStyle/>
                    <a:p>
                      <a:pPr algn="ctr"/>
                      <a:r>
                        <a:rPr lang="en-US" sz="1600" b="1" dirty="0"/>
                        <a: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4245903172"/>
                  </a:ext>
                </a:extLst>
              </a:tr>
              <a:tr h="333796">
                <a:tc>
                  <a:txBody>
                    <a:bodyPr/>
                    <a:lstStyle/>
                    <a:p>
                      <a:pPr algn="ctr"/>
                      <a:r>
                        <a:rPr lang="en-US" sz="1600" b="1" dirty="0"/>
                        <a:t>11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40.0</a:t>
                      </a:r>
                    </a:p>
                  </a:txBody>
                  <a:tcPr/>
                </a:tc>
                <a:tc>
                  <a:txBody>
                    <a:bodyPr/>
                    <a:lstStyle/>
                    <a:p>
                      <a:pPr algn="ctr"/>
                      <a:r>
                        <a:rPr lang="en-US" sz="1600" b="1" dirty="0"/>
                        <a:t>N</a:t>
                      </a:r>
                    </a:p>
                  </a:txBody>
                  <a:tcPr/>
                </a:tc>
                <a:tc>
                  <a:txBody>
                    <a:bodyPr/>
                    <a:lstStyle/>
                    <a:p>
                      <a:pPr algn="ctr"/>
                      <a:r>
                        <a:rPr lang="en-US" sz="1600" b="1" dirty="0"/>
                        <a:t>4.50e-1</a:t>
                      </a:r>
                    </a:p>
                  </a:txBody>
                  <a:tcPr/>
                </a:tc>
                <a:extLst>
                  <a:ext uri="{0D108BD9-81ED-4DB2-BD59-A6C34878D82A}">
                    <a16:rowId xmlns:a16="http://schemas.microsoft.com/office/drawing/2014/main" val="561111512"/>
                  </a:ext>
                </a:extLst>
              </a:tr>
              <a:tr h="333796">
                <a:tc>
                  <a:txBody>
                    <a:bodyPr/>
                    <a:lstStyle/>
                    <a:p>
                      <a:pPr algn="ctr"/>
                      <a:r>
                        <a:rPr lang="en-US" sz="1600" b="1" dirty="0"/>
                        <a:t>12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a:ea typeface="MS Gothic"/>
                          <a:cs typeface="+mn-cs"/>
                        </a:rPr>
                        <a:t>MCS13 320 MHz</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a:ea typeface="MS Gothic"/>
                          <a:cs typeface="+mn-cs"/>
                        </a:rPr>
                        <a:t>32</a:t>
                      </a:r>
                    </a:p>
                  </a:txBody>
                  <a:tcPr/>
                </a:tc>
                <a:tc>
                  <a:txBody>
                    <a:bodyPr/>
                    <a:lstStyle/>
                    <a:p>
                      <a:pPr algn="ctr"/>
                      <a:r>
                        <a:rPr lang="en-US" sz="1600" b="1" dirty="0"/>
                        <a:t>40.0</a:t>
                      </a:r>
                    </a:p>
                  </a:txBody>
                  <a:tcPr/>
                </a:tc>
                <a:tc>
                  <a:txBody>
                    <a:bodyPr/>
                    <a:lstStyle/>
                    <a:p>
                      <a:pPr algn="ctr"/>
                      <a:r>
                        <a:rPr lang="en-US" sz="1600" b="1" dirty="0"/>
                        <a: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3200375070"/>
                  </a:ext>
                </a:extLst>
              </a:tr>
            </a:tbl>
          </a:graphicData>
        </a:graphic>
      </p:graphicFrame>
    </p:spTree>
    <p:extLst>
      <p:ext uri="{BB962C8B-B14F-4D97-AF65-F5344CB8AC3E}">
        <p14:creationId xmlns:p14="http://schemas.microsoft.com/office/powerpoint/2010/main" val="39495481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14</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4166" y="627503"/>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MATLAB Validation Analysis</a:t>
            </a:r>
          </a:p>
        </p:txBody>
      </p:sp>
      <p:sp>
        <p:nvSpPr>
          <p:cNvPr id="2" name="Rectangle 2">
            <a:extLst>
              <a:ext uri="{FF2B5EF4-FFF2-40B4-BE49-F238E27FC236}">
                <a16:creationId xmlns:a16="http://schemas.microsoft.com/office/drawing/2014/main" id="{83BD26FF-86B5-2DFD-7FC2-FD97D1E1C893}"/>
              </a:ext>
            </a:extLst>
          </p:cNvPr>
          <p:cNvSpPr>
            <a:spLocks noGrp="1" noChangeArrowheads="1"/>
          </p:cNvSpPr>
          <p:nvPr>
            <p:ph idx="1"/>
          </p:nvPr>
        </p:nvSpPr>
        <p:spPr>
          <a:xfrm>
            <a:off x="730209" y="1264684"/>
            <a:ext cx="10831066" cy="5259941"/>
          </a:xfrm>
          <a:ln/>
        </p:spPr>
        <p:txBody>
          <a:bodyPr/>
          <a:lstStyle/>
          <a:p>
            <a:pPr marL="231775" indent="-231775">
              <a:lnSpc>
                <a:spcPct val="100000"/>
              </a:lnSpc>
              <a:spcBef>
                <a:spcPts val="0"/>
              </a:spcBef>
              <a:buFont typeface="Arial" panose="020B0604020202020204" pitchFamily="34" charset="0"/>
              <a:buChar char="•"/>
              <a:tabLst>
                <a:tab pos="573088" algn="l"/>
              </a:tabLst>
            </a:pPr>
            <a:r>
              <a:rPr lang="en-US" sz="2000" dirty="0">
                <a:solidFill>
                  <a:schemeClr val="tx1"/>
                </a:solidFill>
              </a:rPr>
              <a:t>Salient Observations</a:t>
            </a:r>
            <a:br>
              <a:rPr lang="en-US" sz="2000" dirty="0">
                <a:solidFill>
                  <a:schemeClr val="tx1"/>
                </a:solidFill>
              </a:rPr>
            </a:br>
            <a:endParaRPr lang="en-US" sz="2000" dirty="0">
              <a:solidFill>
                <a:schemeClr val="tx1"/>
              </a:solidFill>
            </a:endParaRPr>
          </a:p>
          <a:p>
            <a:pPr marL="231775" indent="-231775">
              <a:lnSpc>
                <a:spcPct val="100000"/>
              </a:lnSpc>
              <a:spcBef>
                <a:spcPts val="0"/>
              </a:spcBef>
              <a:buFont typeface="Arial" panose="020B0604020202020204" pitchFamily="34" charset="0"/>
              <a:buChar char="•"/>
              <a:tabLst>
                <a:tab pos="573088" algn="l"/>
              </a:tabLst>
            </a:pPr>
            <a:endParaRPr lang="en-US" sz="2000" dirty="0">
              <a:solidFill>
                <a:schemeClr val="tx1"/>
              </a:solidFill>
            </a:endParaRPr>
          </a:p>
          <a:p>
            <a:pPr marL="231775" indent="-231775">
              <a:lnSpc>
                <a:spcPct val="100000"/>
              </a:lnSpc>
              <a:spcBef>
                <a:spcPts val="0"/>
              </a:spcBef>
              <a:buFont typeface="Arial" panose="020B0604020202020204" pitchFamily="34" charset="0"/>
              <a:buChar char="•"/>
              <a:tabLst>
                <a:tab pos="573088" algn="l"/>
              </a:tabLst>
            </a:pPr>
            <a:endParaRPr lang="en-US" sz="2000" dirty="0">
              <a:solidFill>
                <a:schemeClr val="tx1"/>
              </a:solidFill>
            </a:endParaRPr>
          </a:p>
          <a:p>
            <a:pPr marL="692150" indent="-692150">
              <a:lnSpc>
                <a:spcPct val="100000"/>
              </a:lnSpc>
              <a:spcBef>
                <a:spcPts val="0"/>
              </a:spcBef>
              <a:buAutoNum type="arabicPeriod" startAt="2"/>
              <a:tabLst>
                <a:tab pos="692150" algn="l"/>
              </a:tabLst>
            </a:pPr>
            <a:endParaRPr lang="en-US" sz="2000" dirty="0">
              <a:solidFill>
                <a:schemeClr val="tx1"/>
              </a:solidFill>
            </a:endParaRPr>
          </a:p>
          <a:p>
            <a:pPr marL="692150" indent="-692150">
              <a:lnSpc>
                <a:spcPct val="100000"/>
              </a:lnSpc>
              <a:spcBef>
                <a:spcPts val="0"/>
              </a:spcBef>
              <a:buAutoNum type="arabicPeriod" startAt="2"/>
              <a:tabLst>
                <a:tab pos="692150" algn="l"/>
              </a:tabLst>
            </a:pPr>
            <a:endParaRPr lang="en-US" sz="2000" dirty="0">
              <a:solidFill>
                <a:schemeClr val="tx1"/>
              </a:solidFill>
            </a:endParaRPr>
          </a:p>
          <a:p>
            <a:pPr marL="692150" indent="-692150">
              <a:lnSpc>
                <a:spcPct val="100000"/>
              </a:lnSpc>
              <a:spcBef>
                <a:spcPts val="0"/>
              </a:spcBef>
              <a:buAutoNum type="arabicPeriod" startAt="2"/>
              <a:tabLst>
                <a:tab pos="692150" algn="l"/>
              </a:tabLst>
            </a:pPr>
            <a:endParaRPr lang="en-US" sz="2000" dirty="0">
              <a:solidFill>
                <a:schemeClr val="tx1"/>
              </a:solidFill>
            </a:endParaRPr>
          </a:p>
          <a:p>
            <a:pPr marL="692150" indent="-692150">
              <a:lnSpc>
                <a:spcPct val="100000"/>
              </a:lnSpc>
              <a:spcBef>
                <a:spcPts val="0"/>
              </a:spcBef>
              <a:buAutoNum type="arabicPeriod" startAt="2"/>
              <a:tabLst>
                <a:tab pos="692150" algn="l"/>
              </a:tabLst>
            </a:pPr>
            <a:endParaRPr lang="en-US" sz="2000" dirty="0">
              <a:solidFill>
                <a:schemeClr val="tx1"/>
              </a:solidFill>
            </a:endParaRPr>
          </a:p>
          <a:p>
            <a:pPr marL="0" indent="0">
              <a:lnSpc>
                <a:spcPct val="100000"/>
              </a:lnSpc>
              <a:spcBef>
                <a:spcPts val="0"/>
              </a:spcBef>
              <a:tabLst>
                <a:tab pos="692150" algn="l"/>
              </a:tabLst>
            </a:pPr>
            <a:endParaRPr lang="en-US" sz="1800" dirty="0">
              <a:solidFill>
                <a:schemeClr val="tx1"/>
              </a:solidFill>
            </a:endParaRPr>
          </a:p>
          <a:p>
            <a:pPr marL="231775" indent="-231775">
              <a:lnSpc>
                <a:spcPct val="100000"/>
              </a:lnSpc>
              <a:spcBef>
                <a:spcPts val="0"/>
              </a:spcBef>
              <a:buFont typeface="Arial" panose="020B0604020202020204" pitchFamily="34" charset="0"/>
              <a:buChar char="•"/>
              <a:tabLst>
                <a:tab pos="573088" algn="l"/>
              </a:tabLst>
            </a:pPr>
            <a:r>
              <a:rPr lang="en-US" sz="2000" dirty="0">
                <a:solidFill>
                  <a:schemeClr val="tx1"/>
                </a:solidFill>
              </a:rPr>
              <a:t>Key Assessments</a:t>
            </a:r>
          </a:p>
          <a:p>
            <a:pPr marL="465138" lvl="1" indent="-233363">
              <a:spcBef>
                <a:spcPts val="0"/>
              </a:spcBef>
              <a:buFont typeface="Arial" panose="020B0604020202020204" pitchFamily="34" charset="0"/>
              <a:buChar char="•"/>
              <a:tabLst>
                <a:tab pos="806450" algn="l"/>
              </a:tabLst>
            </a:pPr>
            <a:r>
              <a:rPr lang="en-US" sz="1800" b="1" dirty="0">
                <a:solidFill>
                  <a:schemeClr val="tx1"/>
                </a:solidFill>
              </a:rPr>
              <a:t>DPWiFi is extraordinarily sensitive to propagation channel depolarization</a:t>
            </a:r>
            <a:br>
              <a:rPr lang="en-US" sz="1800" b="1" dirty="0">
                <a:solidFill>
                  <a:schemeClr val="tx1"/>
                </a:solidFill>
              </a:rPr>
            </a:br>
            <a:r>
              <a:rPr lang="en-US" sz="1600" b="1" i="1" dirty="0">
                <a:solidFill>
                  <a:schemeClr val="tx1"/>
                </a:solidFill>
              </a:rPr>
              <a:t>Absent receiver adaptation, even a slight morning mist would irremediably crash a DPWiFi link</a:t>
            </a:r>
            <a:endParaRPr lang="en-US" sz="1800" b="1" dirty="0">
              <a:solidFill>
                <a:schemeClr val="tx1"/>
              </a:solidFill>
            </a:endParaRPr>
          </a:p>
          <a:p>
            <a:pPr marL="465138" lvl="1" indent="-233363">
              <a:spcBef>
                <a:spcPts val="0"/>
              </a:spcBef>
              <a:buFont typeface="Arial" panose="020B0604020202020204" pitchFamily="34" charset="0"/>
              <a:buChar char="•"/>
              <a:tabLst>
                <a:tab pos="806450" algn="l"/>
              </a:tabLst>
            </a:pPr>
            <a:r>
              <a:rPr lang="en-US" sz="1800" b="1" dirty="0">
                <a:solidFill>
                  <a:schemeClr val="tx1"/>
                </a:solidFill>
              </a:rPr>
              <a:t>Rx Adaptation, however, comprehensively mitigates </a:t>
            </a:r>
            <a:r>
              <a:rPr lang="en-US" sz="1800" b="1" i="1" dirty="0">
                <a:solidFill>
                  <a:schemeClr val="tx1"/>
                </a:solidFill>
              </a:rPr>
              <a:t>any</a:t>
            </a:r>
            <a:r>
              <a:rPr lang="en-US" sz="1800" b="1" dirty="0">
                <a:solidFill>
                  <a:schemeClr val="tx1"/>
                </a:solidFill>
              </a:rPr>
              <a:t> amount of such depolarization</a:t>
            </a:r>
            <a:br>
              <a:rPr lang="en-US" sz="1200" dirty="0">
                <a:solidFill>
                  <a:schemeClr val="tx1"/>
                </a:solidFill>
              </a:rPr>
            </a:br>
            <a:endParaRPr lang="en-US" sz="1200" dirty="0">
              <a:solidFill>
                <a:schemeClr val="tx1"/>
              </a:solidFill>
            </a:endParaRPr>
          </a:p>
          <a:p>
            <a:pPr marL="231775" indent="-231775">
              <a:lnSpc>
                <a:spcPct val="100000"/>
              </a:lnSpc>
              <a:spcBef>
                <a:spcPts val="0"/>
              </a:spcBef>
              <a:buFont typeface="Arial" panose="020B0604020202020204" pitchFamily="34" charset="0"/>
              <a:buChar char="•"/>
              <a:tabLst>
                <a:tab pos="339725" algn="l"/>
              </a:tabLst>
            </a:pPr>
            <a:r>
              <a:rPr lang="en-US" sz="2000" dirty="0">
                <a:solidFill>
                  <a:schemeClr val="tx1"/>
                </a:solidFill>
              </a:rPr>
              <a:t>Fundamental Conclusions</a:t>
            </a:r>
            <a:br>
              <a:rPr lang="en-US" sz="2000" dirty="0">
                <a:solidFill>
                  <a:schemeClr val="tx1"/>
                </a:solidFill>
              </a:rPr>
            </a:br>
            <a:r>
              <a:rPr lang="en-US" sz="2000" dirty="0">
                <a:solidFill>
                  <a:schemeClr val="tx1"/>
                </a:solidFill>
              </a:rPr>
              <a:t>DPWiFi revA (henceforth simply “DPWiFi”) stands to become the fastest (Rate), farthest (Range) and toughest (Impairment-impervious) Wireless PHY ever devised</a:t>
            </a:r>
          </a:p>
          <a:p>
            <a:pPr marL="0" indent="0">
              <a:lnSpc>
                <a:spcPct val="100000"/>
              </a:lnSpc>
              <a:spcBef>
                <a:spcPts val="0"/>
              </a:spcBef>
              <a:tabLst>
                <a:tab pos="682625" algn="l"/>
              </a:tabLst>
            </a:pPr>
            <a:endParaRPr lang="en-US" sz="2000" b="1" kern="0" dirty="0">
              <a:solidFill>
                <a:schemeClr val="tx1"/>
              </a:solidFill>
              <a:effectLst/>
            </a:endParaRPr>
          </a:p>
        </p:txBody>
      </p:sp>
      <p:graphicFrame>
        <p:nvGraphicFramePr>
          <p:cNvPr id="3" name="Table 2">
            <a:extLst>
              <a:ext uri="{FF2B5EF4-FFF2-40B4-BE49-F238E27FC236}">
                <a16:creationId xmlns:a16="http://schemas.microsoft.com/office/drawing/2014/main" id="{412FA179-E564-2F45-E0A1-C30E30C088F4}"/>
              </a:ext>
            </a:extLst>
          </p:cNvPr>
          <p:cNvGraphicFramePr>
            <a:graphicFrameLocks noGrp="1"/>
          </p:cNvGraphicFramePr>
          <p:nvPr>
            <p:extLst>
              <p:ext uri="{D42A27DB-BD31-4B8C-83A1-F6EECF244321}">
                <p14:modId xmlns:p14="http://schemas.microsoft.com/office/powerpoint/2010/main" val="2269204592"/>
              </p:ext>
            </p:extLst>
          </p:nvPr>
        </p:nvGraphicFramePr>
        <p:xfrm>
          <a:off x="915458" y="1676400"/>
          <a:ext cx="10176112" cy="2316481"/>
        </p:xfrm>
        <a:graphic>
          <a:graphicData uri="http://schemas.openxmlformats.org/drawingml/2006/table">
            <a:tbl>
              <a:tblPr firstRow="1" bandRow="1">
                <a:tableStyleId>{073A0DAA-6AF3-43AB-8588-CEC1D06C72B9}</a:tableStyleId>
              </a:tblPr>
              <a:tblGrid>
                <a:gridCol w="2175108">
                  <a:extLst>
                    <a:ext uri="{9D8B030D-6E8A-4147-A177-3AD203B41FA5}">
                      <a16:colId xmlns:a16="http://schemas.microsoft.com/office/drawing/2014/main" val="2188293203"/>
                    </a:ext>
                  </a:extLst>
                </a:gridCol>
                <a:gridCol w="934275">
                  <a:extLst>
                    <a:ext uri="{9D8B030D-6E8A-4147-A177-3AD203B41FA5}">
                      <a16:colId xmlns:a16="http://schemas.microsoft.com/office/drawing/2014/main" val="2906295130"/>
                    </a:ext>
                  </a:extLst>
                </a:gridCol>
                <a:gridCol w="990600">
                  <a:extLst>
                    <a:ext uri="{9D8B030D-6E8A-4147-A177-3AD203B41FA5}">
                      <a16:colId xmlns:a16="http://schemas.microsoft.com/office/drawing/2014/main" val="380706618"/>
                    </a:ext>
                  </a:extLst>
                </a:gridCol>
                <a:gridCol w="1143000">
                  <a:extLst>
                    <a:ext uri="{9D8B030D-6E8A-4147-A177-3AD203B41FA5}">
                      <a16:colId xmlns:a16="http://schemas.microsoft.com/office/drawing/2014/main" val="4003586230"/>
                    </a:ext>
                  </a:extLst>
                </a:gridCol>
                <a:gridCol w="1143000">
                  <a:extLst>
                    <a:ext uri="{9D8B030D-6E8A-4147-A177-3AD203B41FA5}">
                      <a16:colId xmlns:a16="http://schemas.microsoft.com/office/drawing/2014/main" val="2845025737"/>
                    </a:ext>
                  </a:extLst>
                </a:gridCol>
                <a:gridCol w="928159">
                  <a:extLst>
                    <a:ext uri="{9D8B030D-6E8A-4147-A177-3AD203B41FA5}">
                      <a16:colId xmlns:a16="http://schemas.microsoft.com/office/drawing/2014/main" val="2868413433"/>
                    </a:ext>
                  </a:extLst>
                </a:gridCol>
                <a:gridCol w="1371600">
                  <a:extLst>
                    <a:ext uri="{9D8B030D-6E8A-4147-A177-3AD203B41FA5}">
                      <a16:colId xmlns:a16="http://schemas.microsoft.com/office/drawing/2014/main" val="3369509486"/>
                    </a:ext>
                  </a:extLst>
                </a:gridCol>
                <a:gridCol w="1490370">
                  <a:extLst>
                    <a:ext uri="{9D8B030D-6E8A-4147-A177-3AD203B41FA5}">
                      <a16:colId xmlns:a16="http://schemas.microsoft.com/office/drawing/2014/main" val="3238954709"/>
                    </a:ext>
                  </a:extLst>
                </a:gridCol>
              </a:tblGrid>
              <a:tr h="630335">
                <a:tc gridSpan="8">
                  <a:txBody>
                    <a:bodyPr/>
                    <a:lstStyle/>
                    <a:p>
                      <a:pPr algn="ctr"/>
                      <a:r>
                        <a:rPr lang="en-US" dirty="0"/>
                        <a:t>DPWiFi revA BER Performance in Impaired FWA Propagation Channels</a:t>
                      </a:r>
                      <a:br>
                        <a:rPr lang="en-US" dirty="0"/>
                      </a:br>
                      <a:r>
                        <a:rPr lang="en-US" sz="1600" dirty="0"/>
                        <a:t>DPWiFi-32 MCS13 320 MHz vs Channel Depolarization, Rx Adaptation</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3588440"/>
                  </a:ext>
                </a:extLst>
              </a:tr>
              <a:tr h="535784">
                <a:tc>
                  <a:txBody>
                    <a:bodyPr/>
                    <a:lstStyle/>
                    <a:p>
                      <a:pPr algn="ctr"/>
                      <a:r>
                        <a:rPr lang="en-US" sz="1400" b="1" dirty="0"/>
                        <a:t>Channel Impairment</a:t>
                      </a:r>
                      <a:br>
                        <a:rPr lang="en-US" sz="1400" b="1" dirty="0"/>
                      </a:br>
                      <a:r>
                        <a:rPr lang="en-US" sz="1400" b="1" dirty="0"/>
                        <a:t>Depolarization Angle</a:t>
                      </a:r>
                    </a:p>
                  </a:txBody>
                  <a:tcPr/>
                </a:tc>
                <a:tc>
                  <a:txBody>
                    <a:bodyPr/>
                    <a:lstStyle/>
                    <a:p>
                      <a:pPr algn="ctr"/>
                      <a:r>
                        <a:rPr lang="en-US" sz="1400" b="1" dirty="0"/>
                        <a:t>None</a:t>
                      </a:r>
                    </a:p>
                    <a:p>
                      <a:pPr algn="ctr"/>
                      <a:r>
                        <a:rPr lang="en-US" sz="1400" b="1" dirty="0"/>
                        <a:t>0.2</a:t>
                      </a:r>
                      <a:r>
                        <a:rPr lang="en-US" sz="1400" b="1" baseline="30000" dirty="0"/>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Mist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1.0</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Slight Fog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1.1</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Heavy Rain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5.0</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Foliage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10.0</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Grz Reflection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25.0</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Orth Reflection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40.0</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extLst>
                  <a:ext uri="{0D108BD9-81ED-4DB2-BD59-A6C34878D82A}">
                    <a16:rowId xmlns:a16="http://schemas.microsoft.com/office/drawing/2014/main" val="92633055"/>
                  </a:ext>
                </a:extLst>
              </a:tr>
              <a:tr h="383454">
                <a:tc>
                  <a:txBody>
                    <a:bodyPr/>
                    <a:lstStyle/>
                    <a:p>
                      <a:pPr algn="ctr"/>
                      <a:r>
                        <a:rPr lang="en-US" sz="1400" b="1" dirty="0"/>
                        <a:t>Ch Depolarization Index </a:t>
                      </a:r>
                    </a:p>
                  </a:txBody>
                  <a:tcPr/>
                </a:tc>
                <a:tc>
                  <a:txBody>
                    <a:bodyPr/>
                    <a:lstStyle/>
                    <a:p>
                      <a:pPr algn="ctr"/>
                      <a:r>
                        <a:rPr lang="en-US" sz="1400" b="0" dirty="0"/>
                        <a:t>0.5016</a:t>
                      </a:r>
                    </a:p>
                  </a:txBody>
                  <a:tcPr/>
                </a:tc>
                <a:tc>
                  <a:txBody>
                    <a:bodyPr/>
                    <a:lstStyle/>
                    <a:p>
                      <a:pPr algn="ctr"/>
                      <a:r>
                        <a:rPr lang="en-US" sz="1400" b="0" dirty="0"/>
                        <a:t>0.5087</a:t>
                      </a:r>
                    </a:p>
                  </a:txBody>
                  <a:tcPr/>
                </a:tc>
                <a:tc>
                  <a:txBody>
                    <a:bodyPr/>
                    <a:lstStyle/>
                    <a:p>
                      <a:pPr algn="ctr"/>
                      <a:r>
                        <a:rPr lang="en-US" sz="1400" b="0" dirty="0"/>
                        <a:t>0.5095</a:t>
                      </a:r>
                    </a:p>
                  </a:txBody>
                  <a:tcPr/>
                </a:tc>
                <a:tc>
                  <a:txBody>
                    <a:bodyPr/>
                    <a:lstStyle/>
                    <a:p>
                      <a:pPr algn="ctr"/>
                      <a:r>
                        <a:rPr lang="en-US" sz="1400" b="0" dirty="0"/>
                        <a:t>0.5417</a:t>
                      </a:r>
                    </a:p>
                  </a:txBody>
                  <a:tcPr/>
                </a:tc>
                <a:tc>
                  <a:txBody>
                    <a:bodyPr/>
                    <a:lstStyle/>
                    <a:p>
                      <a:pPr algn="ctr"/>
                      <a:r>
                        <a:rPr lang="en-US" sz="1400" b="0" dirty="0"/>
                        <a:t>0.5792</a:t>
                      </a:r>
                    </a:p>
                  </a:txBody>
                  <a:tcPr/>
                </a:tc>
                <a:tc>
                  <a:txBody>
                    <a:bodyPr/>
                    <a:lstStyle/>
                    <a:p>
                      <a:pPr algn="ctr"/>
                      <a:r>
                        <a:rPr lang="en-US" sz="1400" b="0" dirty="0"/>
                        <a:t>0.6645</a:t>
                      </a:r>
                    </a:p>
                  </a:txBody>
                  <a:tcPr/>
                </a:tc>
                <a:tc>
                  <a:txBody>
                    <a:bodyPr/>
                    <a:lstStyle/>
                    <a:p>
                      <a:pPr algn="ctr"/>
                      <a:r>
                        <a:rPr lang="en-US" sz="1400" b="0" dirty="0"/>
                        <a:t>0.7044</a:t>
                      </a:r>
                    </a:p>
                  </a:txBody>
                  <a:tcPr/>
                </a:tc>
                <a:extLst>
                  <a:ext uri="{0D108BD9-81ED-4DB2-BD59-A6C34878D82A}">
                    <a16:rowId xmlns:a16="http://schemas.microsoft.com/office/drawing/2014/main" val="2390520792"/>
                  </a:ext>
                </a:extLst>
              </a:tr>
              <a:tr h="383454">
                <a:tc>
                  <a:txBody>
                    <a:bodyPr/>
                    <a:lstStyle/>
                    <a:p>
                      <a:pPr algn="ctr"/>
                      <a:r>
                        <a:rPr lang="en-US" sz="1400" b="1" dirty="0"/>
                        <a:t>BER, No Adaptation</a:t>
                      </a:r>
                    </a:p>
                  </a:txBody>
                  <a:tcPr/>
                </a:tc>
                <a:tc>
                  <a:txBody>
                    <a:bodyPr/>
                    <a:lstStyle/>
                    <a:p>
                      <a:pPr algn="ctr"/>
                      <a:r>
                        <a:rPr lang="en-US" sz="1400" b="0" dirty="0"/>
                        <a:t>0.000</a:t>
                      </a:r>
                    </a:p>
                  </a:txBody>
                  <a:tcPr/>
                </a:tc>
                <a:tc>
                  <a:txBody>
                    <a:bodyPr/>
                    <a:lstStyle/>
                    <a:p>
                      <a:pPr algn="ctr"/>
                      <a:r>
                        <a:rPr lang="en-US" sz="1400" b="0" dirty="0"/>
                        <a:t>0.000</a:t>
                      </a:r>
                    </a:p>
                  </a:txBody>
                  <a:tcPr/>
                </a:tc>
                <a:tc>
                  <a:txBody>
                    <a:bodyPr/>
                    <a:lstStyle/>
                    <a:p>
                      <a:pPr algn="ctr"/>
                      <a:r>
                        <a:rPr lang="en-US" sz="1400" b="0" dirty="0"/>
                        <a:t>0.003</a:t>
                      </a:r>
                    </a:p>
                  </a:txBody>
                  <a:tcPr/>
                </a:tc>
                <a:tc>
                  <a:txBody>
                    <a:bodyPr/>
                    <a:lstStyle/>
                    <a:p>
                      <a:pPr algn="ctr"/>
                      <a:r>
                        <a:rPr lang="en-US" sz="1400" b="0" dirty="0"/>
                        <a:t>0.196</a:t>
                      </a:r>
                    </a:p>
                  </a:txBody>
                  <a:tcPr/>
                </a:tc>
                <a:tc>
                  <a:txBody>
                    <a:bodyPr/>
                    <a:lstStyle/>
                    <a:p>
                      <a:pPr algn="ctr"/>
                      <a:r>
                        <a:rPr lang="en-US" sz="1400" b="0" dirty="0"/>
                        <a:t>0.275</a:t>
                      </a:r>
                    </a:p>
                  </a:txBody>
                  <a:tcPr/>
                </a:tc>
                <a:tc>
                  <a:txBody>
                    <a:bodyPr/>
                    <a:lstStyle/>
                    <a:p>
                      <a:pPr algn="ctr"/>
                      <a:r>
                        <a:rPr lang="en-US" sz="1400" b="0" dirty="0"/>
                        <a:t>0.384</a:t>
                      </a:r>
                    </a:p>
                  </a:txBody>
                  <a:tcPr/>
                </a:tc>
                <a:tc>
                  <a:txBody>
                    <a:bodyPr/>
                    <a:lstStyle/>
                    <a:p>
                      <a:pPr algn="ctr"/>
                      <a:r>
                        <a:rPr lang="en-US" sz="1400" b="0" dirty="0"/>
                        <a:t>0.450</a:t>
                      </a:r>
                    </a:p>
                  </a:txBody>
                  <a:tcPr/>
                </a:tc>
                <a:extLst>
                  <a:ext uri="{0D108BD9-81ED-4DB2-BD59-A6C34878D82A}">
                    <a16:rowId xmlns:a16="http://schemas.microsoft.com/office/drawing/2014/main" val="1544743296"/>
                  </a:ext>
                </a:extLst>
              </a:tr>
              <a:tr h="383454">
                <a:tc>
                  <a:txBody>
                    <a:bodyPr/>
                    <a:lstStyle/>
                    <a:p>
                      <a:pPr algn="ctr"/>
                      <a:r>
                        <a:rPr lang="en-US" sz="1400" b="1" dirty="0"/>
                        <a:t>BER,  Adaptation</a:t>
                      </a:r>
                    </a:p>
                  </a:txBody>
                  <a:tcPr/>
                </a:tc>
                <a:tc>
                  <a:txBody>
                    <a:bodyPr/>
                    <a:lstStyle/>
                    <a:p>
                      <a:pPr algn="ctr"/>
                      <a:r>
                        <a:rPr lang="en-US" sz="1400" b="0" dirty="0"/>
                        <a:t>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a:ea typeface="MS Gothic"/>
                          <a:cs typeface="+mn-cs"/>
                        </a:rPr>
                        <a:t>0.000</a:t>
                      </a:r>
                      <a:endParaRPr kumimoji="0" lang="en-US" sz="1400" b="0"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S Gothic"/>
                          <a:cs typeface="+mn-cs"/>
                        </a:rPr>
                        <a:t>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S Gothic"/>
                          <a:cs typeface="+mn-cs"/>
                        </a:rPr>
                        <a:t>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S Gothic"/>
                          <a:cs typeface="+mn-cs"/>
                        </a:rPr>
                        <a:t>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S Gothic"/>
                          <a:cs typeface="+mn-cs"/>
                        </a:rPr>
                        <a:t>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S Gothic"/>
                          <a:cs typeface="+mn-cs"/>
                        </a:rPr>
                        <a:t>0.000</a:t>
                      </a:r>
                    </a:p>
                  </a:txBody>
                  <a:tcPr/>
                </a:tc>
                <a:extLst>
                  <a:ext uri="{0D108BD9-81ED-4DB2-BD59-A6C34878D82A}">
                    <a16:rowId xmlns:a16="http://schemas.microsoft.com/office/drawing/2014/main" val="2111433658"/>
                  </a:ext>
                </a:extLst>
              </a:tr>
            </a:tbl>
          </a:graphicData>
        </a:graphic>
      </p:graphicFrame>
    </p:spTree>
    <p:extLst>
      <p:ext uri="{BB962C8B-B14F-4D97-AF65-F5344CB8AC3E}">
        <p14:creationId xmlns:p14="http://schemas.microsoft.com/office/powerpoint/2010/main" val="20194361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15</a:t>
            </a:fld>
            <a:endParaRPr lang="en-GB"/>
          </a:p>
        </p:txBody>
      </p:sp>
      <p:sp>
        <p:nvSpPr>
          <p:cNvPr id="5" name="Footer Placeholder 4"/>
          <p:cNvSpPr>
            <a:spLocks noGrp="1"/>
          </p:cNvSpPr>
          <p:nvPr>
            <p:ph type="ftr" idx="14"/>
          </p:nvPr>
        </p:nvSpPr>
        <p:spPr/>
        <p:txBody>
          <a:bodyPr/>
          <a:lstStyle/>
          <a:p>
            <a:r>
              <a:rPr lang="en-GB" dirty="0"/>
              <a:t>Carlos Rios, Terabit Wireless Internet</a:t>
            </a:r>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4166" y="627503"/>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So, What Next? Hardware Validation!</a:t>
            </a:r>
          </a:p>
        </p:txBody>
      </p:sp>
      <p:pic>
        <p:nvPicPr>
          <p:cNvPr id="11" name="Picture 10">
            <a:extLst>
              <a:ext uri="{FF2B5EF4-FFF2-40B4-BE49-F238E27FC236}">
                <a16:creationId xmlns:a16="http://schemas.microsoft.com/office/drawing/2014/main" id="{47EC6B29-7F0B-9640-2DD5-4E6724426FA4}"/>
              </a:ext>
            </a:extLst>
          </p:cNvPr>
          <p:cNvPicPr>
            <a:picLocks noChangeAspect="1"/>
          </p:cNvPicPr>
          <p:nvPr/>
        </p:nvPicPr>
        <p:blipFill>
          <a:blip r:embed="rId3"/>
          <a:stretch>
            <a:fillRect/>
          </a:stretch>
        </p:blipFill>
        <p:spPr>
          <a:xfrm>
            <a:off x="2686398" y="1542630"/>
            <a:ext cx="7143750" cy="4267200"/>
          </a:xfrm>
          <a:prstGeom prst="rect">
            <a:avLst/>
          </a:prstGeom>
        </p:spPr>
      </p:pic>
      <p:sp>
        <p:nvSpPr>
          <p:cNvPr id="12" name="TextBox 11">
            <a:extLst>
              <a:ext uri="{FF2B5EF4-FFF2-40B4-BE49-F238E27FC236}">
                <a16:creationId xmlns:a16="http://schemas.microsoft.com/office/drawing/2014/main" id="{43BDFF39-27BD-EB9B-6A4E-1C02C7CCA690}"/>
              </a:ext>
            </a:extLst>
          </p:cNvPr>
          <p:cNvSpPr txBox="1"/>
          <p:nvPr/>
        </p:nvSpPr>
        <p:spPr>
          <a:xfrm>
            <a:off x="959262" y="1200090"/>
            <a:ext cx="10361083" cy="400110"/>
          </a:xfrm>
          <a:prstGeom prst="rect">
            <a:avLst/>
          </a:prstGeom>
          <a:noFill/>
        </p:spPr>
        <p:txBody>
          <a:bodyPr wrap="square" rtlCol="0">
            <a:spAutoFit/>
          </a:bodyPr>
          <a:lstStyle/>
          <a:p>
            <a:pPr algn="ctr"/>
            <a:r>
              <a:rPr lang="en-US" sz="2000" b="1" dirty="0">
                <a:solidFill>
                  <a:schemeClr val="tx1"/>
                </a:solidFill>
                <a:latin typeface="Arial" panose="020B0604020202020204" pitchFamily="34" charset="0"/>
                <a:cs typeface="Arial" panose="020B0604020202020204" pitchFamily="34" charset="0"/>
              </a:rPr>
              <a:t>Quick-turn DPWiFi Prototype</a:t>
            </a:r>
          </a:p>
        </p:txBody>
      </p:sp>
      <p:sp>
        <p:nvSpPr>
          <p:cNvPr id="13" name="TextBox 12">
            <a:extLst>
              <a:ext uri="{FF2B5EF4-FFF2-40B4-BE49-F238E27FC236}">
                <a16:creationId xmlns:a16="http://schemas.microsoft.com/office/drawing/2014/main" id="{6290C733-2A13-547F-319C-301B349561A0}"/>
              </a:ext>
            </a:extLst>
          </p:cNvPr>
          <p:cNvSpPr txBox="1"/>
          <p:nvPr/>
        </p:nvSpPr>
        <p:spPr>
          <a:xfrm>
            <a:off x="901995" y="5838332"/>
            <a:ext cx="10475618" cy="400110"/>
          </a:xfrm>
          <a:prstGeom prst="rect">
            <a:avLst/>
          </a:prstGeom>
          <a:noFill/>
        </p:spPr>
        <p:txBody>
          <a:bodyPr wrap="square" rtlCol="0">
            <a:spAutoFit/>
          </a:bodyPr>
          <a:lstStyle/>
          <a:p>
            <a:pPr algn="ctr"/>
            <a:r>
              <a:rPr lang="en-US" sz="2000" b="1" dirty="0">
                <a:solidFill>
                  <a:schemeClr val="tx1"/>
                </a:solidFill>
                <a:latin typeface="Arial" panose="020B0604020202020204" pitchFamily="34" charset="0"/>
                <a:cs typeface="Arial" panose="020B0604020202020204" pitchFamily="34" charset="0"/>
              </a:rPr>
              <a:t>8x 11.5 Gbps SMX-4 WiFi-7s      1x 92. 2 Gbps PMX-32 DPWiFi  </a:t>
            </a:r>
          </a:p>
        </p:txBody>
      </p:sp>
      <p:pic>
        <p:nvPicPr>
          <p:cNvPr id="3" name="Graphic 2" descr="Cursor with solid fill">
            <a:extLst>
              <a:ext uri="{FF2B5EF4-FFF2-40B4-BE49-F238E27FC236}">
                <a16:creationId xmlns:a16="http://schemas.microsoft.com/office/drawing/2014/main" id="{928B8DF0-20F3-BE57-4A65-BB0D3B10D8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938329">
            <a:off x="5859419" y="5859419"/>
            <a:ext cx="330635" cy="330635"/>
          </a:xfrm>
          <a:prstGeom prst="rect">
            <a:avLst/>
          </a:prstGeom>
        </p:spPr>
      </p:pic>
    </p:spTree>
    <p:extLst>
      <p:ext uri="{BB962C8B-B14F-4D97-AF65-F5344CB8AC3E}">
        <p14:creationId xmlns:p14="http://schemas.microsoft.com/office/powerpoint/2010/main" val="3259350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idx="1"/>
          </p:nvPr>
        </p:nvSpPr>
        <p:spPr>
          <a:xfrm>
            <a:off x="1255714" y="1830390"/>
            <a:ext cx="9678457" cy="4113213"/>
          </a:xfrm>
          <a:ln/>
        </p:spPr>
        <p:txBody>
          <a:bodyPr/>
          <a:lstStyle/>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dirty="0"/>
              <a:t>	</a:t>
            </a:r>
          </a:p>
        </p:txBody>
      </p:sp>
      <p:sp>
        <p:nvSpPr>
          <p:cNvPr id="6" name="Slide Number Placeholder 5"/>
          <p:cNvSpPr>
            <a:spLocks noGrp="1"/>
          </p:cNvSpPr>
          <p:nvPr>
            <p:ph type="sldNum" idx="12"/>
          </p:nvPr>
        </p:nvSpPr>
        <p:spPr/>
        <p:txBody>
          <a:bodyPr/>
          <a:lstStyle/>
          <a:p>
            <a:r>
              <a:rPr lang="en-GB"/>
              <a:t>Slide </a:t>
            </a:r>
            <a:fld id="{351F4386-A5E2-41A1-B4D0-BE653C929E06}" type="slidenum">
              <a:rPr lang="en-GB"/>
              <a:pPr/>
              <a:t>16</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7" name="Date Placeholder 3">
            <a:extLst>
              <a:ext uri="{FF2B5EF4-FFF2-40B4-BE49-F238E27FC236}">
                <a16:creationId xmlns:a16="http://schemas.microsoft.com/office/drawing/2014/main" id="{F4C8B91D-4CE0-97B5-AD86-9439E436B20D}"/>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4" name="Rectangle 1">
            <a:extLst>
              <a:ext uri="{FF2B5EF4-FFF2-40B4-BE49-F238E27FC236}">
                <a16:creationId xmlns:a16="http://schemas.microsoft.com/office/drawing/2014/main" id="{3B4E4181-D195-B71A-1400-67F87D8AD352}"/>
              </a:ext>
            </a:extLst>
          </p:cNvPr>
          <p:cNvSpPr txBox="1">
            <a:spLocks noChangeArrowheads="1"/>
          </p:cNvSpPr>
          <p:nvPr/>
        </p:nvSpPr>
        <p:spPr bwMode="auto">
          <a:xfrm>
            <a:off x="892445" y="609600"/>
            <a:ext cx="10361084" cy="106521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kern="0" dirty="0"/>
              <a:t>Summary and Conclusions</a:t>
            </a:r>
          </a:p>
        </p:txBody>
      </p:sp>
      <p:sp>
        <p:nvSpPr>
          <p:cNvPr id="2" name="Rectangle 2">
            <a:extLst>
              <a:ext uri="{FF2B5EF4-FFF2-40B4-BE49-F238E27FC236}">
                <a16:creationId xmlns:a16="http://schemas.microsoft.com/office/drawing/2014/main" id="{BE7DDB0E-FA39-AFD9-0945-27E33FAF7FCC}"/>
              </a:ext>
            </a:extLst>
          </p:cNvPr>
          <p:cNvSpPr txBox="1">
            <a:spLocks noChangeArrowheads="1"/>
          </p:cNvSpPr>
          <p:nvPr/>
        </p:nvSpPr>
        <p:spPr bwMode="auto">
          <a:xfrm>
            <a:off x="1097091" y="1674813"/>
            <a:ext cx="10156437" cy="411321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a:lstStyle>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kern="0" dirty="0"/>
              <a:t>	TGbn PHY candidate </a:t>
            </a:r>
            <a:r>
              <a:rPr lang="en-GB" kern="0"/>
              <a:t>DPWiFi proposes </a:t>
            </a:r>
            <a:r>
              <a:rPr lang="en-GB" kern="0" dirty="0"/>
              <a:t>breakthrough Polarization MIMO Multiplexing providing 92 Gbps P2P data transport within 320 MHz at 6 GHz, regardless of propagation channel impairments.</a:t>
            </a:r>
          </a:p>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kern="0" dirty="0"/>
              <a:t>	A MATLAB model has fully simulation-validated the above-claimed DPWiFi functionality and performance.</a:t>
            </a:r>
          </a:p>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kern="0" dirty="0"/>
              <a:t>	A WiFi-7 based prototype will attempt to correspondingly hardware-validate DPWiFi by this year’s end.</a:t>
            </a:r>
          </a:p>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kern="0" dirty="0"/>
              <a:t>	DPWiFi remains without peer as a candidate TGbn PHY</a:t>
            </a:r>
          </a:p>
        </p:txBody>
      </p:sp>
    </p:spTree>
    <p:extLst>
      <p:ext uri="{BB962C8B-B14F-4D97-AF65-F5344CB8AC3E}">
        <p14:creationId xmlns:p14="http://schemas.microsoft.com/office/powerpoint/2010/main" val="28583398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856103" y="1909472"/>
            <a:ext cx="10361084" cy="1065213"/>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Appendix</a:t>
            </a:r>
            <a:br>
              <a:rPr lang="en-GB" dirty="0"/>
            </a:br>
            <a:br>
              <a:rPr lang="en-GB" dirty="0"/>
            </a:br>
            <a:r>
              <a:rPr lang="en-GB" dirty="0"/>
              <a:t>DPWiFi RevA MATLAB Simulation Results</a:t>
            </a:r>
            <a:br>
              <a:rPr lang="en-GB" dirty="0"/>
            </a:br>
            <a:br>
              <a:rPr lang="en-GB" dirty="0"/>
            </a:br>
            <a:endParaRPr lang="en-GB" dirty="0"/>
          </a:p>
        </p:txBody>
      </p:sp>
      <p:sp>
        <p:nvSpPr>
          <p:cNvPr id="4098" name="Rectangle 2"/>
          <p:cNvSpPr>
            <a:spLocks noGrp="1" noChangeArrowheads="1"/>
          </p:cNvSpPr>
          <p:nvPr>
            <p:ph idx="1"/>
          </p:nvPr>
        </p:nvSpPr>
        <p:spPr>
          <a:xfrm>
            <a:off x="1255714" y="1830390"/>
            <a:ext cx="9678457" cy="4113213"/>
          </a:xfrm>
          <a:ln/>
        </p:spPr>
        <p:txBody>
          <a:bodyPr/>
          <a:lstStyle/>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dirty="0"/>
              <a:t>	</a:t>
            </a:r>
          </a:p>
        </p:txBody>
      </p:sp>
      <p:sp>
        <p:nvSpPr>
          <p:cNvPr id="6" name="Slide Number Placeholder 5"/>
          <p:cNvSpPr>
            <a:spLocks noGrp="1"/>
          </p:cNvSpPr>
          <p:nvPr>
            <p:ph type="sldNum" idx="12"/>
          </p:nvPr>
        </p:nvSpPr>
        <p:spPr/>
        <p:txBody>
          <a:bodyPr/>
          <a:lstStyle/>
          <a:p>
            <a:r>
              <a:rPr lang="en-GB"/>
              <a:t>Slide </a:t>
            </a:r>
            <a:fld id="{351F4386-A5E2-41A1-B4D0-BE653C929E06}" type="slidenum">
              <a:rPr lang="en-GB"/>
              <a:pPr/>
              <a:t>17</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7" name="Date Placeholder 3">
            <a:extLst>
              <a:ext uri="{FF2B5EF4-FFF2-40B4-BE49-F238E27FC236}">
                <a16:creationId xmlns:a16="http://schemas.microsoft.com/office/drawing/2014/main" id="{F4C8B91D-4CE0-97B5-AD86-9439E436B20D}"/>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Tree>
    <p:extLst>
      <p:ext uri="{BB962C8B-B14F-4D97-AF65-F5344CB8AC3E}">
        <p14:creationId xmlns:p14="http://schemas.microsoft.com/office/powerpoint/2010/main" val="3321828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18</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1: DPWiFi-32 MCS13 320MHz / </a:t>
            </a:r>
            <a:r>
              <a:rPr lang="el-GR" sz="2000" kern="0" dirty="0">
                <a:solidFill>
                  <a:schemeClr val="tx1"/>
                </a:solidFill>
                <a:effectLst/>
              </a:rPr>
              <a:t>ψ</a:t>
            </a:r>
            <a:r>
              <a:rPr lang="en-US" sz="2000" kern="0" dirty="0">
                <a:solidFill>
                  <a:schemeClr val="tx1"/>
                </a:solidFill>
                <a:effectLst/>
              </a:rPr>
              <a:t> = 0.0</a:t>
            </a:r>
            <a:r>
              <a:rPr lang="en-US" sz="2000" kern="0" baseline="30000" dirty="0">
                <a:solidFill>
                  <a:schemeClr val="tx1"/>
                </a:solidFill>
                <a:effectLst/>
              </a:rPr>
              <a:t>o</a:t>
            </a:r>
            <a:r>
              <a:rPr lang="en-US" sz="2000" kern="0" dirty="0">
                <a:solidFill>
                  <a:schemeClr val="tx1"/>
                </a:solidFill>
                <a:effectLst/>
              </a:rPr>
              <a:t> / No Adaptation</a:t>
            </a:r>
          </a:p>
        </p:txBody>
      </p:sp>
      <p:pic>
        <p:nvPicPr>
          <p:cNvPr id="13" name="Picture 12">
            <a:extLst>
              <a:ext uri="{FF2B5EF4-FFF2-40B4-BE49-F238E27FC236}">
                <a16:creationId xmlns:a16="http://schemas.microsoft.com/office/drawing/2014/main" id="{42659E6D-0A38-4F09-03B4-8A2EB1C992F7}"/>
              </a:ext>
            </a:extLst>
          </p:cNvPr>
          <p:cNvPicPr>
            <a:picLocks noChangeAspect="1"/>
          </p:cNvPicPr>
          <p:nvPr/>
        </p:nvPicPr>
        <p:blipFill>
          <a:blip r:embed="rId3"/>
          <a:stretch>
            <a:fillRect/>
          </a:stretch>
        </p:blipFill>
        <p:spPr>
          <a:xfrm>
            <a:off x="1447800" y="1353708"/>
            <a:ext cx="9296400" cy="4931389"/>
          </a:xfrm>
          <a:prstGeom prst="rect">
            <a:avLst/>
          </a:prstGeom>
        </p:spPr>
      </p:pic>
    </p:spTree>
    <p:extLst>
      <p:ext uri="{BB962C8B-B14F-4D97-AF65-F5344CB8AC3E}">
        <p14:creationId xmlns:p14="http://schemas.microsoft.com/office/powerpoint/2010/main" val="10620181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19</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2: DPWiFi-32 MCS13 320MHz / </a:t>
            </a:r>
            <a:r>
              <a:rPr lang="el-GR" sz="2000" kern="0" dirty="0">
                <a:solidFill>
                  <a:schemeClr val="tx1"/>
                </a:solidFill>
                <a:effectLst/>
              </a:rPr>
              <a:t>ψ</a:t>
            </a:r>
            <a:r>
              <a:rPr lang="en-US" sz="2000" kern="0" dirty="0">
                <a:solidFill>
                  <a:schemeClr val="tx1"/>
                </a:solidFill>
                <a:effectLst/>
              </a:rPr>
              <a:t> = 1.0</a:t>
            </a:r>
            <a:r>
              <a:rPr lang="en-US" sz="2000" kern="0" baseline="30000" dirty="0">
                <a:solidFill>
                  <a:schemeClr val="tx1"/>
                </a:solidFill>
                <a:effectLst/>
              </a:rPr>
              <a:t>o</a:t>
            </a:r>
            <a:r>
              <a:rPr lang="en-US" sz="2000" kern="0" dirty="0">
                <a:solidFill>
                  <a:schemeClr val="tx1"/>
                </a:solidFill>
                <a:effectLst/>
              </a:rPr>
              <a:t> / No Adaptation</a:t>
            </a:r>
          </a:p>
        </p:txBody>
      </p:sp>
      <p:pic>
        <p:nvPicPr>
          <p:cNvPr id="3" name="Picture 2">
            <a:extLst>
              <a:ext uri="{FF2B5EF4-FFF2-40B4-BE49-F238E27FC236}">
                <a16:creationId xmlns:a16="http://schemas.microsoft.com/office/drawing/2014/main" id="{A4CAF6CF-8E45-DEA7-701C-7BE7A8AD9635}"/>
              </a:ext>
            </a:extLst>
          </p:cNvPr>
          <p:cNvPicPr>
            <a:picLocks noChangeAspect="1"/>
          </p:cNvPicPr>
          <p:nvPr/>
        </p:nvPicPr>
        <p:blipFill>
          <a:blip r:embed="rId3"/>
          <a:stretch>
            <a:fillRect/>
          </a:stretch>
        </p:blipFill>
        <p:spPr>
          <a:xfrm>
            <a:off x="1447800" y="1346038"/>
            <a:ext cx="9419696" cy="4933922"/>
          </a:xfrm>
          <a:prstGeom prst="rect">
            <a:avLst/>
          </a:prstGeom>
        </p:spPr>
      </p:pic>
    </p:spTree>
    <p:extLst>
      <p:ext uri="{BB962C8B-B14F-4D97-AF65-F5344CB8AC3E}">
        <p14:creationId xmlns:p14="http://schemas.microsoft.com/office/powerpoint/2010/main" val="12054920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Abstract</a:t>
            </a:r>
          </a:p>
        </p:txBody>
      </p:sp>
      <p:sp>
        <p:nvSpPr>
          <p:cNvPr id="4098" name="Rectangle 2"/>
          <p:cNvSpPr>
            <a:spLocks noGrp="1" noChangeArrowheads="1"/>
          </p:cNvSpPr>
          <p:nvPr>
            <p:ph idx="1"/>
          </p:nvPr>
        </p:nvSpPr>
        <p:spPr>
          <a:xfrm>
            <a:off x="1259418" y="1676400"/>
            <a:ext cx="9671049" cy="4113213"/>
          </a:xfrm>
          <a:ln/>
        </p:spPr>
        <p:txBody>
          <a:bodyPr/>
          <a:lstStyle/>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dirty="0"/>
              <a:t>	TGbn PHY candidate DPWiFi originally proposed in Nov ‘23, an improved radiowave polarization processing model incorporated June ‘24 unearthed a serious, latent flaw in the original Dynamic Polarization Propagation Channel formulation. Remedied, the updated “DPWiFi revA” TRX model plus corresponding MATLAB functional validation and performance characterization data, analyses and conclusions are presented herein.</a:t>
            </a:r>
          </a:p>
        </p:txBody>
      </p:sp>
      <p:sp>
        <p:nvSpPr>
          <p:cNvPr id="6" name="Slide Number Placeholder 5"/>
          <p:cNvSpPr>
            <a:spLocks noGrp="1"/>
          </p:cNvSpPr>
          <p:nvPr>
            <p:ph type="sldNum" idx="12"/>
          </p:nvPr>
        </p:nvSpPr>
        <p:spPr/>
        <p:txBody>
          <a:bodyPr/>
          <a:lstStyle/>
          <a:p>
            <a:r>
              <a:rPr lang="en-GB"/>
              <a:t>Slide </a:t>
            </a:r>
            <a:fld id="{351F4386-A5E2-41A1-B4D0-BE653C929E06}" type="slidenum">
              <a:rPr lang="en-GB"/>
              <a:pPr/>
              <a:t>2</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7" name="Date Placeholder 3">
            <a:extLst>
              <a:ext uri="{FF2B5EF4-FFF2-40B4-BE49-F238E27FC236}">
                <a16:creationId xmlns:a16="http://schemas.microsoft.com/office/drawing/2014/main" id="{F4C8B91D-4CE0-97B5-AD86-9439E436B20D}"/>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20</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3: DPWiFi-32 MCS13 320MHz / </a:t>
            </a:r>
            <a:r>
              <a:rPr lang="el-GR" sz="2000" kern="0" dirty="0">
                <a:solidFill>
                  <a:schemeClr val="tx1"/>
                </a:solidFill>
                <a:effectLst/>
              </a:rPr>
              <a:t>ψ</a:t>
            </a:r>
            <a:r>
              <a:rPr lang="en-US" sz="2000" kern="0" dirty="0">
                <a:solidFill>
                  <a:schemeClr val="tx1"/>
                </a:solidFill>
                <a:effectLst/>
              </a:rPr>
              <a:t> = 1.1</a:t>
            </a:r>
            <a:r>
              <a:rPr lang="en-US" sz="2000" kern="0" baseline="30000" dirty="0">
                <a:solidFill>
                  <a:schemeClr val="tx1"/>
                </a:solidFill>
                <a:effectLst/>
              </a:rPr>
              <a:t>o</a:t>
            </a:r>
            <a:r>
              <a:rPr lang="en-US" sz="2000" kern="0" dirty="0">
                <a:solidFill>
                  <a:schemeClr val="tx1"/>
                </a:solidFill>
                <a:effectLst/>
              </a:rPr>
              <a:t> / No Adaptation</a:t>
            </a:r>
          </a:p>
        </p:txBody>
      </p:sp>
      <p:pic>
        <p:nvPicPr>
          <p:cNvPr id="4" name="Picture 3">
            <a:extLst>
              <a:ext uri="{FF2B5EF4-FFF2-40B4-BE49-F238E27FC236}">
                <a16:creationId xmlns:a16="http://schemas.microsoft.com/office/drawing/2014/main" id="{257A61A4-0150-43B9-D6DC-8B361E788876}"/>
              </a:ext>
            </a:extLst>
          </p:cNvPr>
          <p:cNvPicPr>
            <a:picLocks noChangeAspect="1"/>
          </p:cNvPicPr>
          <p:nvPr/>
        </p:nvPicPr>
        <p:blipFill>
          <a:blip r:embed="rId3"/>
          <a:stretch>
            <a:fillRect/>
          </a:stretch>
        </p:blipFill>
        <p:spPr>
          <a:xfrm>
            <a:off x="1444096" y="1353708"/>
            <a:ext cx="9403292" cy="4985175"/>
          </a:xfrm>
          <a:prstGeom prst="rect">
            <a:avLst/>
          </a:prstGeom>
        </p:spPr>
      </p:pic>
    </p:spTree>
    <p:extLst>
      <p:ext uri="{BB962C8B-B14F-4D97-AF65-F5344CB8AC3E}">
        <p14:creationId xmlns:p14="http://schemas.microsoft.com/office/powerpoint/2010/main" val="21386992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21</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4: DPWiFi-32 MCS13 320MHz / </a:t>
            </a:r>
            <a:r>
              <a:rPr lang="el-GR" sz="2000" kern="0" dirty="0">
                <a:solidFill>
                  <a:schemeClr val="tx1"/>
                </a:solidFill>
                <a:effectLst/>
              </a:rPr>
              <a:t>ψ</a:t>
            </a:r>
            <a:r>
              <a:rPr lang="en-US" sz="2000" kern="0" dirty="0">
                <a:solidFill>
                  <a:schemeClr val="tx1"/>
                </a:solidFill>
                <a:effectLst/>
              </a:rPr>
              <a:t> = 1.1</a:t>
            </a:r>
            <a:r>
              <a:rPr lang="en-US" sz="2000" kern="0" baseline="30000" dirty="0">
                <a:solidFill>
                  <a:schemeClr val="tx1"/>
                </a:solidFill>
                <a:effectLst/>
              </a:rPr>
              <a:t>o</a:t>
            </a:r>
            <a:r>
              <a:rPr lang="en-US" sz="2000" kern="0" dirty="0">
                <a:solidFill>
                  <a:schemeClr val="tx1"/>
                </a:solidFill>
                <a:effectLst/>
              </a:rPr>
              <a:t> / Adaptation</a:t>
            </a:r>
          </a:p>
        </p:txBody>
      </p:sp>
      <p:pic>
        <p:nvPicPr>
          <p:cNvPr id="3" name="Picture 2">
            <a:extLst>
              <a:ext uri="{FF2B5EF4-FFF2-40B4-BE49-F238E27FC236}">
                <a16:creationId xmlns:a16="http://schemas.microsoft.com/office/drawing/2014/main" id="{385F5472-1AC8-DF50-57D8-5121F6344889}"/>
              </a:ext>
            </a:extLst>
          </p:cNvPr>
          <p:cNvPicPr>
            <a:picLocks noChangeAspect="1"/>
          </p:cNvPicPr>
          <p:nvPr/>
        </p:nvPicPr>
        <p:blipFill>
          <a:blip r:embed="rId3"/>
          <a:stretch>
            <a:fillRect/>
          </a:stretch>
        </p:blipFill>
        <p:spPr>
          <a:xfrm>
            <a:off x="1467379" y="1327950"/>
            <a:ext cx="9356725" cy="4982726"/>
          </a:xfrm>
          <a:prstGeom prst="rect">
            <a:avLst/>
          </a:prstGeom>
        </p:spPr>
      </p:pic>
    </p:spTree>
    <p:extLst>
      <p:ext uri="{BB962C8B-B14F-4D97-AF65-F5344CB8AC3E}">
        <p14:creationId xmlns:p14="http://schemas.microsoft.com/office/powerpoint/2010/main" val="5895235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22</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5: DPWiFi-32 MCS13 320MHz / </a:t>
            </a:r>
            <a:r>
              <a:rPr lang="el-GR" sz="2000" kern="0" dirty="0">
                <a:solidFill>
                  <a:schemeClr val="tx1"/>
                </a:solidFill>
                <a:effectLst/>
              </a:rPr>
              <a:t>ψ</a:t>
            </a:r>
            <a:r>
              <a:rPr lang="en-US" sz="2000" kern="0" dirty="0">
                <a:solidFill>
                  <a:schemeClr val="tx1"/>
                </a:solidFill>
                <a:effectLst/>
              </a:rPr>
              <a:t> = 5.0</a:t>
            </a:r>
            <a:r>
              <a:rPr lang="en-US" sz="2000" kern="0" baseline="30000" dirty="0">
                <a:solidFill>
                  <a:schemeClr val="tx1"/>
                </a:solidFill>
                <a:effectLst/>
              </a:rPr>
              <a:t>o</a:t>
            </a:r>
            <a:r>
              <a:rPr lang="en-US" sz="2000" kern="0" dirty="0">
                <a:solidFill>
                  <a:schemeClr val="tx1"/>
                </a:solidFill>
                <a:effectLst/>
              </a:rPr>
              <a:t> / No Adaptation</a:t>
            </a:r>
          </a:p>
        </p:txBody>
      </p:sp>
      <p:pic>
        <p:nvPicPr>
          <p:cNvPr id="4" name="Picture 3">
            <a:extLst>
              <a:ext uri="{FF2B5EF4-FFF2-40B4-BE49-F238E27FC236}">
                <a16:creationId xmlns:a16="http://schemas.microsoft.com/office/drawing/2014/main" id="{6D073709-DFEC-B483-0B17-224FB9B0AD48}"/>
              </a:ext>
            </a:extLst>
          </p:cNvPr>
          <p:cNvPicPr>
            <a:picLocks noChangeAspect="1"/>
          </p:cNvPicPr>
          <p:nvPr/>
        </p:nvPicPr>
        <p:blipFill>
          <a:blip r:embed="rId3"/>
          <a:stretch>
            <a:fillRect/>
          </a:stretch>
        </p:blipFill>
        <p:spPr>
          <a:xfrm>
            <a:off x="1427396" y="1295401"/>
            <a:ext cx="9458859" cy="5029200"/>
          </a:xfrm>
          <a:prstGeom prst="rect">
            <a:avLst/>
          </a:prstGeom>
        </p:spPr>
      </p:pic>
    </p:spTree>
    <p:extLst>
      <p:ext uri="{BB962C8B-B14F-4D97-AF65-F5344CB8AC3E}">
        <p14:creationId xmlns:p14="http://schemas.microsoft.com/office/powerpoint/2010/main" val="4209172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23</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6: DPWiFi-32 MCS13 320MHz / </a:t>
            </a:r>
            <a:r>
              <a:rPr lang="el-GR" sz="2000" kern="0" dirty="0">
                <a:solidFill>
                  <a:schemeClr val="tx1"/>
                </a:solidFill>
                <a:effectLst/>
              </a:rPr>
              <a:t>ψ</a:t>
            </a:r>
            <a:r>
              <a:rPr lang="en-US" sz="2000" kern="0" dirty="0">
                <a:solidFill>
                  <a:schemeClr val="tx1"/>
                </a:solidFill>
                <a:effectLst/>
              </a:rPr>
              <a:t> = 5.0</a:t>
            </a:r>
            <a:r>
              <a:rPr lang="en-US" sz="2000" kern="0" baseline="30000" dirty="0">
                <a:solidFill>
                  <a:schemeClr val="tx1"/>
                </a:solidFill>
                <a:effectLst/>
              </a:rPr>
              <a:t>o</a:t>
            </a:r>
            <a:r>
              <a:rPr lang="en-US" sz="2000" kern="0" dirty="0">
                <a:solidFill>
                  <a:schemeClr val="tx1"/>
                </a:solidFill>
                <a:effectLst/>
              </a:rPr>
              <a:t> / Adaptation</a:t>
            </a:r>
          </a:p>
        </p:txBody>
      </p:sp>
      <p:pic>
        <p:nvPicPr>
          <p:cNvPr id="3" name="Picture 2">
            <a:extLst>
              <a:ext uri="{FF2B5EF4-FFF2-40B4-BE49-F238E27FC236}">
                <a16:creationId xmlns:a16="http://schemas.microsoft.com/office/drawing/2014/main" id="{1A0587CB-692E-8FB3-83C9-AD40279B05D1}"/>
              </a:ext>
            </a:extLst>
          </p:cNvPr>
          <p:cNvPicPr>
            <a:picLocks noChangeAspect="1"/>
          </p:cNvPicPr>
          <p:nvPr/>
        </p:nvPicPr>
        <p:blipFill>
          <a:blip r:embed="rId3"/>
          <a:stretch>
            <a:fillRect/>
          </a:stretch>
        </p:blipFill>
        <p:spPr>
          <a:xfrm>
            <a:off x="1368254" y="1344071"/>
            <a:ext cx="9525000" cy="5056729"/>
          </a:xfrm>
          <a:prstGeom prst="rect">
            <a:avLst/>
          </a:prstGeom>
        </p:spPr>
      </p:pic>
    </p:spTree>
    <p:extLst>
      <p:ext uri="{BB962C8B-B14F-4D97-AF65-F5344CB8AC3E}">
        <p14:creationId xmlns:p14="http://schemas.microsoft.com/office/powerpoint/2010/main" val="32490925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24</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7: DPWiFi-32 MCS13 320MHz / </a:t>
            </a:r>
            <a:r>
              <a:rPr lang="el-GR" sz="2000" kern="0" dirty="0">
                <a:solidFill>
                  <a:schemeClr val="tx1"/>
                </a:solidFill>
                <a:effectLst/>
              </a:rPr>
              <a:t>ψ</a:t>
            </a:r>
            <a:r>
              <a:rPr lang="en-US" sz="2000" kern="0" dirty="0">
                <a:solidFill>
                  <a:schemeClr val="tx1"/>
                </a:solidFill>
                <a:effectLst/>
              </a:rPr>
              <a:t> = 10.0</a:t>
            </a:r>
            <a:r>
              <a:rPr lang="en-US" sz="2000" kern="0" baseline="30000" dirty="0">
                <a:solidFill>
                  <a:schemeClr val="tx1"/>
                </a:solidFill>
                <a:effectLst/>
              </a:rPr>
              <a:t>o</a:t>
            </a:r>
            <a:r>
              <a:rPr lang="en-US" sz="2000" kern="0" dirty="0">
                <a:solidFill>
                  <a:schemeClr val="tx1"/>
                </a:solidFill>
                <a:effectLst/>
              </a:rPr>
              <a:t> / No Adaptation</a:t>
            </a:r>
          </a:p>
        </p:txBody>
      </p:sp>
      <p:pic>
        <p:nvPicPr>
          <p:cNvPr id="4" name="Picture 3">
            <a:extLst>
              <a:ext uri="{FF2B5EF4-FFF2-40B4-BE49-F238E27FC236}">
                <a16:creationId xmlns:a16="http://schemas.microsoft.com/office/drawing/2014/main" id="{1B3D6B79-185C-63C9-EF92-725854EBBB37}"/>
              </a:ext>
            </a:extLst>
          </p:cNvPr>
          <p:cNvPicPr>
            <a:picLocks noChangeAspect="1"/>
          </p:cNvPicPr>
          <p:nvPr/>
        </p:nvPicPr>
        <p:blipFill>
          <a:blip r:embed="rId3"/>
          <a:stretch>
            <a:fillRect/>
          </a:stretch>
        </p:blipFill>
        <p:spPr>
          <a:xfrm>
            <a:off x="1421342" y="1353708"/>
            <a:ext cx="9448800" cy="5016274"/>
          </a:xfrm>
          <a:prstGeom prst="rect">
            <a:avLst/>
          </a:prstGeom>
        </p:spPr>
      </p:pic>
    </p:spTree>
    <p:extLst>
      <p:ext uri="{BB962C8B-B14F-4D97-AF65-F5344CB8AC3E}">
        <p14:creationId xmlns:p14="http://schemas.microsoft.com/office/powerpoint/2010/main" val="3567693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25</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8: DPWiFi-32 MCS13 320MHz / </a:t>
            </a:r>
            <a:r>
              <a:rPr lang="el-GR" sz="2000" kern="0" dirty="0">
                <a:solidFill>
                  <a:schemeClr val="tx1"/>
                </a:solidFill>
                <a:effectLst/>
              </a:rPr>
              <a:t>ψ</a:t>
            </a:r>
            <a:r>
              <a:rPr lang="en-US" sz="2000" kern="0" dirty="0">
                <a:solidFill>
                  <a:schemeClr val="tx1"/>
                </a:solidFill>
                <a:effectLst/>
              </a:rPr>
              <a:t> = 10.0</a:t>
            </a:r>
            <a:r>
              <a:rPr lang="en-US" sz="2000" kern="0" baseline="30000" dirty="0">
                <a:solidFill>
                  <a:schemeClr val="tx1"/>
                </a:solidFill>
                <a:effectLst/>
              </a:rPr>
              <a:t>o</a:t>
            </a:r>
            <a:r>
              <a:rPr lang="en-US" sz="2000" kern="0" dirty="0">
                <a:solidFill>
                  <a:schemeClr val="tx1"/>
                </a:solidFill>
                <a:effectLst/>
              </a:rPr>
              <a:t> / Adaptation</a:t>
            </a:r>
          </a:p>
        </p:txBody>
      </p:sp>
      <p:pic>
        <p:nvPicPr>
          <p:cNvPr id="3" name="Picture 2">
            <a:extLst>
              <a:ext uri="{FF2B5EF4-FFF2-40B4-BE49-F238E27FC236}">
                <a16:creationId xmlns:a16="http://schemas.microsoft.com/office/drawing/2014/main" id="{C0F6F1DD-0874-01E3-7CBB-A2C3367C8E54}"/>
              </a:ext>
            </a:extLst>
          </p:cNvPr>
          <p:cNvPicPr>
            <a:picLocks noChangeAspect="1"/>
          </p:cNvPicPr>
          <p:nvPr/>
        </p:nvPicPr>
        <p:blipFill>
          <a:blip r:embed="rId3"/>
          <a:stretch>
            <a:fillRect/>
          </a:stretch>
        </p:blipFill>
        <p:spPr>
          <a:xfrm>
            <a:off x="1334163" y="1330097"/>
            <a:ext cx="9546166" cy="5091623"/>
          </a:xfrm>
          <a:prstGeom prst="rect">
            <a:avLst/>
          </a:prstGeom>
        </p:spPr>
      </p:pic>
    </p:spTree>
    <p:extLst>
      <p:ext uri="{BB962C8B-B14F-4D97-AF65-F5344CB8AC3E}">
        <p14:creationId xmlns:p14="http://schemas.microsoft.com/office/powerpoint/2010/main" val="22412917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26</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9: DPWiFi-32 MCS13 320MHz / </a:t>
            </a:r>
            <a:r>
              <a:rPr lang="el-GR" sz="2000" kern="0" dirty="0">
                <a:solidFill>
                  <a:schemeClr val="tx1"/>
                </a:solidFill>
                <a:effectLst/>
              </a:rPr>
              <a:t>ψ</a:t>
            </a:r>
            <a:r>
              <a:rPr lang="en-US" sz="2000" kern="0" dirty="0">
                <a:solidFill>
                  <a:schemeClr val="tx1"/>
                </a:solidFill>
                <a:effectLst/>
              </a:rPr>
              <a:t> = 25.0</a:t>
            </a:r>
            <a:r>
              <a:rPr lang="en-US" sz="2000" kern="0" baseline="30000" dirty="0">
                <a:solidFill>
                  <a:schemeClr val="tx1"/>
                </a:solidFill>
                <a:effectLst/>
              </a:rPr>
              <a:t>o</a:t>
            </a:r>
            <a:r>
              <a:rPr lang="en-US" sz="2000" kern="0" dirty="0">
                <a:solidFill>
                  <a:schemeClr val="tx1"/>
                </a:solidFill>
                <a:effectLst/>
              </a:rPr>
              <a:t> / No Adaptation</a:t>
            </a:r>
          </a:p>
        </p:txBody>
      </p:sp>
      <p:pic>
        <p:nvPicPr>
          <p:cNvPr id="4" name="Picture 3">
            <a:extLst>
              <a:ext uri="{FF2B5EF4-FFF2-40B4-BE49-F238E27FC236}">
                <a16:creationId xmlns:a16="http://schemas.microsoft.com/office/drawing/2014/main" id="{206160BB-25A9-6E40-FAA7-E60D8A7B3C77}"/>
              </a:ext>
            </a:extLst>
          </p:cNvPr>
          <p:cNvPicPr>
            <a:picLocks noChangeAspect="1"/>
          </p:cNvPicPr>
          <p:nvPr/>
        </p:nvPicPr>
        <p:blipFill>
          <a:blip r:embed="rId3"/>
          <a:stretch>
            <a:fillRect/>
          </a:stretch>
        </p:blipFill>
        <p:spPr>
          <a:xfrm>
            <a:off x="1383242" y="1295400"/>
            <a:ext cx="9525000" cy="5052348"/>
          </a:xfrm>
          <a:prstGeom prst="rect">
            <a:avLst/>
          </a:prstGeom>
        </p:spPr>
      </p:pic>
    </p:spTree>
    <p:extLst>
      <p:ext uri="{BB962C8B-B14F-4D97-AF65-F5344CB8AC3E}">
        <p14:creationId xmlns:p14="http://schemas.microsoft.com/office/powerpoint/2010/main" val="29913075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27</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14400"/>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10: DPWiFi-32 MCS13 320MHz / </a:t>
            </a:r>
            <a:r>
              <a:rPr lang="el-GR" sz="2000" kern="0" dirty="0">
                <a:solidFill>
                  <a:schemeClr val="tx1"/>
                </a:solidFill>
                <a:effectLst/>
              </a:rPr>
              <a:t>ψ</a:t>
            </a:r>
            <a:r>
              <a:rPr lang="en-US" sz="2000" kern="0" dirty="0">
                <a:solidFill>
                  <a:schemeClr val="tx1"/>
                </a:solidFill>
                <a:effectLst/>
              </a:rPr>
              <a:t> = 25.0</a:t>
            </a:r>
            <a:r>
              <a:rPr lang="en-US" sz="2000" kern="0" baseline="30000" dirty="0">
                <a:solidFill>
                  <a:schemeClr val="tx1"/>
                </a:solidFill>
                <a:effectLst/>
              </a:rPr>
              <a:t>o</a:t>
            </a:r>
            <a:r>
              <a:rPr lang="en-US" sz="2000" kern="0" dirty="0">
                <a:solidFill>
                  <a:schemeClr val="tx1"/>
                </a:solidFill>
                <a:effectLst/>
              </a:rPr>
              <a:t> / Adaptation</a:t>
            </a:r>
          </a:p>
        </p:txBody>
      </p:sp>
      <p:pic>
        <p:nvPicPr>
          <p:cNvPr id="3" name="Picture 2">
            <a:extLst>
              <a:ext uri="{FF2B5EF4-FFF2-40B4-BE49-F238E27FC236}">
                <a16:creationId xmlns:a16="http://schemas.microsoft.com/office/drawing/2014/main" id="{70EB836D-D022-08EC-3DAB-C5DF780EADFD}"/>
              </a:ext>
            </a:extLst>
          </p:cNvPr>
          <p:cNvPicPr>
            <a:picLocks noChangeAspect="1"/>
          </p:cNvPicPr>
          <p:nvPr/>
        </p:nvPicPr>
        <p:blipFill>
          <a:blip r:embed="rId3"/>
          <a:stretch>
            <a:fillRect/>
          </a:stretch>
        </p:blipFill>
        <p:spPr>
          <a:xfrm>
            <a:off x="1459442" y="1295400"/>
            <a:ext cx="9372600" cy="5043000"/>
          </a:xfrm>
          <a:prstGeom prst="rect">
            <a:avLst/>
          </a:prstGeom>
        </p:spPr>
      </p:pic>
    </p:spTree>
    <p:extLst>
      <p:ext uri="{BB962C8B-B14F-4D97-AF65-F5344CB8AC3E}">
        <p14:creationId xmlns:p14="http://schemas.microsoft.com/office/powerpoint/2010/main" val="4340151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28</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90600"/>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11: DPWiFi-32 MCS13 320MHz / </a:t>
            </a:r>
            <a:r>
              <a:rPr lang="el-GR" sz="2000" kern="0" dirty="0">
                <a:solidFill>
                  <a:schemeClr val="tx1"/>
                </a:solidFill>
                <a:effectLst/>
              </a:rPr>
              <a:t>ψ</a:t>
            </a:r>
            <a:r>
              <a:rPr lang="en-US" sz="2000" kern="0" dirty="0">
                <a:solidFill>
                  <a:schemeClr val="tx1"/>
                </a:solidFill>
                <a:effectLst/>
              </a:rPr>
              <a:t> = 40.0</a:t>
            </a:r>
            <a:r>
              <a:rPr lang="en-US" sz="2000" kern="0" baseline="30000" dirty="0">
                <a:solidFill>
                  <a:schemeClr val="tx1"/>
                </a:solidFill>
                <a:effectLst/>
              </a:rPr>
              <a:t>o</a:t>
            </a:r>
            <a:r>
              <a:rPr lang="en-US" sz="2000" kern="0" dirty="0">
                <a:solidFill>
                  <a:schemeClr val="tx1"/>
                </a:solidFill>
                <a:effectLst/>
              </a:rPr>
              <a:t> / No Adaptation</a:t>
            </a:r>
          </a:p>
        </p:txBody>
      </p:sp>
      <p:pic>
        <p:nvPicPr>
          <p:cNvPr id="4" name="Picture 3">
            <a:extLst>
              <a:ext uri="{FF2B5EF4-FFF2-40B4-BE49-F238E27FC236}">
                <a16:creationId xmlns:a16="http://schemas.microsoft.com/office/drawing/2014/main" id="{9EAC856D-64F8-52FA-4782-199646C12FAD}"/>
              </a:ext>
            </a:extLst>
          </p:cNvPr>
          <p:cNvPicPr>
            <a:picLocks noChangeAspect="1"/>
          </p:cNvPicPr>
          <p:nvPr/>
        </p:nvPicPr>
        <p:blipFill>
          <a:blip r:embed="rId3"/>
          <a:stretch>
            <a:fillRect/>
          </a:stretch>
        </p:blipFill>
        <p:spPr>
          <a:xfrm>
            <a:off x="1432058" y="1362001"/>
            <a:ext cx="9427368" cy="5040227"/>
          </a:xfrm>
          <a:prstGeom prst="rect">
            <a:avLst/>
          </a:prstGeom>
        </p:spPr>
      </p:pic>
    </p:spTree>
    <p:extLst>
      <p:ext uri="{BB962C8B-B14F-4D97-AF65-F5344CB8AC3E}">
        <p14:creationId xmlns:p14="http://schemas.microsoft.com/office/powerpoint/2010/main" val="40638088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29</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12: DPWiFi-32 MCS13 320MHz / </a:t>
            </a:r>
            <a:r>
              <a:rPr lang="el-GR" sz="2000" kern="0" dirty="0">
                <a:solidFill>
                  <a:schemeClr val="tx1"/>
                </a:solidFill>
                <a:effectLst/>
              </a:rPr>
              <a:t>ψ</a:t>
            </a:r>
            <a:r>
              <a:rPr lang="en-US" sz="2000" kern="0" dirty="0">
                <a:solidFill>
                  <a:schemeClr val="tx1"/>
                </a:solidFill>
                <a:effectLst/>
              </a:rPr>
              <a:t> = 40.0</a:t>
            </a:r>
            <a:r>
              <a:rPr lang="en-US" sz="2000" kern="0" baseline="30000" dirty="0">
                <a:solidFill>
                  <a:schemeClr val="tx1"/>
                </a:solidFill>
                <a:effectLst/>
              </a:rPr>
              <a:t>o</a:t>
            </a:r>
            <a:r>
              <a:rPr lang="en-US" sz="2000" kern="0" dirty="0">
                <a:solidFill>
                  <a:schemeClr val="tx1"/>
                </a:solidFill>
                <a:effectLst/>
              </a:rPr>
              <a:t> / Adaptation</a:t>
            </a:r>
          </a:p>
        </p:txBody>
      </p:sp>
      <p:pic>
        <p:nvPicPr>
          <p:cNvPr id="3" name="Picture 2">
            <a:extLst>
              <a:ext uri="{FF2B5EF4-FFF2-40B4-BE49-F238E27FC236}">
                <a16:creationId xmlns:a16="http://schemas.microsoft.com/office/drawing/2014/main" id="{E0522633-F894-7AA4-1B43-7B217B3B389E}"/>
              </a:ext>
            </a:extLst>
          </p:cNvPr>
          <p:cNvPicPr>
            <a:picLocks noChangeAspect="1"/>
          </p:cNvPicPr>
          <p:nvPr/>
        </p:nvPicPr>
        <p:blipFill>
          <a:blip r:embed="rId3"/>
          <a:stretch>
            <a:fillRect/>
          </a:stretch>
        </p:blipFill>
        <p:spPr>
          <a:xfrm>
            <a:off x="1421342" y="1338683"/>
            <a:ext cx="9448800" cy="4999103"/>
          </a:xfrm>
          <a:prstGeom prst="rect">
            <a:avLst/>
          </a:prstGeom>
        </p:spPr>
      </p:pic>
    </p:spTree>
    <p:extLst>
      <p:ext uri="{BB962C8B-B14F-4D97-AF65-F5344CB8AC3E}">
        <p14:creationId xmlns:p14="http://schemas.microsoft.com/office/powerpoint/2010/main" val="6796128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7CFF3-162F-E322-05F3-1B3ED4D44DF9}"/>
              </a:ext>
            </a:extLst>
          </p:cNvPr>
          <p:cNvSpPr>
            <a:spLocks noGrp="1"/>
          </p:cNvSpPr>
          <p:nvPr>
            <p:ph type="sldNum" idx="12"/>
          </p:nvPr>
        </p:nvSpPr>
        <p:spPr/>
        <p:txBody>
          <a:bodyPr/>
          <a:lstStyle/>
          <a:p>
            <a:r>
              <a:rPr lang="en-GB"/>
              <a:t>Slide </a:t>
            </a:r>
            <a:fld id="{440F5867-744E-4AA6-B0ED-4C44D2DFBB7B}" type="slidenum">
              <a:rPr lang="en-GB" smtClean="0"/>
              <a:pPr/>
              <a:t>3</a:t>
            </a:fld>
            <a:endParaRPr lang="en-GB" dirty="0"/>
          </a:p>
        </p:txBody>
      </p:sp>
      <p:sp>
        <p:nvSpPr>
          <p:cNvPr id="5" name="Footer Placeholder 4">
            <a:extLst>
              <a:ext uri="{FF2B5EF4-FFF2-40B4-BE49-F238E27FC236}">
                <a16:creationId xmlns:a16="http://schemas.microsoft.com/office/drawing/2014/main" id="{760E7EA6-EB30-5CD8-5834-C2A8E453A8E7}"/>
              </a:ext>
            </a:extLst>
          </p:cNvPr>
          <p:cNvSpPr>
            <a:spLocks noGrp="1"/>
          </p:cNvSpPr>
          <p:nvPr>
            <p:ph type="ftr" idx="14"/>
          </p:nvPr>
        </p:nvSpPr>
        <p:spPr/>
        <p:txBody>
          <a:bodyPr/>
          <a:lstStyle/>
          <a:p>
            <a:r>
              <a:rPr lang="en-GB"/>
              <a:t>Carlos Rios, Terabit Wireless Internet</a:t>
            </a:r>
            <a:endParaRPr lang="en-GB" dirty="0"/>
          </a:p>
        </p:txBody>
      </p:sp>
      <p:sp>
        <p:nvSpPr>
          <p:cNvPr id="6" name="Date Placeholder 5">
            <a:extLst>
              <a:ext uri="{FF2B5EF4-FFF2-40B4-BE49-F238E27FC236}">
                <a16:creationId xmlns:a16="http://schemas.microsoft.com/office/drawing/2014/main" id="{320B8555-545F-CB66-C067-54C113DF00CB}"/>
              </a:ext>
            </a:extLst>
          </p:cNvPr>
          <p:cNvSpPr>
            <a:spLocks noGrp="1"/>
          </p:cNvSpPr>
          <p:nvPr>
            <p:ph type="dt" idx="15"/>
          </p:nvPr>
        </p:nvSpPr>
        <p:spPr/>
        <p:txBody>
          <a:bodyPr/>
          <a:lstStyle/>
          <a:p>
            <a:r>
              <a:rPr lang="en-US" dirty="0"/>
              <a:t>September 2024</a:t>
            </a:r>
            <a:endParaRPr lang="en-GB" dirty="0"/>
          </a:p>
        </p:txBody>
      </p:sp>
      <p:sp>
        <p:nvSpPr>
          <p:cNvPr id="7" name="Title 1">
            <a:extLst>
              <a:ext uri="{FF2B5EF4-FFF2-40B4-BE49-F238E27FC236}">
                <a16:creationId xmlns:a16="http://schemas.microsoft.com/office/drawing/2014/main" id="{3E715599-FE0E-98CD-0836-B804DD067E66}"/>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WiFi Static Polarization Operation</a:t>
            </a:r>
            <a:endParaRPr lang="en-GB" sz="2800" kern="0" dirty="0"/>
          </a:p>
        </p:txBody>
      </p:sp>
      <p:sp>
        <p:nvSpPr>
          <p:cNvPr id="11" name="TextBox 10">
            <a:extLst>
              <a:ext uri="{FF2B5EF4-FFF2-40B4-BE49-F238E27FC236}">
                <a16:creationId xmlns:a16="http://schemas.microsoft.com/office/drawing/2014/main" id="{ADFD7D1D-FB3F-013A-9BB8-290DFC861320}"/>
              </a:ext>
            </a:extLst>
          </p:cNvPr>
          <p:cNvSpPr txBox="1"/>
          <p:nvPr/>
        </p:nvSpPr>
        <p:spPr>
          <a:xfrm>
            <a:off x="671310" y="4594286"/>
            <a:ext cx="3644033" cy="1867178"/>
          </a:xfrm>
          <a:prstGeom prst="rect">
            <a:avLst/>
          </a:prstGeom>
          <a:noFill/>
        </p:spPr>
        <p:txBody>
          <a:bodyPr wrap="square" rtlCol="0">
            <a:spAutoFit/>
          </a:bodyPr>
          <a:lstStyle/>
          <a:p>
            <a:r>
              <a:rPr lang="en-US" sz="1600" b="1" dirty="0">
                <a:solidFill>
                  <a:schemeClr val="tx1"/>
                </a:solidFill>
              </a:rPr>
              <a:t>A WiFi Tx antenna “polarizes” by launching RF waveforms S in a precise spatial orientation per an “Orthogonal Polarization Baseline (OPB)”</a:t>
            </a:r>
          </a:p>
          <a:p>
            <a:pPr marL="228600" indent="-228600">
              <a:buFont typeface="Arial" panose="020B0604020202020204" pitchFamily="34" charset="0"/>
              <a:buChar char="•"/>
            </a:pPr>
            <a:r>
              <a:rPr lang="en-US" sz="1400" b="1" dirty="0">
                <a:solidFill>
                  <a:schemeClr val="tx1"/>
                </a:solidFill>
              </a:rPr>
              <a:t>Linearly Polarized P</a:t>
            </a:r>
            <a:r>
              <a:rPr lang="en-US" sz="1400" b="1" baseline="-25000" dirty="0">
                <a:solidFill>
                  <a:schemeClr val="tx1"/>
                </a:solidFill>
              </a:rPr>
              <a:t>TX</a:t>
            </a:r>
            <a:r>
              <a:rPr lang="en-US" sz="1400" b="1" dirty="0">
                <a:solidFill>
                  <a:schemeClr val="tx1"/>
                </a:solidFill>
              </a:rPr>
              <a:t> radiates along a fixed angle between 0</a:t>
            </a:r>
            <a:r>
              <a:rPr lang="en-US" sz="1400" b="1" baseline="30000" dirty="0">
                <a:solidFill>
                  <a:schemeClr val="tx1"/>
                </a:solidFill>
              </a:rPr>
              <a:t>o</a:t>
            </a:r>
            <a:r>
              <a:rPr lang="en-US" sz="1400" b="1" dirty="0">
                <a:solidFill>
                  <a:schemeClr val="tx1"/>
                </a:solidFill>
              </a:rPr>
              <a:t> (H) or 90</a:t>
            </a:r>
            <a:r>
              <a:rPr lang="en-US" sz="1400" b="1" baseline="30000" dirty="0">
                <a:solidFill>
                  <a:schemeClr val="tx1"/>
                </a:solidFill>
              </a:rPr>
              <a:t>o</a:t>
            </a:r>
            <a:r>
              <a:rPr lang="en-US" sz="1400" b="1" dirty="0">
                <a:solidFill>
                  <a:schemeClr val="tx1"/>
                </a:solidFill>
              </a:rPr>
              <a:t> (V)</a:t>
            </a:r>
          </a:p>
          <a:p>
            <a:pPr marL="228600" indent="-228600">
              <a:buFont typeface="Arial" panose="020B0604020202020204" pitchFamily="34" charset="0"/>
              <a:buChar char="•"/>
            </a:pPr>
            <a:r>
              <a:rPr lang="en-US" sz="1400" b="1" dirty="0">
                <a:solidFill>
                  <a:schemeClr val="tx1"/>
                </a:solidFill>
              </a:rPr>
              <a:t>P</a:t>
            </a:r>
            <a:r>
              <a:rPr lang="en-US" sz="1400" b="1" baseline="-25000" dirty="0">
                <a:solidFill>
                  <a:schemeClr val="tx1"/>
                </a:solidFill>
              </a:rPr>
              <a:t>TX</a:t>
            </a:r>
            <a:r>
              <a:rPr lang="en-US" sz="1400" b="1" dirty="0">
                <a:solidFill>
                  <a:schemeClr val="tx1"/>
                </a:solidFill>
              </a:rPr>
              <a:t>(S) = H or V, per the OPB</a:t>
            </a:r>
          </a:p>
          <a:p>
            <a:endParaRPr lang="en-US" sz="1400" b="1" baseline="30000" dirty="0">
              <a:solidFill>
                <a:schemeClr val="tx1"/>
              </a:solidFill>
            </a:endParaRPr>
          </a:p>
        </p:txBody>
      </p:sp>
      <p:sp>
        <p:nvSpPr>
          <p:cNvPr id="12" name="TextBox 11">
            <a:extLst>
              <a:ext uri="{FF2B5EF4-FFF2-40B4-BE49-F238E27FC236}">
                <a16:creationId xmlns:a16="http://schemas.microsoft.com/office/drawing/2014/main" id="{5429AF24-E5CB-8093-579B-686961BA7E42}"/>
              </a:ext>
            </a:extLst>
          </p:cNvPr>
          <p:cNvSpPr txBox="1"/>
          <p:nvPr/>
        </p:nvSpPr>
        <p:spPr>
          <a:xfrm>
            <a:off x="4547018" y="4496823"/>
            <a:ext cx="3097963" cy="2062103"/>
          </a:xfrm>
          <a:prstGeom prst="rect">
            <a:avLst/>
          </a:prstGeom>
          <a:noFill/>
        </p:spPr>
        <p:txBody>
          <a:bodyPr wrap="square" rtlCol="0">
            <a:spAutoFit/>
          </a:bodyPr>
          <a:lstStyle/>
          <a:p>
            <a:pPr>
              <a:buNone/>
            </a:pPr>
            <a:r>
              <a:rPr lang="en-US" sz="1600" b="1" dirty="0">
                <a:solidFill>
                  <a:schemeClr val="tx1"/>
                </a:solidFill>
              </a:rPr>
              <a:t>Typical terrestrial propagation “depolarizes” S by rotating P</a:t>
            </a:r>
            <a:r>
              <a:rPr lang="en-US" sz="1600" b="1" baseline="-25000" dirty="0">
                <a:solidFill>
                  <a:schemeClr val="tx1"/>
                </a:solidFill>
              </a:rPr>
              <a:t>TX</a:t>
            </a:r>
            <a:r>
              <a:rPr lang="en-US" sz="1600" b="1" dirty="0">
                <a:solidFill>
                  <a:schemeClr val="tx1"/>
                </a:solidFill>
              </a:rPr>
              <a:t> by a “depolarization angle” </a:t>
            </a:r>
            <a:r>
              <a:rPr lang="el-GR" sz="1600" b="1" dirty="0">
                <a:solidFill>
                  <a:schemeClr val="tx1"/>
                </a:solidFill>
              </a:rPr>
              <a:t>ψ</a:t>
            </a:r>
            <a:endParaRPr lang="en-US" sz="1600" b="1" dirty="0">
              <a:solidFill>
                <a:schemeClr val="tx1"/>
              </a:solidFill>
            </a:endParaRPr>
          </a:p>
          <a:p>
            <a:pPr marL="228600" lvl="1" indent="-228600">
              <a:buFont typeface="Arial" panose="020B0604020202020204" pitchFamily="34" charset="0"/>
              <a:buChar char="•"/>
            </a:pPr>
            <a:r>
              <a:rPr lang="en-US" sz="1400" b="1" dirty="0">
                <a:solidFill>
                  <a:schemeClr val="tx1"/>
                </a:solidFill>
              </a:rPr>
              <a:t>LP waveforms propagate fixed-rotated by </a:t>
            </a:r>
            <a:r>
              <a:rPr lang="el-GR" sz="1400" b="1" dirty="0">
                <a:solidFill>
                  <a:schemeClr val="tx1"/>
                </a:solidFill>
              </a:rPr>
              <a:t>ψ</a:t>
            </a:r>
            <a:r>
              <a:rPr lang="en-US" sz="1400" b="1" baseline="30000" dirty="0">
                <a:solidFill>
                  <a:schemeClr val="tx1"/>
                </a:solidFill>
              </a:rPr>
              <a:t>o</a:t>
            </a:r>
            <a:r>
              <a:rPr lang="en-US" sz="1400" b="1" dirty="0">
                <a:solidFill>
                  <a:schemeClr val="tx1"/>
                </a:solidFill>
              </a:rPr>
              <a:t> from true OPB H-V</a:t>
            </a:r>
          </a:p>
          <a:p>
            <a:pPr marL="225425" lvl="1" indent="-225425">
              <a:buFont typeface="Arial" panose="020B0604020202020204" pitchFamily="34" charset="0"/>
              <a:buChar char="•"/>
            </a:pPr>
            <a:r>
              <a:rPr lang="en-US" sz="1400" b="1" dirty="0">
                <a:solidFill>
                  <a:schemeClr val="tx1"/>
                </a:solidFill>
              </a:rPr>
              <a:t>P</a:t>
            </a:r>
            <a:r>
              <a:rPr lang="en-US" sz="1400" b="1" baseline="-25000" dirty="0">
                <a:solidFill>
                  <a:schemeClr val="tx1"/>
                </a:solidFill>
              </a:rPr>
              <a:t>TX </a:t>
            </a:r>
            <a:r>
              <a:rPr lang="en-US" sz="1400" b="1" dirty="0">
                <a:solidFill>
                  <a:schemeClr val="tx1"/>
                </a:solidFill>
              </a:rPr>
              <a:t>(S, </a:t>
            </a:r>
            <a:r>
              <a:rPr lang="el-GR" sz="1400" b="1" dirty="0">
                <a:solidFill>
                  <a:schemeClr val="tx1"/>
                </a:solidFill>
              </a:rPr>
              <a:t>ψ</a:t>
            </a:r>
            <a:r>
              <a:rPr lang="en-US" sz="1400" b="1" dirty="0">
                <a:solidFill>
                  <a:schemeClr val="tx1"/>
                </a:solidFill>
              </a:rPr>
              <a:t>) = </a:t>
            </a:r>
            <a:r>
              <a:rPr lang="el-GR" sz="1400" b="1" dirty="0">
                <a:solidFill>
                  <a:schemeClr val="tx1"/>
                </a:solidFill>
              </a:rPr>
              <a:t>ψ</a:t>
            </a:r>
            <a:r>
              <a:rPr lang="en-US" sz="1400" b="1" dirty="0">
                <a:solidFill>
                  <a:schemeClr val="tx1"/>
                </a:solidFill>
              </a:rPr>
              <a:t> or </a:t>
            </a:r>
            <a:r>
              <a:rPr lang="el-GR" sz="1400" b="1" dirty="0">
                <a:solidFill>
                  <a:schemeClr val="tx1"/>
                </a:solidFill>
              </a:rPr>
              <a:t>ψ</a:t>
            </a:r>
            <a:r>
              <a:rPr lang="en-US" sz="1400" b="1" dirty="0">
                <a:solidFill>
                  <a:schemeClr val="tx1"/>
                </a:solidFill>
              </a:rPr>
              <a:t> + 90</a:t>
            </a:r>
            <a:r>
              <a:rPr lang="en-US" sz="1400" b="1" baseline="30000" dirty="0">
                <a:solidFill>
                  <a:schemeClr val="tx1"/>
                </a:solidFill>
              </a:rPr>
              <a:t>o</a:t>
            </a:r>
            <a:r>
              <a:rPr lang="en-US" sz="1400" b="1" dirty="0">
                <a:solidFill>
                  <a:schemeClr val="tx1"/>
                </a:solidFill>
              </a:rPr>
              <a:t>  </a:t>
            </a:r>
          </a:p>
          <a:p>
            <a:pPr marL="0" lvl="1" indent="0"/>
            <a:endParaRPr lang="en-US" sz="1400" b="1" dirty="0">
              <a:solidFill>
                <a:schemeClr val="tx1"/>
              </a:solidFill>
            </a:endParaRPr>
          </a:p>
          <a:p>
            <a:pPr>
              <a:buNone/>
            </a:pPr>
            <a:endParaRPr lang="en-US" b="1" i="1" dirty="0">
              <a:solidFill>
                <a:srgbClr val="000099"/>
              </a:solidFill>
            </a:endParaRPr>
          </a:p>
        </p:txBody>
      </p:sp>
      <p:sp>
        <p:nvSpPr>
          <p:cNvPr id="13" name="TextBox 12">
            <a:extLst>
              <a:ext uri="{FF2B5EF4-FFF2-40B4-BE49-F238E27FC236}">
                <a16:creationId xmlns:a16="http://schemas.microsoft.com/office/drawing/2014/main" id="{434841C7-3C3C-267D-4DE2-11C77B3968AB}"/>
              </a:ext>
            </a:extLst>
          </p:cNvPr>
          <p:cNvSpPr txBox="1"/>
          <p:nvPr/>
        </p:nvSpPr>
        <p:spPr>
          <a:xfrm>
            <a:off x="7815592" y="4495800"/>
            <a:ext cx="3760449" cy="1938992"/>
          </a:xfrm>
          <a:prstGeom prst="rect">
            <a:avLst/>
          </a:prstGeom>
          <a:noFill/>
        </p:spPr>
        <p:txBody>
          <a:bodyPr wrap="square" rtlCol="0">
            <a:spAutoFit/>
          </a:bodyPr>
          <a:lstStyle/>
          <a:p>
            <a:pPr>
              <a:buNone/>
            </a:pPr>
            <a:r>
              <a:rPr lang="en-US" sz="1600" b="1" dirty="0">
                <a:solidFill>
                  <a:schemeClr val="tx1"/>
                </a:solidFill>
              </a:rPr>
              <a:t>A WiFi Rx antenna “polarization-filters” detected waveforms into “Matched-Polarization (MP)” or “Mismatched-Polarization (MMP)” components</a:t>
            </a:r>
          </a:p>
          <a:p>
            <a:pPr marL="228600" indent="-228600">
              <a:buFont typeface="Arial" panose="020B0604020202020204" pitchFamily="34" charset="0"/>
              <a:buChar char="•"/>
            </a:pPr>
            <a:r>
              <a:rPr lang="en-US" sz="1400" b="1" dirty="0">
                <a:solidFill>
                  <a:schemeClr val="tx1"/>
                </a:solidFill>
              </a:rPr>
              <a:t>P</a:t>
            </a:r>
            <a:r>
              <a:rPr lang="en-US" sz="1400" b="1" baseline="-25000" dirty="0">
                <a:solidFill>
                  <a:schemeClr val="tx1"/>
                </a:solidFill>
              </a:rPr>
              <a:t>RX </a:t>
            </a:r>
            <a:r>
              <a:rPr lang="en-US" sz="1400" b="1" dirty="0">
                <a:solidFill>
                  <a:schemeClr val="tx1"/>
                </a:solidFill>
              </a:rPr>
              <a:t>(S, </a:t>
            </a:r>
            <a:r>
              <a:rPr lang="el-GR" sz="1400" b="1" dirty="0">
                <a:solidFill>
                  <a:schemeClr val="tx1"/>
                </a:solidFill>
              </a:rPr>
              <a:t>ψ</a:t>
            </a:r>
            <a:r>
              <a:rPr lang="en-US" sz="1400" b="1" dirty="0">
                <a:solidFill>
                  <a:schemeClr val="tx1"/>
                </a:solidFill>
              </a:rPr>
              <a:t>) = H or V</a:t>
            </a:r>
          </a:p>
          <a:p>
            <a:pPr marL="228600" indent="-228600">
              <a:buFont typeface="Arial" panose="020B0604020202020204" pitchFamily="34" charset="0"/>
              <a:buChar char="•"/>
            </a:pPr>
            <a:r>
              <a:rPr lang="en-US" sz="1400" b="1" dirty="0">
                <a:solidFill>
                  <a:schemeClr val="tx1"/>
                </a:solidFill>
              </a:rPr>
              <a:t>MP (P</a:t>
            </a:r>
            <a:r>
              <a:rPr lang="en-US" sz="1400" b="1" baseline="-25000" dirty="0">
                <a:solidFill>
                  <a:schemeClr val="tx1"/>
                </a:solidFill>
              </a:rPr>
              <a:t>TX </a:t>
            </a:r>
            <a:r>
              <a:rPr lang="en-US" sz="1400" b="1" dirty="0">
                <a:solidFill>
                  <a:schemeClr val="tx1"/>
                </a:solidFill>
              </a:rPr>
              <a:t>(S,</a:t>
            </a:r>
            <a:r>
              <a:rPr lang="el-GR" sz="1400" b="1" dirty="0">
                <a:solidFill>
                  <a:schemeClr val="tx1"/>
                </a:solidFill>
              </a:rPr>
              <a:t>ψ</a:t>
            </a:r>
            <a:r>
              <a:rPr lang="en-US" sz="1400" b="1" dirty="0">
                <a:solidFill>
                  <a:schemeClr val="tx1"/>
                </a:solidFill>
              </a:rPr>
              <a:t>)) = cos</a:t>
            </a:r>
            <a:r>
              <a:rPr lang="el-GR" sz="1400" b="1" dirty="0">
                <a:solidFill>
                  <a:schemeClr val="tx1"/>
                </a:solidFill>
              </a:rPr>
              <a:t>ψ</a:t>
            </a:r>
            <a:r>
              <a:rPr lang="en-US" sz="1400" b="1" dirty="0">
                <a:solidFill>
                  <a:schemeClr val="tx1"/>
                </a:solidFill>
              </a:rPr>
              <a:t> S(t)</a:t>
            </a:r>
          </a:p>
          <a:p>
            <a:pPr marL="228600" indent="-228600">
              <a:buFont typeface="Arial" panose="020B0604020202020204" pitchFamily="34" charset="0"/>
              <a:buChar char="•"/>
            </a:pPr>
            <a:r>
              <a:rPr lang="en-US" sz="1400" b="1" dirty="0">
                <a:solidFill>
                  <a:schemeClr val="tx1"/>
                </a:solidFill>
              </a:rPr>
              <a:t>MMP (P</a:t>
            </a:r>
            <a:r>
              <a:rPr lang="en-US" sz="1400" b="1" baseline="-25000" dirty="0">
                <a:solidFill>
                  <a:schemeClr val="tx1"/>
                </a:solidFill>
              </a:rPr>
              <a:t>TX </a:t>
            </a:r>
            <a:r>
              <a:rPr lang="en-US" sz="1400" b="1" dirty="0">
                <a:solidFill>
                  <a:schemeClr val="tx1"/>
                </a:solidFill>
              </a:rPr>
              <a:t>(S, </a:t>
            </a:r>
            <a:r>
              <a:rPr lang="el-GR" sz="1400" b="1" dirty="0">
                <a:solidFill>
                  <a:schemeClr val="tx1"/>
                </a:solidFill>
              </a:rPr>
              <a:t>ψ</a:t>
            </a:r>
            <a:r>
              <a:rPr lang="en-US" sz="1400" b="1" dirty="0">
                <a:solidFill>
                  <a:schemeClr val="tx1"/>
                </a:solidFill>
              </a:rPr>
              <a:t>)) = sin</a:t>
            </a:r>
            <a:r>
              <a:rPr lang="el-GR" sz="1400" b="1" dirty="0">
                <a:solidFill>
                  <a:schemeClr val="tx1"/>
                </a:solidFill>
              </a:rPr>
              <a:t>ψ</a:t>
            </a:r>
            <a:r>
              <a:rPr lang="en-US" sz="1400" b="1" dirty="0">
                <a:solidFill>
                  <a:schemeClr val="tx1"/>
                </a:solidFill>
              </a:rPr>
              <a:t> S(t)</a:t>
            </a:r>
          </a:p>
          <a:p>
            <a:pPr marL="228600" indent="-228600">
              <a:buFont typeface="Arial" panose="020B0604020202020204" pitchFamily="34" charset="0"/>
              <a:buChar char="•"/>
            </a:pPr>
            <a:endParaRPr lang="en-US" sz="1400" b="1" dirty="0">
              <a:solidFill>
                <a:schemeClr val="tx1"/>
              </a:solidFill>
            </a:endParaRPr>
          </a:p>
        </p:txBody>
      </p:sp>
      <p:pic>
        <p:nvPicPr>
          <p:cNvPr id="43" name="Picture 42">
            <a:extLst>
              <a:ext uri="{FF2B5EF4-FFF2-40B4-BE49-F238E27FC236}">
                <a16:creationId xmlns:a16="http://schemas.microsoft.com/office/drawing/2014/main" id="{C4658D9A-394D-3E41-0C55-43E620F33D88}"/>
              </a:ext>
            </a:extLst>
          </p:cNvPr>
          <p:cNvPicPr>
            <a:picLocks noChangeAspect="1"/>
          </p:cNvPicPr>
          <p:nvPr/>
        </p:nvPicPr>
        <p:blipFill rotWithShape="1">
          <a:blip r:embed="rId2"/>
          <a:srcRect r="65787"/>
          <a:stretch/>
        </p:blipFill>
        <p:spPr>
          <a:xfrm>
            <a:off x="1215364" y="984288"/>
            <a:ext cx="2584903" cy="3291529"/>
          </a:xfrm>
          <a:prstGeom prst="rect">
            <a:avLst/>
          </a:prstGeom>
        </p:spPr>
      </p:pic>
      <p:pic>
        <p:nvPicPr>
          <p:cNvPr id="44" name="Picture 43">
            <a:extLst>
              <a:ext uri="{FF2B5EF4-FFF2-40B4-BE49-F238E27FC236}">
                <a16:creationId xmlns:a16="http://schemas.microsoft.com/office/drawing/2014/main" id="{6DE8528D-BDDC-9F4F-C3D4-800DD744FE63}"/>
              </a:ext>
            </a:extLst>
          </p:cNvPr>
          <p:cNvPicPr>
            <a:picLocks noChangeAspect="1"/>
          </p:cNvPicPr>
          <p:nvPr/>
        </p:nvPicPr>
        <p:blipFill rotWithShape="1">
          <a:blip r:embed="rId2"/>
          <a:srcRect l="33887" r="41908"/>
          <a:stretch/>
        </p:blipFill>
        <p:spPr>
          <a:xfrm>
            <a:off x="5097359" y="1143721"/>
            <a:ext cx="1828799" cy="3291529"/>
          </a:xfrm>
          <a:prstGeom prst="rect">
            <a:avLst/>
          </a:prstGeom>
        </p:spPr>
      </p:pic>
      <p:pic>
        <p:nvPicPr>
          <p:cNvPr id="45" name="Picture 44">
            <a:extLst>
              <a:ext uri="{FF2B5EF4-FFF2-40B4-BE49-F238E27FC236}">
                <a16:creationId xmlns:a16="http://schemas.microsoft.com/office/drawing/2014/main" id="{E2E53806-1EC4-B549-A86A-EF6303087E3E}"/>
              </a:ext>
            </a:extLst>
          </p:cNvPr>
          <p:cNvPicPr>
            <a:picLocks noChangeAspect="1"/>
          </p:cNvPicPr>
          <p:nvPr/>
        </p:nvPicPr>
        <p:blipFill rotWithShape="1">
          <a:blip r:embed="rId2"/>
          <a:srcRect l="58317" r="1341"/>
          <a:stretch/>
        </p:blipFill>
        <p:spPr>
          <a:xfrm>
            <a:off x="8171817" y="1029986"/>
            <a:ext cx="3048000" cy="3291529"/>
          </a:xfrm>
          <a:prstGeom prst="rect">
            <a:avLst/>
          </a:prstGeom>
        </p:spPr>
      </p:pic>
    </p:spTree>
    <p:extLst>
      <p:ext uri="{BB962C8B-B14F-4D97-AF65-F5344CB8AC3E}">
        <p14:creationId xmlns:p14="http://schemas.microsoft.com/office/powerpoint/2010/main" val="3961993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References</a:t>
            </a:r>
          </a:p>
        </p:txBody>
      </p:sp>
      <p:sp>
        <p:nvSpPr>
          <p:cNvPr id="2" name="Content Placeholder 1"/>
          <p:cNvSpPr>
            <a:spLocks noGrp="1"/>
          </p:cNvSpPr>
          <p:nvPr>
            <p:ph idx="1"/>
          </p:nvPr>
        </p:nvSpPr>
        <p:spPr>
          <a:xfrm>
            <a:off x="903459" y="1447800"/>
            <a:ext cx="10361084" cy="4113213"/>
          </a:xfrm>
        </p:spPr>
        <p:txBody>
          <a:bodyPr/>
          <a:lstStyle/>
          <a:p>
            <a:pPr marL="463550" indent="-463550"/>
            <a:r>
              <a:rPr lang="en-GB" dirty="0"/>
              <a:t>1.	23/1606r1-UHRSG	</a:t>
            </a:r>
            <a:br>
              <a:rPr lang="en-GB" dirty="0"/>
            </a:br>
            <a:r>
              <a:rPr lang="en-GB" sz="2000" u="sng" dirty="0"/>
              <a:t>Dynamic Polarization Multiplexing and Beamforming WLANs</a:t>
            </a:r>
            <a:br>
              <a:rPr lang="en-GB" sz="2000" u="sng" dirty="0"/>
            </a:br>
            <a:r>
              <a:rPr lang="en-GB" sz="2000" dirty="0"/>
              <a:t>Carlos A Rios (Terabit Wireless Internet), 13-Sep-2023</a:t>
            </a:r>
          </a:p>
          <a:p>
            <a:pPr marL="463550" indent="-463550">
              <a:buAutoNum type="arabicPeriod" startAt="2"/>
            </a:pPr>
            <a:r>
              <a:rPr lang="en-GB" dirty="0"/>
              <a:t>23/1756r3-TGbn</a:t>
            </a:r>
            <a:br>
              <a:rPr lang="en-GB" dirty="0"/>
            </a:br>
            <a:r>
              <a:rPr lang="en-GB" sz="2000" u="sng" dirty="0"/>
              <a:t>MIMO Dynamic Polarization and Beamforming: Proposed IEEE802.11bn PHY</a:t>
            </a:r>
            <a:br>
              <a:rPr lang="en-GB" sz="2000" u="sng" dirty="0"/>
            </a:br>
            <a:r>
              <a:rPr lang="en-GB" sz="2000" dirty="0"/>
              <a:t>Carlos A Rios (Terabit Wireless Internet), 16-Nov-2023</a:t>
            </a:r>
          </a:p>
          <a:p>
            <a:pPr marL="463550" indent="-463550">
              <a:buAutoNum type="arabicPeriod" startAt="2"/>
            </a:pPr>
            <a:r>
              <a:rPr lang="en-GB" dirty="0"/>
              <a:t>24/0041r12-TGbn</a:t>
            </a:r>
            <a:br>
              <a:rPr lang="en-GB" dirty="0"/>
            </a:br>
            <a:r>
              <a:rPr lang="en-GB" sz="2000" u="sng" dirty="0"/>
              <a:t>DPWiFi MATLAB Validation</a:t>
            </a:r>
            <a:br>
              <a:rPr lang="en-GB" sz="2000" u="sng" dirty="0"/>
            </a:br>
            <a:r>
              <a:rPr lang="en-GB" sz="2000" dirty="0"/>
              <a:t>Carlos A Rios (Terabit Wireless Internet), 02-Feb-2024</a:t>
            </a:r>
          </a:p>
          <a:p>
            <a:pPr marL="463550" indent="-463550">
              <a:buAutoNum type="arabicPeriod" startAt="2"/>
            </a:pPr>
            <a:r>
              <a:rPr lang="en-GB" dirty="0"/>
              <a:t>24/0440r6-TGbn</a:t>
            </a:r>
            <a:br>
              <a:rPr lang="en-GB" dirty="0"/>
            </a:br>
            <a:r>
              <a:rPr lang="en-GB" sz="2000" u="sng" dirty="0"/>
              <a:t>DPWiFi for IEEE802.11bn WMANs </a:t>
            </a:r>
            <a:br>
              <a:rPr lang="en-GB" sz="2000" u="sng" dirty="0"/>
            </a:br>
            <a:r>
              <a:rPr lang="en-GB" sz="2000" dirty="0"/>
              <a:t>Carlos A Rios (Terabit Wireless Internet), 22-Apr-2024</a:t>
            </a:r>
            <a:br>
              <a:rPr lang="en-GB" dirty="0"/>
            </a:br>
            <a:endParaRPr lang="en-GB" sz="2800" dirty="0"/>
          </a:p>
        </p:txBody>
      </p:sp>
      <p:sp>
        <p:nvSpPr>
          <p:cNvPr id="6" name="Slide Number Placeholder 5"/>
          <p:cNvSpPr>
            <a:spLocks noGrp="1"/>
          </p:cNvSpPr>
          <p:nvPr>
            <p:ph type="sldNum" idx="12"/>
          </p:nvPr>
        </p:nvSpPr>
        <p:spPr/>
        <p:txBody>
          <a:bodyPr/>
          <a:lstStyle/>
          <a:p>
            <a:r>
              <a:rPr lang="en-GB"/>
              <a:t>Slide </a:t>
            </a:r>
            <a:fld id="{531D307C-65C7-4BB3-B44A-1501D36803F7}" type="slidenum">
              <a:rPr lang="en-GB"/>
              <a:pPr/>
              <a:t>30</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7" name="Date Placeholder 3">
            <a:extLst>
              <a:ext uri="{FF2B5EF4-FFF2-40B4-BE49-F238E27FC236}">
                <a16:creationId xmlns:a16="http://schemas.microsoft.com/office/drawing/2014/main" id="{499DD9B5-C61F-701E-5042-5D4AD95B850D}"/>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Tree>
    <p:extLst>
      <p:ext uri="{BB962C8B-B14F-4D97-AF65-F5344CB8AC3E}">
        <p14:creationId xmlns:p14="http://schemas.microsoft.com/office/powerpoint/2010/main" val="31459909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7CFF3-162F-E322-05F3-1B3ED4D44DF9}"/>
              </a:ext>
            </a:extLst>
          </p:cNvPr>
          <p:cNvSpPr>
            <a:spLocks noGrp="1"/>
          </p:cNvSpPr>
          <p:nvPr>
            <p:ph type="sldNum" idx="12"/>
          </p:nvPr>
        </p:nvSpPr>
        <p:spPr/>
        <p:txBody>
          <a:bodyPr/>
          <a:lstStyle/>
          <a:p>
            <a:r>
              <a:rPr lang="en-GB"/>
              <a:t>Slide </a:t>
            </a:r>
            <a:fld id="{440F5867-744E-4AA6-B0ED-4C44D2DFBB7B}" type="slidenum">
              <a:rPr lang="en-GB" smtClean="0"/>
              <a:pPr/>
              <a:t>4</a:t>
            </a:fld>
            <a:endParaRPr lang="en-GB" dirty="0"/>
          </a:p>
        </p:txBody>
      </p:sp>
      <p:sp>
        <p:nvSpPr>
          <p:cNvPr id="5" name="Footer Placeholder 4">
            <a:extLst>
              <a:ext uri="{FF2B5EF4-FFF2-40B4-BE49-F238E27FC236}">
                <a16:creationId xmlns:a16="http://schemas.microsoft.com/office/drawing/2014/main" id="{760E7EA6-EB30-5CD8-5834-C2A8E453A8E7}"/>
              </a:ext>
            </a:extLst>
          </p:cNvPr>
          <p:cNvSpPr>
            <a:spLocks noGrp="1"/>
          </p:cNvSpPr>
          <p:nvPr>
            <p:ph type="ftr" idx="14"/>
          </p:nvPr>
        </p:nvSpPr>
        <p:spPr/>
        <p:txBody>
          <a:bodyPr/>
          <a:lstStyle/>
          <a:p>
            <a:r>
              <a:rPr lang="en-GB"/>
              <a:t>Carlos Rios, Terabit Wireless Internet</a:t>
            </a:r>
            <a:endParaRPr lang="en-GB" dirty="0"/>
          </a:p>
        </p:txBody>
      </p:sp>
      <p:sp>
        <p:nvSpPr>
          <p:cNvPr id="6" name="Date Placeholder 5">
            <a:extLst>
              <a:ext uri="{FF2B5EF4-FFF2-40B4-BE49-F238E27FC236}">
                <a16:creationId xmlns:a16="http://schemas.microsoft.com/office/drawing/2014/main" id="{320B8555-545F-CB66-C067-54C113DF00CB}"/>
              </a:ext>
            </a:extLst>
          </p:cNvPr>
          <p:cNvSpPr>
            <a:spLocks noGrp="1"/>
          </p:cNvSpPr>
          <p:nvPr>
            <p:ph type="dt" idx="15"/>
          </p:nvPr>
        </p:nvSpPr>
        <p:spPr/>
        <p:txBody>
          <a:bodyPr/>
          <a:lstStyle/>
          <a:p>
            <a:r>
              <a:rPr lang="en-US" dirty="0"/>
              <a:t>September 2024</a:t>
            </a:r>
            <a:endParaRPr lang="en-GB" dirty="0"/>
          </a:p>
        </p:txBody>
      </p:sp>
      <p:sp>
        <p:nvSpPr>
          <p:cNvPr id="7" name="Title 1">
            <a:extLst>
              <a:ext uri="{FF2B5EF4-FFF2-40B4-BE49-F238E27FC236}">
                <a16:creationId xmlns:a16="http://schemas.microsoft.com/office/drawing/2014/main" id="{3E715599-FE0E-98CD-0836-B804DD067E66}"/>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Dynamic Polarization Operation</a:t>
            </a:r>
            <a:endParaRPr lang="en-GB" sz="2800" kern="0" dirty="0"/>
          </a:p>
        </p:txBody>
      </p:sp>
      <p:sp>
        <p:nvSpPr>
          <p:cNvPr id="11" name="TextBox 10">
            <a:extLst>
              <a:ext uri="{FF2B5EF4-FFF2-40B4-BE49-F238E27FC236}">
                <a16:creationId xmlns:a16="http://schemas.microsoft.com/office/drawing/2014/main" id="{ADFD7D1D-FB3F-013A-9BB8-290DFC861320}"/>
              </a:ext>
            </a:extLst>
          </p:cNvPr>
          <p:cNvSpPr txBox="1"/>
          <p:nvPr/>
        </p:nvSpPr>
        <p:spPr>
          <a:xfrm>
            <a:off x="665600" y="4904443"/>
            <a:ext cx="4343400" cy="1077218"/>
          </a:xfrm>
          <a:prstGeom prst="rect">
            <a:avLst/>
          </a:prstGeom>
          <a:noFill/>
        </p:spPr>
        <p:txBody>
          <a:bodyPr wrap="square" rtlCol="0">
            <a:spAutoFit/>
          </a:bodyPr>
          <a:lstStyle/>
          <a:p>
            <a:r>
              <a:rPr lang="en-US" sz="1600" b="1" dirty="0">
                <a:solidFill>
                  <a:schemeClr val="tx1"/>
                </a:solidFill>
              </a:rPr>
              <a:t>A DPWiFi Tx Antenna </a:t>
            </a:r>
            <a:r>
              <a:rPr lang="en-US" sz="1600" b="1" i="1" dirty="0">
                <a:solidFill>
                  <a:schemeClr val="tx1"/>
                </a:solidFill>
              </a:rPr>
              <a:t>modulates</a:t>
            </a:r>
            <a:r>
              <a:rPr lang="en-US" sz="1600" b="1" dirty="0">
                <a:solidFill>
                  <a:schemeClr val="tx1"/>
                </a:solidFill>
              </a:rPr>
              <a:t> waveform polarization by switching orthogonal antenna elements H and V per a binary sequence DPC</a:t>
            </a:r>
          </a:p>
          <a:p>
            <a:pPr marL="225425" indent="-225425">
              <a:buFont typeface="Arial" panose="020B0604020202020204" pitchFamily="34" charset="0"/>
              <a:buChar char="•"/>
            </a:pPr>
            <a:r>
              <a:rPr lang="en-US" sz="1600" b="1" dirty="0">
                <a:solidFill>
                  <a:schemeClr val="tx1"/>
                </a:solidFill>
              </a:rPr>
              <a:t>DP</a:t>
            </a:r>
            <a:r>
              <a:rPr lang="en-US" sz="1600" b="1" baseline="-25000" dirty="0">
                <a:solidFill>
                  <a:schemeClr val="tx1"/>
                </a:solidFill>
              </a:rPr>
              <a:t>TX</a:t>
            </a:r>
            <a:r>
              <a:rPr lang="en-US" sz="1600" b="1" dirty="0">
                <a:solidFill>
                  <a:schemeClr val="tx1"/>
                </a:solidFill>
              </a:rPr>
              <a:t>(S) = Tx DPC</a:t>
            </a:r>
          </a:p>
        </p:txBody>
      </p:sp>
      <p:sp>
        <p:nvSpPr>
          <p:cNvPr id="12" name="TextBox 11">
            <a:extLst>
              <a:ext uri="{FF2B5EF4-FFF2-40B4-BE49-F238E27FC236}">
                <a16:creationId xmlns:a16="http://schemas.microsoft.com/office/drawing/2014/main" id="{5429AF24-E5CB-8093-579B-686961BA7E42}"/>
              </a:ext>
            </a:extLst>
          </p:cNvPr>
          <p:cNvSpPr txBox="1"/>
          <p:nvPr/>
        </p:nvSpPr>
        <p:spPr>
          <a:xfrm>
            <a:off x="4933014" y="4882147"/>
            <a:ext cx="2743200" cy="1077218"/>
          </a:xfrm>
          <a:prstGeom prst="rect">
            <a:avLst/>
          </a:prstGeom>
          <a:noFill/>
        </p:spPr>
        <p:txBody>
          <a:bodyPr wrap="square" rtlCol="0">
            <a:spAutoFit/>
          </a:bodyPr>
          <a:lstStyle/>
          <a:p>
            <a:pPr>
              <a:buNone/>
            </a:pPr>
            <a:r>
              <a:rPr lang="en-US" sz="1600" b="1" dirty="0">
                <a:solidFill>
                  <a:schemeClr val="tx1"/>
                </a:solidFill>
              </a:rPr>
              <a:t>Propagation depolarization rotates DP</a:t>
            </a:r>
            <a:r>
              <a:rPr lang="en-US" sz="1600" b="1" baseline="-25000" dirty="0">
                <a:solidFill>
                  <a:schemeClr val="tx1"/>
                </a:solidFill>
              </a:rPr>
              <a:t>TX</a:t>
            </a:r>
            <a:r>
              <a:rPr lang="en-US" sz="1600" b="1" dirty="0">
                <a:solidFill>
                  <a:schemeClr val="tx1"/>
                </a:solidFill>
              </a:rPr>
              <a:t> orthogonality baseline by </a:t>
            </a:r>
            <a:r>
              <a:rPr lang="el-GR" sz="1600" b="1" dirty="0">
                <a:solidFill>
                  <a:schemeClr val="tx1"/>
                </a:solidFill>
              </a:rPr>
              <a:t>ψ</a:t>
            </a:r>
            <a:endParaRPr lang="en-US" sz="1600" b="1" dirty="0">
              <a:solidFill>
                <a:schemeClr val="tx1"/>
              </a:solidFill>
            </a:endParaRPr>
          </a:p>
          <a:p>
            <a:pPr marL="225425" indent="-225425">
              <a:buFont typeface="Arial" panose="020B0604020202020204" pitchFamily="34" charset="0"/>
              <a:buChar char="•"/>
            </a:pPr>
            <a:r>
              <a:rPr lang="en-US" sz="1600" b="1" dirty="0">
                <a:solidFill>
                  <a:schemeClr val="tx1"/>
                </a:solidFill>
              </a:rPr>
              <a:t>DP</a:t>
            </a:r>
            <a:r>
              <a:rPr lang="en-US" sz="1600" b="1" baseline="-25000" dirty="0">
                <a:solidFill>
                  <a:schemeClr val="tx1"/>
                </a:solidFill>
              </a:rPr>
              <a:t>TX </a:t>
            </a:r>
            <a:r>
              <a:rPr lang="en-US" sz="1600" b="1" dirty="0">
                <a:solidFill>
                  <a:schemeClr val="tx1"/>
                </a:solidFill>
              </a:rPr>
              <a:t>(S, </a:t>
            </a:r>
            <a:r>
              <a:rPr lang="el-GR" sz="1600" b="1" dirty="0">
                <a:solidFill>
                  <a:schemeClr val="tx1"/>
                </a:solidFill>
              </a:rPr>
              <a:t>ψ</a:t>
            </a:r>
            <a:r>
              <a:rPr lang="en-US" sz="1600" b="1" dirty="0">
                <a:solidFill>
                  <a:schemeClr val="tx1"/>
                </a:solidFill>
              </a:rPr>
              <a:t>) = Tx DPC(</a:t>
            </a:r>
            <a:r>
              <a:rPr lang="el-GR" sz="1600" b="1" dirty="0">
                <a:solidFill>
                  <a:schemeClr val="tx1"/>
                </a:solidFill>
              </a:rPr>
              <a:t>ψ</a:t>
            </a:r>
            <a:r>
              <a:rPr lang="en-US" sz="1600" b="1" dirty="0">
                <a:solidFill>
                  <a:schemeClr val="tx1"/>
                </a:solidFill>
              </a:rPr>
              <a:t>) </a:t>
            </a:r>
          </a:p>
        </p:txBody>
      </p:sp>
      <p:sp>
        <p:nvSpPr>
          <p:cNvPr id="13" name="TextBox 12">
            <a:extLst>
              <a:ext uri="{FF2B5EF4-FFF2-40B4-BE49-F238E27FC236}">
                <a16:creationId xmlns:a16="http://schemas.microsoft.com/office/drawing/2014/main" id="{434841C7-3C3C-267D-4DE2-11C77B3968AB}"/>
              </a:ext>
            </a:extLst>
          </p:cNvPr>
          <p:cNvSpPr txBox="1"/>
          <p:nvPr/>
        </p:nvSpPr>
        <p:spPr>
          <a:xfrm>
            <a:off x="7848600" y="4878283"/>
            <a:ext cx="3947766" cy="1569660"/>
          </a:xfrm>
          <a:prstGeom prst="rect">
            <a:avLst/>
          </a:prstGeom>
          <a:noFill/>
        </p:spPr>
        <p:txBody>
          <a:bodyPr wrap="square" rtlCol="0">
            <a:spAutoFit/>
          </a:bodyPr>
          <a:lstStyle/>
          <a:p>
            <a:pPr>
              <a:buNone/>
            </a:pPr>
            <a:r>
              <a:rPr lang="en-US" sz="1600" b="1" dirty="0">
                <a:solidFill>
                  <a:schemeClr val="tx1"/>
                </a:solidFill>
              </a:rPr>
              <a:t>A DPWiFi Rx Antenna polarization-filters DP</a:t>
            </a:r>
            <a:r>
              <a:rPr lang="en-US" sz="1600" b="1" baseline="-25000" dirty="0">
                <a:solidFill>
                  <a:schemeClr val="tx1"/>
                </a:solidFill>
              </a:rPr>
              <a:t>TX</a:t>
            </a:r>
            <a:r>
              <a:rPr lang="en-US" sz="1600" b="1" dirty="0">
                <a:solidFill>
                  <a:schemeClr val="tx1"/>
                </a:solidFill>
              </a:rPr>
              <a:t> into “Matched-DPC (MDPC)” or “Mismatched-DPC (MMDPC)” elements</a:t>
            </a:r>
          </a:p>
          <a:p>
            <a:pPr marL="225425" indent="-225425">
              <a:buFont typeface="Arial" panose="020B0604020202020204" pitchFamily="34" charset="0"/>
              <a:buChar char="•"/>
            </a:pPr>
            <a:r>
              <a:rPr lang="en-US" sz="1600" b="1" dirty="0">
                <a:solidFill>
                  <a:schemeClr val="tx1"/>
                </a:solidFill>
              </a:rPr>
              <a:t>DP</a:t>
            </a:r>
            <a:r>
              <a:rPr lang="en-US" sz="1600" b="1" baseline="-25000" dirty="0">
                <a:solidFill>
                  <a:schemeClr val="tx1"/>
                </a:solidFill>
              </a:rPr>
              <a:t>RX</a:t>
            </a:r>
            <a:r>
              <a:rPr lang="en-US" sz="1600" b="1" dirty="0">
                <a:solidFill>
                  <a:schemeClr val="tx1"/>
                </a:solidFill>
              </a:rPr>
              <a:t>(S) = Rx DPC</a:t>
            </a:r>
          </a:p>
          <a:p>
            <a:pPr marL="225425" indent="-225425">
              <a:buFont typeface="Arial" panose="020B0604020202020204" pitchFamily="34" charset="0"/>
              <a:buChar char="•"/>
            </a:pPr>
            <a:r>
              <a:rPr lang="en-US" sz="1600" b="1" dirty="0">
                <a:solidFill>
                  <a:schemeClr val="tx1"/>
                </a:solidFill>
              </a:rPr>
              <a:t>MDPC (S, </a:t>
            </a:r>
            <a:r>
              <a:rPr lang="el-GR" sz="1600" b="1" dirty="0">
                <a:solidFill>
                  <a:schemeClr val="tx1"/>
                </a:solidFill>
              </a:rPr>
              <a:t>ψ</a:t>
            </a:r>
            <a:r>
              <a:rPr lang="en-US" sz="1600" b="1" dirty="0">
                <a:solidFill>
                  <a:schemeClr val="tx1"/>
                </a:solidFill>
              </a:rPr>
              <a:t>) = cos</a:t>
            </a:r>
            <a:r>
              <a:rPr lang="el-GR" sz="1600" b="1" dirty="0">
                <a:solidFill>
                  <a:schemeClr val="tx1"/>
                </a:solidFill>
              </a:rPr>
              <a:t>ψ</a:t>
            </a:r>
            <a:r>
              <a:rPr lang="en-US" sz="1600" b="1" dirty="0">
                <a:solidFill>
                  <a:schemeClr val="tx1"/>
                </a:solidFill>
              </a:rPr>
              <a:t> S(t)</a:t>
            </a:r>
          </a:p>
          <a:p>
            <a:pPr marL="225425" indent="-225425">
              <a:buFont typeface="Arial" panose="020B0604020202020204" pitchFamily="34" charset="0"/>
              <a:buChar char="•"/>
            </a:pPr>
            <a:r>
              <a:rPr lang="en-US" sz="1600" b="1" dirty="0">
                <a:solidFill>
                  <a:schemeClr val="tx1"/>
                </a:solidFill>
              </a:rPr>
              <a:t>MMDPC (S, </a:t>
            </a:r>
            <a:r>
              <a:rPr lang="el-GR" sz="1600" b="1" dirty="0">
                <a:solidFill>
                  <a:schemeClr val="tx1"/>
                </a:solidFill>
              </a:rPr>
              <a:t>ψ</a:t>
            </a:r>
            <a:r>
              <a:rPr lang="en-US" sz="1600" b="1" dirty="0">
                <a:solidFill>
                  <a:schemeClr val="tx1"/>
                </a:solidFill>
              </a:rPr>
              <a:t>) = f(S(t), cos</a:t>
            </a:r>
            <a:r>
              <a:rPr lang="el-GR" sz="1600" b="1" dirty="0">
                <a:solidFill>
                  <a:schemeClr val="tx1"/>
                </a:solidFill>
              </a:rPr>
              <a:t>ψ</a:t>
            </a:r>
            <a:r>
              <a:rPr lang="en-US" sz="1600" b="1" dirty="0">
                <a:solidFill>
                  <a:schemeClr val="tx1"/>
                </a:solidFill>
              </a:rPr>
              <a:t>, sin</a:t>
            </a:r>
            <a:r>
              <a:rPr lang="el-GR" sz="1600" b="1" dirty="0">
                <a:solidFill>
                  <a:schemeClr val="tx1"/>
                </a:solidFill>
              </a:rPr>
              <a:t>ψ</a:t>
            </a:r>
            <a:r>
              <a:rPr lang="en-US" sz="1600" b="1" dirty="0">
                <a:solidFill>
                  <a:schemeClr val="tx1"/>
                </a:solidFill>
              </a:rPr>
              <a:t>) </a:t>
            </a:r>
            <a:endParaRPr lang="en-US" sz="1400" b="1" dirty="0">
              <a:solidFill>
                <a:schemeClr val="tx1"/>
              </a:solidFill>
            </a:endParaRPr>
          </a:p>
        </p:txBody>
      </p:sp>
      <p:grpSp>
        <p:nvGrpSpPr>
          <p:cNvPr id="31" name="Group 30">
            <a:extLst>
              <a:ext uri="{FF2B5EF4-FFF2-40B4-BE49-F238E27FC236}">
                <a16:creationId xmlns:a16="http://schemas.microsoft.com/office/drawing/2014/main" id="{E9BFD819-6DC2-B303-C9C5-A3C7209CCD62}"/>
              </a:ext>
            </a:extLst>
          </p:cNvPr>
          <p:cNvGrpSpPr/>
          <p:nvPr/>
        </p:nvGrpSpPr>
        <p:grpSpPr>
          <a:xfrm>
            <a:off x="1548780" y="1110415"/>
            <a:ext cx="9637680" cy="3868127"/>
            <a:chOff x="1548780" y="1110415"/>
            <a:chExt cx="9637680" cy="3868127"/>
          </a:xfrm>
        </p:grpSpPr>
        <p:pic>
          <p:nvPicPr>
            <p:cNvPr id="26" name="Picture 25">
              <a:extLst>
                <a:ext uri="{FF2B5EF4-FFF2-40B4-BE49-F238E27FC236}">
                  <a16:creationId xmlns:a16="http://schemas.microsoft.com/office/drawing/2014/main" id="{C55FFB01-6467-099C-CDB4-EECD7C09F56C}"/>
                </a:ext>
              </a:extLst>
            </p:cNvPr>
            <p:cNvPicPr>
              <a:picLocks noChangeAspect="1"/>
            </p:cNvPicPr>
            <p:nvPr/>
          </p:nvPicPr>
          <p:blipFill rotWithShape="1">
            <a:blip r:embed="rId2"/>
            <a:srcRect r="66058"/>
            <a:stretch/>
          </p:blipFill>
          <p:spPr>
            <a:xfrm>
              <a:off x="1548780" y="1210674"/>
              <a:ext cx="2577041" cy="3767868"/>
            </a:xfrm>
            <a:prstGeom prst="rect">
              <a:avLst/>
            </a:prstGeom>
          </p:spPr>
        </p:pic>
        <p:pic>
          <p:nvPicPr>
            <p:cNvPr id="27" name="Picture 26">
              <a:extLst>
                <a:ext uri="{FF2B5EF4-FFF2-40B4-BE49-F238E27FC236}">
                  <a16:creationId xmlns:a16="http://schemas.microsoft.com/office/drawing/2014/main" id="{3C39C27C-F2C4-BE9B-5462-98CCBA240DC3}"/>
                </a:ext>
              </a:extLst>
            </p:cNvPr>
            <p:cNvPicPr>
              <a:picLocks noChangeAspect="1"/>
            </p:cNvPicPr>
            <p:nvPr/>
          </p:nvPicPr>
          <p:blipFill rotWithShape="1">
            <a:blip r:embed="rId2"/>
            <a:srcRect l="58716" r="-115"/>
            <a:stretch/>
          </p:blipFill>
          <p:spPr>
            <a:xfrm>
              <a:off x="8043217" y="1110415"/>
              <a:ext cx="3143243" cy="3767868"/>
            </a:xfrm>
            <a:prstGeom prst="rect">
              <a:avLst/>
            </a:prstGeom>
          </p:spPr>
        </p:pic>
        <p:pic>
          <p:nvPicPr>
            <p:cNvPr id="28" name="Picture 27">
              <a:extLst>
                <a:ext uri="{FF2B5EF4-FFF2-40B4-BE49-F238E27FC236}">
                  <a16:creationId xmlns:a16="http://schemas.microsoft.com/office/drawing/2014/main" id="{D9DA7C4A-BB5D-F4BC-1905-5BE25611C687}"/>
                </a:ext>
              </a:extLst>
            </p:cNvPr>
            <p:cNvPicPr>
              <a:picLocks noChangeAspect="1"/>
            </p:cNvPicPr>
            <p:nvPr/>
          </p:nvPicPr>
          <p:blipFill rotWithShape="1">
            <a:blip r:embed="rId2"/>
            <a:srcRect l="34977" r="41940"/>
            <a:stretch/>
          </p:blipFill>
          <p:spPr>
            <a:xfrm>
              <a:off x="5483424" y="1189793"/>
              <a:ext cx="1752600" cy="3767868"/>
            </a:xfrm>
            <a:prstGeom prst="rect">
              <a:avLst/>
            </a:prstGeom>
          </p:spPr>
        </p:pic>
        <p:sp>
          <p:nvSpPr>
            <p:cNvPr id="29" name="TextBox 28">
              <a:extLst>
                <a:ext uri="{FF2B5EF4-FFF2-40B4-BE49-F238E27FC236}">
                  <a16:creationId xmlns:a16="http://schemas.microsoft.com/office/drawing/2014/main" id="{2920D488-C60A-4058-152D-F79C70A9146C}"/>
                </a:ext>
              </a:extLst>
            </p:cNvPr>
            <p:cNvSpPr txBox="1"/>
            <p:nvPr/>
          </p:nvSpPr>
          <p:spPr>
            <a:xfrm>
              <a:off x="9906000" y="2552268"/>
              <a:ext cx="1128060" cy="246221"/>
            </a:xfrm>
            <a:prstGeom prst="rect">
              <a:avLst/>
            </a:prstGeom>
            <a:solidFill>
              <a:schemeClr val="bg1"/>
            </a:solidFill>
          </p:spPr>
          <p:txBody>
            <a:bodyPr wrap="square" rtlCol="0">
              <a:spAutoFit/>
            </a:bodyPr>
            <a:lstStyle/>
            <a:p>
              <a:pPr algn="ctr"/>
              <a:r>
                <a:rPr lang="en-US" sz="1000" b="1" dirty="0">
                  <a:solidFill>
                    <a:schemeClr val="tx1"/>
                  </a:solidFill>
                  <a:latin typeface="Arial" panose="020B0604020202020204" pitchFamily="34" charset="0"/>
                  <a:cs typeface="Arial" panose="020B0604020202020204" pitchFamily="34" charset="0"/>
                </a:rPr>
                <a:t>MDPC S*(t)</a:t>
              </a:r>
            </a:p>
          </p:txBody>
        </p:sp>
        <p:sp>
          <p:nvSpPr>
            <p:cNvPr id="30" name="TextBox 29">
              <a:extLst>
                <a:ext uri="{FF2B5EF4-FFF2-40B4-BE49-F238E27FC236}">
                  <a16:creationId xmlns:a16="http://schemas.microsoft.com/office/drawing/2014/main" id="{EB606D7A-229C-A354-2015-7CBD2ACF5695}"/>
                </a:ext>
              </a:extLst>
            </p:cNvPr>
            <p:cNvSpPr txBox="1"/>
            <p:nvPr/>
          </p:nvSpPr>
          <p:spPr>
            <a:xfrm>
              <a:off x="9889800" y="3715275"/>
              <a:ext cx="1128060" cy="246221"/>
            </a:xfrm>
            <a:prstGeom prst="rect">
              <a:avLst/>
            </a:prstGeom>
            <a:solidFill>
              <a:schemeClr val="bg1"/>
            </a:solidFill>
          </p:spPr>
          <p:txBody>
            <a:bodyPr wrap="square" rtlCol="0">
              <a:spAutoFit/>
            </a:bodyPr>
            <a:lstStyle/>
            <a:p>
              <a:pPr algn="ctr"/>
              <a:r>
                <a:rPr lang="en-US" sz="1000" b="1" dirty="0">
                  <a:solidFill>
                    <a:schemeClr val="tx1"/>
                  </a:solidFill>
                  <a:latin typeface="Arial" panose="020B0604020202020204" pitchFamily="34" charset="0"/>
                  <a:cs typeface="Arial" panose="020B0604020202020204" pitchFamily="34" charset="0"/>
                </a:rPr>
                <a:t>MMDPC S*(t)</a:t>
              </a:r>
            </a:p>
          </p:txBody>
        </p:sp>
      </p:grpSp>
    </p:spTree>
    <p:extLst>
      <p:ext uri="{BB962C8B-B14F-4D97-AF65-F5344CB8AC3E}">
        <p14:creationId xmlns:p14="http://schemas.microsoft.com/office/powerpoint/2010/main" val="1814937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5</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TRX Model</a:t>
            </a:r>
            <a:endParaRPr lang="en-GB" sz="2800" kern="0" dirty="0"/>
          </a:p>
        </p:txBody>
      </p:sp>
      <p:sp>
        <p:nvSpPr>
          <p:cNvPr id="12" name="Rectangle 2">
            <a:extLst>
              <a:ext uri="{FF2B5EF4-FFF2-40B4-BE49-F238E27FC236}">
                <a16:creationId xmlns:a16="http://schemas.microsoft.com/office/drawing/2014/main" id="{D0307FA1-B563-C71B-C8DD-96369397E4E2}"/>
              </a:ext>
            </a:extLst>
          </p:cNvPr>
          <p:cNvSpPr>
            <a:spLocks noGrp="1" noChangeArrowheads="1"/>
          </p:cNvSpPr>
          <p:nvPr>
            <p:ph idx="1"/>
          </p:nvPr>
        </p:nvSpPr>
        <p:spPr>
          <a:xfrm>
            <a:off x="2468893" y="4031475"/>
            <a:ext cx="7353697" cy="2012615"/>
          </a:xfrm>
          <a:ln/>
        </p:spPr>
        <p:txBody>
          <a:bodyPr/>
          <a:lstStyle/>
          <a:p>
            <a:pPr marL="234950" lvl="1" indent="-234950">
              <a:lnSpc>
                <a:spcPct val="100000"/>
              </a:lnSpc>
              <a:spcBef>
                <a:spcPts val="1200"/>
              </a:spcBef>
              <a:buFont typeface="Arial" panose="020B0604020202020204" pitchFamily="34" charset="0"/>
              <a:buChar char="•"/>
              <a:tabLst>
                <a:tab pos="6858000" algn="l"/>
                <a:tab pos="9378950" algn="l"/>
              </a:tabLst>
            </a:pPr>
            <a:r>
              <a:rPr lang="en-US" b="1" dirty="0">
                <a:solidFill>
                  <a:schemeClr val="tx1"/>
                </a:solidFill>
              </a:rPr>
              <a:t>Given n WiFi-7 RF stream n-vectors [S], [S*] and [S’], and </a:t>
            </a:r>
          </a:p>
          <a:p>
            <a:pPr marL="234950" lvl="1" indent="-234950">
              <a:lnSpc>
                <a:spcPct val="100000"/>
              </a:lnSpc>
              <a:spcBef>
                <a:spcPts val="0"/>
              </a:spcBef>
              <a:buFont typeface="Arial" panose="020B0604020202020204" pitchFamily="34" charset="0"/>
              <a:buChar char="•"/>
              <a:tabLst>
                <a:tab pos="6858000" algn="l"/>
                <a:tab pos="9378950" algn="l"/>
              </a:tabLst>
            </a:pPr>
            <a:r>
              <a:rPr lang="en-US" b="1" dirty="0">
                <a:solidFill>
                  <a:schemeClr val="tx1"/>
                </a:solidFill>
              </a:rPr>
              <a:t>The </a:t>
            </a:r>
            <a:r>
              <a:rPr lang="el-GR" sz="2000" b="1" dirty="0">
                <a:solidFill>
                  <a:schemeClr val="tx1"/>
                </a:solidFill>
              </a:rPr>
              <a:t>ψ</a:t>
            </a:r>
            <a:r>
              <a:rPr lang="en-US" sz="2000" b="1" dirty="0">
                <a:solidFill>
                  <a:schemeClr val="tx1"/>
                </a:solidFill>
              </a:rPr>
              <a:t>-depolarized </a:t>
            </a:r>
            <a:r>
              <a:rPr lang="en-US" b="1" dirty="0">
                <a:solidFill>
                  <a:schemeClr val="tx1"/>
                </a:solidFill>
              </a:rPr>
              <a:t>Propagation Channel nxn matrix [H</a:t>
            </a:r>
            <a:r>
              <a:rPr lang="en-US" b="1" baseline="-25000" dirty="0">
                <a:solidFill>
                  <a:schemeClr val="tx1"/>
                </a:solidFill>
              </a:rPr>
              <a:t>DP</a:t>
            </a:r>
            <a:r>
              <a:rPr lang="en-US" b="1" dirty="0">
                <a:solidFill>
                  <a:schemeClr val="tx1"/>
                </a:solidFill>
              </a:rPr>
              <a:t>], and</a:t>
            </a:r>
          </a:p>
          <a:p>
            <a:pPr marL="234950" lvl="1" indent="-234950">
              <a:lnSpc>
                <a:spcPct val="100000"/>
              </a:lnSpc>
              <a:spcBef>
                <a:spcPts val="0"/>
              </a:spcBef>
              <a:buFont typeface="Arial" panose="020B0604020202020204" pitchFamily="34" charset="0"/>
              <a:buChar char="•"/>
              <a:tabLst>
                <a:tab pos="6858000" algn="l"/>
                <a:tab pos="9378950" algn="l"/>
              </a:tabLst>
            </a:pPr>
            <a:r>
              <a:rPr lang="en-US" b="1" dirty="0">
                <a:solidFill>
                  <a:schemeClr val="tx1"/>
                </a:solidFill>
              </a:rPr>
              <a:t>Walsh n-vectors [TxDPC] and [RxDPC] such that</a:t>
            </a:r>
            <a:br>
              <a:rPr lang="en-US" b="1" dirty="0">
                <a:solidFill>
                  <a:schemeClr val="tx1"/>
                </a:solidFill>
              </a:rPr>
            </a:br>
            <a:endParaRPr lang="en-US" b="1" dirty="0">
              <a:solidFill>
                <a:schemeClr val="tx1"/>
              </a:solidFill>
            </a:endParaRPr>
          </a:p>
          <a:p>
            <a:pPr marL="0" lvl="1" indent="0">
              <a:lnSpc>
                <a:spcPct val="100000"/>
              </a:lnSpc>
              <a:spcBef>
                <a:spcPts val="0"/>
              </a:spcBef>
              <a:tabLst>
                <a:tab pos="6858000" algn="l"/>
                <a:tab pos="9378950" algn="l"/>
              </a:tabLst>
            </a:pPr>
            <a:br>
              <a:rPr lang="en-US" sz="1200" b="1" dirty="0">
                <a:solidFill>
                  <a:schemeClr val="tx1"/>
                </a:solidFill>
              </a:rPr>
            </a:br>
            <a:endParaRPr lang="en-US" sz="1800" b="1" dirty="0">
              <a:solidFill>
                <a:schemeClr val="tx1"/>
              </a:solidFill>
            </a:endParaRPr>
          </a:p>
        </p:txBody>
      </p:sp>
      <p:pic>
        <p:nvPicPr>
          <p:cNvPr id="14" name="Picture 13">
            <a:extLst>
              <a:ext uri="{FF2B5EF4-FFF2-40B4-BE49-F238E27FC236}">
                <a16:creationId xmlns:a16="http://schemas.microsoft.com/office/drawing/2014/main" id="{8AA4BACD-1020-D31B-F704-887382D64127}"/>
              </a:ext>
            </a:extLst>
          </p:cNvPr>
          <p:cNvPicPr>
            <a:picLocks noChangeAspect="1"/>
          </p:cNvPicPr>
          <p:nvPr/>
        </p:nvPicPr>
        <p:blipFill>
          <a:blip r:embed="rId3"/>
          <a:stretch>
            <a:fillRect/>
          </a:stretch>
        </p:blipFill>
        <p:spPr>
          <a:xfrm>
            <a:off x="2781515" y="1205468"/>
            <a:ext cx="6433703" cy="2935624"/>
          </a:xfrm>
          <a:prstGeom prst="rect">
            <a:avLst/>
          </a:prstGeom>
        </p:spPr>
      </p:pic>
      <p:sp>
        <p:nvSpPr>
          <p:cNvPr id="15" name="TextBox 14">
            <a:extLst>
              <a:ext uri="{FF2B5EF4-FFF2-40B4-BE49-F238E27FC236}">
                <a16:creationId xmlns:a16="http://schemas.microsoft.com/office/drawing/2014/main" id="{9786970F-B44B-4032-FCFB-252B3C0A5A14}"/>
              </a:ext>
            </a:extLst>
          </p:cNvPr>
          <p:cNvSpPr txBox="1"/>
          <p:nvPr/>
        </p:nvSpPr>
        <p:spPr>
          <a:xfrm>
            <a:off x="3280118" y="5037783"/>
            <a:ext cx="5026399" cy="830997"/>
          </a:xfrm>
          <a:prstGeom prst="rect">
            <a:avLst/>
          </a:prstGeom>
          <a:noFill/>
        </p:spPr>
        <p:txBody>
          <a:bodyPr wrap="square" rtlCol="0">
            <a:spAutoFit/>
          </a:bodyPr>
          <a:lstStyle/>
          <a:p>
            <a:pPr algn="ctr"/>
            <a:r>
              <a:rPr lang="en-US" sz="1600" b="1" dirty="0">
                <a:solidFill>
                  <a:schemeClr val="tx1"/>
                </a:solidFill>
              </a:rPr>
              <a:t>[TxDPC] = [DPC</a:t>
            </a:r>
            <a:r>
              <a:rPr lang="en-US" sz="1600" b="1" baseline="-25000" dirty="0">
                <a:solidFill>
                  <a:schemeClr val="tx1"/>
                </a:solidFill>
              </a:rPr>
              <a:t>1    </a:t>
            </a:r>
            <a:r>
              <a:rPr lang="en-US" sz="1600" b="1" dirty="0">
                <a:solidFill>
                  <a:schemeClr val="tx1"/>
                </a:solidFill>
              </a:rPr>
              <a:t>DPC</a:t>
            </a:r>
            <a:r>
              <a:rPr lang="en-US" sz="1600" b="1" baseline="-25000" dirty="0">
                <a:solidFill>
                  <a:schemeClr val="tx1"/>
                </a:solidFill>
              </a:rPr>
              <a:t>2  </a:t>
            </a:r>
            <a:r>
              <a:rPr lang="en-US" sz="1600" b="1" dirty="0">
                <a:solidFill>
                  <a:schemeClr val="tx1"/>
                </a:solidFill>
              </a:rPr>
              <a:t>… DPC</a:t>
            </a:r>
            <a:r>
              <a:rPr lang="en-US" sz="1600" b="1" baseline="-25000" dirty="0">
                <a:solidFill>
                  <a:schemeClr val="tx1"/>
                </a:solidFill>
              </a:rPr>
              <a:t>n</a:t>
            </a:r>
            <a:r>
              <a:rPr lang="en-US" sz="1600" b="1" dirty="0">
                <a:solidFill>
                  <a:schemeClr val="tx1"/>
                </a:solidFill>
              </a:rPr>
              <a:t>] = [RxDPC], where</a:t>
            </a:r>
          </a:p>
          <a:p>
            <a:pPr algn="ctr"/>
            <a:r>
              <a:rPr lang="en-US" sz="1600" b="1" dirty="0">
                <a:solidFill>
                  <a:schemeClr val="tx1"/>
                </a:solidFill>
              </a:rPr>
              <a:t> DPC</a:t>
            </a:r>
            <a:r>
              <a:rPr lang="en-US" sz="1600" b="1" baseline="-25000" dirty="0">
                <a:solidFill>
                  <a:schemeClr val="tx1"/>
                </a:solidFill>
              </a:rPr>
              <a:t>i</a:t>
            </a:r>
            <a:r>
              <a:rPr lang="en-US" sz="1600" b="1" dirty="0">
                <a:solidFill>
                  <a:schemeClr val="tx1"/>
                </a:solidFill>
              </a:rPr>
              <a:t> · DPC</a:t>
            </a:r>
            <a:r>
              <a:rPr lang="en-US" sz="1600" b="1" baseline="-25000" dirty="0">
                <a:solidFill>
                  <a:schemeClr val="tx1"/>
                </a:solidFill>
              </a:rPr>
              <a:t>j</a:t>
            </a:r>
            <a:r>
              <a:rPr lang="en-US" sz="1600" b="1" dirty="0">
                <a:solidFill>
                  <a:schemeClr val="tx1"/>
                </a:solidFill>
              </a:rPr>
              <a:t> = cos</a:t>
            </a:r>
            <a:r>
              <a:rPr lang="el-GR" sz="1600" b="1" dirty="0">
                <a:solidFill>
                  <a:schemeClr val="tx1"/>
                </a:solidFill>
              </a:rPr>
              <a:t>ψ</a:t>
            </a:r>
            <a:r>
              <a:rPr lang="en-US" sz="1600" b="1" dirty="0">
                <a:solidFill>
                  <a:schemeClr val="tx1"/>
                </a:solidFill>
              </a:rPr>
              <a:t>   if i = j  </a:t>
            </a:r>
          </a:p>
          <a:p>
            <a:pPr algn="ctr"/>
            <a:r>
              <a:rPr lang="en-US" sz="1600" b="1" dirty="0">
                <a:solidFill>
                  <a:schemeClr val="tx1"/>
                </a:solidFill>
              </a:rPr>
              <a:t>DPC</a:t>
            </a:r>
            <a:r>
              <a:rPr lang="en-US" sz="1600" b="1" baseline="-25000" dirty="0">
                <a:solidFill>
                  <a:schemeClr val="tx1"/>
                </a:solidFill>
              </a:rPr>
              <a:t>i</a:t>
            </a:r>
            <a:r>
              <a:rPr lang="en-US" sz="1600" b="1" dirty="0">
                <a:solidFill>
                  <a:schemeClr val="tx1"/>
                </a:solidFill>
              </a:rPr>
              <a:t> · DPC</a:t>
            </a:r>
            <a:r>
              <a:rPr lang="en-US" sz="1600" b="1" baseline="-25000" dirty="0">
                <a:solidFill>
                  <a:schemeClr val="tx1"/>
                </a:solidFill>
              </a:rPr>
              <a:t>j </a:t>
            </a:r>
            <a:r>
              <a:rPr lang="en-US" sz="1600" b="1" dirty="0">
                <a:solidFill>
                  <a:schemeClr val="tx1"/>
                </a:solidFill>
              </a:rPr>
              <a:t>= (cos</a:t>
            </a:r>
            <a:r>
              <a:rPr lang="el-GR" sz="1600" b="1" dirty="0">
                <a:solidFill>
                  <a:schemeClr val="tx1"/>
                </a:solidFill>
              </a:rPr>
              <a:t>ψ</a:t>
            </a:r>
            <a:r>
              <a:rPr lang="en-US" sz="1600" b="1" dirty="0">
                <a:solidFill>
                  <a:schemeClr val="tx1"/>
                </a:solidFill>
              </a:rPr>
              <a:t> + sin</a:t>
            </a:r>
            <a:r>
              <a:rPr lang="el-GR" sz="1600" b="1" dirty="0">
                <a:solidFill>
                  <a:schemeClr val="tx1"/>
                </a:solidFill>
              </a:rPr>
              <a:t>ψ</a:t>
            </a:r>
            <a:r>
              <a:rPr lang="en-US" sz="1600" b="1" dirty="0">
                <a:solidFill>
                  <a:schemeClr val="tx1"/>
                </a:solidFill>
              </a:rPr>
              <a:t>)/2   if i ≠ j </a:t>
            </a:r>
          </a:p>
        </p:txBody>
      </p:sp>
      <p:sp>
        <p:nvSpPr>
          <p:cNvPr id="16" name="Content Placeholder 2">
            <a:extLst>
              <a:ext uri="{FF2B5EF4-FFF2-40B4-BE49-F238E27FC236}">
                <a16:creationId xmlns:a16="http://schemas.microsoft.com/office/drawing/2014/main" id="{64924C31-0F65-9D23-4D0A-B938173B7CCF}"/>
              </a:ext>
            </a:extLst>
          </p:cNvPr>
          <p:cNvSpPr txBox="1">
            <a:spLocks/>
          </p:cNvSpPr>
          <p:nvPr/>
        </p:nvSpPr>
        <p:spPr bwMode="auto">
          <a:xfrm>
            <a:off x="0" y="6044091"/>
            <a:ext cx="12192000" cy="43132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a:lstStyle>
          <a:p>
            <a:pPr marL="0" lvl="2" indent="0" algn="ctr">
              <a:spcBef>
                <a:spcPts val="0"/>
              </a:spcBef>
            </a:pPr>
            <a:r>
              <a:rPr lang="en-US" sz="2200" b="1" kern="0" dirty="0">
                <a:solidFill>
                  <a:schemeClr val="tx1"/>
                </a:solidFill>
              </a:rPr>
              <a:t>If [H</a:t>
            </a:r>
            <a:r>
              <a:rPr lang="en-US" sz="2200" b="1" kern="0" baseline="-25000" dirty="0">
                <a:solidFill>
                  <a:schemeClr val="tx1"/>
                </a:solidFill>
              </a:rPr>
              <a:t>DP</a:t>
            </a:r>
            <a:r>
              <a:rPr lang="en-US" sz="2200" b="1" kern="0" dirty="0">
                <a:solidFill>
                  <a:schemeClr val="tx1"/>
                </a:solidFill>
              </a:rPr>
              <a:t>] is Non-Singular there exists an [H</a:t>
            </a:r>
            <a:r>
              <a:rPr lang="en-US" sz="2200" b="1" kern="0" baseline="-25000" dirty="0">
                <a:solidFill>
                  <a:schemeClr val="tx1"/>
                </a:solidFill>
              </a:rPr>
              <a:t>DP</a:t>
            </a:r>
            <a:r>
              <a:rPr lang="en-US" sz="2200" b="1" kern="0" baseline="30000" dirty="0">
                <a:solidFill>
                  <a:schemeClr val="tx1"/>
                </a:solidFill>
              </a:rPr>
              <a:t>-1</a:t>
            </a:r>
            <a:r>
              <a:rPr lang="en-US" sz="2200" b="1" kern="0" dirty="0">
                <a:solidFill>
                  <a:schemeClr val="tx1"/>
                </a:solidFill>
              </a:rPr>
              <a:t>]such that [S’] = [S] x [H</a:t>
            </a:r>
            <a:r>
              <a:rPr lang="en-US" sz="2200" b="1" kern="0" baseline="-25000" dirty="0">
                <a:solidFill>
                  <a:schemeClr val="tx1"/>
                </a:solidFill>
              </a:rPr>
              <a:t>DP</a:t>
            </a:r>
            <a:r>
              <a:rPr lang="en-US" sz="2200" b="1" kern="0" dirty="0">
                <a:solidFill>
                  <a:schemeClr val="tx1"/>
                </a:solidFill>
              </a:rPr>
              <a:t>] x [H</a:t>
            </a:r>
            <a:r>
              <a:rPr lang="en-US" sz="2200" b="1" kern="0" baseline="-25000" dirty="0">
                <a:solidFill>
                  <a:schemeClr val="tx1"/>
                </a:solidFill>
              </a:rPr>
              <a:t>DP</a:t>
            </a:r>
            <a:r>
              <a:rPr lang="en-US" sz="2200" b="1" kern="0" baseline="30000" dirty="0">
                <a:solidFill>
                  <a:schemeClr val="tx1"/>
                </a:solidFill>
              </a:rPr>
              <a:t>-1</a:t>
            </a:r>
            <a:r>
              <a:rPr lang="en-US" sz="2200" b="1" kern="0" dirty="0">
                <a:solidFill>
                  <a:schemeClr val="tx1"/>
                </a:solidFill>
              </a:rPr>
              <a:t>]= [S]</a:t>
            </a:r>
          </a:p>
          <a:p>
            <a:pPr marL="0" lvl="2" indent="0" algn="ctr">
              <a:spcBef>
                <a:spcPts val="0"/>
              </a:spcBef>
            </a:pPr>
            <a:endParaRPr lang="en-US" sz="2200" b="1" kern="0" dirty="0">
              <a:solidFill>
                <a:schemeClr val="tx1"/>
              </a:solidFill>
            </a:endParaRPr>
          </a:p>
          <a:p>
            <a:endParaRPr lang="en-US" sz="3600" kern="0"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6</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a:t>
            </a:r>
            <a:r>
              <a:rPr lang="en-US" sz="2800" kern="0" dirty="0">
                <a:solidFill>
                  <a:schemeClr val="tx1"/>
                </a:solidFill>
              </a:rPr>
              <a:t>[H</a:t>
            </a:r>
            <a:r>
              <a:rPr lang="en-US" sz="2800" kern="0" baseline="-25000" dirty="0">
                <a:solidFill>
                  <a:schemeClr val="tx1"/>
                </a:solidFill>
              </a:rPr>
              <a:t>DP</a:t>
            </a:r>
            <a:r>
              <a:rPr lang="en-US" sz="2800" kern="0" dirty="0">
                <a:solidFill>
                  <a:schemeClr val="tx1"/>
                </a:solidFill>
              </a:rPr>
              <a:t>] Propagation Channel</a:t>
            </a:r>
            <a:endParaRPr lang="en-GB" sz="2800" kern="0" dirty="0"/>
          </a:p>
        </p:txBody>
      </p:sp>
      <p:sp>
        <p:nvSpPr>
          <p:cNvPr id="4" name="Rectangle 2">
            <a:extLst>
              <a:ext uri="{FF2B5EF4-FFF2-40B4-BE49-F238E27FC236}">
                <a16:creationId xmlns:a16="http://schemas.microsoft.com/office/drawing/2014/main" id="{96833128-77E8-BC78-A984-5C19B1441ABC}"/>
              </a:ext>
            </a:extLst>
          </p:cNvPr>
          <p:cNvSpPr>
            <a:spLocks noGrp="1" noChangeArrowheads="1"/>
          </p:cNvSpPr>
          <p:nvPr>
            <p:ph idx="1"/>
          </p:nvPr>
        </p:nvSpPr>
        <p:spPr>
          <a:xfrm>
            <a:off x="2438399" y="1498123"/>
            <a:ext cx="7315200" cy="4182431"/>
          </a:xfrm>
          <a:ln/>
        </p:spPr>
        <p:txBody>
          <a:bodyPr/>
          <a:lstStyle/>
          <a:p>
            <a:pPr marL="234950" lvl="1" indent="-234950">
              <a:lnSpc>
                <a:spcPct val="100000"/>
              </a:lnSpc>
              <a:spcBef>
                <a:spcPts val="1200"/>
              </a:spcBef>
              <a:buFont typeface="Arial" panose="020B0604020202020204" pitchFamily="34" charset="0"/>
              <a:buChar char="•"/>
              <a:tabLst>
                <a:tab pos="6858000" algn="l"/>
                <a:tab pos="9378950" algn="l"/>
              </a:tabLst>
            </a:pPr>
            <a:r>
              <a:rPr lang="en-US" b="1" dirty="0">
                <a:solidFill>
                  <a:schemeClr val="tx1"/>
                </a:solidFill>
              </a:rPr>
              <a:t>Walsh-modulated DPWiFi Polarization establishes that</a:t>
            </a:r>
          </a:p>
          <a:p>
            <a:pPr marL="0" lvl="1" indent="0">
              <a:lnSpc>
                <a:spcPct val="100000"/>
              </a:lnSpc>
              <a:spcBef>
                <a:spcPts val="0"/>
              </a:spcBef>
              <a:tabLst>
                <a:tab pos="6858000" algn="l"/>
                <a:tab pos="9378950" algn="l"/>
              </a:tabLst>
            </a:pPr>
            <a:r>
              <a:rPr lang="en-US" sz="1800" b="1" i="1" dirty="0">
                <a:solidFill>
                  <a:schemeClr val="tx1"/>
                </a:solidFill>
              </a:rPr>
              <a:t>                    </a:t>
            </a:r>
            <a:r>
              <a:rPr lang="en-US" sz="1800" b="1" dirty="0">
                <a:solidFill>
                  <a:schemeClr val="tx1"/>
                </a:solidFill>
              </a:rPr>
              <a:t>S*(t) = cos</a:t>
            </a:r>
            <a:r>
              <a:rPr lang="el-GR" sz="1800" b="1" dirty="0">
                <a:solidFill>
                  <a:schemeClr val="tx1"/>
                </a:solidFill>
              </a:rPr>
              <a:t>ψ</a:t>
            </a:r>
            <a:r>
              <a:rPr lang="en-US" sz="1800" b="1" dirty="0">
                <a:solidFill>
                  <a:schemeClr val="tx1"/>
                </a:solidFill>
              </a:rPr>
              <a:t> S(t)                         if Tx DPC = Rx DPC, or</a:t>
            </a:r>
            <a:br>
              <a:rPr lang="en-US" sz="1800" b="1" dirty="0">
                <a:solidFill>
                  <a:schemeClr val="tx1"/>
                </a:solidFill>
              </a:rPr>
            </a:br>
            <a:r>
              <a:rPr lang="en-US" sz="1800" b="1" dirty="0">
                <a:solidFill>
                  <a:schemeClr val="tx1"/>
                </a:solidFill>
              </a:rPr>
              <a:t>                    S*(t) = (cos</a:t>
            </a:r>
            <a:r>
              <a:rPr lang="el-GR" sz="1800" b="1" dirty="0">
                <a:solidFill>
                  <a:schemeClr val="tx1"/>
                </a:solidFill>
              </a:rPr>
              <a:t>ψ</a:t>
            </a:r>
            <a:r>
              <a:rPr lang="en-US" sz="1800" b="1" dirty="0">
                <a:solidFill>
                  <a:schemeClr val="tx1"/>
                </a:solidFill>
              </a:rPr>
              <a:t> + sin</a:t>
            </a:r>
            <a:r>
              <a:rPr lang="el-GR" sz="1800" b="1" dirty="0">
                <a:solidFill>
                  <a:schemeClr val="tx1"/>
                </a:solidFill>
              </a:rPr>
              <a:t>ψ</a:t>
            </a:r>
            <a:r>
              <a:rPr lang="en-US" sz="1800" b="1" dirty="0">
                <a:solidFill>
                  <a:schemeClr val="tx1"/>
                </a:solidFill>
              </a:rPr>
              <a:t>)/2 S(t)       if Tx DPC ≠ Rx DPC</a:t>
            </a:r>
          </a:p>
          <a:p>
            <a:pPr marL="234950" lvl="1" indent="-234950">
              <a:lnSpc>
                <a:spcPct val="100000"/>
              </a:lnSpc>
              <a:spcBef>
                <a:spcPts val="600"/>
              </a:spcBef>
              <a:buFont typeface="Arial" panose="020B0604020202020204" pitchFamily="34" charset="0"/>
              <a:buChar char="•"/>
              <a:tabLst>
                <a:tab pos="6858000" algn="l"/>
                <a:tab pos="9378950" algn="l"/>
              </a:tabLst>
            </a:pPr>
            <a:r>
              <a:rPr lang="en-US" b="1" dirty="0">
                <a:solidFill>
                  <a:schemeClr val="tx1"/>
                </a:solidFill>
              </a:rPr>
              <a:t>Extending to the case of n S</a:t>
            </a:r>
            <a:r>
              <a:rPr lang="en-US" b="1" baseline="-25000" dirty="0">
                <a:solidFill>
                  <a:schemeClr val="tx1"/>
                </a:solidFill>
              </a:rPr>
              <a:t>i</a:t>
            </a:r>
            <a:r>
              <a:rPr lang="en-US" b="1" dirty="0">
                <a:solidFill>
                  <a:schemeClr val="tx1"/>
                </a:solidFill>
              </a:rPr>
              <a:t> and corresponding DPC</a:t>
            </a:r>
            <a:r>
              <a:rPr lang="en-US" b="1" baseline="-25000" dirty="0">
                <a:solidFill>
                  <a:schemeClr val="tx1"/>
                </a:solidFill>
              </a:rPr>
              <a:t>i</a:t>
            </a:r>
            <a:r>
              <a:rPr lang="en-US" b="1" dirty="0">
                <a:solidFill>
                  <a:schemeClr val="tx1"/>
                </a:solidFill>
              </a:rPr>
              <a:t> we obtain</a:t>
            </a:r>
            <a:br>
              <a:rPr lang="en-US" b="1" dirty="0">
                <a:solidFill>
                  <a:schemeClr val="tx1"/>
                </a:solidFill>
              </a:rPr>
            </a:br>
            <a:r>
              <a:rPr lang="en-US" sz="1800" b="1" dirty="0">
                <a:solidFill>
                  <a:schemeClr val="tx1"/>
                </a:solidFill>
              </a:rPr>
              <a:t>                                        [S*] = [S] x [H</a:t>
            </a:r>
            <a:r>
              <a:rPr lang="en-US" sz="1800" b="1" baseline="-25000" dirty="0">
                <a:solidFill>
                  <a:schemeClr val="tx1"/>
                </a:solidFill>
              </a:rPr>
              <a:t>DP</a:t>
            </a:r>
            <a:r>
              <a:rPr lang="en-US" sz="1800" b="1" dirty="0">
                <a:solidFill>
                  <a:schemeClr val="tx1"/>
                </a:solidFill>
              </a:rPr>
              <a:t>], where </a:t>
            </a:r>
          </a:p>
          <a:p>
            <a:pPr marL="234950" lvl="1" indent="-234950">
              <a:lnSpc>
                <a:spcPct val="100000"/>
              </a:lnSpc>
              <a:spcBef>
                <a:spcPts val="600"/>
              </a:spcBef>
              <a:buFont typeface="Arial" panose="020B0604020202020204" pitchFamily="34" charset="0"/>
              <a:buChar char="•"/>
              <a:tabLst>
                <a:tab pos="6858000" algn="l"/>
                <a:tab pos="9378950" algn="l"/>
              </a:tabLst>
            </a:pPr>
            <a:endParaRPr lang="en-US" sz="1800" b="1" dirty="0">
              <a:solidFill>
                <a:schemeClr val="tx1"/>
              </a:solidFill>
            </a:endParaRPr>
          </a:p>
          <a:p>
            <a:pPr marL="234950" lvl="1" indent="-234950">
              <a:lnSpc>
                <a:spcPct val="100000"/>
              </a:lnSpc>
              <a:spcBef>
                <a:spcPts val="600"/>
              </a:spcBef>
              <a:buFont typeface="Arial" panose="020B0604020202020204" pitchFamily="34" charset="0"/>
              <a:buChar char="•"/>
              <a:tabLst>
                <a:tab pos="6858000" algn="l"/>
                <a:tab pos="9378950" algn="l"/>
              </a:tabLst>
            </a:pPr>
            <a:endParaRPr lang="en-US" sz="1800" b="1" dirty="0">
              <a:solidFill>
                <a:schemeClr val="tx1"/>
              </a:solidFill>
            </a:endParaRPr>
          </a:p>
          <a:p>
            <a:pPr marL="234950" lvl="1" indent="-234950">
              <a:lnSpc>
                <a:spcPct val="100000"/>
              </a:lnSpc>
              <a:spcBef>
                <a:spcPts val="600"/>
              </a:spcBef>
              <a:buFont typeface="Arial" panose="020B0604020202020204" pitchFamily="34" charset="0"/>
              <a:buChar char="•"/>
              <a:tabLst>
                <a:tab pos="6858000" algn="l"/>
                <a:tab pos="9378950" algn="l"/>
              </a:tabLst>
            </a:pPr>
            <a:endParaRPr lang="en-US" sz="1800" b="1" dirty="0">
              <a:solidFill>
                <a:schemeClr val="tx1"/>
              </a:solidFill>
            </a:endParaRPr>
          </a:p>
          <a:p>
            <a:pPr marL="234950" lvl="1" indent="-234950">
              <a:lnSpc>
                <a:spcPct val="100000"/>
              </a:lnSpc>
              <a:spcBef>
                <a:spcPts val="600"/>
              </a:spcBef>
              <a:buFont typeface="Arial" panose="020B0604020202020204" pitchFamily="34" charset="0"/>
              <a:buChar char="•"/>
              <a:tabLst>
                <a:tab pos="6858000" algn="l"/>
                <a:tab pos="9378950" algn="l"/>
              </a:tabLst>
            </a:pPr>
            <a:endParaRPr lang="en-US" sz="1800" b="1" dirty="0">
              <a:solidFill>
                <a:schemeClr val="tx1"/>
              </a:solidFill>
            </a:endParaRPr>
          </a:p>
          <a:p>
            <a:pPr marL="231775" lvl="1" indent="-231775">
              <a:lnSpc>
                <a:spcPct val="100000"/>
              </a:lnSpc>
              <a:spcBef>
                <a:spcPts val="600"/>
              </a:spcBef>
              <a:buFont typeface="Arial" panose="020B0604020202020204" pitchFamily="34" charset="0"/>
              <a:buChar char="•"/>
              <a:tabLst>
                <a:tab pos="6858000" algn="l"/>
                <a:tab pos="9378950" algn="l"/>
              </a:tabLst>
            </a:pPr>
            <a:r>
              <a:rPr lang="en-US" b="1" dirty="0">
                <a:solidFill>
                  <a:schemeClr val="tx1"/>
                </a:solidFill>
              </a:rPr>
              <a:t>Noting that for  0</a:t>
            </a:r>
            <a:r>
              <a:rPr lang="en-US" b="1" baseline="30000" dirty="0">
                <a:solidFill>
                  <a:schemeClr val="tx1"/>
                </a:solidFill>
              </a:rPr>
              <a:t>o</a:t>
            </a:r>
            <a:r>
              <a:rPr lang="en-US" b="1" dirty="0">
                <a:solidFill>
                  <a:schemeClr val="tx1"/>
                </a:solidFill>
              </a:rPr>
              <a:t> &lt; </a:t>
            </a:r>
            <a:r>
              <a:rPr lang="el-GR" b="1" dirty="0">
                <a:solidFill>
                  <a:schemeClr val="tx1"/>
                </a:solidFill>
              </a:rPr>
              <a:t>ψ</a:t>
            </a:r>
            <a:r>
              <a:rPr lang="en-US" b="1" dirty="0">
                <a:solidFill>
                  <a:schemeClr val="tx1"/>
                </a:solidFill>
              </a:rPr>
              <a:t> &lt; 45</a:t>
            </a:r>
            <a:r>
              <a:rPr lang="en-US" b="1" baseline="30000" dirty="0">
                <a:solidFill>
                  <a:schemeClr val="tx1"/>
                </a:solidFill>
              </a:rPr>
              <a:t>o</a:t>
            </a:r>
          </a:p>
          <a:p>
            <a:pPr marL="233363" lvl="1" indent="-233363">
              <a:lnSpc>
                <a:spcPct val="100000"/>
              </a:lnSpc>
              <a:spcBef>
                <a:spcPts val="0"/>
              </a:spcBef>
              <a:tabLst>
                <a:tab pos="6858000" algn="l"/>
                <a:tab pos="9378950" algn="l"/>
              </a:tabLst>
            </a:pPr>
            <a:r>
              <a:rPr lang="en-US" sz="1800" b="1" dirty="0">
                <a:solidFill>
                  <a:schemeClr val="tx1"/>
                </a:solidFill>
              </a:rPr>
              <a:t>                      0.50 ≤  (cos</a:t>
            </a:r>
            <a:r>
              <a:rPr lang="el-GR" sz="1800" b="1" dirty="0">
                <a:solidFill>
                  <a:schemeClr val="tx1"/>
                </a:solidFill>
              </a:rPr>
              <a:t>ψ</a:t>
            </a:r>
            <a:r>
              <a:rPr lang="en-US" sz="1800" b="1" dirty="0">
                <a:solidFill>
                  <a:schemeClr val="tx1"/>
                </a:solidFill>
              </a:rPr>
              <a:t> + sin</a:t>
            </a:r>
            <a:r>
              <a:rPr lang="el-GR" sz="1800" b="1" dirty="0">
                <a:solidFill>
                  <a:schemeClr val="tx1"/>
                </a:solidFill>
              </a:rPr>
              <a:t>ψ</a:t>
            </a:r>
            <a:r>
              <a:rPr lang="en-US" sz="1800" b="1" dirty="0">
                <a:solidFill>
                  <a:schemeClr val="tx1"/>
                </a:solidFill>
              </a:rPr>
              <a:t>)/2 ≤ 0.71 and 0.70 ≤ cos</a:t>
            </a:r>
            <a:r>
              <a:rPr lang="el-GR" sz="1800" b="1" dirty="0">
                <a:solidFill>
                  <a:schemeClr val="tx1"/>
                </a:solidFill>
              </a:rPr>
              <a:t>ψ</a:t>
            </a:r>
            <a:r>
              <a:rPr lang="en-US" sz="1800" b="1" dirty="0">
                <a:solidFill>
                  <a:schemeClr val="tx1"/>
                </a:solidFill>
              </a:rPr>
              <a:t> ≤ 1.00, </a:t>
            </a:r>
            <a:br>
              <a:rPr lang="en-US" sz="1800" b="1" dirty="0">
                <a:solidFill>
                  <a:schemeClr val="tx1"/>
                </a:solidFill>
              </a:rPr>
            </a:br>
            <a:r>
              <a:rPr lang="en-US" sz="1800" b="1" dirty="0">
                <a:solidFill>
                  <a:schemeClr val="tx1"/>
                </a:solidFill>
              </a:rPr>
              <a:t>we can therefore conclude</a:t>
            </a:r>
          </a:p>
          <a:p>
            <a:pPr marL="234950" lvl="1" indent="-234950">
              <a:lnSpc>
                <a:spcPct val="100000"/>
              </a:lnSpc>
              <a:spcBef>
                <a:spcPts val="600"/>
              </a:spcBef>
              <a:buFont typeface="Arial" panose="020B0604020202020204" pitchFamily="34" charset="0"/>
              <a:buChar char="•"/>
              <a:tabLst>
                <a:tab pos="6858000" algn="l"/>
                <a:tab pos="9378950" algn="l"/>
              </a:tabLst>
            </a:pPr>
            <a:endParaRPr lang="en-US" b="1" dirty="0">
              <a:solidFill>
                <a:schemeClr val="tx1"/>
              </a:solidFill>
            </a:endParaRPr>
          </a:p>
          <a:p>
            <a:pPr marL="0" lvl="1" indent="0">
              <a:lnSpc>
                <a:spcPct val="100000"/>
              </a:lnSpc>
              <a:spcBef>
                <a:spcPts val="0"/>
              </a:spcBef>
              <a:tabLst>
                <a:tab pos="6858000" algn="l"/>
                <a:tab pos="9378950" algn="l"/>
              </a:tabLst>
            </a:pPr>
            <a:br>
              <a:rPr lang="en-US" b="1" dirty="0">
                <a:solidFill>
                  <a:schemeClr val="tx1"/>
                </a:solidFill>
              </a:rPr>
            </a:br>
            <a:endParaRPr lang="en-US" b="1" dirty="0">
              <a:solidFill>
                <a:schemeClr val="tx1"/>
              </a:solidFill>
            </a:endParaRPr>
          </a:p>
          <a:p>
            <a:pPr marL="0" lvl="1" indent="0">
              <a:lnSpc>
                <a:spcPct val="100000"/>
              </a:lnSpc>
              <a:spcBef>
                <a:spcPts val="0"/>
              </a:spcBef>
              <a:tabLst>
                <a:tab pos="6858000" algn="l"/>
                <a:tab pos="9378950" algn="l"/>
              </a:tabLst>
            </a:pPr>
            <a:br>
              <a:rPr lang="en-US" sz="1200" b="1" dirty="0">
                <a:solidFill>
                  <a:schemeClr val="tx1"/>
                </a:solidFill>
              </a:rPr>
            </a:br>
            <a:endParaRPr lang="en-US" sz="1800" b="1" dirty="0">
              <a:solidFill>
                <a:schemeClr val="tx1"/>
              </a:solidFill>
            </a:endParaRPr>
          </a:p>
        </p:txBody>
      </p:sp>
      <p:pic>
        <p:nvPicPr>
          <p:cNvPr id="13" name="Picture 12">
            <a:extLst>
              <a:ext uri="{FF2B5EF4-FFF2-40B4-BE49-F238E27FC236}">
                <a16:creationId xmlns:a16="http://schemas.microsoft.com/office/drawing/2014/main" id="{53C5E9DC-2C8F-5A2C-BB6D-B4F8D91CE487}"/>
              </a:ext>
            </a:extLst>
          </p:cNvPr>
          <p:cNvPicPr>
            <a:picLocks noChangeAspect="1"/>
          </p:cNvPicPr>
          <p:nvPr/>
        </p:nvPicPr>
        <p:blipFill>
          <a:blip r:embed="rId3"/>
          <a:stretch>
            <a:fillRect/>
          </a:stretch>
        </p:blipFill>
        <p:spPr>
          <a:xfrm>
            <a:off x="2655019" y="3124200"/>
            <a:ext cx="6981445" cy="1371600"/>
          </a:xfrm>
          <a:prstGeom prst="rect">
            <a:avLst/>
          </a:prstGeom>
        </p:spPr>
      </p:pic>
      <p:sp>
        <p:nvSpPr>
          <p:cNvPr id="17" name="Content Placeholder 2">
            <a:extLst>
              <a:ext uri="{FF2B5EF4-FFF2-40B4-BE49-F238E27FC236}">
                <a16:creationId xmlns:a16="http://schemas.microsoft.com/office/drawing/2014/main" id="{64924C31-0F65-9D23-4D0A-B938173B7CCF}"/>
              </a:ext>
            </a:extLst>
          </p:cNvPr>
          <p:cNvSpPr txBox="1">
            <a:spLocks/>
          </p:cNvSpPr>
          <p:nvPr/>
        </p:nvSpPr>
        <p:spPr bwMode="auto">
          <a:xfrm>
            <a:off x="0" y="6044091"/>
            <a:ext cx="12192000" cy="43132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a:lstStyle>
          <a:p>
            <a:pPr marL="0" lvl="2" indent="0" algn="ctr">
              <a:spcBef>
                <a:spcPts val="0"/>
              </a:spcBef>
            </a:pPr>
            <a:r>
              <a:rPr lang="en-US" sz="2200" b="1" kern="0" dirty="0">
                <a:solidFill>
                  <a:schemeClr val="tx1"/>
                </a:solidFill>
              </a:rPr>
              <a:t>The DPWiFi revA Propagation Channel [H</a:t>
            </a:r>
            <a:r>
              <a:rPr lang="en-US" sz="2200" b="1" kern="0" baseline="-25000" dirty="0">
                <a:solidFill>
                  <a:schemeClr val="tx1"/>
                </a:solidFill>
              </a:rPr>
              <a:t>DP</a:t>
            </a:r>
            <a:r>
              <a:rPr lang="en-US" sz="2200" b="1" kern="0" dirty="0">
                <a:solidFill>
                  <a:schemeClr val="tx1"/>
                </a:solidFill>
              </a:rPr>
              <a:t>] is Indeed Non-Singular</a:t>
            </a:r>
          </a:p>
          <a:p>
            <a:pPr marL="0" lvl="2" indent="0" algn="ctr">
              <a:spcBef>
                <a:spcPts val="0"/>
              </a:spcBef>
            </a:pPr>
            <a:endParaRPr lang="en-US" sz="2200" b="1" kern="0" dirty="0">
              <a:solidFill>
                <a:schemeClr val="tx1"/>
              </a:solidFill>
            </a:endParaRPr>
          </a:p>
          <a:p>
            <a:endParaRPr lang="en-US" sz="3600" kern="0" dirty="0">
              <a:solidFill>
                <a:schemeClr val="tx1"/>
              </a:solidFill>
            </a:endParaRPr>
          </a:p>
        </p:txBody>
      </p:sp>
    </p:spTree>
    <p:extLst>
      <p:ext uri="{BB962C8B-B14F-4D97-AF65-F5344CB8AC3E}">
        <p14:creationId xmlns:p14="http://schemas.microsoft.com/office/powerpoint/2010/main" val="22807446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7</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[H</a:t>
            </a:r>
            <a:r>
              <a:rPr lang="en-US" sz="2800" kern="0" baseline="-25000" dirty="0">
                <a:solidFill>
                  <a:schemeClr val="tx1"/>
                </a:solidFill>
                <a:effectLst/>
              </a:rPr>
              <a:t>DP</a:t>
            </a:r>
            <a:r>
              <a:rPr lang="en-US" sz="2800" kern="0" baseline="30000" dirty="0">
                <a:solidFill>
                  <a:schemeClr val="tx1"/>
                </a:solidFill>
                <a:effectLst/>
              </a:rPr>
              <a:t>-1</a:t>
            </a:r>
            <a:r>
              <a:rPr lang="en-US" sz="2800" kern="0" dirty="0">
                <a:solidFill>
                  <a:schemeClr val="tx1"/>
                </a:solidFill>
                <a:effectLst/>
              </a:rPr>
              <a:t>] Rx MIMO Demultiplexer</a:t>
            </a:r>
            <a:endParaRPr lang="en-GB" sz="2800" kern="0" dirty="0"/>
          </a:p>
        </p:txBody>
      </p:sp>
      <p:grpSp>
        <p:nvGrpSpPr>
          <p:cNvPr id="7" name="Group 6">
            <a:extLst>
              <a:ext uri="{FF2B5EF4-FFF2-40B4-BE49-F238E27FC236}">
                <a16:creationId xmlns:a16="http://schemas.microsoft.com/office/drawing/2014/main" id="{A7F73886-9824-3780-4E46-4BEB85883480}"/>
              </a:ext>
            </a:extLst>
          </p:cNvPr>
          <p:cNvGrpSpPr/>
          <p:nvPr/>
        </p:nvGrpSpPr>
        <p:grpSpPr>
          <a:xfrm>
            <a:off x="2667000" y="1252578"/>
            <a:ext cx="6450043" cy="4770215"/>
            <a:chOff x="1109914" y="956104"/>
            <a:chExt cx="6450043" cy="4791276"/>
          </a:xfrm>
        </p:grpSpPr>
        <p:sp>
          <p:nvSpPr>
            <p:cNvPr id="10" name="TextBox 9">
              <a:extLst>
                <a:ext uri="{FF2B5EF4-FFF2-40B4-BE49-F238E27FC236}">
                  <a16:creationId xmlns:a16="http://schemas.microsoft.com/office/drawing/2014/main" id="{EA7F4D56-6CDE-AE5A-4211-9585CAE1E2DC}"/>
                </a:ext>
              </a:extLst>
            </p:cNvPr>
            <p:cNvSpPr txBox="1"/>
            <p:nvPr/>
          </p:nvSpPr>
          <p:spPr>
            <a:xfrm>
              <a:off x="1109914" y="956104"/>
              <a:ext cx="1313247" cy="313932"/>
            </a:xfrm>
            <a:prstGeom prst="rect">
              <a:avLst/>
            </a:prstGeom>
            <a:noFill/>
          </p:spPr>
          <p:txBody>
            <a:bodyPr wrap="square" rtlCol="0">
              <a:spAutoFit/>
            </a:bodyPr>
            <a:lstStyle/>
            <a:p>
              <a:pPr>
                <a:buNone/>
              </a:pPr>
              <a:r>
                <a:rPr lang="en-US" sz="1800" b="1" i="1" dirty="0"/>
                <a:t>Given:</a:t>
              </a:r>
              <a:endParaRPr lang="en-US" sz="1800" b="1" i="1" baseline="-25000" dirty="0"/>
            </a:p>
          </p:txBody>
        </p:sp>
        <p:pic>
          <p:nvPicPr>
            <p:cNvPr id="11" name="Picture 10">
              <a:extLst>
                <a:ext uri="{FF2B5EF4-FFF2-40B4-BE49-F238E27FC236}">
                  <a16:creationId xmlns:a16="http://schemas.microsoft.com/office/drawing/2014/main" id="{96DFF756-05C3-8AA6-EFD7-509710BF1A0E}"/>
                </a:ext>
              </a:extLst>
            </p:cNvPr>
            <p:cNvPicPr>
              <a:picLocks noChangeAspect="1"/>
            </p:cNvPicPr>
            <p:nvPr/>
          </p:nvPicPr>
          <p:blipFill>
            <a:blip r:embed="rId3"/>
            <a:stretch>
              <a:fillRect/>
            </a:stretch>
          </p:blipFill>
          <p:spPr>
            <a:xfrm>
              <a:off x="2118741" y="1209341"/>
              <a:ext cx="5105400" cy="1200150"/>
            </a:xfrm>
            <a:prstGeom prst="rect">
              <a:avLst/>
            </a:prstGeom>
          </p:spPr>
        </p:pic>
        <p:pic>
          <p:nvPicPr>
            <p:cNvPr id="12" name="Picture 11">
              <a:extLst>
                <a:ext uri="{FF2B5EF4-FFF2-40B4-BE49-F238E27FC236}">
                  <a16:creationId xmlns:a16="http://schemas.microsoft.com/office/drawing/2014/main" id="{8D183CE8-9A16-0957-991C-87A395A40291}"/>
                </a:ext>
              </a:extLst>
            </p:cNvPr>
            <p:cNvPicPr>
              <a:picLocks noChangeAspect="1"/>
            </p:cNvPicPr>
            <p:nvPr/>
          </p:nvPicPr>
          <p:blipFill>
            <a:blip r:embed="rId4"/>
            <a:stretch>
              <a:fillRect/>
            </a:stretch>
          </p:blipFill>
          <p:spPr>
            <a:xfrm>
              <a:off x="1559207" y="2479827"/>
              <a:ext cx="6000750" cy="1295400"/>
            </a:xfrm>
            <a:prstGeom prst="rect">
              <a:avLst/>
            </a:prstGeom>
          </p:spPr>
        </p:pic>
        <p:sp>
          <p:nvSpPr>
            <p:cNvPr id="14" name="TextBox 13">
              <a:extLst>
                <a:ext uri="{FF2B5EF4-FFF2-40B4-BE49-F238E27FC236}">
                  <a16:creationId xmlns:a16="http://schemas.microsoft.com/office/drawing/2014/main" id="{1514D1BC-968D-0E86-35D1-97777BE366FF}"/>
                </a:ext>
              </a:extLst>
            </p:cNvPr>
            <p:cNvSpPr txBox="1"/>
            <p:nvPr/>
          </p:nvSpPr>
          <p:spPr>
            <a:xfrm>
              <a:off x="1109914" y="2300073"/>
              <a:ext cx="4478781" cy="313932"/>
            </a:xfrm>
            <a:prstGeom prst="rect">
              <a:avLst/>
            </a:prstGeom>
            <a:noFill/>
          </p:spPr>
          <p:txBody>
            <a:bodyPr wrap="square" rtlCol="0">
              <a:spAutoFit/>
            </a:bodyPr>
            <a:lstStyle/>
            <a:p>
              <a:pPr>
                <a:buNone/>
              </a:pPr>
              <a:r>
                <a:rPr lang="en-US" sz="1800" b="1" i="1" dirty="0"/>
                <a:t>Then:</a:t>
              </a:r>
              <a:endParaRPr lang="en-US" sz="1800" b="1" i="1" baseline="-25000" dirty="0"/>
            </a:p>
          </p:txBody>
        </p:sp>
        <p:sp>
          <p:nvSpPr>
            <p:cNvPr id="15" name="TextBox 14">
              <a:extLst>
                <a:ext uri="{FF2B5EF4-FFF2-40B4-BE49-F238E27FC236}">
                  <a16:creationId xmlns:a16="http://schemas.microsoft.com/office/drawing/2014/main" id="{2DD1C0B6-58F4-50E8-A848-60F19ABA7F4E}"/>
                </a:ext>
              </a:extLst>
            </p:cNvPr>
            <p:cNvSpPr txBox="1"/>
            <p:nvPr/>
          </p:nvSpPr>
          <p:spPr>
            <a:xfrm>
              <a:off x="1109915" y="3932193"/>
              <a:ext cx="4478781" cy="313932"/>
            </a:xfrm>
            <a:prstGeom prst="rect">
              <a:avLst/>
            </a:prstGeom>
            <a:noFill/>
          </p:spPr>
          <p:txBody>
            <a:bodyPr wrap="square" rtlCol="0">
              <a:spAutoFit/>
            </a:bodyPr>
            <a:lstStyle/>
            <a:p>
              <a:pPr>
                <a:buNone/>
              </a:pPr>
              <a:r>
                <a:rPr lang="en-US" sz="1800" b="1" i="1" dirty="0"/>
                <a:t>Equivalently:</a:t>
              </a:r>
              <a:endParaRPr lang="en-US" sz="1800" b="1" i="1" baseline="-25000" dirty="0"/>
            </a:p>
          </p:txBody>
        </p:sp>
        <p:pic>
          <p:nvPicPr>
            <p:cNvPr id="17" name="Picture 16">
              <a:extLst>
                <a:ext uri="{FF2B5EF4-FFF2-40B4-BE49-F238E27FC236}">
                  <a16:creationId xmlns:a16="http://schemas.microsoft.com/office/drawing/2014/main" id="{E4AAAB56-BB69-8794-DB21-F6987D55C6E7}"/>
                </a:ext>
              </a:extLst>
            </p:cNvPr>
            <p:cNvPicPr>
              <a:picLocks noChangeAspect="1"/>
            </p:cNvPicPr>
            <p:nvPr/>
          </p:nvPicPr>
          <p:blipFill>
            <a:blip r:embed="rId5"/>
            <a:stretch>
              <a:fillRect/>
            </a:stretch>
          </p:blipFill>
          <p:spPr>
            <a:xfrm>
              <a:off x="4170096" y="3754426"/>
              <a:ext cx="1847484" cy="1992954"/>
            </a:xfrm>
            <a:prstGeom prst="rect">
              <a:avLst/>
            </a:prstGeom>
          </p:spPr>
        </p:pic>
        <p:pic>
          <p:nvPicPr>
            <p:cNvPr id="18" name="Picture 17">
              <a:extLst>
                <a:ext uri="{FF2B5EF4-FFF2-40B4-BE49-F238E27FC236}">
                  <a16:creationId xmlns:a16="http://schemas.microsoft.com/office/drawing/2014/main" id="{5C963E66-8EC8-BAED-F5FE-FBB964247364}"/>
                </a:ext>
              </a:extLst>
            </p:cNvPr>
            <p:cNvPicPr>
              <a:picLocks noChangeAspect="1"/>
            </p:cNvPicPr>
            <p:nvPr/>
          </p:nvPicPr>
          <p:blipFill>
            <a:blip r:embed="rId6"/>
            <a:stretch>
              <a:fillRect/>
            </a:stretch>
          </p:blipFill>
          <p:spPr>
            <a:xfrm>
              <a:off x="3196735" y="4569359"/>
              <a:ext cx="973361" cy="367978"/>
            </a:xfrm>
            <a:prstGeom prst="rect">
              <a:avLst/>
            </a:prstGeom>
          </p:spPr>
        </p:pic>
      </p:grpSp>
      <p:pic>
        <p:nvPicPr>
          <p:cNvPr id="19" name="Picture 18">
            <a:extLst>
              <a:ext uri="{FF2B5EF4-FFF2-40B4-BE49-F238E27FC236}">
                <a16:creationId xmlns:a16="http://schemas.microsoft.com/office/drawing/2014/main" id="{F49AE435-3DC3-CC81-2BDC-9071605682CA}"/>
              </a:ext>
            </a:extLst>
          </p:cNvPr>
          <p:cNvPicPr>
            <a:picLocks noChangeAspect="1"/>
          </p:cNvPicPr>
          <p:nvPr/>
        </p:nvPicPr>
        <p:blipFill rotWithShape="1">
          <a:blip r:embed="rId3"/>
          <a:srcRect l="51552" b="46275"/>
          <a:stretch/>
        </p:blipFill>
        <p:spPr>
          <a:xfrm>
            <a:off x="6243171" y="1736944"/>
            <a:ext cx="2473450" cy="644787"/>
          </a:xfrm>
          <a:prstGeom prst="rect">
            <a:avLst/>
          </a:prstGeom>
        </p:spPr>
      </p:pic>
      <p:pic>
        <p:nvPicPr>
          <p:cNvPr id="20" name="Picture 19">
            <a:extLst>
              <a:ext uri="{FF2B5EF4-FFF2-40B4-BE49-F238E27FC236}">
                <a16:creationId xmlns:a16="http://schemas.microsoft.com/office/drawing/2014/main" id="{27316F5E-7C3B-97D6-7A9B-58483F548225}"/>
              </a:ext>
            </a:extLst>
          </p:cNvPr>
          <p:cNvPicPr>
            <a:picLocks noChangeAspect="1"/>
          </p:cNvPicPr>
          <p:nvPr/>
        </p:nvPicPr>
        <p:blipFill rotWithShape="1">
          <a:blip r:embed="rId3"/>
          <a:srcRect l="53264" t="53726" b="20226"/>
          <a:stretch/>
        </p:blipFill>
        <p:spPr>
          <a:xfrm>
            <a:off x="6330586" y="1576696"/>
            <a:ext cx="2386035" cy="312623"/>
          </a:xfrm>
          <a:prstGeom prst="rect">
            <a:avLst/>
          </a:prstGeom>
        </p:spPr>
      </p:pic>
      <p:sp>
        <p:nvSpPr>
          <p:cNvPr id="29" name="TextBox 28">
            <a:extLst>
              <a:ext uri="{FF2B5EF4-FFF2-40B4-BE49-F238E27FC236}">
                <a16:creationId xmlns:a16="http://schemas.microsoft.com/office/drawing/2014/main" id="{2EAFC562-75C2-8CF6-A8A9-25FEA5D7DBF3}"/>
              </a:ext>
            </a:extLst>
          </p:cNvPr>
          <p:cNvSpPr txBox="1"/>
          <p:nvPr/>
        </p:nvSpPr>
        <p:spPr>
          <a:xfrm>
            <a:off x="2836418" y="1383268"/>
            <a:ext cx="1313247" cy="369332"/>
          </a:xfrm>
          <a:prstGeom prst="rect">
            <a:avLst/>
          </a:prstGeom>
          <a:noFill/>
        </p:spPr>
        <p:txBody>
          <a:bodyPr wrap="square" rtlCol="0">
            <a:spAutoFit/>
          </a:bodyPr>
          <a:lstStyle/>
          <a:p>
            <a:pPr>
              <a:buNone/>
            </a:pPr>
            <a:r>
              <a:rPr lang="en-US" sz="1800" b="1" dirty="0">
                <a:solidFill>
                  <a:schemeClr val="tx1"/>
                </a:solidFill>
              </a:rPr>
              <a:t>Given:</a:t>
            </a:r>
            <a:endParaRPr lang="en-US" sz="1800" b="1" baseline="-25000" dirty="0">
              <a:solidFill>
                <a:schemeClr val="tx1"/>
              </a:solidFill>
            </a:endParaRPr>
          </a:p>
        </p:txBody>
      </p:sp>
      <p:sp>
        <p:nvSpPr>
          <p:cNvPr id="30" name="TextBox 29">
            <a:extLst>
              <a:ext uri="{FF2B5EF4-FFF2-40B4-BE49-F238E27FC236}">
                <a16:creationId xmlns:a16="http://schemas.microsoft.com/office/drawing/2014/main" id="{BEF65636-DF4C-796A-0B75-2A219145D22E}"/>
              </a:ext>
            </a:extLst>
          </p:cNvPr>
          <p:cNvSpPr txBox="1"/>
          <p:nvPr/>
        </p:nvSpPr>
        <p:spPr>
          <a:xfrm>
            <a:off x="2836418" y="2754868"/>
            <a:ext cx="4478781" cy="369332"/>
          </a:xfrm>
          <a:prstGeom prst="rect">
            <a:avLst/>
          </a:prstGeom>
          <a:noFill/>
        </p:spPr>
        <p:txBody>
          <a:bodyPr wrap="square" rtlCol="0">
            <a:spAutoFit/>
          </a:bodyPr>
          <a:lstStyle/>
          <a:p>
            <a:pPr>
              <a:buNone/>
            </a:pPr>
            <a:r>
              <a:rPr lang="en-US" sz="1800" b="1" dirty="0">
                <a:solidFill>
                  <a:schemeClr val="tx1"/>
                </a:solidFill>
              </a:rPr>
              <a:t>Then:</a:t>
            </a:r>
            <a:endParaRPr lang="en-US" sz="1800" b="1" baseline="-25000" dirty="0">
              <a:solidFill>
                <a:schemeClr val="tx1"/>
              </a:solidFill>
            </a:endParaRPr>
          </a:p>
        </p:txBody>
      </p:sp>
      <p:sp>
        <p:nvSpPr>
          <p:cNvPr id="31" name="TextBox 30">
            <a:extLst>
              <a:ext uri="{FF2B5EF4-FFF2-40B4-BE49-F238E27FC236}">
                <a16:creationId xmlns:a16="http://schemas.microsoft.com/office/drawing/2014/main" id="{E10132E6-817E-0364-CB61-DCA861202343}"/>
              </a:ext>
            </a:extLst>
          </p:cNvPr>
          <p:cNvSpPr txBox="1"/>
          <p:nvPr/>
        </p:nvSpPr>
        <p:spPr>
          <a:xfrm>
            <a:off x="2836419" y="4126468"/>
            <a:ext cx="4478781" cy="369332"/>
          </a:xfrm>
          <a:prstGeom prst="rect">
            <a:avLst/>
          </a:prstGeom>
          <a:noFill/>
        </p:spPr>
        <p:txBody>
          <a:bodyPr wrap="square" rtlCol="0">
            <a:spAutoFit/>
          </a:bodyPr>
          <a:lstStyle/>
          <a:p>
            <a:pPr>
              <a:buNone/>
            </a:pPr>
            <a:r>
              <a:rPr lang="en-US" sz="1800" b="1" dirty="0">
                <a:solidFill>
                  <a:schemeClr val="tx1"/>
                </a:solidFill>
              </a:rPr>
              <a:t>Equivalently:</a:t>
            </a:r>
            <a:endParaRPr lang="en-US" sz="1800" b="1" baseline="-25000" dirty="0">
              <a:solidFill>
                <a:schemeClr val="tx1"/>
              </a:solidFill>
            </a:endParaRPr>
          </a:p>
        </p:txBody>
      </p:sp>
      <p:sp>
        <p:nvSpPr>
          <p:cNvPr id="32" name="TextBox 31">
            <a:extLst>
              <a:ext uri="{FF2B5EF4-FFF2-40B4-BE49-F238E27FC236}">
                <a16:creationId xmlns:a16="http://schemas.microsoft.com/office/drawing/2014/main" id="{FC4191ED-0389-A667-159B-597582517D1F}"/>
              </a:ext>
            </a:extLst>
          </p:cNvPr>
          <p:cNvSpPr txBox="1"/>
          <p:nvPr/>
        </p:nvSpPr>
        <p:spPr>
          <a:xfrm>
            <a:off x="0" y="6038334"/>
            <a:ext cx="12192000" cy="430887"/>
          </a:xfrm>
          <a:prstGeom prst="rect">
            <a:avLst/>
          </a:prstGeom>
          <a:noFill/>
        </p:spPr>
        <p:txBody>
          <a:bodyPr wrap="square" rtlCol="0">
            <a:spAutoFit/>
          </a:bodyPr>
          <a:lstStyle/>
          <a:p>
            <a:pPr marL="0" lvl="2" indent="0" algn="ctr">
              <a:lnSpc>
                <a:spcPct val="100000"/>
              </a:lnSpc>
              <a:spcBef>
                <a:spcPts val="0"/>
              </a:spcBef>
              <a:buNone/>
            </a:pPr>
            <a:r>
              <a:rPr lang="en-US" sz="2200" b="1" kern="0" dirty="0">
                <a:solidFill>
                  <a:schemeClr val="tx1"/>
                </a:solidFill>
              </a:rPr>
              <a:t>The DPWiFi revA MIMO Demultiplexer [H</a:t>
            </a:r>
            <a:r>
              <a:rPr lang="en-US" sz="2200" b="1" kern="0" baseline="-25000" dirty="0">
                <a:solidFill>
                  <a:schemeClr val="tx1"/>
                </a:solidFill>
              </a:rPr>
              <a:t>DP</a:t>
            </a:r>
            <a:r>
              <a:rPr lang="en-US" sz="2200" b="1" kern="0" baseline="30000" dirty="0">
                <a:solidFill>
                  <a:schemeClr val="tx1"/>
                </a:solidFill>
              </a:rPr>
              <a:t>-1</a:t>
            </a:r>
            <a:r>
              <a:rPr lang="en-US" sz="2200" b="1" kern="0" dirty="0">
                <a:solidFill>
                  <a:schemeClr val="tx1"/>
                </a:solidFill>
              </a:rPr>
              <a:t>] is a Trivial Construct</a:t>
            </a:r>
          </a:p>
        </p:txBody>
      </p:sp>
    </p:spTree>
    <p:extLst>
      <p:ext uri="{BB962C8B-B14F-4D97-AF65-F5344CB8AC3E}">
        <p14:creationId xmlns:p14="http://schemas.microsoft.com/office/powerpoint/2010/main" val="5348089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8</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 vs DPWiFi (revA)</a:t>
            </a:r>
            <a:endParaRPr lang="en-GB" sz="2800" kern="0" dirty="0"/>
          </a:p>
        </p:txBody>
      </p:sp>
      <p:sp>
        <p:nvSpPr>
          <p:cNvPr id="32" name="TextBox 31">
            <a:extLst>
              <a:ext uri="{FF2B5EF4-FFF2-40B4-BE49-F238E27FC236}">
                <a16:creationId xmlns:a16="http://schemas.microsoft.com/office/drawing/2014/main" id="{FC4191ED-0389-A667-159B-597582517D1F}"/>
              </a:ext>
            </a:extLst>
          </p:cNvPr>
          <p:cNvSpPr txBox="1"/>
          <p:nvPr/>
        </p:nvSpPr>
        <p:spPr>
          <a:xfrm>
            <a:off x="0" y="6038334"/>
            <a:ext cx="12192000" cy="430887"/>
          </a:xfrm>
          <a:prstGeom prst="rect">
            <a:avLst/>
          </a:prstGeom>
          <a:noFill/>
        </p:spPr>
        <p:txBody>
          <a:bodyPr wrap="square" rtlCol="0">
            <a:spAutoFit/>
          </a:bodyPr>
          <a:lstStyle/>
          <a:p>
            <a:pPr marL="0" lvl="2" indent="0" algn="ctr">
              <a:lnSpc>
                <a:spcPct val="100000"/>
              </a:lnSpc>
              <a:spcBef>
                <a:spcPts val="0"/>
              </a:spcBef>
              <a:buNone/>
            </a:pPr>
            <a:r>
              <a:rPr lang="en-US" sz="2200" b="1" kern="0" dirty="0">
                <a:solidFill>
                  <a:schemeClr val="tx1"/>
                </a:solidFill>
              </a:rPr>
              <a:t>DPWiFi rev- is just a Degenerate Manifestation of DPWiFi revA</a:t>
            </a:r>
          </a:p>
        </p:txBody>
      </p:sp>
      <p:sp>
        <p:nvSpPr>
          <p:cNvPr id="4" name="TextBox 3">
            <a:extLst>
              <a:ext uri="{FF2B5EF4-FFF2-40B4-BE49-F238E27FC236}">
                <a16:creationId xmlns:a16="http://schemas.microsoft.com/office/drawing/2014/main" id="{8062A331-F10B-ECAF-6F83-4CA1B75FAF5B}"/>
              </a:ext>
            </a:extLst>
          </p:cNvPr>
          <p:cNvSpPr txBox="1"/>
          <p:nvPr/>
        </p:nvSpPr>
        <p:spPr>
          <a:xfrm>
            <a:off x="-24979" y="5552453"/>
            <a:ext cx="12191522" cy="369332"/>
          </a:xfrm>
          <a:prstGeom prst="rect">
            <a:avLst/>
          </a:prstGeom>
          <a:noFill/>
        </p:spPr>
        <p:txBody>
          <a:bodyPr wrap="square" rtlCol="0">
            <a:spAutoFit/>
          </a:bodyPr>
          <a:lstStyle/>
          <a:p>
            <a:pPr marL="0" lvl="2" indent="0" algn="ctr">
              <a:lnSpc>
                <a:spcPct val="100000"/>
              </a:lnSpc>
              <a:spcBef>
                <a:spcPts val="0"/>
              </a:spcBef>
              <a:buNone/>
            </a:pPr>
            <a:r>
              <a:rPr lang="en-US" sz="1800" b="1" kern="0" dirty="0">
                <a:solidFill>
                  <a:schemeClr val="tx1"/>
                </a:solidFill>
              </a:rPr>
              <a:t>Note: DPWiFi rev- and DPWiFi revA are equivalent for </a:t>
            </a:r>
            <a:r>
              <a:rPr lang="el-GR" sz="1800" b="1" kern="0" dirty="0">
                <a:solidFill>
                  <a:schemeClr val="tx1"/>
                </a:solidFill>
              </a:rPr>
              <a:t>ψ</a:t>
            </a:r>
            <a:r>
              <a:rPr lang="en-US" sz="1800" b="1" kern="0" dirty="0">
                <a:solidFill>
                  <a:schemeClr val="tx1"/>
                </a:solidFill>
              </a:rPr>
              <a:t> &lt; 7.5</a:t>
            </a:r>
            <a:r>
              <a:rPr lang="en-US" sz="1800" b="1" kern="0" baseline="30000" dirty="0">
                <a:solidFill>
                  <a:schemeClr val="tx1"/>
                </a:solidFill>
              </a:rPr>
              <a:t>o</a:t>
            </a:r>
          </a:p>
        </p:txBody>
      </p:sp>
      <p:grpSp>
        <p:nvGrpSpPr>
          <p:cNvPr id="14" name="Group 13">
            <a:extLst>
              <a:ext uri="{FF2B5EF4-FFF2-40B4-BE49-F238E27FC236}">
                <a16:creationId xmlns:a16="http://schemas.microsoft.com/office/drawing/2014/main" id="{696575EF-FD5A-75C9-C36B-EA4F45A866CF}"/>
              </a:ext>
            </a:extLst>
          </p:cNvPr>
          <p:cNvGrpSpPr/>
          <p:nvPr/>
        </p:nvGrpSpPr>
        <p:grpSpPr>
          <a:xfrm>
            <a:off x="2550464" y="1095852"/>
            <a:ext cx="6716306" cy="4414837"/>
            <a:chOff x="2550464" y="1095852"/>
            <a:chExt cx="6716306" cy="4414837"/>
          </a:xfrm>
        </p:grpSpPr>
        <p:pic>
          <p:nvPicPr>
            <p:cNvPr id="3" name="Picture 2">
              <a:extLst>
                <a:ext uri="{FF2B5EF4-FFF2-40B4-BE49-F238E27FC236}">
                  <a16:creationId xmlns:a16="http://schemas.microsoft.com/office/drawing/2014/main" id="{22B8901C-7CD1-F951-016C-04AB080F35ED}"/>
                </a:ext>
              </a:extLst>
            </p:cNvPr>
            <p:cNvPicPr>
              <a:picLocks noChangeAspect="1"/>
            </p:cNvPicPr>
            <p:nvPr/>
          </p:nvPicPr>
          <p:blipFill>
            <a:blip r:embed="rId3"/>
            <a:stretch>
              <a:fillRect/>
            </a:stretch>
          </p:blipFill>
          <p:spPr>
            <a:xfrm>
              <a:off x="2550464" y="1095852"/>
              <a:ext cx="6716306" cy="4414837"/>
            </a:xfrm>
            <a:prstGeom prst="rect">
              <a:avLst/>
            </a:prstGeom>
          </p:spPr>
        </p:pic>
        <p:pic>
          <p:nvPicPr>
            <p:cNvPr id="7" name="Picture 6">
              <a:extLst>
                <a:ext uri="{FF2B5EF4-FFF2-40B4-BE49-F238E27FC236}">
                  <a16:creationId xmlns:a16="http://schemas.microsoft.com/office/drawing/2014/main" id="{6D7E5BDF-2D1D-8F51-1AF6-BF4CA1C9C56C}"/>
                </a:ext>
              </a:extLst>
            </p:cNvPr>
            <p:cNvPicPr>
              <a:picLocks noChangeAspect="1"/>
            </p:cNvPicPr>
            <p:nvPr/>
          </p:nvPicPr>
          <p:blipFill>
            <a:blip r:embed="rId4"/>
            <a:stretch>
              <a:fillRect/>
            </a:stretch>
          </p:blipFill>
          <p:spPr>
            <a:xfrm>
              <a:off x="5049368" y="3429000"/>
              <a:ext cx="1427632" cy="233363"/>
            </a:xfrm>
            <a:prstGeom prst="rect">
              <a:avLst/>
            </a:prstGeom>
          </p:spPr>
        </p:pic>
        <p:pic>
          <p:nvPicPr>
            <p:cNvPr id="13" name="Picture 12">
              <a:extLst>
                <a:ext uri="{FF2B5EF4-FFF2-40B4-BE49-F238E27FC236}">
                  <a16:creationId xmlns:a16="http://schemas.microsoft.com/office/drawing/2014/main" id="{F97A184D-3085-6A4B-1912-C4354B866825}"/>
                </a:ext>
              </a:extLst>
            </p:cNvPr>
            <p:cNvPicPr>
              <a:picLocks noChangeAspect="1"/>
            </p:cNvPicPr>
            <p:nvPr/>
          </p:nvPicPr>
          <p:blipFill>
            <a:blip r:embed="rId5"/>
            <a:stretch>
              <a:fillRect/>
            </a:stretch>
          </p:blipFill>
          <p:spPr>
            <a:xfrm>
              <a:off x="6624637" y="3401017"/>
              <a:ext cx="2214563" cy="261346"/>
            </a:xfrm>
            <a:prstGeom prst="rect">
              <a:avLst/>
            </a:prstGeom>
          </p:spPr>
        </p:pic>
      </p:grpSp>
    </p:spTree>
    <p:extLst>
      <p:ext uri="{BB962C8B-B14F-4D97-AF65-F5344CB8AC3E}">
        <p14:creationId xmlns:p14="http://schemas.microsoft.com/office/powerpoint/2010/main" val="2962363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9</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a:t>
            </a:r>
            <a:r>
              <a:rPr lang="en-US" sz="2800" kern="0" dirty="0">
                <a:solidFill>
                  <a:schemeClr val="tx1"/>
                </a:solidFill>
              </a:rPr>
              <a:t>[H</a:t>
            </a:r>
            <a:r>
              <a:rPr lang="en-US" sz="2800" kern="0" baseline="-25000" dirty="0">
                <a:solidFill>
                  <a:schemeClr val="tx1"/>
                </a:solidFill>
              </a:rPr>
              <a:t>DP</a:t>
            </a:r>
            <a:r>
              <a:rPr lang="en-US" sz="2800" kern="0" dirty="0">
                <a:solidFill>
                  <a:schemeClr val="tx1"/>
                </a:solidFill>
              </a:rPr>
              <a:t>] </a:t>
            </a:r>
            <a:r>
              <a:rPr lang="en-US" sz="2800" kern="0" dirty="0">
                <a:solidFill>
                  <a:schemeClr val="tx1"/>
                </a:solidFill>
                <a:effectLst/>
              </a:rPr>
              <a:t>MATLAB Operation</a:t>
            </a:r>
            <a:endParaRPr lang="en-GB" sz="2800" kern="0" dirty="0"/>
          </a:p>
        </p:txBody>
      </p:sp>
      <p:grpSp>
        <p:nvGrpSpPr>
          <p:cNvPr id="7" name="Group 6">
            <a:extLst>
              <a:ext uri="{FF2B5EF4-FFF2-40B4-BE49-F238E27FC236}">
                <a16:creationId xmlns:a16="http://schemas.microsoft.com/office/drawing/2014/main" id="{41C81317-93A4-39EE-8364-2CEA47FEF911}"/>
              </a:ext>
            </a:extLst>
          </p:cNvPr>
          <p:cNvGrpSpPr/>
          <p:nvPr/>
        </p:nvGrpSpPr>
        <p:grpSpPr>
          <a:xfrm>
            <a:off x="3124200" y="1120072"/>
            <a:ext cx="2817747" cy="1921095"/>
            <a:chOff x="4554822" y="1219200"/>
            <a:chExt cx="2599952" cy="2085975"/>
          </a:xfrm>
        </p:grpSpPr>
        <p:grpSp>
          <p:nvGrpSpPr>
            <p:cNvPr id="19" name="Group 18">
              <a:extLst>
                <a:ext uri="{FF2B5EF4-FFF2-40B4-BE49-F238E27FC236}">
                  <a16:creationId xmlns:a16="http://schemas.microsoft.com/office/drawing/2014/main" id="{5749EFE6-999D-8AFD-8D65-476E9FC8A905}"/>
                </a:ext>
              </a:extLst>
            </p:cNvPr>
            <p:cNvGrpSpPr/>
            <p:nvPr/>
          </p:nvGrpSpPr>
          <p:grpSpPr>
            <a:xfrm>
              <a:off x="4554822" y="1219200"/>
              <a:ext cx="2599952" cy="2085975"/>
              <a:chOff x="4114800" y="1219200"/>
              <a:chExt cx="2599952" cy="2085975"/>
            </a:xfrm>
          </p:grpSpPr>
          <p:grpSp>
            <p:nvGrpSpPr>
              <p:cNvPr id="15" name="Group 14">
                <a:extLst>
                  <a:ext uri="{FF2B5EF4-FFF2-40B4-BE49-F238E27FC236}">
                    <a16:creationId xmlns:a16="http://schemas.microsoft.com/office/drawing/2014/main" id="{3644A732-14D4-2D05-4B41-2156450422B4}"/>
                  </a:ext>
                </a:extLst>
              </p:cNvPr>
              <p:cNvGrpSpPr/>
              <p:nvPr/>
            </p:nvGrpSpPr>
            <p:grpSpPr>
              <a:xfrm>
                <a:off x="4114800" y="1323201"/>
                <a:ext cx="2599952" cy="1623091"/>
                <a:chOff x="381000" y="1323201"/>
                <a:chExt cx="2599952" cy="1623091"/>
              </a:xfrm>
            </p:grpSpPr>
            <p:sp>
              <p:nvSpPr>
                <p:cNvPr id="4" name="TextBox 3">
                  <a:extLst>
                    <a:ext uri="{FF2B5EF4-FFF2-40B4-BE49-F238E27FC236}">
                      <a16:creationId xmlns:a16="http://schemas.microsoft.com/office/drawing/2014/main" id="{D58B6510-B73D-4E9A-1418-98DCB304D444}"/>
                    </a:ext>
                  </a:extLst>
                </p:cNvPr>
                <p:cNvSpPr txBox="1"/>
                <p:nvPr/>
              </p:nvSpPr>
              <p:spPr>
                <a:xfrm>
                  <a:off x="381000" y="1323201"/>
                  <a:ext cx="457200"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1</a:t>
                  </a:r>
                </a:p>
              </p:txBody>
            </p:sp>
            <p:sp>
              <p:nvSpPr>
                <p:cNvPr id="10" name="TextBox 9">
                  <a:extLst>
                    <a:ext uri="{FF2B5EF4-FFF2-40B4-BE49-F238E27FC236}">
                      <a16:creationId xmlns:a16="http://schemas.microsoft.com/office/drawing/2014/main" id="{D0D666CB-B31E-DE71-54EC-A5146B20E036}"/>
                    </a:ext>
                  </a:extLst>
                </p:cNvPr>
                <p:cNvSpPr txBox="1"/>
                <p:nvPr/>
              </p:nvSpPr>
              <p:spPr>
                <a:xfrm>
                  <a:off x="381000" y="1856601"/>
                  <a:ext cx="457200"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2</a:t>
                  </a:r>
                </a:p>
              </p:txBody>
            </p:sp>
            <p:sp>
              <p:nvSpPr>
                <p:cNvPr id="11" name="TextBox 10">
                  <a:extLst>
                    <a:ext uri="{FF2B5EF4-FFF2-40B4-BE49-F238E27FC236}">
                      <a16:creationId xmlns:a16="http://schemas.microsoft.com/office/drawing/2014/main" id="{214F4270-B2BD-50DF-F40D-9E9BF6291993}"/>
                    </a:ext>
                  </a:extLst>
                </p:cNvPr>
                <p:cNvSpPr txBox="1"/>
                <p:nvPr/>
              </p:nvSpPr>
              <p:spPr>
                <a:xfrm>
                  <a:off x="381000" y="2667000"/>
                  <a:ext cx="457200"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32</a:t>
                  </a:r>
                </a:p>
              </p:txBody>
            </p:sp>
            <p:sp>
              <p:nvSpPr>
                <p:cNvPr id="12" name="TextBox 11">
                  <a:extLst>
                    <a:ext uri="{FF2B5EF4-FFF2-40B4-BE49-F238E27FC236}">
                      <a16:creationId xmlns:a16="http://schemas.microsoft.com/office/drawing/2014/main" id="{C3610FC4-B024-DC56-3454-D0977A87BF7B}"/>
                    </a:ext>
                  </a:extLst>
                </p:cNvPr>
                <p:cNvSpPr txBox="1"/>
                <p:nvPr/>
              </p:nvSpPr>
              <p:spPr>
                <a:xfrm>
                  <a:off x="2505696" y="1325494"/>
                  <a:ext cx="457200"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1</a:t>
                  </a:r>
                </a:p>
              </p:txBody>
            </p:sp>
            <p:sp>
              <p:nvSpPr>
                <p:cNvPr id="13" name="TextBox 12">
                  <a:extLst>
                    <a:ext uri="{FF2B5EF4-FFF2-40B4-BE49-F238E27FC236}">
                      <a16:creationId xmlns:a16="http://schemas.microsoft.com/office/drawing/2014/main" id="{3E8541DB-9DE5-D031-37CD-9E7A5227A1E1}"/>
                    </a:ext>
                  </a:extLst>
                </p:cNvPr>
                <p:cNvSpPr txBox="1"/>
                <p:nvPr/>
              </p:nvSpPr>
              <p:spPr>
                <a:xfrm>
                  <a:off x="2505696" y="1856601"/>
                  <a:ext cx="457200"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2</a:t>
                  </a:r>
                </a:p>
              </p:txBody>
            </p:sp>
            <p:sp>
              <p:nvSpPr>
                <p:cNvPr id="14" name="TextBox 13">
                  <a:extLst>
                    <a:ext uri="{FF2B5EF4-FFF2-40B4-BE49-F238E27FC236}">
                      <a16:creationId xmlns:a16="http://schemas.microsoft.com/office/drawing/2014/main" id="{15E082F9-509B-5E5C-C695-D563A9D68A25}"/>
                    </a:ext>
                  </a:extLst>
                </p:cNvPr>
                <p:cNvSpPr txBox="1"/>
                <p:nvPr/>
              </p:nvSpPr>
              <p:spPr>
                <a:xfrm>
                  <a:off x="2505695" y="2669293"/>
                  <a:ext cx="475257"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32</a:t>
                  </a:r>
                </a:p>
              </p:txBody>
            </p:sp>
          </p:grpSp>
          <p:pic>
            <p:nvPicPr>
              <p:cNvPr id="16" name="Picture 15">
                <a:extLst>
                  <a:ext uri="{FF2B5EF4-FFF2-40B4-BE49-F238E27FC236}">
                    <a16:creationId xmlns:a16="http://schemas.microsoft.com/office/drawing/2014/main" id="{6501D830-D207-56EB-7583-919EF00D904E}"/>
                  </a:ext>
                </a:extLst>
              </p:cNvPr>
              <p:cNvPicPr>
                <a:picLocks noChangeAspect="1"/>
              </p:cNvPicPr>
              <p:nvPr/>
            </p:nvPicPr>
            <p:blipFill>
              <a:blip r:embed="rId3"/>
              <a:stretch>
                <a:fillRect/>
              </a:stretch>
            </p:blipFill>
            <p:spPr>
              <a:xfrm>
                <a:off x="4504954" y="1219200"/>
                <a:ext cx="1819645" cy="2057400"/>
              </a:xfrm>
              <a:prstGeom prst="rect">
                <a:avLst/>
              </a:prstGeom>
            </p:spPr>
          </p:pic>
          <p:pic>
            <p:nvPicPr>
              <p:cNvPr id="18" name="Picture 17">
                <a:extLst>
                  <a:ext uri="{FF2B5EF4-FFF2-40B4-BE49-F238E27FC236}">
                    <a16:creationId xmlns:a16="http://schemas.microsoft.com/office/drawing/2014/main" id="{E135798A-447E-07E9-FD5D-1994F3008077}"/>
                  </a:ext>
                </a:extLst>
              </p:cNvPr>
              <p:cNvPicPr>
                <a:picLocks noChangeAspect="1"/>
              </p:cNvPicPr>
              <p:nvPr/>
            </p:nvPicPr>
            <p:blipFill>
              <a:blip r:embed="rId4"/>
              <a:stretch>
                <a:fillRect/>
              </a:stretch>
            </p:blipFill>
            <p:spPr>
              <a:xfrm>
                <a:off x="5021053" y="3124200"/>
                <a:ext cx="787445" cy="180975"/>
              </a:xfrm>
              <a:prstGeom prst="rect">
                <a:avLst/>
              </a:prstGeom>
            </p:spPr>
          </p:pic>
        </p:grpSp>
        <p:pic>
          <p:nvPicPr>
            <p:cNvPr id="3" name="Picture 2">
              <a:extLst>
                <a:ext uri="{FF2B5EF4-FFF2-40B4-BE49-F238E27FC236}">
                  <a16:creationId xmlns:a16="http://schemas.microsoft.com/office/drawing/2014/main" id="{FDBFAD86-2470-F37C-FD56-A1097C2A0A69}"/>
                </a:ext>
              </a:extLst>
            </p:cNvPr>
            <p:cNvPicPr>
              <a:picLocks noChangeAspect="1"/>
            </p:cNvPicPr>
            <p:nvPr/>
          </p:nvPicPr>
          <p:blipFill>
            <a:blip r:embed="rId5"/>
            <a:srcRect l="-1" r="23549" b="60416"/>
            <a:stretch/>
          </p:blipFill>
          <p:spPr>
            <a:xfrm>
              <a:off x="5827087" y="3095625"/>
              <a:ext cx="116513" cy="180975"/>
            </a:xfrm>
            <a:prstGeom prst="rect">
              <a:avLst/>
            </a:prstGeom>
          </p:spPr>
        </p:pic>
      </p:grpSp>
      <p:pic>
        <p:nvPicPr>
          <p:cNvPr id="20" name="Picture 19">
            <a:extLst>
              <a:ext uri="{FF2B5EF4-FFF2-40B4-BE49-F238E27FC236}">
                <a16:creationId xmlns:a16="http://schemas.microsoft.com/office/drawing/2014/main" id="{3270FACE-30F9-E3C7-CC6A-4626A6241B3C}"/>
              </a:ext>
            </a:extLst>
          </p:cNvPr>
          <p:cNvPicPr>
            <a:picLocks noChangeAspect="1"/>
          </p:cNvPicPr>
          <p:nvPr/>
        </p:nvPicPr>
        <p:blipFill>
          <a:blip r:embed="rId6"/>
          <a:stretch>
            <a:fillRect/>
          </a:stretch>
        </p:blipFill>
        <p:spPr>
          <a:xfrm>
            <a:off x="838200" y="3094439"/>
            <a:ext cx="4961516" cy="3382561"/>
          </a:xfrm>
          <a:prstGeom prst="rect">
            <a:avLst/>
          </a:prstGeom>
        </p:spPr>
      </p:pic>
      <p:pic>
        <p:nvPicPr>
          <p:cNvPr id="22" name="Picture 21">
            <a:extLst>
              <a:ext uri="{FF2B5EF4-FFF2-40B4-BE49-F238E27FC236}">
                <a16:creationId xmlns:a16="http://schemas.microsoft.com/office/drawing/2014/main" id="{B5A71DEA-C7E0-6E3E-B3B4-B8DB4B1EC0A8}"/>
              </a:ext>
            </a:extLst>
          </p:cNvPr>
          <p:cNvPicPr>
            <a:picLocks noChangeAspect="1"/>
          </p:cNvPicPr>
          <p:nvPr/>
        </p:nvPicPr>
        <p:blipFill>
          <a:blip r:embed="rId7"/>
          <a:stretch>
            <a:fillRect/>
          </a:stretch>
        </p:blipFill>
        <p:spPr>
          <a:xfrm>
            <a:off x="5953452" y="3145119"/>
            <a:ext cx="5400348" cy="3331881"/>
          </a:xfrm>
          <a:prstGeom prst="rect">
            <a:avLst/>
          </a:prstGeom>
        </p:spPr>
      </p:pic>
      <p:cxnSp>
        <p:nvCxnSpPr>
          <p:cNvPr id="25" name="Straight Connector 24">
            <a:extLst>
              <a:ext uri="{FF2B5EF4-FFF2-40B4-BE49-F238E27FC236}">
                <a16:creationId xmlns:a16="http://schemas.microsoft.com/office/drawing/2014/main" id="{B7B866A1-6075-E5F3-528D-EC24C08144D1}"/>
              </a:ext>
            </a:extLst>
          </p:cNvPr>
          <p:cNvCxnSpPr>
            <a:cxnSpLocks/>
          </p:cNvCxnSpPr>
          <p:nvPr/>
        </p:nvCxnSpPr>
        <p:spPr bwMode="auto">
          <a:xfrm>
            <a:off x="4191000" y="1066800"/>
            <a:ext cx="0" cy="1977005"/>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27" name="Straight Connector 26">
            <a:extLst>
              <a:ext uri="{FF2B5EF4-FFF2-40B4-BE49-F238E27FC236}">
                <a16:creationId xmlns:a16="http://schemas.microsoft.com/office/drawing/2014/main" id="{26A6AD46-E032-645B-BA9F-35ABE33E4A49}"/>
              </a:ext>
            </a:extLst>
          </p:cNvPr>
          <p:cNvCxnSpPr>
            <a:cxnSpLocks/>
          </p:cNvCxnSpPr>
          <p:nvPr/>
        </p:nvCxnSpPr>
        <p:spPr bwMode="auto">
          <a:xfrm>
            <a:off x="3505200" y="1066800"/>
            <a:ext cx="0" cy="1977005"/>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28" name="Straight Connector 27">
            <a:extLst>
              <a:ext uri="{FF2B5EF4-FFF2-40B4-BE49-F238E27FC236}">
                <a16:creationId xmlns:a16="http://schemas.microsoft.com/office/drawing/2014/main" id="{E50844A2-9765-7A6A-367F-210DDF422EC8}"/>
              </a:ext>
            </a:extLst>
          </p:cNvPr>
          <p:cNvCxnSpPr>
            <a:cxnSpLocks/>
          </p:cNvCxnSpPr>
          <p:nvPr/>
        </p:nvCxnSpPr>
        <p:spPr bwMode="auto">
          <a:xfrm>
            <a:off x="4888082" y="1070995"/>
            <a:ext cx="0" cy="1977005"/>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29" name="Straight Connector 28">
            <a:extLst>
              <a:ext uri="{FF2B5EF4-FFF2-40B4-BE49-F238E27FC236}">
                <a16:creationId xmlns:a16="http://schemas.microsoft.com/office/drawing/2014/main" id="{18A0EB90-28FA-1737-C927-046D6ECC80B8}"/>
              </a:ext>
            </a:extLst>
          </p:cNvPr>
          <p:cNvCxnSpPr>
            <a:cxnSpLocks/>
          </p:cNvCxnSpPr>
          <p:nvPr/>
        </p:nvCxnSpPr>
        <p:spPr bwMode="auto">
          <a:xfrm>
            <a:off x="1828800" y="3124200"/>
            <a:ext cx="0" cy="3276600"/>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31" name="Straight Connector 30">
            <a:extLst>
              <a:ext uri="{FF2B5EF4-FFF2-40B4-BE49-F238E27FC236}">
                <a16:creationId xmlns:a16="http://schemas.microsoft.com/office/drawing/2014/main" id="{5ECAD564-63CE-922A-542F-0CEDD32D3A44}"/>
              </a:ext>
            </a:extLst>
          </p:cNvPr>
          <p:cNvCxnSpPr>
            <a:cxnSpLocks/>
          </p:cNvCxnSpPr>
          <p:nvPr/>
        </p:nvCxnSpPr>
        <p:spPr bwMode="auto">
          <a:xfrm flipH="1">
            <a:off x="1828800" y="3041167"/>
            <a:ext cx="1676400" cy="103952"/>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35" name="Straight Connector 34">
            <a:extLst>
              <a:ext uri="{FF2B5EF4-FFF2-40B4-BE49-F238E27FC236}">
                <a16:creationId xmlns:a16="http://schemas.microsoft.com/office/drawing/2014/main" id="{BE56A157-E608-C6B1-AB72-985FC388DBDF}"/>
              </a:ext>
            </a:extLst>
          </p:cNvPr>
          <p:cNvCxnSpPr>
            <a:cxnSpLocks/>
          </p:cNvCxnSpPr>
          <p:nvPr/>
        </p:nvCxnSpPr>
        <p:spPr bwMode="auto">
          <a:xfrm>
            <a:off x="2895600" y="3276600"/>
            <a:ext cx="0" cy="3124200"/>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38" name="Straight Connector 37">
            <a:extLst>
              <a:ext uri="{FF2B5EF4-FFF2-40B4-BE49-F238E27FC236}">
                <a16:creationId xmlns:a16="http://schemas.microsoft.com/office/drawing/2014/main" id="{10295D6E-EBF7-5B30-FA77-227A1EB958ED}"/>
              </a:ext>
            </a:extLst>
          </p:cNvPr>
          <p:cNvCxnSpPr>
            <a:cxnSpLocks/>
          </p:cNvCxnSpPr>
          <p:nvPr/>
        </p:nvCxnSpPr>
        <p:spPr bwMode="auto">
          <a:xfrm flipV="1">
            <a:off x="2891589" y="3048000"/>
            <a:ext cx="1299411" cy="228600"/>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40" name="Straight Connector 39">
            <a:extLst>
              <a:ext uri="{FF2B5EF4-FFF2-40B4-BE49-F238E27FC236}">
                <a16:creationId xmlns:a16="http://schemas.microsoft.com/office/drawing/2014/main" id="{B49B85F2-2AC9-1322-E842-57A47B2EFF45}"/>
              </a:ext>
            </a:extLst>
          </p:cNvPr>
          <p:cNvCxnSpPr>
            <a:cxnSpLocks/>
          </p:cNvCxnSpPr>
          <p:nvPr/>
        </p:nvCxnSpPr>
        <p:spPr bwMode="auto">
          <a:xfrm>
            <a:off x="5793318" y="3145119"/>
            <a:ext cx="10409" cy="3255681"/>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42" name="Straight Connector 41">
            <a:extLst>
              <a:ext uri="{FF2B5EF4-FFF2-40B4-BE49-F238E27FC236}">
                <a16:creationId xmlns:a16="http://schemas.microsoft.com/office/drawing/2014/main" id="{0FAA40E0-4296-4131-B4E3-9FA6483CC3EB}"/>
              </a:ext>
            </a:extLst>
          </p:cNvPr>
          <p:cNvCxnSpPr>
            <a:cxnSpLocks/>
          </p:cNvCxnSpPr>
          <p:nvPr/>
        </p:nvCxnSpPr>
        <p:spPr bwMode="auto">
          <a:xfrm>
            <a:off x="4888082" y="3014850"/>
            <a:ext cx="905236" cy="130269"/>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44" name="Straight Connector 43">
            <a:extLst>
              <a:ext uri="{FF2B5EF4-FFF2-40B4-BE49-F238E27FC236}">
                <a16:creationId xmlns:a16="http://schemas.microsoft.com/office/drawing/2014/main" id="{994F3833-D8F0-A96C-7D5C-51C913CE472D}"/>
              </a:ext>
            </a:extLst>
          </p:cNvPr>
          <p:cNvCxnSpPr>
            <a:cxnSpLocks/>
          </p:cNvCxnSpPr>
          <p:nvPr/>
        </p:nvCxnSpPr>
        <p:spPr bwMode="auto">
          <a:xfrm>
            <a:off x="8610600" y="3145119"/>
            <a:ext cx="0" cy="3255681"/>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45" name="Straight Connector 44">
            <a:extLst>
              <a:ext uri="{FF2B5EF4-FFF2-40B4-BE49-F238E27FC236}">
                <a16:creationId xmlns:a16="http://schemas.microsoft.com/office/drawing/2014/main" id="{7ACEBDFD-AFC4-AE61-4484-ACDBA3FD2B63}"/>
              </a:ext>
            </a:extLst>
          </p:cNvPr>
          <p:cNvCxnSpPr>
            <a:cxnSpLocks/>
          </p:cNvCxnSpPr>
          <p:nvPr/>
        </p:nvCxnSpPr>
        <p:spPr bwMode="auto">
          <a:xfrm>
            <a:off x="5562600" y="1077022"/>
            <a:ext cx="0" cy="1894778"/>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47" name="Straight Connector 46">
            <a:extLst>
              <a:ext uri="{FF2B5EF4-FFF2-40B4-BE49-F238E27FC236}">
                <a16:creationId xmlns:a16="http://schemas.microsoft.com/office/drawing/2014/main" id="{F30162B8-1E6E-52A3-B259-71C62A76C84D}"/>
              </a:ext>
            </a:extLst>
          </p:cNvPr>
          <p:cNvCxnSpPr>
            <a:cxnSpLocks/>
            <a:endCxn id="22" idx="0"/>
          </p:cNvCxnSpPr>
          <p:nvPr/>
        </p:nvCxnSpPr>
        <p:spPr bwMode="auto">
          <a:xfrm>
            <a:off x="5575300" y="2971800"/>
            <a:ext cx="3078326" cy="173319"/>
          </a:xfrm>
          <a:prstGeom prst="line">
            <a:avLst/>
          </a:prstGeom>
          <a:solidFill>
            <a:srgbClr val="00B8FF"/>
          </a:solidFill>
          <a:ln w="19050" cap="flat" cmpd="sng" algn="ctr">
            <a:solidFill>
              <a:schemeClr val="tx1"/>
            </a:solidFill>
            <a:prstDash val="sysDot"/>
            <a:round/>
            <a:headEnd type="none" w="med" len="med"/>
            <a:tailEnd type="none" w="med" len="med"/>
          </a:ln>
          <a:effectLst/>
        </p:spPr>
      </p:cxnSp>
      <p:sp>
        <p:nvSpPr>
          <p:cNvPr id="51" name="TextBox 50">
            <a:extLst>
              <a:ext uri="{FF2B5EF4-FFF2-40B4-BE49-F238E27FC236}">
                <a16:creationId xmlns:a16="http://schemas.microsoft.com/office/drawing/2014/main" id="{700D9082-D9D7-C371-E07A-9615A701DF9A}"/>
              </a:ext>
            </a:extLst>
          </p:cNvPr>
          <p:cNvSpPr txBox="1"/>
          <p:nvPr/>
        </p:nvSpPr>
        <p:spPr>
          <a:xfrm>
            <a:off x="787598" y="2526509"/>
            <a:ext cx="720396" cy="369332"/>
          </a:xfrm>
          <a:prstGeom prst="rect">
            <a:avLst/>
          </a:prstGeom>
          <a:noFill/>
        </p:spPr>
        <p:txBody>
          <a:bodyPr wrap="square" rtlCol="0">
            <a:spAutoFit/>
          </a:bodyPr>
          <a:lstStyle/>
          <a:p>
            <a:pPr algn="ctr"/>
            <a:r>
              <a:rPr lang="en-US" sz="1800" b="1" dirty="0">
                <a:solidFill>
                  <a:schemeClr val="tx1"/>
                </a:solidFill>
                <a:latin typeface="Arial" panose="020B0604020202020204" pitchFamily="34" charset="0"/>
                <a:cs typeface="Arial" panose="020B0604020202020204" pitchFamily="34" charset="0"/>
              </a:rPr>
              <a:t>[S]</a:t>
            </a:r>
          </a:p>
        </p:txBody>
      </p:sp>
      <p:sp>
        <p:nvSpPr>
          <p:cNvPr id="52" name="TextBox 51">
            <a:extLst>
              <a:ext uri="{FF2B5EF4-FFF2-40B4-BE49-F238E27FC236}">
                <a16:creationId xmlns:a16="http://schemas.microsoft.com/office/drawing/2014/main" id="{C1A4CADD-67E3-1791-05FA-F6FC383D0951}"/>
              </a:ext>
            </a:extLst>
          </p:cNvPr>
          <p:cNvSpPr txBox="1"/>
          <p:nvPr/>
        </p:nvSpPr>
        <p:spPr>
          <a:xfrm>
            <a:off x="9372600" y="2526509"/>
            <a:ext cx="720396" cy="369332"/>
          </a:xfrm>
          <a:prstGeom prst="rect">
            <a:avLst/>
          </a:prstGeom>
          <a:noFill/>
        </p:spPr>
        <p:txBody>
          <a:bodyPr wrap="square" rtlCol="0">
            <a:spAutoFit/>
          </a:bodyPr>
          <a:lstStyle/>
          <a:p>
            <a:pPr algn="ctr"/>
            <a:r>
              <a:rPr lang="en-US" sz="1800" b="1" dirty="0">
                <a:solidFill>
                  <a:schemeClr val="tx1"/>
                </a:solidFill>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1844116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802-11-Submission.potx" id="{39B8279D-3729-4704-AB80-54F0A287AE33}" vid="{CABC245B-FFD7-4563-8595-2F43F99F393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802-11-submission (5)</Template>
  <TotalTime>12573</TotalTime>
  <Words>2107</Words>
  <Application>Microsoft Office PowerPoint</Application>
  <PresentationFormat>Widescreen</PresentationFormat>
  <Paragraphs>440</Paragraphs>
  <Slides>30</Slides>
  <Notes>28</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5" baseType="lpstr">
      <vt:lpstr>Arial</vt:lpstr>
      <vt:lpstr>Arial Unicode MS</vt:lpstr>
      <vt:lpstr>Times New Roman</vt:lpstr>
      <vt:lpstr>Office Theme</vt:lpstr>
      <vt:lpstr>Document</vt:lpstr>
      <vt:lpstr>DPWiFi revA</vt:lpstr>
      <vt:lpstr>Abstract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Appendix  DPWiFi RevA MATLAB Simulation Results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 presentation subject title text here]</dc:title>
  <dc:creator>Carlos Rios</dc:creator>
  <cp:keywords/>
  <cp:lastModifiedBy>Carlos Rios</cp:lastModifiedBy>
  <cp:revision>8</cp:revision>
  <cp:lastPrinted>1601-01-01T00:00:00Z</cp:lastPrinted>
  <dcterms:created xsi:type="dcterms:W3CDTF">2024-01-15T15:24:42Z</dcterms:created>
  <dcterms:modified xsi:type="dcterms:W3CDTF">2024-09-16T22:58:37Z</dcterms:modified>
  <cp:category>Name, Affiliation</cp:category>
</cp:coreProperties>
</file>