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83" r:id="rId2"/>
    <p:sldId id="1034" r:id="rId3"/>
    <p:sldId id="1063" r:id="rId4"/>
    <p:sldId id="1053" r:id="rId5"/>
    <p:sldId id="1057" r:id="rId6"/>
    <p:sldId id="1058" r:id="rId7"/>
    <p:sldId id="1061" r:id="rId8"/>
    <p:sldId id="1059" r:id="rId9"/>
    <p:sldId id="1062" r:id="rId10"/>
    <p:sldId id="1011" r:id="rId11"/>
    <p:sldId id="1056" r:id="rId12"/>
    <p:sldId id="1060" r:id="rId13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00CC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1" autoAdjust="0"/>
    <p:restoredTop sz="90326" autoAdjust="0"/>
  </p:normalViewPr>
  <p:slideViewPr>
    <p:cSldViewPr>
      <p:cViewPr varScale="1">
        <p:scale>
          <a:sx n="79" d="100"/>
          <a:sy n="79" d="100"/>
        </p:scale>
        <p:origin x="1518" y="5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3" d="100"/>
          <a:sy n="123" d="100"/>
        </p:scale>
        <p:origin x="1584" y="90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480024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817804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951978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4664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264908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12437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753096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300383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279241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243410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2363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Aiguo Yan and et al, Samsung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Aiguo Yan and et al, Samsung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802.11-24/1433r0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4147" y="6475413"/>
            <a:ext cx="1299778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Enhancing BF Feedback Mechanism in 11bn</a:t>
            </a:r>
            <a:endParaRPr lang="en-US" altLang="ko-KR" dirty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2024-08-14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1426721"/>
              </p:ext>
            </p:extLst>
          </p:nvPr>
        </p:nvGraphicFramePr>
        <p:xfrm>
          <a:off x="762000" y="2895605"/>
          <a:ext cx="7620000" cy="3179126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031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76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Aiguo Yan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Samsung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3655 N First St, San Jose, CA 95134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aiguo.yan@samsung.com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Zigui Yang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Srini Kandala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Ravi Gidvani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 Jeon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22/1820r1: </a:t>
            </a:r>
            <a:r>
              <a:rPr lang="en-US" sz="2000" dirty="0"/>
              <a:t>BF Feedback with the Optimal SVD</a:t>
            </a:r>
          </a:p>
          <a:p>
            <a:pPr marL="0" indent="0">
              <a:buNone/>
            </a:pPr>
            <a:r>
              <a:rPr lang="en-US" altLang="ko-KR" sz="2000" dirty="0"/>
              <a:t>[2] 22/1869r1: </a:t>
            </a:r>
            <a:r>
              <a:rPr lang="en-US" sz="2000" dirty="0"/>
              <a:t>TXBF based on the Optimal SVD</a:t>
            </a:r>
          </a:p>
          <a:p>
            <a:pPr marL="0" indent="0">
              <a:buNone/>
            </a:pPr>
            <a:r>
              <a:rPr lang="en-US" altLang="ko-KR" sz="2000" dirty="0"/>
              <a:t>[3] 21/1413r1: </a:t>
            </a:r>
            <a:r>
              <a:rPr lang="en-US" sz="2000" dirty="0"/>
              <a:t>Thoughts-on-High-Reliability-Communications 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/>
              <a:t>[4] 23/1906r1: </a:t>
            </a:r>
            <a:r>
              <a:rPr lang="en-US" sz="2000" dirty="0"/>
              <a:t>Channel Information Feedback for Smooth Beamforming - Follow Up </a:t>
            </a:r>
          </a:p>
          <a:p>
            <a:pPr marL="0" indent="0">
              <a:buNone/>
            </a:pPr>
            <a:r>
              <a:rPr lang="en-US" sz="2000" dirty="0"/>
              <a:t>[5] 22/1842r0: Channel Information Feedback for Smooth Beamforming</a:t>
            </a:r>
          </a:p>
          <a:p>
            <a:pPr marL="0" indent="0">
              <a:buNone/>
            </a:pPr>
            <a:r>
              <a:rPr lang="en-US" altLang="ko-KR" sz="2000" dirty="0"/>
              <a:t>[6] 24/1158r0: </a:t>
            </a:r>
            <a:r>
              <a:rPr lang="de-DE" sz="2000" dirty="0"/>
              <a:t>Uplink MU MIMO Precoding Precoder Message Format</a:t>
            </a:r>
            <a:r>
              <a:rPr lang="en-US" altLang="ko-KR" sz="2000" dirty="0"/>
              <a:t> </a:t>
            </a:r>
          </a:p>
          <a:p>
            <a:pPr marL="0" indent="0">
              <a:buNone/>
            </a:pPr>
            <a:r>
              <a:rPr lang="en-US" altLang="ko-KR" sz="2000" dirty="0"/>
              <a:t>[7] 24/0395r0: </a:t>
            </a:r>
            <a:r>
              <a:rPr lang="en-US" sz="2000" dirty="0"/>
              <a:t>MU CSI FB Type for Non-TB Sounding</a:t>
            </a:r>
          </a:p>
          <a:p>
            <a:pPr marL="0" indent="0">
              <a:buNone/>
            </a:pPr>
            <a:r>
              <a:rPr lang="en-US" altLang="ko-KR" sz="2000" dirty="0"/>
              <a:t>[8] 24/1122r0: </a:t>
            </a:r>
            <a:r>
              <a:rPr lang="en-US" sz="2000" dirty="0"/>
              <a:t>Vendor Specific PHY Options Follow Up</a:t>
            </a:r>
          </a:p>
          <a:p>
            <a:pPr marL="0" indent="0">
              <a:buNone/>
            </a:pPr>
            <a:r>
              <a:rPr lang="en-US" altLang="ko-KR" sz="2000" dirty="0"/>
              <a:t>[9] 24/0100r0: </a:t>
            </a:r>
            <a:r>
              <a:rPr lang="en-US" sz="2000" dirty="0"/>
              <a:t>Vendor Specific PHY Signaling</a:t>
            </a:r>
            <a:endParaRPr lang="en-US" altLang="ko-KR" sz="2000" dirty="0"/>
          </a:p>
          <a:p>
            <a:pPr marL="0" indent="0">
              <a:buNone/>
            </a:pPr>
            <a:endParaRPr lang="en-US" altLang="ko-KR" sz="2000" b="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1268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#1 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Do you agree to include the following text to the 11bn SFD: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“11bn will extend 11be’s high accuracy MU-MIMO sounding and BF feedback mechanism to all 11bn BF modes (such as UL/DL-SU/MU; MAP; </a:t>
            </a:r>
            <a:r>
              <a:rPr lang="en-US" dirty="0" err="1"/>
              <a:t>CoBF</a:t>
            </a:r>
            <a:r>
              <a:rPr lang="en-US" dirty="0"/>
              <a:t>; Relay; CSR, and </a:t>
            </a:r>
            <a:r>
              <a:rPr lang="en-US" dirty="0" err="1"/>
              <a:t>etc</a:t>
            </a:r>
            <a:r>
              <a:rPr lang="en-US" dirty="0"/>
              <a:t>), as an </a:t>
            </a:r>
            <a:r>
              <a:rPr lang="en-US" dirty="0">
                <a:highlight>
                  <a:srgbClr val="FFFF00"/>
                </a:highlight>
              </a:rPr>
              <a:t>optional</a:t>
            </a:r>
            <a:r>
              <a:rPr lang="en-US" dirty="0"/>
              <a:t> feature”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Y/N/A</a:t>
            </a:r>
          </a:p>
        </p:txBody>
      </p:sp>
    </p:spTree>
    <p:extLst>
      <p:ext uri="{BB962C8B-B14F-4D97-AF65-F5344CB8AC3E}">
        <p14:creationId xmlns:p14="http://schemas.microsoft.com/office/powerpoint/2010/main" val="13526281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#2 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752600"/>
                <a:ext cx="7772400" cy="43434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Do you agree to include the following text to the 11bn SFD: 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“11bn will define an </a:t>
                </a:r>
                <a:r>
                  <a:rPr lang="en-US" dirty="0">
                    <a:highlight>
                      <a:srgbClr val="FFFF00"/>
                    </a:highlight>
                  </a:rPr>
                  <a:t>optional</a:t>
                </a:r>
                <a:r>
                  <a:rPr lang="en-US" dirty="0"/>
                  <a:t> feature for the </a:t>
                </a:r>
                <a:r>
                  <a:rPr lang="en-US" dirty="0" err="1"/>
                  <a:t>BFee</a:t>
                </a:r>
                <a:r>
                  <a:rPr lang="en-US" dirty="0"/>
                  <a:t> to accurately know the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</m:acc>
                    <m:d>
                      <m:d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r>
                  <a:rPr lang="en-US" dirty="0"/>
                  <a:t>, the precoding matrix generated in the </a:t>
                </a:r>
                <a:r>
                  <a:rPr lang="en-US" dirty="0" err="1"/>
                  <a:t>BFer</a:t>
                </a:r>
                <a:r>
                  <a:rPr lang="en-US" dirty="0"/>
                  <a:t>, based on the BF feedback from the </a:t>
                </a:r>
                <a:r>
                  <a:rPr lang="en-US" dirty="0" err="1"/>
                  <a:t>BFee</a:t>
                </a:r>
                <a:r>
                  <a:rPr lang="en-US" dirty="0"/>
                  <a:t>”</a:t>
                </a:r>
              </a:p>
              <a:p>
                <a:endParaRPr lang="de-DE" dirty="0"/>
              </a:p>
              <a:p>
                <a:pPr marL="0" indent="0">
                  <a:buNone/>
                </a:pPr>
                <a:r>
                  <a:rPr lang="de-DE" dirty="0"/>
                  <a:t>Y/N/A</a:t>
                </a:r>
              </a:p>
            </p:txBody>
          </p:sp>
        </mc:Choice>
        <mc:Fallback xmlns="">
          <p:sp>
            <p:nvSpPr>
              <p:cNvPr id="8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752600"/>
                <a:ext cx="7772400" cy="4343400"/>
              </a:xfrm>
              <a:blipFill>
                <a:blip r:embed="rId3"/>
                <a:stretch>
                  <a:fillRect l="-1255" t="-1124" r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2177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799" y="1447800"/>
            <a:ext cx="7858125" cy="48768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ko-KR" dirty="0"/>
              <a:t>Channel smoothing at receivers is a common technique for improving channel estimation accuracy.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dirty="0"/>
              <a:t>The channel smoothing in general can’t be applied to a vanilla </a:t>
            </a:r>
            <a:r>
              <a:rPr lang="en-US" altLang="ko-KR" dirty="0" err="1"/>
              <a:t>BFed</a:t>
            </a:r>
            <a:r>
              <a:rPr lang="en-US" altLang="ko-KR" dirty="0"/>
              <a:t> channel.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dirty="0"/>
              <a:t>The Optimal BF was proposed to enable the optimal channel smoothing at </a:t>
            </a:r>
            <a:r>
              <a:rPr lang="en-US" altLang="ko-KR" dirty="0" err="1"/>
              <a:t>BFee</a:t>
            </a:r>
            <a:r>
              <a:rPr lang="en-US" altLang="ko-KR" dirty="0"/>
              <a:t> side.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dirty="0"/>
              <a:t>Multiple contributions proposed to modify BF feedback mechanism to better support the optimal BF, but encountered a lot of </a:t>
            </a:r>
            <a:r>
              <a:rPr lang="en-US" altLang="ko-KR" dirty="0">
                <a:solidFill>
                  <a:srgbClr val="FF0000"/>
                </a:solidFill>
              </a:rPr>
              <a:t>resistances</a:t>
            </a:r>
            <a:r>
              <a:rPr lang="en-US" altLang="ko-KR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dirty="0"/>
              <a:t>This contribution is trying to propose other ways to enable optimal channel smoothing, with </a:t>
            </a:r>
            <a:r>
              <a:rPr lang="en-US" altLang="ko-KR" dirty="0">
                <a:highlight>
                  <a:srgbClr val="FFFF00"/>
                </a:highlight>
              </a:rPr>
              <a:t>minimum amount of changes </a:t>
            </a:r>
            <a:r>
              <a:rPr lang="en-US" altLang="ko-KR" dirty="0"/>
              <a:t>to 11bn standard</a:t>
            </a:r>
          </a:p>
          <a:p>
            <a:pPr marL="0" indent="0">
              <a:buNone/>
            </a:pP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293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1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Summary of Notations</a:t>
            </a:r>
            <a:endParaRPr lang="ko-KR" alt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533401" y="1219201"/>
                <a:ext cx="8010524" cy="5256212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altLang="ko-KR" sz="2800" dirty="0"/>
                  <a:t>SVD: </a:t>
                </a:r>
                <a14:m>
                  <m:oMath xmlns:m="http://schemas.openxmlformats.org/officeDocument/2006/math">
                    <m:r>
                      <a:rPr lang="en-US" altLang="ko-KR" sz="2800" b="1" i="1" smtClean="0">
                        <a:latin typeface="Cambria Math" panose="02040503050406030204" pitchFamily="18" charset="0"/>
                      </a:rPr>
                      <m:t>𝑯</m:t>
                    </m:r>
                    <m:d>
                      <m:dPr>
                        <m:ctrlPr>
                          <a:rPr lang="en-US" altLang="ko-KR" sz="28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sz="2800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r>
                      <a:rPr lang="en-US" altLang="ko-KR" sz="28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sz="2800" b="1" i="1" smtClean="0">
                        <a:latin typeface="Cambria Math" panose="02040503050406030204" pitchFamily="18" charset="0"/>
                      </a:rPr>
                      <m:t>𝑼</m:t>
                    </m:r>
                    <m:d>
                      <m:dPr>
                        <m:ctrlPr>
                          <a:rPr lang="en-US" altLang="ko-KR" sz="28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sz="2800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r>
                      <a:rPr lang="en-US" altLang="ko-KR" sz="2800" b="1" i="1" smtClean="0">
                        <a:latin typeface="Cambria Math" panose="02040503050406030204" pitchFamily="18" charset="0"/>
                      </a:rPr>
                      <m:t>𝑺</m:t>
                    </m:r>
                    <m:d>
                      <m:dPr>
                        <m:ctrlPr>
                          <a:rPr lang="en-US" altLang="ko-KR" sz="28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sz="2800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sSup>
                      <m:sSupPr>
                        <m:ctrlPr>
                          <a:rPr lang="en-US" altLang="ko-KR" sz="28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2800" b="1" i="1" smtClean="0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  <m:sup>
                        <m:r>
                          <a:rPr lang="en-US" altLang="ko-KR" sz="2800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</m:sup>
                    </m:sSup>
                    <m:d>
                      <m:dPr>
                        <m:ctrlPr>
                          <a:rPr lang="en-US" altLang="ko-KR" sz="28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sz="2800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endParaRPr lang="en-US" altLang="ko-KR" sz="2800" b="1" dirty="0"/>
              </a:p>
              <a:p>
                <a14:m>
                  <m:oMath xmlns:m="http://schemas.openxmlformats.org/officeDocument/2006/math">
                    <m:r>
                      <a:rPr lang="en-US" altLang="ko-KR" sz="2800" b="1" i="1" smtClean="0">
                        <a:latin typeface="Cambria Math" panose="02040503050406030204" pitchFamily="18" charset="0"/>
                      </a:rPr>
                      <m:t>𝑽</m:t>
                    </m:r>
                    <m:r>
                      <a:rPr lang="en-US" altLang="ko-KR" sz="2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sz="2800" i="1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altLang="ko-KR" sz="2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ko-KR" sz="2800" dirty="0"/>
                  <a:t>: Any Right SVD Matrix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US" altLang="ko-KR" sz="2400" b="1" dirty="0"/>
                  <a:t>SVD is non-unique. </a:t>
                </a:r>
                <a14:m>
                  <m:oMath xmlns:m="http://schemas.openxmlformats.org/officeDocument/2006/math">
                    <m:r>
                      <a:rPr lang="en-US" altLang="ko-KR" sz="2400" b="1" i="1">
                        <a:latin typeface="Cambria Math" panose="02040503050406030204" pitchFamily="18" charset="0"/>
                      </a:rPr>
                      <m:t>𝑽</m:t>
                    </m:r>
                    <m:d>
                      <m:dPr>
                        <m:ctrlPr>
                          <a:rPr lang="en-US" altLang="ko-KR" sz="2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sz="2400" b="1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r>
                      <a:rPr lang="en-US" altLang="ko-KR" sz="2400" b="1" i="1" smtClean="0">
                        <a:latin typeface="Cambria Math" panose="02040503050406030204" pitchFamily="18" charset="0"/>
                      </a:rPr>
                      <m:t>𝑬</m:t>
                    </m:r>
                    <m:r>
                      <a:rPr lang="en-US" altLang="ko-KR" sz="2400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sz="2400" b="1" i="1" smtClean="0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altLang="ko-KR" sz="2400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ko-KR" sz="2400" b="1" dirty="0"/>
                  <a:t> is a valid Right SVD Matrix for any </a:t>
                </a:r>
                <a14:m>
                  <m:oMath xmlns:m="http://schemas.openxmlformats.org/officeDocument/2006/math">
                    <m:r>
                      <a:rPr lang="en-US" altLang="ko-KR" sz="2400" b="1" i="1">
                        <a:latin typeface="Cambria Math" panose="02040503050406030204" pitchFamily="18" charset="0"/>
                      </a:rPr>
                      <m:t>𝑬</m:t>
                    </m:r>
                    <m:r>
                      <a:rPr lang="en-US" altLang="ko-KR" sz="2400" b="1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sz="2400" b="1" i="1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altLang="ko-KR" sz="2400" b="1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ko-KR" sz="2400" b="1" dirty="0"/>
                  <a:t> of diagonal and unitary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ko-KR" sz="28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sz="2800" b="1" i="1" smtClean="0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</m:acc>
                    <m:r>
                      <a:rPr lang="en-US" altLang="ko-KR" sz="2800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sz="2800" b="1" i="1" smtClean="0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altLang="ko-KR" sz="2800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ko-KR" sz="2800" dirty="0"/>
                  <a:t>: Right SVD Matrix, with last row being real and non-negative. BF feedback contains decimated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altLang="ko-KR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altLang="ko-KR" sz="2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ko-KR" sz="2800" i="1">
                                <a:latin typeface="Cambria Math" panose="02040503050406030204" pitchFamily="18" charset="0"/>
                              </a:rPr>
                              <m:t>𝑽</m:t>
                            </m:r>
                          </m:e>
                        </m:acc>
                        <m:r>
                          <a:rPr lang="en-US" altLang="ko-KR" sz="28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ko-KR" sz="2800" i="1">
                            <a:latin typeface="Cambria Math" panose="02040503050406030204" pitchFamily="18" charset="0"/>
                          </a:rPr>
                          <m:t>𝒌</m:t>
                        </m:r>
                        <m:r>
                          <a:rPr lang="en-US" altLang="ko-KR" sz="28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n-US" altLang="ko-KR" sz="2800" dirty="0"/>
                  <a:t>. </a:t>
                </a:r>
                <a:endParaRPr lang="en-US" altLang="ko-KR" sz="2800" i="1" dirty="0">
                  <a:latin typeface="Cambria Math" panose="02040503050406030204" pitchFamily="18" charset="0"/>
                </a:endParaRPr>
              </a:p>
              <a:p>
                <a:pPr lvl="1"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US" altLang="ko-KR" sz="2400" i="1">
                        <a:latin typeface="Cambria Math" panose="02040503050406030204" pitchFamily="18" charset="0"/>
                      </a:rPr>
                      <m:t>𝑽</m:t>
                    </m:r>
                    <m:d>
                      <m:dPr>
                        <m:ctrlPr>
                          <a:rPr lang="en-US" altLang="ko-KR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sz="2400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r>
                      <a:rPr lang="en-US" altLang="ko-KR" sz="2400" b="1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en-US" altLang="ko-KR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sz="2400" i="1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</m:acc>
                    <m:d>
                      <m:dPr>
                        <m:ctrlPr>
                          <a:rPr lang="en-US" altLang="ko-KR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sz="2400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r>
                      <a:rPr lang="en-US" altLang="ko-KR" sz="2400" b="1" i="1" smtClean="0">
                        <a:latin typeface="Cambria Math" panose="02040503050406030204" pitchFamily="18" charset="0"/>
                      </a:rPr>
                      <m:t>𝑫</m:t>
                    </m:r>
                    <m:r>
                      <a:rPr lang="en-US" altLang="ko-KR" sz="2400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sz="2400" b="1" i="1" smtClean="0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altLang="ko-KR" sz="2400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ko-KR" sz="2400" dirty="0"/>
                  <a:t>; </a:t>
                </a:r>
                <a14:m>
                  <m:oMath xmlns:m="http://schemas.openxmlformats.org/officeDocument/2006/math">
                    <m:r>
                      <a:rPr lang="en-US" altLang="ko-KR" sz="2400" b="1" i="1">
                        <a:latin typeface="Cambria Math" panose="02040503050406030204" pitchFamily="18" charset="0"/>
                      </a:rPr>
                      <m:t>𝑫</m:t>
                    </m:r>
                    <m:r>
                      <a:rPr lang="en-US" altLang="ko-KR" sz="2400" b="1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sz="2400" b="1" i="1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altLang="ko-KR" sz="2400" b="1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ko-KR" sz="2400" dirty="0"/>
                  <a:t>: </a:t>
                </a:r>
                <a:r>
                  <a:rPr lang="en-US" altLang="ko-KR" sz="2400" b="1" dirty="0"/>
                  <a:t>diagonal and unitary</a:t>
                </a:r>
                <a:endParaRPr lang="en-US" altLang="ko-KR" sz="2400" dirty="0"/>
              </a:p>
              <a:p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altLang="ko-KR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sz="2800" i="1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</m:acc>
                    <m:r>
                      <a:rPr lang="en-US" altLang="ko-KR" sz="2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sz="2800" i="1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altLang="ko-KR" sz="2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ko-KR" sz="2800" dirty="0"/>
                  <a:t>: Optimal Right SVD Matrix. 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altLang="ko-KR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sz="2400" i="1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</m:acc>
                    <m:r>
                      <a:rPr lang="en-US" altLang="ko-KR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sz="2400" i="1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altLang="ko-KR" sz="2400" i="1">
                        <a:latin typeface="Cambria Math" panose="02040503050406030204" pitchFamily="18" charset="0"/>
                      </a:rPr>
                      <m:t>)=</m:t>
                    </m:r>
                    <m:acc>
                      <m:accPr>
                        <m:chr m:val="̅"/>
                        <m:ctrlPr>
                          <a:rPr lang="en-US" altLang="ko-KR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sz="2400" i="1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</m:acc>
                    <m:d>
                      <m:dPr>
                        <m:ctrlPr>
                          <a:rPr lang="en-US" altLang="ko-KR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sz="2400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acc>
                      <m:accPr>
                        <m:chr m:val="̃"/>
                        <m:ctrlPr>
                          <a:rPr lang="en-US" altLang="ko-KR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sz="2400" i="1">
                            <a:latin typeface="Cambria Math" panose="02040503050406030204" pitchFamily="18" charset="0"/>
                          </a:rPr>
                          <m:t>𝑫</m:t>
                        </m:r>
                      </m:e>
                    </m:acc>
                    <m:r>
                      <a:rPr lang="en-US" altLang="ko-KR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sz="2400" i="1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altLang="ko-KR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ko-KR" sz="2400" dirty="0"/>
                  <a:t>;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altLang="ko-KR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sz="2400" i="1">
                            <a:latin typeface="Cambria Math" panose="02040503050406030204" pitchFamily="18" charset="0"/>
                          </a:rPr>
                          <m:t>𝑫</m:t>
                        </m:r>
                      </m:e>
                    </m:acc>
                    <m:r>
                      <a:rPr lang="en-US" altLang="ko-KR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sz="2400" i="1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altLang="ko-KR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ko-KR" sz="2400" dirty="0"/>
                  <a:t>:</a:t>
                </a:r>
                <a:r>
                  <a:rPr lang="en-US" altLang="ko-KR" sz="2400" b="1" dirty="0"/>
                  <a:t> diagonal and unitary</a:t>
                </a:r>
                <a:endParaRPr lang="en-US" altLang="ko-KR" sz="2400" dirty="0"/>
              </a:p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altLang="ko-KR" sz="28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sz="2800" b="1" i="1" smtClean="0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</m:acc>
                    <m:r>
                      <a:rPr lang="en-US" altLang="ko-KR" sz="2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sz="2800" i="1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altLang="ko-KR" sz="2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ko-KR" sz="2800" dirty="0"/>
                  <a:t>: Precoding Matrix used by the </a:t>
                </a:r>
                <a:r>
                  <a:rPr lang="en-US" altLang="ko-KR" sz="2800" dirty="0" err="1"/>
                  <a:t>BFer</a:t>
                </a:r>
                <a:r>
                  <a:rPr lang="en-US" altLang="ko-KR" sz="2800" dirty="0"/>
                  <a:t>.</a:t>
                </a:r>
              </a:p>
              <a:p>
                <a:endParaRPr lang="en-US" altLang="ko-KR" sz="2800" dirty="0"/>
              </a:p>
              <a:p>
                <a:pPr marL="0" indent="0">
                  <a:buNone/>
                </a:pPr>
                <a:endParaRPr lang="en-US" altLang="ko-KR" sz="2800" dirty="0"/>
              </a:p>
              <a:p>
                <a:pPr marL="0" indent="0">
                  <a:buNone/>
                </a:pPr>
                <a:endParaRPr lang="en-US" altLang="ko-KR" sz="2800" dirty="0"/>
              </a:p>
              <a:p>
                <a:pPr marL="0" indent="0">
                  <a:buNone/>
                </a:pPr>
                <a:endParaRPr lang="en-US" altLang="ko-KR" sz="2800" dirty="0"/>
              </a:p>
              <a:p>
                <a:pPr marL="0" indent="0">
                  <a:buNone/>
                </a:pPr>
                <a:endParaRPr lang="en-US" altLang="ko-KR" sz="2800" dirty="0"/>
              </a:p>
              <a:p>
                <a:pPr marL="0" indent="0">
                  <a:buNone/>
                </a:pPr>
                <a:endParaRPr lang="en-US" altLang="ko-KR" b="1" dirty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1" y="1219201"/>
                <a:ext cx="8010524" cy="5256212"/>
              </a:xfrm>
              <a:blipFill>
                <a:blip r:embed="rId3"/>
                <a:stretch>
                  <a:fillRect l="-1598" t="-928" b="-12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244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71824"/>
          </a:xfrm>
        </p:spPr>
        <p:txBody>
          <a:bodyPr/>
          <a:lstStyle/>
          <a:p>
            <a:r>
              <a:rPr lang="en-US" altLang="ko-KR" dirty="0"/>
              <a:t>Wi-Fi BF Recap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600200"/>
                <a:ext cx="7772400" cy="4495800"/>
              </a:xfrm>
            </p:spPr>
            <p:txBody>
              <a:bodyPr/>
              <a:lstStyle/>
              <a:p>
                <a:pPr marL="457200" indent="-457200">
                  <a:buFont typeface="+mj-lt"/>
                  <a:buAutoNum type="arabicPeriod"/>
                </a:pPr>
                <a:r>
                  <a:rPr lang="en-US" altLang="ko-KR" dirty="0"/>
                  <a:t>Channel and SVD: </a:t>
                </a:r>
                <a14:m>
                  <m:oMath xmlns:m="http://schemas.openxmlformats.org/officeDocument/2006/math">
                    <m:r>
                      <a:rPr lang="en-US" altLang="ko-KR" i="1">
                        <a:latin typeface="Cambria Math" panose="02040503050406030204" pitchFamily="18" charset="0"/>
                      </a:rPr>
                      <m:t>𝑯</m:t>
                    </m:r>
                    <m:d>
                      <m:d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r>
                      <a:rPr lang="en-US" altLang="ko-KR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b="1" i="1" smtClean="0">
                        <a:latin typeface="Cambria Math" panose="02040503050406030204" pitchFamily="18" charset="0"/>
                      </a:rPr>
                      <m:t>𝑼</m:t>
                    </m:r>
                    <m:d>
                      <m:dPr>
                        <m:ctrlPr>
                          <a:rPr lang="en-US" altLang="ko-KR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r>
                      <a:rPr lang="en-US" altLang="ko-KR" b="1" i="1" smtClean="0">
                        <a:latin typeface="Cambria Math" panose="02040503050406030204" pitchFamily="18" charset="0"/>
                      </a:rPr>
                      <m:t>𝑺</m:t>
                    </m:r>
                    <m:d>
                      <m:dPr>
                        <m:ctrlPr>
                          <a:rPr lang="en-US" altLang="ko-KR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sSup>
                      <m:sSupPr>
                        <m:ctrlPr>
                          <a:rPr lang="en-US" altLang="ko-KR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  <m:sup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</m:sup>
                    </m:sSup>
                    <m:r>
                      <a:rPr lang="en-US" altLang="ko-KR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b="1" i="1" smtClean="0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altLang="ko-KR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ko-KR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altLang="ko-KR" dirty="0" err="1"/>
                  <a:t>BFed</a:t>
                </a:r>
                <a:r>
                  <a:rPr lang="en-US" altLang="ko-KR" dirty="0"/>
                  <a:t> Channel: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𝑩𝑭</m:t>
                        </m:r>
                      </m:sub>
                    </m:sSub>
                    <m:d>
                      <m:dPr>
                        <m:ctrlPr>
                          <a:rPr lang="en-US" altLang="ko-KR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r>
                      <a:rPr lang="en-US" altLang="ko-KR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b="1" i="1" smtClean="0">
                        <a:latin typeface="Cambria Math" panose="02040503050406030204" pitchFamily="18" charset="0"/>
                      </a:rPr>
                      <m:t>𝑯</m:t>
                    </m:r>
                    <m:d>
                      <m:dPr>
                        <m:ctrlPr>
                          <a:rPr lang="en-US" altLang="ko-KR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acc>
                      <m:accPr>
                        <m:chr m:val="̂"/>
                        <m:ctrlPr>
                          <a:rPr lang="en-US" altLang="ko-KR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</m:acc>
                    <m:r>
                      <a:rPr lang="en-US" altLang="ko-KR" b="1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altLang="ko-KR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r>
                  <a:rPr lang="en-US" altLang="ko-KR" dirty="0"/>
                  <a:t>, where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</m:acc>
                    <m:d>
                      <m:d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r>
                  <a:rPr lang="en-US" altLang="ko-KR" dirty="0"/>
                  <a:t> is the precoding matrices generated in a </a:t>
                </a:r>
                <a:r>
                  <a:rPr lang="en-US" altLang="ko-KR" dirty="0" err="1"/>
                  <a:t>BFer</a:t>
                </a:r>
                <a:r>
                  <a:rPr lang="en-US" altLang="ko-KR" dirty="0"/>
                  <a:t> based on decimated feedback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ko-KR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b="1" i="1" dirty="0" smtClean="0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</m:acc>
                    <m:d>
                      <m:d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r>
                      <a:rPr lang="en-US" altLang="ko-KR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b="1" i="1" smtClean="0">
                        <a:latin typeface="Cambria Math" panose="02040503050406030204" pitchFamily="18" charset="0"/>
                      </a:rPr>
                      <m:t>𝑽</m:t>
                    </m:r>
                    <m:d>
                      <m:dPr>
                        <m:ctrlPr>
                          <a:rPr lang="en-US" altLang="ko-KR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sSup>
                      <m:sSupPr>
                        <m:ctrlPr>
                          <a:rPr lang="en-US" altLang="ko-KR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𝑫</m:t>
                        </m:r>
                      </m:e>
                      <m:sup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</m:sup>
                    </m:sSup>
                    <m:r>
                      <a:rPr lang="en-US" altLang="ko-KR" b="1" i="1" smtClean="0">
                        <a:latin typeface="Cambria Math" panose="02040503050406030204" pitchFamily="18" charset="0"/>
                      </a:rPr>
                      <m:t> (</m:t>
                    </m:r>
                    <m:r>
                      <a:rPr lang="en-US" altLang="ko-KR" b="1" i="1" smtClean="0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altLang="ko-KR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ko-KR" dirty="0"/>
                  <a:t> which has last row both real and non-negative with a diagonal unitary matrix </a:t>
                </a:r>
                <a:r>
                  <a:rPr lang="en-US" altLang="ko-KR" i="1" dirty="0"/>
                  <a:t>D(k)</a:t>
                </a:r>
                <a:r>
                  <a:rPr lang="en-US" altLang="ko-KR" dirty="0"/>
                  <a:t>.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altLang="ko-KR" dirty="0"/>
                  <a:t>There are </a:t>
                </a:r>
                <a:r>
                  <a:rPr lang="en-US" altLang="ko-KR" dirty="0">
                    <a:solidFill>
                      <a:srgbClr val="FF0000"/>
                    </a:solidFill>
                    <a:highlight>
                      <a:srgbClr val="FFFF00"/>
                    </a:highlight>
                  </a:rPr>
                  <a:t>actually no restrictions(?) </a:t>
                </a:r>
                <a:r>
                  <a:rPr lang="en-US" altLang="ko-KR" dirty="0"/>
                  <a:t>on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</m:acc>
                    <m:d>
                      <m:d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r>
                  <a:rPr lang="en-US" altLang="ko-KR" dirty="0"/>
                  <a:t> in standards. Many researchers took advantage of this fact and proposed to modify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</m:acc>
                    <m:d>
                      <m:d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r>
                  <a:rPr lang="en-US" altLang="ko-KR" dirty="0"/>
                  <a:t> inside a </a:t>
                </a:r>
                <a:r>
                  <a:rPr lang="en-US" altLang="ko-KR" dirty="0" err="1"/>
                  <a:t>BFer</a:t>
                </a:r>
                <a:r>
                  <a:rPr lang="en-US" altLang="ko-KR" dirty="0"/>
                  <a:t> in such ways that the channel smoothing can still be applied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𝑩𝑭</m:t>
                        </m:r>
                      </m:sub>
                    </m:sSub>
                    <m:d>
                      <m:d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r>
                      <a:rPr lang="en-US" altLang="ko-KR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i="1">
                        <a:latin typeface="Cambria Math" panose="02040503050406030204" pitchFamily="18" charset="0"/>
                      </a:rPr>
                      <m:t>𝑯</m:t>
                    </m:r>
                    <m:d>
                      <m:d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acc>
                      <m:accPr>
                        <m:chr m:val="̂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</m:acc>
                    <m:r>
                      <a:rPr lang="en-US" altLang="ko-KR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endParaRPr lang="en-US" altLang="ko-KR" dirty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600200"/>
                <a:ext cx="7772400" cy="4495800"/>
              </a:xfrm>
              <a:blipFill>
                <a:blip r:embed="rId3"/>
                <a:stretch>
                  <a:fillRect l="-1098" t="-9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110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71824"/>
          </a:xfrm>
        </p:spPr>
        <p:txBody>
          <a:bodyPr/>
          <a:lstStyle/>
          <a:p>
            <a:r>
              <a:rPr lang="en-US" altLang="ko-KR" dirty="0"/>
              <a:t>Wi-Fi Optimal BF Recap; [2-5]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33824"/>
                <a:ext cx="8153400" cy="4562176"/>
              </a:xfrm>
            </p:spPr>
            <p:txBody>
              <a:bodyPr/>
              <a:lstStyle/>
              <a:p>
                <a:pPr marL="457200" indent="-457200">
                  <a:buFont typeface="+mj-lt"/>
                  <a:buAutoNum type="arabicPeriod"/>
                </a:pPr>
                <a:r>
                  <a:rPr lang="en-US" altLang="ko-KR" dirty="0"/>
                  <a:t>Since a </a:t>
                </a:r>
                <a:r>
                  <a:rPr lang="en-US" altLang="ko-KR" dirty="0" err="1"/>
                  <a:t>BFer</a:t>
                </a:r>
                <a:r>
                  <a:rPr lang="en-US" altLang="ko-KR" dirty="0"/>
                  <a:t> doesn’t have full knowledge of </a:t>
                </a:r>
                <a14:m>
                  <m:oMath xmlns:m="http://schemas.openxmlformats.org/officeDocument/2006/math">
                    <m:r>
                      <a:rPr lang="en-US" altLang="ko-KR" i="1">
                        <a:latin typeface="Cambria Math" panose="02040503050406030204" pitchFamily="18" charset="0"/>
                      </a:rPr>
                      <m:t>𝑯</m:t>
                    </m:r>
                    <m:d>
                      <m:d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r>
                  <a:rPr lang="en-US" altLang="ko-KR" dirty="0"/>
                  <a:t>, any optimization at a </a:t>
                </a:r>
                <a:r>
                  <a:rPr lang="en-US" altLang="ko-KR" dirty="0" err="1"/>
                  <a:t>BFer</a:t>
                </a:r>
                <a:r>
                  <a:rPr lang="en-US" altLang="ko-KR" dirty="0"/>
                  <a:t> side has room for improvement. 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altLang="ko-KR" dirty="0"/>
                  <a:t>Many researchers suggested ways to derive a </a:t>
                </a:r>
                <a:r>
                  <a:rPr lang="en-US" altLang="ko-KR" dirty="0">
                    <a:highlight>
                      <a:srgbClr val="FFFF00"/>
                    </a:highlight>
                  </a:rPr>
                  <a:t>(unitary)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</m:acc>
                    <m:r>
                      <a:rPr lang="en-US" altLang="ko-KR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b="1" i="1" smtClean="0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altLang="ko-KR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ko-KR" dirty="0"/>
                  <a:t> from </a:t>
                </a:r>
                <a14:m>
                  <m:oMath xmlns:m="http://schemas.openxmlformats.org/officeDocument/2006/math">
                    <m:r>
                      <a:rPr lang="en-US" altLang="ko-KR" i="1">
                        <a:latin typeface="Cambria Math" panose="02040503050406030204" pitchFamily="18" charset="0"/>
                      </a:rPr>
                      <m:t>𝑽</m:t>
                    </m:r>
                    <m:d>
                      <m:d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r>
                  <a:rPr lang="en-US" altLang="ko-KR" dirty="0"/>
                  <a:t> such that channel smoothing can still be applied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𝑩𝑭</m:t>
                        </m:r>
                      </m:sub>
                    </m:sSub>
                    <m:d>
                      <m:d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r>
                      <a:rPr lang="en-US" altLang="ko-KR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i="1">
                        <a:latin typeface="Cambria Math" panose="02040503050406030204" pitchFamily="18" charset="0"/>
                      </a:rPr>
                      <m:t>𝑯</m:t>
                    </m:r>
                    <m:d>
                      <m:d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acc>
                      <m:accPr>
                        <m:chr m:val="̃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</m:acc>
                    <m:r>
                      <a:rPr lang="en-US" altLang="ko-KR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i="1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altLang="ko-KR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ko-KR" dirty="0"/>
                  <a:t>. Note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</m:acc>
                    <m:r>
                      <a:rPr lang="en-US" altLang="ko-KR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i="1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altLang="ko-KR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ko-KR" dirty="0"/>
                  <a:t> is not necessarily a valid SVD matrix for </a:t>
                </a:r>
                <a:r>
                  <a:rPr lang="en-US" altLang="ko-KR" i="1" dirty="0"/>
                  <a:t>H(k)</a:t>
                </a:r>
                <a:r>
                  <a:rPr lang="en-US" altLang="ko-KR" dirty="0"/>
                  <a:t>.</a:t>
                </a:r>
                <a:endParaRPr lang="en-US" altLang="ko-KR" i="1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altLang="ko-KR" dirty="0"/>
                  <a:t>Many researchers also proposed to modify 802.11 feedback mechanism to feedback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</m:acc>
                    <m:d>
                      <m:d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r>
                  <a:rPr lang="en-US" altLang="ko-KR" b="1" dirty="0"/>
                  <a:t>. However, there were </a:t>
                </a:r>
                <a:r>
                  <a:rPr lang="en-US" altLang="ko-KR" b="1" dirty="0">
                    <a:solidFill>
                      <a:srgbClr val="FF0000"/>
                    </a:solidFill>
                  </a:rPr>
                  <a:t>a lot of resistance </a:t>
                </a:r>
                <a:r>
                  <a:rPr lang="en-US" altLang="ko-KR" b="1" dirty="0"/>
                  <a:t>in 802.11 community. 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altLang="ko-KR" dirty="0"/>
                  <a:t>The Optimal BF could be especially important for MAP communications, </a:t>
                </a:r>
                <a:r>
                  <a:rPr lang="en-US" altLang="ko-KR" dirty="0" err="1"/>
                  <a:t>CoBF</a:t>
                </a:r>
                <a:r>
                  <a:rPr lang="en-US" altLang="ko-KR" dirty="0"/>
                  <a:t>, and Relay in 11bn.</a:t>
                </a:r>
                <a:endParaRPr lang="en-US" altLang="ko-KR" b="1" dirty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33824"/>
                <a:ext cx="8153400" cy="4562176"/>
              </a:xfrm>
              <a:blipFill>
                <a:blip r:embed="rId3"/>
                <a:stretch>
                  <a:fillRect l="-972" t="-10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113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3D71FB96-4B63-4735-98D3-B2041C05C671}"/>
              </a:ext>
            </a:extLst>
          </p:cNvPr>
          <p:cNvGrpSpPr/>
          <p:nvPr/>
        </p:nvGrpSpPr>
        <p:grpSpPr>
          <a:xfrm>
            <a:off x="4495800" y="5410200"/>
            <a:ext cx="1676400" cy="820231"/>
            <a:chOff x="4495800" y="5410200"/>
            <a:chExt cx="1676400" cy="820231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A7A3752-73E5-4C3B-81A6-9BF80095FF79}"/>
                </a:ext>
              </a:extLst>
            </p:cNvPr>
            <p:cNvSpPr/>
            <p:nvPr/>
          </p:nvSpPr>
          <p:spPr bwMode="auto">
            <a:xfrm>
              <a:off x="4495800" y="5410200"/>
              <a:ext cx="1676400" cy="4572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 cap="flat" cmpd="sng" algn="ctr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BD972AF-5695-486F-A627-30496F5FC6CF}"/>
                </a:ext>
              </a:extLst>
            </p:cNvPr>
            <p:cNvSpPr txBox="1"/>
            <p:nvPr/>
          </p:nvSpPr>
          <p:spPr>
            <a:xfrm>
              <a:off x="4495800" y="5953432"/>
              <a:ext cx="1676400" cy="27699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dirty="0"/>
                <a:t>Minimum distortion</a:t>
              </a:r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en-US" altLang="ko-KR" dirty="0"/>
              <a:t>A New Proposal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668594" y="1371600"/>
                <a:ext cx="7772400" cy="4925199"/>
              </a:xfrm>
              <a:noFill/>
            </p:spPr>
            <p:txBody>
              <a:bodyPr/>
              <a:lstStyle/>
              <a:p>
                <a:pPr marL="457200" indent="-457200">
                  <a:buFont typeface="+mj-lt"/>
                  <a:buAutoNum type="arabicPeriod"/>
                </a:pPr>
                <a:r>
                  <a:rPr lang="en-US" altLang="ko-KR" dirty="0"/>
                  <a:t>A </a:t>
                </a:r>
                <a:r>
                  <a:rPr lang="en-US" altLang="ko-KR" dirty="0" err="1"/>
                  <a:t>BFee</a:t>
                </a:r>
                <a:r>
                  <a:rPr lang="en-US" altLang="ko-KR" dirty="0"/>
                  <a:t> still feedbacks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ko-KR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i="1" dirty="0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</m:acc>
                    <m:d>
                      <m:d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r>
                  <a:rPr lang="en-US" altLang="ko-KR" dirty="0"/>
                  <a:t>, but likely using the highest accuracy current standards can provide.</a:t>
                </a:r>
              </a:p>
              <a:p>
                <a:pPr marL="1200150" lvl="2" indent="-457200">
                  <a:buFont typeface="Wingdings" panose="05000000000000000000" pitchFamily="2" charset="2"/>
                  <a:buChar char="§"/>
                </a:pPr>
                <a:r>
                  <a:rPr lang="en-US" altLang="ko-KR" dirty="0"/>
                  <a:t>MUMIMO feedback with the highest accuracy (small Ng and big quantization bit-width)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altLang="ko-KR" dirty="0"/>
                  <a:t>Find </a:t>
                </a:r>
                <a:r>
                  <a:rPr lang="en-US" altLang="ko-KR" dirty="0">
                    <a:highlight>
                      <a:srgbClr val="FFFF00"/>
                    </a:highlight>
                  </a:rPr>
                  <a:t>ways</a:t>
                </a:r>
                <a:r>
                  <a:rPr lang="en-US" altLang="ko-KR" dirty="0"/>
                  <a:t> for the </a:t>
                </a:r>
                <a:r>
                  <a:rPr lang="en-US" altLang="ko-KR" dirty="0" err="1"/>
                  <a:t>BFee</a:t>
                </a:r>
                <a:r>
                  <a:rPr lang="en-US" altLang="ko-KR" dirty="0"/>
                  <a:t> to </a:t>
                </a:r>
                <a:r>
                  <a:rPr lang="en-US" altLang="ko-KR" dirty="0">
                    <a:highlight>
                      <a:srgbClr val="FFFF00"/>
                    </a:highlight>
                  </a:rPr>
                  <a:t>accurately</a:t>
                </a:r>
                <a:r>
                  <a:rPr lang="en-US" altLang="ko-KR" dirty="0"/>
                  <a:t> know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</m:acc>
                    <m:d>
                      <m:d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r>
                  <a:rPr lang="en-US" altLang="ko-KR" dirty="0"/>
                  <a:t> [for example,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</m:acc>
                    <m:d>
                      <m:d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r>
                  <a:rPr lang="en-US" altLang="ko-KR" dirty="0"/>
                  <a:t>=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ko-KR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i="1" dirty="0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</m:acc>
                    <m:d>
                      <m:d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r>
                  <a:rPr lang="en-US" altLang="ko-KR" dirty="0"/>
                  <a:t>], generated in the </a:t>
                </a:r>
                <a:r>
                  <a:rPr lang="en-US" altLang="ko-KR" dirty="0" err="1"/>
                  <a:t>BFer</a:t>
                </a:r>
                <a:r>
                  <a:rPr lang="en-US" altLang="ko-KR" dirty="0"/>
                  <a:t>. </a:t>
                </a:r>
              </a:p>
              <a:p>
                <a:pPr marL="1200150" lvl="2" indent="-457200">
                  <a:buFont typeface="Wingdings" panose="05000000000000000000" pitchFamily="2" charset="2"/>
                  <a:buChar char="§"/>
                </a:pPr>
                <a:r>
                  <a:rPr lang="en-US" altLang="ko-KR" dirty="0"/>
                  <a:t>Making Ng = 1 is an easy way, but will likely invite resistance.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altLang="ko-KR" dirty="0"/>
                  <a:t>Since the </a:t>
                </a:r>
                <a:r>
                  <a:rPr lang="en-US" altLang="ko-KR" dirty="0" err="1"/>
                  <a:t>BFee</a:t>
                </a:r>
                <a:r>
                  <a:rPr lang="en-US" altLang="ko-KR" dirty="0"/>
                  <a:t> knows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𝑩𝑭</m:t>
                        </m:r>
                      </m:sub>
                    </m:sSub>
                    <m:d>
                      <m:d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r>
                      <a:rPr lang="en-US" altLang="ko-KR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i="1">
                        <a:latin typeface="Cambria Math" panose="02040503050406030204" pitchFamily="18" charset="0"/>
                      </a:rPr>
                      <m:t>𝑯</m:t>
                    </m:r>
                    <m:d>
                      <m:d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acc>
                      <m:accPr>
                        <m:chr m:val="̂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</m:acc>
                    <m:r>
                      <a:rPr lang="en-US" altLang="ko-KR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r>
                  <a:rPr lang="en-US" altLang="ko-KR" b="1" dirty="0"/>
                  <a:t> in advance, it is enabled to find ways to derive a beneficial LPF (whenever possible) to improve accuracy of the </a:t>
                </a:r>
                <a:r>
                  <a:rPr lang="en-US" altLang="ko-KR" b="1" dirty="0" err="1"/>
                  <a:t>BFed</a:t>
                </a:r>
                <a:r>
                  <a:rPr lang="en-US" altLang="ko-KR" b="1" dirty="0"/>
                  <a:t> channel estimation.</a:t>
                </a:r>
                <a:endParaRPr lang="en-US" altLang="ko-KR" dirty="0"/>
              </a:p>
              <a:p>
                <a:pPr lvl="2">
                  <a:buFont typeface="Wingdings" panose="05000000000000000000" pitchFamily="2" charset="2"/>
                  <a:buChar char="§"/>
                </a:pPr>
                <a:r>
                  <a:rPr lang="en-US" altLang="ko-KR" sz="1400" dirty="0"/>
                  <a:t>An example is </a:t>
                </a:r>
                <a14:m>
                  <m:oMath xmlns:m="http://schemas.openxmlformats.org/officeDocument/2006/math">
                    <m:r>
                      <a:rPr lang="en-US" altLang="ko-KR" sz="1400" b="0" i="1" smtClean="0">
                        <a:latin typeface="Cambria Math" panose="02040503050406030204" pitchFamily="18" charset="0"/>
                      </a:rPr>
                      <m:t>𝐿𝑃𝐹</m:t>
                    </m:r>
                    <m:d>
                      <m:dPr>
                        <m:begChr m:val="{"/>
                        <m:endChr m:val="}"/>
                        <m:ctrlPr>
                          <a:rPr lang="en-US" altLang="ko-KR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ko-KR" sz="1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en-US" altLang="ko-KR" sz="1400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altLang="ko-KR" sz="1400" b="0" i="1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</m:acc>
                          </m:e>
                          <m:sub>
                            <m:r>
                              <a:rPr lang="en-US" altLang="ko-KR" sz="1400" b="0" i="1">
                                <a:latin typeface="Cambria Math" panose="02040503050406030204" pitchFamily="18" charset="0"/>
                              </a:rPr>
                              <m:t>𝐵𝐹</m:t>
                            </m:r>
                          </m:sub>
                        </m:sSub>
                        <m:d>
                          <m:dPr>
                            <m:ctrlPr>
                              <a:rPr lang="en-US" altLang="ko-KR" sz="1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ko-KR" sz="1400" b="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d>
                        <m:r>
                          <a:rPr lang="en-US" altLang="ko-KR" sz="1400" b="0" i="1"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en-US" altLang="ko-KR" sz="1400" b="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ko-KR" sz="1400" b="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altLang="ko-KR" sz="1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  <m:r>
                      <a:rPr lang="en-US" altLang="ko-KR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sz="1400" b="0" i="1" smtClean="0">
                        <a:latin typeface="Cambria Math" panose="02040503050406030204" pitchFamily="18" charset="0"/>
                      </a:rPr>
                      <m:t>𝐿𝑃𝐹</m:t>
                    </m:r>
                    <m:d>
                      <m:dPr>
                        <m:begChr m:val="{"/>
                        <m:endChr m:val="}"/>
                        <m:ctrlPr>
                          <a:rPr lang="en-US" altLang="ko-KR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sz="1400" b="0" i="1">
                            <a:latin typeface="Cambria Math" panose="02040503050406030204" pitchFamily="18" charset="0"/>
                          </a:rPr>
                          <m:t>𝐻</m:t>
                        </m:r>
                        <m:d>
                          <m:dPr>
                            <m:ctrlPr>
                              <a:rPr lang="en-US" altLang="ko-KR" sz="1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ko-KR" sz="1400" b="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d>
                        <m:acc>
                          <m:accPr>
                            <m:chr m:val="̂"/>
                            <m:ctrlPr>
                              <a:rPr lang="en-US" altLang="ko-KR" sz="14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ko-KR" sz="1400" b="0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</m:acc>
                        <m:r>
                          <a:rPr lang="en-US" altLang="ko-KR" sz="1400" b="0" i="1">
                            <a:latin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en-US" altLang="ko-KR" sz="1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ko-KR" sz="1400" b="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d>
                        <m:r>
                          <a:rPr lang="en-US" altLang="ko-KR" sz="14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en-US" altLang="ko-KR" sz="1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ko-KR" sz="1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altLang="ko-KR" sz="1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  <m:r>
                      <a:rPr lang="en-US" altLang="ko-KR" sz="1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ko-KR" sz="1400" b="0" i="1" smtClean="0">
                        <a:latin typeface="Cambria Math" panose="02040503050406030204" pitchFamily="18" charset="0"/>
                      </a:rPr>
                      <m:t>𝐿𝑃𝐹</m:t>
                    </m:r>
                    <m:d>
                      <m:dPr>
                        <m:begChr m:val="{"/>
                        <m:endChr m:val="}"/>
                        <m:ctrlPr>
                          <a:rPr lang="en-US" altLang="ko-KR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sz="1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d>
                          <m:dPr>
                            <m:ctrlPr>
                              <a:rPr lang="en-US" altLang="ko-KR" sz="14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ko-KR" sz="14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d>
                        <m:r>
                          <a:rPr lang="en-US" altLang="ko-KR" sz="14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en-US" altLang="ko-KR" sz="1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ko-KR" sz="1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altLang="ko-KR" sz="1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n-US" altLang="ko-KR" sz="1400" i="1" dirty="0"/>
                  <a:t> </a:t>
                </a:r>
                <a:r>
                  <a:rPr lang="en-US" altLang="ko-KR" sz="1400" dirty="0"/>
                  <a:t>with </a:t>
                </a:r>
                <a:r>
                  <a:rPr lang="en-US" altLang="ko-KR" sz="1400" i="1" dirty="0"/>
                  <a:t>D(k)</a:t>
                </a:r>
                <a:r>
                  <a:rPr lang="en-US" altLang="ko-KR" sz="1400" dirty="0"/>
                  <a:t> being unitary and diagonal.</a:t>
                </a:r>
              </a:p>
              <a:p>
                <a:pPr marL="0" indent="0">
                  <a:buNone/>
                </a:pPr>
                <a:endParaRPr lang="en-US" altLang="ko-KR" b="1" dirty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8594" y="1371600"/>
                <a:ext cx="7772400" cy="4925199"/>
              </a:xfrm>
              <a:blipFill>
                <a:blip r:embed="rId3"/>
                <a:stretch>
                  <a:fillRect l="-1098" t="-9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773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en-US" altLang="ko-KR" dirty="0"/>
              <a:t>Existing MUMIMO Feedback (11be)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pic>
        <p:nvPicPr>
          <p:cNvPr id="9" name="Content Placeholder 3">
            <a:extLst>
              <a:ext uri="{FF2B5EF4-FFF2-40B4-BE49-F238E27FC236}">
                <a16:creationId xmlns:a16="http://schemas.microsoft.com/office/drawing/2014/main" id="{5A011DBF-9404-41E9-9C27-D1DD57BC23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22397" y="1572399"/>
            <a:ext cx="7099206" cy="389153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47EEB28-FD5C-495C-856A-BA5741DCE384}"/>
              </a:ext>
            </a:extLst>
          </p:cNvPr>
          <p:cNvSpPr txBox="1"/>
          <p:nvPr/>
        </p:nvSpPr>
        <p:spPr>
          <a:xfrm>
            <a:off x="1143000" y="5638800"/>
            <a:ext cx="69786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highlighted option has the highest accuracy</a:t>
            </a:r>
          </a:p>
        </p:txBody>
      </p:sp>
    </p:spTree>
    <p:extLst>
      <p:ext uri="{BB962C8B-B14F-4D97-AF65-F5344CB8AC3E}">
        <p14:creationId xmlns:p14="http://schemas.microsoft.com/office/powerpoint/2010/main" val="1941387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제목 1"/>
              <p:cNvSpPr>
                <a:spLocks noGrp="1"/>
              </p:cNvSpPr>
              <p:nvPr>
                <p:ph type="title"/>
              </p:nvPr>
            </p:nvSpPr>
            <p:spPr>
              <a:xfrm>
                <a:off x="685800" y="609600"/>
                <a:ext cx="7772400" cy="685800"/>
              </a:xfrm>
            </p:spPr>
            <p:txBody>
              <a:bodyPr/>
              <a:lstStyle/>
              <a:p>
                <a:r>
                  <a:rPr lang="en-US" altLang="ko-KR" dirty="0">
                    <a:solidFill>
                      <a:schemeClr val="tx1"/>
                    </a:solidFill>
                  </a:rPr>
                  <a:t>Ways for a </a:t>
                </a:r>
                <a:r>
                  <a:rPr lang="en-US" altLang="ko-KR" dirty="0" err="1">
                    <a:solidFill>
                      <a:schemeClr val="tx1"/>
                    </a:solidFill>
                  </a:rPr>
                  <a:t>BFee</a:t>
                </a:r>
                <a:r>
                  <a:rPr lang="en-US" altLang="ko-KR" dirty="0">
                    <a:solidFill>
                      <a:schemeClr val="tx1"/>
                    </a:solidFill>
                  </a:rPr>
                  <a:t> to accurately know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altLang="ko-K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</m:acc>
                    <m:d>
                      <m:dPr>
                        <m:ctrlPr>
                          <a:rPr lang="en-US" altLang="ko-K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endParaRPr lang="ko-KR" alt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제목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85800" y="609600"/>
                <a:ext cx="7772400" cy="685800"/>
              </a:xfrm>
              <a:blipFill>
                <a:blip r:embed="rId3"/>
                <a:stretch>
                  <a:fillRect t="-2655" b="-221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ko-KR" dirty="0"/>
              <a:t>We are open for all kinds of suggestions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dirty="0"/>
              <a:t>In addition, this feature is likely non-mandatory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dirty="0"/>
              <a:t>Some quick ideas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ko-KR" dirty="0"/>
              <a:t>Mutually agreed regeneration algorithm, such as simple linear interpolation based on feedback (note: we already asked for highest possible accuracy feedback)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[8]-[9] proposed “Vendor Specific PHY Signaling”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ko-KR" dirty="0"/>
              <a:t>Can we take advantage of his feature?</a:t>
            </a:r>
          </a:p>
          <a:p>
            <a:pPr marL="0" indent="0">
              <a:buNone/>
            </a:pPr>
            <a:endParaRPr lang="en-US" altLang="ko-KR" b="1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78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Summary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219201"/>
            <a:ext cx="7772400" cy="5256212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ko-KR" sz="2800" b="1" dirty="0"/>
              <a:t>Optim</a:t>
            </a:r>
            <a:r>
              <a:rPr lang="en-US" altLang="ko-KR" sz="2800" dirty="0"/>
              <a:t>al BF (i.e., Optimal Channel Smoothing) significantly improves </a:t>
            </a:r>
            <a:r>
              <a:rPr lang="en-US" altLang="ko-KR" sz="2800" dirty="0" err="1"/>
              <a:t>Tput</a:t>
            </a:r>
            <a:r>
              <a:rPr lang="en-US" altLang="ko-KR" sz="2800" dirty="0"/>
              <a:t>/PER performance.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sz="2800" b="1" dirty="0"/>
              <a:t>Let’s find ways to enable this feature</a:t>
            </a:r>
            <a:r>
              <a:rPr lang="en-US" altLang="ko-KR" sz="2800" dirty="0"/>
              <a:t>, with minimum changes to 11bn standard.</a:t>
            </a:r>
          </a:p>
          <a:p>
            <a:pPr marL="0" indent="0">
              <a:buNone/>
            </a:pPr>
            <a:endParaRPr lang="en-US" altLang="ko-KR" sz="2800" dirty="0"/>
          </a:p>
          <a:p>
            <a:pPr marL="0" indent="0">
              <a:buNone/>
            </a:pPr>
            <a:endParaRPr lang="en-US" altLang="ko-KR" sz="2800" dirty="0"/>
          </a:p>
          <a:p>
            <a:pPr marL="0" indent="0">
              <a:buNone/>
            </a:pPr>
            <a:endParaRPr lang="en-US" altLang="ko-KR" sz="2800" dirty="0"/>
          </a:p>
          <a:p>
            <a:pPr marL="0" indent="0">
              <a:buNone/>
            </a:pPr>
            <a:endParaRPr lang="en-US" altLang="ko-KR" sz="2800" dirty="0"/>
          </a:p>
          <a:p>
            <a:pPr marL="0" indent="0">
              <a:buNone/>
            </a:pPr>
            <a:endParaRPr lang="en-US" altLang="ko-KR" b="1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96119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328625</TotalTime>
  <Words>1288</Words>
  <Application>Microsoft Office PowerPoint</Application>
  <PresentationFormat>On-screen Show (4:3)</PresentationFormat>
  <Paragraphs>176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굴림</vt:lpstr>
      <vt:lpstr>맑은 고딕</vt:lpstr>
      <vt:lpstr>Arial</vt:lpstr>
      <vt:lpstr>Cambria Math</vt:lpstr>
      <vt:lpstr>Times New Roman</vt:lpstr>
      <vt:lpstr>Wingdings</vt:lpstr>
      <vt:lpstr>802-11-Submission</vt:lpstr>
      <vt:lpstr>Enhancing BF Feedback Mechanism in 11bn</vt:lpstr>
      <vt:lpstr>Introduction</vt:lpstr>
      <vt:lpstr>Summary of Notations</vt:lpstr>
      <vt:lpstr>Wi-Fi BF Recap</vt:lpstr>
      <vt:lpstr>Wi-Fi Optimal BF Recap; [2-5]</vt:lpstr>
      <vt:lpstr>A New Proposal</vt:lpstr>
      <vt:lpstr>Existing MUMIMO Feedback (11be)</vt:lpstr>
      <vt:lpstr>Ways for a BFee to accurately know V ̂(k)</vt:lpstr>
      <vt:lpstr>Summary</vt:lpstr>
      <vt:lpstr>References</vt:lpstr>
      <vt:lpstr>Straw Poll #1 </vt:lpstr>
      <vt:lpstr>Straw Poll #2 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Aiguo Yan</cp:lastModifiedBy>
  <cp:revision>5980</cp:revision>
  <cp:lastPrinted>2019-01-10T23:08:02Z</cp:lastPrinted>
  <dcterms:created xsi:type="dcterms:W3CDTF">2007-05-21T21:00:37Z</dcterms:created>
  <dcterms:modified xsi:type="dcterms:W3CDTF">2024-09-03T17:14:42Z</dcterms:modified>
</cp:coreProperties>
</file>