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40" r:id="rId3"/>
    <p:sldId id="358" r:id="rId4"/>
    <p:sldId id="347" r:id="rId5"/>
    <p:sldId id="368" r:id="rId6"/>
    <p:sldId id="366" r:id="rId7"/>
    <p:sldId id="348" r:id="rId8"/>
    <p:sldId id="363" r:id="rId9"/>
    <p:sldId id="367" r:id="rId10"/>
    <p:sldId id="357" r:id="rId11"/>
    <p:sldId id="364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Shimi Shilo (TRC)" initials="SS(" lastIdx="1" clrIdx="1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  <p:cmAuthor id="3" name="Oded Redlich (TRC)" initials="OR(" lastIdx="4" clrIdx="2">
    <p:extLst>
      <p:ext uri="{19B8F6BF-5375-455C-9EA6-DF929625EA0E}">
        <p15:presenceInfo xmlns:p15="http://schemas.microsoft.com/office/powerpoint/2012/main" userId="S-1-5-21-147214757-305610072-1517763936-46233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FFFF99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7" d="100"/>
          <a:sy n="107" d="100"/>
        </p:scale>
        <p:origin x="17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0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51" y="332601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802.11-24/1405r2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July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Arik Klein et al.,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k.Klein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ded.Redlich@huawei.com" TargetMode="External"/><Relationship Id="rId5" Type="http://schemas.openxmlformats.org/officeDocument/2006/relationships/hyperlink" Target="mailto:Shimi.Shilo@huawei.com" TargetMode="External"/><Relationship Id="rId4" Type="http://schemas.openxmlformats.org/officeDocument/2006/relationships/hyperlink" Target="mailto:Genadiy.tsodik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Discussion on aspects in DRU operation – follow up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18159"/>
              </p:ext>
            </p:extLst>
          </p:nvPr>
        </p:nvGraphicFramePr>
        <p:xfrm>
          <a:off x="647700" y="2819400"/>
          <a:ext cx="8115299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Arik Klein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3"/>
                        </a:rPr>
                        <a:t>Arik.Klein@huawei.com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4"/>
                        </a:rPr>
                        <a:t>Genadiy.tsodik@huawei.com</a:t>
                      </a:r>
                      <a:endParaRPr lang="en-US" altLang="zh-CN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788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5"/>
                        </a:rPr>
                        <a:t>Shimi.Shilo@huawei.com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6"/>
                        </a:rPr>
                        <a:t>Oded.Redlich@huawei.com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[1] 11-24/1058r0 Discussion on aspects in DRU operation  - Arik Klein, Huawei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[2] 11-24/1124r2 Headroom Reason Reporting– B. Hart et al., Cisco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[3] IEEE </a:t>
            </a:r>
            <a:r>
              <a:rPr lang="fr-FR" sz="2000" dirty="0"/>
              <a:t>802.11 </a:t>
            </a:r>
            <a:r>
              <a:rPr lang="fr-FR" sz="2000" dirty="0" err="1"/>
              <a:t>REVme</a:t>
            </a:r>
            <a:r>
              <a:rPr lang="fr-FR" sz="2000" dirty="0"/>
              <a:t> D6.0, section 27.3.15.2 Power Precorrection</a:t>
            </a:r>
            <a:endParaRPr lang="en-US" sz="2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Reference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953767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</a:t>
            </a:r>
            <a:r>
              <a:rPr lang="en-US" sz="1800" dirty="0" err="1"/>
              <a:t>TGbn</a:t>
            </a:r>
            <a:r>
              <a:rPr lang="en-US" sz="1800" dirty="0"/>
              <a:t>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11bn defines indication for assisting an UHR AP with DRU allocation for a UHR non-AP STA that is allocated with Regular RU (RRU)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The indication will be set to 1 if the maximal allowed transmit power equals to the value of the power of max EIRP PSD value within the allocated BW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The indication field - TBD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SP2a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933762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79611" y="1366572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The Distributed tone RU (DRU) feature is widely discussed in </a:t>
            </a:r>
            <a:r>
              <a:rPr lang="en-US" sz="1800" dirty="0" err="1"/>
              <a:t>TGbn</a:t>
            </a:r>
            <a:r>
              <a:rPr lang="en-US" sz="1800" dirty="0"/>
              <a:t> PHY and has been accepted as a solution for the limit of maximal EIRP PSD regulation in the 6GHz band (</a:t>
            </a:r>
            <a:r>
              <a:rPr lang="en-US" sz="1800" dirty="0" err="1"/>
              <a:t>TGbn</a:t>
            </a:r>
            <a:r>
              <a:rPr lang="en-US" sz="1800" dirty="0"/>
              <a:t> SFD, Motion #1)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600" dirty="0"/>
              <a:t>DRU is currently defined for UL transmissions (TB PPDUs)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This results in smaller number of tones within each 1MHz and thus the total transmitted power of the STA may increase while keeping the maximal (regulated) EIRP PSD value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Recap – Distributed RU (DRU)</a:t>
            </a:r>
            <a:endParaRPr lang="zh-CN" altLang="en-US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2AE912-FDD1-4D88-8395-8BC15039D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775" y="3803256"/>
            <a:ext cx="5084060" cy="251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1471" y="1154398"/>
                <a:ext cx="8001001" cy="4724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800" dirty="0"/>
                  <a:t>In [1], [2] it has been shown that:</a:t>
                </a:r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400" dirty="0"/>
                  <a:t>In an uplink MU transmission, the HE STA sets its actual transmit power, as the minimal value between the calculated Tx power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400" dirty="0"/>
                  <a:t> and the maximum Tx power defined by the Max EIRP PSD within the allocated BW (we denote it 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𝒎𝒂𝒙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𝒑𝒘𝒓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𝑷𝑺𝑫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400" dirty="0"/>
                  <a:t>) </a:t>
                </a:r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400" dirty="0"/>
                  <a:t>The transmit power calculations are carried out only </a:t>
                </a:r>
                <a:r>
                  <a:rPr lang="en-US" sz="1400" u="sng" dirty="0"/>
                  <a:t>at the non-AP STA side</a:t>
                </a:r>
                <a:r>
                  <a:rPr lang="en-US" sz="1400" dirty="0"/>
                  <a:t> </a:t>
                </a:r>
                <a:r>
                  <a:rPr lang="en-US" sz="1400" b="1" dirty="0"/>
                  <a:t>whereas the AP has no indication that the STA’s transmit power is uniquely bounded by the Max EIRP PSD </a:t>
                </a:r>
              </a:p>
              <a:p>
                <a:pPr lvl="2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dirty="0"/>
                  <a:t>The UL Power Headroom is 0 in this case.</a:t>
                </a:r>
              </a:p>
              <a:p>
                <a:pPr lvl="2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dirty="0"/>
                  <a:t>Target RSSI setting is bounded and may affect optimal &lt;MCS, NSS&gt; setting.</a:t>
                </a:r>
              </a:p>
              <a:p>
                <a:pPr lvl="1">
                  <a:spcBef>
                    <a:spcPts val="600"/>
                  </a:spcBef>
                  <a:spcAft>
                    <a:spcPts val="0"/>
                  </a:spcAft>
                </a:pPr>
                <a:endParaRPr lang="en-US" sz="1200" dirty="0"/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endParaRPr lang="en-US" sz="1400" dirty="0"/>
              </a:p>
            </p:txBody>
          </p:sp>
        </mc:Choice>
        <mc:Fallback xmlns="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471" y="1154398"/>
                <a:ext cx="8001001" cy="4724401"/>
              </a:xfrm>
              <a:prstGeom prst="rect">
                <a:avLst/>
              </a:prstGeom>
              <a:blipFill>
                <a:blip r:embed="rId2"/>
                <a:stretch>
                  <a:fillRect l="-534" t="-64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-76200" y="685800"/>
            <a:ext cx="92202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sz="2800" kern="0" dirty="0">
                <a:latin typeface="FrutigerNext LT Medium" pitchFamily="34" charset="0"/>
              </a:rPr>
              <a:t>Recap – DRU allocation Problem Statement</a:t>
            </a:r>
            <a:endParaRPr lang="zh-CN" altLang="en-US" sz="2800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AFB8EF-07E8-46FB-8343-E84189EF4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072" y="3706906"/>
            <a:ext cx="8631856" cy="274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2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304800" y="1268320"/>
            <a:ext cx="8610600" cy="5132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</a:rPr>
              <a:t>DRU allocation mandates all triggered UHR non-AP STAs to use this mode.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It is preferred to efficiently allocate the DRU, only if is really needed by the UHR non-AP STA (i.e. the maximal TX power of the UHR non-AP STA is limited by the Max EIRP PSD within the allocated BW).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</a:rPr>
              <a:t>However, if we keep maintaining the AP unaware of the case when the UHR non-AP STA’s TX power is limited by the Max EIRP PSD, the following </a:t>
            </a:r>
            <a:r>
              <a:rPr lang="en-US" sz="1800" u="sng" dirty="0">
                <a:solidFill>
                  <a:srgbClr val="FF0000"/>
                </a:solidFill>
              </a:rPr>
              <a:t>inefficient</a:t>
            </a:r>
            <a:r>
              <a:rPr lang="en-US" sz="1800" dirty="0">
                <a:solidFill>
                  <a:srgbClr val="FF0000"/>
                </a:solidFill>
              </a:rPr>
              <a:t> options can be considered by the UHR AP for RRU or DRU allocation: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</a:rPr>
              <a:t>Option 1: Always DRU - Simple and inflexible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</a:rPr>
              <a:t>Drawbacks: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The same TF can’t include non-UHR non-AP STAs (that do not support DRU allocation).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Less flexible for channel conditions and real traffic needs of each UHR non-AP STA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</a:rPr>
              <a:t>Option 2: trial and error for DRU allocation - Increase flexibility of link adaptation mechanism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</a:rPr>
              <a:t>Drawbacks: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Complicates the AP scheduling, while convergence is not assured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Sub optimal solution: long convergence to the optimal size of DRU for the UHR non-AP STAs.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If not converged – it is not clear if the transition to DRU is the factor (for non-convergence).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solidFill>
                  <a:srgbClr val="FF0000"/>
                </a:solidFill>
                <a:latin typeface="FrutigerNext LT Medium" pitchFamily="34" charset="0"/>
              </a:rPr>
              <a:t>Inefficient RU allocation options for UHR AP</a:t>
            </a:r>
            <a:endParaRPr lang="zh-CN" altLang="en-US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37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66700" y="1325562"/>
                <a:ext cx="8610600" cy="457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>
                  <a:spcBef>
                    <a:spcPts val="240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FF0000"/>
                    </a:solidFill>
                  </a:rPr>
                  <a:t>In order to allow flexibility in RRU and DRU allocation and efficiently allocate the DRU only if it is required by the UHR non-AP STA, </a:t>
                </a:r>
                <a:r>
                  <a:rPr lang="en-US" sz="1800" dirty="0"/>
                  <a:t>we propose to add an indication to support the allocation of a DRU type (instead of an RRU type)</a:t>
                </a:r>
              </a:p>
              <a:p>
                <a:pPr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2000" dirty="0"/>
                  <a:t>Adding the “EIRP PSD limit flag” field (exact name – TBD)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/>
                  <a:t>Set to 1, if the maximal allowed transmit power equals to the value 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𝒎𝒂𝒙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𝒑𝒘𝒓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𝑷𝑺𝑫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600" dirty="0"/>
                  <a:t> (maximum Tx power defined by the Max EIRP PSD within the allocated BW ):</a:t>
                </a:r>
              </a:p>
              <a:p>
                <a:pPr lvl="2">
                  <a:spcBef>
                    <a:spcPts val="12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𝑝𝑤𝑟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𝑃𝑆𝐷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𝑀𝐴𝑋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𝐸𝐼𝑅𝑃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𝑃𝑆𝐷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+10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𝑙𝑜𝑔</m:t>
                    </m:r>
                    <m:r>
                      <a:rPr lang="en-US" sz="16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𝑆𝑖𝑧𝑒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𝑀𝐻𝑧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800" dirty="0"/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/>
                  <a:t>Otherwise, this field should be set to 0.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/>
                  <a:t>If the value of the UPH (as reported by the non-AP STA) is very low, this field indicates the AP that a DRU allocation for that non-AP STA </a:t>
                </a:r>
                <a:r>
                  <a:rPr lang="en-US" sz="1600" dirty="0">
                    <a:solidFill>
                      <a:srgbClr val="FF0000"/>
                    </a:solidFill>
                  </a:rPr>
                  <a:t>may be considered </a:t>
                </a:r>
                <a:r>
                  <a:rPr lang="en-US" sz="1600" dirty="0"/>
                  <a:t>if Target RSSI needs to be increased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endParaRPr lang="en-US" sz="1600" dirty="0"/>
              </a:p>
            </p:txBody>
          </p:sp>
        </mc:Choice>
        <mc:Fallback xmlns="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" y="1325562"/>
                <a:ext cx="8610600" cy="4572000"/>
              </a:xfrm>
              <a:prstGeom prst="rect">
                <a:avLst/>
              </a:prstGeom>
              <a:blipFill>
                <a:blip r:embed="rId2"/>
                <a:stretch>
                  <a:fillRect l="-637" t="-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Indication for a DRU allocation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45255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152400" y="1288916"/>
            <a:ext cx="8610600" cy="434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200" dirty="0"/>
              <a:t>Suggestion: use  1 bit (B6) of a “reserved” subfield in UPH A-Control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Note: B7 still remains a reserved subfield for future extensions.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endParaRPr lang="en-US" sz="14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Indication for a DRU allocation</a:t>
            </a:r>
            <a:endParaRPr lang="zh-CN" altLang="en-US" kern="0" dirty="0"/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293CDF9B-0C76-4E8F-A0E6-EE03F79AD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382298"/>
            <a:ext cx="4343400" cy="104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964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DRU feature is accepted in </a:t>
            </a:r>
            <a:r>
              <a:rPr lang="en-US" sz="1800" dirty="0" err="1"/>
              <a:t>TGbn</a:t>
            </a:r>
            <a:r>
              <a:rPr lang="en-US" sz="1800" dirty="0"/>
              <a:t> PHY as a solution for bounded uplink transmit power  due to Maximal EIRP PSD regulation in the 6GHz band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>
                <a:solidFill>
                  <a:srgbClr val="FF0000"/>
                </a:solidFill>
              </a:rPr>
              <a:t>In order to assist the UHR AP in allocating the DRU for a UHR non-AP STA </a:t>
            </a:r>
            <a:r>
              <a:rPr lang="en-US" sz="1800" u="sng" dirty="0">
                <a:solidFill>
                  <a:srgbClr val="FF0000"/>
                </a:solidFill>
              </a:rPr>
              <a:t>efficiently</a:t>
            </a:r>
            <a:r>
              <a:rPr lang="en-US" sz="1800" dirty="0"/>
              <a:t>, we suggest to add an indication to support the AP with a DRU allocation:</a:t>
            </a:r>
            <a:endParaRPr lang="en-US" sz="14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EIRP PSD limit flag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The field may be added in UPH A- control field.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Summary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32618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</a:t>
            </a:r>
            <a:r>
              <a:rPr lang="en-US" sz="1800" dirty="0" err="1"/>
              <a:t>TGbn</a:t>
            </a:r>
            <a:r>
              <a:rPr lang="en-US" sz="1800" dirty="0"/>
              <a:t>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802.11bn amendment defines a mechanism for a UHR non-AP STA  to assist a UHR AP with a DRU allocation.</a:t>
            </a:r>
            <a:endParaRPr lang="en-US" sz="1400" dirty="0"/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pt-BR" sz="1800" b="0" i="1" kern="0" dirty="0"/>
              <a:t>Supporting submissions: 11-24/1405r2</a:t>
            </a: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595634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66724" y="1371600"/>
                <a:ext cx="8210551" cy="4876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>
                  <a:spcBef>
                    <a:spcPts val="3000"/>
                  </a:spcBef>
                  <a:spcAft>
                    <a:spcPts val="0"/>
                  </a:spcAft>
                </a:pPr>
                <a:r>
                  <a:rPr lang="en-US" sz="1800" dirty="0"/>
                  <a:t>Do you support adding the following to the </a:t>
                </a:r>
                <a:r>
                  <a:rPr lang="en-US" sz="1800" dirty="0" err="1"/>
                  <a:t>TGbn</a:t>
                </a:r>
                <a:r>
                  <a:rPr lang="en-US" sz="1800" dirty="0"/>
                  <a:t> SFD?</a:t>
                </a:r>
              </a:p>
              <a:p>
                <a:pPr lvl="1">
                  <a:spcBef>
                    <a:spcPts val="3000"/>
                  </a:spcBef>
                  <a:spcAft>
                    <a:spcPts val="0"/>
                  </a:spcAft>
                </a:pPr>
                <a:r>
                  <a:rPr lang="en-US" sz="1800" dirty="0">
                    <a:solidFill>
                      <a:srgbClr val="FF0000"/>
                    </a:solidFill>
                  </a:rPr>
                  <a:t>The 802.11bn amendment defines indication for "EIRP PSD limit flag" of a UHR non-AP STA in the UPH A-Control field </a:t>
                </a:r>
              </a:p>
              <a:p>
                <a:pPr lvl="2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600" dirty="0">
                    <a:solidFill>
                      <a:srgbClr val="FF0000"/>
                    </a:solidFill>
                  </a:rPr>
                  <a:t>Set to 1, if the maximal allowed transmit power equals to the value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𝒎𝒂𝒙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𝒑𝒘𝒓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𝑷𝑺𝑫</m:t>
                        </m:r>
                      </m:sub>
                      <m:sup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600" dirty="0">
                    <a:solidFill>
                      <a:srgbClr val="FF0000"/>
                    </a:solidFill>
                  </a:rPr>
                  <a:t> (maximum Tx power defined by the Max EIRP PSD within the allocated BW in the preceding TF):</a:t>
                </a:r>
                <a:br>
                  <a:rPr lang="en-US" sz="1600" dirty="0">
                    <a:solidFill>
                      <a:srgbClr val="FF0000"/>
                    </a:solidFill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𝑝𝑤𝑟</m:t>
                            </m:r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𝑃𝑆𝐷</m:t>
                            </m:r>
                          </m:sub>
                          <m:sup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𝑀𝐴𝑋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𝐸𝐼𝑅𝑃</m:t>
                        </m:r>
                      </m:e>
                      <m:sub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𝑃𝑆𝐷</m:t>
                        </m:r>
                      </m:sub>
                    </m:sSub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+10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𝑙𝑜𝑔</m:t>
                    </m:r>
                    <m:r>
                      <a:rPr lang="en-US" sz="1600" i="1" baseline="-2500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𝑅𝑈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𝑆𝑖𝑧𝑒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𝑀𝐻𝑧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800" dirty="0">
                  <a:solidFill>
                    <a:srgbClr val="FF0000"/>
                  </a:solidFill>
                </a:endParaRPr>
              </a:p>
              <a:p>
                <a:pPr lvl="2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sz="1600" dirty="0">
                    <a:solidFill>
                      <a:srgbClr val="FF0000"/>
                    </a:solidFill>
                  </a:rPr>
                  <a:t>Otherwise, this field should be set to 0.</a:t>
                </a:r>
              </a:p>
              <a:p>
                <a:pPr marL="0" indent="0">
                  <a:spcBef>
                    <a:spcPts val="3000"/>
                  </a:spcBef>
                  <a:spcAft>
                    <a:spcPts val="0"/>
                  </a:spcAft>
                  <a:buNone/>
                </a:pPr>
                <a:r>
                  <a:rPr lang="pt-BR" sz="1800" b="0" i="1" kern="0" dirty="0"/>
                  <a:t>Supporting submissions: 11-24/1405r2</a:t>
                </a:r>
                <a:endParaRPr lang="en-US" sz="1800" b="0" dirty="0"/>
              </a:p>
              <a:p>
                <a:pPr>
                  <a:spcBef>
                    <a:spcPts val="3000"/>
                  </a:spcBef>
                  <a:spcAft>
                    <a:spcPts val="0"/>
                  </a:spcAft>
                </a:pPr>
                <a:endParaRPr lang="en-US" sz="1800" dirty="0"/>
              </a:p>
              <a:p>
                <a:pPr>
                  <a:spcBef>
                    <a:spcPts val="3000"/>
                  </a:spcBef>
                  <a:spcAft>
                    <a:spcPts val="0"/>
                  </a:spcAft>
                </a:pPr>
                <a:endParaRPr lang="en-US" sz="1800" dirty="0"/>
              </a:p>
              <a:p>
                <a:pPr>
                  <a:spcBef>
                    <a:spcPts val="3000"/>
                  </a:spcBef>
                  <a:spcAft>
                    <a:spcPts val="0"/>
                  </a:spcAft>
                </a:pPr>
                <a:endParaRPr lang="en-US" sz="1400" dirty="0"/>
              </a:p>
              <a:p>
                <a:pPr>
                  <a:spcBef>
                    <a:spcPts val="3000"/>
                  </a:spcBef>
                  <a:spcAft>
                    <a:spcPts val="0"/>
                  </a:spcAft>
                </a:pPr>
                <a:endParaRPr lang="en-US" sz="1800" dirty="0"/>
              </a:p>
            </p:txBody>
          </p:sp>
        </mc:Choice>
        <mc:Fallback xmlns="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6724" y="1371600"/>
                <a:ext cx="8210551" cy="4876800"/>
              </a:xfrm>
              <a:prstGeom prst="rect">
                <a:avLst/>
              </a:prstGeom>
              <a:blipFill>
                <a:blip r:embed="rId2"/>
                <a:stretch>
                  <a:fillRect l="-669" t="-62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27483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SP2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3431497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200550</TotalTime>
  <Words>1051</Words>
  <Application>Microsoft Office PowerPoint</Application>
  <PresentationFormat>On-screen Show (4:3)</PresentationFormat>
  <Paragraphs>108</Paragraphs>
  <Slides>11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Cambria Math</vt:lpstr>
      <vt:lpstr>FrutigerNext LT Medium</vt:lpstr>
      <vt:lpstr>Times New Roman</vt:lpstr>
      <vt:lpstr>802-11-Submission</vt:lpstr>
      <vt:lpstr>Discussion on aspects in DRU operation – follow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Arik Klein</cp:lastModifiedBy>
  <cp:revision>2070</cp:revision>
  <cp:lastPrinted>1998-02-10T13:28:06Z</cp:lastPrinted>
  <dcterms:created xsi:type="dcterms:W3CDTF">2013-11-12T18:41:50Z</dcterms:created>
  <dcterms:modified xsi:type="dcterms:W3CDTF">2025-02-12T16:40:50Z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(3)M98iPxa6ws/qCdQ01zWajJZmfRzAXGqS5htUZC187zCDi+To4RHA7y1L0G+S85UErKYgO6T1
4utgxu5JiuImiwyVW6YbkWr4lyI6pQ0ylI6RMpiLkesAGmTSxFsP3Vo+FNf5hHq0svepcVON
MxNDuplHnkuV16sb9MKL5Rydsu4+M7y90d/a/mW1lMSi2FS+btDXUPxlcf5LZRUtHsMEV47q
7vi2fi73DcEcEqmmi5</vt:lpwstr>
  </property>
  <property fmtid="{D5CDD505-2E9C-101B-9397-08002B2CF9AE}" pid="4" name="_2015_ms_pID_7253431">
    <vt:lpwstr>2pcyzaIYB8TpguGoeF7OoHWclRZhcnwDpfERVTweqHBxaXYtmmNO1B
i1rS2YVX6d3UZa8k9jJrdDe61ec9GIpJtPsJhWkPzsCRSXhauigkM25GXo26ZWOz9YwSpkgd
KZUaUyIE1g87+66PHNOKp8bMNIFUX448y5h+27ZuDcJMiYlThREieRE5nQsqNvT/bqIhxIRy
gGXpGLUdUyy3nAYrqJjTSma5vmA6gdZw10wK</vt:lpwstr>
  </property>
  <property fmtid="{D5CDD505-2E9C-101B-9397-08002B2CF9AE}" pid="5" name="_2015_ms_pID_7253432">
    <vt:lpwstr>EQ==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