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2" r:id="rId2"/>
    <p:sldId id="326" r:id="rId3"/>
    <p:sldId id="363" r:id="rId4"/>
    <p:sldId id="377" r:id="rId5"/>
    <p:sldId id="373" r:id="rId6"/>
    <p:sldId id="374" r:id="rId7"/>
    <p:sldId id="375" r:id="rId8"/>
    <p:sldId id="376" r:id="rId9"/>
    <p:sldId id="372" r:id="rId10"/>
    <p:sldId id="378" r:id="rId11"/>
    <p:sldId id="357"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E0F1"/>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2" autoAdjust="0"/>
    <p:restoredTop sz="90826" autoAdjust="0"/>
  </p:normalViewPr>
  <p:slideViewPr>
    <p:cSldViewPr snapToGrid="0">
      <p:cViewPr varScale="1">
        <p:scale>
          <a:sx n="144" d="100"/>
          <a:sy n="144" d="100"/>
        </p:scale>
        <p:origin x="2454" y="114"/>
      </p:cViewPr>
      <p:guideLst>
        <p:guide orient="horz" pos="4224"/>
        <p:guide pos="2880"/>
      </p:guideLst>
    </p:cSldViewPr>
  </p:slid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10/7/2024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518535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54974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Seongho</a:t>
            </a:r>
            <a:r>
              <a:rPr lang="en-GB" altLang="ko-KR" dirty="0"/>
              <a:t> </a:t>
            </a:r>
            <a:r>
              <a:rPr lang="en-GB" altLang="ko-KR" dirty="0" err="1"/>
              <a:t>Byeon</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Seongho</a:t>
            </a:r>
            <a:r>
              <a:rPr lang="en-GB" dirty="0"/>
              <a:t> </a:t>
            </a:r>
            <a:r>
              <a:rPr lang="en-GB" dirty="0" err="1"/>
              <a:t>Byeon</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802.11-24/1394r1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NPCA</a:t>
            </a:r>
            <a:r>
              <a:rPr lang="ko-KR" altLang="en-US" dirty="0"/>
              <a:t> </a:t>
            </a:r>
            <a:r>
              <a:rPr lang="en-US" altLang="ko-KR" dirty="0"/>
              <a:t>Operation Issue</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2024-10-04</a:t>
            </a:r>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email</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Straw Poll</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To resolve the difficulty of performing NPCA solely based on CTS reception, which of the following options would you most prefer?</a:t>
            </a:r>
          </a:p>
          <a:p>
            <a:pPr lvl="1">
              <a:buFont typeface="Arial" panose="020B0604020202020204" pitchFamily="34" charset="0"/>
              <a:buChar char="•"/>
            </a:pPr>
            <a:r>
              <a:rPr lang="en-US" altLang="ko-KR" sz="1600" b="1" dirty="0"/>
              <a:t>Option</a:t>
            </a:r>
            <a:r>
              <a:rPr lang="ko-KR" altLang="en-US" sz="1600" dirty="0"/>
              <a:t> </a:t>
            </a:r>
            <a:r>
              <a:rPr lang="en-US" altLang="ko-KR" sz="1600" b="1" dirty="0"/>
              <a:t>1)</a:t>
            </a:r>
            <a:r>
              <a:rPr lang="ko-KR" altLang="en-US" sz="1600" b="1" dirty="0"/>
              <a:t> </a:t>
            </a:r>
            <a:r>
              <a:rPr lang="en-US" altLang="ko-KR" sz="1600" dirty="0"/>
              <a:t>A STA uses ICF not requiring CTS responses when it initiates TXOP </a:t>
            </a:r>
          </a:p>
          <a:p>
            <a:pPr lvl="1">
              <a:buFont typeface="Arial" panose="020B0604020202020204" pitchFamily="34" charset="0"/>
              <a:buChar char="•"/>
            </a:pPr>
            <a:r>
              <a:rPr lang="en-US" altLang="ko-KR" sz="1600" b="1" dirty="0"/>
              <a:t>Option 2) </a:t>
            </a:r>
            <a:r>
              <a:rPr lang="en-US" altLang="ko-KR" sz="1600" dirty="0"/>
              <a:t>A STA goes to the anchor channel, performing NPCA</a:t>
            </a:r>
          </a:p>
          <a:p>
            <a:pPr lvl="1">
              <a:buFont typeface="Arial" panose="020B0604020202020204" pitchFamily="34" charset="0"/>
              <a:buChar char="•"/>
            </a:pPr>
            <a:r>
              <a:rPr lang="en-US" altLang="ko-KR" sz="1600" b="1" dirty="0"/>
              <a:t>Option 3) </a:t>
            </a:r>
            <a:r>
              <a:rPr lang="en-US" altLang="ko-KR" sz="1600" dirty="0"/>
              <a:t>FFS</a:t>
            </a:r>
          </a:p>
          <a:p>
            <a:pPr lvl="1">
              <a:buFont typeface="Arial" panose="020B0604020202020204" pitchFamily="34" charset="0"/>
              <a:buChar char="•"/>
            </a:pPr>
            <a:r>
              <a:rPr lang="en-US" altLang="ko-KR" sz="1600" b="1" dirty="0"/>
              <a:t>Option 4) </a:t>
            </a:r>
            <a:r>
              <a:rPr lang="en-US" altLang="ko-KR" sz="1600" dirty="0"/>
              <a:t>NPCA is not allowed</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949600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1954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11-24/1104r0 Some details on NPCA (Seongho Byeon, Samsung)</a:t>
            </a:r>
          </a:p>
          <a:p>
            <a:pPr marL="0" indent="0"/>
            <a:r>
              <a:rPr lang="en-US" altLang="ko-KR" sz="1400" dirty="0">
                <a:solidFill>
                  <a:schemeClr val="tx1"/>
                </a:solidFill>
              </a:rPr>
              <a:t>[9] 11-24/1115r0 Channel Switching Rules for NPCA (Vishnu V. Ratnam, Samsung)</a:t>
            </a:r>
          </a:p>
          <a:p>
            <a:pPr marL="0" indent="0"/>
            <a:r>
              <a:rPr lang="en-US" altLang="ko-KR" sz="1400" dirty="0">
                <a:solidFill>
                  <a:schemeClr val="tx1"/>
                </a:solidFill>
              </a:rPr>
              <a:t>[10]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[11] 11-24/1155r0 Further discussions on NPCA (Shawn Kim, WILUS)</a:t>
            </a:r>
          </a:p>
          <a:p>
            <a:pPr marL="0" indent="0"/>
            <a:r>
              <a:rPr lang="en-US" altLang="ko-KR" sz="1400" dirty="0">
                <a:solidFill>
                  <a:schemeClr val="tx1"/>
                </a:solidFill>
              </a:rPr>
              <a:t>[12] 11-24/1218r0 NPCA – Next level discussions (</a:t>
            </a:r>
            <a:r>
              <a:rPr lang="en-US" altLang="ko-KR" sz="1400" dirty="0" err="1">
                <a:solidFill>
                  <a:schemeClr val="tx1"/>
                </a:solidFill>
              </a:rPr>
              <a:t>Gaurang</a:t>
            </a:r>
            <a:r>
              <a:rPr lang="en-US" altLang="ko-KR" sz="1400" dirty="0">
                <a:solidFill>
                  <a:schemeClr val="tx1"/>
                </a:solidFill>
              </a:rPr>
              <a:t> Naik,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5165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[1-12]</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NPCA Triggering Condition</a:t>
            </a:r>
          </a:p>
          <a:p>
            <a:pPr lvl="1">
              <a:lnSpc>
                <a:spcPct val="120000"/>
              </a:lnSpc>
              <a:buFont typeface="Arial" panose="020B0604020202020204" pitchFamily="34" charset="0"/>
              <a:buChar char="•"/>
            </a:pPr>
            <a:r>
              <a:rPr lang="en-US" altLang="ko-KR" sz="1800" dirty="0"/>
              <a:t>When an OBSS TXOP and/or a PPDU transmission is detected on the primary channel in the BSS, NPCA-capable STAs will switch to </a:t>
            </a:r>
            <a:r>
              <a:rPr lang="en-US" altLang="ko-KR" sz="1800" b="1" dirty="0"/>
              <a:t>the 20 MHz anchor channel</a:t>
            </a:r>
            <a:r>
              <a:rPr lang="en-US" altLang="ko-KR" sz="1800" dirty="0"/>
              <a:t> within the secondary channel (i.e., </a:t>
            </a:r>
            <a:r>
              <a:rPr lang="en-US" altLang="ko-KR" sz="1800" b="1" dirty="0"/>
              <a:t>non-primary channel, NPCH</a:t>
            </a:r>
            <a:r>
              <a:rPr lang="en-US" altLang="ko-KR" sz="1800" dirty="0"/>
              <a:t>), not overlapping with the OBSS transmission</a:t>
            </a:r>
          </a:p>
          <a:p>
            <a:pPr lvl="1">
              <a:lnSpc>
                <a:spcPct val="120000"/>
              </a:lnSpc>
              <a:buFont typeface="Arial" panose="020B0604020202020204" pitchFamily="34" charset="0"/>
              <a:buChar char="•"/>
            </a:pPr>
            <a:endParaRPr lang="en-US" altLang="ko-KR" sz="200" dirty="0"/>
          </a:p>
          <a:p>
            <a:pPr lvl="1">
              <a:lnSpc>
                <a:spcPct val="120000"/>
              </a:lnSpc>
              <a:buFont typeface="Arial" panose="020B0604020202020204" pitchFamily="34" charset="0"/>
              <a:buChar char="•"/>
            </a:pPr>
            <a:r>
              <a:rPr lang="en-US" altLang="ko-KR" sz="1800" dirty="0"/>
              <a:t>Details are still under the discussion, but generally NPCA is triggered when </a:t>
            </a:r>
            <a:r>
              <a:rPr lang="en-US" altLang="ko-KR" sz="1800" b="1" dirty="0"/>
              <a:t>OBSS TXOP</a:t>
            </a:r>
            <a:r>
              <a:rPr lang="en-US" altLang="ko-KR" sz="1800" dirty="0"/>
              <a:t> or long OBSS pre-HE/HE/EHT/UHR PPDU is observed</a:t>
            </a:r>
          </a:p>
          <a:p>
            <a:pPr lvl="2">
              <a:lnSpc>
                <a:spcPct val="120000"/>
              </a:lnSpc>
              <a:buFont typeface="Arial" panose="020B0604020202020204" pitchFamily="34" charset="0"/>
              <a:buChar char="•"/>
            </a:pPr>
            <a:r>
              <a:rPr lang="en-US" altLang="ko-KR" sz="1600" dirty="0"/>
              <a:t>OBSS TXOP is obtained by receiving HE-SIG-A in HE PPDU, U-SIG in EHT/HUR PPDU, or ICF-ICR exchange such as RTS/CTS</a:t>
            </a:r>
          </a:p>
          <a:p>
            <a:pPr lvl="2">
              <a:lnSpc>
                <a:spcPct val="120000"/>
              </a:lnSpc>
              <a:buFont typeface="Arial" panose="020B0604020202020204" pitchFamily="34" charset="0"/>
              <a:buChar char="•"/>
            </a:pPr>
            <a:r>
              <a:rPr lang="en-US" altLang="ko-KR" sz="1600" dirty="0"/>
              <a:t>Considering the NAV reset issue, STAs need to switch after receiving the responding frame (e.g., CTS) or frame followed by the responding frame (e.g., Data frame) [10]</a:t>
            </a:r>
          </a:p>
          <a:p>
            <a:pPr lvl="3">
              <a:lnSpc>
                <a:spcPct val="120000"/>
              </a:lnSpc>
              <a:buFont typeface="Arial" panose="020B0604020202020204" pitchFamily="34" charset="0"/>
              <a:buChar char="•"/>
            </a:pPr>
            <a:endParaRPr lang="en-US" altLang="ko-KR" sz="700" dirty="0"/>
          </a:p>
          <a:p>
            <a:pPr>
              <a:lnSpc>
                <a:spcPct val="120000"/>
              </a:lnSpc>
              <a:buFont typeface="Arial" panose="020B0604020202020204" pitchFamily="34" charset="0"/>
              <a:buChar char="•"/>
            </a:pPr>
            <a:r>
              <a:rPr lang="en-US" altLang="ko-KR" sz="2200" dirty="0"/>
              <a:t>In this presentation, we examine an</a:t>
            </a:r>
            <a:r>
              <a:rPr lang="ko-KR" altLang="en-US" sz="2200" dirty="0"/>
              <a:t> </a:t>
            </a:r>
            <a:r>
              <a:rPr lang="en-US" altLang="ko-KR" sz="2200" dirty="0"/>
              <a:t>issue on NPCA operation in the situation where </a:t>
            </a:r>
            <a:r>
              <a:rPr lang="en-US" altLang="ko-KR" sz="2200" b="1" dirty="0"/>
              <a:t>only CTS is received by a NPCA STA</a:t>
            </a:r>
            <a:endParaRPr lang="en-US" altLang="ko-KR" sz="2000" b="1"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Problem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Example</a:t>
            </a:r>
            <a:r>
              <a:rPr lang="ko-KR" altLang="en-US" sz="1800" dirty="0"/>
              <a:t> </a:t>
            </a:r>
            <a:r>
              <a:rPr lang="en-US" altLang="ko-KR" sz="1800" dirty="0"/>
              <a:t>1)</a:t>
            </a:r>
            <a:r>
              <a:rPr lang="ko-KR" altLang="en-US" sz="1800" dirty="0"/>
              <a:t> </a:t>
            </a:r>
            <a:r>
              <a:rPr lang="en-US" altLang="ko-KR" sz="1800" dirty="0"/>
              <a:t>OBSS</a:t>
            </a:r>
            <a:r>
              <a:rPr lang="ko-KR" altLang="en-US" sz="1800" dirty="0"/>
              <a:t> </a:t>
            </a:r>
            <a:r>
              <a:rPr lang="en-US" altLang="ko-KR" sz="1800" dirty="0"/>
              <a:t>AP</a:t>
            </a:r>
            <a:r>
              <a:rPr lang="ko-KR" altLang="en-US" sz="1800" dirty="0"/>
              <a:t> </a:t>
            </a:r>
            <a:r>
              <a:rPr lang="en-US" altLang="ko-KR" sz="1800" dirty="0"/>
              <a:t>is hidden</a:t>
            </a:r>
            <a:r>
              <a:rPr lang="ko-KR" altLang="en-US" sz="1800" dirty="0"/>
              <a:t> </a:t>
            </a:r>
            <a:r>
              <a:rPr lang="en-US" altLang="ko-KR" sz="1800" dirty="0"/>
              <a:t>to NPCA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14" name="그룹 13">
            <a:extLst>
              <a:ext uri="{FF2B5EF4-FFF2-40B4-BE49-F238E27FC236}">
                <a16:creationId xmlns:a16="http://schemas.microsoft.com/office/drawing/2014/main" id="{AC25B949-0B95-4832-9002-839E902717FB}"/>
              </a:ext>
            </a:extLst>
          </p:cNvPr>
          <p:cNvGrpSpPr/>
          <p:nvPr/>
        </p:nvGrpSpPr>
        <p:grpSpPr>
          <a:xfrm>
            <a:off x="472793" y="2545113"/>
            <a:ext cx="3104655" cy="3418333"/>
            <a:chOff x="756400" y="2391283"/>
            <a:chExt cx="3104655" cy="3418333"/>
          </a:xfrm>
        </p:grpSpPr>
        <p:grpSp>
          <p:nvGrpSpPr>
            <p:cNvPr id="21" name="그룹 20">
              <a:extLst>
                <a:ext uri="{FF2B5EF4-FFF2-40B4-BE49-F238E27FC236}">
                  <a16:creationId xmlns:a16="http://schemas.microsoft.com/office/drawing/2014/main" id="{9491B72B-99F6-4D48-89D5-04A4F6D0F84A}"/>
                </a:ext>
              </a:extLst>
            </p:cNvPr>
            <p:cNvGrpSpPr/>
            <p:nvPr/>
          </p:nvGrpSpPr>
          <p:grpSpPr>
            <a:xfrm>
              <a:off x="1887747" y="2391283"/>
              <a:ext cx="920592" cy="918758"/>
              <a:chOff x="1738475" y="2684700"/>
              <a:chExt cx="920592" cy="918758"/>
            </a:xfrm>
          </p:grpSpPr>
          <p:sp>
            <p:nvSpPr>
              <p:cNvPr id="5" name="이등변 삼각형 4">
                <a:extLst>
                  <a:ext uri="{FF2B5EF4-FFF2-40B4-BE49-F238E27FC236}">
                    <a16:creationId xmlns:a16="http://schemas.microsoft.com/office/drawing/2014/main" id="{AC6FBF44-6253-4369-ABA1-2905B2E8E19F}"/>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76EB6596-DFD8-4017-8A2C-91A9F45B4B91}"/>
                  </a:ext>
                </a:extLst>
              </p:cNvPr>
              <p:cNvSpPr txBox="1"/>
              <p:nvPr/>
            </p:nvSpPr>
            <p:spPr>
              <a:xfrm>
                <a:off x="1738475" y="2684700"/>
                <a:ext cx="920592" cy="415498"/>
              </a:xfrm>
              <a:prstGeom prst="rect">
                <a:avLst/>
              </a:prstGeom>
              <a:noFill/>
            </p:spPr>
            <p:txBody>
              <a:bodyPr wrap="square" rtlCol="0" anchor="ctr">
                <a:spAutoFit/>
              </a:bodyPr>
              <a:lstStyle/>
              <a:p>
                <a:pPr algn="ctr"/>
                <a:r>
                  <a:rPr lang="en-US" altLang="ko-KR" sz="1200" b="1" dirty="0">
                    <a:solidFill>
                      <a:schemeClr val="tx1"/>
                    </a:solidFill>
                  </a:rPr>
                  <a:t>NPCA AP </a:t>
                </a:r>
                <a:r>
                  <a:rPr lang="en-US" altLang="ko-KR" sz="800" b="1" dirty="0">
                    <a:solidFill>
                      <a:schemeClr val="tx1"/>
                    </a:solidFill>
                  </a:rPr>
                  <a:t>(160 MHz)</a:t>
                </a:r>
                <a:endParaRPr lang="ko-KR" altLang="en-US" sz="1200" b="1" dirty="0">
                  <a:solidFill>
                    <a:schemeClr val="tx1"/>
                  </a:solidFill>
                </a:endParaRPr>
              </a:p>
            </p:txBody>
          </p:sp>
        </p:grpSp>
        <p:grpSp>
          <p:nvGrpSpPr>
            <p:cNvPr id="27" name="그룹 26">
              <a:extLst>
                <a:ext uri="{FF2B5EF4-FFF2-40B4-BE49-F238E27FC236}">
                  <a16:creationId xmlns:a16="http://schemas.microsoft.com/office/drawing/2014/main" id="{92FCD2FE-DF43-433A-81E6-F983B3D3CCAC}"/>
                </a:ext>
              </a:extLst>
            </p:cNvPr>
            <p:cNvGrpSpPr/>
            <p:nvPr/>
          </p:nvGrpSpPr>
          <p:grpSpPr>
            <a:xfrm>
              <a:off x="756400" y="3105382"/>
              <a:ext cx="992132" cy="645840"/>
              <a:chOff x="585577" y="3950223"/>
              <a:chExt cx="992132" cy="645840"/>
            </a:xfrm>
          </p:grpSpPr>
          <p:sp>
            <p:nvSpPr>
              <p:cNvPr id="25" name="타원 24">
                <a:extLst>
                  <a:ext uri="{FF2B5EF4-FFF2-40B4-BE49-F238E27FC236}">
                    <a16:creationId xmlns:a16="http://schemas.microsoft.com/office/drawing/2014/main" id="{42AE9950-7B9F-4FAF-866E-0D24D10F41D0}"/>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65EDA0D2-94B3-4AB8-9EF3-E4F665F51FEB}"/>
                  </a:ext>
                </a:extLst>
              </p:cNvPr>
              <p:cNvSpPr txBox="1"/>
              <p:nvPr/>
            </p:nvSpPr>
            <p:spPr>
              <a:xfrm>
                <a:off x="585577" y="3950223"/>
                <a:ext cx="992132" cy="415498"/>
              </a:xfrm>
              <a:prstGeom prst="rect">
                <a:avLst/>
              </a:prstGeom>
              <a:noFill/>
            </p:spPr>
            <p:txBody>
              <a:bodyPr wrap="square" rtlCol="0" anchor="ctr">
                <a:spAutoFit/>
              </a:bodyPr>
              <a:lstStyle/>
              <a:p>
                <a:pPr algn="ctr"/>
                <a:r>
                  <a:rPr lang="en-US" altLang="ko-KR" sz="1200" b="1" dirty="0">
                    <a:solidFill>
                      <a:schemeClr val="tx1"/>
                    </a:solidFill>
                  </a:rPr>
                  <a:t>NPCA STA</a:t>
                </a:r>
                <a:br>
                  <a:rPr lang="en-US" altLang="ko-KR" sz="1200" b="1" dirty="0">
                    <a:solidFill>
                      <a:schemeClr val="tx1"/>
                    </a:solidFill>
                  </a:rPr>
                </a:br>
                <a:r>
                  <a:rPr lang="en-US" altLang="ko-KR" sz="800" b="1" dirty="0">
                    <a:solidFill>
                      <a:schemeClr val="tx1"/>
                    </a:solidFill>
                  </a:rPr>
                  <a:t>(80 MHz)</a:t>
                </a:r>
                <a:endParaRPr lang="ko-KR" altLang="en-US" sz="1200" b="1" dirty="0">
                  <a:solidFill>
                    <a:schemeClr val="tx1"/>
                  </a:solidFill>
                </a:endParaRPr>
              </a:p>
            </p:txBody>
          </p:sp>
        </p:grpSp>
        <p:grpSp>
          <p:nvGrpSpPr>
            <p:cNvPr id="49" name="그룹 48">
              <a:extLst>
                <a:ext uri="{FF2B5EF4-FFF2-40B4-BE49-F238E27FC236}">
                  <a16:creationId xmlns:a16="http://schemas.microsoft.com/office/drawing/2014/main" id="{76DB233E-614F-486C-9145-56EE4F5CAADA}"/>
                </a:ext>
              </a:extLst>
            </p:cNvPr>
            <p:cNvGrpSpPr/>
            <p:nvPr/>
          </p:nvGrpSpPr>
          <p:grpSpPr>
            <a:xfrm>
              <a:off x="2870347" y="4898114"/>
              <a:ext cx="990708" cy="911502"/>
              <a:chOff x="1703417" y="3056021"/>
              <a:chExt cx="990708" cy="911502"/>
            </a:xfrm>
          </p:grpSpPr>
          <p:sp>
            <p:nvSpPr>
              <p:cNvPr id="50" name="이등변 삼각형 49">
                <a:extLst>
                  <a:ext uri="{FF2B5EF4-FFF2-40B4-BE49-F238E27FC236}">
                    <a16:creationId xmlns:a16="http://schemas.microsoft.com/office/drawing/2014/main" id="{055B700F-E179-4069-AEB7-E985C6F4365D}"/>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67E0AA9-1388-4428-82F8-C28D3BC1D914}"/>
                  </a:ext>
                </a:extLst>
              </p:cNvPr>
              <p:cNvSpPr txBox="1"/>
              <p:nvPr/>
            </p:nvSpPr>
            <p:spPr>
              <a:xfrm>
                <a:off x="1703417" y="3552025"/>
                <a:ext cx="990708" cy="415498"/>
              </a:xfrm>
              <a:prstGeom prst="rect">
                <a:avLst/>
              </a:prstGeom>
              <a:noFill/>
            </p:spPr>
            <p:txBody>
              <a:bodyPr wrap="square" rtlCol="0" anchor="ctr">
                <a:spAutoFit/>
              </a:bodyPr>
              <a:lstStyle/>
              <a:p>
                <a:pPr algn="ctr"/>
                <a:r>
                  <a:rPr lang="en-US" altLang="ko-KR" sz="1200" b="1" dirty="0">
                    <a:solidFill>
                      <a:schemeClr val="tx1"/>
                    </a:solidFill>
                  </a:rPr>
                  <a:t>OBSS AP</a:t>
                </a:r>
              </a:p>
              <a:p>
                <a:pPr algn="ctr"/>
                <a:r>
                  <a:rPr lang="en-US" altLang="ko-KR" sz="800" b="1" dirty="0">
                    <a:solidFill>
                      <a:schemeClr val="tx1"/>
                    </a:solidFill>
                  </a:rPr>
                  <a:t>(160 MHz)</a:t>
                </a:r>
                <a:endParaRPr lang="ko-KR" altLang="en-US" sz="800" b="1" dirty="0">
                  <a:solidFill>
                    <a:schemeClr val="tx1"/>
                  </a:solidFill>
                </a:endParaRPr>
              </a:p>
            </p:txBody>
          </p:sp>
        </p:grpSp>
        <p:grpSp>
          <p:nvGrpSpPr>
            <p:cNvPr id="52" name="그룹 51">
              <a:extLst>
                <a:ext uri="{FF2B5EF4-FFF2-40B4-BE49-F238E27FC236}">
                  <a16:creationId xmlns:a16="http://schemas.microsoft.com/office/drawing/2014/main" id="{64F0126B-0E24-4CE4-B6AB-51717541246C}"/>
                </a:ext>
              </a:extLst>
            </p:cNvPr>
            <p:cNvGrpSpPr/>
            <p:nvPr/>
          </p:nvGrpSpPr>
          <p:grpSpPr>
            <a:xfrm>
              <a:off x="1570434" y="4166914"/>
              <a:ext cx="1227208" cy="631431"/>
              <a:chOff x="649711" y="4337384"/>
              <a:chExt cx="1227208" cy="631431"/>
            </a:xfrm>
          </p:grpSpPr>
          <p:sp>
            <p:nvSpPr>
              <p:cNvPr id="53" name="타원 52">
                <a:extLst>
                  <a:ext uri="{FF2B5EF4-FFF2-40B4-BE49-F238E27FC236}">
                    <a16:creationId xmlns:a16="http://schemas.microsoft.com/office/drawing/2014/main" id="{BD1FCEEB-F115-4F40-8FE1-39C7ECE4BB4D}"/>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459C09E8-51F0-4285-B782-7E1A2EB920B3}"/>
                  </a:ext>
                </a:extLst>
              </p:cNvPr>
              <p:cNvSpPr txBox="1"/>
              <p:nvPr/>
            </p:nvSpPr>
            <p:spPr>
              <a:xfrm>
                <a:off x="649711" y="4553317"/>
                <a:ext cx="1227208" cy="415498"/>
              </a:xfrm>
              <a:prstGeom prst="rect">
                <a:avLst/>
              </a:prstGeom>
              <a:noFill/>
            </p:spPr>
            <p:txBody>
              <a:bodyPr wrap="square" rtlCol="0" anchor="ctr">
                <a:spAutoFit/>
              </a:bodyPr>
              <a:lstStyle/>
              <a:p>
                <a:pPr algn="ctr"/>
                <a:r>
                  <a:rPr lang="en-US" altLang="ko-KR" sz="1200" b="1" dirty="0">
                    <a:solidFill>
                      <a:schemeClr val="tx1"/>
                    </a:solidFill>
                  </a:rPr>
                  <a:t>OBSS STA</a:t>
                </a:r>
              </a:p>
              <a:p>
                <a:pPr algn="ctr"/>
                <a:r>
                  <a:rPr lang="en-US" altLang="ko-KR" sz="800" b="1" dirty="0">
                    <a:solidFill>
                      <a:schemeClr val="tx1"/>
                    </a:solidFill>
                  </a:rPr>
                  <a:t>(80 MHz)</a:t>
                </a:r>
                <a:endParaRPr lang="ko-KR" altLang="en-US" sz="800" b="1" dirty="0">
                  <a:solidFill>
                    <a:schemeClr val="tx1"/>
                  </a:solidFill>
                </a:endParaRPr>
              </a:p>
            </p:txBody>
          </p:sp>
        </p:grpSp>
        <p:cxnSp>
          <p:nvCxnSpPr>
            <p:cNvPr id="56" name="직선 화살표 연결선 55">
              <a:extLst>
                <a:ext uri="{FF2B5EF4-FFF2-40B4-BE49-F238E27FC236}">
                  <a16:creationId xmlns:a16="http://schemas.microsoft.com/office/drawing/2014/main" id="{78F17235-B113-4512-B151-297D3D09ED15}"/>
                </a:ext>
              </a:extLst>
            </p:cNvPr>
            <p:cNvCxnSpPr>
              <a:cxnSpLocks/>
            </p:cNvCxnSpPr>
            <p:nvPr/>
          </p:nvCxnSpPr>
          <p:spPr bwMode="auto">
            <a:xfrm flipH="1" flipV="1">
              <a:off x="2561513" y="4678813"/>
              <a:ext cx="576619" cy="387316"/>
            </a:xfrm>
            <a:prstGeom prst="straightConnector1">
              <a:avLst/>
            </a:prstGeom>
            <a:solidFill>
              <a:srgbClr val="00B8FF"/>
            </a:solidFill>
            <a:ln w="9525" cap="flat" cmpd="sng" algn="ctr">
              <a:solidFill>
                <a:srgbClr val="FFC000"/>
              </a:solidFill>
              <a:prstDash val="solid"/>
              <a:round/>
              <a:headEnd type="triangle" w="med" len="med"/>
              <a:tailEnd type="triangle" w="med" len="med"/>
            </a:ln>
            <a:effectLst/>
          </p:spPr>
        </p:cxnSp>
        <p:cxnSp>
          <p:nvCxnSpPr>
            <p:cNvPr id="117" name="직선 화살표 연결선 116">
              <a:extLst>
                <a:ext uri="{FF2B5EF4-FFF2-40B4-BE49-F238E27FC236}">
                  <a16:creationId xmlns:a16="http://schemas.microsoft.com/office/drawing/2014/main" id="{8E4CAEDE-D762-423A-8817-4EFB0CC006E7}"/>
                </a:ext>
              </a:extLst>
            </p:cNvPr>
            <p:cNvCxnSpPr/>
            <p:nvPr/>
          </p:nvCxnSpPr>
          <p:spPr bwMode="auto">
            <a:xfrm flipH="1">
              <a:off x="1663574" y="3125174"/>
              <a:ext cx="487273" cy="378995"/>
            </a:xfrm>
            <a:prstGeom prst="straightConnector1">
              <a:avLst/>
            </a:prstGeom>
            <a:solidFill>
              <a:srgbClr val="00B8FF"/>
            </a:solidFill>
            <a:ln w="9525" cap="flat" cmpd="sng" algn="ctr">
              <a:solidFill>
                <a:srgbClr val="0070C0"/>
              </a:solidFill>
              <a:prstDash val="solid"/>
              <a:round/>
              <a:headEnd type="triangle" w="med" len="med"/>
              <a:tailEnd type="triangle" w="med" len="med"/>
            </a:ln>
            <a:effectLst/>
          </p:spPr>
        </p:cxnSp>
        <p:cxnSp>
          <p:nvCxnSpPr>
            <p:cNvPr id="130" name="직선 화살표 연결선 129">
              <a:extLst>
                <a:ext uri="{FF2B5EF4-FFF2-40B4-BE49-F238E27FC236}">
                  <a16:creationId xmlns:a16="http://schemas.microsoft.com/office/drawing/2014/main" id="{3C9F92AE-BCCD-41C0-BC88-73E6F4A5F576}"/>
                </a:ext>
              </a:extLst>
            </p:cNvPr>
            <p:cNvCxnSpPr>
              <a:cxnSpLocks/>
            </p:cNvCxnSpPr>
            <p:nvPr/>
          </p:nvCxnSpPr>
          <p:spPr bwMode="auto">
            <a:xfrm>
              <a:off x="1560470" y="3841672"/>
              <a:ext cx="419708" cy="36517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cxnSp>
          <p:nvCxnSpPr>
            <p:cNvPr id="58" name="직선 화살표 연결선 57">
              <a:extLst>
                <a:ext uri="{FF2B5EF4-FFF2-40B4-BE49-F238E27FC236}">
                  <a16:creationId xmlns:a16="http://schemas.microsoft.com/office/drawing/2014/main" id="{8EB515C8-8298-4777-852A-C1F45F7347D1}"/>
                </a:ext>
              </a:extLst>
            </p:cNvPr>
            <p:cNvCxnSpPr>
              <a:cxnSpLocks/>
            </p:cNvCxnSpPr>
            <p:nvPr/>
          </p:nvCxnSpPr>
          <p:spPr bwMode="auto">
            <a:xfrm flipH="1">
              <a:off x="2266781" y="3432622"/>
              <a:ext cx="99235" cy="629434"/>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grpSp>
      <p:sp>
        <p:nvSpPr>
          <p:cNvPr id="65" name="TextBox 64">
            <a:extLst>
              <a:ext uri="{FF2B5EF4-FFF2-40B4-BE49-F238E27FC236}">
                <a16:creationId xmlns:a16="http://schemas.microsoft.com/office/drawing/2014/main" id="{CF00FC43-80FD-4238-910B-E8989F2F485B}"/>
              </a:ext>
            </a:extLst>
          </p:cNvPr>
          <p:cNvSpPr txBox="1"/>
          <p:nvPr/>
        </p:nvSpPr>
        <p:spPr>
          <a:xfrm>
            <a:off x="2016332" y="3788914"/>
            <a:ext cx="735884" cy="253916"/>
          </a:xfrm>
          <a:prstGeom prst="rect">
            <a:avLst/>
          </a:prstGeom>
          <a:noFill/>
        </p:spPr>
        <p:txBody>
          <a:bodyPr wrap="square" rtlCol="0" anchor="ctr">
            <a:spAutoFit/>
          </a:bodyPr>
          <a:lstStyle/>
          <a:p>
            <a:pPr algn="ctr"/>
            <a:r>
              <a:rPr lang="en-US" altLang="ko-KR" sz="1050" b="1" dirty="0">
                <a:solidFill>
                  <a:schemeClr val="tx1"/>
                </a:solidFill>
              </a:rPr>
              <a:t>- 68 dBm</a:t>
            </a:r>
            <a:endParaRPr lang="ko-KR" altLang="en-US" sz="1050" b="1" dirty="0">
              <a:solidFill>
                <a:schemeClr val="tx1"/>
              </a:solidFill>
            </a:endParaRPr>
          </a:p>
        </p:txBody>
      </p:sp>
      <p:sp>
        <p:nvSpPr>
          <p:cNvPr id="66" name="TextBox 65">
            <a:extLst>
              <a:ext uri="{FF2B5EF4-FFF2-40B4-BE49-F238E27FC236}">
                <a16:creationId xmlns:a16="http://schemas.microsoft.com/office/drawing/2014/main" id="{DB651DF9-C82D-40AC-8294-268311AC8EAF}"/>
              </a:ext>
            </a:extLst>
          </p:cNvPr>
          <p:cNvSpPr txBox="1"/>
          <p:nvPr/>
        </p:nvSpPr>
        <p:spPr>
          <a:xfrm>
            <a:off x="864562" y="4259671"/>
            <a:ext cx="735884" cy="253916"/>
          </a:xfrm>
          <a:prstGeom prst="rect">
            <a:avLst/>
          </a:prstGeom>
          <a:noFill/>
        </p:spPr>
        <p:txBody>
          <a:bodyPr wrap="square" rtlCol="0" anchor="ctr">
            <a:spAutoFit/>
          </a:bodyPr>
          <a:lstStyle/>
          <a:p>
            <a:pPr algn="ctr"/>
            <a:r>
              <a:rPr lang="en-US" altLang="ko-KR" sz="1050" b="1" dirty="0">
                <a:solidFill>
                  <a:schemeClr val="tx1"/>
                </a:solidFill>
              </a:rPr>
              <a:t>- 65 dBm</a:t>
            </a:r>
            <a:endParaRPr lang="ko-KR" altLang="en-US" sz="1050" b="1" dirty="0">
              <a:solidFill>
                <a:schemeClr val="tx1"/>
              </a:solidFill>
            </a:endParaRPr>
          </a:p>
        </p:txBody>
      </p:sp>
      <p:cxnSp>
        <p:nvCxnSpPr>
          <p:cNvPr id="122" name="직선 연결선 121">
            <a:extLst>
              <a:ext uri="{FF2B5EF4-FFF2-40B4-BE49-F238E27FC236}">
                <a16:creationId xmlns:a16="http://schemas.microsoft.com/office/drawing/2014/main" id="{B02BA3EB-B36C-4507-8825-02F52CFFE2D8}"/>
              </a:ext>
            </a:extLst>
          </p:cNvPr>
          <p:cNvCxnSpPr/>
          <p:nvPr/>
        </p:nvCxnSpPr>
        <p:spPr bwMode="auto">
          <a:xfrm>
            <a:off x="4873625"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3" name="직선 연결선 122">
            <a:extLst>
              <a:ext uri="{FF2B5EF4-FFF2-40B4-BE49-F238E27FC236}">
                <a16:creationId xmlns:a16="http://schemas.microsoft.com/office/drawing/2014/main" id="{7F47C7BE-3939-4DB5-B00B-A806306F336F}"/>
              </a:ext>
            </a:extLst>
          </p:cNvPr>
          <p:cNvCxnSpPr/>
          <p:nvPr/>
        </p:nvCxnSpPr>
        <p:spPr bwMode="auto">
          <a:xfrm>
            <a:off x="5306762"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4" name="직선 연결선 123">
            <a:extLst>
              <a:ext uri="{FF2B5EF4-FFF2-40B4-BE49-F238E27FC236}">
                <a16:creationId xmlns:a16="http://schemas.microsoft.com/office/drawing/2014/main" id="{0CA4205A-E3B6-4599-8B39-D5F6D916FAD3}"/>
              </a:ext>
            </a:extLst>
          </p:cNvPr>
          <p:cNvCxnSpPr/>
          <p:nvPr/>
        </p:nvCxnSpPr>
        <p:spPr bwMode="auto">
          <a:xfrm>
            <a:off x="5405026"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5" name="직선 연결선 124">
            <a:extLst>
              <a:ext uri="{FF2B5EF4-FFF2-40B4-BE49-F238E27FC236}">
                <a16:creationId xmlns:a16="http://schemas.microsoft.com/office/drawing/2014/main" id="{8757D163-BD92-4184-9715-7CFE38AF8294}"/>
              </a:ext>
            </a:extLst>
          </p:cNvPr>
          <p:cNvCxnSpPr/>
          <p:nvPr/>
        </p:nvCxnSpPr>
        <p:spPr bwMode="auto">
          <a:xfrm>
            <a:off x="5838163"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6" name="직선 연결선 125">
            <a:extLst>
              <a:ext uri="{FF2B5EF4-FFF2-40B4-BE49-F238E27FC236}">
                <a16:creationId xmlns:a16="http://schemas.microsoft.com/office/drawing/2014/main" id="{102CEAC0-76DB-4ABD-A257-09E8DD849B81}"/>
              </a:ext>
            </a:extLst>
          </p:cNvPr>
          <p:cNvCxnSpPr/>
          <p:nvPr/>
        </p:nvCxnSpPr>
        <p:spPr bwMode="auto">
          <a:xfrm>
            <a:off x="5940431"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7" name="직선 화살표 연결선 126">
            <a:extLst>
              <a:ext uri="{FF2B5EF4-FFF2-40B4-BE49-F238E27FC236}">
                <a16:creationId xmlns:a16="http://schemas.microsoft.com/office/drawing/2014/main" id="{EFB18E60-956E-487E-9F49-BAC5F92FA52D}"/>
              </a:ext>
            </a:extLst>
          </p:cNvPr>
          <p:cNvCxnSpPr>
            <a:cxnSpLocks/>
          </p:cNvCxnSpPr>
          <p:nvPr/>
        </p:nvCxnSpPr>
        <p:spPr bwMode="auto">
          <a:xfrm>
            <a:off x="4770520" y="3090165"/>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직사각형 130">
            <a:extLst>
              <a:ext uri="{FF2B5EF4-FFF2-40B4-BE49-F238E27FC236}">
                <a16:creationId xmlns:a16="http://schemas.microsoft.com/office/drawing/2014/main" id="{E44DD15A-9158-4CF1-B701-6609AAF1DBB6}"/>
              </a:ext>
            </a:extLst>
          </p:cNvPr>
          <p:cNvSpPr/>
          <p:nvPr/>
        </p:nvSpPr>
        <p:spPr bwMode="auto">
          <a:xfrm>
            <a:off x="4873625" y="2660990"/>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cxnSp>
        <p:nvCxnSpPr>
          <p:cNvPr id="134" name="직선 화살표 연결선 133">
            <a:extLst>
              <a:ext uri="{FF2B5EF4-FFF2-40B4-BE49-F238E27FC236}">
                <a16:creationId xmlns:a16="http://schemas.microsoft.com/office/drawing/2014/main" id="{2394BD4C-F9D2-4D6D-8B10-042D1E6BEFF0}"/>
              </a:ext>
            </a:extLst>
          </p:cNvPr>
          <p:cNvCxnSpPr>
            <a:cxnSpLocks/>
          </p:cNvCxnSpPr>
          <p:nvPr/>
        </p:nvCxnSpPr>
        <p:spPr bwMode="auto">
          <a:xfrm>
            <a:off x="4770520" y="3774282"/>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9" name="직사각형 138">
            <a:extLst>
              <a:ext uri="{FF2B5EF4-FFF2-40B4-BE49-F238E27FC236}">
                <a16:creationId xmlns:a16="http://schemas.microsoft.com/office/drawing/2014/main" id="{3F8E9D3C-6EF4-4F71-AF51-7F5FAE0A9AB2}"/>
              </a:ext>
            </a:extLst>
          </p:cNvPr>
          <p:cNvSpPr/>
          <p:nvPr/>
        </p:nvSpPr>
        <p:spPr bwMode="auto">
          <a:xfrm>
            <a:off x="5940431" y="2672892"/>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Data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41" name="TextBox 140">
            <a:extLst>
              <a:ext uri="{FF2B5EF4-FFF2-40B4-BE49-F238E27FC236}">
                <a16:creationId xmlns:a16="http://schemas.microsoft.com/office/drawing/2014/main" id="{246B7FE6-FC47-48E0-AFDA-38BF00608BFC}"/>
              </a:ext>
            </a:extLst>
          </p:cNvPr>
          <p:cNvSpPr txBox="1"/>
          <p:nvPr/>
        </p:nvSpPr>
        <p:spPr>
          <a:xfrm>
            <a:off x="7542948" y="2714578"/>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42" name="직사각형 141">
            <a:extLst>
              <a:ext uri="{FF2B5EF4-FFF2-40B4-BE49-F238E27FC236}">
                <a16:creationId xmlns:a16="http://schemas.microsoft.com/office/drawing/2014/main" id="{D87CC239-3D4F-4A33-9B99-DEFC3EF5ECD2}"/>
              </a:ext>
            </a:extLst>
          </p:cNvPr>
          <p:cNvSpPr/>
          <p:nvPr/>
        </p:nvSpPr>
        <p:spPr bwMode="auto">
          <a:xfrm>
            <a:off x="5940431" y="3928610"/>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43" name="TextBox 142">
            <a:extLst>
              <a:ext uri="{FF2B5EF4-FFF2-40B4-BE49-F238E27FC236}">
                <a16:creationId xmlns:a16="http://schemas.microsoft.com/office/drawing/2014/main" id="{1F6825B6-497C-40D2-B736-C8DF5A90CFD7}"/>
              </a:ext>
            </a:extLst>
          </p:cNvPr>
          <p:cNvSpPr txBox="1"/>
          <p:nvPr/>
        </p:nvSpPr>
        <p:spPr>
          <a:xfrm>
            <a:off x="7542948" y="4177063"/>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44" name="직사각형 143">
            <a:extLst>
              <a:ext uri="{FF2B5EF4-FFF2-40B4-BE49-F238E27FC236}">
                <a16:creationId xmlns:a16="http://schemas.microsoft.com/office/drawing/2014/main" id="{98D132ED-BF8B-41FF-8390-81F667CFF636}"/>
              </a:ext>
            </a:extLst>
          </p:cNvPr>
          <p:cNvSpPr/>
          <p:nvPr/>
        </p:nvSpPr>
        <p:spPr bwMode="auto">
          <a:xfrm>
            <a:off x="5940430" y="5464685"/>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145" name="직사각형 144">
            <a:extLst>
              <a:ext uri="{FF2B5EF4-FFF2-40B4-BE49-F238E27FC236}">
                <a16:creationId xmlns:a16="http://schemas.microsoft.com/office/drawing/2014/main" id="{77CBF4A0-FB11-44B1-9D38-966185445774}"/>
              </a:ext>
            </a:extLst>
          </p:cNvPr>
          <p:cNvSpPr/>
          <p:nvPr/>
        </p:nvSpPr>
        <p:spPr bwMode="auto">
          <a:xfrm>
            <a:off x="5940431" y="5049330"/>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46" name="TextBox 145">
            <a:extLst>
              <a:ext uri="{FF2B5EF4-FFF2-40B4-BE49-F238E27FC236}">
                <a16:creationId xmlns:a16="http://schemas.microsoft.com/office/drawing/2014/main" id="{86A69DED-C41E-452B-ACAE-E8F333BCD6BC}"/>
              </a:ext>
            </a:extLst>
          </p:cNvPr>
          <p:cNvSpPr txBox="1"/>
          <p:nvPr/>
        </p:nvSpPr>
        <p:spPr>
          <a:xfrm>
            <a:off x="4009507" y="2913112"/>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AP</a:t>
            </a:r>
            <a:endParaRPr lang="ko-KR" altLang="en-US" sz="1200" b="1" dirty="0">
              <a:solidFill>
                <a:srgbClr val="FFC000"/>
              </a:solidFill>
            </a:endParaRPr>
          </a:p>
        </p:txBody>
      </p:sp>
      <p:sp>
        <p:nvSpPr>
          <p:cNvPr id="147" name="TextBox 146">
            <a:extLst>
              <a:ext uri="{FF2B5EF4-FFF2-40B4-BE49-F238E27FC236}">
                <a16:creationId xmlns:a16="http://schemas.microsoft.com/office/drawing/2014/main" id="{9F69EAFB-115F-47AE-A135-9405A0123271}"/>
              </a:ext>
            </a:extLst>
          </p:cNvPr>
          <p:cNvSpPr txBox="1"/>
          <p:nvPr/>
        </p:nvSpPr>
        <p:spPr>
          <a:xfrm>
            <a:off x="4009507" y="3615377"/>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STA</a:t>
            </a:r>
            <a:endParaRPr lang="ko-KR" altLang="en-US" sz="1200" b="1" dirty="0">
              <a:solidFill>
                <a:srgbClr val="FFC000"/>
              </a:solidFill>
            </a:endParaRPr>
          </a:p>
        </p:txBody>
      </p:sp>
      <p:sp>
        <p:nvSpPr>
          <p:cNvPr id="148" name="TextBox 147">
            <a:extLst>
              <a:ext uri="{FF2B5EF4-FFF2-40B4-BE49-F238E27FC236}">
                <a16:creationId xmlns:a16="http://schemas.microsoft.com/office/drawing/2014/main" id="{4A003AAE-1E9B-4315-834B-03D4AD0B873E}"/>
              </a:ext>
            </a:extLst>
          </p:cNvPr>
          <p:cNvSpPr txBox="1"/>
          <p:nvPr/>
        </p:nvSpPr>
        <p:spPr>
          <a:xfrm>
            <a:off x="4009507" y="4597804"/>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AP</a:t>
            </a:r>
            <a:endParaRPr lang="ko-KR" altLang="en-US" sz="1200" b="1" dirty="0">
              <a:solidFill>
                <a:srgbClr val="0070C0"/>
              </a:solidFill>
            </a:endParaRPr>
          </a:p>
        </p:txBody>
      </p:sp>
      <p:sp>
        <p:nvSpPr>
          <p:cNvPr id="149" name="TextBox 148">
            <a:extLst>
              <a:ext uri="{FF2B5EF4-FFF2-40B4-BE49-F238E27FC236}">
                <a16:creationId xmlns:a16="http://schemas.microsoft.com/office/drawing/2014/main" id="{9874EDD2-0AE8-4CCE-89D5-386DAECCDE1F}"/>
              </a:ext>
            </a:extLst>
          </p:cNvPr>
          <p:cNvSpPr txBox="1"/>
          <p:nvPr/>
        </p:nvSpPr>
        <p:spPr>
          <a:xfrm>
            <a:off x="4009507" y="5702043"/>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endParaRPr lang="ko-KR" altLang="en-US" sz="1200" b="1" dirty="0">
              <a:solidFill>
                <a:srgbClr val="0070C0"/>
              </a:solidFill>
            </a:endParaRPr>
          </a:p>
        </p:txBody>
      </p:sp>
      <p:sp>
        <p:nvSpPr>
          <p:cNvPr id="150" name="TextBox 149">
            <a:extLst>
              <a:ext uri="{FF2B5EF4-FFF2-40B4-BE49-F238E27FC236}">
                <a16:creationId xmlns:a16="http://schemas.microsoft.com/office/drawing/2014/main" id="{F73400F1-D2B0-4584-B1C3-CF00CB4AAA93}"/>
              </a:ext>
            </a:extLst>
          </p:cNvPr>
          <p:cNvSpPr txBox="1"/>
          <p:nvPr/>
        </p:nvSpPr>
        <p:spPr>
          <a:xfrm>
            <a:off x="7542948" y="5275871"/>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59" name="직사각형 158">
            <a:extLst>
              <a:ext uri="{FF2B5EF4-FFF2-40B4-BE49-F238E27FC236}">
                <a16:creationId xmlns:a16="http://schemas.microsoft.com/office/drawing/2014/main" id="{9C1C08FB-1557-4D82-B623-38F9AC335BA7}"/>
              </a:ext>
            </a:extLst>
          </p:cNvPr>
          <p:cNvSpPr/>
          <p:nvPr/>
        </p:nvSpPr>
        <p:spPr bwMode="auto">
          <a:xfrm>
            <a:off x="5940430" y="4344572"/>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57" name="직사각형 56">
            <a:extLst>
              <a:ext uri="{FF2B5EF4-FFF2-40B4-BE49-F238E27FC236}">
                <a16:creationId xmlns:a16="http://schemas.microsoft.com/office/drawing/2014/main" id="{8C76004C-56F3-48E9-AAFE-B6FB86A5D068}"/>
              </a:ext>
            </a:extLst>
          </p:cNvPr>
          <p:cNvSpPr/>
          <p:nvPr/>
        </p:nvSpPr>
        <p:spPr bwMode="auto">
          <a:xfrm>
            <a:off x="4873625" y="2767577"/>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59" name="직사각형 58">
            <a:extLst>
              <a:ext uri="{FF2B5EF4-FFF2-40B4-BE49-F238E27FC236}">
                <a16:creationId xmlns:a16="http://schemas.microsoft.com/office/drawing/2014/main" id="{3D9E7EE4-0740-416E-A807-1B415C55D454}"/>
              </a:ext>
            </a:extLst>
          </p:cNvPr>
          <p:cNvSpPr/>
          <p:nvPr/>
        </p:nvSpPr>
        <p:spPr bwMode="auto">
          <a:xfrm>
            <a:off x="4873625" y="287481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0" name="직사각형 59">
            <a:extLst>
              <a:ext uri="{FF2B5EF4-FFF2-40B4-BE49-F238E27FC236}">
                <a16:creationId xmlns:a16="http://schemas.microsoft.com/office/drawing/2014/main" id="{DE67A55C-573E-4D4D-9EE3-DBA6D5FF6A8F}"/>
              </a:ext>
            </a:extLst>
          </p:cNvPr>
          <p:cNvSpPr/>
          <p:nvPr/>
        </p:nvSpPr>
        <p:spPr bwMode="auto">
          <a:xfrm>
            <a:off x="4873625" y="298216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1" name="직사각형 60">
            <a:extLst>
              <a:ext uri="{FF2B5EF4-FFF2-40B4-BE49-F238E27FC236}">
                <a16:creationId xmlns:a16="http://schemas.microsoft.com/office/drawing/2014/main" id="{A8599F34-4240-4476-AC49-F362AA677D06}"/>
              </a:ext>
            </a:extLst>
          </p:cNvPr>
          <p:cNvSpPr/>
          <p:nvPr/>
        </p:nvSpPr>
        <p:spPr bwMode="auto">
          <a:xfrm>
            <a:off x="5405026" y="3344810"/>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2" name="직사각형 61">
            <a:extLst>
              <a:ext uri="{FF2B5EF4-FFF2-40B4-BE49-F238E27FC236}">
                <a16:creationId xmlns:a16="http://schemas.microsoft.com/office/drawing/2014/main" id="{AF7F1BBD-4E7F-487A-A5AA-02561625764E}"/>
              </a:ext>
            </a:extLst>
          </p:cNvPr>
          <p:cNvSpPr/>
          <p:nvPr/>
        </p:nvSpPr>
        <p:spPr bwMode="auto">
          <a:xfrm>
            <a:off x="5405026" y="3451397"/>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3" name="직사각형 62">
            <a:extLst>
              <a:ext uri="{FF2B5EF4-FFF2-40B4-BE49-F238E27FC236}">
                <a16:creationId xmlns:a16="http://schemas.microsoft.com/office/drawing/2014/main" id="{D5C3C807-EA47-4A1D-A21A-D94B8493F6CE}"/>
              </a:ext>
            </a:extLst>
          </p:cNvPr>
          <p:cNvSpPr/>
          <p:nvPr/>
        </p:nvSpPr>
        <p:spPr bwMode="auto">
          <a:xfrm>
            <a:off x="5405026" y="355863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4" name="직사각형 63">
            <a:extLst>
              <a:ext uri="{FF2B5EF4-FFF2-40B4-BE49-F238E27FC236}">
                <a16:creationId xmlns:a16="http://schemas.microsoft.com/office/drawing/2014/main" id="{18128F21-7E5C-4DE7-8FE2-BEF6A46A1C11}"/>
              </a:ext>
            </a:extLst>
          </p:cNvPr>
          <p:cNvSpPr/>
          <p:nvPr/>
        </p:nvSpPr>
        <p:spPr bwMode="auto">
          <a:xfrm>
            <a:off x="5405026" y="3666282"/>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71" name="직사각형 70">
            <a:extLst>
              <a:ext uri="{FF2B5EF4-FFF2-40B4-BE49-F238E27FC236}">
                <a16:creationId xmlns:a16="http://schemas.microsoft.com/office/drawing/2014/main" id="{BFB7FFBC-91BF-4EF0-9C3D-D88D08D4E228}"/>
              </a:ext>
            </a:extLst>
          </p:cNvPr>
          <p:cNvSpPr/>
          <p:nvPr/>
        </p:nvSpPr>
        <p:spPr bwMode="auto">
          <a:xfrm>
            <a:off x="5405026" y="4334534"/>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2" name="직사각형 71">
            <a:extLst>
              <a:ext uri="{FF2B5EF4-FFF2-40B4-BE49-F238E27FC236}">
                <a16:creationId xmlns:a16="http://schemas.microsoft.com/office/drawing/2014/main" id="{980AFCFD-5AD9-469C-AF4B-993A59D481B9}"/>
              </a:ext>
            </a:extLst>
          </p:cNvPr>
          <p:cNvSpPr/>
          <p:nvPr/>
        </p:nvSpPr>
        <p:spPr bwMode="auto">
          <a:xfrm>
            <a:off x="5405026" y="4441121"/>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3" name="직사각형 72">
            <a:extLst>
              <a:ext uri="{FF2B5EF4-FFF2-40B4-BE49-F238E27FC236}">
                <a16:creationId xmlns:a16="http://schemas.microsoft.com/office/drawing/2014/main" id="{7139966B-143E-49B1-B589-F5C507D365F3}"/>
              </a:ext>
            </a:extLst>
          </p:cNvPr>
          <p:cNvSpPr/>
          <p:nvPr/>
        </p:nvSpPr>
        <p:spPr bwMode="auto">
          <a:xfrm>
            <a:off x="5405026" y="4548359"/>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4" name="직사각형 73">
            <a:extLst>
              <a:ext uri="{FF2B5EF4-FFF2-40B4-BE49-F238E27FC236}">
                <a16:creationId xmlns:a16="http://schemas.microsoft.com/office/drawing/2014/main" id="{14B4476E-4244-4DC3-B714-EEC353708206}"/>
              </a:ext>
            </a:extLst>
          </p:cNvPr>
          <p:cNvSpPr/>
          <p:nvPr/>
        </p:nvSpPr>
        <p:spPr bwMode="auto">
          <a:xfrm>
            <a:off x="5405026" y="4656006"/>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5" name="직사각형 74">
            <a:extLst>
              <a:ext uri="{FF2B5EF4-FFF2-40B4-BE49-F238E27FC236}">
                <a16:creationId xmlns:a16="http://schemas.microsoft.com/office/drawing/2014/main" id="{C94DF289-DE99-4E7E-AD3D-6F7769B7EA41}"/>
              </a:ext>
            </a:extLst>
          </p:cNvPr>
          <p:cNvSpPr/>
          <p:nvPr/>
        </p:nvSpPr>
        <p:spPr bwMode="auto">
          <a:xfrm>
            <a:off x="5405026" y="5455824"/>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6" name="직사각형 75">
            <a:extLst>
              <a:ext uri="{FF2B5EF4-FFF2-40B4-BE49-F238E27FC236}">
                <a16:creationId xmlns:a16="http://schemas.microsoft.com/office/drawing/2014/main" id="{ECC7A748-7564-4F7F-9A23-B27B667F3EA7}"/>
              </a:ext>
            </a:extLst>
          </p:cNvPr>
          <p:cNvSpPr/>
          <p:nvPr/>
        </p:nvSpPr>
        <p:spPr bwMode="auto">
          <a:xfrm>
            <a:off x="5405026" y="5562411"/>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7" name="직사각형 76">
            <a:extLst>
              <a:ext uri="{FF2B5EF4-FFF2-40B4-BE49-F238E27FC236}">
                <a16:creationId xmlns:a16="http://schemas.microsoft.com/office/drawing/2014/main" id="{0B9DDE0B-E34F-4637-B87F-A8A6A4B73981}"/>
              </a:ext>
            </a:extLst>
          </p:cNvPr>
          <p:cNvSpPr/>
          <p:nvPr/>
        </p:nvSpPr>
        <p:spPr bwMode="auto">
          <a:xfrm>
            <a:off x="5405026" y="5669649"/>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8" name="직사각형 77">
            <a:extLst>
              <a:ext uri="{FF2B5EF4-FFF2-40B4-BE49-F238E27FC236}">
                <a16:creationId xmlns:a16="http://schemas.microsoft.com/office/drawing/2014/main" id="{FC955EF8-15F2-47C3-A340-88EA83DAC1E4}"/>
              </a:ext>
            </a:extLst>
          </p:cNvPr>
          <p:cNvSpPr/>
          <p:nvPr/>
        </p:nvSpPr>
        <p:spPr bwMode="auto">
          <a:xfrm>
            <a:off x="5405026" y="5777296"/>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cxnSp>
        <p:nvCxnSpPr>
          <p:cNvPr id="155" name="직선 화살표 연결선 154">
            <a:extLst>
              <a:ext uri="{FF2B5EF4-FFF2-40B4-BE49-F238E27FC236}">
                <a16:creationId xmlns:a16="http://schemas.microsoft.com/office/drawing/2014/main" id="{F1D03896-4942-4DC8-932F-E45E321E7802}"/>
              </a:ext>
            </a:extLst>
          </p:cNvPr>
          <p:cNvCxnSpPr/>
          <p:nvPr/>
        </p:nvCxnSpPr>
        <p:spPr bwMode="auto">
          <a:xfrm>
            <a:off x="4770520" y="4764832"/>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8" name="직선 화살표 연결선 157">
            <a:extLst>
              <a:ext uri="{FF2B5EF4-FFF2-40B4-BE49-F238E27FC236}">
                <a16:creationId xmlns:a16="http://schemas.microsoft.com/office/drawing/2014/main" id="{3C3E7DEE-C030-4F5D-A483-1FF72FEB2671}"/>
              </a:ext>
            </a:extLst>
          </p:cNvPr>
          <p:cNvCxnSpPr/>
          <p:nvPr/>
        </p:nvCxnSpPr>
        <p:spPr bwMode="auto">
          <a:xfrm>
            <a:off x="4770520" y="5884374"/>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TextBox 78">
            <a:extLst>
              <a:ext uri="{FF2B5EF4-FFF2-40B4-BE49-F238E27FC236}">
                <a16:creationId xmlns:a16="http://schemas.microsoft.com/office/drawing/2014/main" id="{B3139E7E-6187-4D07-88BE-14623D7B3DD2}"/>
              </a:ext>
            </a:extLst>
          </p:cNvPr>
          <p:cNvSpPr txBox="1"/>
          <p:nvPr/>
        </p:nvSpPr>
        <p:spPr>
          <a:xfrm>
            <a:off x="7542948" y="3423187"/>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Tree>
    <p:extLst>
      <p:ext uri="{BB962C8B-B14F-4D97-AF65-F5344CB8AC3E}">
        <p14:creationId xmlns:p14="http://schemas.microsoft.com/office/powerpoint/2010/main" val="3194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5" name="직선 연결선 134">
            <a:extLst>
              <a:ext uri="{FF2B5EF4-FFF2-40B4-BE49-F238E27FC236}">
                <a16:creationId xmlns:a16="http://schemas.microsoft.com/office/drawing/2014/main" id="{962BD586-85EF-4A87-8A62-3FA24804F30D}"/>
              </a:ext>
            </a:extLst>
          </p:cNvPr>
          <p:cNvCxnSpPr/>
          <p:nvPr/>
        </p:nvCxnSpPr>
        <p:spPr bwMode="auto">
          <a:xfrm>
            <a:off x="4873625" y="2307046"/>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9" name="직선 연결선 78">
            <a:extLst>
              <a:ext uri="{FF2B5EF4-FFF2-40B4-BE49-F238E27FC236}">
                <a16:creationId xmlns:a16="http://schemas.microsoft.com/office/drawing/2014/main" id="{D8A15E0A-B2ED-4D94-97C8-04AEA81718D7}"/>
              </a:ext>
            </a:extLst>
          </p:cNvPr>
          <p:cNvCxnSpPr/>
          <p:nvPr/>
        </p:nvCxnSpPr>
        <p:spPr bwMode="auto">
          <a:xfrm>
            <a:off x="5306762" y="2307046"/>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0" name="직선 연결선 79">
            <a:extLst>
              <a:ext uri="{FF2B5EF4-FFF2-40B4-BE49-F238E27FC236}">
                <a16:creationId xmlns:a16="http://schemas.microsoft.com/office/drawing/2014/main" id="{61779917-C37C-40F7-AE92-248E8B82AB61}"/>
              </a:ext>
            </a:extLst>
          </p:cNvPr>
          <p:cNvCxnSpPr/>
          <p:nvPr/>
        </p:nvCxnSpPr>
        <p:spPr bwMode="auto">
          <a:xfrm>
            <a:off x="5405026" y="2307046"/>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1" name="직선 연결선 80">
            <a:extLst>
              <a:ext uri="{FF2B5EF4-FFF2-40B4-BE49-F238E27FC236}">
                <a16:creationId xmlns:a16="http://schemas.microsoft.com/office/drawing/2014/main" id="{644C5808-0378-4949-8857-3045D9E445E2}"/>
              </a:ext>
            </a:extLst>
          </p:cNvPr>
          <p:cNvCxnSpPr/>
          <p:nvPr/>
        </p:nvCxnSpPr>
        <p:spPr bwMode="auto">
          <a:xfrm>
            <a:off x="5838163" y="2307046"/>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2" name="직선 연결선 81">
            <a:extLst>
              <a:ext uri="{FF2B5EF4-FFF2-40B4-BE49-F238E27FC236}">
                <a16:creationId xmlns:a16="http://schemas.microsoft.com/office/drawing/2014/main" id="{36C32DCF-2410-4358-ABC1-5D4C3899BDD6}"/>
              </a:ext>
            </a:extLst>
          </p:cNvPr>
          <p:cNvCxnSpPr/>
          <p:nvPr/>
        </p:nvCxnSpPr>
        <p:spPr bwMode="auto">
          <a:xfrm>
            <a:off x="5940431" y="2307046"/>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 Statement</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Example</a:t>
            </a:r>
            <a:r>
              <a:rPr lang="ko-KR" altLang="en-US" sz="1800" dirty="0"/>
              <a:t> </a:t>
            </a:r>
            <a:r>
              <a:rPr lang="en-US" altLang="ko-KR" sz="1800" dirty="0"/>
              <a:t>2)</a:t>
            </a:r>
            <a:r>
              <a:rPr lang="ko-KR" altLang="en-US" sz="1800" dirty="0"/>
              <a:t> </a:t>
            </a:r>
            <a:r>
              <a:rPr lang="en-US" altLang="ko-KR" sz="1800" dirty="0"/>
              <a:t>NPCA</a:t>
            </a:r>
            <a:r>
              <a:rPr lang="ko-KR" altLang="en-US" sz="1800" dirty="0"/>
              <a:t> </a:t>
            </a:r>
            <a:r>
              <a:rPr lang="en-US" altLang="ko-KR" sz="1800" dirty="0"/>
              <a:t>STA</a:t>
            </a:r>
            <a:r>
              <a:rPr lang="ko-KR" altLang="en-US" sz="1800" dirty="0"/>
              <a:t> </a:t>
            </a:r>
            <a:r>
              <a:rPr lang="en-US" altLang="ko-KR" sz="1800" dirty="0"/>
              <a:t>and</a:t>
            </a:r>
            <a:r>
              <a:rPr lang="ko-KR" altLang="en-US" sz="1800" dirty="0"/>
              <a:t> </a:t>
            </a:r>
            <a:r>
              <a:rPr lang="en-US" altLang="ko-KR" sz="1800" dirty="0"/>
              <a:t>OBSS</a:t>
            </a:r>
            <a:r>
              <a:rPr lang="ko-KR" altLang="en-US" sz="1800" dirty="0"/>
              <a:t> </a:t>
            </a:r>
            <a:r>
              <a:rPr lang="en-US" altLang="ko-KR" sz="1800" dirty="0"/>
              <a:t>AP</a:t>
            </a:r>
            <a:r>
              <a:rPr lang="ko-KR" altLang="en-US" sz="1800" dirty="0"/>
              <a:t> </a:t>
            </a:r>
            <a:r>
              <a:rPr lang="en-US" altLang="ko-KR" sz="1800" dirty="0"/>
              <a:t>are</a:t>
            </a:r>
            <a:r>
              <a:rPr lang="ko-KR" altLang="en-US" sz="1800" dirty="0"/>
              <a:t> </a:t>
            </a:r>
            <a:r>
              <a:rPr lang="en-US" altLang="ko-KR" sz="1800" dirty="0"/>
              <a:t>hidden</a:t>
            </a:r>
            <a:r>
              <a:rPr lang="ko-KR" altLang="en-US" sz="1800" dirty="0"/>
              <a:t> </a:t>
            </a:r>
            <a:r>
              <a:rPr lang="en-US" altLang="ko-KR" sz="1800" dirty="0"/>
              <a:t>each other</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21" name="그룹 20">
            <a:extLst>
              <a:ext uri="{FF2B5EF4-FFF2-40B4-BE49-F238E27FC236}">
                <a16:creationId xmlns:a16="http://schemas.microsoft.com/office/drawing/2014/main" id="{9491B72B-99F6-4D48-89D5-04A4F6D0F84A}"/>
              </a:ext>
            </a:extLst>
          </p:cNvPr>
          <p:cNvGrpSpPr/>
          <p:nvPr/>
        </p:nvGrpSpPr>
        <p:grpSpPr>
          <a:xfrm>
            <a:off x="1427235" y="2690785"/>
            <a:ext cx="850838" cy="903983"/>
            <a:chOff x="1773352" y="2699475"/>
            <a:chExt cx="850838" cy="903983"/>
          </a:xfrm>
        </p:grpSpPr>
        <p:sp>
          <p:nvSpPr>
            <p:cNvPr id="5" name="이등변 삼각형 4">
              <a:extLst>
                <a:ext uri="{FF2B5EF4-FFF2-40B4-BE49-F238E27FC236}">
                  <a16:creationId xmlns:a16="http://schemas.microsoft.com/office/drawing/2014/main" id="{AC6FBF44-6253-4369-ABA1-2905B2E8E19F}"/>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76EB6596-DFD8-4017-8A2C-91A9F45B4B91}"/>
                </a:ext>
              </a:extLst>
            </p:cNvPr>
            <p:cNvSpPr txBox="1"/>
            <p:nvPr/>
          </p:nvSpPr>
          <p:spPr>
            <a:xfrm>
              <a:off x="1773352" y="2699475"/>
              <a:ext cx="850838" cy="415498"/>
            </a:xfrm>
            <a:prstGeom prst="rect">
              <a:avLst/>
            </a:prstGeom>
            <a:noFill/>
          </p:spPr>
          <p:txBody>
            <a:bodyPr wrap="square" rtlCol="0" anchor="ctr">
              <a:spAutoFit/>
            </a:bodyPr>
            <a:lstStyle/>
            <a:p>
              <a:pPr algn="ctr"/>
              <a:r>
                <a:rPr lang="en-US" altLang="ko-KR" sz="1200" b="1" dirty="0">
                  <a:solidFill>
                    <a:schemeClr val="tx1"/>
                  </a:solidFill>
                </a:rPr>
                <a:t>NPCA AP</a:t>
              </a:r>
            </a:p>
            <a:p>
              <a:pPr algn="ctr"/>
              <a:r>
                <a:rPr lang="en-US" altLang="ko-KR" sz="800" b="1" dirty="0">
                  <a:solidFill>
                    <a:schemeClr val="tx1"/>
                  </a:solidFill>
                </a:rPr>
                <a:t>(160 MHz)</a:t>
              </a:r>
              <a:endParaRPr lang="ko-KR" altLang="en-US" sz="800" b="1" dirty="0">
                <a:solidFill>
                  <a:schemeClr val="tx1"/>
                </a:solidFill>
              </a:endParaRPr>
            </a:p>
          </p:txBody>
        </p:sp>
      </p:grpSp>
      <p:grpSp>
        <p:nvGrpSpPr>
          <p:cNvPr id="27" name="그룹 26">
            <a:extLst>
              <a:ext uri="{FF2B5EF4-FFF2-40B4-BE49-F238E27FC236}">
                <a16:creationId xmlns:a16="http://schemas.microsoft.com/office/drawing/2014/main" id="{92FCD2FE-DF43-433A-81E6-F983B3D3CCAC}"/>
              </a:ext>
            </a:extLst>
          </p:cNvPr>
          <p:cNvGrpSpPr/>
          <p:nvPr/>
        </p:nvGrpSpPr>
        <p:grpSpPr>
          <a:xfrm>
            <a:off x="173596" y="3594802"/>
            <a:ext cx="995860" cy="642968"/>
            <a:chOff x="498162" y="3953095"/>
            <a:chExt cx="995860" cy="642968"/>
          </a:xfrm>
        </p:grpSpPr>
        <p:sp>
          <p:nvSpPr>
            <p:cNvPr id="25" name="타원 24">
              <a:extLst>
                <a:ext uri="{FF2B5EF4-FFF2-40B4-BE49-F238E27FC236}">
                  <a16:creationId xmlns:a16="http://schemas.microsoft.com/office/drawing/2014/main" id="{42AE9950-7B9F-4FAF-866E-0D24D10F41D0}"/>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65EDA0D2-94B3-4AB8-9EF3-E4F665F51FEB}"/>
                </a:ext>
              </a:extLst>
            </p:cNvPr>
            <p:cNvSpPr txBox="1"/>
            <p:nvPr/>
          </p:nvSpPr>
          <p:spPr>
            <a:xfrm>
              <a:off x="498162" y="3953095"/>
              <a:ext cx="995860" cy="415498"/>
            </a:xfrm>
            <a:prstGeom prst="rect">
              <a:avLst/>
            </a:prstGeom>
            <a:noFill/>
          </p:spPr>
          <p:txBody>
            <a:bodyPr wrap="square" rtlCol="0" anchor="ctr">
              <a:spAutoFit/>
            </a:bodyPr>
            <a:lstStyle/>
            <a:p>
              <a:pPr algn="ctr"/>
              <a:r>
                <a:rPr lang="en-US" altLang="ko-KR" sz="1200" b="1" dirty="0">
                  <a:solidFill>
                    <a:schemeClr val="tx1"/>
                  </a:solidFill>
                </a:rPr>
                <a:t>NPCA STA</a:t>
              </a:r>
            </a:p>
            <a:p>
              <a:pPr algn="ctr"/>
              <a:r>
                <a:rPr lang="en-US" altLang="ko-KR" sz="800" b="1" dirty="0">
                  <a:solidFill>
                    <a:schemeClr val="tx1"/>
                  </a:solidFill>
                </a:rPr>
                <a:t>(80 MHz)</a:t>
              </a:r>
              <a:endParaRPr lang="ko-KR" altLang="en-US" sz="800" b="1" dirty="0">
                <a:solidFill>
                  <a:schemeClr val="tx1"/>
                </a:solidFill>
              </a:endParaRPr>
            </a:p>
          </p:txBody>
        </p:sp>
      </p:grpSp>
      <p:grpSp>
        <p:nvGrpSpPr>
          <p:cNvPr id="49" name="그룹 48">
            <a:extLst>
              <a:ext uri="{FF2B5EF4-FFF2-40B4-BE49-F238E27FC236}">
                <a16:creationId xmlns:a16="http://schemas.microsoft.com/office/drawing/2014/main" id="{76DB233E-614F-486C-9145-56EE4F5CAADA}"/>
              </a:ext>
            </a:extLst>
          </p:cNvPr>
          <p:cNvGrpSpPr/>
          <p:nvPr/>
        </p:nvGrpSpPr>
        <p:grpSpPr>
          <a:xfrm>
            <a:off x="2937809" y="3816643"/>
            <a:ext cx="990708" cy="944632"/>
            <a:chOff x="1703417" y="3056021"/>
            <a:chExt cx="990708" cy="944632"/>
          </a:xfrm>
        </p:grpSpPr>
        <p:sp>
          <p:nvSpPr>
            <p:cNvPr id="50" name="이등변 삼각형 49">
              <a:extLst>
                <a:ext uri="{FF2B5EF4-FFF2-40B4-BE49-F238E27FC236}">
                  <a16:creationId xmlns:a16="http://schemas.microsoft.com/office/drawing/2014/main" id="{055B700F-E179-4069-AEB7-E985C6F4365D}"/>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67E0AA9-1388-4428-82F8-C28D3BC1D914}"/>
                </a:ext>
              </a:extLst>
            </p:cNvPr>
            <p:cNvSpPr txBox="1"/>
            <p:nvPr/>
          </p:nvSpPr>
          <p:spPr>
            <a:xfrm>
              <a:off x="1703417" y="3585155"/>
              <a:ext cx="990708" cy="415498"/>
            </a:xfrm>
            <a:prstGeom prst="rect">
              <a:avLst/>
            </a:prstGeom>
            <a:noFill/>
          </p:spPr>
          <p:txBody>
            <a:bodyPr wrap="square" rtlCol="0" anchor="ctr">
              <a:spAutoFit/>
            </a:bodyPr>
            <a:lstStyle/>
            <a:p>
              <a:pPr algn="ctr"/>
              <a:r>
                <a:rPr lang="en-US" altLang="ko-KR" sz="1200" b="1" dirty="0">
                  <a:solidFill>
                    <a:schemeClr val="tx1"/>
                  </a:solidFill>
                </a:rPr>
                <a:t>OBSS AP</a:t>
              </a:r>
            </a:p>
            <a:p>
              <a:pPr algn="ctr"/>
              <a:r>
                <a:rPr lang="en-US" altLang="ko-KR" sz="800" b="1" dirty="0">
                  <a:solidFill>
                    <a:schemeClr val="tx1"/>
                  </a:solidFill>
                </a:rPr>
                <a:t>(160 MHz)</a:t>
              </a:r>
              <a:endParaRPr lang="ko-KR" altLang="en-US" sz="800" b="1" dirty="0">
                <a:solidFill>
                  <a:schemeClr val="tx1"/>
                </a:solidFill>
              </a:endParaRPr>
            </a:p>
          </p:txBody>
        </p:sp>
      </p:grpSp>
      <p:grpSp>
        <p:nvGrpSpPr>
          <p:cNvPr id="52" name="그룹 51">
            <a:extLst>
              <a:ext uri="{FF2B5EF4-FFF2-40B4-BE49-F238E27FC236}">
                <a16:creationId xmlns:a16="http://schemas.microsoft.com/office/drawing/2014/main" id="{64F0126B-0E24-4CE4-B6AB-51717541246C}"/>
              </a:ext>
            </a:extLst>
          </p:cNvPr>
          <p:cNvGrpSpPr/>
          <p:nvPr/>
        </p:nvGrpSpPr>
        <p:grpSpPr>
          <a:xfrm>
            <a:off x="1257588" y="4428923"/>
            <a:ext cx="1227208" cy="638057"/>
            <a:chOff x="649711" y="4337384"/>
            <a:chExt cx="1227208" cy="638057"/>
          </a:xfrm>
        </p:grpSpPr>
        <p:sp>
          <p:nvSpPr>
            <p:cNvPr id="53" name="타원 52">
              <a:extLst>
                <a:ext uri="{FF2B5EF4-FFF2-40B4-BE49-F238E27FC236}">
                  <a16:creationId xmlns:a16="http://schemas.microsoft.com/office/drawing/2014/main" id="{BD1FCEEB-F115-4F40-8FE1-39C7ECE4BB4D}"/>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459C09E8-51F0-4285-B782-7E1A2EB920B3}"/>
                </a:ext>
              </a:extLst>
            </p:cNvPr>
            <p:cNvSpPr txBox="1"/>
            <p:nvPr/>
          </p:nvSpPr>
          <p:spPr>
            <a:xfrm>
              <a:off x="649711" y="4559943"/>
              <a:ext cx="1227208" cy="415498"/>
            </a:xfrm>
            <a:prstGeom prst="rect">
              <a:avLst/>
            </a:prstGeom>
            <a:noFill/>
          </p:spPr>
          <p:txBody>
            <a:bodyPr wrap="square" rtlCol="0" anchor="ctr">
              <a:spAutoFit/>
            </a:bodyPr>
            <a:lstStyle/>
            <a:p>
              <a:pPr algn="ctr"/>
              <a:r>
                <a:rPr lang="en-US" altLang="ko-KR" sz="1200" b="1" dirty="0">
                  <a:solidFill>
                    <a:schemeClr val="tx1"/>
                  </a:solidFill>
                </a:rPr>
                <a:t>OBSS STA</a:t>
              </a:r>
            </a:p>
            <a:p>
              <a:pPr algn="ctr"/>
              <a:r>
                <a:rPr lang="en-US" altLang="ko-KR" sz="800" b="1" dirty="0">
                  <a:solidFill>
                    <a:schemeClr val="tx1"/>
                  </a:solidFill>
                </a:rPr>
                <a:t>(80 MHz)</a:t>
              </a:r>
              <a:endParaRPr lang="ko-KR" altLang="en-US" sz="800" b="1" dirty="0">
                <a:solidFill>
                  <a:schemeClr val="tx1"/>
                </a:solidFill>
              </a:endParaRPr>
            </a:p>
          </p:txBody>
        </p:sp>
      </p:grpSp>
      <p:cxnSp>
        <p:nvCxnSpPr>
          <p:cNvPr id="57" name="직선 화살표 연결선 56">
            <a:extLst>
              <a:ext uri="{FF2B5EF4-FFF2-40B4-BE49-F238E27FC236}">
                <a16:creationId xmlns:a16="http://schemas.microsoft.com/office/drawing/2014/main" id="{BAE4699E-7AC6-4A56-8DEF-2EED8A52CC21}"/>
              </a:ext>
            </a:extLst>
          </p:cNvPr>
          <p:cNvCxnSpPr>
            <a:cxnSpLocks/>
          </p:cNvCxnSpPr>
          <p:nvPr/>
        </p:nvCxnSpPr>
        <p:spPr bwMode="auto">
          <a:xfrm flipH="1">
            <a:off x="2108880" y="4343293"/>
            <a:ext cx="1014641" cy="159207"/>
          </a:xfrm>
          <a:prstGeom prst="straightConnector1">
            <a:avLst/>
          </a:prstGeom>
          <a:solidFill>
            <a:srgbClr val="00B8FF"/>
          </a:solidFill>
          <a:ln w="9525" cap="flat" cmpd="sng" algn="ctr">
            <a:solidFill>
              <a:srgbClr val="FFC000"/>
            </a:solidFill>
            <a:prstDash val="solid"/>
            <a:round/>
            <a:headEnd type="triangle" w="med" len="med"/>
            <a:tailEnd type="triangle" w="med" len="med"/>
          </a:ln>
          <a:effectLst/>
        </p:spPr>
      </p:cxnSp>
      <p:cxnSp>
        <p:nvCxnSpPr>
          <p:cNvPr id="59" name="직선 화살표 연결선 58">
            <a:extLst>
              <a:ext uri="{FF2B5EF4-FFF2-40B4-BE49-F238E27FC236}">
                <a16:creationId xmlns:a16="http://schemas.microsoft.com/office/drawing/2014/main" id="{B63AD632-D891-4AC0-9F6F-A92489E1819F}"/>
              </a:ext>
            </a:extLst>
          </p:cNvPr>
          <p:cNvCxnSpPr>
            <a:cxnSpLocks/>
          </p:cNvCxnSpPr>
          <p:nvPr/>
        </p:nvCxnSpPr>
        <p:spPr bwMode="auto">
          <a:xfrm>
            <a:off x="4770520" y="3090165"/>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1" name="직선 화살표 연결선 70">
            <a:extLst>
              <a:ext uri="{FF2B5EF4-FFF2-40B4-BE49-F238E27FC236}">
                <a16:creationId xmlns:a16="http://schemas.microsoft.com/office/drawing/2014/main" id="{ABA28E15-E536-4A01-BCE5-274F33813844}"/>
              </a:ext>
            </a:extLst>
          </p:cNvPr>
          <p:cNvCxnSpPr>
            <a:cxnSpLocks/>
          </p:cNvCxnSpPr>
          <p:nvPr/>
        </p:nvCxnSpPr>
        <p:spPr bwMode="auto">
          <a:xfrm>
            <a:off x="4770520" y="3774282"/>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4" name="직사각형 83">
            <a:extLst>
              <a:ext uri="{FF2B5EF4-FFF2-40B4-BE49-F238E27FC236}">
                <a16:creationId xmlns:a16="http://schemas.microsoft.com/office/drawing/2014/main" id="{8F3087F8-A59D-4A62-B0D4-63CDA70C6052}"/>
              </a:ext>
            </a:extLst>
          </p:cNvPr>
          <p:cNvSpPr/>
          <p:nvPr/>
        </p:nvSpPr>
        <p:spPr bwMode="auto">
          <a:xfrm>
            <a:off x="5940431" y="2672530"/>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Data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94" name="TextBox 93">
            <a:extLst>
              <a:ext uri="{FF2B5EF4-FFF2-40B4-BE49-F238E27FC236}">
                <a16:creationId xmlns:a16="http://schemas.microsoft.com/office/drawing/2014/main" id="{12346C0D-14FD-4E92-8416-57DA5168B787}"/>
              </a:ext>
            </a:extLst>
          </p:cNvPr>
          <p:cNvSpPr txBox="1"/>
          <p:nvPr/>
        </p:nvSpPr>
        <p:spPr>
          <a:xfrm>
            <a:off x="7542948" y="2714216"/>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05" name="TextBox 104">
            <a:extLst>
              <a:ext uri="{FF2B5EF4-FFF2-40B4-BE49-F238E27FC236}">
                <a16:creationId xmlns:a16="http://schemas.microsoft.com/office/drawing/2014/main" id="{CE4E90D0-2959-4302-A936-B0476B26BB03}"/>
              </a:ext>
            </a:extLst>
          </p:cNvPr>
          <p:cNvSpPr txBox="1"/>
          <p:nvPr/>
        </p:nvSpPr>
        <p:spPr>
          <a:xfrm>
            <a:off x="7542948" y="4176701"/>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06" name="직사각형 105">
            <a:extLst>
              <a:ext uri="{FF2B5EF4-FFF2-40B4-BE49-F238E27FC236}">
                <a16:creationId xmlns:a16="http://schemas.microsoft.com/office/drawing/2014/main" id="{DBCFA355-973B-45AF-AC6E-7566195DE816}"/>
              </a:ext>
            </a:extLst>
          </p:cNvPr>
          <p:cNvSpPr/>
          <p:nvPr/>
        </p:nvSpPr>
        <p:spPr bwMode="auto">
          <a:xfrm>
            <a:off x="5940430" y="5464323"/>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110" name="직사각형 109">
            <a:extLst>
              <a:ext uri="{FF2B5EF4-FFF2-40B4-BE49-F238E27FC236}">
                <a16:creationId xmlns:a16="http://schemas.microsoft.com/office/drawing/2014/main" id="{E02ECE5C-C27F-4015-B45C-9A00A67E7381}"/>
              </a:ext>
            </a:extLst>
          </p:cNvPr>
          <p:cNvSpPr/>
          <p:nvPr/>
        </p:nvSpPr>
        <p:spPr bwMode="auto">
          <a:xfrm>
            <a:off x="5940431" y="5048968"/>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11" name="TextBox 110">
            <a:extLst>
              <a:ext uri="{FF2B5EF4-FFF2-40B4-BE49-F238E27FC236}">
                <a16:creationId xmlns:a16="http://schemas.microsoft.com/office/drawing/2014/main" id="{542CF648-D187-4367-B8F0-895FDC5C0EEE}"/>
              </a:ext>
            </a:extLst>
          </p:cNvPr>
          <p:cNvSpPr txBox="1"/>
          <p:nvPr/>
        </p:nvSpPr>
        <p:spPr>
          <a:xfrm>
            <a:off x="4009507" y="2912750"/>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AP</a:t>
            </a:r>
            <a:endParaRPr lang="ko-KR" altLang="en-US" sz="1200" b="1" dirty="0">
              <a:solidFill>
                <a:srgbClr val="FFC000"/>
              </a:solidFill>
            </a:endParaRPr>
          </a:p>
        </p:txBody>
      </p:sp>
      <p:sp>
        <p:nvSpPr>
          <p:cNvPr id="112" name="TextBox 111">
            <a:extLst>
              <a:ext uri="{FF2B5EF4-FFF2-40B4-BE49-F238E27FC236}">
                <a16:creationId xmlns:a16="http://schemas.microsoft.com/office/drawing/2014/main" id="{77872DC6-813C-474F-9CFA-0A55BD59C219}"/>
              </a:ext>
            </a:extLst>
          </p:cNvPr>
          <p:cNvSpPr txBox="1"/>
          <p:nvPr/>
        </p:nvSpPr>
        <p:spPr>
          <a:xfrm>
            <a:off x="4009507" y="3615015"/>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STA</a:t>
            </a:r>
            <a:endParaRPr lang="ko-KR" altLang="en-US" sz="1200" b="1" dirty="0">
              <a:solidFill>
                <a:srgbClr val="FFC000"/>
              </a:solidFill>
            </a:endParaRPr>
          </a:p>
        </p:txBody>
      </p:sp>
      <p:sp>
        <p:nvSpPr>
          <p:cNvPr id="115" name="TextBox 114">
            <a:extLst>
              <a:ext uri="{FF2B5EF4-FFF2-40B4-BE49-F238E27FC236}">
                <a16:creationId xmlns:a16="http://schemas.microsoft.com/office/drawing/2014/main" id="{9C9B6828-BA6B-4598-BF33-9637061DCF50}"/>
              </a:ext>
            </a:extLst>
          </p:cNvPr>
          <p:cNvSpPr txBox="1"/>
          <p:nvPr/>
        </p:nvSpPr>
        <p:spPr>
          <a:xfrm>
            <a:off x="4009507" y="4597442"/>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AP</a:t>
            </a:r>
            <a:endParaRPr lang="ko-KR" altLang="en-US" sz="1200" b="1" dirty="0">
              <a:solidFill>
                <a:srgbClr val="0070C0"/>
              </a:solidFill>
            </a:endParaRPr>
          </a:p>
        </p:txBody>
      </p:sp>
      <p:sp>
        <p:nvSpPr>
          <p:cNvPr id="116" name="TextBox 115">
            <a:extLst>
              <a:ext uri="{FF2B5EF4-FFF2-40B4-BE49-F238E27FC236}">
                <a16:creationId xmlns:a16="http://schemas.microsoft.com/office/drawing/2014/main" id="{4635270D-DEFC-43C1-AECD-0F8291908FA5}"/>
              </a:ext>
            </a:extLst>
          </p:cNvPr>
          <p:cNvSpPr txBox="1"/>
          <p:nvPr/>
        </p:nvSpPr>
        <p:spPr>
          <a:xfrm>
            <a:off x="4009507" y="5701681"/>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endParaRPr lang="ko-KR" altLang="en-US" sz="1200" b="1" dirty="0">
              <a:solidFill>
                <a:srgbClr val="0070C0"/>
              </a:solidFill>
            </a:endParaRPr>
          </a:p>
        </p:txBody>
      </p:sp>
      <p:cxnSp>
        <p:nvCxnSpPr>
          <p:cNvPr id="117" name="직선 화살표 연결선 116">
            <a:extLst>
              <a:ext uri="{FF2B5EF4-FFF2-40B4-BE49-F238E27FC236}">
                <a16:creationId xmlns:a16="http://schemas.microsoft.com/office/drawing/2014/main" id="{8E4CAEDE-D762-423A-8817-4EFB0CC006E7}"/>
              </a:ext>
            </a:extLst>
          </p:cNvPr>
          <p:cNvCxnSpPr>
            <a:cxnSpLocks/>
          </p:cNvCxnSpPr>
          <p:nvPr/>
        </p:nvCxnSpPr>
        <p:spPr bwMode="auto">
          <a:xfrm flipH="1">
            <a:off x="1122303" y="3487221"/>
            <a:ext cx="513988" cy="450823"/>
          </a:xfrm>
          <a:prstGeom prst="straightConnector1">
            <a:avLst/>
          </a:prstGeom>
          <a:solidFill>
            <a:srgbClr val="00B8FF"/>
          </a:solidFill>
          <a:ln w="9525" cap="flat" cmpd="sng" algn="ctr">
            <a:solidFill>
              <a:srgbClr val="0070C0"/>
            </a:solidFill>
            <a:prstDash val="solid"/>
            <a:round/>
            <a:headEnd type="triangle" w="med" len="med"/>
            <a:tailEnd type="triangle" w="med" len="med"/>
          </a:ln>
          <a:effectLst/>
        </p:spPr>
      </p:cxnSp>
      <p:cxnSp>
        <p:nvCxnSpPr>
          <p:cNvPr id="121" name="직선 화살표 연결선 120">
            <a:extLst>
              <a:ext uri="{FF2B5EF4-FFF2-40B4-BE49-F238E27FC236}">
                <a16:creationId xmlns:a16="http://schemas.microsoft.com/office/drawing/2014/main" id="{B0E5E3B5-D7E7-4F85-9A2C-40B828B846DB}"/>
              </a:ext>
            </a:extLst>
          </p:cNvPr>
          <p:cNvCxnSpPr>
            <a:cxnSpLocks/>
          </p:cNvCxnSpPr>
          <p:nvPr/>
        </p:nvCxnSpPr>
        <p:spPr bwMode="auto">
          <a:xfrm>
            <a:off x="1237014" y="4117007"/>
            <a:ext cx="1941740" cy="50857"/>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129" name="&quot;허용 안 됨&quot; 기호 128">
            <a:extLst>
              <a:ext uri="{FF2B5EF4-FFF2-40B4-BE49-F238E27FC236}">
                <a16:creationId xmlns:a16="http://schemas.microsoft.com/office/drawing/2014/main" id="{0F12E660-A2A2-4C48-AC06-726A4876CEBD}"/>
              </a:ext>
            </a:extLst>
          </p:cNvPr>
          <p:cNvSpPr/>
          <p:nvPr/>
        </p:nvSpPr>
        <p:spPr bwMode="auto">
          <a:xfrm>
            <a:off x="2641454" y="4055619"/>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cxnSp>
        <p:nvCxnSpPr>
          <p:cNvPr id="130" name="직선 화살표 연결선 129">
            <a:extLst>
              <a:ext uri="{FF2B5EF4-FFF2-40B4-BE49-F238E27FC236}">
                <a16:creationId xmlns:a16="http://schemas.microsoft.com/office/drawing/2014/main" id="{3C9F92AE-BCCD-41C0-BC88-73E6F4A5F576}"/>
              </a:ext>
            </a:extLst>
          </p:cNvPr>
          <p:cNvCxnSpPr>
            <a:cxnSpLocks/>
          </p:cNvCxnSpPr>
          <p:nvPr/>
        </p:nvCxnSpPr>
        <p:spPr bwMode="auto">
          <a:xfrm>
            <a:off x="1241209" y="4279670"/>
            <a:ext cx="447559" cy="17375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136" name="TextBox 135">
            <a:extLst>
              <a:ext uri="{FF2B5EF4-FFF2-40B4-BE49-F238E27FC236}">
                <a16:creationId xmlns:a16="http://schemas.microsoft.com/office/drawing/2014/main" id="{5F31B0E0-DC6D-4F28-B61C-08A0B223E94A}"/>
              </a:ext>
            </a:extLst>
          </p:cNvPr>
          <p:cNvSpPr txBox="1"/>
          <p:nvPr/>
        </p:nvSpPr>
        <p:spPr>
          <a:xfrm>
            <a:off x="7542948" y="5275509"/>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cxnSp>
        <p:nvCxnSpPr>
          <p:cNvPr id="60" name="직선 화살표 연결선 59">
            <a:extLst>
              <a:ext uri="{FF2B5EF4-FFF2-40B4-BE49-F238E27FC236}">
                <a16:creationId xmlns:a16="http://schemas.microsoft.com/office/drawing/2014/main" id="{02F054CD-1D6A-4117-83F2-FAF9B732E4B5}"/>
              </a:ext>
            </a:extLst>
          </p:cNvPr>
          <p:cNvCxnSpPr>
            <a:cxnSpLocks/>
          </p:cNvCxnSpPr>
          <p:nvPr/>
        </p:nvCxnSpPr>
        <p:spPr bwMode="auto">
          <a:xfrm>
            <a:off x="2081560" y="3487221"/>
            <a:ext cx="1097194" cy="543097"/>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cxnSp>
        <p:nvCxnSpPr>
          <p:cNvPr id="62" name="직선 화살표 연결선 61">
            <a:extLst>
              <a:ext uri="{FF2B5EF4-FFF2-40B4-BE49-F238E27FC236}">
                <a16:creationId xmlns:a16="http://schemas.microsoft.com/office/drawing/2014/main" id="{58776664-760F-4A4E-B4EC-62CEE2B178D5}"/>
              </a:ext>
            </a:extLst>
          </p:cNvPr>
          <p:cNvCxnSpPr>
            <a:cxnSpLocks/>
          </p:cNvCxnSpPr>
          <p:nvPr/>
        </p:nvCxnSpPr>
        <p:spPr bwMode="auto">
          <a:xfrm>
            <a:off x="1864692" y="3697182"/>
            <a:ext cx="0" cy="666272"/>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61" name="직사각형 60">
            <a:extLst>
              <a:ext uri="{FF2B5EF4-FFF2-40B4-BE49-F238E27FC236}">
                <a16:creationId xmlns:a16="http://schemas.microsoft.com/office/drawing/2014/main" id="{3044AD0C-B4B7-4DC2-9572-7D83A341D790}"/>
              </a:ext>
            </a:extLst>
          </p:cNvPr>
          <p:cNvSpPr/>
          <p:nvPr/>
        </p:nvSpPr>
        <p:spPr bwMode="auto">
          <a:xfrm>
            <a:off x="4873625" y="2660990"/>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3" name="직사각형 62">
            <a:extLst>
              <a:ext uri="{FF2B5EF4-FFF2-40B4-BE49-F238E27FC236}">
                <a16:creationId xmlns:a16="http://schemas.microsoft.com/office/drawing/2014/main" id="{093FB18F-CA9E-4B28-9696-30F29A2CD19C}"/>
              </a:ext>
            </a:extLst>
          </p:cNvPr>
          <p:cNvSpPr/>
          <p:nvPr/>
        </p:nvSpPr>
        <p:spPr bwMode="auto">
          <a:xfrm>
            <a:off x="4873625" y="2767577"/>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4" name="직사각형 63">
            <a:extLst>
              <a:ext uri="{FF2B5EF4-FFF2-40B4-BE49-F238E27FC236}">
                <a16:creationId xmlns:a16="http://schemas.microsoft.com/office/drawing/2014/main" id="{1069B90A-68D1-48BB-ADD6-85EDFF222441}"/>
              </a:ext>
            </a:extLst>
          </p:cNvPr>
          <p:cNvSpPr/>
          <p:nvPr/>
        </p:nvSpPr>
        <p:spPr bwMode="auto">
          <a:xfrm>
            <a:off x="4873625" y="287481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5" name="직사각형 64">
            <a:extLst>
              <a:ext uri="{FF2B5EF4-FFF2-40B4-BE49-F238E27FC236}">
                <a16:creationId xmlns:a16="http://schemas.microsoft.com/office/drawing/2014/main" id="{325A0751-CA9F-4058-B812-EEA14C8C8B44}"/>
              </a:ext>
            </a:extLst>
          </p:cNvPr>
          <p:cNvSpPr/>
          <p:nvPr/>
        </p:nvSpPr>
        <p:spPr bwMode="auto">
          <a:xfrm>
            <a:off x="4873625" y="298216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66" name="직사각형 65">
            <a:extLst>
              <a:ext uri="{FF2B5EF4-FFF2-40B4-BE49-F238E27FC236}">
                <a16:creationId xmlns:a16="http://schemas.microsoft.com/office/drawing/2014/main" id="{497D2540-1995-440D-8D35-CB34D7D9EC7A}"/>
              </a:ext>
            </a:extLst>
          </p:cNvPr>
          <p:cNvSpPr/>
          <p:nvPr/>
        </p:nvSpPr>
        <p:spPr bwMode="auto">
          <a:xfrm>
            <a:off x="5405026" y="3344810"/>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74" name="직사각형 73">
            <a:extLst>
              <a:ext uri="{FF2B5EF4-FFF2-40B4-BE49-F238E27FC236}">
                <a16:creationId xmlns:a16="http://schemas.microsoft.com/office/drawing/2014/main" id="{CEF1AB12-CCDC-47C1-BDA0-7CA51F17A4A6}"/>
              </a:ext>
            </a:extLst>
          </p:cNvPr>
          <p:cNvSpPr/>
          <p:nvPr/>
        </p:nvSpPr>
        <p:spPr bwMode="auto">
          <a:xfrm>
            <a:off x="5405026" y="3451397"/>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75" name="직사각형 74">
            <a:extLst>
              <a:ext uri="{FF2B5EF4-FFF2-40B4-BE49-F238E27FC236}">
                <a16:creationId xmlns:a16="http://schemas.microsoft.com/office/drawing/2014/main" id="{C77C9892-FD4B-4812-B4C2-6837B3A76D62}"/>
              </a:ext>
            </a:extLst>
          </p:cNvPr>
          <p:cNvSpPr/>
          <p:nvPr/>
        </p:nvSpPr>
        <p:spPr bwMode="auto">
          <a:xfrm>
            <a:off x="5405026" y="3558635"/>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76" name="직사각형 75">
            <a:extLst>
              <a:ext uri="{FF2B5EF4-FFF2-40B4-BE49-F238E27FC236}">
                <a16:creationId xmlns:a16="http://schemas.microsoft.com/office/drawing/2014/main" id="{3874BF29-C240-44D7-A059-87BDE8447685}"/>
              </a:ext>
            </a:extLst>
          </p:cNvPr>
          <p:cNvSpPr/>
          <p:nvPr/>
        </p:nvSpPr>
        <p:spPr bwMode="auto">
          <a:xfrm>
            <a:off x="5405026" y="3666282"/>
            <a:ext cx="433137" cy="10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77" name="직사각형 76">
            <a:extLst>
              <a:ext uri="{FF2B5EF4-FFF2-40B4-BE49-F238E27FC236}">
                <a16:creationId xmlns:a16="http://schemas.microsoft.com/office/drawing/2014/main" id="{4FB11B74-B9E2-4A4F-BF0C-31E4648B7765}"/>
              </a:ext>
            </a:extLst>
          </p:cNvPr>
          <p:cNvSpPr/>
          <p:nvPr/>
        </p:nvSpPr>
        <p:spPr bwMode="auto">
          <a:xfrm>
            <a:off x="4873625" y="4339033"/>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78" name="직사각형 77">
            <a:extLst>
              <a:ext uri="{FF2B5EF4-FFF2-40B4-BE49-F238E27FC236}">
                <a16:creationId xmlns:a16="http://schemas.microsoft.com/office/drawing/2014/main" id="{F2CCF6FA-3340-4593-901E-8B7F8032ADD3}"/>
              </a:ext>
            </a:extLst>
          </p:cNvPr>
          <p:cNvSpPr/>
          <p:nvPr/>
        </p:nvSpPr>
        <p:spPr bwMode="auto">
          <a:xfrm>
            <a:off x="4873625" y="4445620"/>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92" name="직사각형 91">
            <a:extLst>
              <a:ext uri="{FF2B5EF4-FFF2-40B4-BE49-F238E27FC236}">
                <a16:creationId xmlns:a16="http://schemas.microsoft.com/office/drawing/2014/main" id="{06EE900A-BC43-4A78-ADA0-DF5125BB8EF4}"/>
              </a:ext>
            </a:extLst>
          </p:cNvPr>
          <p:cNvSpPr/>
          <p:nvPr/>
        </p:nvSpPr>
        <p:spPr bwMode="auto">
          <a:xfrm>
            <a:off x="4873625" y="4552858"/>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95" name="직사각형 94">
            <a:extLst>
              <a:ext uri="{FF2B5EF4-FFF2-40B4-BE49-F238E27FC236}">
                <a16:creationId xmlns:a16="http://schemas.microsoft.com/office/drawing/2014/main" id="{D90C243F-C6A4-47CA-9608-A43C1D0AFE11}"/>
              </a:ext>
            </a:extLst>
          </p:cNvPr>
          <p:cNvSpPr/>
          <p:nvPr/>
        </p:nvSpPr>
        <p:spPr bwMode="auto">
          <a:xfrm>
            <a:off x="4873625" y="4656470"/>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97" name="직사각형 96">
            <a:extLst>
              <a:ext uri="{FF2B5EF4-FFF2-40B4-BE49-F238E27FC236}">
                <a16:creationId xmlns:a16="http://schemas.microsoft.com/office/drawing/2014/main" id="{EDCB5F97-8150-479D-93E0-395FA236B1FB}"/>
              </a:ext>
            </a:extLst>
          </p:cNvPr>
          <p:cNvSpPr/>
          <p:nvPr/>
        </p:nvSpPr>
        <p:spPr bwMode="auto">
          <a:xfrm>
            <a:off x="5405026" y="4334614"/>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00" name="직사각형 99">
            <a:extLst>
              <a:ext uri="{FF2B5EF4-FFF2-40B4-BE49-F238E27FC236}">
                <a16:creationId xmlns:a16="http://schemas.microsoft.com/office/drawing/2014/main" id="{290E25C9-E5D0-4680-8BF9-787550B851B3}"/>
              </a:ext>
            </a:extLst>
          </p:cNvPr>
          <p:cNvSpPr/>
          <p:nvPr/>
        </p:nvSpPr>
        <p:spPr bwMode="auto">
          <a:xfrm>
            <a:off x="5405026" y="4441201"/>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01" name="직사각형 100">
            <a:extLst>
              <a:ext uri="{FF2B5EF4-FFF2-40B4-BE49-F238E27FC236}">
                <a16:creationId xmlns:a16="http://schemas.microsoft.com/office/drawing/2014/main" id="{75924134-3A6A-4D20-A5B9-DE6F9D2CC4AB}"/>
              </a:ext>
            </a:extLst>
          </p:cNvPr>
          <p:cNvSpPr/>
          <p:nvPr/>
        </p:nvSpPr>
        <p:spPr bwMode="auto">
          <a:xfrm>
            <a:off x="5405026" y="4548439"/>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02" name="직사각형 101">
            <a:extLst>
              <a:ext uri="{FF2B5EF4-FFF2-40B4-BE49-F238E27FC236}">
                <a16:creationId xmlns:a16="http://schemas.microsoft.com/office/drawing/2014/main" id="{52F58221-6D0B-41FD-A21B-CD5B125CC3A7}"/>
              </a:ext>
            </a:extLst>
          </p:cNvPr>
          <p:cNvSpPr/>
          <p:nvPr/>
        </p:nvSpPr>
        <p:spPr bwMode="auto">
          <a:xfrm>
            <a:off x="5405026" y="4656470"/>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09" name="직사각형 108">
            <a:extLst>
              <a:ext uri="{FF2B5EF4-FFF2-40B4-BE49-F238E27FC236}">
                <a16:creationId xmlns:a16="http://schemas.microsoft.com/office/drawing/2014/main" id="{32770070-4D1B-4791-8248-71803F4AF7D1}"/>
              </a:ext>
            </a:extLst>
          </p:cNvPr>
          <p:cNvSpPr/>
          <p:nvPr/>
        </p:nvSpPr>
        <p:spPr bwMode="auto">
          <a:xfrm>
            <a:off x="5405026" y="5459133"/>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13" name="직사각형 112">
            <a:extLst>
              <a:ext uri="{FF2B5EF4-FFF2-40B4-BE49-F238E27FC236}">
                <a16:creationId xmlns:a16="http://schemas.microsoft.com/office/drawing/2014/main" id="{ABDB0C2B-9C11-481F-B979-269058BCE32D}"/>
              </a:ext>
            </a:extLst>
          </p:cNvPr>
          <p:cNvSpPr/>
          <p:nvPr/>
        </p:nvSpPr>
        <p:spPr bwMode="auto">
          <a:xfrm>
            <a:off x="5405026" y="5565720"/>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14" name="직사각형 113">
            <a:extLst>
              <a:ext uri="{FF2B5EF4-FFF2-40B4-BE49-F238E27FC236}">
                <a16:creationId xmlns:a16="http://schemas.microsoft.com/office/drawing/2014/main" id="{8FE0EB31-12D4-4D59-B583-CD61A2F70D78}"/>
              </a:ext>
            </a:extLst>
          </p:cNvPr>
          <p:cNvSpPr/>
          <p:nvPr/>
        </p:nvSpPr>
        <p:spPr bwMode="auto">
          <a:xfrm>
            <a:off x="5405026" y="5672958"/>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118" name="직사각형 117">
            <a:extLst>
              <a:ext uri="{FF2B5EF4-FFF2-40B4-BE49-F238E27FC236}">
                <a16:creationId xmlns:a16="http://schemas.microsoft.com/office/drawing/2014/main" id="{5D1DB7F3-66EB-4919-AE27-C4D1ECCCBD7C}"/>
              </a:ext>
            </a:extLst>
          </p:cNvPr>
          <p:cNvSpPr/>
          <p:nvPr/>
        </p:nvSpPr>
        <p:spPr bwMode="auto">
          <a:xfrm>
            <a:off x="5405026" y="5776012"/>
            <a:ext cx="433137" cy="108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bg1">
                    <a:lumMod val="65000"/>
                  </a:schemeClr>
                </a:solidFill>
                <a:effectLst/>
                <a:latin typeface="Times New Roman" pitchFamily="16" charset="0"/>
                <a:ea typeface="MS Gothic" charset="-128"/>
              </a:rPr>
              <a:t>ICR</a:t>
            </a:r>
            <a:endParaRPr kumimoji="0" lang="ko-KR" altLang="en-US" sz="9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93" name="직사각형 92">
            <a:extLst>
              <a:ext uri="{FF2B5EF4-FFF2-40B4-BE49-F238E27FC236}">
                <a16:creationId xmlns:a16="http://schemas.microsoft.com/office/drawing/2014/main" id="{935EAF34-3269-4B4B-9FE9-4370B7354A72}"/>
              </a:ext>
            </a:extLst>
          </p:cNvPr>
          <p:cNvSpPr/>
          <p:nvPr/>
        </p:nvSpPr>
        <p:spPr bwMode="auto">
          <a:xfrm>
            <a:off x="5405026" y="4334614"/>
            <a:ext cx="2451594" cy="4298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set by ICF/ICR exchange</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96" name="직사각형 95">
            <a:extLst>
              <a:ext uri="{FF2B5EF4-FFF2-40B4-BE49-F238E27FC236}">
                <a16:creationId xmlns:a16="http://schemas.microsoft.com/office/drawing/2014/main" id="{7C6A9733-C32E-467D-BECD-2161CDE45E2C}"/>
              </a:ext>
            </a:extLst>
          </p:cNvPr>
          <p:cNvSpPr/>
          <p:nvPr/>
        </p:nvSpPr>
        <p:spPr bwMode="auto">
          <a:xfrm>
            <a:off x="5940431" y="3917587"/>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cxnSp>
        <p:nvCxnSpPr>
          <p:cNvPr id="85" name="직선 화살표 연결선 84">
            <a:extLst>
              <a:ext uri="{FF2B5EF4-FFF2-40B4-BE49-F238E27FC236}">
                <a16:creationId xmlns:a16="http://schemas.microsoft.com/office/drawing/2014/main" id="{A3E5A722-5DF1-482F-BB2D-09F2121FC945}"/>
              </a:ext>
            </a:extLst>
          </p:cNvPr>
          <p:cNvCxnSpPr>
            <a:cxnSpLocks/>
          </p:cNvCxnSpPr>
          <p:nvPr/>
        </p:nvCxnSpPr>
        <p:spPr bwMode="auto">
          <a:xfrm>
            <a:off x="4770520" y="4764470"/>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0" name="직선 화살표 연결선 89">
            <a:extLst>
              <a:ext uri="{FF2B5EF4-FFF2-40B4-BE49-F238E27FC236}">
                <a16:creationId xmlns:a16="http://schemas.microsoft.com/office/drawing/2014/main" id="{B427B929-C4AD-4D45-A138-5ADA3199F4B7}"/>
              </a:ext>
            </a:extLst>
          </p:cNvPr>
          <p:cNvCxnSpPr>
            <a:cxnSpLocks/>
          </p:cNvCxnSpPr>
          <p:nvPr/>
        </p:nvCxnSpPr>
        <p:spPr bwMode="auto">
          <a:xfrm>
            <a:off x="4770520" y="5884012"/>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9" name="TextBox 118">
            <a:extLst>
              <a:ext uri="{FF2B5EF4-FFF2-40B4-BE49-F238E27FC236}">
                <a16:creationId xmlns:a16="http://schemas.microsoft.com/office/drawing/2014/main" id="{146E63F9-1362-40E7-824A-F8413A47B9E3}"/>
              </a:ext>
            </a:extLst>
          </p:cNvPr>
          <p:cNvSpPr txBox="1"/>
          <p:nvPr/>
        </p:nvSpPr>
        <p:spPr>
          <a:xfrm>
            <a:off x="7542948" y="3423187"/>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Tree>
    <p:extLst>
      <p:ext uri="{BB962C8B-B14F-4D97-AF65-F5344CB8AC3E}">
        <p14:creationId xmlns:p14="http://schemas.microsoft.com/office/powerpoint/2010/main" val="284754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a:t>
            </a:r>
            <a:r>
              <a:rPr lang="en-US" altLang="ko-KR" dirty="0"/>
              <a:t>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If ICR in the previous examples is </a:t>
            </a:r>
            <a:r>
              <a:rPr lang="en-US" altLang="ko-KR" sz="1800" b="1" dirty="0">
                <a:solidFill>
                  <a:srgbClr val="FF0000"/>
                </a:solidFill>
              </a:rPr>
              <a:t>CTS</a:t>
            </a:r>
            <a:r>
              <a:rPr lang="en-US" altLang="ko-KR" sz="1800" dirty="0"/>
              <a:t>, </a:t>
            </a:r>
            <a:r>
              <a:rPr lang="en-US" altLang="ko-KR" sz="1800" i="1" dirty="0"/>
              <a:t>is NPCA STA able to perform NPCA?</a:t>
            </a:r>
          </a:p>
          <a:p>
            <a:pPr lvl="2">
              <a:lnSpc>
                <a:spcPct val="120000"/>
              </a:lnSpc>
              <a:buFont typeface="Arial" panose="020B0604020202020204" pitchFamily="34" charset="0"/>
              <a:buChar char="•"/>
            </a:pPr>
            <a:r>
              <a:rPr lang="en-US" altLang="ko-KR" sz="1600" dirty="0"/>
              <a:t>OBSS indetermination</a:t>
            </a:r>
          </a:p>
          <a:p>
            <a:pPr lvl="3">
              <a:lnSpc>
                <a:spcPct val="120000"/>
              </a:lnSpc>
              <a:buFont typeface="Arial" panose="020B0604020202020204" pitchFamily="34" charset="0"/>
              <a:buChar char="•"/>
            </a:pPr>
            <a:r>
              <a:rPr lang="en-US" altLang="ko-KR" sz="1400" dirty="0"/>
              <a:t>When STA 1 send RTS and AP responds to it,</a:t>
            </a:r>
            <a:br>
              <a:rPr lang="en-US" altLang="ko-KR" sz="1400" dirty="0"/>
            </a:br>
            <a:r>
              <a:rPr lang="en-US" altLang="ko-KR" sz="1400" dirty="0"/>
              <a:t>CTS sent by the AP does not include</a:t>
            </a:r>
            <a:br>
              <a:rPr lang="en-US" altLang="ko-KR" sz="1400" dirty="0"/>
            </a:br>
            <a:r>
              <a:rPr lang="en-US" altLang="ko-KR" sz="1400" dirty="0"/>
              <a:t>TA address (BSSID or AP MAC address)</a:t>
            </a:r>
          </a:p>
          <a:p>
            <a:pPr lvl="3">
              <a:lnSpc>
                <a:spcPct val="120000"/>
              </a:lnSpc>
              <a:buFont typeface="Arial" panose="020B0604020202020204" pitchFamily="34" charset="0"/>
              <a:buChar char="•"/>
            </a:pPr>
            <a:r>
              <a:rPr lang="en-US" altLang="ko-KR" sz="1400" dirty="0"/>
              <a:t>[Recap]</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r>
              <a:rPr lang="en-US" altLang="ko-KR" sz="1400" dirty="0"/>
              <a:t>STA 1 has no way to recognize whether CTS frame is sent </a:t>
            </a:r>
            <a:br>
              <a:rPr lang="en-US" altLang="ko-KR" sz="1400" dirty="0"/>
            </a:br>
            <a:r>
              <a:rPr lang="en-US" altLang="ko-KR" sz="1400" dirty="0"/>
              <a:t>by OBSS STA or the associated AP</a:t>
            </a:r>
          </a:p>
          <a:p>
            <a:pPr lvl="1">
              <a:lnSpc>
                <a:spcPct val="120000"/>
              </a:lnSpc>
              <a:buFont typeface="Arial" panose="020B0604020202020204" pitchFamily="34" charset="0"/>
              <a:buChar char="•"/>
            </a:pPr>
            <a:endParaRPr lang="en-US" altLang="ko-KR" sz="800" dirty="0"/>
          </a:p>
          <a:p>
            <a:pPr marL="457200" lvl="1" indent="0">
              <a:lnSpc>
                <a:spcPct val="120000"/>
              </a:lnSpc>
            </a:pPr>
            <a:r>
              <a:rPr lang="en-US" altLang="ko-KR" sz="1800" dirty="0">
                <a:sym typeface="Wingdings" panose="05000000000000000000" pitchFamily="2" charset="2"/>
              </a:rPr>
              <a:t> </a:t>
            </a:r>
            <a:r>
              <a:rPr lang="en-US" altLang="ko-KR" sz="1800" dirty="0"/>
              <a:t>Therefore, when only CTS frame is received under hidden situation, the STA cannot perform NPCA </a:t>
            </a:r>
            <a:r>
              <a:rPr lang="en-US" altLang="ko-KR" sz="1800" u="sng" dirty="0"/>
              <a:t>as it cannot determine it comes from OBSS or the same BSS</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2">
              <a:lnSpc>
                <a:spcPct val="120000"/>
              </a:lnSpc>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12" name="그룹 11">
            <a:extLst>
              <a:ext uri="{FF2B5EF4-FFF2-40B4-BE49-F238E27FC236}">
                <a16:creationId xmlns:a16="http://schemas.microsoft.com/office/drawing/2014/main" id="{57D17227-1C4C-43D8-99CA-A97F6A5C3819}"/>
              </a:ext>
            </a:extLst>
          </p:cNvPr>
          <p:cNvGrpSpPr/>
          <p:nvPr/>
        </p:nvGrpSpPr>
        <p:grpSpPr>
          <a:xfrm>
            <a:off x="5995216" y="2780884"/>
            <a:ext cx="2825512" cy="1689224"/>
            <a:chOff x="5647915" y="2586747"/>
            <a:chExt cx="2825512" cy="1689224"/>
          </a:xfrm>
        </p:grpSpPr>
        <p:grpSp>
          <p:nvGrpSpPr>
            <p:cNvPr id="55" name="그룹 54">
              <a:extLst>
                <a:ext uri="{FF2B5EF4-FFF2-40B4-BE49-F238E27FC236}">
                  <a16:creationId xmlns:a16="http://schemas.microsoft.com/office/drawing/2014/main" id="{6A4EDAC6-28FA-4338-A1D9-DF3A46105BD8}"/>
                </a:ext>
              </a:extLst>
            </p:cNvPr>
            <p:cNvGrpSpPr/>
            <p:nvPr/>
          </p:nvGrpSpPr>
          <p:grpSpPr>
            <a:xfrm>
              <a:off x="6521038" y="2586747"/>
              <a:ext cx="1952389" cy="1360349"/>
              <a:chOff x="1958139" y="3056021"/>
              <a:chExt cx="1952389" cy="1360349"/>
            </a:xfrm>
          </p:grpSpPr>
          <p:sp>
            <p:nvSpPr>
              <p:cNvPr id="58" name="이등변 삼각형 57">
                <a:extLst>
                  <a:ext uri="{FF2B5EF4-FFF2-40B4-BE49-F238E27FC236}">
                    <a16:creationId xmlns:a16="http://schemas.microsoft.com/office/drawing/2014/main" id="{CFEE59B8-97E6-4483-8D68-B0AFC02AB67E}"/>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TextBox 59">
                <a:extLst>
                  <a:ext uri="{FF2B5EF4-FFF2-40B4-BE49-F238E27FC236}">
                    <a16:creationId xmlns:a16="http://schemas.microsoft.com/office/drawing/2014/main" id="{0298BAA8-651F-4F4C-8C4C-27F82780585B}"/>
                  </a:ext>
                </a:extLst>
              </p:cNvPr>
              <p:cNvSpPr txBox="1"/>
              <p:nvPr/>
            </p:nvSpPr>
            <p:spPr>
              <a:xfrm>
                <a:off x="1958139" y="3621275"/>
                <a:ext cx="481263" cy="276999"/>
              </a:xfrm>
              <a:prstGeom prst="rect">
                <a:avLst/>
              </a:prstGeom>
              <a:noFill/>
            </p:spPr>
            <p:txBody>
              <a:bodyPr wrap="square" rtlCol="0" anchor="ctr">
                <a:spAutoFit/>
              </a:bodyPr>
              <a:lstStyle/>
              <a:p>
                <a:pPr algn="ctr"/>
                <a:r>
                  <a:rPr lang="en-US" altLang="ko-KR" sz="1200" b="1" dirty="0">
                    <a:solidFill>
                      <a:srgbClr val="0070C0"/>
                    </a:solidFill>
                  </a:rPr>
                  <a:t>AP</a:t>
                </a:r>
                <a:endParaRPr lang="ko-KR" altLang="en-US" sz="1200" b="1" dirty="0">
                  <a:solidFill>
                    <a:srgbClr val="0070C0"/>
                  </a:solidFill>
                </a:endParaRPr>
              </a:p>
            </p:txBody>
          </p:sp>
          <p:sp>
            <p:nvSpPr>
              <p:cNvPr id="88" name="TextBox 87">
                <a:extLst>
                  <a:ext uri="{FF2B5EF4-FFF2-40B4-BE49-F238E27FC236}">
                    <a16:creationId xmlns:a16="http://schemas.microsoft.com/office/drawing/2014/main" id="{3AA2DBEB-6C44-486C-8C99-3EC0215A529E}"/>
                  </a:ext>
                </a:extLst>
              </p:cNvPr>
              <p:cNvSpPr txBox="1"/>
              <p:nvPr/>
            </p:nvSpPr>
            <p:spPr>
              <a:xfrm>
                <a:off x="2320868" y="3954705"/>
                <a:ext cx="1589660" cy="461665"/>
              </a:xfrm>
              <a:prstGeom prst="rect">
                <a:avLst/>
              </a:prstGeom>
              <a:noFill/>
            </p:spPr>
            <p:txBody>
              <a:bodyPr wrap="square" rtlCol="0" anchor="ctr">
                <a:spAutoFit/>
              </a:bodyPr>
              <a:lstStyle/>
              <a:p>
                <a:r>
                  <a:rPr lang="en-US" altLang="ko-KR" sz="1200" b="1" dirty="0">
                    <a:solidFill>
                      <a:schemeClr val="tx1"/>
                    </a:solidFill>
                  </a:rPr>
                  <a:t>STA 1 and STA 2 are hidden each other</a:t>
                </a:r>
                <a:endParaRPr lang="ko-KR" altLang="en-US" sz="1200" b="1" dirty="0">
                  <a:solidFill>
                    <a:schemeClr val="tx1"/>
                  </a:solidFill>
                </a:endParaRPr>
              </a:p>
            </p:txBody>
          </p:sp>
        </p:grpSp>
        <p:grpSp>
          <p:nvGrpSpPr>
            <p:cNvPr id="61" name="그룹 60">
              <a:extLst>
                <a:ext uri="{FF2B5EF4-FFF2-40B4-BE49-F238E27FC236}">
                  <a16:creationId xmlns:a16="http://schemas.microsoft.com/office/drawing/2014/main" id="{09EE2E19-DEDE-460B-999A-32CF5ED158A8}"/>
                </a:ext>
              </a:extLst>
            </p:cNvPr>
            <p:cNvGrpSpPr/>
            <p:nvPr/>
          </p:nvGrpSpPr>
          <p:grpSpPr>
            <a:xfrm>
              <a:off x="5647915" y="3740293"/>
              <a:ext cx="637678" cy="535678"/>
              <a:chOff x="1151120" y="4730376"/>
              <a:chExt cx="637678" cy="535678"/>
            </a:xfrm>
          </p:grpSpPr>
          <p:sp>
            <p:nvSpPr>
              <p:cNvPr id="62" name="타원 61">
                <a:extLst>
                  <a:ext uri="{FF2B5EF4-FFF2-40B4-BE49-F238E27FC236}">
                    <a16:creationId xmlns:a16="http://schemas.microsoft.com/office/drawing/2014/main" id="{B64CFF4B-083A-42C1-B3B8-2C95E64B3D83}"/>
                  </a:ext>
                </a:extLst>
              </p:cNvPr>
              <p:cNvSpPr/>
              <p:nvPr/>
            </p:nvSpPr>
            <p:spPr bwMode="auto">
              <a:xfrm>
                <a:off x="1343628" y="4730376"/>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TextBox 62">
                <a:extLst>
                  <a:ext uri="{FF2B5EF4-FFF2-40B4-BE49-F238E27FC236}">
                    <a16:creationId xmlns:a16="http://schemas.microsoft.com/office/drawing/2014/main" id="{8AE984F6-06DD-4C34-9B4C-315EF03E087E}"/>
                  </a:ext>
                </a:extLst>
              </p:cNvPr>
              <p:cNvSpPr txBox="1"/>
              <p:nvPr/>
            </p:nvSpPr>
            <p:spPr>
              <a:xfrm>
                <a:off x="1151120" y="4989055"/>
                <a:ext cx="637678" cy="276999"/>
              </a:xfrm>
              <a:prstGeom prst="rect">
                <a:avLst/>
              </a:prstGeom>
              <a:noFill/>
            </p:spPr>
            <p:txBody>
              <a:bodyPr wrap="square" rtlCol="0" anchor="ctr">
                <a:spAutoFit/>
              </a:bodyPr>
              <a:lstStyle/>
              <a:p>
                <a:pPr algn="ctr"/>
                <a:r>
                  <a:rPr lang="en-US" altLang="ko-KR" sz="1200" b="1" dirty="0">
                    <a:solidFill>
                      <a:srgbClr val="0070C0"/>
                    </a:solidFill>
                  </a:rPr>
                  <a:t>STA 1</a:t>
                </a:r>
                <a:endParaRPr lang="ko-KR" altLang="en-US" sz="1200" b="1" dirty="0">
                  <a:solidFill>
                    <a:srgbClr val="0070C0"/>
                  </a:solidFill>
                </a:endParaRPr>
              </a:p>
            </p:txBody>
          </p:sp>
        </p:grpSp>
        <p:cxnSp>
          <p:nvCxnSpPr>
            <p:cNvPr id="64" name="직선 화살표 연결선 63">
              <a:extLst>
                <a:ext uri="{FF2B5EF4-FFF2-40B4-BE49-F238E27FC236}">
                  <a16:creationId xmlns:a16="http://schemas.microsoft.com/office/drawing/2014/main" id="{C16B6C90-F3E7-4070-908F-5EEEF95837FD}"/>
                </a:ext>
              </a:extLst>
            </p:cNvPr>
            <p:cNvCxnSpPr>
              <a:cxnSpLocks/>
            </p:cNvCxnSpPr>
            <p:nvPr/>
          </p:nvCxnSpPr>
          <p:spPr bwMode="auto">
            <a:xfrm flipH="1">
              <a:off x="6079771" y="3159715"/>
              <a:ext cx="351794" cy="482488"/>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grpSp>
          <p:nvGrpSpPr>
            <p:cNvPr id="75" name="그룹 74">
              <a:extLst>
                <a:ext uri="{FF2B5EF4-FFF2-40B4-BE49-F238E27FC236}">
                  <a16:creationId xmlns:a16="http://schemas.microsoft.com/office/drawing/2014/main" id="{2BEB7A00-8BC7-4677-90AA-B076AAAFD2C8}"/>
                </a:ext>
              </a:extLst>
            </p:cNvPr>
            <p:cNvGrpSpPr/>
            <p:nvPr/>
          </p:nvGrpSpPr>
          <p:grpSpPr>
            <a:xfrm>
              <a:off x="7669038" y="2598506"/>
              <a:ext cx="637678" cy="535678"/>
              <a:chOff x="944476" y="4337384"/>
              <a:chExt cx="637678" cy="535678"/>
            </a:xfrm>
          </p:grpSpPr>
          <p:sp>
            <p:nvSpPr>
              <p:cNvPr id="76" name="타원 75">
                <a:extLst>
                  <a:ext uri="{FF2B5EF4-FFF2-40B4-BE49-F238E27FC236}">
                    <a16:creationId xmlns:a16="http://schemas.microsoft.com/office/drawing/2014/main" id="{0BA422A7-CD3C-4733-A625-E26BC543324D}"/>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68A05358-8A28-4503-8C1B-16A06949B206}"/>
                  </a:ext>
                </a:extLst>
              </p:cNvPr>
              <p:cNvSpPr txBox="1"/>
              <p:nvPr/>
            </p:nvSpPr>
            <p:spPr>
              <a:xfrm>
                <a:off x="944476" y="4596063"/>
                <a:ext cx="637678" cy="276999"/>
              </a:xfrm>
              <a:prstGeom prst="rect">
                <a:avLst/>
              </a:prstGeom>
              <a:noFill/>
            </p:spPr>
            <p:txBody>
              <a:bodyPr wrap="square" rtlCol="0" anchor="ctr">
                <a:spAutoFit/>
              </a:bodyPr>
              <a:lstStyle/>
              <a:p>
                <a:pPr algn="ctr"/>
                <a:r>
                  <a:rPr lang="en-US" altLang="ko-KR" sz="1200" b="1" dirty="0">
                    <a:solidFill>
                      <a:srgbClr val="0070C0"/>
                    </a:solidFill>
                  </a:rPr>
                  <a:t>STA 2</a:t>
                </a:r>
                <a:endParaRPr lang="ko-KR" altLang="en-US" sz="1200" b="1" dirty="0">
                  <a:solidFill>
                    <a:srgbClr val="0070C0"/>
                  </a:solidFill>
                </a:endParaRPr>
              </a:p>
            </p:txBody>
          </p:sp>
        </p:grpSp>
        <p:cxnSp>
          <p:nvCxnSpPr>
            <p:cNvPr id="78" name="직선 화살표 연결선 77">
              <a:extLst>
                <a:ext uri="{FF2B5EF4-FFF2-40B4-BE49-F238E27FC236}">
                  <a16:creationId xmlns:a16="http://schemas.microsoft.com/office/drawing/2014/main" id="{2AAACAA9-AB3C-40AB-A3F2-4D3FDA519B10}"/>
                </a:ext>
              </a:extLst>
            </p:cNvPr>
            <p:cNvCxnSpPr>
              <a:cxnSpLocks/>
            </p:cNvCxnSpPr>
            <p:nvPr/>
          </p:nvCxnSpPr>
          <p:spPr bwMode="auto">
            <a:xfrm rot="1956222" flipH="1">
              <a:off x="7120609" y="2611337"/>
              <a:ext cx="487273" cy="378995"/>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grpSp>
      <p:pic>
        <p:nvPicPr>
          <p:cNvPr id="11" name="그림 10">
            <a:extLst>
              <a:ext uri="{FF2B5EF4-FFF2-40B4-BE49-F238E27FC236}">
                <a16:creationId xmlns:a16="http://schemas.microsoft.com/office/drawing/2014/main" id="{F94517E0-27EA-44F8-9850-0C75D512FD05}"/>
              </a:ext>
            </a:extLst>
          </p:cNvPr>
          <p:cNvPicPr>
            <a:picLocks noChangeAspect="1"/>
          </p:cNvPicPr>
          <p:nvPr/>
        </p:nvPicPr>
        <p:blipFill>
          <a:blip r:embed="rId2"/>
          <a:stretch>
            <a:fillRect/>
          </a:stretch>
        </p:blipFill>
        <p:spPr>
          <a:xfrm>
            <a:off x="1953185" y="3867773"/>
            <a:ext cx="3332164" cy="546920"/>
          </a:xfrm>
          <a:prstGeom prst="rect">
            <a:avLst/>
          </a:prstGeom>
        </p:spPr>
      </p:pic>
      <p:cxnSp>
        <p:nvCxnSpPr>
          <p:cNvPr id="86" name="직선 화살표 연결선 85">
            <a:extLst>
              <a:ext uri="{FF2B5EF4-FFF2-40B4-BE49-F238E27FC236}">
                <a16:creationId xmlns:a16="http://schemas.microsoft.com/office/drawing/2014/main" id="{71608699-359C-4DB4-A42D-A24E97107E67}"/>
              </a:ext>
            </a:extLst>
          </p:cNvPr>
          <p:cNvCxnSpPr>
            <a:cxnSpLocks/>
          </p:cNvCxnSpPr>
          <p:nvPr/>
        </p:nvCxnSpPr>
        <p:spPr bwMode="auto">
          <a:xfrm flipV="1">
            <a:off x="6632894" y="3189821"/>
            <a:ext cx="1307146" cy="87394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87" name="&quot;허용 안 됨&quot; 기호 86">
            <a:extLst>
              <a:ext uri="{FF2B5EF4-FFF2-40B4-BE49-F238E27FC236}">
                <a16:creationId xmlns:a16="http://schemas.microsoft.com/office/drawing/2014/main" id="{BED4322F-94C2-4372-8314-0922B2F61991}"/>
              </a:ext>
            </a:extLst>
          </p:cNvPr>
          <p:cNvSpPr/>
          <p:nvPr/>
        </p:nvSpPr>
        <p:spPr bwMode="auto">
          <a:xfrm>
            <a:off x="7422235" y="3363811"/>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spTree>
    <p:extLst>
      <p:ext uri="{BB962C8B-B14F-4D97-AF65-F5344CB8AC3E}">
        <p14:creationId xmlns:p14="http://schemas.microsoft.com/office/powerpoint/2010/main" val="167737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a:t>
            </a:r>
            <a:r>
              <a:rPr lang="en-US" altLang="ko-KR" dirty="0"/>
              <a:t>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If ICR in the previous examples is </a:t>
            </a:r>
            <a:r>
              <a:rPr lang="en-US" altLang="ko-KR" sz="1800" b="1" dirty="0">
                <a:solidFill>
                  <a:srgbClr val="FF0000"/>
                </a:solidFill>
              </a:rPr>
              <a:t>CTS</a:t>
            </a:r>
            <a:r>
              <a:rPr lang="en-US" altLang="ko-KR" sz="1800" dirty="0"/>
              <a:t>, </a:t>
            </a:r>
            <a:r>
              <a:rPr lang="en-US" altLang="ko-KR" sz="1800" i="1" dirty="0"/>
              <a:t>is NPCA STA able to perform NPCA?</a:t>
            </a:r>
          </a:p>
          <a:p>
            <a:pPr lvl="2">
              <a:lnSpc>
                <a:spcPct val="120000"/>
              </a:lnSpc>
              <a:buFont typeface="Arial" panose="020B0604020202020204" pitchFamily="34" charset="0"/>
              <a:buChar char="•"/>
            </a:pPr>
            <a:r>
              <a:rPr lang="en-US" altLang="ko-KR" sz="1600" dirty="0"/>
              <a:t>OBSS BW indetermination</a:t>
            </a:r>
          </a:p>
          <a:p>
            <a:pPr lvl="3">
              <a:lnSpc>
                <a:spcPct val="120000"/>
              </a:lnSpc>
              <a:buFont typeface="Arial" panose="020B0604020202020204" pitchFamily="34" charset="0"/>
              <a:buChar char="•"/>
            </a:pPr>
            <a:r>
              <a:rPr lang="en-US" altLang="ko-KR" sz="1400" dirty="0"/>
              <a:t>Using duplicate non-HT format control frame,</a:t>
            </a:r>
            <a:br>
              <a:rPr lang="en-US" altLang="ko-KR" sz="1400" dirty="0"/>
            </a:br>
            <a:r>
              <a:rPr lang="en-US" altLang="ko-KR" sz="1400" dirty="0"/>
              <a:t>its whole bandwidth is known by setting the TA field</a:t>
            </a:r>
            <a:br>
              <a:rPr lang="en-US" altLang="ko-KR" sz="1400" dirty="0"/>
            </a:br>
            <a:r>
              <a:rPr lang="en-US" altLang="ko-KR" sz="1400" dirty="0"/>
              <a:t>to a bandwidth signaling TA</a:t>
            </a:r>
          </a:p>
          <a:p>
            <a:pPr lvl="3">
              <a:lnSpc>
                <a:spcPct val="120000"/>
              </a:lnSpc>
              <a:buFont typeface="Arial" panose="020B0604020202020204" pitchFamily="34" charset="0"/>
              <a:buChar char="•"/>
            </a:pPr>
            <a:r>
              <a:rPr lang="en-US" altLang="ko-KR" sz="1400" dirty="0"/>
              <a:t>If NPCA STA receives CTS frame sent by OBSS STA</a:t>
            </a:r>
            <a:br>
              <a:rPr lang="en-US" altLang="ko-KR" sz="1400" dirty="0"/>
            </a:br>
            <a:r>
              <a:rPr lang="en-US" altLang="ko-KR" sz="1400" dirty="0"/>
              <a:t>without preceding RTS frame due to hidden situation,</a:t>
            </a:r>
            <a:br>
              <a:rPr lang="en-US" altLang="ko-KR" sz="1400" dirty="0"/>
            </a:br>
            <a:r>
              <a:rPr lang="en-US" altLang="ko-KR" sz="1400" dirty="0"/>
              <a:t>the STA has no way to know the BW of OBSS transmission</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marL="457200" lvl="1" indent="0">
              <a:lnSpc>
                <a:spcPct val="120000"/>
              </a:lnSpc>
            </a:pPr>
            <a:r>
              <a:rPr lang="en-US" altLang="ko-KR" sz="1800" dirty="0">
                <a:sym typeface="Wingdings" panose="05000000000000000000" pitchFamily="2" charset="2"/>
              </a:rPr>
              <a:t> </a:t>
            </a:r>
            <a:r>
              <a:rPr lang="en-US" altLang="ko-KR" sz="1800" dirty="0"/>
              <a:t>Therefore, when only CTS frame is received under hidden situation, the STA cannot perform NPCA </a:t>
            </a:r>
            <a:r>
              <a:rPr lang="en-US" altLang="ko-KR" sz="1800" u="sng" dirty="0"/>
              <a:t>as it cannot know the BW occupied by OBSS transmission</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2">
              <a:lnSpc>
                <a:spcPct val="120000"/>
              </a:lnSpc>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42" name="그룹 41">
            <a:extLst>
              <a:ext uri="{FF2B5EF4-FFF2-40B4-BE49-F238E27FC236}">
                <a16:creationId xmlns:a16="http://schemas.microsoft.com/office/drawing/2014/main" id="{AA8C64CB-D383-406A-A5C6-B3BD3D86BEBE}"/>
              </a:ext>
            </a:extLst>
          </p:cNvPr>
          <p:cNvGrpSpPr/>
          <p:nvPr/>
        </p:nvGrpSpPr>
        <p:grpSpPr>
          <a:xfrm>
            <a:off x="7407082" y="3060216"/>
            <a:ext cx="481263" cy="842253"/>
            <a:chOff x="1958139" y="3056021"/>
            <a:chExt cx="481263" cy="842253"/>
          </a:xfrm>
        </p:grpSpPr>
        <p:sp>
          <p:nvSpPr>
            <p:cNvPr id="43" name="이등변 삼각형 42">
              <a:extLst>
                <a:ext uri="{FF2B5EF4-FFF2-40B4-BE49-F238E27FC236}">
                  <a16:creationId xmlns:a16="http://schemas.microsoft.com/office/drawing/2014/main" id="{8A37D8C6-6F52-4ABE-85E6-8228C3509D2C}"/>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TextBox 43">
              <a:extLst>
                <a:ext uri="{FF2B5EF4-FFF2-40B4-BE49-F238E27FC236}">
                  <a16:creationId xmlns:a16="http://schemas.microsoft.com/office/drawing/2014/main" id="{A5156BAA-2F46-4055-8415-921B0B133CA0}"/>
                </a:ext>
              </a:extLst>
            </p:cNvPr>
            <p:cNvSpPr txBox="1"/>
            <p:nvPr/>
          </p:nvSpPr>
          <p:spPr>
            <a:xfrm>
              <a:off x="1958139" y="3621275"/>
              <a:ext cx="481263" cy="276999"/>
            </a:xfrm>
            <a:prstGeom prst="rect">
              <a:avLst/>
            </a:prstGeom>
            <a:noFill/>
          </p:spPr>
          <p:txBody>
            <a:bodyPr wrap="square" rtlCol="0" anchor="ctr">
              <a:spAutoFit/>
            </a:bodyPr>
            <a:lstStyle/>
            <a:p>
              <a:pPr algn="ctr"/>
              <a:r>
                <a:rPr lang="en-US" altLang="ko-KR" sz="1200" b="1" dirty="0">
                  <a:solidFill>
                    <a:srgbClr val="0070C0"/>
                  </a:solidFill>
                </a:rPr>
                <a:t>AP</a:t>
              </a:r>
              <a:endParaRPr lang="ko-KR" altLang="en-US" sz="1200" b="1" dirty="0">
                <a:solidFill>
                  <a:srgbClr val="0070C0"/>
                </a:solidFill>
              </a:endParaRPr>
            </a:p>
          </p:txBody>
        </p:sp>
      </p:grpSp>
      <p:grpSp>
        <p:nvGrpSpPr>
          <p:cNvPr id="45" name="그룹 44">
            <a:extLst>
              <a:ext uri="{FF2B5EF4-FFF2-40B4-BE49-F238E27FC236}">
                <a16:creationId xmlns:a16="http://schemas.microsoft.com/office/drawing/2014/main" id="{1C8E754B-AF03-47CE-9AF4-8A6263D79FDC}"/>
              </a:ext>
            </a:extLst>
          </p:cNvPr>
          <p:cNvGrpSpPr/>
          <p:nvPr/>
        </p:nvGrpSpPr>
        <p:grpSpPr>
          <a:xfrm>
            <a:off x="6414970" y="3790155"/>
            <a:ext cx="637678" cy="535678"/>
            <a:chOff x="944476" y="4337384"/>
            <a:chExt cx="637678" cy="535678"/>
          </a:xfrm>
        </p:grpSpPr>
        <p:sp>
          <p:nvSpPr>
            <p:cNvPr id="46" name="타원 45">
              <a:extLst>
                <a:ext uri="{FF2B5EF4-FFF2-40B4-BE49-F238E27FC236}">
                  <a16:creationId xmlns:a16="http://schemas.microsoft.com/office/drawing/2014/main" id="{E040AAD4-9778-4AE9-95AF-5E212F33D5D2}"/>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CDAF9CDF-66C2-4010-BFC0-BEEB9F57A473}"/>
                </a:ext>
              </a:extLst>
            </p:cNvPr>
            <p:cNvSpPr txBox="1"/>
            <p:nvPr/>
          </p:nvSpPr>
          <p:spPr>
            <a:xfrm>
              <a:off x="944476" y="4596063"/>
              <a:ext cx="637678" cy="276999"/>
            </a:xfrm>
            <a:prstGeom prst="rect">
              <a:avLst/>
            </a:prstGeom>
            <a:noFill/>
          </p:spPr>
          <p:txBody>
            <a:bodyPr wrap="square" rtlCol="0" anchor="ctr">
              <a:spAutoFit/>
            </a:bodyPr>
            <a:lstStyle/>
            <a:p>
              <a:pPr algn="ctr"/>
              <a:r>
                <a:rPr lang="en-US" altLang="ko-KR" sz="1200" b="1" dirty="0">
                  <a:solidFill>
                    <a:srgbClr val="0070C0"/>
                  </a:solidFill>
                </a:rPr>
                <a:t>STA</a:t>
              </a:r>
              <a:endParaRPr lang="ko-KR" altLang="en-US" sz="1200" b="1" dirty="0">
                <a:solidFill>
                  <a:srgbClr val="0070C0"/>
                </a:solidFill>
              </a:endParaRPr>
            </a:p>
          </p:txBody>
        </p:sp>
      </p:grpSp>
      <p:grpSp>
        <p:nvGrpSpPr>
          <p:cNvPr id="48" name="그룹 47">
            <a:extLst>
              <a:ext uri="{FF2B5EF4-FFF2-40B4-BE49-F238E27FC236}">
                <a16:creationId xmlns:a16="http://schemas.microsoft.com/office/drawing/2014/main" id="{855F3FB9-0F9B-4DEF-A8BB-37E1A2B40138}"/>
              </a:ext>
            </a:extLst>
          </p:cNvPr>
          <p:cNvGrpSpPr/>
          <p:nvPr/>
        </p:nvGrpSpPr>
        <p:grpSpPr>
          <a:xfrm>
            <a:off x="7980975" y="3627707"/>
            <a:ext cx="990708" cy="842253"/>
            <a:chOff x="1703417" y="3056021"/>
            <a:chExt cx="990708" cy="842253"/>
          </a:xfrm>
        </p:grpSpPr>
        <p:sp>
          <p:nvSpPr>
            <p:cNvPr id="49" name="이등변 삼각형 48">
              <a:extLst>
                <a:ext uri="{FF2B5EF4-FFF2-40B4-BE49-F238E27FC236}">
                  <a16:creationId xmlns:a16="http://schemas.microsoft.com/office/drawing/2014/main" id="{4E531F1A-681A-4CE1-A378-5CA9C589D93A}"/>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7823A0BE-D4CB-4C51-80D1-8607FE3291C3}"/>
                </a:ext>
              </a:extLst>
            </p:cNvPr>
            <p:cNvSpPr txBox="1"/>
            <p:nvPr/>
          </p:nvSpPr>
          <p:spPr>
            <a:xfrm>
              <a:off x="1703417" y="3621275"/>
              <a:ext cx="990708" cy="276999"/>
            </a:xfrm>
            <a:prstGeom prst="rect">
              <a:avLst/>
            </a:prstGeom>
            <a:noFill/>
          </p:spPr>
          <p:txBody>
            <a:bodyPr wrap="square" rtlCol="0" anchor="ctr">
              <a:spAutoFit/>
            </a:bodyPr>
            <a:lstStyle/>
            <a:p>
              <a:pPr algn="ctr"/>
              <a:r>
                <a:rPr lang="en-US" altLang="ko-KR" sz="1200" b="1" dirty="0">
                  <a:solidFill>
                    <a:schemeClr val="tx1"/>
                  </a:solidFill>
                </a:rPr>
                <a:t>OBSS AP</a:t>
              </a:r>
              <a:endParaRPr lang="ko-KR" altLang="en-US" sz="1200" b="1" dirty="0">
                <a:solidFill>
                  <a:schemeClr val="tx1"/>
                </a:solidFill>
              </a:endParaRPr>
            </a:p>
          </p:txBody>
        </p:sp>
      </p:grpSp>
      <p:grpSp>
        <p:nvGrpSpPr>
          <p:cNvPr id="51" name="그룹 50">
            <a:extLst>
              <a:ext uri="{FF2B5EF4-FFF2-40B4-BE49-F238E27FC236}">
                <a16:creationId xmlns:a16="http://schemas.microsoft.com/office/drawing/2014/main" id="{1301F423-0F9F-44DE-B70A-D270E323E23A}"/>
              </a:ext>
            </a:extLst>
          </p:cNvPr>
          <p:cNvGrpSpPr/>
          <p:nvPr/>
        </p:nvGrpSpPr>
        <p:grpSpPr>
          <a:xfrm>
            <a:off x="6870105" y="4464526"/>
            <a:ext cx="1227208" cy="535678"/>
            <a:chOff x="649711" y="4337384"/>
            <a:chExt cx="1227208" cy="535678"/>
          </a:xfrm>
        </p:grpSpPr>
        <p:sp>
          <p:nvSpPr>
            <p:cNvPr id="52" name="타원 51">
              <a:extLst>
                <a:ext uri="{FF2B5EF4-FFF2-40B4-BE49-F238E27FC236}">
                  <a16:creationId xmlns:a16="http://schemas.microsoft.com/office/drawing/2014/main" id="{27661648-D361-45EA-B673-2BC3BFC650D9}"/>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3" name="TextBox 52">
              <a:extLst>
                <a:ext uri="{FF2B5EF4-FFF2-40B4-BE49-F238E27FC236}">
                  <a16:creationId xmlns:a16="http://schemas.microsoft.com/office/drawing/2014/main" id="{3DD4A024-2933-4F08-8FD2-DA1A78B11337}"/>
                </a:ext>
              </a:extLst>
            </p:cNvPr>
            <p:cNvSpPr txBox="1"/>
            <p:nvPr/>
          </p:nvSpPr>
          <p:spPr>
            <a:xfrm>
              <a:off x="649711" y="4596063"/>
              <a:ext cx="1227208" cy="276999"/>
            </a:xfrm>
            <a:prstGeom prst="rect">
              <a:avLst/>
            </a:prstGeom>
            <a:noFill/>
          </p:spPr>
          <p:txBody>
            <a:bodyPr wrap="square" rtlCol="0" anchor="ctr">
              <a:spAutoFit/>
            </a:bodyPr>
            <a:lstStyle/>
            <a:p>
              <a:pPr algn="ctr"/>
              <a:r>
                <a:rPr lang="en-US" altLang="ko-KR" sz="1200" b="1" dirty="0">
                  <a:solidFill>
                    <a:schemeClr val="tx1"/>
                  </a:solidFill>
                </a:rPr>
                <a:t>OBSS STA</a:t>
              </a:r>
              <a:endParaRPr lang="ko-KR" altLang="en-US" sz="1200" b="1" dirty="0">
                <a:solidFill>
                  <a:schemeClr val="tx1"/>
                </a:solidFill>
              </a:endParaRPr>
            </a:p>
          </p:txBody>
        </p:sp>
      </p:grpSp>
      <p:cxnSp>
        <p:nvCxnSpPr>
          <p:cNvPr id="54" name="직선 화살표 연결선 53">
            <a:extLst>
              <a:ext uri="{FF2B5EF4-FFF2-40B4-BE49-F238E27FC236}">
                <a16:creationId xmlns:a16="http://schemas.microsoft.com/office/drawing/2014/main" id="{3730763E-898D-4AD6-9B58-1E0B6DDFCD9B}"/>
              </a:ext>
            </a:extLst>
          </p:cNvPr>
          <p:cNvCxnSpPr/>
          <p:nvPr/>
        </p:nvCxnSpPr>
        <p:spPr bwMode="auto">
          <a:xfrm flipH="1">
            <a:off x="7763464" y="4110141"/>
            <a:ext cx="487273" cy="3789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a:extLst>
              <a:ext uri="{FF2B5EF4-FFF2-40B4-BE49-F238E27FC236}">
                <a16:creationId xmlns:a16="http://schemas.microsoft.com/office/drawing/2014/main" id="{FE12AB64-0C4D-438B-B219-E31E0FC09FDC}"/>
              </a:ext>
            </a:extLst>
          </p:cNvPr>
          <p:cNvCxnSpPr/>
          <p:nvPr/>
        </p:nvCxnSpPr>
        <p:spPr bwMode="auto">
          <a:xfrm flipH="1">
            <a:off x="7721676" y="4044465"/>
            <a:ext cx="487273" cy="37899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57" name="직선 화살표 연결선 56">
            <a:extLst>
              <a:ext uri="{FF2B5EF4-FFF2-40B4-BE49-F238E27FC236}">
                <a16:creationId xmlns:a16="http://schemas.microsoft.com/office/drawing/2014/main" id="{A58289A7-3149-468A-B441-9DBFD9EE9F9F}"/>
              </a:ext>
            </a:extLst>
          </p:cNvPr>
          <p:cNvCxnSpPr/>
          <p:nvPr/>
        </p:nvCxnSpPr>
        <p:spPr bwMode="auto">
          <a:xfrm flipH="1">
            <a:off x="6963245" y="3422786"/>
            <a:ext cx="487273" cy="378995"/>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9" name="TextBox 58">
            <a:extLst>
              <a:ext uri="{FF2B5EF4-FFF2-40B4-BE49-F238E27FC236}">
                <a16:creationId xmlns:a16="http://schemas.microsoft.com/office/drawing/2014/main" id="{07DF6043-A8F6-4385-8F2D-B71DD0AC003B}"/>
              </a:ext>
            </a:extLst>
          </p:cNvPr>
          <p:cNvSpPr txBox="1"/>
          <p:nvPr/>
        </p:nvSpPr>
        <p:spPr>
          <a:xfrm rot="19359453">
            <a:off x="6634345" y="3347018"/>
            <a:ext cx="990708" cy="276999"/>
          </a:xfrm>
          <a:prstGeom prst="rect">
            <a:avLst/>
          </a:prstGeom>
          <a:noFill/>
        </p:spPr>
        <p:txBody>
          <a:bodyPr wrap="square" rtlCol="0" anchor="ctr">
            <a:spAutoFit/>
          </a:bodyPr>
          <a:lstStyle/>
          <a:p>
            <a:pPr algn="ctr"/>
            <a:r>
              <a:rPr lang="en-US" altLang="ko-KR" sz="1200" b="1" dirty="0">
                <a:solidFill>
                  <a:srgbClr val="0070C0"/>
                </a:solidFill>
              </a:rPr>
              <a:t>NPCA</a:t>
            </a:r>
            <a:endParaRPr lang="ko-KR" altLang="en-US" sz="1200" b="1" dirty="0">
              <a:solidFill>
                <a:srgbClr val="0070C0"/>
              </a:solidFill>
            </a:endParaRPr>
          </a:p>
        </p:txBody>
      </p:sp>
      <p:cxnSp>
        <p:nvCxnSpPr>
          <p:cNvPr id="65" name="직선 화살표 연결선 64">
            <a:extLst>
              <a:ext uri="{FF2B5EF4-FFF2-40B4-BE49-F238E27FC236}">
                <a16:creationId xmlns:a16="http://schemas.microsoft.com/office/drawing/2014/main" id="{2D5C82B0-F58A-4CF9-9642-FA7BF48F964B}"/>
              </a:ext>
            </a:extLst>
          </p:cNvPr>
          <p:cNvCxnSpPr>
            <a:cxnSpLocks/>
          </p:cNvCxnSpPr>
          <p:nvPr/>
        </p:nvCxnSpPr>
        <p:spPr bwMode="auto">
          <a:xfrm flipV="1">
            <a:off x="7042518" y="3987455"/>
            <a:ext cx="1108118" cy="33382"/>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66" name="&quot;허용 안 됨&quot; 기호 65">
            <a:extLst>
              <a:ext uri="{FF2B5EF4-FFF2-40B4-BE49-F238E27FC236}">
                <a16:creationId xmlns:a16="http://schemas.microsoft.com/office/drawing/2014/main" id="{7FEB61BC-069D-4344-918A-5FCB32087367}"/>
              </a:ext>
            </a:extLst>
          </p:cNvPr>
          <p:cNvSpPr/>
          <p:nvPr/>
        </p:nvSpPr>
        <p:spPr bwMode="auto">
          <a:xfrm>
            <a:off x="7480713" y="3889435"/>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cxnSp>
        <p:nvCxnSpPr>
          <p:cNvPr id="67" name="직선 화살표 연결선 66">
            <a:extLst>
              <a:ext uri="{FF2B5EF4-FFF2-40B4-BE49-F238E27FC236}">
                <a16:creationId xmlns:a16="http://schemas.microsoft.com/office/drawing/2014/main" id="{4E8F7573-312F-44A3-B612-DFF809EEF22F}"/>
              </a:ext>
            </a:extLst>
          </p:cNvPr>
          <p:cNvCxnSpPr>
            <a:cxnSpLocks/>
          </p:cNvCxnSpPr>
          <p:nvPr/>
        </p:nvCxnSpPr>
        <p:spPr bwMode="auto">
          <a:xfrm>
            <a:off x="6930263" y="4294792"/>
            <a:ext cx="349586" cy="209670"/>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68" name="TextBox 67">
            <a:extLst>
              <a:ext uri="{FF2B5EF4-FFF2-40B4-BE49-F238E27FC236}">
                <a16:creationId xmlns:a16="http://schemas.microsoft.com/office/drawing/2014/main" id="{60187398-1BC5-43C7-9A68-F502477C04E7}"/>
              </a:ext>
            </a:extLst>
          </p:cNvPr>
          <p:cNvSpPr txBox="1"/>
          <p:nvPr/>
        </p:nvSpPr>
        <p:spPr>
          <a:xfrm>
            <a:off x="6208220" y="2453873"/>
            <a:ext cx="2493795" cy="461665"/>
          </a:xfrm>
          <a:prstGeom prst="rect">
            <a:avLst/>
          </a:prstGeom>
          <a:noFill/>
        </p:spPr>
        <p:txBody>
          <a:bodyPr wrap="square" rtlCol="0" anchor="ctr">
            <a:spAutoFit/>
          </a:bodyPr>
          <a:lstStyle/>
          <a:p>
            <a:r>
              <a:rPr lang="en-US" altLang="ko-KR" sz="1200" b="1" dirty="0">
                <a:solidFill>
                  <a:schemeClr val="tx1"/>
                </a:solidFill>
              </a:rPr>
              <a:t>NPCA STA and OBSS AP are hidden each other</a:t>
            </a:r>
            <a:endParaRPr lang="ko-KR" altLang="en-US" sz="1200" b="1" dirty="0">
              <a:solidFill>
                <a:schemeClr val="tx1"/>
              </a:solidFill>
            </a:endParaRPr>
          </a:p>
        </p:txBody>
      </p:sp>
      <p:cxnSp>
        <p:nvCxnSpPr>
          <p:cNvPr id="70" name="직선 연결선 69">
            <a:extLst>
              <a:ext uri="{FF2B5EF4-FFF2-40B4-BE49-F238E27FC236}">
                <a16:creationId xmlns:a16="http://schemas.microsoft.com/office/drawing/2014/main" id="{583CEDE9-5FC2-4B13-B9B3-BF401E7A9BD3}"/>
              </a:ext>
            </a:extLst>
          </p:cNvPr>
          <p:cNvCxnSpPr/>
          <p:nvPr/>
        </p:nvCxnSpPr>
        <p:spPr bwMode="auto">
          <a:xfrm>
            <a:off x="2385782"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1" name="직선 연결선 70">
            <a:extLst>
              <a:ext uri="{FF2B5EF4-FFF2-40B4-BE49-F238E27FC236}">
                <a16:creationId xmlns:a16="http://schemas.microsoft.com/office/drawing/2014/main" id="{A2068E64-1188-4EFC-8303-E61FE093535D}"/>
              </a:ext>
            </a:extLst>
          </p:cNvPr>
          <p:cNvCxnSpPr/>
          <p:nvPr/>
        </p:nvCxnSpPr>
        <p:spPr bwMode="auto">
          <a:xfrm>
            <a:off x="2818919"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2" name="직선 연결선 71">
            <a:extLst>
              <a:ext uri="{FF2B5EF4-FFF2-40B4-BE49-F238E27FC236}">
                <a16:creationId xmlns:a16="http://schemas.microsoft.com/office/drawing/2014/main" id="{E65DDD17-79F4-47B7-A014-A3C72BE4648B}"/>
              </a:ext>
            </a:extLst>
          </p:cNvPr>
          <p:cNvCxnSpPr/>
          <p:nvPr/>
        </p:nvCxnSpPr>
        <p:spPr bwMode="auto">
          <a:xfrm>
            <a:off x="2917183"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3" name="직선 화살표 연결선 72">
            <a:extLst>
              <a:ext uri="{FF2B5EF4-FFF2-40B4-BE49-F238E27FC236}">
                <a16:creationId xmlns:a16="http://schemas.microsoft.com/office/drawing/2014/main" id="{86D85819-C9E8-4BB1-BB1A-5ABD26A4A47B}"/>
              </a:ext>
            </a:extLst>
          </p:cNvPr>
          <p:cNvCxnSpPr/>
          <p:nvPr/>
        </p:nvCxnSpPr>
        <p:spPr bwMode="auto">
          <a:xfrm>
            <a:off x="2282677" y="5304440"/>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직사각형 73">
            <a:extLst>
              <a:ext uri="{FF2B5EF4-FFF2-40B4-BE49-F238E27FC236}">
                <a16:creationId xmlns:a16="http://schemas.microsoft.com/office/drawing/2014/main" id="{C8AEDACE-DD89-4C5A-BAEC-8375DDE1B14E}"/>
              </a:ext>
            </a:extLst>
          </p:cNvPr>
          <p:cNvSpPr/>
          <p:nvPr/>
        </p:nvSpPr>
        <p:spPr bwMode="auto">
          <a:xfrm>
            <a:off x="2385782" y="5083715"/>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79" name="직사각형 78">
            <a:extLst>
              <a:ext uri="{FF2B5EF4-FFF2-40B4-BE49-F238E27FC236}">
                <a16:creationId xmlns:a16="http://schemas.microsoft.com/office/drawing/2014/main" id="{F12F1F3F-5982-4EAB-8AC9-EB143D0C16BB}"/>
              </a:ext>
            </a:extLst>
          </p:cNvPr>
          <p:cNvSpPr/>
          <p:nvPr/>
        </p:nvSpPr>
        <p:spPr bwMode="auto">
          <a:xfrm>
            <a:off x="2385782" y="4875265"/>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0" name="직사각형 79">
            <a:extLst>
              <a:ext uri="{FF2B5EF4-FFF2-40B4-BE49-F238E27FC236}">
                <a16:creationId xmlns:a16="http://schemas.microsoft.com/office/drawing/2014/main" id="{F479BD5D-83DE-41EE-96C3-004FD12C9CFE}"/>
              </a:ext>
            </a:extLst>
          </p:cNvPr>
          <p:cNvSpPr/>
          <p:nvPr/>
        </p:nvSpPr>
        <p:spPr bwMode="auto">
          <a:xfrm>
            <a:off x="2385782" y="4660678"/>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1" name="직사각형 80">
            <a:extLst>
              <a:ext uri="{FF2B5EF4-FFF2-40B4-BE49-F238E27FC236}">
                <a16:creationId xmlns:a16="http://schemas.microsoft.com/office/drawing/2014/main" id="{ACC3C074-75FB-4E30-A909-58EFD32FB3D6}"/>
              </a:ext>
            </a:extLst>
          </p:cNvPr>
          <p:cNvSpPr/>
          <p:nvPr/>
        </p:nvSpPr>
        <p:spPr bwMode="auto">
          <a:xfrm>
            <a:off x="2385782" y="4455058"/>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2" name="직사각형 81">
            <a:extLst>
              <a:ext uri="{FF2B5EF4-FFF2-40B4-BE49-F238E27FC236}">
                <a16:creationId xmlns:a16="http://schemas.microsoft.com/office/drawing/2014/main" id="{CBA7892A-49BC-48C5-A2FE-7228AAFF9419}"/>
              </a:ext>
            </a:extLst>
          </p:cNvPr>
          <p:cNvSpPr/>
          <p:nvPr/>
        </p:nvSpPr>
        <p:spPr bwMode="auto">
          <a:xfrm>
            <a:off x="2917182" y="4455058"/>
            <a:ext cx="2326985" cy="84937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2000" b="1" dirty="0"/>
              <a:t>OBSS TXOP</a:t>
            </a:r>
            <a:br>
              <a:rPr lang="en-US" altLang="ko-KR" sz="2000" b="1" dirty="0"/>
            </a:br>
            <a:r>
              <a:rPr lang="en-US" altLang="ko-KR" sz="1100" dirty="0"/>
              <a:t>(</a:t>
            </a:r>
            <a:r>
              <a:rPr lang="en-US" altLang="ko-KR" sz="1100" i="1" dirty="0" err="1"/>
              <a:t>BasicNav</a:t>
            </a:r>
            <a:r>
              <a:rPr lang="en-US" altLang="ko-KR" sz="1100" dirty="0"/>
              <a:t> set)</a:t>
            </a:r>
            <a:endParaRPr kumimoji="0" lang="ko-KR" altLang="en-US" sz="2000" i="0" u="none" strike="noStrike" cap="none" normalizeH="0" baseline="0" dirty="0">
              <a:ln>
                <a:noFill/>
              </a:ln>
              <a:effectLst/>
              <a:latin typeface="Times New Roman" pitchFamily="16" charset="0"/>
              <a:ea typeface="MS Gothic" charset="-128"/>
            </a:endParaRPr>
          </a:p>
        </p:txBody>
      </p:sp>
      <p:sp>
        <p:nvSpPr>
          <p:cNvPr id="83" name="TextBox 82">
            <a:extLst>
              <a:ext uri="{FF2B5EF4-FFF2-40B4-BE49-F238E27FC236}">
                <a16:creationId xmlns:a16="http://schemas.microsoft.com/office/drawing/2014/main" id="{F7D5D629-CBEA-43CD-9BD9-D85B9F135D79}"/>
              </a:ext>
            </a:extLst>
          </p:cNvPr>
          <p:cNvSpPr txBox="1"/>
          <p:nvPr/>
        </p:nvSpPr>
        <p:spPr>
          <a:xfrm>
            <a:off x="4989062" y="4736765"/>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84" name="TextBox 83">
            <a:extLst>
              <a:ext uri="{FF2B5EF4-FFF2-40B4-BE49-F238E27FC236}">
                <a16:creationId xmlns:a16="http://schemas.microsoft.com/office/drawing/2014/main" id="{92A3F552-9E0C-47B3-B7D3-DC5CA0B8B8CE}"/>
              </a:ext>
            </a:extLst>
          </p:cNvPr>
          <p:cNvSpPr txBox="1"/>
          <p:nvPr/>
        </p:nvSpPr>
        <p:spPr>
          <a:xfrm>
            <a:off x="1356310" y="4630761"/>
            <a:ext cx="990708" cy="569451"/>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p>
          <a:p>
            <a:pPr algn="ctr">
              <a:lnSpc>
                <a:spcPct val="70000"/>
              </a:lnSpc>
            </a:pPr>
            <a:r>
              <a:rPr lang="en-US" altLang="ko-KR" sz="1000" dirty="0">
                <a:solidFill>
                  <a:schemeClr val="tx1"/>
                </a:solidFill>
              </a:rPr>
              <a:t>(80 MHz Operating BW)</a:t>
            </a:r>
            <a:endParaRPr lang="ko-KR" altLang="en-US" sz="1000" dirty="0">
              <a:solidFill>
                <a:schemeClr val="tx1"/>
              </a:solidFill>
            </a:endParaRPr>
          </a:p>
        </p:txBody>
      </p:sp>
      <p:cxnSp>
        <p:nvCxnSpPr>
          <p:cNvPr id="85" name="직선 연결선 84">
            <a:extLst>
              <a:ext uri="{FF2B5EF4-FFF2-40B4-BE49-F238E27FC236}">
                <a16:creationId xmlns:a16="http://schemas.microsoft.com/office/drawing/2014/main" id="{C9EF539E-1FF8-4102-8EEB-DF4B01F4AB9E}"/>
              </a:ext>
            </a:extLst>
          </p:cNvPr>
          <p:cNvCxnSpPr>
            <a:cxnSpLocks/>
          </p:cNvCxnSpPr>
          <p:nvPr/>
        </p:nvCxnSpPr>
        <p:spPr bwMode="auto">
          <a:xfrm>
            <a:off x="2282677" y="4455058"/>
            <a:ext cx="3828563"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9" name="직선 화살표 연결선 38">
            <a:extLst>
              <a:ext uri="{FF2B5EF4-FFF2-40B4-BE49-F238E27FC236}">
                <a16:creationId xmlns:a16="http://schemas.microsoft.com/office/drawing/2014/main" id="{2015BCD7-982A-44A7-AF89-216AC36F2CB8}"/>
              </a:ext>
            </a:extLst>
          </p:cNvPr>
          <p:cNvCxnSpPr>
            <a:cxnSpLocks/>
          </p:cNvCxnSpPr>
          <p:nvPr/>
        </p:nvCxnSpPr>
        <p:spPr bwMode="auto">
          <a:xfrm>
            <a:off x="7897317" y="3471258"/>
            <a:ext cx="349586" cy="209670"/>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Tree>
    <p:extLst>
      <p:ext uri="{BB962C8B-B14F-4D97-AF65-F5344CB8AC3E}">
        <p14:creationId xmlns:p14="http://schemas.microsoft.com/office/powerpoint/2010/main" val="38606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Improve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533938" cy="5035084"/>
          </a:xfrm>
        </p:spPr>
        <p:txBody>
          <a:bodyPr/>
          <a:lstStyle/>
          <a:p>
            <a:pPr lvl="1">
              <a:lnSpc>
                <a:spcPct val="120000"/>
              </a:lnSpc>
              <a:buFont typeface="Arial" panose="020B0604020202020204" pitchFamily="34" charset="0"/>
              <a:buChar char="•"/>
            </a:pPr>
            <a:endParaRPr lang="en-US" altLang="ko-KR" sz="100" dirty="0"/>
          </a:p>
          <a:p>
            <a:pPr>
              <a:lnSpc>
                <a:spcPct val="120000"/>
              </a:lnSpc>
              <a:buFont typeface="Arial" panose="020B0604020202020204" pitchFamily="34" charset="0"/>
              <a:buChar char="•"/>
            </a:pPr>
            <a:r>
              <a:rPr lang="en-US" altLang="ko-KR" sz="2200" dirty="0"/>
              <a:t>Proposal: There is currently no complete solution yet, however,</a:t>
            </a:r>
          </a:p>
          <a:p>
            <a:pPr marL="457200" lvl="1" indent="0">
              <a:lnSpc>
                <a:spcPct val="120000"/>
              </a:lnSpc>
            </a:pPr>
            <a:r>
              <a:rPr lang="en-US" altLang="ko-KR" sz="1600" b="1" dirty="0"/>
              <a:t>Option</a:t>
            </a:r>
            <a:r>
              <a:rPr lang="ko-KR" altLang="en-US" sz="1600" dirty="0"/>
              <a:t> </a:t>
            </a:r>
            <a:r>
              <a:rPr lang="en-US" altLang="ko-KR" sz="1600" b="1" dirty="0"/>
              <a:t>1)</a:t>
            </a:r>
            <a:r>
              <a:rPr lang="ko-KR" altLang="en-US" sz="1600" b="1" dirty="0"/>
              <a:t> </a:t>
            </a:r>
            <a:r>
              <a:rPr lang="en-US" altLang="ko-KR" sz="1600" dirty="0"/>
              <a:t>A STA uses ICF not requiring CTS responses when it initiates TXOP </a:t>
            </a:r>
          </a:p>
          <a:p>
            <a:pPr lvl="2">
              <a:lnSpc>
                <a:spcPct val="120000"/>
              </a:lnSpc>
              <a:buFont typeface="Arial" panose="020B0604020202020204" pitchFamily="34" charset="0"/>
              <a:buChar char="•"/>
            </a:pPr>
            <a:r>
              <a:rPr lang="en-US" altLang="ko-KR" sz="1200" dirty="0"/>
              <a:t>ICF may become BSRP trigger, NFRP trigger, BQRP trigger frame, for example, then ICR sent by the non-AP STAs would have room to indicate the bandwidth and OBSS information it belongs to</a:t>
            </a:r>
          </a:p>
          <a:p>
            <a:pPr lvl="2">
              <a:lnSpc>
                <a:spcPct val="120000"/>
              </a:lnSpc>
              <a:buFont typeface="Arial" panose="020B0604020202020204" pitchFamily="34" charset="0"/>
              <a:buChar char="•"/>
            </a:pPr>
            <a:r>
              <a:rPr lang="en-US" altLang="ko-KR" sz="1200" dirty="0"/>
              <a:t>Further discussion is still needed regarding how to handle CTS sent by the legacy STAs</a:t>
            </a:r>
          </a:p>
          <a:p>
            <a:pPr lvl="2">
              <a:lnSpc>
                <a:spcPct val="120000"/>
              </a:lnSpc>
              <a:buFont typeface="Arial" panose="020B0604020202020204" pitchFamily="34" charset="0"/>
              <a:buChar char="•"/>
            </a:pPr>
            <a:endParaRPr lang="en-US" altLang="ko-KR" sz="1200" dirty="0"/>
          </a:p>
          <a:p>
            <a:pPr marL="457200" lvl="1" indent="0">
              <a:lnSpc>
                <a:spcPct val="120000"/>
              </a:lnSpc>
            </a:pPr>
            <a:r>
              <a:rPr lang="en-US" altLang="ko-KR" sz="1600" b="1" dirty="0"/>
              <a:t>Option 2) </a:t>
            </a:r>
            <a:r>
              <a:rPr lang="en-US" altLang="ko-KR" sz="1600" dirty="0"/>
              <a:t>Since STAs cannot participate in the transmission after receiving CTS due to BasicNAV setting, it may go to the anchor channel, performing NPCA</a:t>
            </a:r>
          </a:p>
          <a:p>
            <a:pPr lvl="2">
              <a:lnSpc>
                <a:spcPct val="120000"/>
              </a:lnSpc>
              <a:buFont typeface="Arial" panose="020B0604020202020204" pitchFamily="34" charset="0"/>
              <a:buChar char="•"/>
            </a:pPr>
            <a:r>
              <a:rPr lang="en-US" altLang="ko-KR" sz="1200" dirty="0"/>
              <a:t>NPCA coordination issue becomes more challenging</a:t>
            </a:r>
          </a:p>
          <a:p>
            <a:pPr lvl="2">
              <a:lnSpc>
                <a:spcPct val="120000"/>
              </a:lnSpc>
              <a:buFont typeface="Arial" panose="020B0604020202020204" pitchFamily="34" charset="0"/>
              <a:buChar char="•"/>
            </a:pPr>
            <a:r>
              <a:rPr lang="en-US" altLang="ko-KR" sz="1200" dirty="0"/>
              <a:t>No spatial reuse can be utilized</a:t>
            </a:r>
          </a:p>
          <a:p>
            <a:pPr lvl="2">
              <a:lnSpc>
                <a:spcPct val="120000"/>
              </a:lnSpc>
              <a:buFont typeface="Arial" panose="020B0604020202020204" pitchFamily="34" charset="0"/>
              <a:buChar char="•"/>
            </a:pPr>
            <a:endParaRPr lang="en-US" altLang="ko-KR" sz="1200" dirty="0"/>
          </a:p>
          <a:p>
            <a:pPr marL="457200" lvl="1" indent="0">
              <a:lnSpc>
                <a:spcPct val="120000"/>
              </a:lnSpc>
            </a:pPr>
            <a:r>
              <a:rPr lang="en-US" altLang="ko-KR" sz="1600" b="1" dirty="0"/>
              <a:t>Option 3) </a:t>
            </a:r>
            <a:r>
              <a:rPr lang="en-US" altLang="ko-KR" sz="1600" dirty="0"/>
              <a:t>We need to look for other ways to resolve the issue in community (i.e., FFS)</a:t>
            </a:r>
          </a:p>
          <a:p>
            <a:pPr marL="457200" lvl="1" indent="0">
              <a:lnSpc>
                <a:spcPct val="120000"/>
              </a:lnSpc>
            </a:pPr>
            <a:endParaRPr lang="en-US" altLang="ko-KR" sz="1600" dirty="0"/>
          </a:p>
          <a:p>
            <a:pPr marL="457200" lvl="1" indent="0">
              <a:lnSpc>
                <a:spcPct val="120000"/>
              </a:lnSpc>
            </a:pPr>
            <a:r>
              <a:rPr lang="en-US" altLang="ko-KR" sz="1600" b="1" dirty="0"/>
              <a:t>Option 4) </a:t>
            </a:r>
            <a:r>
              <a:rPr lang="en-US" altLang="ko-KR" sz="1600" dirty="0"/>
              <a:t>If only CTS is received, NPCA is not allowed</a:t>
            </a:r>
          </a:p>
          <a:p>
            <a:pPr marL="457200" lvl="1" indent="0">
              <a:lnSpc>
                <a:spcPct val="120000"/>
              </a:lnSpc>
            </a:pPr>
            <a:endParaRPr lang="en-US" altLang="ko-KR" sz="1600" dirty="0"/>
          </a:p>
          <a:p>
            <a:pPr marL="914400" lvl="2" indent="0">
              <a:lnSpc>
                <a:spcPct val="120000"/>
              </a:lnSpc>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577619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pointed out that there are problems in performing NPCA when only receiving CTS</a:t>
            </a:r>
          </a:p>
          <a:p>
            <a:pPr lvl="1">
              <a:buFont typeface="Arial" panose="020B0604020202020204" pitchFamily="34" charset="0"/>
              <a:buChar char="•"/>
            </a:pPr>
            <a:r>
              <a:rPr lang="en-US" sz="1600" dirty="0"/>
              <a:t>OBSS transmission cannot be specified</a:t>
            </a:r>
          </a:p>
          <a:p>
            <a:pPr lvl="1">
              <a:buFont typeface="Arial" panose="020B0604020202020204" pitchFamily="34" charset="0"/>
              <a:buChar char="•"/>
            </a:pPr>
            <a:r>
              <a:rPr lang="en-US" sz="1600" dirty="0"/>
              <a:t>The size of bandwidth used by OBSS cannot be specified</a:t>
            </a:r>
            <a:endParaRPr lang="en-US" sz="2000" dirty="0"/>
          </a:p>
        </p:txBody>
      </p:sp>
    </p:spTree>
    <p:extLst>
      <p:ext uri="{BB962C8B-B14F-4D97-AF65-F5344CB8AC3E}">
        <p14:creationId xmlns:p14="http://schemas.microsoft.com/office/powerpoint/2010/main" val="30611349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20030</TotalTime>
  <Words>1404</Words>
  <Application>Microsoft Office PowerPoint</Application>
  <PresentationFormat>화면 슬라이드 쇼(4:3)</PresentationFormat>
  <Paragraphs>251</Paragraphs>
  <Slides>11</Slides>
  <Notes>2</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11</vt:i4>
      </vt:variant>
    </vt:vector>
  </HeadingPairs>
  <TitlesOfParts>
    <vt:vector size="14" baseType="lpstr">
      <vt:lpstr>Arial</vt:lpstr>
      <vt:lpstr>Times New Roman</vt:lpstr>
      <vt:lpstr>Office Theme</vt:lpstr>
      <vt:lpstr>NPCA Operation Issue</vt:lpstr>
      <vt:lpstr>Introduction</vt:lpstr>
      <vt:lpstr>Introduction</vt:lpstr>
      <vt:lpstr>Problem Statement</vt:lpstr>
      <vt:lpstr>Problem Statement</vt:lpstr>
      <vt:lpstr>Problem Statement</vt:lpstr>
      <vt:lpstr>Problem Statement</vt:lpstr>
      <vt:lpstr>How to Improve</vt:lpstr>
      <vt:lpstr>Conclusion</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변성호/시스템설계그룹(네트워크)/삼성전자</cp:lastModifiedBy>
  <cp:revision>690</cp:revision>
  <cp:lastPrinted>2023-02-08T06:01:06Z</cp:lastPrinted>
  <dcterms:created xsi:type="dcterms:W3CDTF">2019-06-07T21:10:12Z</dcterms:created>
  <dcterms:modified xsi:type="dcterms:W3CDTF">2024-10-07T00:56:05Z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