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
  </p:notesMasterIdLst>
  <p:handoutMasterIdLst>
    <p:handoutMasterId r:id="rId14"/>
  </p:handoutMasterIdLst>
  <p:sldIdLst>
    <p:sldId id="332" r:id="rId2"/>
    <p:sldId id="326" r:id="rId3"/>
    <p:sldId id="363" r:id="rId4"/>
    <p:sldId id="377" r:id="rId5"/>
    <p:sldId id="373" r:id="rId6"/>
    <p:sldId id="374" r:id="rId7"/>
    <p:sldId id="375" r:id="rId8"/>
    <p:sldId id="376" r:id="rId9"/>
    <p:sldId id="372" r:id="rId10"/>
    <p:sldId id="378" r:id="rId11"/>
    <p:sldId id="357" r:id="rId12"/>
  </p:sldIdLst>
  <p:sldSz cx="9144000" cy="6858000" type="screen4x3"/>
  <p:notesSz cx="7102475" cy="938847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4224" userDrawn="1">
          <p15:clr>
            <a:srgbClr val="A4A3A4"/>
          </p15:clr>
        </p15:guide>
        <p15:guide id="2" pos="2880" userDrawn="1">
          <p15:clr>
            <a:srgbClr val="A4A3A4"/>
          </p15:clr>
        </p15:guide>
      </p15:sldGuideLst>
    </p:ext>
    <p:ext uri="{2D200454-40CA-4A62-9FC3-DE9A4176ACB9}">
      <p15:notesGuideLst xmlns:p15="http://schemas.microsoft.com/office/powerpoint/2012/main">
        <p15:guide id="1" orient="horz" pos="2913" userDrawn="1">
          <p15:clr>
            <a:srgbClr val="A4A3A4"/>
          </p15:clr>
        </p15:guide>
        <p15:guide id="2" pos="2212" userDrawn="1">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1D58AD0A-BBFE-553F-A329-BD4FBDEB0EA4}" name="Alfred Asterjadhi" initials="AA" userId="S::aasterja@qti.qualcomm.com::39de57b9-85c0-4fd1-aaac-8ca2b6560ad0" providerId="AD"/>
  <p188:author id="{F7A3D13D-5DB4-1CDE-6627-6D2DBF8DD2C8}" name="Abhishek Patil" initials="AP" userId="S::appatil@qti.qualcomm.com::4a57f103-40b4-4474-a113-d3340a5396d8" providerId="AD"/>
  <p188:author id="{FD36C79D-B116-0C85-EFFE-8DE0FFDA2524}" name="Duncan Ho" initials="DH" userId="S::dho@qti.qualcomm.com::cdbbd64b-6b86-4896-aca0-3d41c310760d"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C8E0F1"/>
    <a:srgbClr val="DAA600"/>
    <a:srgbClr val="2ABDF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222" autoAdjust="0"/>
    <p:restoredTop sz="90826" autoAdjust="0"/>
  </p:normalViewPr>
  <p:slideViewPr>
    <p:cSldViewPr snapToGrid="0">
      <p:cViewPr varScale="1">
        <p:scale>
          <a:sx n="144" d="100"/>
          <a:sy n="144" d="100"/>
        </p:scale>
        <p:origin x="2454" y="114"/>
      </p:cViewPr>
      <p:guideLst>
        <p:guide orient="horz" pos="4224"/>
        <p:guide pos="2880"/>
      </p:guideLst>
    </p:cSldViewPr>
  </p:slideViewPr>
  <p:notesTextViewPr>
    <p:cViewPr>
      <p:scale>
        <a:sx n="1" d="1"/>
        <a:sy n="1" d="1"/>
      </p:scale>
      <p:origin x="0" y="0"/>
    </p:cViewPr>
  </p:notesTextViewPr>
  <p:notesViewPr>
    <p:cSldViewPr snapToGrid="0">
      <p:cViewPr varScale="1">
        <p:scale>
          <a:sx n="118" d="100"/>
          <a:sy n="118" d="100"/>
        </p:scale>
        <p:origin x="4914" y="114"/>
      </p:cViewPr>
      <p:guideLst>
        <p:guide orient="horz" pos="2913"/>
        <p:guide pos="221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20" Type="http://schemas.microsoft.com/office/2018/10/relationships/authors" Targe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uncan Ho" userId="cdbbd64b-6b86-4896-aca0-3d41c310760d" providerId="ADAL" clId="{679B583F-CEA6-4054-87BA-5E2B42E9A3AB}"/>
    <pc:docChg chg="modSld modMainMaster">
      <pc:chgData name="Duncan Ho" userId="cdbbd64b-6b86-4896-aca0-3d41c310760d" providerId="ADAL" clId="{679B583F-CEA6-4054-87BA-5E2B42E9A3AB}" dt="2024-01-16T13:25:45.271" v="14" actId="20577"/>
      <pc:docMkLst>
        <pc:docMk/>
      </pc:docMkLst>
      <pc:sldChg chg="modSp mod">
        <pc:chgData name="Duncan Ho" userId="cdbbd64b-6b86-4896-aca0-3d41c310760d" providerId="ADAL" clId="{679B583F-CEA6-4054-87BA-5E2B42E9A3AB}" dt="2024-01-16T13:25:34.077" v="12" actId="6549"/>
        <pc:sldMkLst>
          <pc:docMk/>
          <pc:sldMk cId="0" sldId="256"/>
        </pc:sldMkLst>
        <pc:spChg chg="mod">
          <ac:chgData name="Duncan Ho" userId="cdbbd64b-6b86-4896-aca0-3d41c310760d" providerId="ADAL" clId="{679B583F-CEA6-4054-87BA-5E2B42E9A3AB}" dt="2024-01-16T13:25:34.077" v="12" actId="6549"/>
          <ac:spMkLst>
            <pc:docMk/>
            <pc:sldMk cId="0" sldId="256"/>
            <ac:spMk id="3074" creationId="{00000000-0000-0000-0000-000000000000}"/>
          </ac:spMkLst>
        </pc:spChg>
      </pc:sldChg>
      <pc:sldMasterChg chg="modSp mod">
        <pc:chgData name="Duncan Ho" userId="cdbbd64b-6b86-4896-aca0-3d41c310760d" providerId="ADAL" clId="{679B583F-CEA6-4054-87BA-5E2B42E9A3AB}" dt="2024-01-16T13:25:45.271" v="14" actId="20577"/>
        <pc:sldMasterMkLst>
          <pc:docMk/>
          <pc:sldMasterMk cId="0" sldId="2147483648"/>
        </pc:sldMasterMkLst>
        <pc:spChg chg="mod">
          <ac:chgData name="Duncan Ho" userId="cdbbd64b-6b86-4896-aca0-3d41c310760d" providerId="ADAL" clId="{679B583F-CEA6-4054-87BA-5E2B42E9A3AB}" dt="2024-01-16T13:25:45.271" v="14" actId="20577"/>
          <ac:spMkLst>
            <pc:docMk/>
            <pc:sldMasterMk cId="0" sldId="2147483648"/>
            <ac:spMk id="10" creationId="{00000000-0000-0000-0000-000000000000}"/>
          </ac:spMkLst>
        </pc:spChg>
        <pc:spChg chg="mod">
          <ac:chgData name="Duncan Ho" userId="cdbbd64b-6b86-4896-aca0-3d41c310760d" providerId="ADAL" clId="{679B583F-CEA6-4054-87BA-5E2B42E9A3AB}" dt="2024-01-16T13:25:26.024" v="8" actId="20577"/>
          <ac:spMkLst>
            <pc:docMk/>
            <pc:sldMasterMk cId="0" sldId="2147483648"/>
            <ac:spMk id="11" creationId="{E5B97ED7-1CB9-4D15-A8FD-7F94A47C6F88}"/>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8065" cy="468942"/>
          </a:xfrm>
          <a:prstGeom prst="rect">
            <a:avLst/>
          </a:prstGeom>
        </p:spPr>
        <p:txBody>
          <a:bodyPr vert="horz" lIns="92994" tIns="46497" rIns="92994" bIns="46497" rtlCol="0"/>
          <a:lstStyle>
            <a:lvl1pPr algn="l">
              <a:defRPr sz="1200"/>
            </a:lvl1pPr>
          </a:lstStyle>
          <a:p>
            <a:endParaRPr lang="en-US"/>
          </a:p>
        </p:txBody>
      </p:sp>
      <p:sp>
        <p:nvSpPr>
          <p:cNvPr id="3" name="Date Placeholder 2"/>
          <p:cNvSpPr>
            <a:spLocks noGrp="1"/>
          </p:cNvSpPr>
          <p:nvPr>
            <p:ph type="dt" sz="quarter" idx="1"/>
          </p:nvPr>
        </p:nvSpPr>
        <p:spPr>
          <a:xfrm>
            <a:off x="4022785" y="0"/>
            <a:ext cx="3078065" cy="468942"/>
          </a:xfrm>
          <a:prstGeom prst="rect">
            <a:avLst/>
          </a:prstGeom>
        </p:spPr>
        <p:txBody>
          <a:bodyPr vert="horz" lIns="92994" tIns="46497" rIns="92994" bIns="46497" rtlCol="0"/>
          <a:lstStyle>
            <a:lvl1pPr algn="r">
              <a:defRPr sz="1200"/>
            </a:lvl1pPr>
          </a:lstStyle>
          <a:p>
            <a:fld id="{B87CCAAF-252C-4847-8D16-EDD6B40E4912}" type="datetimeFigureOut">
              <a:rPr lang="en-US" smtClean="0"/>
              <a:pPr/>
              <a:t>10/7/2024</a:t>
            </a:fld>
            <a:endParaRPr lang="en-US"/>
          </a:p>
        </p:txBody>
      </p:sp>
      <p:sp>
        <p:nvSpPr>
          <p:cNvPr id="4" name="Footer Placeholder 3"/>
          <p:cNvSpPr>
            <a:spLocks noGrp="1"/>
          </p:cNvSpPr>
          <p:nvPr>
            <p:ph type="ftr" sz="quarter" idx="2"/>
          </p:nvPr>
        </p:nvSpPr>
        <p:spPr>
          <a:xfrm>
            <a:off x="0" y="8917928"/>
            <a:ext cx="3078065" cy="468942"/>
          </a:xfrm>
          <a:prstGeom prst="rect">
            <a:avLst/>
          </a:prstGeom>
        </p:spPr>
        <p:txBody>
          <a:bodyPr vert="horz" lIns="92994" tIns="46497" rIns="92994" bIns="46497" rtlCol="0" anchor="b"/>
          <a:lstStyle>
            <a:lvl1pPr algn="l">
              <a:defRPr sz="1200"/>
            </a:lvl1pPr>
          </a:lstStyle>
          <a:p>
            <a:endParaRPr lang="en-US"/>
          </a:p>
        </p:txBody>
      </p:sp>
      <p:sp>
        <p:nvSpPr>
          <p:cNvPr id="5" name="Slide Number Placeholder 4"/>
          <p:cNvSpPr>
            <a:spLocks noGrp="1"/>
          </p:cNvSpPr>
          <p:nvPr>
            <p:ph type="sldNum" sz="quarter" idx="3"/>
          </p:nvPr>
        </p:nvSpPr>
        <p:spPr>
          <a:xfrm>
            <a:off x="4022785" y="8917928"/>
            <a:ext cx="3078065" cy="468942"/>
          </a:xfrm>
          <a:prstGeom prst="rect">
            <a:avLst/>
          </a:prstGeom>
        </p:spPr>
        <p:txBody>
          <a:bodyPr vert="horz" lIns="92994" tIns="46497" rIns="92994" bIns="46497"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1"/>
            <a:ext cx="7102475" cy="9388475"/>
          </a:xfrm>
          <a:prstGeom prst="roundRect">
            <a:avLst>
              <a:gd name="adj" fmla="val 19"/>
            </a:avLst>
          </a:prstGeom>
          <a:solidFill>
            <a:srgbClr val="FFFFFF"/>
          </a:solidFill>
          <a:ln w="9525">
            <a:noFill/>
            <a:round/>
            <a:headEnd/>
            <a:tailEnd/>
          </a:ln>
          <a:effectLst/>
        </p:spPr>
        <p:txBody>
          <a:bodyPr wrap="none" lIns="92994" tIns="46497" rIns="92994" bIns="46497" anchor="ctr"/>
          <a:lstStyle/>
          <a:p>
            <a:endParaRPr lang="en-GB"/>
          </a:p>
        </p:txBody>
      </p:sp>
      <p:sp>
        <p:nvSpPr>
          <p:cNvPr id="2050" name="Rectangle 2"/>
          <p:cNvSpPr>
            <a:spLocks noGrp="1" noChangeArrowheads="1"/>
          </p:cNvSpPr>
          <p:nvPr>
            <p:ph type="hdr"/>
          </p:nvPr>
        </p:nvSpPr>
        <p:spPr bwMode="auto">
          <a:xfrm>
            <a:off x="5777266" y="97965"/>
            <a:ext cx="655287" cy="21359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29945" algn="l"/>
                <a:tab pos="1859890" algn="l"/>
                <a:tab pos="2789834" algn="l"/>
                <a:tab pos="3719779" algn="l"/>
                <a:tab pos="4649724" algn="l"/>
                <a:tab pos="5579669" algn="l"/>
                <a:tab pos="6509614" algn="l"/>
                <a:tab pos="7439558" algn="l"/>
                <a:tab pos="8369503" algn="l"/>
                <a:tab pos="9299448" algn="l"/>
                <a:tab pos="10229393"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69922" y="97965"/>
            <a:ext cx="845533" cy="21359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29945" algn="l"/>
                <a:tab pos="1859890" algn="l"/>
                <a:tab pos="2789834" algn="l"/>
                <a:tab pos="3719779" algn="l"/>
                <a:tab pos="4649724" algn="l"/>
                <a:tab pos="5579669" algn="l"/>
                <a:tab pos="6509614" algn="l"/>
                <a:tab pos="7439558" algn="l"/>
                <a:tab pos="8369503" algn="l"/>
                <a:tab pos="9299448" algn="l"/>
                <a:tab pos="10229393"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211263" y="709613"/>
            <a:ext cx="4678362" cy="3508375"/>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46347" y="4459767"/>
            <a:ext cx="5208157" cy="4223690"/>
          </a:xfrm>
          <a:prstGeom prst="rect">
            <a:avLst/>
          </a:prstGeom>
          <a:noFill/>
          <a:ln w="9525">
            <a:noFill/>
            <a:round/>
            <a:headEnd/>
            <a:tailEnd/>
          </a:ln>
          <a:effectLst/>
        </p:spPr>
        <p:txBody>
          <a:bodyPr vert="horz" wrap="square" lIns="95191" tIns="46863" rIns="95191" bIns="46863"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487834" y="9089766"/>
            <a:ext cx="944720" cy="18308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64972" algn="l"/>
                <a:tab pos="1394917" algn="l"/>
                <a:tab pos="2324862" algn="l"/>
                <a:tab pos="3254807" algn="l"/>
                <a:tab pos="4184752" algn="l"/>
                <a:tab pos="5114696" algn="l"/>
                <a:tab pos="6044641" algn="l"/>
                <a:tab pos="6974586" algn="l"/>
                <a:tab pos="7904531" algn="l"/>
                <a:tab pos="8834476" algn="l"/>
                <a:tab pos="9764420" algn="l"/>
                <a:tab pos="10694365"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300830" y="9089765"/>
            <a:ext cx="523580" cy="36776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29945" algn="l"/>
                <a:tab pos="1859890" algn="l"/>
                <a:tab pos="2789834" algn="l"/>
                <a:tab pos="3719779" algn="l"/>
                <a:tab pos="4649724" algn="l"/>
                <a:tab pos="5579669" algn="l"/>
                <a:tab pos="6509614" algn="l"/>
                <a:tab pos="7439558" algn="l"/>
                <a:tab pos="8369503" algn="l"/>
                <a:tab pos="9299448" algn="l"/>
                <a:tab pos="10229393"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39842" y="9089766"/>
            <a:ext cx="731711" cy="184687"/>
          </a:xfrm>
          <a:prstGeom prst="rect">
            <a:avLst/>
          </a:prstGeom>
          <a:noFill/>
          <a:ln w="9525">
            <a:noFill/>
            <a:round/>
            <a:headEnd/>
            <a:tailEnd/>
          </a:ln>
          <a:effectLst/>
        </p:spPr>
        <p:txBody>
          <a:bodyPr wrap="none" lIns="0" tIns="0" rIns="0" bIns="0">
            <a:spAutoFit/>
          </a:bodyPr>
          <a:lstStyle/>
          <a:p>
            <a:pPr>
              <a:tabLst>
                <a:tab pos="0" algn="l"/>
                <a:tab pos="929945" algn="l"/>
                <a:tab pos="1859890" algn="l"/>
                <a:tab pos="2789834" algn="l"/>
                <a:tab pos="3719779" algn="l"/>
                <a:tab pos="4649724" algn="l"/>
                <a:tab pos="5579669" algn="l"/>
                <a:tab pos="6509614" algn="l"/>
                <a:tab pos="7439558" algn="l"/>
                <a:tab pos="8369503" algn="l"/>
                <a:tab pos="9299448" algn="l"/>
                <a:tab pos="10229393" algn="l"/>
              </a:tabLst>
            </a:pPr>
            <a:r>
              <a:rPr lang="en-US" sz="1200">
                <a:solidFill>
                  <a:srgbClr val="000000"/>
                </a:solidFill>
              </a:rPr>
              <a:t>Submission</a:t>
            </a:r>
          </a:p>
        </p:txBody>
      </p:sp>
      <p:sp>
        <p:nvSpPr>
          <p:cNvPr id="2057" name="Line 9"/>
          <p:cNvSpPr>
            <a:spLocks noChangeShapeType="1"/>
          </p:cNvSpPr>
          <p:nvPr/>
        </p:nvSpPr>
        <p:spPr bwMode="auto">
          <a:xfrm>
            <a:off x="741467" y="9088161"/>
            <a:ext cx="5619541" cy="1605"/>
          </a:xfrm>
          <a:prstGeom prst="line">
            <a:avLst/>
          </a:prstGeom>
          <a:noFill/>
          <a:ln w="12600">
            <a:solidFill>
              <a:srgbClr val="000000"/>
            </a:solidFill>
            <a:miter lim="800000"/>
            <a:headEnd/>
            <a:tailEnd/>
          </a:ln>
          <a:effectLst/>
        </p:spPr>
        <p:txBody>
          <a:bodyPr lIns="92994" tIns="46497" rIns="92994" bIns="46497"/>
          <a:lstStyle/>
          <a:p>
            <a:endParaRPr lang="en-GB"/>
          </a:p>
        </p:txBody>
      </p:sp>
      <p:sp>
        <p:nvSpPr>
          <p:cNvPr id="2058" name="Line 10"/>
          <p:cNvSpPr>
            <a:spLocks noChangeShapeType="1"/>
          </p:cNvSpPr>
          <p:nvPr/>
        </p:nvSpPr>
        <p:spPr bwMode="auto">
          <a:xfrm>
            <a:off x="663418" y="300317"/>
            <a:ext cx="5775639" cy="1605"/>
          </a:xfrm>
          <a:prstGeom prst="line">
            <a:avLst/>
          </a:prstGeom>
          <a:noFill/>
          <a:ln w="12600">
            <a:solidFill>
              <a:srgbClr val="000000"/>
            </a:solidFill>
            <a:miter lim="800000"/>
            <a:headEnd/>
            <a:tailEnd/>
          </a:ln>
          <a:effectLst/>
        </p:spPr>
        <p:txBody>
          <a:bodyPr lIns="92994" tIns="46497" rIns="92994" bIns="46497"/>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머리글 개체 틀 3"/>
          <p:cNvSpPr>
            <a:spLocks noGrp="1"/>
          </p:cNvSpPr>
          <p:nvPr>
            <p:ph type="hdr"/>
          </p:nvPr>
        </p:nvSpPr>
        <p:spPr/>
        <p:txBody>
          <a:bodyPr/>
          <a:lstStyle/>
          <a:p>
            <a:r>
              <a:rPr lang="en-US"/>
              <a:t>doc.: IEEE 802.11-yy/xxxxr0</a:t>
            </a:r>
          </a:p>
        </p:txBody>
      </p:sp>
      <p:sp>
        <p:nvSpPr>
          <p:cNvPr id="5" name="날짜 개체 틀 4"/>
          <p:cNvSpPr>
            <a:spLocks noGrp="1"/>
          </p:cNvSpPr>
          <p:nvPr>
            <p:ph type="dt"/>
          </p:nvPr>
        </p:nvSpPr>
        <p:spPr/>
        <p:txBody>
          <a:bodyPr/>
          <a:lstStyle/>
          <a:p>
            <a:r>
              <a:rPr lang="en-US"/>
              <a:t>Month Year</a:t>
            </a:r>
          </a:p>
        </p:txBody>
      </p:sp>
      <p:sp>
        <p:nvSpPr>
          <p:cNvPr id="6" name="바닥글 개체 틀 5"/>
          <p:cNvSpPr>
            <a:spLocks noGrp="1"/>
          </p:cNvSpPr>
          <p:nvPr>
            <p:ph type="ftr"/>
          </p:nvPr>
        </p:nvSpPr>
        <p:spPr/>
        <p:txBody>
          <a:bodyPr/>
          <a:lstStyle/>
          <a:p>
            <a:r>
              <a:rPr lang="en-US"/>
              <a:t>John Doe, Some Company</a:t>
            </a:r>
          </a:p>
        </p:txBody>
      </p:sp>
      <p:sp>
        <p:nvSpPr>
          <p:cNvPr id="7" name="슬라이드 번호 개체 틀 6"/>
          <p:cNvSpPr>
            <a:spLocks noGrp="1"/>
          </p:cNvSpPr>
          <p:nvPr>
            <p:ph type="sldNum"/>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35185357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머리글 개체 틀 3"/>
          <p:cNvSpPr>
            <a:spLocks noGrp="1"/>
          </p:cNvSpPr>
          <p:nvPr>
            <p:ph type="hdr"/>
          </p:nvPr>
        </p:nvSpPr>
        <p:spPr/>
        <p:txBody>
          <a:bodyPr/>
          <a:lstStyle/>
          <a:p>
            <a:r>
              <a:rPr lang="en-US"/>
              <a:t>doc.: IEEE 802.11-yy/xxxxr0</a:t>
            </a:r>
          </a:p>
        </p:txBody>
      </p:sp>
      <p:sp>
        <p:nvSpPr>
          <p:cNvPr id="5" name="날짜 개체 틀 4"/>
          <p:cNvSpPr>
            <a:spLocks noGrp="1"/>
          </p:cNvSpPr>
          <p:nvPr>
            <p:ph type="dt"/>
          </p:nvPr>
        </p:nvSpPr>
        <p:spPr/>
        <p:txBody>
          <a:bodyPr/>
          <a:lstStyle/>
          <a:p>
            <a:r>
              <a:rPr lang="en-US"/>
              <a:t>Month Year</a:t>
            </a:r>
          </a:p>
        </p:txBody>
      </p:sp>
      <p:sp>
        <p:nvSpPr>
          <p:cNvPr id="6" name="바닥글 개체 틀 5"/>
          <p:cNvSpPr>
            <a:spLocks noGrp="1"/>
          </p:cNvSpPr>
          <p:nvPr>
            <p:ph type="ftr"/>
          </p:nvPr>
        </p:nvSpPr>
        <p:spPr/>
        <p:txBody>
          <a:bodyPr/>
          <a:lstStyle/>
          <a:p>
            <a:r>
              <a:rPr lang="en-US"/>
              <a:t>John Doe, Some Company</a:t>
            </a:r>
          </a:p>
        </p:txBody>
      </p:sp>
      <p:sp>
        <p:nvSpPr>
          <p:cNvPr id="7" name="슬라이드 번호 개체 틀 6"/>
          <p:cNvSpPr>
            <a:spLocks noGrp="1"/>
          </p:cNvSpPr>
          <p:nvPr>
            <p:ph type="sldNum"/>
          </p:nvPr>
        </p:nvSpPr>
        <p:spPr/>
        <p:txBody>
          <a:bodyPr/>
          <a:lstStyle/>
          <a:p>
            <a:r>
              <a:rPr lang="en-US"/>
              <a:t>Page </a:t>
            </a:r>
            <a:fld id="{47A7FEEB-9CD2-43FE-843C-C5350BEACB45}" type="slidenum">
              <a:rPr lang="en-US" smtClean="0"/>
              <a:pPr/>
              <a:t>7</a:t>
            </a:fld>
            <a:endParaRPr lang="en-US"/>
          </a:p>
        </p:txBody>
      </p:sp>
    </p:spTree>
    <p:extLst>
      <p:ext uri="{BB962C8B-B14F-4D97-AF65-F5344CB8AC3E}">
        <p14:creationId xmlns:p14="http://schemas.microsoft.com/office/powerpoint/2010/main" val="15497488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5" name="Footer Placeholder 4"/>
          <p:cNvSpPr>
            <a:spLocks noGrp="1"/>
          </p:cNvSpPr>
          <p:nvPr>
            <p:ph type="ftr" idx="11"/>
          </p:nvPr>
        </p:nvSpPr>
        <p:spPr/>
        <p:txBody>
          <a:bodyPr/>
          <a:lstStyle>
            <a:lvl1pPr>
              <a:defRPr/>
            </a:lvl1pPr>
          </a:lstStyle>
          <a:p>
            <a:r>
              <a:rPr lang="en-GB" altLang="ko-KR" dirty="0" err="1"/>
              <a:t>Seongho</a:t>
            </a:r>
            <a:r>
              <a:rPr lang="en-GB" altLang="ko-KR" dirty="0"/>
              <a:t> </a:t>
            </a:r>
            <a:r>
              <a:rPr lang="en-GB" altLang="ko-KR" dirty="0" err="1"/>
              <a:t>Byeon</a:t>
            </a:r>
            <a:r>
              <a:rPr lang="en-GB" altLang="ko-KR" dirty="0"/>
              <a:t>, Samsung Electronics</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440F5867-744E-4AA6-B0ED-4C44D2DFBB7B}" type="slidenum">
              <a:rPr lang="en-GB"/>
              <a:pPr/>
              <a:t>‹#›</a:t>
            </a:fld>
            <a:endParaRPr lang="en-GB"/>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ltLang="ko-KR" dirty="0" err="1"/>
              <a:t>Seongho</a:t>
            </a:r>
            <a:r>
              <a:rPr lang="en-GB" altLang="ko-KR" dirty="0"/>
              <a:t> </a:t>
            </a:r>
            <a:r>
              <a:rPr lang="en-GB" altLang="ko-KR" dirty="0" err="1"/>
              <a:t>Byeon</a:t>
            </a:r>
            <a:r>
              <a:rPr lang="en-GB" altLang="ko-KR" dirty="0"/>
              <a:t>, Samsung Electronics</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5" name="Footer Placeholder 4"/>
          <p:cNvSpPr>
            <a:spLocks noGrp="1"/>
          </p:cNvSpPr>
          <p:nvPr>
            <p:ph type="ftr" idx="11"/>
          </p:nvPr>
        </p:nvSpPr>
        <p:spPr/>
        <p:txBody>
          <a:bodyPr/>
          <a:lstStyle>
            <a:lvl1pPr>
              <a:defRPr/>
            </a:lvl1pPr>
          </a:lstStyle>
          <a:p>
            <a:r>
              <a:rPr lang="en-GB" altLang="ko-KR" dirty="0" err="1"/>
              <a:t>Seongho</a:t>
            </a:r>
            <a:r>
              <a:rPr lang="en-GB" altLang="ko-KR" dirty="0"/>
              <a:t> </a:t>
            </a:r>
            <a:r>
              <a:rPr lang="en-GB" altLang="ko-KR" dirty="0" err="1"/>
              <a:t>Byeon</a:t>
            </a:r>
            <a:r>
              <a:rPr lang="en-GB" altLang="ko-KR" dirty="0"/>
              <a:t>, Samsung Electronics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idx="11"/>
          </p:nvPr>
        </p:nvSpPr>
        <p:spPr/>
        <p:txBody>
          <a:bodyPr/>
          <a:lstStyle>
            <a:lvl1pPr>
              <a:defRPr/>
            </a:lvl1pPr>
          </a:lstStyle>
          <a:p>
            <a:r>
              <a:rPr lang="en-GB" altLang="ko-KR" dirty="0" err="1"/>
              <a:t>Seongho</a:t>
            </a:r>
            <a:r>
              <a:rPr lang="en-GB" altLang="ko-KR" dirty="0"/>
              <a:t> </a:t>
            </a:r>
            <a:r>
              <a:rPr lang="en-GB" altLang="ko-KR" dirty="0" err="1"/>
              <a:t>Byeon</a:t>
            </a:r>
            <a:r>
              <a:rPr lang="en-GB" altLang="ko-KR" dirty="0"/>
              <a:t>, Samsung Electronics</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altLang="ko-KR" dirty="0" err="1"/>
              <a:t>Seongho</a:t>
            </a:r>
            <a:r>
              <a:rPr lang="en-GB" altLang="ko-KR" dirty="0"/>
              <a:t> </a:t>
            </a:r>
            <a:r>
              <a:rPr lang="en-GB" altLang="ko-KR" dirty="0" err="1"/>
              <a:t>Byeon</a:t>
            </a:r>
            <a:r>
              <a:rPr lang="en-GB" altLang="ko-KR" dirty="0"/>
              <a:t>, Samsung Electronics</a:t>
            </a:r>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4" name="Footer Placeholder 3"/>
          <p:cNvSpPr>
            <a:spLocks noGrp="1"/>
          </p:cNvSpPr>
          <p:nvPr>
            <p:ph type="ftr" idx="11"/>
          </p:nvPr>
        </p:nvSpPr>
        <p:spPr/>
        <p:txBody>
          <a:bodyPr/>
          <a:lstStyle>
            <a:lvl1pPr>
              <a:defRPr/>
            </a:lvl1pPr>
          </a:lstStyle>
          <a:p>
            <a:r>
              <a:rPr lang="en-GB" altLang="ko-KR" dirty="0" err="1"/>
              <a:t>Seongho</a:t>
            </a:r>
            <a:r>
              <a:rPr lang="en-GB" altLang="ko-KR" dirty="0"/>
              <a:t> </a:t>
            </a:r>
            <a:r>
              <a:rPr lang="en-GB" altLang="ko-KR" dirty="0" err="1"/>
              <a:t>Byeon</a:t>
            </a:r>
            <a:r>
              <a:rPr lang="en-GB" altLang="ko-KR" dirty="0"/>
              <a:t>, Samsung Electronics</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idx="11"/>
          </p:nvPr>
        </p:nvSpPr>
        <p:spPr/>
        <p:txBody>
          <a:bodyPr/>
          <a:lstStyle>
            <a:lvl1pPr>
              <a:defRPr/>
            </a:lvl1pPr>
          </a:lstStyle>
          <a:p>
            <a:r>
              <a:rPr lang="en-GB" altLang="ko-KR" dirty="0" err="1"/>
              <a:t>Seongho</a:t>
            </a:r>
            <a:r>
              <a:rPr lang="en-GB" altLang="ko-KR" dirty="0"/>
              <a:t> </a:t>
            </a:r>
            <a:r>
              <a:rPr lang="en-GB" altLang="ko-KR" dirty="0" err="1"/>
              <a:t>Byeon</a:t>
            </a:r>
            <a:r>
              <a:rPr lang="en-GB" altLang="ko-KR" dirty="0"/>
              <a:t>, Samsung Electronics</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Footer Placeholder 4"/>
          <p:cNvSpPr>
            <a:spLocks noGrp="1"/>
          </p:cNvSpPr>
          <p:nvPr>
            <p:ph type="ftr" idx="11"/>
          </p:nvPr>
        </p:nvSpPr>
        <p:spPr/>
        <p:txBody>
          <a:bodyPr/>
          <a:lstStyle>
            <a:lvl1pPr>
              <a:defRPr/>
            </a:lvl1pPr>
          </a:lstStyle>
          <a:p>
            <a:r>
              <a:rPr lang="en-GB" altLang="ko-KR" dirty="0" err="1"/>
              <a:t>Seongho</a:t>
            </a:r>
            <a:r>
              <a:rPr lang="en-GB" altLang="ko-KR" dirty="0"/>
              <a:t> </a:t>
            </a:r>
            <a:r>
              <a:rPr lang="en-GB" altLang="ko-KR" dirty="0" err="1"/>
              <a:t>Byeon</a:t>
            </a:r>
            <a:r>
              <a:rPr lang="en-GB" altLang="ko-KR" dirty="0"/>
              <a:t>, Samsung Electronics</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Footer Placeholder 4"/>
          <p:cNvSpPr>
            <a:spLocks noGrp="1"/>
          </p:cNvSpPr>
          <p:nvPr>
            <p:ph type="ftr" idx="11"/>
          </p:nvPr>
        </p:nvSpPr>
        <p:spPr/>
        <p:txBody>
          <a:bodyPr/>
          <a:lstStyle>
            <a:lvl1pPr>
              <a:defRPr/>
            </a:lvl1pPr>
          </a:lstStyle>
          <a:p>
            <a:r>
              <a:rPr lang="en-GB" altLang="ko-KR" dirty="0" err="1"/>
              <a:t>Seongho</a:t>
            </a:r>
            <a:r>
              <a:rPr lang="en-GB" altLang="ko-KR" dirty="0"/>
              <a:t> </a:t>
            </a:r>
            <a:r>
              <a:rPr lang="en-GB" altLang="ko-KR" dirty="0" err="1"/>
              <a:t>Byeon</a:t>
            </a:r>
            <a:r>
              <a:rPr lang="en-GB" altLang="ko-KR" dirty="0"/>
              <a:t>, Samsung Electronics</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err="1"/>
              <a:t>Seongho</a:t>
            </a:r>
            <a:r>
              <a:rPr lang="en-GB" dirty="0"/>
              <a:t> </a:t>
            </a:r>
            <a:r>
              <a:rPr lang="en-GB" dirty="0" err="1"/>
              <a:t>Byeon</a:t>
            </a:r>
            <a:r>
              <a:rPr lang="en-GB" dirty="0"/>
              <a:t>, Samsung Electronics</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802.11-24/1394r1</a:t>
            </a:r>
          </a:p>
        </p:txBody>
      </p:sp>
      <p:sp>
        <p:nvSpPr>
          <p:cNvPr id="11" name="Date Placeholder 3">
            <a:extLst>
              <a:ext uri="{FF2B5EF4-FFF2-40B4-BE49-F238E27FC236}">
                <a16:creationId xmlns:a16="http://schemas.microsoft.com/office/drawing/2014/main" id="{E5B97ED7-1CB9-4D15-A8FD-7F94A47C6F88}"/>
              </a:ext>
            </a:extLst>
          </p:cNvPr>
          <p:cNvSpPr txBox="1">
            <a:spLocks/>
          </p:cNvSpPr>
          <p:nvPr userDrawn="1"/>
        </p:nvSpPr>
        <p:spPr bwMode="auto">
          <a:xfrm>
            <a:off x="679928" y="322656"/>
            <a:ext cx="1437319"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Oct</a:t>
            </a: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 2024</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슬라이드 번호 개체 틀 3"/>
          <p:cNvSpPr>
            <a:spLocks noGrp="1"/>
          </p:cNvSpPr>
          <p:nvPr>
            <p:ph type="sldNum" idx="12"/>
          </p:nvPr>
        </p:nvSpPr>
        <p:spPr/>
        <p:txBody>
          <a:bodyPr/>
          <a:lstStyle/>
          <a:p>
            <a:r>
              <a:rPr lang="en-GB"/>
              <a:t>Slide </a:t>
            </a:r>
            <a:fld id="{440F5867-744E-4AA6-B0ED-4C44D2DFBB7B}" type="slidenum">
              <a:rPr lang="en-GB" smtClean="0"/>
              <a:pPr/>
              <a:t>1</a:t>
            </a:fld>
            <a:endParaRPr lang="en-GB"/>
          </a:p>
        </p:txBody>
      </p:sp>
      <p:sp>
        <p:nvSpPr>
          <p:cNvPr id="5" name="바닥글 개체 틀 4"/>
          <p:cNvSpPr>
            <a:spLocks noGrp="1"/>
          </p:cNvSpPr>
          <p:nvPr>
            <p:ph type="ftr" idx="4294967295"/>
          </p:nvPr>
        </p:nvSpPr>
        <p:spPr>
          <a:xfrm>
            <a:off x="5385734" y="6475413"/>
            <a:ext cx="3184525" cy="180975"/>
          </a:xfrm>
        </p:spPr>
        <p:txBody>
          <a:bodyPr/>
          <a:lstStyle/>
          <a:p>
            <a:r>
              <a:rPr lang="en-GB" altLang="ko-KR" dirty="0"/>
              <a:t>Seongho Byeon et al., Samsung Electronics</a:t>
            </a:r>
          </a:p>
        </p:txBody>
      </p:sp>
      <p:sp>
        <p:nvSpPr>
          <p:cNvPr id="7" name="标题 1"/>
          <p:cNvSpPr>
            <a:spLocks noGrp="1"/>
          </p:cNvSpPr>
          <p:nvPr>
            <p:ph type="ctrTitle"/>
          </p:nvPr>
        </p:nvSpPr>
        <p:spPr>
          <a:xfrm>
            <a:off x="685799" y="1009747"/>
            <a:ext cx="7772400" cy="1470025"/>
          </a:xfrm>
        </p:spPr>
        <p:txBody>
          <a:bodyPr/>
          <a:lstStyle/>
          <a:p>
            <a:r>
              <a:rPr lang="en-US" altLang="zh-CN" dirty="0"/>
              <a:t>NPCA</a:t>
            </a:r>
            <a:r>
              <a:rPr lang="ko-KR" altLang="en-US" dirty="0"/>
              <a:t> </a:t>
            </a:r>
            <a:r>
              <a:rPr lang="en-US" altLang="ko-KR" dirty="0"/>
              <a:t>Operation Issue</a:t>
            </a:r>
            <a:endParaRPr lang="zh-CN" altLang="en-US" dirty="0"/>
          </a:p>
        </p:txBody>
      </p:sp>
      <p:sp>
        <p:nvSpPr>
          <p:cNvPr id="8" name="Rectangle 4">
            <a:extLst>
              <a:ext uri="{FF2B5EF4-FFF2-40B4-BE49-F238E27FC236}">
                <a16:creationId xmlns:a16="http://schemas.microsoft.com/office/drawing/2014/main" id="{AAB4AADD-B9F4-45B4-B9D2-5B5E3506EF55}"/>
              </a:ext>
            </a:extLst>
          </p:cNvPr>
          <p:cNvSpPr txBox="1">
            <a:spLocks noChangeArrowheads="1"/>
          </p:cNvSpPr>
          <p:nvPr/>
        </p:nvSpPr>
        <p:spPr bwMode="auto">
          <a:xfrm>
            <a:off x="685799" y="2567033"/>
            <a:ext cx="7772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0" indent="0" algn="ctr" rtl="0" eaLnBrk="0" fontAlgn="base" hangingPunct="0">
              <a:spcBef>
                <a:spcPct val="20000"/>
              </a:spcBef>
              <a:spcAft>
                <a:spcPct val="0"/>
              </a:spcAft>
              <a:buNone/>
              <a:defRPr sz="2400" b="1">
                <a:solidFill>
                  <a:schemeClr val="tx1"/>
                </a:solidFill>
                <a:latin typeface="+mn-lt"/>
                <a:ea typeface="+mn-ea"/>
                <a:cs typeface="+mn-cs"/>
              </a:defRPr>
            </a:lvl1pPr>
            <a:lvl2pPr marL="457200" indent="0" algn="ctr" rtl="0" eaLnBrk="0" fontAlgn="base" hangingPunct="0">
              <a:spcBef>
                <a:spcPct val="20000"/>
              </a:spcBef>
              <a:spcAft>
                <a:spcPct val="0"/>
              </a:spcAft>
              <a:buNone/>
              <a:defRPr sz="2000">
                <a:solidFill>
                  <a:schemeClr val="tx1"/>
                </a:solidFill>
                <a:latin typeface="+mn-lt"/>
              </a:defRPr>
            </a:lvl2pPr>
            <a:lvl3pPr marL="914400" indent="0" algn="ctr" rtl="0" eaLnBrk="0" fontAlgn="base" hangingPunct="0">
              <a:spcBef>
                <a:spcPct val="20000"/>
              </a:spcBef>
              <a:spcAft>
                <a:spcPct val="0"/>
              </a:spcAft>
              <a:buNone/>
              <a:defRPr>
                <a:solidFill>
                  <a:schemeClr val="tx1"/>
                </a:solidFill>
                <a:latin typeface="+mn-lt"/>
              </a:defRPr>
            </a:lvl3pPr>
            <a:lvl4pPr marL="1371600" indent="0" algn="ctr" rtl="0" eaLnBrk="0" fontAlgn="base" hangingPunct="0">
              <a:spcBef>
                <a:spcPct val="20000"/>
              </a:spcBef>
              <a:spcAft>
                <a:spcPct val="0"/>
              </a:spcAft>
              <a:buNone/>
              <a:defRPr sz="1600">
                <a:solidFill>
                  <a:schemeClr val="tx1"/>
                </a:solidFill>
                <a:latin typeface="+mn-lt"/>
              </a:defRPr>
            </a:lvl4pPr>
            <a:lvl5pPr marL="1828800" indent="0" algn="ctr" rtl="0" eaLnBrk="0" fontAlgn="base" hangingPunct="0">
              <a:spcBef>
                <a:spcPct val="20000"/>
              </a:spcBef>
              <a:spcAft>
                <a:spcPct val="0"/>
              </a:spcAft>
              <a:buNone/>
              <a:defRPr sz="1600">
                <a:solidFill>
                  <a:schemeClr val="tx1"/>
                </a:solidFill>
                <a:latin typeface="+mn-lt"/>
              </a:defRPr>
            </a:lvl5pPr>
            <a:lvl6pPr marL="2286000" indent="0" algn="ctr" rtl="0" eaLnBrk="0" fontAlgn="base" hangingPunct="0">
              <a:spcBef>
                <a:spcPct val="20000"/>
              </a:spcBef>
              <a:spcAft>
                <a:spcPct val="0"/>
              </a:spcAft>
              <a:buNone/>
              <a:defRPr sz="1600">
                <a:solidFill>
                  <a:schemeClr val="tx1"/>
                </a:solidFill>
                <a:latin typeface="+mn-lt"/>
              </a:defRPr>
            </a:lvl6pPr>
            <a:lvl7pPr marL="2743200" indent="0" algn="ctr" rtl="0" eaLnBrk="0" fontAlgn="base" hangingPunct="0">
              <a:spcBef>
                <a:spcPct val="20000"/>
              </a:spcBef>
              <a:spcAft>
                <a:spcPct val="0"/>
              </a:spcAft>
              <a:buNone/>
              <a:defRPr sz="1600">
                <a:solidFill>
                  <a:schemeClr val="tx1"/>
                </a:solidFill>
                <a:latin typeface="+mn-lt"/>
              </a:defRPr>
            </a:lvl7pPr>
            <a:lvl8pPr marL="3200400" indent="0" algn="ctr" rtl="0" eaLnBrk="0" fontAlgn="base" hangingPunct="0">
              <a:spcBef>
                <a:spcPct val="20000"/>
              </a:spcBef>
              <a:spcAft>
                <a:spcPct val="0"/>
              </a:spcAft>
              <a:buNone/>
              <a:defRPr sz="1600">
                <a:solidFill>
                  <a:schemeClr val="tx1"/>
                </a:solidFill>
                <a:latin typeface="+mn-lt"/>
              </a:defRPr>
            </a:lvl8pPr>
            <a:lvl9pPr marL="3657600" indent="0" algn="ctr" rtl="0" eaLnBrk="0" fontAlgn="base" hangingPunct="0">
              <a:spcBef>
                <a:spcPct val="20000"/>
              </a:spcBef>
              <a:spcAft>
                <a:spcPct val="0"/>
              </a:spcAft>
              <a:buNone/>
              <a:defRPr sz="1600">
                <a:solidFill>
                  <a:schemeClr val="tx1"/>
                </a:solidFill>
                <a:latin typeface="+mn-lt"/>
              </a:defRPr>
            </a:lvl9pPr>
          </a:lstStyle>
          <a:p>
            <a:r>
              <a:rPr lang="en-GB" altLang="en-US" sz="2000" kern="0" dirty="0"/>
              <a:t>Date:</a:t>
            </a:r>
            <a:r>
              <a:rPr lang="en-GB" altLang="en-US" sz="2000" b="0" kern="0" dirty="0"/>
              <a:t> 2024-10-04</a:t>
            </a:r>
          </a:p>
        </p:txBody>
      </p:sp>
      <p:graphicFrame>
        <p:nvGraphicFramePr>
          <p:cNvPr id="10" name="Table 5"/>
          <p:cNvGraphicFramePr>
            <a:graphicFrameLocks noGrp="1"/>
          </p:cNvGraphicFramePr>
          <p:nvPr>
            <p:extLst>
              <p:ext uri="{D42A27DB-BD31-4B8C-83A1-F6EECF244321}">
                <p14:modId xmlns:p14="http://schemas.microsoft.com/office/powerpoint/2010/main" val="3891389115"/>
              </p:ext>
            </p:extLst>
          </p:nvPr>
        </p:nvGraphicFramePr>
        <p:xfrm>
          <a:off x="755576" y="3008309"/>
          <a:ext cx="7772401" cy="3338258"/>
        </p:xfrm>
        <a:graphic>
          <a:graphicData uri="http://schemas.openxmlformats.org/drawingml/2006/table">
            <a:tbl>
              <a:tblPr/>
              <a:tblGrid>
                <a:gridCol w="1801416">
                  <a:extLst>
                    <a:ext uri="{9D8B030D-6E8A-4147-A177-3AD203B41FA5}">
                      <a16:colId xmlns:a16="http://schemas.microsoft.com/office/drawing/2014/main" val="20000"/>
                    </a:ext>
                  </a:extLst>
                </a:gridCol>
                <a:gridCol w="1265039">
                  <a:extLst>
                    <a:ext uri="{9D8B030D-6E8A-4147-A177-3AD203B41FA5}">
                      <a16:colId xmlns:a16="http://schemas.microsoft.com/office/drawing/2014/main" val="20001"/>
                    </a:ext>
                  </a:extLst>
                </a:gridCol>
                <a:gridCol w="1720453">
                  <a:extLst>
                    <a:ext uri="{9D8B030D-6E8A-4147-A177-3AD203B41FA5}">
                      <a16:colId xmlns:a16="http://schemas.microsoft.com/office/drawing/2014/main" val="20002"/>
                    </a:ext>
                  </a:extLst>
                </a:gridCol>
                <a:gridCol w="961430">
                  <a:extLst>
                    <a:ext uri="{9D8B030D-6E8A-4147-A177-3AD203B41FA5}">
                      <a16:colId xmlns:a16="http://schemas.microsoft.com/office/drawing/2014/main" val="20003"/>
                    </a:ext>
                  </a:extLst>
                </a:gridCol>
                <a:gridCol w="2024063">
                  <a:extLst>
                    <a:ext uri="{9D8B030D-6E8A-4147-A177-3AD203B41FA5}">
                      <a16:colId xmlns:a16="http://schemas.microsoft.com/office/drawing/2014/main" val="20004"/>
                    </a:ext>
                  </a:extLst>
                </a:gridCol>
              </a:tblGrid>
              <a:tr h="303478">
                <a:tc>
                  <a:txBody>
                    <a:bodyPr/>
                    <a:lstStyle/>
                    <a:p>
                      <a:pPr marL="0" marR="0" algn="ctr">
                        <a:spcBef>
                          <a:spcPts val="0"/>
                        </a:spcBef>
                        <a:spcAft>
                          <a:spcPts val="0"/>
                        </a:spcAft>
                      </a:pPr>
                      <a:r>
                        <a:rPr lang="en-US" sz="1400" b="1" kern="0" dirty="0">
                          <a:effectLst/>
                          <a:latin typeface="Times New Roman"/>
                        </a:rPr>
                        <a:t>Name</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b="1">
                          <a:effectLst/>
                          <a:latin typeface="Times New Roman"/>
                          <a:ea typeface="Times New Roman"/>
                        </a:rPr>
                        <a:t>Affiliations</a:t>
                      </a:r>
                      <a:endParaRPr lang="en-US" sz="8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b="1" dirty="0">
                          <a:effectLst/>
                          <a:latin typeface="Times New Roman"/>
                          <a:ea typeface="Times New Roman"/>
                        </a:rPr>
                        <a:t>Address</a:t>
                      </a:r>
                      <a:endParaRPr lang="en-US" sz="8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b="1">
                          <a:effectLst/>
                          <a:latin typeface="Times New Roman"/>
                          <a:ea typeface="Times New Roman"/>
                        </a:rPr>
                        <a:t>Phone</a:t>
                      </a:r>
                      <a:endParaRPr lang="en-US" sz="8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b="1">
                          <a:effectLst/>
                          <a:latin typeface="Times New Roman"/>
                          <a:ea typeface="Times New Roman"/>
                        </a:rPr>
                        <a:t>email</a:t>
                      </a:r>
                      <a:endParaRPr lang="en-US" sz="8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30347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err="1">
                          <a:effectLst/>
                          <a:latin typeface="+mn-lt"/>
                          <a:ea typeface="Times New Roman"/>
                        </a:rPr>
                        <a:t>Seongho</a:t>
                      </a:r>
                      <a:r>
                        <a:rPr lang="en-US" sz="1100" dirty="0">
                          <a:effectLst/>
                          <a:latin typeface="+mn-lt"/>
                          <a:ea typeface="Times New Roman"/>
                        </a:rPr>
                        <a:t> </a:t>
                      </a:r>
                      <a:r>
                        <a:rPr lang="en-US" sz="1100" dirty="0" err="1">
                          <a:effectLst/>
                          <a:latin typeface="+mn-lt"/>
                          <a:ea typeface="Times New Roman"/>
                        </a:rPr>
                        <a:t>Byeon</a:t>
                      </a:r>
                      <a:endParaRPr lang="en-US" sz="11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10">
                  <a:txBody>
                    <a:bodyPr/>
                    <a:lstStyle/>
                    <a:p>
                      <a:pPr marL="0" marR="0" algn="ctr">
                        <a:spcBef>
                          <a:spcPts val="0"/>
                        </a:spcBef>
                        <a:spcAft>
                          <a:spcPts val="0"/>
                        </a:spcAft>
                      </a:pPr>
                      <a:r>
                        <a:rPr lang="en-US" sz="1200" dirty="0">
                          <a:effectLst/>
                          <a:latin typeface="Times New Roman"/>
                          <a:ea typeface="Times New Roman"/>
                        </a:rPr>
                        <a:t>Samsung</a:t>
                      </a:r>
                      <a:r>
                        <a:rPr lang="en-US" sz="1200" baseline="0" dirty="0">
                          <a:effectLst/>
                          <a:latin typeface="Times New Roman"/>
                          <a:ea typeface="Times New Roman"/>
                        </a:rPr>
                        <a:t> Electronics</a:t>
                      </a:r>
                      <a:endParaRPr lang="en-US" sz="9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effectLst/>
                          <a:latin typeface="Times New Roman"/>
                          <a:ea typeface="Times New Roman"/>
                        </a:rPr>
                        <a:t> </a:t>
                      </a:r>
                      <a:endParaRPr lang="en-US" sz="9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effectLst/>
                          <a:latin typeface="Times New Roman"/>
                          <a:ea typeface="Times New Roman"/>
                        </a:rPr>
                        <a:t> </a:t>
                      </a:r>
                      <a:endParaRPr lang="en-US" sz="9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900">
                          <a:effectLst/>
                          <a:latin typeface="Times New Roman"/>
                          <a:ea typeface="Times New Roman"/>
                        </a:rPr>
                        <a:t>sh.byeon@samsung.com</a:t>
                      </a:r>
                      <a:endParaRPr lang="en-US" sz="9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303478">
                <a:tc>
                  <a:txBody>
                    <a:bodyPr/>
                    <a:lstStyle/>
                    <a:p>
                      <a:pPr marL="0" marR="0" algn="ctr">
                        <a:spcBef>
                          <a:spcPts val="0"/>
                        </a:spcBef>
                        <a:spcAft>
                          <a:spcPts val="0"/>
                        </a:spcAft>
                      </a:pPr>
                      <a:r>
                        <a:rPr lang="en-US" sz="1100" dirty="0">
                          <a:effectLst/>
                          <a:latin typeface="Times New Roman"/>
                          <a:ea typeface="Times New Roman"/>
                        </a:rPr>
                        <a:t>Jack</a:t>
                      </a:r>
                      <a:r>
                        <a:rPr lang="en-US" sz="1100" baseline="0" dirty="0">
                          <a:effectLst/>
                          <a:latin typeface="Times New Roman"/>
                          <a:ea typeface="Times New Roman"/>
                        </a:rPr>
                        <a:t> </a:t>
                      </a:r>
                      <a:r>
                        <a:rPr lang="en-US" sz="1100" baseline="0" dirty="0" err="1">
                          <a:effectLst/>
                          <a:latin typeface="Times New Roman"/>
                          <a:ea typeface="Times New Roman"/>
                        </a:rPr>
                        <a:t>Jonghyo</a:t>
                      </a:r>
                      <a:r>
                        <a:rPr lang="en-US" sz="1100" baseline="0" dirty="0">
                          <a:effectLst/>
                          <a:latin typeface="Times New Roman"/>
                          <a:ea typeface="Times New Roman"/>
                        </a:rPr>
                        <a:t> Lee</a:t>
                      </a:r>
                      <a:r>
                        <a:rPr lang="en-US" sz="1100" dirty="0">
                          <a:effectLst/>
                          <a:latin typeface="Times New Roman"/>
                          <a:ea typeface="Times New Roman"/>
                        </a:rPr>
                        <a:t> </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marL="0" marR="0" algn="ctr">
                        <a:spcBef>
                          <a:spcPts val="0"/>
                        </a:spcBef>
                        <a:spcAft>
                          <a:spcPts val="0"/>
                        </a:spcAft>
                      </a:pPr>
                      <a:endParaRPr lang="en-US" sz="9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Times New Roman"/>
                          <a:ea typeface="Times New Roman"/>
                        </a:rPr>
                        <a:t> </a:t>
                      </a:r>
                      <a:endParaRPr lang="en-US" sz="8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Times New Roman"/>
                          <a:ea typeface="Times New Roman"/>
                        </a:rPr>
                        <a:t> </a:t>
                      </a:r>
                      <a:endParaRPr lang="en-US" sz="8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Times New Roman"/>
                          <a:ea typeface="Times New Roman"/>
                        </a:rPr>
                        <a:t> </a:t>
                      </a:r>
                      <a:endParaRPr lang="en-US" sz="8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303478">
                <a:tc>
                  <a:txBody>
                    <a:bodyPr/>
                    <a:lstStyle/>
                    <a:p>
                      <a:pPr marL="0" marR="0" algn="ctr">
                        <a:spcBef>
                          <a:spcPts val="0"/>
                        </a:spcBef>
                        <a:spcAft>
                          <a:spcPts val="0"/>
                        </a:spcAft>
                      </a:pPr>
                      <a:r>
                        <a:rPr lang="en-US" sz="1100" dirty="0" err="1">
                          <a:effectLst/>
                          <a:latin typeface="Times New Roman"/>
                          <a:ea typeface="Times New Roman"/>
                        </a:rPr>
                        <a:t>Jaheon</a:t>
                      </a:r>
                      <a:r>
                        <a:rPr lang="en-US" sz="1100" dirty="0">
                          <a:effectLst/>
                          <a:latin typeface="Times New Roman"/>
                          <a:ea typeface="Times New Roman"/>
                        </a:rPr>
                        <a:t> </a:t>
                      </a:r>
                      <a:r>
                        <a:rPr lang="en-US" sz="1100" dirty="0" err="1">
                          <a:effectLst/>
                          <a:latin typeface="Times New Roman"/>
                          <a:ea typeface="Times New Roman"/>
                        </a:rPr>
                        <a:t>Gu</a:t>
                      </a:r>
                      <a:endParaRPr lang="en-US" sz="11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marL="0" marR="0" algn="ctr">
                        <a:spcBef>
                          <a:spcPts val="0"/>
                        </a:spcBef>
                        <a:spcAft>
                          <a:spcPts val="0"/>
                        </a:spcAft>
                      </a:pPr>
                      <a:endParaRPr lang="en-US" sz="9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Times New Roman"/>
                          <a:ea typeface="Times New Roman"/>
                        </a:rPr>
                        <a:t> </a:t>
                      </a:r>
                      <a:endParaRPr lang="en-US" sz="8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Times New Roman"/>
                          <a:ea typeface="Times New Roman"/>
                        </a:rPr>
                        <a:t> </a:t>
                      </a:r>
                      <a:endParaRPr lang="en-US" sz="8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dirty="0">
                          <a:effectLst/>
                          <a:latin typeface="Times New Roman"/>
                          <a:ea typeface="Times New Roman"/>
                        </a:rPr>
                        <a:t> </a:t>
                      </a:r>
                      <a:endParaRPr lang="en-US" sz="8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30347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ko-KR" sz="1100" kern="1200" dirty="0" err="1">
                          <a:solidFill>
                            <a:schemeClr val="tx1"/>
                          </a:solidFill>
                          <a:effectLst/>
                          <a:latin typeface="+mn-lt"/>
                          <a:ea typeface="Times New Roman"/>
                          <a:cs typeface="+mn-cs"/>
                        </a:rPr>
                        <a:t>Jinho</a:t>
                      </a:r>
                      <a:r>
                        <a:rPr lang="en-US" altLang="ko-KR" sz="1100" kern="1200" dirty="0">
                          <a:solidFill>
                            <a:schemeClr val="tx1"/>
                          </a:solidFill>
                          <a:effectLst/>
                          <a:latin typeface="+mn-lt"/>
                          <a:ea typeface="Times New Roman"/>
                          <a:cs typeface="+mn-cs"/>
                        </a:rPr>
                        <a:t> Choi</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marL="0" marR="0" algn="ctr">
                        <a:spcBef>
                          <a:spcPts val="0"/>
                        </a:spcBef>
                        <a:spcAft>
                          <a:spcPts val="0"/>
                        </a:spcAft>
                      </a:pPr>
                      <a:endParaRPr lang="en-US" sz="9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8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8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8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303478">
                <a:tc>
                  <a:txBody>
                    <a:bodyPr/>
                    <a:lstStyle/>
                    <a:p>
                      <a:pPr marL="0" marR="0" algn="ctr" defTabSz="914400" rtl="0" eaLnBrk="1" latinLnBrk="0" hangingPunct="1">
                        <a:spcBef>
                          <a:spcPts val="0"/>
                        </a:spcBef>
                        <a:spcAft>
                          <a:spcPts val="0"/>
                        </a:spcAft>
                      </a:pPr>
                      <a:r>
                        <a:rPr lang="en-US" altLang="ko-KR" sz="1100" kern="1200" dirty="0" err="1">
                          <a:solidFill>
                            <a:schemeClr val="tx1"/>
                          </a:solidFill>
                          <a:effectLst/>
                          <a:latin typeface="+mn-lt"/>
                          <a:ea typeface="Times New Roman"/>
                          <a:cs typeface="+mn-cs"/>
                        </a:rPr>
                        <a:t>Jonghoe</a:t>
                      </a:r>
                      <a:r>
                        <a:rPr lang="en-US" altLang="ko-KR" sz="1100" kern="1200" dirty="0">
                          <a:solidFill>
                            <a:schemeClr val="tx1"/>
                          </a:solidFill>
                          <a:effectLst/>
                          <a:latin typeface="+mn-lt"/>
                          <a:ea typeface="Times New Roman"/>
                          <a:cs typeface="+mn-cs"/>
                        </a:rPr>
                        <a:t> Koo</a:t>
                      </a:r>
                      <a:endParaRPr lang="en-US" sz="1100" kern="1200" dirty="0">
                        <a:solidFill>
                          <a:schemeClr val="tx1"/>
                        </a:solidFill>
                        <a:effectLst/>
                        <a:latin typeface="Times New Roman"/>
                        <a:ea typeface="Times New Roman"/>
                        <a:cs typeface="+mn-cs"/>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zh-CN" altLang="en-US"/>
                    </a:p>
                  </a:txBody>
                  <a:tcPr/>
                </a:tc>
                <a:tc>
                  <a:txBody>
                    <a:bodyPr/>
                    <a:lstStyle/>
                    <a:p>
                      <a:pPr marL="0" marR="0" algn="ctr">
                        <a:spcBef>
                          <a:spcPts val="0"/>
                        </a:spcBef>
                        <a:spcAft>
                          <a:spcPts val="0"/>
                        </a:spcAft>
                      </a:pPr>
                      <a:endParaRPr lang="en-US" sz="8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8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8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02694346"/>
                  </a:ext>
                </a:extLst>
              </a:tr>
              <a:tr h="303478">
                <a:tc>
                  <a:txBody>
                    <a:bodyPr/>
                    <a:lstStyle/>
                    <a:p>
                      <a:pPr algn="ctr"/>
                      <a:r>
                        <a:rPr lang="en-US" altLang="ko-KR" sz="1100" dirty="0" err="1"/>
                        <a:t>Jungjun</a:t>
                      </a:r>
                      <a:r>
                        <a:rPr lang="en-US" altLang="ko-KR" sz="1100" baseline="0" dirty="0"/>
                        <a:t> Kim</a:t>
                      </a:r>
                      <a:endParaRPr lang="en-US" altLang="ko-KR" sz="1100" dirty="0"/>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c>
                  <a:txBody>
                    <a:bodyPr/>
                    <a:lstStyle/>
                    <a:p>
                      <a:pPr marL="0" marR="0" algn="ctr">
                        <a:spcBef>
                          <a:spcPts val="0"/>
                        </a:spcBef>
                        <a:spcAft>
                          <a:spcPts val="0"/>
                        </a:spcAft>
                      </a:pPr>
                      <a:endParaRPr lang="en-US" sz="8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8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8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38081045"/>
                  </a:ext>
                </a:extLst>
              </a:tr>
              <a:tr h="303478">
                <a:tc>
                  <a:txBody>
                    <a:bodyPr/>
                    <a:lstStyle/>
                    <a:p>
                      <a:pPr marL="0" marR="0" algn="ctr" defTabSz="914400" rtl="0" eaLnBrk="1" latinLnBrk="0" hangingPunct="1">
                        <a:spcBef>
                          <a:spcPts val="0"/>
                        </a:spcBef>
                        <a:spcAft>
                          <a:spcPts val="0"/>
                        </a:spcAft>
                      </a:pPr>
                      <a:r>
                        <a:rPr lang="en-US" sz="1100" kern="1200" dirty="0" err="1">
                          <a:solidFill>
                            <a:schemeClr val="tx1"/>
                          </a:solidFill>
                          <a:effectLst/>
                          <a:latin typeface="Times New Roman"/>
                          <a:ea typeface="Times New Roman"/>
                          <a:cs typeface="+mn-cs"/>
                        </a:rPr>
                        <a:t>Mingyu</a:t>
                      </a:r>
                      <a:r>
                        <a:rPr lang="en-US" sz="1100" kern="1200" dirty="0">
                          <a:solidFill>
                            <a:schemeClr val="tx1"/>
                          </a:solidFill>
                          <a:effectLst/>
                          <a:latin typeface="Times New Roman"/>
                          <a:ea typeface="Times New Roman"/>
                          <a:cs typeface="+mn-cs"/>
                        </a:rPr>
                        <a:t> Lee</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marL="0" marR="0" algn="ctr">
                        <a:spcBef>
                          <a:spcPts val="0"/>
                        </a:spcBef>
                        <a:spcAft>
                          <a:spcPts val="0"/>
                        </a:spcAft>
                      </a:pPr>
                      <a:endParaRPr lang="en-US" sz="9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8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8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8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303478">
                <a:tc>
                  <a:txBody>
                    <a:bodyPr/>
                    <a:lstStyle/>
                    <a:p>
                      <a:pPr marL="0" marR="0" algn="ctr" defTabSz="914400" rtl="0" eaLnBrk="1" latinLnBrk="0" hangingPunct="1">
                        <a:spcBef>
                          <a:spcPts val="0"/>
                        </a:spcBef>
                        <a:spcAft>
                          <a:spcPts val="0"/>
                        </a:spcAft>
                      </a:pPr>
                      <a:r>
                        <a:rPr lang="en-US" sz="1100" kern="1200" dirty="0" err="1">
                          <a:solidFill>
                            <a:schemeClr val="tx1"/>
                          </a:solidFill>
                          <a:effectLst/>
                          <a:latin typeface="Times New Roman"/>
                          <a:ea typeface="Times New Roman"/>
                          <a:cs typeface="+mn-cs"/>
                        </a:rPr>
                        <a:t>Suhwook</a:t>
                      </a:r>
                      <a:r>
                        <a:rPr lang="en-US" sz="1100" kern="1200" baseline="0" dirty="0">
                          <a:solidFill>
                            <a:schemeClr val="tx1"/>
                          </a:solidFill>
                          <a:effectLst/>
                          <a:latin typeface="Times New Roman"/>
                          <a:ea typeface="Times New Roman"/>
                          <a:cs typeface="+mn-cs"/>
                        </a:rPr>
                        <a:t> Kim</a:t>
                      </a:r>
                      <a:endParaRPr lang="en-US" sz="1100" kern="1200" dirty="0">
                        <a:solidFill>
                          <a:schemeClr val="tx1"/>
                        </a:solidFill>
                        <a:effectLst/>
                        <a:latin typeface="Times New Roman"/>
                        <a:ea typeface="Times New Roman"/>
                        <a:cs typeface="+mn-cs"/>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marL="0" marR="0" algn="ctr">
                        <a:spcBef>
                          <a:spcPts val="0"/>
                        </a:spcBef>
                        <a:spcAft>
                          <a:spcPts val="0"/>
                        </a:spcAft>
                      </a:pPr>
                      <a:endParaRPr lang="en-US" sz="9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8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8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8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33675408"/>
                  </a:ext>
                </a:extLst>
              </a:tr>
              <a:tr h="303478">
                <a:tc>
                  <a:txBody>
                    <a:bodyPr/>
                    <a:lstStyle/>
                    <a:p>
                      <a:pPr marL="0" marR="0" algn="ctr" defTabSz="914400" rtl="0" eaLnBrk="1" latinLnBrk="0" hangingPunct="1">
                        <a:spcBef>
                          <a:spcPts val="0"/>
                        </a:spcBef>
                        <a:spcAft>
                          <a:spcPts val="0"/>
                        </a:spcAft>
                      </a:pPr>
                      <a:r>
                        <a:rPr lang="en-US" sz="1100" kern="1200" dirty="0" err="1">
                          <a:solidFill>
                            <a:schemeClr val="tx1"/>
                          </a:solidFill>
                          <a:effectLst/>
                          <a:latin typeface="Times New Roman"/>
                          <a:ea typeface="Times New Roman"/>
                          <a:cs typeface="+mn-cs"/>
                        </a:rPr>
                        <a:t>Taeyoung</a:t>
                      </a:r>
                      <a:r>
                        <a:rPr lang="en-US" sz="1100" kern="1200" dirty="0">
                          <a:solidFill>
                            <a:schemeClr val="tx1"/>
                          </a:solidFill>
                          <a:effectLst/>
                          <a:latin typeface="Times New Roman"/>
                          <a:ea typeface="Times New Roman"/>
                          <a:cs typeface="+mn-cs"/>
                        </a:rPr>
                        <a:t> Ha</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marL="0" marR="0" algn="ctr">
                        <a:spcBef>
                          <a:spcPts val="0"/>
                        </a:spcBef>
                        <a:spcAft>
                          <a:spcPts val="0"/>
                        </a:spcAft>
                      </a:pPr>
                      <a:endParaRPr lang="en-US" sz="9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8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8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8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74511509"/>
                  </a:ext>
                </a:extLst>
              </a:tr>
              <a:tr h="303478">
                <a:tc>
                  <a:txBody>
                    <a:bodyPr/>
                    <a:lstStyle/>
                    <a:p>
                      <a:pPr marL="0" marR="0" algn="ctr" defTabSz="914400" rtl="0" eaLnBrk="1" latinLnBrk="0" hangingPunct="1">
                        <a:spcBef>
                          <a:spcPts val="0"/>
                        </a:spcBef>
                        <a:spcAft>
                          <a:spcPts val="0"/>
                        </a:spcAft>
                      </a:pPr>
                      <a:r>
                        <a:rPr lang="en-US" sz="1100" kern="1200" dirty="0" err="1">
                          <a:solidFill>
                            <a:schemeClr val="tx1"/>
                          </a:solidFill>
                          <a:effectLst/>
                          <a:latin typeface="Times New Roman"/>
                          <a:ea typeface="Times New Roman"/>
                          <a:cs typeface="+mn-cs"/>
                        </a:rPr>
                        <a:t>Youngwan</a:t>
                      </a:r>
                      <a:r>
                        <a:rPr lang="en-US" sz="1100" kern="1200" baseline="0" dirty="0">
                          <a:solidFill>
                            <a:schemeClr val="tx1"/>
                          </a:solidFill>
                          <a:effectLst/>
                          <a:latin typeface="Times New Roman"/>
                          <a:ea typeface="Times New Roman"/>
                          <a:cs typeface="+mn-cs"/>
                        </a:rPr>
                        <a:t> So</a:t>
                      </a:r>
                      <a:endParaRPr lang="en-US" sz="1100" kern="1200" dirty="0">
                        <a:solidFill>
                          <a:schemeClr val="tx1"/>
                        </a:solidFill>
                        <a:effectLst/>
                        <a:latin typeface="Times New Roman"/>
                        <a:ea typeface="Times New Roman"/>
                        <a:cs typeface="+mn-cs"/>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marL="0" marR="0" algn="ctr">
                        <a:spcBef>
                          <a:spcPts val="0"/>
                        </a:spcBef>
                        <a:spcAft>
                          <a:spcPts val="0"/>
                        </a:spcAft>
                      </a:pPr>
                      <a:endParaRPr lang="en-US" sz="9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8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8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8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03444068"/>
                  </a:ext>
                </a:extLst>
              </a:tr>
            </a:tbl>
          </a:graphicData>
        </a:graphic>
      </p:graphicFrame>
    </p:spTree>
    <p:extLst>
      <p:ext uri="{BB962C8B-B14F-4D97-AF65-F5344CB8AC3E}">
        <p14:creationId xmlns:p14="http://schemas.microsoft.com/office/powerpoint/2010/main" val="37638084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74AF1880-DFB7-7D67-7BE7-48F4EB23D3CC}"/>
              </a:ext>
            </a:extLst>
          </p:cNvPr>
          <p:cNvSpPr>
            <a:spLocks noGrp="1"/>
          </p:cNvSpPr>
          <p:nvPr>
            <p:ph type="sldNum" idx="12"/>
          </p:nvPr>
        </p:nvSpPr>
        <p:spPr/>
        <p:txBody>
          <a:bodyPr/>
          <a:lstStyle/>
          <a:p>
            <a:r>
              <a:rPr lang="en-GB"/>
              <a:t>Slide </a:t>
            </a:r>
            <a:fld id="{440F5867-744E-4AA6-B0ED-4C44D2DFBB7B}" type="slidenum">
              <a:rPr lang="en-GB" smtClean="0"/>
              <a:pPr/>
              <a:t>10</a:t>
            </a:fld>
            <a:endParaRPr lang="en-GB"/>
          </a:p>
        </p:txBody>
      </p:sp>
      <p:sp>
        <p:nvSpPr>
          <p:cNvPr id="6" name="바닥글 개체 틀 4"/>
          <p:cNvSpPr>
            <a:spLocks noGrp="1"/>
          </p:cNvSpPr>
          <p:nvPr>
            <p:ph type="ftr" idx="4294967295"/>
          </p:nvPr>
        </p:nvSpPr>
        <p:spPr>
          <a:xfrm>
            <a:off x="5385734" y="6475413"/>
            <a:ext cx="3184525" cy="180975"/>
          </a:xfrm>
        </p:spPr>
        <p:txBody>
          <a:bodyPr/>
          <a:lstStyle/>
          <a:p>
            <a:r>
              <a:rPr lang="en-GB" altLang="ko-KR" dirty="0"/>
              <a:t>Seongho Byeon et al., Samsung Electronics</a:t>
            </a:r>
          </a:p>
        </p:txBody>
      </p:sp>
      <p:sp>
        <p:nvSpPr>
          <p:cNvPr id="8" name="Title 1">
            <a:extLst>
              <a:ext uri="{FF2B5EF4-FFF2-40B4-BE49-F238E27FC236}">
                <a16:creationId xmlns:a16="http://schemas.microsoft.com/office/drawing/2014/main" id="{9530CD71-5CEE-B387-D769-FD10FD771095}"/>
              </a:ext>
            </a:extLst>
          </p:cNvPr>
          <p:cNvSpPr>
            <a:spLocks noGrp="1"/>
          </p:cNvSpPr>
          <p:nvPr>
            <p:ph type="title"/>
          </p:nvPr>
        </p:nvSpPr>
        <p:spPr>
          <a:xfrm>
            <a:off x="685800" y="685800"/>
            <a:ext cx="7770813" cy="656439"/>
          </a:xfrm>
        </p:spPr>
        <p:txBody>
          <a:bodyPr/>
          <a:lstStyle/>
          <a:p>
            <a:r>
              <a:rPr lang="en-US" dirty="0"/>
              <a:t>Straw Poll</a:t>
            </a:r>
          </a:p>
        </p:txBody>
      </p:sp>
      <p:sp>
        <p:nvSpPr>
          <p:cNvPr id="9" name="Content Placeholder 2">
            <a:extLst>
              <a:ext uri="{FF2B5EF4-FFF2-40B4-BE49-F238E27FC236}">
                <a16:creationId xmlns:a16="http://schemas.microsoft.com/office/drawing/2014/main" id="{D2FABEB5-20AC-788C-491C-F71D61ED7836}"/>
              </a:ext>
            </a:extLst>
          </p:cNvPr>
          <p:cNvSpPr>
            <a:spLocks noGrp="1"/>
          </p:cNvSpPr>
          <p:nvPr>
            <p:ph idx="1"/>
          </p:nvPr>
        </p:nvSpPr>
        <p:spPr>
          <a:xfrm>
            <a:off x="350982" y="1577131"/>
            <a:ext cx="8469745" cy="4898282"/>
          </a:xfrm>
        </p:spPr>
        <p:txBody>
          <a:bodyPr/>
          <a:lstStyle/>
          <a:p>
            <a:pPr>
              <a:buFont typeface="Arial" panose="020B0604020202020204" pitchFamily="34" charset="0"/>
              <a:buChar char="•"/>
            </a:pPr>
            <a:r>
              <a:rPr lang="en-US" sz="2000" dirty="0"/>
              <a:t>To resolve the difficulty of performing NPCA solely based on CTS reception, which of the following options would you most prefer?</a:t>
            </a:r>
          </a:p>
          <a:p>
            <a:pPr lvl="1">
              <a:buFont typeface="Arial" panose="020B0604020202020204" pitchFamily="34" charset="0"/>
              <a:buChar char="•"/>
            </a:pPr>
            <a:r>
              <a:rPr lang="en-US" altLang="ko-KR" sz="1600" b="1" dirty="0"/>
              <a:t>Option</a:t>
            </a:r>
            <a:r>
              <a:rPr lang="ko-KR" altLang="en-US" sz="1600" dirty="0"/>
              <a:t> </a:t>
            </a:r>
            <a:r>
              <a:rPr lang="en-US" altLang="ko-KR" sz="1600" b="1" dirty="0"/>
              <a:t>1)</a:t>
            </a:r>
            <a:r>
              <a:rPr lang="ko-KR" altLang="en-US" sz="1600" b="1" dirty="0"/>
              <a:t> </a:t>
            </a:r>
            <a:r>
              <a:rPr lang="en-US" altLang="ko-KR" sz="1600" dirty="0"/>
              <a:t>A STA uses ICF not requiring CTS responses when it initiates TXOP </a:t>
            </a:r>
          </a:p>
          <a:p>
            <a:pPr lvl="1">
              <a:buFont typeface="Arial" panose="020B0604020202020204" pitchFamily="34" charset="0"/>
              <a:buChar char="•"/>
            </a:pPr>
            <a:r>
              <a:rPr lang="en-US" altLang="ko-KR" sz="1600" b="1" dirty="0"/>
              <a:t>Option 2) </a:t>
            </a:r>
            <a:r>
              <a:rPr lang="en-US" altLang="ko-KR" sz="1600" dirty="0"/>
              <a:t>A STA goes to the anchor channel, performing NPCA</a:t>
            </a:r>
          </a:p>
          <a:p>
            <a:pPr lvl="1">
              <a:buFont typeface="Arial" panose="020B0604020202020204" pitchFamily="34" charset="0"/>
              <a:buChar char="•"/>
            </a:pPr>
            <a:r>
              <a:rPr lang="en-US" altLang="ko-KR" sz="1600" b="1" dirty="0"/>
              <a:t>Option 3) </a:t>
            </a:r>
            <a:r>
              <a:rPr lang="en-US" altLang="ko-KR" sz="1600" dirty="0"/>
              <a:t>FFS</a:t>
            </a:r>
          </a:p>
          <a:p>
            <a:pPr lvl="1">
              <a:buFont typeface="Arial" panose="020B0604020202020204" pitchFamily="34" charset="0"/>
              <a:buChar char="•"/>
            </a:pPr>
            <a:r>
              <a:rPr lang="en-US" altLang="ko-KR" sz="1600" b="1" dirty="0"/>
              <a:t>Option 4) </a:t>
            </a:r>
            <a:r>
              <a:rPr lang="en-US" altLang="ko-KR" sz="1600" dirty="0"/>
              <a:t>NPCA is not allowed</a:t>
            </a:r>
          </a:p>
          <a:p>
            <a:pPr>
              <a:buFont typeface="Arial" panose="020B0604020202020204" pitchFamily="34" charset="0"/>
              <a:buChar char="•"/>
            </a:pPr>
            <a:endParaRPr lang="en-US" sz="2000" dirty="0"/>
          </a:p>
        </p:txBody>
      </p:sp>
    </p:spTree>
    <p:extLst>
      <p:ext uri="{BB962C8B-B14F-4D97-AF65-F5344CB8AC3E}">
        <p14:creationId xmlns:p14="http://schemas.microsoft.com/office/powerpoint/2010/main" val="29496001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30CD71-5CEE-B387-D769-FD10FD771095}"/>
              </a:ext>
            </a:extLst>
          </p:cNvPr>
          <p:cNvSpPr>
            <a:spLocks noGrp="1"/>
          </p:cNvSpPr>
          <p:nvPr>
            <p:ph type="title"/>
          </p:nvPr>
        </p:nvSpPr>
        <p:spPr>
          <a:xfrm>
            <a:off x="685800" y="619541"/>
            <a:ext cx="7770813" cy="795556"/>
          </a:xfrm>
        </p:spPr>
        <p:txBody>
          <a:bodyPr/>
          <a:lstStyle/>
          <a:p>
            <a:r>
              <a:rPr lang="en-US" dirty="0"/>
              <a:t>References</a:t>
            </a:r>
          </a:p>
        </p:txBody>
      </p:sp>
      <p:sp>
        <p:nvSpPr>
          <p:cNvPr id="3" name="Content Placeholder 2">
            <a:extLst>
              <a:ext uri="{FF2B5EF4-FFF2-40B4-BE49-F238E27FC236}">
                <a16:creationId xmlns:a16="http://schemas.microsoft.com/office/drawing/2014/main" id="{D2FABEB5-20AC-788C-491C-F71D61ED7836}"/>
              </a:ext>
            </a:extLst>
          </p:cNvPr>
          <p:cNvSpPr>
            <a:spLocks noGrp="1"/>
          </p:cNvSpPr>
          <p:nvPr>
            <p:ph idx="1"/>
          </p:nvPr>
        </p:nvSpPr>
        <p:spPr>
          <a:xfrm>
            <a:off x="685800" y="1694576"/>
            <a:ext cx="7770813" cy="4399837"/>
          </a:xfrm>
        </p:spPr>
        <p:txBody>
          <a:bodyPr/>
          <a:lstStyle/>
          <a:p>
            <a:pPr marL="0" indent="0"/>
            <a:r>
              <a:rPr lang="en-US" altLang="ko-KR" sz="1400" dirty="0">
                <a:solidFill>
                  <a:schemeClr val="tx1"/>
                </a:solidFill>
              </a:rPr>
              <a:t>[1] 11-23/2005r1 Non-primary channel access (NPCA) (</a:t>
            </a:r>
            <a:r>
              <a:rPr lang="en-US" altLang="ko-KR" sz="1400" dirty="0" err="1">
                <a:solidFill>
                  <a:schemeClr val="tx1"/>
                </a:solidFill>
              </a:rPr>
              <a:t>Minyoung</a:t>
            </a:r>
            <a:r>
              <a:rPr lang="en-US" altLang="ko-KR" sz="1400" dirty="0">
                <a:solidFill>
                  <a:schemeClr val="tx1"/>
                </a:solidFill>
              </a:rPr>
              <a:t> Park, Intel)</a:t>
            </a:r>
          </a:p>
          <a:p>
            <a:pPr marL="0" indent="0"/>
            <a:r>
              <a:rPr lang="en-US" altLang="ko-KR" sz="1400" dirty="0">
                <a:solidFill>
                  <a:schemeClr val="tx1"/>
                </a:solidFill>
              </a:rPr>
              <a:t>[2] 11-24/0070r2 Some details about non-primary channel access (</a:t>
            </a:r>
            <a:r>
              <a:rPr lang="en-US" altLang="ko-KR" sz="1400" dirty="0" err="1">
                <a:solidFill>
                  <a:schemeClr val="tx1"/>
                </a:solidFill>
              </a:rPr>
              <a:t>Yunbo</a:t>
            </a:r>
            <a:r>
              <a:rPr lang="en-US" altLang="ko-KR" sz="1400" dirty="0">
                <a:solidFill>
                  <a:schemeClr val="tx1"/>
                </a:solidFill>
              </a:rPr>
              <a:t> Li, Huawei)</a:t>
            </a:r>
          </a:p>
          <a:p>
            <a:pPr marL="0" indent="0"/>
            <a:r>
              <a:rPr lang="en-US" altLang="ko-KR" sz="1400" dirty="0">
                <a:solidFill>
                  <a:schemeClr val="tx1"/>
                </a:solidFill>
              </a:rPr>
              <a:t>[3] 11-24/0426r0 EDCA for Non-Primary Channel Access (</a:t>
            </a:r>
            <a:r>
              <a:rPr lang="en-US" altLang="ko-KR" sz="1400" dirty="0" err="1">
                <a:solidFill>
                  <a:schemeClr val="tx1"/>
                </a:solidFill>
              </a:rPr>
              <a:t>Dongju</a:t>
            </a:r>
            <a:r>
              <a:rPr lang="en-US" altLang="ko-KR" sz="1400" dirty="0">
                <a:solidFill>
                  <a:schemeClr val="tx1"/>
                </a:solidFill>
              </a:rPr>
              <a:t> Cha, LGE)</a:t>
            </a:r>
          </a:p>
          <a:p>
            <a:pPr marL="0" indent="0"/>
            <a:r>
              <a:rPr lang="en-US" altLang="ko-KR" sz="1400" dirty="0">
                <a:solidFill>
                  <a:schemeClr val="tx1"/>
                </a:solidFill>
              </a:rPr>
              <a:t>[4] 11-24/0427r0 Enabling Non-Primary Channel Access (</a:t>
            </a:r>
            <a:r>
              <a:rPr lang="en-US" altLang="ko-KR" sz="1400" dirty="0" err="1">
                <a:solidFill>
                  <a:schemeClr val="tx1"/>
                </a:solidFill>
              </a:rPr>
              <a:t>Dongju</a:t>
            </a:r>
            <a:r>
              <a:rPr lang="en-US" altLang="ko-KR" sz="1400" dirty="0">
                <a:solidFill>
                  <a:schemeClr val="tx1"/>
                </a:solidFill>
              </a:rPr>
              <a:t> Cha, LGE)</a:t>
            </a:r>
          </a:p>
          <a:p>
            <a:pPr marL="0" indent="0"/>
            <a:r>
              <a:rPr lang="en-US" altLang="ko-KR" sz="1400" dirty="0">
                <a:solidFill>
                  <a:schemeClr val="tx1"/>
                </a:solidFill>
              </a:rPr>
              <a:t>[5] 11-24/0458r2 Considerations on Non-Primary Channel Access (Salvatore </a:t>
            </a:r>
            <a:r>
              <a:rPr lang="en-US" altLang="ko-KR" sz="1400" dirty="0" err="1">
                <a:solidFill>
                  <a:schemeClr val="tx1"/>
                </a:solidFill>
              </a:rPr>
              <a:t>Talarico</a:t>
            </a:r>
            <a:r>
              <a:rPr lang="en-US" altLang="ko-KR" sz="1400" dirty="0">
                <a:solidFill>
                  <a:schemeClr val="tx1"/>
                </a:solidFill>
              </a:rPr>
              <a:t>, Sony)</a:t>
            </a:r>
          </a:p>
          <a:p>
            <a:pPr marL="0" indent="0"/>
            <a:r>
              <a:rPr lang="en-US" altLang="ko-KR" sz="1400" dirty="0">
                <a:solidFill>
                  <a:schemeClr val="tx1"/>
                </a:solidFill>
              </a:rPr>
              <a:t>[6] 11-24/0498r0 Non-Primary Channel Access (NPCA) – Follow Up (</a:t>
            </a:r>
            <a:r>
              <a:rPr lang="en-US" altLang="ko-KR" sz="1400" dirty="0" err="1">
                <a:solidFill>
                  <a:schemeClr val="tx1"/>
                </a:solidFill>
              </a:rPr>
              <a:t>Minyoung</a:t>
            </a:r>
            <a:r>
              <a:rPr lang="en-US" altLang="ko-KR" sz="1400" dirty="0">
                <a:solidFill>
                  <a:schemeClr val="tx1"/>
                </a:solidFill>
              </a:rPr>
              <a:t> Park, Intel)</a:t>
            </a:r>
          </a:p>
          <a:p>
            <a:pPr marL="0" indent="0"/>
            <a:r>
              <a:rPr lang="en-US" altLang="ko-KR" sz="1400" dirty="0">
                <a:solidFill>
                  <a:schemeClr val="tx1"/>
                </a:solidFill>
              </a:rPr>
              <a:t>[7] 11-24/0496r1 Secondary Channel Usage Follow Up (</a:t>
            </a:r>
            <a:r>
              <a:rPr lang="en-US" altLang="ko-KR" sz="1400" dirty="0" err="1">
                <a:solidFill>
                  <a:schemeClr val="tx1"/>
                </a:solidFill>
              </a:rPr>
              <a:t>Liwen</a:t>
            </a:r>
            <a:r>
              <a:rPr lang="en-US" altLang="ko-KR" sz="1400" dirty="0">
                <a:solidFill>
                  <a:schemeClr val="tx1"/>
                </a:solidFill>
              </a:rPr>
              <a:t> Chu, NXP)</a:t>
            </a:r>
          </a:p>
          <a:p>
            <a:pPr marL="0" indent="0"/>
            <a:r>
              <a:rPr lang="en-US" altLang="ko-KR" sz="1400" dirty="0">
                <a:solidFill>
                  <a:schemeClr val="tx1"/>
                </a:solidFill>
              </a:rPr>
              <a:t>[8] 11-24/1104r0 Some details on NPCA (Seongho Byeon, Samsung)</a:t>
            </a:r>
          </a:p>
          <a:p>
            <a:pPr marL="0" indent="0"/>
            <a:r>
              <a:rPr lang="en-US" altLang="ko-KR" sz="1400" dirty="0">
                <a:solidFill>
                  <a:schemeClr val="tx1"/>
                </a:solidFill>
              </a:rPr>
              <a:t>[9] 11-24/1115r0 Channel Switching Rules for NPCA (Vishnu V. Ratnam, Samsung)</a:t>
            </a:r>
          </a:p>
          <a:p>
            <a:pPr marL="0" indent="0"/>
            <a:r>
              <a:rPr lang="en-US" altLang="ko-KR" sz="1400" dirty="0">
                <a:solidFill>
                  <a:schemeClr val="tx1"/>
                </a:solidFill>
              </a:rPr>
              <a:t>[10] 11-24/1125r0 Considerations on switching for NPCA (</a:t>
            </a:r>
            <a:r>
              <a:rPr lang="en-US" altLang="ko-KR" sz="1400" dirty="0" err="1">
                <a:solidFill>
                  <a:schemeClr val="tx1"/>
                </a:solidFill>
              </a:rPr>
              <a:t>Dongju</a:t>
            </a:r>
            <a:r>
              <a:rPr lang="en-US" altLang="ko-KR" sz="1400" dirty="0">
                <a:solidFill>
                  <a:schemeClr val="tx1"/>
                </a:solidFill>
              </a:rPr>
              <a:t> Cha, LGE)</a:t>
            </a:r>
          </a:p>
          <a:p>
            <a:pPr marL="0" indent="0"/>
            <a:r>
              <a:rPr lang="en-US" altLang="ko-KR" sz="1400" dirty="0">
                <a:solidFill>
                  <a:schemeClr val="tx1"/>
                </a:solidFill>
              </a:rPr>
              <a:t>[11] 11-24/1155r0 Further discussions on NPCA (Shawn Kim, WILUS)</a:t>
            </a:r>
          </a:p>
          <a:p>
            <a:pPr marL="0" indent="0"/>
            <a:r>
              <a:rPr lang="en-US" altLang="ko-KR" sz="1400" dirty="0">
                <a:solidFill>
                  <a:schemeClr val="tx1"/>
                </a:solidFill>
              </a:rPr>
              <a:t>[12] 11-24/1218r0 NPCA – Next level discussions (</a:t>
            </a:r>
            <a:r>
              <a:rPr lang="en-US" altLang="ko-KR" sz="1400" dirty="0" err="1">
                <a:solidFill>
                  <a:schemeClr val="tx1"/>
                </a:solidFill>
              </a:rPr>
              <a:t>Gaurang</a:t>
            </a:r>
            <a:r>
              <a:rPr lang="en-US" altLang="ko-KR" sz="1400" dirty="0">
                <a:solidFill>
                  <a:schemeClr val="tx1"/>
                </a:solidFill>
              </a:rPr>
              <a:t> Naik, Qualcomm)</a:t>
            </a:r>
          </a:p>
        </p:txBody>
      </p:sp>
      <p:sp>
        <p:nvSpPr>
          <p:cNvPr id="4" name="Slide Number Placeholder 3">
            <a:extLst>
              <a:ext uri="{FF2B5EF4-FFF2-40B4-BE49-F238E27FC236}">
                <a16:creationId xmlns:a16="http://schemas.microsoft.com/office/drawing/2014/main" id="{74AF1880-DFB7-7D67-7BE7-48F4EB23D3CC}"/>
              </a:ext>
            </a:extLst>
          </p:cNvPr>
          <p:cNvSpPr>
            <a:spLocks noGrp="1"/>
          </p:cNvSpPr>
          <p:nvPr>
            <p:ph type="sldNum" idx="12"/>
          </p:nvPr>
        </p:nvSpPr>
        <p:spPr/>
        <p:txBody>
          <a:bodyPr/>
          <a:lstStyle/>
          <a:p>
            <a:r>
              <a:rPr lang="en-GB"/>
              <a:t>Slide </a:t>
            </a:r>
            <a:fld id="{440F5867-744E-4AA6-B0ED-4C44D2DFBB7B}" type="slidenum">
              <a:rPr lang="en-GB" smtClean="0"/>
              <a:pPr/>
              <a:t>11</a:t>
            </a:fld>
            <a:endParaRPr lang="en-GB"/>
          </a:p>
        </p:txBody>
      </p:sp>
      <p:sp>
        <p:nvSpPr>
          <p:cNvPr id="6" name="바닥글 개체 틀 4"/>
          <p:cNvSpPr>
            <a:spLocks noGrp="1"/>
          </p:cNvSpPr>
          <p:nvPr>
            <p:ph type="ftr" idx="4294967295"/>
          </p:nvPr>
        </p:nvSpPr>
        <p:spPr>
          <a:xfrm>
            <a:off x="5385734" y="6475413"/>
            <a:ext cx="3184525" cy="180975"/>
          </a:xfrm>
        </p:spPr>
        <p:txBody>
          <a:bodyPr/>
          <a:lstStyle/>
          <a:p>
            <a:r>
              <a:rPr lang="en-GB" altLang="ko-KR" dirty="0"/>
              <a:t>Seongho Byeon et al., Samsung Electronics</a:t>
            </a:r>
          </a:p>
        </p:txBody>
      </p:sp>
    </p:spTree>
    <p:extLst>
      <p:ext uri="{BB962C8B-B14F-4D97-AF65-F5344CB8AC3E}">
        <p14:creationId xmlns:p14="http://schemas.microsoft.com/office/powerpoint/2010/main" val="25165137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30CD71-5CEE-B387-D769-FD10FD771095}"/>
              </a:ext>
            </a:extLst>
          </p:cNvPr>
          <p:cNvSpPr>
            <a:spLocks noGrp="1"/>
          </p:cNvSpPr>
          <p:nvPr>
            <p:ph type="title"/>
          </p:nvPr>
        </p:nvSpPr>
        <p:spPr>
          <a:xfrm>
            <a:off x="685800" y="685800"/>
            <a:ext cx="7770813" cy="656439"/>
          </a:xfrm>
        </p:spPr>
        <p:txBody>
          <a:bodyPr/>
          <a:lstStyle/>
          <a:p>
            <a:r>
              <a:rPr lang="en-US" dirty="0"/>
              <a:t>Introduction</a:t>
            </a:r>
          </a:p>
        </p:txBody>
      </p:sp>
      <p:sp>
        <p:nvSpPr>
          <p:cNvPr id="3" name="Content Placeholder 2">
            <a:extLst>
              <a:ext uri="{FF2B5EF4-FFF2-40B4-BE49-F238E27FC236}">
                <a16:creationId xmlns:a16="http://schemas.microsoft.com/office/drawing/2014/main" id="{D2FABEB5-20AC-788C-491C-F71D61ED7836}"/>
              </a:ext>
            </a:extLst>
          </p:cNvPr>
          <p:cNvSpPr>
            <a:spLocks noGrp="1"/>
          </p:cNvSpPr>
          <p:nvPr>
            <p:ph idx="1"/>
          </p:nvPr>
        </p:nvSpPr>
        <p:spPr>
          <a:xfrm>
            <a:off x="350982" y="1577131"/>
            <a:ext cx="8469745" cy="4898282"/>
          </a:xfrm>
        </p:spPr>
        <p:txBody>
          <a:bodyPr/>
          <a:lstStyle/>
          <a:p>
            <a:pPr>
              <a:buFont typeface="Arial" panose="020B0604020202020204" pitchFamily="34" charset="0"/>
              <a:buChar char="•"/>
            </a:pPr>
            <a:r>
              <a:rPr lang="en-US" altLang="ko-KR" sz="2000" dirty="0"/>
              <a:t>One of main objectives for UHR PAR</a:t>
            </a:r>
          </a:p>
          <a:p>
            <a:pPr lvl="1">
              <a:buFont typeface="Arial" panose="020B0604020202020204" pitchFamily="34" charset="0"/>
              <a:buChar char="•"/>
            </a:pPr>
            <a:r>
              <a:rPr lang="en-US" altLang="ko-KR" sz="1800" dirty="0"/>
              <a:t>At least one mode of operation capable of improving efficient use of the medium</a:t>
            </a:r>
            <a:r>
              <a:rPr lang="en-US" altLang="ko-KR" sz="700" dirty="0"/>
              <a:t> </a:t>
            </a:r>
          </a:p>
          <a:p>
            <a:pPr lvl="1">
              <a:buFont typeface="Arial" panose="020B0604020202020204" pitchFamily="34" charset="0"/>
              <a:buChar char="•"/>
            </a:pPr>
            <a:endParaRPr lang="en-US" altLang="ko-KR" sz="1100" dirty="0"/>
          </a:p>
          <a:p>
            <a:pPr>
              <a:buFont typeface="Arial" panose="020B0604020202020204" pitchFamily="34" charset="0"/>
              <a:buChar char="•"/>
            </a:pPr>
            <a:r>
              <a:rPr lang="en-US" altLang="ko-KR" sz="2000" dirty="0"/>
              <a:t>Non-Primary Channel Access (NPCA) agreed in TGbn [1-12]</a:t>
            </a:r>
          </a:p>
          <a:p>
            <a:pPr lvl="1">
              <a:buFont typeface="Arial" panose="020B0604020202020204" pitchFamily="34" charset="0"/>
              <a:buChar char="•"/>
            </a:pPr>
            <a:r>
              <a:rPr lang="en-US" altLang="ko-KR" sz="1600" dirty="0"/>
              <a:t>TGbn defines a mode of operation that enables a STA to access the secondary channel while the primary channel is known to be busy due to OBSS traffic or other TBD conditions.</a:t>
            </a:r>
          </a:p>
          <a:p>
            <a:pPr lvl="2">
              <a:buFont typeface="Arial" panose="020B0604020202020204" pitchFamily="34" charset="0"/>
              <a:buChar char="•"/>
            </a:pPr>
            <a:r>
              <a:rPr lang="en-US" altLang="ko-KR" sz="1400" dirty="0"/>
              <a:t>The mode of operation shall not assume that the STA is capable to detect or decode a frame and obtain NAV information of the secondary channel concurrently with the primary channel.</a:t>
            </a:r>
          </a:p>
          <a:p>
            <a:pPr lvl="2">
              <a:buFont typeface="Arial" panose="020B0604020202020204" pitchFamily="34" charset="0"/>
              <a:buChar char="•"/>
            </a:pPr>
            <a:r>
              <a:rPr lang="en-US" altLang="ko-KR" sz="1400" dirty="0"/>
              <a:t>A BSS shall only have a single NPCA primary channel (name TBD) on which the STA contends while the primary channel of the BSS is known to be busy due to OBSS traffic or other TBD conditions.</a:t>
            </a:r>
          </a:p>
          <a:p>
            <a:pPr lvl="1">
              <a:buFont typeface="Arial" panose="020B0604020202020204" pitchFamily="34" charset="0"/>
              <a:buChar char="•"/>
            </a:pPr>
            <a:endParaRPr lang="en-US" altLang="ko-KR" sz="1600" dirty="0"/>
          </a:p>
        </p:txBody>
      </p:sp>
      <p:sp>
        <p:nvSpPr>
          <p:cNvPr id="4" name="Slide Number Placeholder 3">
            <a:extLst>
              <a:ext uri="{FF2B5EF4-FFF2-40B4-BE49-F238E27FC236}">
                <a16:creationId xmlns:a16="http://schemas.microsoft.com/office/drawing/2014/main" id="{74AF1880-DFB7-7D67-7BE7-48F4EB23D3CC}"/>
              </a:ext>
            </a:extLst>
          </p:cNvPr>
          <p:cNvSpPr>
            <a:spLocks noGrp="1"/>
          </p:cNvSpPr>
          <p:nvPr>
            <p:ph type="sldNum" idx="12"/>
          </p:nvPr>
        </p:nvSpPr>
        <p:spPr/>
        <p:txBody>
          <a:bodyPr/>
          <a:lstStyle/>
          <a:p>
            <a:r>
              <a:rPr lang="en-GB"/>
              <a:t>Slide </a:t>
            </a:r>
            <a:fld id="{440F5867-744E-4AA6-B0ED-4C44D2DFBB7B}" type="slidenum">
              <a:rPr lang="en-GB" smtClean="0"/>
              <a:pPr/>
              <a:t>2</a:t>
            </a:fld>
            <a:endParaRPr lang="en-GB"/>
          </a:p>
        </p:txBody>
      </p:sp>
      <p:sp>
        <p:nvSpPr>
          <p:cNvPr id="20" name="바닥글 개체 틀 4"/>
          <p:cNvSpPr>
            <a:spLocks noGrp="1"/>
          </p:cNvSpPr>
          <p:nvPr>
            <p:ph type="ftr" idx="4294967295"/>
          </p:nvPr>
        </p:nvSpPr>
        <p:spPr>
          <a:xfrm>
            <a:off x="5385734" y="6475413"/>
            <a:ext cx="3184525" cy="180975"/>
          </a:xfrm>
        </p:spPr>
        <p:txBody>
          <a:bodyPr/>
          <a:lstStyle/>
          <a:p>
            <a:r>
              <a:rPr lang="en-GB" altLang="ko-KR" dirty="0"/>
              <a:t>Seongho Byeon et al., Samsung Electronics</a:t>
            </a:r>
          </a:p>
        </p:txBody>
      </p:sp>
      <p:pic>
        <p:nvPicPr>
          <p:cNvPr id="8" name="그림 7"/>
          <p:cNvPicPr>
            <a:picLocks noChangeAspect="1"/>
          </p:cNvPicPr>
          <p:nvPr/>
        </p:nvPicPr>
        <p:blipFill>
          <a:blip r:embed="rId2"/>
          <a:stretch>
            <a:fillRect/>
          </a:stretch>
        </p:blipFill>
        <p:spPr>
          <a:xfrm>
            <a:off x="4583184" y="4789010"/>
            <a:ext cx="4455043" cy="1716287"/>
          </a:xfrm>
          <a:prstGeom prst="rect">
            <a:avLst/>
          </a:prstGeom>
        </p:spPr>
      </p:pic>
      <p:pic>
        <p:nvPicPr>
          <p:cNvPr id="9" name="그림 8"/>
          <p:cNvPicPr>
            <a:picLocks noChangeAspect="1"/>
          </p:cNvPicPr>
          <p:nvPr/>
        </p:nvPicPr>
        <p:blipFill>
          <a:blip r:embed="rId3"/>
          <a:stretch>
            <a:fillRect/>
          </a:stretch>
        </p:blipFill>
        <p:spPr>
          <a:xfrm>
            <a:off x="143385" y="4789010"/>
            <a:ext cx="4647397" cy="1561270"/>
          </a:xfrm>
          <a:prstGeom prst="rect">
            <a:avLst/>
          </a:prstGeom>
        </p:spPr>
      </p:pic>
    </p:spTree>
    <p:extLst>
      <p:ext uri="{BB962C8B-B14F-4D97-AF65-F5344CB8AC3E}">
        <p14:creationId xmlns:p14="http://schemas.microsoft.com/office/powerpoint/2010/main" val="17793093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30CD71-5CEE-B387-D769-FD10FD771095}"/>
              </a:ext>
            </a:extLst>
          </p:cNvPr>
          <p:cNvSpPr>
            <a:spLocks noGrp="1"/>
          </p:cNvSpPr>
          <p:nvPr>
            <p:ph type="title"/>
          </p:nvPr>
        </p:nvSpPr>
        <p:spPr>
          <a:xfrm>
            <a:off x="685800" y="685800"/>
            <a:ext cx="7770813" cy="656439"/>
          </a:xfrm>
        </p:spPr>
        <p:txBody>
          <a:bodyPr/>
          <a:lstStyle/>
          <a:p>
            <a:r>
              <a:rPr lang="en-US" dirty="0"/>
              <a:t>Introduction</a:t>
            </a:r>
          </a:p>
        </p:txBody>
      </p:sp>
      <p:sp>
        <p:nvSpPr>
          <p:cNvPr id="3" name="Content Placeholder 2">
            <a:extLst>
              <a:ext uri="{FF2B5EF4-FFF2-40B4-BE49-F238E27FC236}">
                <a16:creationId xmlns:a16="http://schemas.microsoft.com/office/drawing/2014/main" id="{D2FABEB5-20AC-788C-491C-F71D61ED7836}"/>
              </a:ext>
            </a:extLst>
          </p:cNvPr>
          <p:cNvSpPr>
            <a:spLocks noGrp="1"/>
          </p:cNvSpPr>
          <p:nvPr>
            <p:ph idx="1"/>
          </p:nvPr>
        </p:nvSpPr>
        <p:spPr>
          <a:xfrm>
            <a:off x="350982" y="1440329"/>
            <a:ext cx="8469745" cy="5035084"/>
          </a:xfrm>
        </p:spPr>
        <p:txBody>
          <a:bodyPr/>
          <a:lstStyle/>
          <a:p>
            <a:pPr>
              <a:lnSpc>
                <a:spcPct val="120000"/>
              </a:lnSpc>
              <a:buFont typeface="Arial" panose="020B0604020202020204" pitchFamily="34" charset="0"/>
              <a:buChar char="•"/>
            </a:pPr>
            <a:r>
              <a:rPr lang="en-US" altLang="ko-KR" sz="2200" dirty="0"/>
              <a:t>NPCA Triggering Condition</a:t>
            </a:r>
          </a:p>
          <a:p>
            <a:pPr lvl="1">
              <a:lnSpc>
                <a:spcPct val="120000"/>
              </a:lnSpc>
              <a:buFont typeface="Arial" panose="020B0604020202020204" pitchFamily="34" charset="0"/>
              <a:buChar char="•"/>
            </a:pPr>
            <a:r>
              <a:rPr lang="en-US" altLang="ko-KR" sz="1800" dirty="0"/>
              <a:t>When an OBSS TXOP and/or a PPDU transmission is detected on the primary channel in the BSS, NPCA-capable STAs will switch to </a:t>
            </a:r>
            <a:r>
              <a:rPr lang="en-US" altLang="ko-KR" sz="1800" b="1" dirty="0"/>
              <a:t>the 20 MHz anchor channel</a:t>
            </a:r>
            <a:r>
              <a:rPr lang="en-US" altLang="ko-KR" sz="1800" dirty="0"/>
              <a:t> within the secondary channel (i.e., </a:t>
            </a:r>
            <a:r>
              <a:rPr lang="en-US" altLang="ko-KR" sz="1800" b="1" dirty="0"/>
              <a:t>non-primary channel, NPCH</a:t>
            </a:r>
            <a:r>
              <a:rPr lang="en-US" altLang="ko-KR" sz="1800" dirty="0"/>
              <a:t>), not overlapping with the OBSS transmission</a:t>
            </a:r>
          </a:p>
          <a:p>
            <a:pPr lvl="1">
              <a:lnSpc>
                <a:spcPct val="120000"/>
              </a:lnSpc>
              <a:buFont typeface="Arial" panose="020B0604020202020204" pitchFamily="34" charset="0"/>
              <a:buChar char="•"/>
            </a:pPr>
            <a:endParaRPr lang="en-US" altLang="ko-KR" sz="200" dirty="0"/>
          </a:p>
          <a:p>
            <a:pPr lvl="1">
              <a:lnSpc>
                <a:spcPct val="120000"/>
              </a:lnSpc>
              <a:buFont typeface="Arial" panose="020B0604020202020204" pitchFamily="34" charset="0"/>
              <a:buChar char="•"/>
            </a:pPr>
            <a:r>
              <a:rPr lang="en-US" altLang="ko-KR" sz="1800" dirty="0"/>
              <a:t>Details are still under the discussion, but generally NPCA is triggered when </a:t>
            </a:r>
            <a:r>
              <a:rPr lang="en-US" altLang="ko-KR" sz="1800" b="1" dirty="0"/>
              <a:t>OBSS TXOP</a:t>
            </a:r>
            <a:r>
              <a:rPr lang="en-US" altLang="ko-KR" sz="1800" dirty="0"/>
              <a:t> or long OBSS pre-HE/HE/EHT/UHR PPDU is observed</a:t>
            </a:r>
          </a:p>
          <a:p>
            <a:pPr lvl="2">
              <a:lnSpc>
                <a:spcPct val="120000"/>
              </a:lnSpc>
              <a:buFont typeface="Arial" panose="020B0604020202020204" pitchFamily="34" charset="0"/>
              <a:buChar char="•"/>
            </a:pPr>
            <a:r>
              <a:rPr lang="en-US" altLang="ko-KR" sz="1600" dirty="0"/>
              <a:t>OBSS TXOP is obtained by receiving HE-SIG-A in HE PPDU, U-SIG in EHT/HUR PPDU, or ICF-ICR exchange such as RTS/CTS</a:t>
            </a:r>
          </a:p>
          <a:p>
            <a:pPr lvl="2">
              <a:lnSpc>
                <a:spcPct val="120000"/>
              </a:lnSpc>
              <a:buFont typeface="Arial" panose="020B0604020202020204" pitchFamily="34" charset="0"/>
              <a:buChar char="•"/>
            </a:pPr>
            <a:r>
              <a:rPr lang="en-US" altLang="ko-KR" sz="1600" dirty="0"/>
              <a:t>Considering the NAV reset issue, STAs need to switch after receiving the responding frame (e.g., CTS) or frame followed by the responding frame (e.g., Data frame) [10]</a:t>
            </a:r>
          </a:p>
          <a:p>
            <a:pPr lvl="3">
              <a:lnSpc>
                <a:spcPct val="120000"/>
              </a:lnSpc>
              <a:buFont typeface="Arial" panose="020B0604020202020204" pitchFamily="34" charset="0"/>
              <a:buChar char="•"/>
            </a:pPr>
            <a:endParaRPr lang="en-US" altLang="ko-KR" sz="700" dirty="0"/>
          </a:p>
          <a:p>
            <a:pPr>
              <a:lnSpc>
                <a:spcPct val="120000"/>
              </a:lnSpc>
              <a:buFont typeface="Arial" panose="020B0604020202020204" pitchFamily="34" charset="0"/>
              <a:buChar char="•"/>
            </a:pPr>
            <a:r>
              <a:rPr lang="en-US" altLang="ko-KR" sz="2200" dirty="0"/>
              <a:t>In this presentation, we examine an</a:t>
            </a:r>
            <a:r>
              <a:rPr lang="ko-KR" altLang="en-US" sz="2200" dirty="0"/>
              <a:t> </a:t>
            </a:r>
            <a:r>
              <a:rPr lang="en-US" altLang="ko-KR" sz="2200" dirty="0"/>
              <a:t>issue on NPCA operation in the situation where </a:t>
            </a:r>
            <a:r>
              <a:rPr lang="en-US" altLang="ko-KR" sz="2200" b="1" dirty="0"/>
              <a:t>only CTS is received by a NPCA STA</a:t>
            </a:r>
            <a:endParaRPr lang="en-US" altLang="ko-KR" sz="2000" b="1" dirty="0"/>
          </a:p>
        </p:txBody>
      </p:sp>
      <p:sp>
        <p:nvSpPr>
          <p:cNvPr id="4" name="Slide Number Placeholder 3">
            <a:extLst>
              <a:ext uri="{FF2B5EF4-FFF2-40B4-BE49-F238E27FC236}">
                <a16:creationId xmlns:a16="http://schemas.microsoft.com/office/drawing/2014/main" id="{74AF1880-DFB7-7D67-7BE7-48F4EB23D3CC}"/>
              </a:ext>
            </a:extLst>
          </p:cNvPr>
          <p:cNvSpPr>
            <a:spLocks noGrp="1"/>
          </p:cNvSpPr>
          <p:nvPr>
            <p:ph type="sldNum" idx="12"/>
          </p:nvPr>
        </p:nvSpPr>
        <p:spPr/>
        <p:txBody>
          <a:bodyPr/>
          <a:lstStyle/>
          <a:p>
            <a:r>
              <a:rPr lang="en-GB"/>
              <a:t>Slide </a:t>
            </a:r>
            <a:fld id="{440F5867-744E-4AA6-B0ED-4C44D2DFBB7B}" type="slidenum">
              <a:rPr lang="en-GB" smtClean="0"/>
              <a:pPr/>
              <a:t>3</a:t>
            </a:fld>
            <a:endParaRPr lang="en-GB"/>
          </a:p>
        </p:txBody>
      </p:sp>
      <p:sp>
        <p:nvSpPr>
          <p:cNvPr id="20" name="바닥글 개체 틀 4"/>
          <p:cNvSpPr>
            <a:spLocks noGrp="1"/>
          </p:cNvSpPr>
          <p:nvPr>
            <p:ph type="ftr" idx="4294967295"/>
          </p:nvPr>
        </p:nvSpPr>
        <p:spPr>
          <a:xfrm>
            <a:off x="5385734" y="6475413"/>
            <a:ext cx="3184525" cy="180975"/>
          </a:xfrm>
        </p:spPr>
        <p:txBody>
          <a:bodyPr/>
          <a:lstStyle/>
          <a:p>
            <a:r>
              <a:rPr lang="en-GB" altLang="ko-KR" dirty="0"/>
              <a:t>Seongho Byeon et al., Samsung Electronics</a:t>
            </a:r>
          </a:p>
        </p:txBody>
      </p:sp>
    </p:spTree>
    <p:extLst>
      <p:ext uri="{BB962C8B-B14F-4D97-AF65-F5344CB8AC3E}">
        <p14:creationId xmlns:p14="http://schemas.microsoft.com/office/powerpoint/2010/main" val="26877843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30CD71-5CEE-B387-D769-FD10FD771095}"/>
              </a:ext>
            </a:extLst>
          </p:cNvPr>
          <p:cNvSpPr>
            <a:spLocks noGrp="1"/>
          </p:cNvSpPr>
          <p:nvPr>
            <p:ph type="title"/>
          </p:nvPr>
        </p:nvSpPr>
        <p:spPr>
          <a:xfrm>
            <a:off x="685800" y="685800"/>
            <a:ext cx="7770813" cy="656439"/>
          </a:xfrm>
        </p:spPr>
        <p:txBody>
          <a:bodyPr/>
          <a:lstStyle/>
          <a:p>
            <a:r>
              <a:rPr lang="en-US" altLang="ko-KR" dirty="0"/>
              <a:t>Problem Statement</a:t>
            </a:r>
            <a:endParaRPr lang="en-US" dirty="0"/>
          </a:p>
        </p:txBody>
      </p:sp>
      <p:sp>
        <p:nvSpPr>
          <p:cNvPr id="3" name="Content Placeholder 2">
            <a:extLst>
              <a:ext uri="{FF2B5EF4-FFF2-40B4-BE49-F238E27FC236}">
                <a16:creationId xmlns:a16="http://schemas.microsoft.com/office/drawing/2014/main" id="{D2FABEB5-20AC-788C-491C-F71D61ED7836}"/>
              </a:ext>
            </a:extLst>
          </p:cNvPr>
          <p:cNvSpPr>
            <a:spLocks noGrp="1"/>
          </p:cNvSpPr>
          <p:nvPr>
            <p:ph idx="1"/>
          </p:nvPr>
        </p:nvSpPr>
        <p:spPr>
          <a:xfrm>
            <a:off x="350982" y="1440329"/>
            <a:ext cx="8469745" cy="5035084"/>
          </a:xfrm>
        </p:spPr>
        <p:txBody>
          <a:bodyPr/>
          <a:lstStyle/>
          <a:p>
            <a:pPr>
              <a:lnSpc>
                <a:spcPct val="120000"/>
              </a:lnSpc>
              <a:buFont typeface="Arial" panose="020B0604020202020204" pitchFamily="34" charset="0"/>
              <a:buChar char="•"/>
            </a:pPr>
            <a:r>
              <a:rPr lang="en-US" altLang="ko-KR" sz="2200" dirty="0"/>
              <a:t>Identification of OBSS transmission and its BW</a:t>
            </a:r>
          </a:p>
          <a:p>
            <a:pPr lvl="1">
              <a:lnSpc>
                <a:spcPct val="120000"/>
              </a:lnSpc>
              <a:buFont typeface="Arial" panose="020B0604020202020204" pitchFamily="34" charset="0"/>
              <a:buChar char="•"/>
            </a:pPr>
            <a:r>
              <a:rPr lang="en-US" altLang="ko-KR" sz="1800" dirty="0"/>
              <a:t>Example</a:t>
            </a:r>
            <a:r>
              <a:rPr lang="ko-KR" altLang="en-US" sz="1800" dirty="0"/>
              <a:t> </a:t>
            </a:r>
            <a:r>
              <a:rPr lang="en-US" altLang="ko-KR" sz="1800" dirty="0"/>
              <a:t>1)</a:t>
            </a:r>
            <a:r>
              <a:rPr lang="ko-KR" altLang="en-US" sz="1800" dirty="0"/>
              <a:t> </a:t>
            </a:r>
            <a:r>
              <a:rPr lang="en-US" altLang="ko-KR" sz="1800" dirty="0"/>
              <a:t>OBSS</a:t>
            </a:r>
            <a:r>
              <a:rPr lang="ko-KR" altLang="en-US" sz="1800" dirty="0"/>
              <a:t> </a:t>
            </a:r>
            <a:r>
              <a:rPr lang="en-US" altLang="ko-KR" sz="1800" dirty="0"/>
              <a:t>AP</a:t>
            </a:r>
            <a:r>
              <a:rPr lang="ko-KR" altLang="en-US" sz="1800" dirty="0"/>
              <a:t> </a:t>
            </a:r>
            <a:r>
              <a:rPr lang="en-US" altLang="ko-KR" sz="1800" dirty="0"/>
              <a:t>is hidden</a:t>
            </a:r>
            <a:r>
              <a:rPr lang="ko-KR" altLang="en-US" sz="1800" dirty="0"/>
              <a:t> </a:t>
            </a:r>
            <a:r>
              <a:rPr lang="en-US" altLang="ko-KR" sz="1800" dirty="0"/>
              <a:t>to NPCA STAs</a:t>
            </a:r>
          </a:p>
        </p:txBody>
      </p:sp>
      <p:sp>
        <p:nvSpPr>
          <p:cNvPr id="4" name="Slide Number Placeholder 3">
            <a:extLst>
              <a:ext uri="{FF2B5EF4-FFF2-40B4-BE49-F238E27FC236}">
                <a16:creationId xmlns:a16="http://schemas.microsoft.com/office/drawing/2014/main" id="{74AF1880-DFB7-7D67-7BE7-48F4EB23D3CC}"/>
              </a:ext>
            </a:extLst>
          </p:cNvPr>
          <p:cNvSpPr>
            <a:spLocks noGrp="1"/>
          </p:cNvSpPr>
          <p:nvPr>
            <p:ph type="sldNum" idx="12"/>
          </p:nvPr>
        </p:nvSpPr>
        <p:spPr/>
        <p:txBody>
          <a:bodyPr/>
          <a:lstStyle/>
          <a:p>
            <a:r>
              <a:rPr lang="en-GB"/>
              <a:t>Slide </a:t>
            </a:r>
            <a:fld id="{440F5867-744E-4AA6-B0ED-4C44D2DFBB7B}" type="slidenum">
              <a:rPr lang="en-GB" smtClean="0"/>
              <a:pPr/>
              <a:t>4</a:t>
            </a:fld>
            <a:endParaRPr lang="en-GB"/>
          </a:p>
        </p:txBody>
      </p:sp>
      <p:sp>
        <p:nvSpPr>
          <p:cNvPr id="20" name="바닥글 개체 틀 4"/>
          <p:cNvSpPr>
            <a:spLocks noGrp="1"/>
          </p:cNvSpPr>
          <p:nvPr>
            <p:ph type="ftr" idx="4294967295"/>
          </p:nvPr>
        </p:nvSpPr>
        <p:spPr>
          <a:xfrm>
            <a:off x="5385734" y="6475413"/>
            <a:ext cx="3184525" cy="180975"/>
          </a:xfrm>
        </p:spPr>
        <p:txBody>
          <a:bodyPr/>
          <a:lstStyle/>
          <a:p>
            <a:r>
              <a:rPr lang="en-GB" altLang="ko-KR" dirty="0"/>
              <a:t>Seongho Byeon et al., Samsung Electronics</a:t>
            </a:r>
          </a:p>
        </p:txBody>
      </p:sp>
      <p:grpSp>
        <p:nvGrpSpPr>
          <p:cNvPr id="14" name="그룹 13">
            <a:extLst>
              <a:ext uri="{FF2B5EF4-FFF2-40B4-BE49-F238E27FC236}">
                <a16:creationId xmlns:a16="http://schemas.microsoft.com/office/drawing/2014/main" id="{AC25B949-0B95-4832-9002-839E902717FB}"/>
              </a:ext>
            </a:extLst>
          </p:cNvPr>
          <p:cNvGrpSpPr/>
          <p:nvPr/>
        </p:nvGrpSpPr>
        <p:grpSpPr>
          <a:xfrm>
            <a:off x="472793" y="2545113"/>
            <a:ext cx="3104655" cy="3418333"/>
            <a:chOff x="756400" y="2391283"/>
            <a:chExt cx="3104655" cy="3418333"/>
          </a:xfrm>
        </p:grpSpPr>
        <p:grpSp>
          <p:nvGrpSpPr>
            <p:cNvPr id="21" name="그룹 20">
              <a:extLst>
                <a:ext uri="{FF2B5EF4-FFF2-40B4-BE49-F238E27FC236}">
                  <a16:creationId xmlns:a16="http://schemas.microsoft.com/office/drawing/2014/main" id="{9491B72B-99F6-4D48-89D5-04A4F6D0F84A}"/>
                </a:ext>
              </a:extLst>
            </p:cNvPr>
            <p:cNvGrpSpPr/>
            <p:nvPr/>
          </p:nvGrpSpPr>
          <p:grpSpPr>
            <a:xfrm>
              <a:off x="1887747" y="2391283"/>
              <a:ext cx="920592" cy="918758"/>
              <a:chOff x="1738475" y="2684700"/>
              <a:chExt cx="920592" cy="918758"/>
            </a:xfrm>
          </p:grpSpPr>
          <p:sp>
            <p:nvSpPr>
              <p:cNvPr id="5" name="이등변 삼각형 4">
                <a:extLst>
                  <a:ext uri="{FF2B5EF4-FFF2-40B4-BE49-F238E27FC236}">
                    <a16:creationId xmlns:a16="http://schemas.microsoft.com/office/drawing/2014/main" id="{AC6FBF44-6253-4369-ABA1-2905B2E8E19F}"/>
                  </a:ext>
                </a:extLst>
              </p:cNvPr>
              <p:cNvSpPr/>
              <p:nvPr/>
            </p:nvSpPr>
            <p:spPr bwMode="auto">
              <a:xfrm>
                <a:off x="2087479" y="3056021"/>
                <a:ext cx="222584" cy="547437"/>
              </a:xfrm>
              <a:prstGeom prst="triangle">
                <a:avLst/>
              </a:prstGeom>
              <a:solidFill>
                <a:srgbClr val="C8E0F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2400" b="0" i="0" u="none" strike="noStrike" cap="none" normalizeH="0" baseline="0">
                  <a:ln>
                    <a:noFill/>
                  </a:ln>
                  <a:solidFill>
                    <a:schemeClr val="bg1"/>
                  </a:solidFill>
                  <a:effectLst/>
                  <a:latin typeface="Times New Roman" pitchFamily="16" charset="0"/>
                  <a:ea typeface="MS Gothic" charset="-128"/>
                </a:endParaRPr>
              </a:p>
            </p:txBody>
          </p:sp>
          <p:sp>
            <p:nvSpPr>
              <p:cNvPr id="19" name="TextBox 18">
                <a:extLst>
                  <a:ext uri="{FF2B5EF4-FFF2-40B4-BE49-F238E27FC236}">
                    <a16:creationId xmlns:a16="http://schemas.microsoft.com/office/drawing/2014/main" id="{76EB6596-DFD8-4017-8A2C-91A9F45B4B91}"/>
                  </a:ext>
                </a:extLst>
              </p:cNvPr>
              <p:cNvSpPr txBox="1"/>
              <p:nvPr/>
            </p:nvSpPr>
            <p:spPr>
              <a:xfrm>
                <a:off x="1738475" y="2684700"/>
                <a:ext cx="920592" cy="415498"/>
              </a:xfrm>
              <a:prstGeom prst="rect">
                <a:avLst/>
              </a:prstGeom>
              <a:noFill/>
            </p:spPr>
            <p:txBody>
              <a:bodyPr wrap="square" rtlCol="0" anchor="ctr">
                <a:spAutoFit/>
              </a:bodyPr>
              <a:lstStyle/>
              <a:p>
                <a:pPr algn="ctr"/>
                <a:r>
                  <a:rPr lang="en-US" altLang="ko-KR" sz="1200" b="1" dirty="0">
                    <a:solidFill>
                      <a:schemeClr val="tx1"/>
                    </a:solidFill>
                  </a:rPr>
                  <a:t>NPCA AP </a:t>
                </a:r>
                <a:r>
                  <a:rPr lang="en-US" altLang="ko-KR" sz="800" b="1" dirty="0">
                    <a:solidFill>
                      <a:schemeClr val="tx1"/>
                    </a:solidFill>
                  </a:rPr>
                  <a:t>(160 MHz)</a:t>
                </a:r>
                <a:endParaRPr lang="ko-KR" altLang="en-US" sz="1200" b="1" dirty="0">
                  <a:solidFill>
                    <a:schemeClr val="tx1"/>
                  </a:solidFill>
                </a:endParaRPr>
              </a:p>
            </p:txBody>
          </p:sp>
        </p:grpSp>
        <p:grpSp>
          <p:nvGrpSpPr>
            <p:cNvPr id="27" name="그룹 26">
              <a:extLst>
                <a:ext uri="{FF2B5EF4-FFF2-40B4-BE49-F238E27FC236}">
                  <a16:creationId xmlns:a16="http://schemas.microsoft.com/office/drawing/2014/main" id="{92FCD2FE-DF43-433A-81E6-F983B3D3CCAC}"/>
                </a:ext>
              </a:extLst>
            </p:cNvPr>
            <p:cNvGrpSpPr/>
            <p:nvPr/>
          </p:nvGrpSpPr>
          <p:grpSpPr>
            <a:xfrm>
              <a:off x="756400" y="3105382"/>
              <a:ext cx="992132" cy="645840"/>
              <a:chOff x="585577" y="3950223"/>
              <a:chExt cx="992132" cy="645840"/>
            </a:xfrm>
          </p:grpSpPr>
          <p:sp>
            <p:nvSpPr>
              <p:cNvPr id="25" name="타원 24">
                <a:extLst>
                  <a:ext uri="{FF2B5EF4-FFF2-40B4-BE49-F238E27FC236}">
                    <a16:creationId xmlns:a16="http://schemas.microsoft.com/office/drawing/2014/main" id="{42AE9950-7B9F-4FAF-866E-0D24D10F41D0}"/>
                  </a:ext>
                </a:extLst>
              </p:cNvPr>
              <p:cNvSpPr/>
              <p:nvPr/>
            </p:nvSpPr>
            <p:spPr bwMode="auto">
              <a:xfrm>
                <a:off x="1136984" y="4337384"/>
                <a:ext cx="252663" cy="258679"/>
              </a:xfrm>
              <a:prstGeom prst="ellipse">
                <a:avLst/>
              </a:prstGeom>
              <a:solidFill>
                <a:srgbClr val="C8E0F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2400" b="0" i="0" u="none" strike="noStrike" cap="none" normalizeH="0" baseline="0">
                  <a:ln>
                    <a:noFill/>
                  </a:ln>
                  <a:solidFill>
                    <a:schemeClr val="bg1"/>
                  </a:solidFill>
                  <a:effectLst/>
                  <a:latin typeface="Times New Roman" pitchFamily="16" charset="0"/>
                  <a:ea typeface="MS Gothic" charset="-128"/>
                </a:endParaRPr>
              </a:p>
            </p:txBody>
          </p:sp>
          <p:sp>
            <p:nvSpPr>
              <p:cNvPr id="26" name="TextBox 25">
                <a:extLst>
                  <a:ext uri="{FF2B5EF4-FFF2-40B4-BE49-F238E27FC236}">
                    <a16:creationId xmlns:a16="http://schemas.microsoft.com/office/drawing/2014/main" id="{65EDA0D2-94B3-4AB8-9EF3-E4F665F51FEB}"/>
                  </a:ext>
                </a:extLst>
              </p:cNvPr>
              <p:cNvSpPr txBox="1"/>
              <p:nvPr/>
            </p:nvSpPr>
            <p:spPr>
              <a:xfrm>
                <a:off x="585577" y="3950223"/>
                <a:ext cx="992132" cy="415498"/>
              </a:xfrm>
              <a:prstGeom prst="rect">
                <a:avLst/>
              </a:prstGeom>
              <a:noFill/>
            </p:spPr>
            <p:txBody>
              <a:bodyPr wrap="square" rtlCol="0" anchor="ctr">
                <a:spAutoFit/>
              </a:bodyPr>
              <a:lstStyle/>
              <a:p>
                <a:pPr algn="ctr"/>
                <a:r>
                  <a:rPr lang="en-US" altLang="ko-KR" sz="1200" b="1" dirty="0">
                    <a:solidFill>
                      <a:schemeClr val="tx1"/>
                    </a:solidFill>
                  </a:rPr>
                  <a:t>NPCA STA</a:t>
                </a:r>
                <a:br>
                  <a:rPr lang="en-US" altLang="ko-KR" sz="1200" b="1" dirty="0">
                    <a:solidFill>
                      <a:schemeClr val="tx1"/>
                    </a:solidFill>
                  </a:rPr>
                </a:br>
                <a:r>
                  <a:rPr lang="en-US" altLang="ko-KR" sz="800" b="1" dirty="0">
                    <a:solidFill>
                      <a:schemeClr val="tx1"/>
                    </a:solidFill>
                  </a:rPr>
                  <a:t>(80 MHz)</a:t>
                </a:r>
                <a:endParaRPr lang="ko-KR" altLang="en-US" sz="1200" b="1" dirty="0">
                  <a:solidFill>
                    <a:schemeClr val="tx1"/>
                  </a:solidFill>
                </a:endParaRPr>
              </a:p>
            </p:txBody>
          </p:sp>
        </p:grpSp>
        <p:grpSp>
          <p:nvGrpSpPr>
            <p:cNvPr id="49" name="그룹 48">
              <a:extLst>
                <a:ext uri="{FF2B5EF4-FFF2-40B4-BE49-F238E27FC236}">
                  <a16:creationId xmlns:a16="http://schemas.microsoft.com/office/drawing/2014/main" id="{76DB233E-614F-486C-9145-56EE4F5CAADA}"/>
                </a:ext>
              </a:extLst>
            </p:cNvPr>
            <p:cNvGrpSpPr/>
            <p:nvPr/>
          </p:nvGrpSpPr>
          <p:grpSpPr>
            <a:xfrm>
              <a:off x="2870347" y="4898114"/>
              <a:ext cx="990708" cy="911502"/>
              <a:chOff x="1703417" y="3056021"/>
              <a:chExt cx="990708" cy="911502"/>
            </a:xfrm>
          </p:grpSpPr>
          <p:sp>
            <p:nvSpPr>
              <p:cNvPr id="50" name="이등변 삼각형 49">
                <a:extLst>
                  <a:ext uri="{FF2B5EF4-FFF2-40B4-BE49-F238E27FC236}">
                    <a16:creationId xmlns:a16="http://schemas.microsoft.com/office/drawing/2014/main" id="{055B700F-E179-4069-AEB7-E985C6F4365D}"/>
                  </a:ext>
                </a:extLst>
              </p:cNvPr>
              <p:cNvSpPr/>
              <p:nvPr/>
            </p:nvSpPr>
            <p:spPr bwMode="auto">
              <a:xfrm>
                <a:off x="2087479" y="3056021"/>
                <a:ext cx="222584" cy="547437"/>
              </a:xfrm>
              <a:prstGeom prst="triangle">
                <a:avLst/>
              </a:prstGeom>
              <a:solidFill>
                <a:srgbClr val="FFC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2400" b="0" i="0" u="none" strike="noStrike" cap="none" normalizeH="0" baseline="0">
                  <a:ln>
                    <a:noFill/>
                  </a:ln>
                  <a:solidFill>
                    <a:schemeClr val="bg1"/>
                  </a:solidFill>
                  <a:effectLst/>
                  <a:latin typeface="Times New Roman" pitchFamily="16" charset="0"/>
                  <a:ea typeface="MS Gothic" charset="-128"/>
                </a:endParaRPr>
              </a:p>
            </p:txBody>
          </p:sp>
          <p:sp>
            <p:nvSpPr>
              <p:cNvPr id="51" name="TextBox 50">
                <a:extLst>
                  <a:ext uri="{FF2B5EF4-FFF2-40B4-BE49-F238E27FC236}">
                    <a16:creationId xmlns:a16="http://schemas.microsoft.com/office/drawing/2014/main" id="{267E0AA9-1388-4428-82F8-C28D3BC1D914}"/>
                  </a:ext>
                </a:extLst>
              </p:cNvPr>
              <p:cNvSpPr txBox="1"/>
              <p:nvPr/>
            </p:nvSpPr>
            <p:spPr>
              <a:xfrm>
                <a:off x="1703417" y="3552025"/>
                <a:ext cx="990708" cy="415498"/>
              </a:xfrm>
              <a:prstGeom prst="rect">
                <a:avLst/>
              </a:prstGeom>
              <a:noFill/>
            </p:spPr>
            <p:txBody>
              <a:bodyPr wrap="square" rtlCol="0" anchor="ctr">
                <a:spAutoFit/>
              </a:bodyPr>
              <a:lstStyle/>
              <a:p>
                <a:pPr algn="ctr"/>
                <a:r>
                  <a:rPr lang="en-US" altLang="ko-KR" sz="1200" b="1" dirty="0">
                    <a:solidFill>
                      <a:schemeClr val="tx1"/>
                    </a:solidFill>
                  </a:rPr>
                  <a:t>OBSS AP</a:t>
                </a:r>
              </a:p>
              <a:p>
                <a:pPr algn="ctr"/>
                <a:r>
                  <a:rPr lang="en-US" altLang="ko-KR" sz="800" b="1" dirty="0">
                    <a:solidFill>
                      <a:schemeClr val="tx1"/>
                    </a:solidFill>
                  </a:rPr>
                  <a:t>(160 MHz)</a:t>
                </a:r>
                <a:endParaRPr lang="ko-KR" altLang="en-US" sz="800" b="1" dirty="0">
                  <a:solidFill>
                    <a:schemeClr val="tx1"/>
                  </a:solidFill>
                </a:endParaRPr>
              </a:p>
            </p:txBody>
          </p:sp>
        </p:grpSp>
        <p:grpSp>
          <p:nvGrpSpPr>
            <p:cNvPr id="52" name="그룹 51">
              <a:extLst>
                <a:ext uri="{FF2B5EF4-FFF2-40B4-BE49-F238E27FC236}">
                  <a16:creationId xmlns:a16="http://schemas.microsoft.com/office/drawing/2014/main" id="{64F0126B-0E24-4CE4-B6AB-51717541246C}"/>
                </a:ext>
              </a:extLst>
            </p:cNvPr>
            <p:cNvGrpSpPr/>
            <p:nvPr/>
          </p:nvGrpSpPr>
          <p:grpSpPr>
            <a:xfrm>
              <a:off x="1570434" y="4166914"/>
              <a:ext cx="1227208" cy="631431"/>
              <a:chOff x="649711" y="4337384"/>
              <a:chExt cx="1227208" cy="631431"/>
            </a:xfrm>
          </p:grpSpPr>
          <p:sp>
            <p:nvSpPr>
              <p:cNvPr id="53" name="타원 52">
                <a:extLst>
                  <a:ext uri="{FF2B5EF4-FFF2-40B4-BE49-F238E27FC236}">
                    <a16:creationId xmlns:a16="http://schemas.microsoft.com/office/drawing/2014/main" id="{BD1FCEEB-F115-4F40-8FE1-39C7ECE4BB4D}"/>
                  </a:ext>
                </a:extLst>
              </p:cNvPr>
              <p:cNvSpPr/>
              <p:nvPr/>
            </p:nvSpPr>
            <p:spPr bwMode="auto">
              <a:xfrm>
                <a:off x="1136984" y="4337384"/>
                <a:ext cx="252663" cy="258679"/>
              </a:xfrm>
              <a:prstGeom prst="ellipse">
                <a:avLst/>
              </a:prstGeom>
              <a:solidFill>
                <a:srgbClr val="FFC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2400" b="0" i="0" u="none" strike="noStrike" cap="none" normalizeH="0" baseline="0" dirty="0">
                  <a:ln>
                    <a:noFill/>
                  </a:ln>
                  <a:solidFill>
                    <a:schemeClr val="bg1"/>
                  </a:solidFill>
                  <a:effectLst/>
                  <a:latin typeface="Times New Roman" pitchFamily="16" charset="0"/>
                  <a:ea typeface="MS Gothic" charset="-128"/>
                </a:endParaRPr>
              </a:p>
            </p:txBody>
          </p:sp>
          <p:sp>
            <p:nvSpPr>
              <p:cNvPr id="54" name="TextBox 53">
                <a:extLst>
                  <a:ext uri="{FF2B5EF4-FFF2-40B4-BE49-F238E27FC236}">
                    <a16:creationId xmlns:a16="http://schemas.microsoft.com/office/drawing/2014/main" id="{459C09E8-51F0-4285-B782-7E1A2EB920B3}"/>
                  </a:ext>
                </a:extLst>
              </p:cNvPr>
              <p:cNvSpPr txBox="1"/>
              <p:nvPr/>
            </p:nvSpPr>
            <p:spPr>
              <a:xfrm>
                <a:off x="649711" y="4553317"/>
                <a:ext cx="1227208" cy="415498"/>
              </a:xfrm>
              <a:prstGeom prst="rect">
                <a:avLst/>
              </a:prstGeom>
              <a:noFill/>
            </p:spPr>
            <p:txBody>
              <a:bodyPr wrap="square" rtlCol="0" anchor="ctr">
                <a:spAutoFit/>
              </a:bodyPr>
              <a:lstStyle/>
              <a:p>
                <a:pPr algn="ctr"/>
                <a:r>
                  <a:rPr lang="en-US" altLang="ko-KR" sz="1200" b="1" dirty="0">
                    <a:solidFill>
                      <a:schemeClr val="tx1"/>
                    </a:solidFill>
                  </a:rPr>
                  <a:t>OBSS STA</a:t>
                </a:r>
              </a:p>
              <a:p>
                <a:pPr algn="ctr"/>
                <a:r>
                  <a:rPr lang="en-US" altLang="ko-KR" sz="800" b="1" dirty="0">
                    <a:solidFill>
                      <a:schemeClr val="tx1"/>
                    </a:solidFill>
                  </a:rPr>
                  <a:t>(80 MHz)</a:t>
                </a:r>
                <a:endParaRPr lang="ko-KR" altLang="en-US" sz="800" b="1" dirty="0">
                  <a:solidFill>
                    <a:schemeClr val="tx1"/>
                  </a:solidFill>
                </a:endParaRPr>
              </a:p>
            </p:txBody>
          </p:sp>
        </p:grpSp>
        <p:cxnSp>
          <p:nvCxnSpPr>
            <p:cNvPr id="56" name="직선 화살표 연결선 55">
              <a:extLst>
                <a:ext uri="{FF2B5EF4-FFF2-40B4-BE49-F238E27FC236}">
                  <a16:creationId xmlns:a16="http://schemas.microsoft.com/office/drawing/2014/main" id="{78F17235-B113-4512-B151-297D3D09ED15}"/>
                </a:ext>
              </a:extLst>
            </p:cNvPr>
            <p:cNvCxnSpPr>
              <a:cxnSpLocks/>
            </p:cNvCxnSpPr>
            <p:nvPr/>
          </p:nvCxnSpPr>
          <p:spPr bwMode="auto">
            <a:xfrm flipH="1" flipV="1">
              <a:off x="2561513" y="4678813"/>
              <a:ext cx="576619" cy="387316"/>
            </a:xfrm>
            <a:prstGeom prst="straightConnector1">
              <a:avLst/>
            </a:prstGeom>
            <a:solidFill>
              <a:srgbClr val="00B8FF"/>
            </a:solidFill>
            <a:ln w="9525" cap="flat" cmpd="sng" algn="ctr">
              <a:solidFill>
                <a:srgbClr val="FFC000"/>
              </a:solidFill>
              <a:prstDash val="solid"/>
              <a:round/>
              <a:headEnd type="triangle" w="med" len="med"/>
              <a:tailEnd type="triangle" w="med" len="med"/>
            </a:ln>
            <a:effectLst/>
          </p:spPr>
        </p:cxnSp>
        <p:cxnSp>
          <p:nvCxnSpPr>
            <p:cNvPr id="117" name="직선 화살표 연결선 116">
              <a:extLst>
                <a:ext uri="{FF2B5EF4-FFF2-40B4-BE49-F238E27FC236}">
                  <a16:creationId xmlns:a16="http://schemas.microsoft.com/office/drawing/2014/main" id="{8E4CAEDE-D762-423A-8817-4EFB0CC006E7}"/>
                </a:ext>
              </a:extLst>
            </p:cNvPr>
            <p:cNvCxnSpPr/>
            <p:nvPr/>
          </p:nvCxnSpPr>
          <p:spPr bwMode="auto">
            <a:xfrm flipH="1">
              <a:off x="1663574" y="3125174"/>
              <a:ext cx="487273" cy="378995"/>
            </a:xfrm>
            <a:prstGeom prst="straightConnector1">
              <a:avLst/>
            </a:prstGeom>
            <a:solidFill>
              <a:srgbClr val="00B8FF"/>
            </a:solidFill>
            <a:ln w="9525" cap="flat" cmpd="sng" algn="ctr">
              <a:solidFill>
                <a:srgbClr val="0070C0"/>
              </a:solidFill>
              <a:prstDash val="solid"/>
              <a:round/>
              <a:headEnd type="triangle" w="med" len="med"/>
              <a:tailEnd type="triangle" w="med" len="med"/>
            </a:ln>
            <a:effectLst/>
          </p:spPr>
        </p:cxnSp>
        <p:cxnSp>
          <p:nvCxnSpPr>
            <p:cNvPr id="130" name="직선 화살표 연결선 129">
              <a:extLst>
                <a:ext uri="{FF2B5EF4-FFF2-40B4-BE49-F238E27FC236}">
                  <a16:creationId xmlns:a16="http://schemas.microsoft.com/office/drawing/2014/main" id="{3C9F92AE-BCCD-41C0-BC88-73E6F4A5F576}"/>
                </a:ext>
              </a:extLst>
            </p:cNvPr>
            <p:cNvCxnSpPr>
              <a:cxnSpLocks/>
            </p:cNvCxnSpPr>
            <p:nvPr/>
          </p:nvCxnSpPr>
          <p:spPr bwMode="auto">
            <a:xfrm>
              <a:off x="1560470" y="3841672"/>
              <a:ext cx="419708" cy="365178"/>
            </a:xfrm>
            <a:prstGeom prst="straightConnector1">
              <a:avLst/>
            </a:prstGeom>
            <a:solidFill>
              <a:srgbClr val="00B8FF"/>
            </a:solidFill>
            <a:ln w="9525" cap="flat" cmpd="sng" algn="ctr">
              <a:solidFill>
                <a:srgbClr val="C00000"/>
              </a:solidFill>
              <a:prstDash val="dash"/>
              <a:round/>
              <a:headEnd type="triangle" w="med" len="med"/>
              <a:tailEnd type="triangle" w="med" len="med"/>
            </a:ln>
            <a:effectLst/>
          </p:spPr>
        </p:cxnSp>
        <p:cxnSp>
          <p:nvCxnSpPr>
            <p:cNvPr id="58" name="직선 화살표 연결선 57">
              <a:extLst>
                <a:ext uri="{FF2B5EF4-FFF2-40B4-BE49-F238E27FC236}">
                  <a16:creationId xmlns:a16="http://schemas.microsoft.com/office/drawing/2014/main" id="{8EB515C8-8298-4777-852A-C1F45F7347D1}"/>
                </a:ext>
              </a:extLst>
            </p:cNvPr>
            <p:cNvCxnSpPr>
              <a:cxnSpLocks/>
            </p:cNvCxnSpPr>
            <p:nvPr/>
          </p:nvCxnSpPr>
          <p:spPr bwMode="auto">
            <a:xfrm flipH="1">
              <a:off x="2266781" y="3432622"/>
              <a:ext cx="99235" cy="629434"/>
            </a:xfrm>
            <a:prstGeom prst="straightConnector1">
              <a:avLst/>
            </a:prstGeom>
            <a:solidFill>
              <a:srgbClr val="00B8FF"/>
            </a:solidFill>
            <a:ln w="9525" cap="flat" cmpd="sng" algn="ctr">
              <a:solidFill>
                <a:srgbClr val="C00000"/>
              </a:solidFill>
              <a:prstDash val="dash"/>
              <a:round/>
              <a:headEnd type="triangle" w="med" len="med"/>
              <a:tailEnd type="triangle" w="med" len="med"/>
            </a:ln>
            <a:effectLst/>
          </p:spPr>
        </p:cxnSp>
      </p:grpSp>
      <p:sp>
        <p:nvSpPr>
          <p:cNvPr id="65" name="TextBox 64">
            <a:extLst>
              <a:ext uri="{FF2B5EF4-FFF2-40B4-BE49-F238E27FC236}">
                <a16:creationId xmlns:a16="http://schemas.microsoft.com/office/drawing/2014/main" id="{CF00FC43-80FD-4238-910B-E8989F2F485B}"/>
              </a:ext>
            </a:extLst>
          </p:cNvPr>
          <p:cNvSpPr txBox="1"/>
          <p:nvPr/>
        </p:nvSpPr>
        <p:spPr>
          <a:xfrm>
            <a:off x="2016332" y="3788914"/>
            <a:ext cx="735884" cy="253916"/>
          </a:xfrm>
          <a:prstGeom prst="rect">
            <a:avLst/>
          </a:prstGeom>
          <a:noFill/>
        </p:spPr>
        <p:txBody>
          <a:bodyPr wrap="square" rtlCol="0" anchor="ctr">
            <a:spAutoFit/>
          </a:bodyPr>
          <a:lstStyle/>
          <a:p>
            <a:pPr algn="ctr"/>
            <a:r>
              <a:rPr lang="en-US" altLang="ko-KR" sz="1050" b="1" dirty="0">
                <a:solidFill>
                  <a:schemeClr val="tx1"/>
                </a:solidFill>
              </a:rPr>
              <a:t>- 68 dBm</a:t>
            </a:r>
            <a:endParaRPr lang="ko-KR" altLang="en-US" sz="1050" b="1" dirty="0">
              <a:solidFill>
                <a:schemeClr val="tx1"/>
              </a:solidFill>
            </a:endParaRPr>
          </a:p>
        </p:txBody>
      </p:sp>
      <p:sp>
        <p:nvSpPr>
          <p:cNvPr id="66" name="TextBox 65">
            <a:extLst>
              <a:ext uri="{FF2B5EF4-FFF2-40B4-BE49-F238E27FC236}">
                <a16:creationId xmlns:a16="http://schemas.microsoft.com/office/drawing/2014/main" id="{DB651DF9-C82D-40AC-8294-268311AC8EAF}"/>
              </a:ext>
            </a:extLst>
          </p:cNvPr>
          <p:cNvSpPr txBox="1"/>
          <p:nvPr/>
        </p:nvSpPr>
        <p:spPr>
          <a:xfrm>
            <a:off x="864562" y="4259671"/>
            <a:ext cx="735884" cy="253916"/>
          </a:xfrm>
          <a:prstGeom prst="rect">
            <a:avLst/>
          </a:prstGeom>
          <a:noFill/>
        </p:spPr>
        <p:txBody>
          <a:bodyPr wrap="square" rtlCol="0" anchor="ctr">
            <a:spAutoFit/>
          </a:bodyPr>
          <a:lstStyle/>
          <a:p>
            <a:pPr algn="ctr"/>
            <a:r>
              <a:rPr lang="en-US" altLang="ko-KR" sz="1050" b="1" dirty="0">
                <a:solidFill>
                  <a:schemeClr val="tx1"/>
                </a:solidFill>
              </a:rPr>
              <a:t>- 65 dBm</a:t>
            </a:r>
            <a:endParaRPr lang="ko-KR" altLang="en-US" sz="1050" b="1" dirty="0">
              <a:solidFill>
                <a:schemeClr val="tx1"/>
              </a:solidFill>
            </a:endParaRPr>
          </a:p>
        </p:txBody>
      </p:sp>
      <p:cxnSp>
        <p:nvCxnSpPr>
          <p:cNvPr id="122" name="직선 연결선 121">
            <a:extLst>
              <a:ext uri="{FF2B5EF4-FFF2-40B4-BE49-F238E27FC236}">
                <a16:creationId xmlns:a16="http://schemas.microsoft.com/office/drawing/2014/main" id="{B02BA3EB-B36C-4507-8825-02F52CFFE2D8}"/>
              </a:ext>
            </a:extLst>
          </p:cNvPr>
          <p:cNvCxnSpPr/>
          <p:nvPr/>
        </p:nvCxnSpPr>
        <p:spPr bwMode="auto">
          <a:xfrm>
            <a:off x="4873625" y="2300420"/>
            <a:ext cx="0" cy="3996000"/>
          </a:xfrm>
          <a:prstGeom prst="line">
            <a:avLst/>
          </a:prstGeom>
          <a:solidFill>
            <a:srgbClr val="00B8FF"/>
          </a:solidFill>
          <a:ln w="9525" cap="flat" cmpd="sng" algn="ctr">
            <a:solidFill>
              <a:schemeClr val="bg1">
                <a:lumMod val="65000"/>
              </a:schemeClr>
            </a:solidFill>
            <a:prstDash val="dash"/>
            <a:round/>
            <a:headEnd type="none" w="med" len="med"/>
            <a:tailEnd type="none" w="med" len="med"/>
          </a:ln>
          <a:effectLst/>
        </p:spPr>
      </p:cxnSp>
      <p:cxnSp>
        <p:nvCxnSpPr>
          <p:cNvPr id="123" name="직선 연결선 122">
            <a:extLst>
              <a:ext uri="{FF2B5EF4-FFF2-40B4-BE49-F238E27FC236}">
                <a16:creationId xmlns:a16="http://schemas.microsoft.com/office/drawing/2014/main" id="{7F47C7BE-3939-4DB5-B00B-A806306F336F}"/>
              </a:ext>
            </a:extLst>
          </p:cNvPr>
          <p:cNvCxnSpPr/>
          <p:nvPr/>
        </p:nvCxnSpPr>
        <p:spPr bwMode="auto">
          <a:xfrm>
            <a:off x="5306762" y="2300420"/>
            <a:ext cx="0" cy="3996000"/>
          </a:xfrm>
          <a:prstGeom prst="line">
            <a:avLst/>
          </a:prstGeom>
          <a:solidFill>
            <a:srgbClr val="00B8FF"/>
          </a:solidFill>
          <a:ln w="9525" cap="flat" cmpd="sng" algn="ctr">
            <a:solidFill>
              <a:schemeClr val="bg1">
                <a:lumMod val="65000"/>
              </a:schemeClr>
            </a:solidFill>
            <a:prstDash val="dash"/>
            <a:round/>
            <a:headEnd type="none" w="med" len="med"/>
            <a:tailEnd type="none" w="med" len="med"/>
          </a:ln>
          <a:effectLst/>
        </p:spPr>
      </p:cxnSp>
      <p:cxnSp>
        <p:nvCxnSpPr>
          <p:cNvPr id="124" name="직선 연결선 123">
            <a:extLst>
              <a:ext uri="{FF2B5EF4-FFF2-40B4-BE49-F238E27FC236}">
                <a16:creationId xmlns:a16="http://schemas.microsoft.com/office/drawing/2014/main" id="{0CA4205A-E3B6-4599-8B39-D5F6D916FAD3}"/>
              </a:ext>
            </a:extLst>
          </p:cNvPr>
          <p:cNvCxnSpPr/>
          <p:nvPr/>
        </p:nvCxnSpPr>
        <p:spPr bwMode="auto">
          <a:xfrm>
            <a:off x="5405026" y="2300420"/>
            <a:ext cx="0" cy="3996000"/>
          </a:xfrm>
          <a:prstGeom prst="line">
            <a:avLst/>
          </a:prstGeom>
          <a:solidFill>
            <a:srgbClr val="00B8FF"/>
          </a:solidFill>
          <a:ln w="9525" cap="flat" cmpd="sng" algn="ctr">
            <a:solidFill>
              <a:schemeClr val="bg1">
                <a:lumMod val="65000"/>
              </a:schemeClr>
            </a:solidFill>
            <a:prstDash val="dash"/>
            <a:round/>
            <a:headEnd type="none" w="med" len="med"/>
            <a:tailEnd type="none" w="med" len="med"/>
          </a:ln>
          <a:effectLst/>
        </p:spPr>
      </p:cxnSp>
      <p:cxnSp>
        <p:nvCxnSpPr>
          <p:cNvPr id="125" name="직선 연결선 124">
            <a:extLst>
              <a:ext uri="{FF2B5EF4-FFF2-40B4-BE49-F238E27FC236}">
                <a16:creationId xmlns:a16="http://schemas.microsoft.com/office/drawing/2014/main" id="{8757D163-BD92-4184-9715-7CFE38AF8294}"/>
              </a:ext>
            </a:extLst>
          </p:cNvPr>
          <p:cNvCxnSpPr/>
          <p:nvPr/>
        </p:nvCxnSpPr>
        <p:spPr bwMode="auto">
          <a:xfrm>
            <a:off x="5838163" y="2300420"/>
            <a:ext cx="0" cy="3996000"/>
          </a:xfrm>
          <a:prstGeom prst="line">
            <a:avLst/>
          </a:prstGeom>
          <a:solidFill>
            <a:srgbClr val="00B8FF"/>
          </a:solidFill>
          <a:ln w="9525" cap="flat" cmpd="sng" algn="ctr">
            <a:solidFill>
              <a:schemeClr val="bg1">
                <a:lumMod val="65000"/>
              </a:schemeClr>
            </a:solidFill>
            <a:prstDash val="dash"/>
            <a:round/>
            <a:headEnd type="none" w="med" len="med"/>
            <a:tailEnd type="none" w="med" len="med"/>
          </a:ln>
          <a:effectLst/>
        </p:spPr>
      </p:cxnSp>
      <p:cxnSp>
        <p:nvCxnSpPr>
          <p:cNvPr id="126" name="직선 연결선 125">
            <a:extLst>
              <a:ext uri="{FF2B5EF4-FFF2-40B4-BE49-F238E27FC236}">
                <a16:creationId xmlns:a16="http://schemas.microsoft.com/office/drawing/2014/main" id="{102CEAC0-76DB-4ABD-A257-09E8DD849B81}"/>
              </a:ext>
            </a:extLst>
          </p:cNvPr>
          <p:cNvCxnSpPr/>
          <p:nvPr/>
        </p:nvCxnSpPr>
        <p:spPr bwMode="auto">
          <a:xfrm>
            <a:off x="5940431" y="2300420"/>
            <a:ext cx="0" cy="3996000"/>
          </a:xfrm>
          <a:prstGeom prst="line">
            <a:avLst/>
          </a:prstGeom>
          <a:solidFill>
            <a:srgbClr val="00B8FF"/>
          </a:solidFill>
          <a:ln w="9525" cap="flat" cmpd="sng" algn="ctr">
            <a:solidFill>
              <a:schemeClr val="bg1">
                <a:lumMod val="65000"/>
              </a:schemeClr>
            </a:solidFill>
            <a:prstDash val="dash"/>
            <a:round/>
            <a:headEnd type="none" w="med" len="med"/>
            <a:tailEnd type="none" w="med" len="med"/>
          </a:ln>
          <a:effectLst/>
        </p:spPr>
      </p:cxnSp>
      <p:cxnSp>
        <p:nvCxnSpPr>
          <p:cNvPr id="127" name="직선 화살표 연결선 126">
            <a:extLst>
              <a:ext uri="{FF2B5EF4-FFF2-40B4-BE49-F238E27FC236}">
                <a16:creationId xmlns:a16="http://schemas.microsoft.com/office/drawing/2014/main" id="{EFB18E60-956E-487E-9F49-BAC5F92FA52D}"/>
              </a:ext>
            </a:extLst>
          </p:cNvPr>
          <p:cNvCxnSpPr>
            <a:cxnSpLocks/>
          </p:cNvCxnSpPr>
          <p:nvPr/>
        </p:nvCxnSpPr>
        <p:spPr bwMode="auto">
          <a:xfrm>
            <a:off x="4770520" y="3090165"/>
            <a:ext cx="3888000"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131" name="직사각형 130">
            <a:extLst>
              <a:ext uri="{FF2B5EF4-FFF2-40B4-BE49-F238E27FC236}">
                <a16:creationId xmlns:a16="http://schemas.microsoft.com/office/drawing/2014/main" id="{E44DD15A-9158-4CF1-B701-6609AAF1DBB6}"/>
              </a:ext>
            </a:extLst>
          </p:cNvPr>
          <p:cNvSpPr/>
          <p:nvPr/>
        </p:nvSpPr>
        <p:spPr bwMode="auto">
          <a:xfrm>
            <a:off x="4873625" y="2660990"/>
            <a:ext cx="433137" cy="108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900" b="1" i="0" u="none" strike="noStrike" cap="none" normalizeH="0" baseline="0" dirty="0">
                <a:ln>
                  <a:noFill/>
                </a:ln>
                <a:solidFill>
                  <a:schemeClr val="tx1"/>
                </a:solidFill>
                <a:effectLst/>
                <a:latin typeface="Times New Roman" pitchFamily="16" charset="0"/>
                <a:ea typeface="MS Gothic" charset="-128"/>
              </a:rPr>
              <a:t>ICF</a:t>
            </a:r>
            <a:endParaRPr kumimoji="0" lang="ko-KR" altLang="en-US" sz="900" b="1" i="0" u="none" strike="noStrike" cap="none" normalizeH="0" baseline="0" dirty="0">
              <a:ln>
                <a:noFill/>
              </a:ln>
              <a:solidFill>
                <a:schemeClr val="tx1"/>
              </a:solidFill>
              <a:effectLst/>
              <a:latin typeface="Times New Roman" pitchFamily="16" charset="0"/>
              <a:ea typeface="MS Gothic" charset="-128"/>
            </a:endParaRPr>
          </a:p>
        </p:txBody>
      </p:sp>
      <p:cxnSp>
        <p:nvCxnSpPr>
          <p:cNvPr id="134" name="직선 화살표 연결선 133">
            <a:extLst>
              <a:ext uri="{FF2B5EF4-FFF2-40B4-BE49-F238E27FC236}">
                <a16:creationId xmlns:a16="http://schemas.microsoft.com/office/drawing/2014/main" id="{2394BD4C-F9D2-4D6D-8B10-042D1E6BEFF0}"/>
              </a:ext>
            </a:extLst>
          </p:cNvPr>
          <p:cNvCxnSpPr>
            <a:cxnSpLocks/>
          </p:cNvCxnSpPr>
          <p:nvPr/>
        </p:nvCxnSpPr>
        <p:spPr bwMode="auto">
          <a:xfrm>
            <a:off x="4770520" y="3774282"/>
            <a:ext cx="3888000"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139" name="직사각형 138">
            <a:extLst>
              <a:ext uri="{FF2B5EF4-FFF2-40B4-BE49-F238E27FC236}">
                <a16:creationId xmlns:a16="http://schemas.microsoft.com/office/drawing/2014/main" id="{3F8E9D3C-6EF4-4F71-AF51-7F5FAE0A9AB2}"/>
              </a:ext>
            </a:extLst>
          </p:cNvPr>
          <p:cNvSpPr/>
          <p:nvPr/>
        </p:nvSpPr>
        <p:spPr bwMode="auto">
          <a:xfrm>
            <a:off x="5940431" y="2672892"/>
            <a:ext cx="1916189" cy="417268"/>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00" b="1" i="0" u="none" strike="noStrike" cap="none" normalizeH="0" baseline="0" dirty="0">
                <a:ln>
                  <a:noFill/>
                </a:ln>
                <a:solidFill>
                  <a:schemeClr val="tx1"/>
                </a:solidFill>
                <a:effectLst/>
                <a:latin typeface="Times New Roman" pitchFamily="16" charset="0"/>
                <a:ea typeface="MS Gothic" charset="-128"/>
              </a:rPr>
              <a:t>Data</a:t>
            </a:r>
            <a:endParaRPr kumimoji="0" lang="ko-KR" altLang="en-US" sz="1000" b="1" i="0" u="none" strike="noStrike" cap="none" normalizeH="0" baseline="0" dirty="0">
              <a:ln>
                <a:noFill/>
              </a:ln>
              <a:solidFill>
                <a:schemeClr val="tx1"/>
              </a:solidFill>
              <a:effectLst/>
              <a:latin typeface="Times New Roman" pitchFamily="16" charset="0"/>
              <a:ea typeface="MS Gothic" charset="-128"/>
            </a:endParaRPr>
          </a:p>
        </p:txBody>
      </p:sp>
      <p:sp>
        <p:nvSpPr>
          <p:cNvPr id="141" name="TextBox 140">
            <a:extLst>
              <a:ext uri="{FF2B5EF4-FFF2-40B4-BE49-F238E27FC236}">
                <a16:creationId xmlns:a16="http://schemas.microsoft.com/office/drawing/2014/main" id="{246B7FE6-FC47-48E0-AFDA-38BF00608BFC}"/>
              </a:ext>
            </a:extLst>
          </p:cNvPr>
          <p:cNvSpPr txBox="1"/>
          <p:nvPr/>
        </p:nvSpPr>
        <p:spPr>
          <a:xfrm>
            <a:off x="7542948" y="2714578"/>
            <a:ext cx="990708" cy="276999"/>
          </a:xfrm>
          <a:prstGeom prst="rect">
            <a:avLst/>
          </a:prstGeom>
          <a:noFill/>
        </p:spPr>
        <p:txBody>
          <a:bodyPr wrap="square" rtlCol="0" anchor="ctr">
            <a:spAutoFit/>
          </a:bodyPr>
          <a:lstStyle/>
          <a:p>
            <a:pPr algn="ctr"/>
            <a:r>
              <a:rPr lang="en-US" altLang="ko-KR" sz="1200" b="1" dirty="0">
                <a:solidFill>
                  <a:schemeClr val="tx1"/>
                </a:solidFill>
              </a:rPr>
              <a:t>…</a:t>
            </a:r>
            <a:endParaRPr lang="ko-KR" altLang="en-US" sz="1200" b="1" dirty="0">
              <a:solidFill>
                <a:schemeClr val="tx1"/>
              </a:solidFill>
            </a:endParaRPr>
          </a:p>
        </p:txBody>
      </p:sp>
      <p:sp>
        <p:nvSpPr>
          <p:cNvPr id="142" name="직사각형 141">
            <a:extLst>
              <a:ext uri="{FF2B5EF4-FFF2-40B4-BE49-F238E27FC236}">
                <a16:creationId xmlns:a16="http://schemas.microsoft.com/office/drawing/2014/main" id="{D87CC239-3D4F-4A33-9B99-DEFC3EF5ECD2}"/>
              </a:ext>
            </a:extLst>
          </p:cNvPr>
          <p:cNvSpPr/>
          <p:nvPr/>
        </p:nvSpPr>
        <p:spPr bwMode="auto">
          <a:xfrm>
            <a:off x="5940431" y="3928610"/>
            <a:ext cx="1916189" cy="417268"/>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00" b="1" i="0" u="none" strike="noStrike" cap="none" normalizeH="0" baseline="0" dirty="0">
                <a:ln>
                  <a:noFill/>
                </a:ln>
                <a:solidFill>
                  <a:srgbClr val="0070C0"/>
                </a:solidFill>
                <a:effectLst/>
                <a:latin typeface="Times New Roman" pitchFamily="16" charset="0"/>
                <a:ea typeface="MS Gothic" charset="-128"/>
              </a:rPr>
              <a:t>NPCA operation</a:t>
            </a:r>
            <a:endParaRPr kumimoji="0" lang="ko-KR" altLang="en-US" sz="1000" b="1" i="0" u="none" strike="noStrike" cap="none" normalizeH="0" baseline="0" dirty="0">
              <a:ln>
                <a:noFill/>
              </a:ln>
              <a:solidFill>
                <a:srgbClr val="0070C0"/>
              </a:solidFill>
              <a:effectLst/>
              <a:latin typeface="Times New Roman" pitchFamily="16" charset="0"/>
              <a:ea typeface="MS Gothic" charset="-128"/>
            </a:endParaRPr>
          </a:p>
        </p:txBody>
      </p:sp>
      <p:sp>
        <p:nvSpPr>
          <p:cNvPr id="143" name="TextBox 142">
            <a:extLst>
              <a:ext uri="{FF2B5EF4-FFF2-40B4-BE49-F238E27FC236}">
                <a16:creationId xmlns:a16="http://schemas.microsoft.com/office/drawing/2014/main" id="{1F6825B6-497C-40D2-B736-C8DF5A90CFD7}"/>
              </a:ext>
            </a:extLst>
          </p:cNvPr>
          <p:cNvSpPr txBox="1"/>
          <p:nvPr/>
        </p:nvSpPr>
        <p:spPr>
          <a:xfrm>
            <a:off x="7542948" y="4177063"/>
            <a:ext cx="990708" cy="276999"/>
          </a:xfrm>
          <a:prstGeom prst="rect">
            <a:avLst/>
          </a:prstGeom>
          <a:noFill/>
        </p:spPr>
        <p:txBody>
          <a:bodyPr wrap="square" rtlCol="0" anchor="ctr">
            <a:spAutoFit/>
          </a:bodyPr>
          <a:lstStyle/>
          <a:p>
            <a:pPr algn="ctr"/>
            <a:r>
              <a:rPr lang="en-US" altLang="ko-KR" sz="1200" b="1" dirty="0">
                <a:solidFill>
                  <a:schemeClr val="tx1"/>
                </a:solidFill>
              </a:rPr>
              <a:t>…</a:t>
            </a:r>
            <a:endParaRPr lang="ko-KR" altLang="en-US" sz="1200" b="1" dirty="0">
              <a:solidFill>
                <a:schemeClr val="tx1"/>
              </a:solidFill>
            </a:endParaRPr>
          </a:p>
        </p:txBody>
      </p:sp>
      <p:sp>
        <p:nvSpPr>
          <p:cNvPr id="144" name="직사각형 143">
            <a:extLst>
              <a:ext uri="{FF2B5EF4-FFF2-40B4-BE49-F238E27FC236}">
                <a16:creationId xmlns:a16="http://schemas.microsoft.com/office/drawing/2014/main" id="{98D132ED-BF8B-41FF-8390-81F667CFF636}"/>
              </a:ext>
            </a:extLst>
          </p:cNvPr>
          <p:cNvSpPr/>
          <p:nvPr/>
        </p:nvSpPr>
        <p:spPr bwMode="auto">
          <a:xfrm>
            <a:off x="5940430" y="5464685"/>
            <a:ext cx="1916189" cy="417268"/>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00" b="1" i="0" u="none" strike="noStrike" cap="none" normalizeH="0" baseline="0" dirty="0">
                <a:ln>
                  <a:noFill/>
                </a:ln>
                <a:solidFill>
                  <a:schemeClr val="tx1"/>
                </a:solidFill>
                <a:effectLst/>
                <a:latin typeface="Times New Roman" pitchFamily="16" charset="0"/>
                <a:ea typeface="MS Gothic" charset="-128"/>
              </a:rPr>
              <a:t>OBSS TXOP</a:t>
            </a:r>
          </a:p>
          <a:p>
            <a:pPr algn="ctr"/>
            <a:r>
              <a:rPr lang="en-US" altLang="ko-KR" sz="1000" dirty="0">
                <a:solidFill>
                  <a:schemeClr val="tx1"/>
                </a:solidFill>
              </a:rPr>
              <a:t>set by ICR only due to hidden</a:t>
            </a:r>
            <a:endParaRPr kumimoji="0" lang="ko-KR" altLang="en-US" sz="1000" i="0" u="none" strike="noStrike" cap="none" normalizeH="0" baseline="0" dirty="0">
              <a:ln>
                <a:noFill/>
              </a:ln>
              <a:solidFill>
                <a:schemeClr val="tx1"/>
              </a:solidFill>
              <a:effectLst/>
              <a:latin typeface="Times New Roman" pitchFamily="16" charset="0"/>
              <a:ea typeface="MS Gothic" charset="-128"/>
            </a:endParaRPr>
          </a:p>
        </p:txBody>
      </p:sp>
      <p:sp>
        <p:nvSpPr>
          <p:cNvPr id="145" name="직사각형 144">
            <a:extLst>
              <a:ext uri="{FF2B5EF4-FFF2-40B4-BE49-F238E27FC236}">
                <a16:creationId xmlns:a16="http://schemas.microsoft.com/office/drawing/2014/main" id="{77CBF4A0-FB11-44B1-9D38-966185445774}"/>
              </a:ext>
            </a:extLst>
          </p:cNvPr>
          <p:cNvSpPr/>
          <p:nvPr/>
        </p:nvSpPr>
        <p:spPr bwMode="auto">
          <a:xfrm>
            <a:off x="5940431" y="5049330"/>
            <a:ext cx="1916189" cy="417268"/>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00" b="1" i="0" u="none" strike="noStrike" cap="none" normalizeH="0" baseline="0" dirty="0">
                <a:ln>
                  <a:noFill/>
                </a:ln>
                <a:solidFill>
                  <a:srgbClr val="0070C0"/>
                </a:solidFill>
                <a:effectLst/>
                <a:latin typeface="Times New Roman" pitchFamily="16" charset="0"/>
                <a:ea typeface="MS Gothic" charset="-128"/>
              </a:rPr>
              <a:t>NPCA operation</a:t>
            </a:r>
            <a:endParaRPr kumimoji="0" lang="ko-KR" altLang="en-US" sz="1000" b="1" i="0" u="none" strike="noStrike" cap="none" normalizeH="0" baseline="0" dirty="0">
              <a:ln>
                <a:noFill/>
              </a:ln>
              <a:solidFill>
                <a:srgbClr val="0070C0"/>
              </a:solidFill>
              <a:effectLst/>
              <a:latin typeface="Times New Roman" pitchFamily="16" charset="0"/>
              <a:ea typeface="MS Gothic" charset="-128"/>
            </a:endParaRPr>
          </a:p>
        </p:txBody>
      </p:sp>
      <p:sp>
        <p:nvSpPr>
          <p:cNvPr id="146" name="TextBox 145">
            <a:extLst>
              <a:ext uri="{FF2B5EF4-FFF2-40B4-BE49-F238E27FC236}">
                <a16:creationId xmlns:a16="http://schemas.microsoft.com/office/drawing/2014/main" id="{86A69DED-C41E-452B-ACAE-E8F333BCD6BC}"/>
              </a:ext>
            </a:extLst>
          </p:cNvPr>
          <p:cNvSpPr txBox="1"/>
          <p:nvPr/>
        </p:nvSpPr>
        <p:spPr>
          <a:xfrm>
            <a:off x="4009507" y="2913112"/>
            <a:ext cx="990708" cy="354584"/>
          </a:xfrm>
          <a:prstGeom prst="rect">
            <a:avLst/>
          </a:prstGeom>
          <a:noFill/>
        </p:spPr>
        <p:txBody>
          <a:bodyPr wrap="square" rtlCol="0" anchor="ctr">
            <a:spAutoFit/>
          </a:bodyPr>
          <a:lstStyle/>
          <a:p>
            <a:pPr algn="ctr">
              <a:lnSpc>
                <a:spcPct val="70000"/>
              </a:lnSpc>
            </a:pPr>
            <a:r>
              <a:rPr lang="en-US" altLang="ko-KR" sz="1200" b="1" dirty="0">
                <a:solidFill>
                  <a:srgbClr val="FFC000"/>
                </a:solidFill>
              </a:rPr>
              <a:t>OBSS</a:t>
            </a:r>
          </a:p>
          <a:p>
            <a:pPr algn="ctr">
              <a:lnSpc>
                <a:spcPct val="70000"/>
              </a:lnSpc>
            </a:pPr>
            <a:r>
              <a:rPr lang="en-US" altLang="ko-KR" sz="1200" b="1" dirty="0">
                <a:solidFill>
                  <a:srgbClr val="FFC000"/>
                </a:solidFill>
              </a:rPr>
              <a:t>AP</a:t>
            </a:r>
            <a:endParaRPr lang="ko-KR" altLang="en-US" sz="1200" b="1" dirty="0">
              <a:solidFill>
                <a:srgbClr val="FFC000"/>
              </a:solidFill>
            </a:endParaRPr>
          </a:p>
        </p:txBody>
      </p:sp>
      <p:sp>
        <p:nvSpPr>
          <p:cNvPr id="147" name="TextBox 146">
            <a:extLst>
              <a:ext uri="{FF2B5EF4-FFF2-40B4-BE49-F238E27FC236}">
                <a16:creationId xmlns:a16="http://schemas.microsoft.com/office/drawing/2014/main" id="{9F69EAFB-115F-47AE-A135-9405A0123271}"/>
              </a:ext>
            </a:extLst>
          </p:cNvPr>
          <p:cNvSpPr txBox="1"/>
          <p:nvPr/>
        </p:nvSpPr>
        <p:spPr>
          <a:xfrm>
            <a:off x="4009507" y="3615377"/>
            <a:ext cx="990708" cy="354584"/>
          </a:xfrm>
          <a:prstGeom prst="rect">
            <a:avLst/>
          </a:prstGeom>
          <a:noFill/>
        </p:spPr>
        <p:txBody>
          <a:bodyPr wrap="square" rtlCol="0" anchor="ctr">
            <a:spAutoFit/>
          </a:bodyPr>
          <a:lstStyle/>
          <a:p>
            <a:pPr algn="ctr">
              <a:lnSpc>
                <a:spcPct val="70000"/>
              </a:lnSpc>
            </a:pPr>
            <a:r>
              <a:rPr lang="en-US" altLang="ko-KR" sz="1200" b="1" dirty="0">
                <a:solidFill>
                  <a:srgbClr val="FFC000"/>
                </a:solidFill>
              </a:rPr>
              <a:t>OBSS</a:t>
            </a:r>
          </a:p>
          <a:p>
            <a:pPr algn="ctr">
              <a:lnSpc>
                <a:spcPct val="70000"/>
              </a:lnSpc>
            </a:pPr>
            <a:r>
              <a:rPr lang="en-US" altLang="ko-KR" sz="1200" b="1" dirty="0">
                <a:solidFill>
                  <a:srgbClr val="FFC000"/>
                </a:solidFill>
              </a:rPr>
              <a:t>STA</a:t>
            </a:r>
            <a:endParaRPr lang="ko-KR" altLang="en-US" sz="1200" b="1" dirty="0">
              <a:solidFill>
                <a:srgbClr val="FFC000"/>
              </a:solidFill>
            </a:endParaRPr>
          </a:p>
        </p:txBody>
      </p:sp>
      <p:sp>
        <p:nvSpPr>
          <p:cNvPr id="148" name="TextBox 147">
            <a:extLst>
              <a:ext uri="{FF2B5EF4-FFF2-40B4-BE49-F238E27FC236}">
                <a16:creationId xmlns:a16="http://schemas.microsoft.com/office/drawing/2014/main" id="{4A003AAE-1E9B-4315-834B-03D4AD0B873E}"/>
              </a:ext>
            </a:extLst>
          </p:cNvPr>
          <p:cNvSpPr txBox="1"/>
          <p:nvPr/>
        </p:nvSpPr>
        <p:spPr>
          <a:xfrm>
            <a:off x="4009507" y="4597804"/>
            <a:ext cx="990708" cy="354584"/>
          </a:xfrm>
          <a:prstGeom prst="rect">
            <a:avLst/>
          </a:prstGeom>
          <a:noFill/>
        </p:spPr>
        <p:txBody>
          <a:bodyPr wrap="square" rtlCol="0" anchor="ctr">
            <a:spAutoFit/>
          </a:bodyPr>
          <a:lstStyle/>
          <a:p>
            <a:pPr algn="ctr">
              <a:lnSpc>
                <a:spcPct val="70000"/>
              </a:lnSpc>
            </a:pPr>
            <a:r>
              <a:rPr lang="en-US" altLang="ko-KR" sz="1200" b="1" dirty="0">
                <a:solidFill>
                  <a:srgbClr val="0070C0"/>
                </a:solidFill>
              </a:rPr>
              <a:t>NPCA</a:t>
            </a:r>
          </a:p>
          <a:p>
            <a:pPr algn="ctr">
              <a:lnSpc>
                <a:spcPct val="70000"/>
              </a:lnSpc>
            </a:pPr>
            <a:r>
              <a:rPr lang="en-US" altLang="ko-KR" sz="1200" b="1" dirty="0">
                <a:solidFill>
                  <a:srgbClr val="0070C0"/>
                </a:solidFill>
              </a:rPr>
              <a:t>AP</a:t>
            </a:r>
            <a:endParaRPr lang="ko-KR" altLang="en-US" sz="1200" b="1" dirty="0">
              <a:solidFill>
                <a:srgbClr val="0070C0"/>
              </a:solidFill>
            </a:endParaRPr>
          </a:p>
        </p:txBody>
      </p:sp>
      <p:sp>
        <p:nvSpPr>
          <p:cNvPr id="149" name="TextBox 148">
            <a:extLst>
              <a:ext uri="{FF2B5EF4-FFF2-40B4-BE49-F238E27FC236}">
                <a16:creationId xmlns:a16="http://schemas.microsoft.com/office/drawing/2014/main" id="{9874EDD2-0AE8-4CCE-89D5-386DAECCDE1F}"/>
              </a:ext>
            </a:extLst>
          </p:cNvPr>
          <p:cNvSpPr txBox="1"/>
          <p:nvPr/>
        </p:nvSpPr>
        <p:spPr>
          <a:xfrm>
            <a:off x="4009507" y="5702043"/>
            <a:ext cx="990708" cy="354584"/>
          </a:xfrm>
          <a:prstGeom prst="rect">
            <a:avLst/>
          </a:prstGeom>
          <a:noFill/>
        </p:spPr>
        <p:txBody>
          <a:bodyPr wrap="square" rtlCol="0" anchor="ctr">
            <a:spAutoFit/>
          </a:bodyPr>
          <a:lstStyle/>
          <a:p>
            <a:pPr algn="ctr">
              <a:lnSpc>
                <a:spcPct val="70000"/>
              </a:lnSpc>
            </a:pPr>
            <a:r>
              <a:rPr lang="en-US" altLang="ko-KR" sz="1200" b="1" dirty="0">
                <a:solidFill>
                  <a:srgbClr val="0070C0"/>
                </a:solidFill>
              </a:rPr>
              <a:t>NPCA</a:t>
            </a:r>
          </a:p>
          <a:p>
            <a:pPr algn="ctr">
              <a:lnSpc>
                <a:spcPct val="70000"/>
              </a:lnSpc>
            </a:pPr>
            <a:r>
              <a:rPr lang="en-US" altLang="ko-KR" sz="1200" b="1" dirty="0">
                <a:solidFill>
                  <a:srgbClr val="0070C0"/>
                </a:solidFill>
              </a:rPr>
              <a:t>STA</a:t>
            </a:r>
            <a:endParaRPr lang="ko-KR" altLang="en-US" sz="1200" b="1" dirty="0">
              <a:solidFill>
                <a:srgbClr val="0070C0"/>
              </a:solidFill>
            </a:endParaRPr>
          </a:p>
        </p:txBody>
      </p:sp>
      <p:sp>
        <p:nvSpPr>
          <p:cNvPr id="150" name="TextBox 149">
            <a:extLst>
              <a:ext uri="{FF2B5EF4-FFF2-40B4-BE49-F238E27FC236}">
                <a16:creationId xmlns:a16="http://schemas.microsoft.com/office/drawing/2014/main" id="{F73400F1-D2B0-4584-B1C3-CF00CB4AAA93}"/>
              </a:ext>
            </a:extLst>
          </p:cNvPr>
          <p:cNvSpPr txBox="1"/>
          <p:nvPr/>
        </p:nvSpPr>
        <p:spPr>
          <a:xfrm>
            <a:off x="7542948" y="5275871"/>
            <a:ext cx="990708" cy="276999"/>
          </a:xfrm>
          <a:prstGeom prst="rect">
            <a:avLst/>
          </a:prstGeom>
          <a:noFill/>
        </p:spPr>
        <p:txBody>
          <a:bodyPr wrap="square" rtlCol="0" anchor="ctr">
            <a:spAutoFit/>
          </a:bodyPr>
          <a:lstStyle/>
          <a:p>
            <a:pPr algn="ctr"/>
            <a:r>
              <a:rPr lang="en-US" altLang="ko-KR" sz="1200" b="1" dirty="0">
                <a:solidFill>
                  <a:schemeClr val="tx1"/>
                </a:solidFill>
              </a:rPr>
              <a:t>…</a:t>
            </a:r>
            <a:endParaRPr lang="ko-KR" altLang="en-US" sz="1200" b="1" dirty="0">
              <a:solidFill>
                <a:schemeClr val="tx1"/>
              </a:solidFill>
            </a:endParaRPr>
          </a:p>
        </p:txBody>
      </p:sp>
      <p:sp>
        <p:nvSpPr>
          <p:cNvPr id="159" name="직사각형 158">
            <a:extLst>
              <a:ext uri="{FF2B5EF4-FFF2-40B4-BE49-F238E27FC236}">
                <a16:creationId xmlns:a16="http://schemas.microsoft.com/office/drawing/2014/main" id="{9C1C08FB-1557-4D82-B623-38F9AC335BA7}"/>
              </a:ext>
            </a:extLst>
          </p:cNvPr>
          <p:cNvSpPr/>
          <p:nvPr/>
        </p:nvSpPr>
        <p:spPr bwMode="auto">
          <a:xfrm>
            <a:off x="5940430" y="4344572"/>
            <a:ext cx="1916189" cy="417268"/>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00" b="1" i="0" u="none" strike="noStrike" cap="none" normalizeH="0" baseline="0" dirty="0">
                <a:ln>
                  <a:noFill/>
                </a:ln>
                <a:solidFill>
                  <a:schemeClr val="tx1"/>
                </a:solidFill>
                <a:effectLst/>
                <a:latin typeface="Times New Roman" pitchFamily="16" charset="0"/>
                <a:ea typeface="MS Gothic" charset="-128"/>
              </a:rPr>
              <a:t>OBSS TXOP</a:t>
            </a:r>
          </a:p>
          <a:p>
            <a:pPr algn="ctr"/>
            <a:r>
              <a:rPr lang="en-US" altLang="ko-KR" sz="1000" dirty="0">
                <a:solidFill>
                  <a:schemeClr val="tx1"/>
                </a:solidFill>
              </a:rPr>
              <a:t>set by ICR only due to hidden</a:t>
            </a:r>
            <a:endParaRPr kumimoji="0" lang="ko-KR" altLang="en-US" sz="1000" i="0" u="none" strike="noStrike" cap="none" normalizeH="0" baseline="0" dirty="0">
              <a:ln>
                <a:noFill/>
              </a:ln>
              <a:solidFill>
                <a:schemeClr val="tx1"/>
              </a:solidFill>
              <a:effectLst/>
              <a:latin typeface="Times New Roman" pitchFamily="16" charset="0"/>
              <a:ea typeface="MS Gothic" charset="-128"/>
            </a:endParaRPr>
          </a:p>
        </p:txBody>
      </p:sp>
      <p:sp>
        <p:nvSpPr>
          <p:cNvPr id="57" name="직사각형 56">
            <a:extLst>
              <a:ext uri="{FF2B5EF4-FFF2-40B4-BE49-F238E27FC236}">
                <a16:creationId xmlns:a16="http://schemas.microsoft.com/office/drawing/2014/main" id="{8C76004C-56F3-48E9-AAFE-B6FB86A5D068}"/>
              </a:ext>
            </a:extLst>
          </p:cNvPr>
          <p:cNvSpPr/>
          <p:nvPr/>
        </p:nvSpPr>
        <p:spPr bwMode="auto">
          <a:xfrm>
            <a:off x="4873625" y="2767577"/>
            <a:ext cx="433137" cy="108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900" b="1" i="0" u="none" strike="noStrike" cap="none" normalizeH="0" baseline="0" dirty="0">
                <a:ln>
                  <a:noFill/>
                </a:ln>
                <a:solidFill>
                  <a:schemeClr val="tx1"/>
                </a:solidFill>
                <a:effectLst/>
                <a:latin typeface="Times New Roman" pitchFamily="16" charset="0"/>
                <a:ea typeface="MS Gothic" charset="-128"/>
              </a:rPr>
              <a:t>ICF</a:t>
            </a:r>
            <a:endParaRPr kumimoji="0" lang="ko-KR" altLang="en-US" sz="900" b="1" i="0" u="none" strike="noStrike" cap="none" normalizeH="0" baseline="0" dirty="0">
              <a:ln>
                <a:noFill/>
              </a:ln>
              <a:solidFill>
                <a:schemeClr val="tx1"/>
              </a:solidFill>
              <a:effectLst/>
              <a:latin typeface="Times New Roman" pitchFamily="16" charset="0"/>
              <a:ea typeface="MS Gothic" charset="-128"/>
            </a:endParaRPr>
          </a:p>
        </p:txBody>
      </p:sp>
      <p:sp>
        <p:nvSpPr>
          <p:cNvPr id="59" name="직사각형 58">
            <a:extLst>
              <a:ext uri="{FF2B5EF4-FFF2-40B4-BE49-F238E27FC236}">
                <a16:creationId xmlns:a16="http://schemas.microsoft.com/office/drawing/2014/main" id="{3D9E7EE4-0740-416E-A807-1B415C55D454}"/>
              </a:ext>
            </a:extLst>
          </p:cNvPr>
          <p:cNvSpPr/>
          <p:nvPr/>
        </p:nvSpPr>
        <p:spPr bwMode="auto">
          <a:xfrm>
            <a:off x="4873625" y="2874815"/>
            <a:ext cx="433137" cy="108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900" b="1" i="0" u="none" strike="noStrike" cap="none" normalizeH="0" baseline="0" dirty="0">
                <a:ln>
                  <a:noFill/>
                </a:ln>
                <a:solidFill>
                  <a:schemeClr val="tx1"/>
                </a:solidFill>
                <a:effectLst/>
                <a:latin typeface="Times New Roman" pitchFamily="16" charset="0"/>
                <a:ea typeface="MS Gothic" charset="-128"/>
              </a:rPr>
              <a:t>ICF</a:t>
            </a:r>
            <a:endParaRPr kumimoji="0" lang="ko-KR" altLang="en-US" sz="900" b="1" i="0" u="none" strike="noStrike" cap="none" normalizeH="0" baseline="0" dirty="0">
              <a:ln>
                <a:noFill/>
              </a:ln>
              <a:solidFill>
                <a:schemeClr val="tx1"/>
              </a:solidFill>
              <a:effectLst/>
              <a:latin typeface="Times New Roman" pitchFamily="16" charset="0"/>
              <a:ea typeface="MS Gothic" charset="-128"/>
            </a:endParaRPr>
          </a:p>
        </p:txBody>
      </p:sp>
      <p:sp>
        <p:nvSpPr>
          <p:cNvPr id="60" name="직사각형 59">
            <a:extLst>
              <a:ext uri="{FF2B5EF4-FFF2-40B4-BE49-F238E27FC236}">
                <a16:creationId xmlns:a16="http://schemas.microsoft.com/office/drawing/2014/main" id="{DE67A55C-573E-4D4D-9EE3-DBA6D5FF6A8F}"/>
              </a:ext>
            </a:extLst>
          </p:cNvPr>
          <p:cNvSpPr/>
          <p:nvPr/>
        </p:nvSpPr>
        <p:spPr bwMode="auto">
          <a:xfrm>
            <a:off x="4873625" y="2982165"/>
            <a:ext cx="433137" cy="108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900" b="1" i="0" u="none" strike="noStrike" cap="none" normalizeH="0" baseline="0" dirty="0">
                <a:ln>
                  <a:noFill/>
                </a:ln>
                <a:solidFill>
                  <a:schemeClr val="tx1"/>
                </a:solidFill>
                <a:effectLst/>
                <a:latin typeface="Times New Roman" pitchFamily="16" charset="0"/>
                <a:ea typeface="MS Gothic" charset="-128"/>
              </a:rPr>
              <a:t>ICF</a:t>
            </a:r>
            <a:endParaRPr kumimoji="0" lang="ko-KR" altLang="en-US" sz="900" b="1" i="0" u="none" strike="noStrike" cap="none" normalizeH="0" baseline="0" dirty="0">
              <a:ln>
                <a:noFill/>
              </a:ln>
              <a:solidFill>
                <a:schemeClr val="tx1"/>
              </a:solidFill>
              <a:effectLst/>
              <a:latin typeface="Times New Roman" pitchFamily="16" charset="0"/>
              <a:ea typeface="MS Gothic" charset="-128"/>
            </a:endParaRPr>
          </a:p>
        </p:txBody>
      </p:sp>
      <p:sp>
        <p:nvSpPr>
          <p:cNvPr id="61" name="직사각형 60">
            <a:extLst>
              <a:ext uri="{FF2B5EF4-FFF2-40B4-BE49-F238E27FC236}">
                <a16:creationId xmlns:a16="http://schemas.microsoft.com/office/drawing/2014/main" id="{A8599F34-4240-4476-AC49-F362AA677D06}"/>
              </a:ext>
            </a:extLst>
          </p:cNvPr>
          <p:cNvSpPr/>
          <p:nvPr/>
        </p:nvSpPr>
        <p:spPr bwMode="auto">
          <a:xfrm>
            <a:off x="5405026" y="3344810"/>
            <a:ext cx="433137" cy="108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900" b="1" i="0" u="none" strike="noStrike" cap="none" normalizeH="0" baseline="0" dirty="0">
                <a:ln>
                  <a:noFill/>
                </a:ln>
                <a:solidFill>
                  <a:schemeClr val="tx1"/>
                </a:solidFill>
                <a:effectLst/>
                <a:latin typeface="Times New Roman" pitchFamily="16" charset="0"/>
                <a:ea typeface="MS Gothic" charset="-128"/>
              </a:rPr>
              <a:t>ICR</a:t>
            </a:r>
            <a:endParaRPr kumimoji="0" lang="ko-KR" altLang="en-US" sz="900" b="1" i="0" u="none" strike="noStrike" cap="none" normalizeH="0" baseline="0" dirty="0">
              <a:ln>
                <a:noFill/>
              </a:ln>
              <a:solidFill>
                <a:schemeClr val="tx1"/>
              </a:solidFill>
              <a:effectLst/>
              <a:latin typeface="Times New Roman" pitchFamily="16" charset="0"/>
              <a:ea typeface="MS Gothic" charset="-128"/>
            </a:endParaRPr>
          </a:p>
        </p:txBody>
      </p:sp>
      <p:sp>
        <p:nvSpPr>
          <p:cNvPr id="62" name="직사각형 61">
            <a:extLst>
              <a:ext uri="{FF2B5EF4-FFF2-40B4-BE49-F238E27FC236}">
                <a16:creationId xmlns:a16="http://schemas.microsoft.com/office/drawing/2014/main" id="{AF7F1BBD-4E7F-487A-A5AA-02561625764E}"/>
              </a:ext>
            </a:extLst>
          </p:cNvPr>
          <p:cNvSpPr/>
          <p:nvPr/>
        </p:nvSpPr>
        <p:spPr bwMode="auto">
          <a:xfrm>
            <a:off x="5405026" y="3451397"/>
            <a:ext cx="433137" cy="108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900" b="1" i="0" u="none" strike="noStrike" cap="none" normalizeH="0" baseline="0" dirty="0">
                <a:ln>
                  <a:noFill/>
                </a:ln>
                <a:solidFill>
                  <a:schemeClr val="tx1"/>
                </a:solidFill>
                <a:effectLst/>
                <a:latin typeface="Times New Roman" pitchFamily="16" charset="0"/>
                <a:ea typeface="MS Gothic" charset="-128"/>
              </a:rPr>
              <a:t>ICR</a:t>
            </a:r>
            <a:endParaRPr kumimoji="0" lang="ko-KR" altLang="en-US" sz="900" b="1" i="0" u="none" strike="noStrike" cap="none" normalizeH="0" baseline="0" dirty="0">
              <a:ln>
                <a:noFill/>
              </a:ln>
              <a:solidFill>
                <a:schemeClr val="tx1"/>
              </a:solidFill>
              <a:effectLst/>
              <a:latin typeface="Times New Roman" pitchFamily="16" charset="0"/>
              <a:ea typeface="MS Gothic" charset="-128"/>
            </a:endParaRPr>
          </a:p>
        </p:txBody>
      </p:sp>
      <p:sp>
        <p:nvSpPr>
          <p:cNvPr id="63" name="직사각형 62">
            <a:extLst>
              <a:ext uri="{FF2B5EF4-FFF2-40B4-BE49-F238E27FC236}">
                <a16:creationId xmlns:a16="http://schemas.microsoft.com/office/drawing/2014/main" id="{D5C3C807-EA47-4A1D-A21A-D94B8493F6CE}"/>
              </a:ext>
            </a:extLst>
          </p:cNvPr>
          <p:cNvSpPr/>
          <p:nvPr/>
        </p:nvSpPr>
        <p:spPr bwMode="auto">
          <a:xfrm>
            <a:off x="5405026" y="3558635"/>
            <a:ext cx="433137" cy="108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900" b="1" i="0" u="none" strike="noStrike" cap="none" normalizeH="0" baseline="0" dirty="0">
                <a:ln>
                  <a:noFill/>
                </a:ln>
                <a:solidFill>
                  <a:schemeClr val="tx1"/>
                </a:solidFill>
                <a:effectLst/>
                <a:latin typeface="Times New Roman" pitchFamily="16" charset="0"/>
                <a:ea typeface="MS Gothic" charset="-128"/>
              </a:rPr>
              <a:t>ICR</a:t>
            </a:r>
            <a:endParaRPr kumimoji="0" lang="ko-KR" altLang="en-US" sz="900" b="1" i="0" u="none" strike="noStrike" cap="none" normalizeH="0" baseline="0" dirty="0">
              <a:ln>
                <a:noFill/>
              </a:ln>
              <a:solidFill>
                <a:schemeClr val="tx1"/>
              </a:solidFill>
              <a:effectLst/>
              <a:latin typeface="Times New Roman" pitchFamily="16" charset="0"/>
              <a:ea typeface="MS Gothic" charset="-128"/>
            </a:endParaRPr>
          </a:p>
        </p:txBody>
      </p:sp>
      <p:sp>
        <p:nvSpPr>
          <p:cNvPr id="64" name="직사각형 63">
            <a:extLst>
              <a:ext uri="{FF2B5EF4-FFF2-40B4-BE49-F238E27FC236}">
                <a16:creationId xmlns:a16="http://schemas.microsoft.com/office/drawing/2014/main" id="{18128F21-7E5C-4DE7-8FE2-BEF6A46A1C11}"/>
              </a:ext>
            </a:extLst>
          </p:cNvPr>
          <p:cNvSpPr/>
          <p:nvPr/>
        </p:nvSpPr>
        <p:spPr bwMode="auto">
          <a:xfrm>
            <a:off x="5405026" y="3666282"/>
            <a:ext cx="433137" cy="108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900" b="1" i="0" u="none" strike="noStrike" cap="none" normalizeH="0" baseline="0" dirty="0">
                <a:ln>
                  <a:noFill/>
                </a:ln>
                <a:solidFill>
                  <a:schemeClr val="tx1"/>
                </a:solidFill>
                <a:effectLst/>
                <a:latin typeface="Times New Roman" pitchFamily="16" charset="0"/>
                <a:ea typeface="MS Gothic" charset="-128"/>
              </a:rPr>
              <a:t>ICR</a:t>
            </a:r>
            <a:endParaRPr kumimoji="0" lang="ko-KR" altLang="en-US" sz="900" b="1" i="0" u="none" strike="noStrike" cap="none" normalizeH="0" baseline="0" dirty="0">
              <a:ln>
                <a:noFill/>
              </a:ln>
              <a:solidFill>
                <a:schemeClr val="tx1"/>
              </a:solidFill>
              <a:effectLst/>
              <a:latin typeface="Times New Roman" pitchFamily="16" charset="0"/>
              <a:ea typeface="MS Gothic" charset="-128"/>
            </a:endParaRPr>
          </a:p>
        </p:txBody>
      </p:sp>
      <p:sp>
        <p:nvSpPr>
          <p:cNvPr id="71" name="직사각형 70">
            <a:extLst>
              <a:ext uri="{FF2B5EF4-FFF2-40B4-BE49-F238E27FC236}">
                <a16:creationId xmlns:a16="http://schemas.microsoft.com/office/drawing/2014/main" id="{BFB7FFBC-91BF-4EF0-9C3D-D88D08D4E228}"/>
              </a:ext>
            </a:extLst>
          </p:cNvPr>
          <p:cNvSpPr/>
          <p:nvPr/>
        </p:nvSpPr>
        <p:spPr bwMode="auto">
          <a:xfrm>
            <a:off x="5405026" y="4334534"/>
            <a:ext cx="433137" cy="108000"/>
          </a:xfrm>
          <a:prstGeom prst="rect">
            <a:avLst/>
          </a:prstGeom>
          <a:solidFill>
            <a:schemeClr val="bg1"/>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900" b="1" i="0" u="none" strike="noStrike" cap="none" normalizeH="0" baseline="0" dirty="0">
                <a:ln>
                  <a:noFill/>
                </a:ln>
                <a:solidFill>
                  <a:schemeClr val="bg1">
                    <a:lumMod val="65000"/>
                  </a:schemeClr>
                </a:solidFill>
                <a:effectLst/>
                <a:latin typeface="Times New Roman" pitchFamily="16" charset="0"/>
                <a:ea typeface="MS Gothic" charset="-128"/>
              </a:rPr>
              <a:t>ICR</a:t>
            </a:r>
            <a:endParaRPr kumimoji="0" lang="ko-KR" altLang="en-US" sz="900" b="1" i="0" u="none" strike="noStrike" cap="none" normalizeH="0" baseline="0" dirty="0">
              <a:ln>
                <a:noFill/>
              </a:ln>
              <a:solidFill>
                <a:schemeClr val="bg1">
                  <a:lumMod val="65000"/>
                </a:schemeClr>
              </a:solidFill>
              <a:effectLst/>
              <a:latin typeface="Times New Roman" pitchFamily="16" charset="0"/>
              <a:ea typeface="MS Gothic" charset="-128"/>
            </a:endParaRPr>
          </a:p>
        </p:txBody>
      </p:sp>
      <p:sp>
        <p:nvSpPr>
          <p:cNvPr id="72" name="직사각형 71">
            <a:extLst>
              <a:ext uri="{FF2B5EF4-FFF2-40B4-BE49-F238E27FC236}">
                <a16:creationId xmlns:a16="http://schemas.microsoft.com/office/drawing/2014/main" id="{980AFCFD-5AD9-469C-AF4B-993A59D481B9}"/>
              </a:ext>
            </a:extLst>
          </p:cNvPr>
          <p:cNvSpPr/>
          <p:nvPr/>
        </p:nvSpPr>
        <p:spPr bwMode="auto">
          <a:xfrm>
            <a:off x="5405026" y="4441121"/>
            <a:ext cx="433137" cy="108000"/>
          </a:xfrm>
          <a:prstGeom prst="rect">
            <a:avLst/>
          </a:prstGeom>
          <a:solidFill>
            <a:schemeClr val="bg1"/>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900" b="1" i="0" u="none" strike="noStrike" cap="none" normalizeH="0" baseline="0" dirty="0">
                <a:ln>
                  <a:noFill/>
                </a:ln>
                <a:solidFill>
                  <a:schemeClr val="bg1">
                    <a:lumMod val="65000"/>
                  </a:schemeClr>
                </a:solidFill>
                <a:effectLst/>
                <a:latin typeface="Times New Roman" pitchFamily="16" charset="0"/>
                <a:ea typeface="MS Gothic" charset="-128"/>
              </a:rPr>
              <a:t>ICR</a:t>
            </a:r>
            <a:endParaRPr kumimoji="0" lang="ko-KR" altLang="en-US" sz="900" b="1" i="0" u="none" strike="noStrike" cap="none" normalizeH="0" baseline="0" dirty="0">
              <a:ln>
                <a:noFill/>
              </a:ln>
              <a:solidFill>
                <a:schemeClr val="bg1">
                  <a:lumMod val="65000"/>
                </a:schemeClr>
              </a:solidFill>
              <a:effectLst/>
              <a:latin typeface="Times New Roman" pitchFamily="16" charset="0"/>
              <a:ea typeface="MS Gothic" charset="-128"/>
            </a:endParaRPr>
          </a:p>
        </p:txBody>
      </p:sp>
      <p:sp>
        <p:nvSpPr>
          <p:cNvPr id="73" name="직사각형 72">
            <a:extLst>
              <a:ext uri="{FF2B5EF4-FFF2-40B4-BE49-F238E27FC236}">
                <a16:creationId xmlns:a16="http://schemas.microsoft.com/office/drawing/2014/main" id="{7139966B-143E-49B1-B589-F5C507D365F3}"/>
              </a:ext>
            </a:extLst>
          </p:cNvPr>
          <p:cNvSpPr/>
          <p:nvPr/>
        </p:nvSpPr>
        <p:spPr bwMode="auto">
          <a:xfrm>
            <a:off x="5405026" y="4548359"/>
            <a:ext cx="433137" cy="108000"/>
          </a:xfrm>
          <a:prstGeom prst="rect">
            <a:avLst/>
          </a:prstGeom>
          <a:solidFill>
            <a:schemeClr val="bg1"/>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900" b="1" i="0" u="none" strike="noStrike" cap="none" normalizeH="0" baseline="0" dirty="0">
                <a:ln>
                  <a:noFill/>
                </a:ln>
                <a:solidFill>
                  <a:schemeClr val="bg1">
                    <a:lumMod val="65000"/>
                  </a:schemeClr>
                </a:solidFill>
                <a:effectLst/>
                <a:latin typeface="Times New Roman" pitchFamily="16" charset="0"/>
                <a:ea typeface="MS Gothic" charset="-128"/>
              </a:rPr>
              <a:t>ICR</a:t>
            </a:r>
            <a:endParaRPr kumimoji="0" lang="ko-KR" altLang="en-US" sz="900" b="1" i="0" u="none" strike="noStrike" cap="none" normalizeH="0" baseline="0" dirty="0">
              <a:ln>
                <a:noFill/>
              </a:ln>
              <a:solidFill>
                <a:schemeClr val="bg1">
                  <a:lumMod val="65000"/>
                </a:schemeClr>
              </a:solidFill>
              <a:effectLst/>
              <a:latin typeface="Times New Roman" pitchFamily="16" charset="0"/>
              <a:ea typeface="MS Gothic" charset="-128"/>
            </a:endParaRPr>
          </a:p>
        </p:txBody>
      </p:sp>
      <p:sp>
        <p:nvSpPr>
          <p:cNvPr id="74" name="직사각형 73">
            <a:extLst>
              <a:ext uri="{FF2B5EF4-FFF2-40B4-BE49-F238E27FC236}">
                <a16:creationId xmlns:a16="http://schemas.microsoft.com/office/drawing/2014/main" id="{14B4476E-4244-4DC3-B714-EEC353708206}"/>
              </a:ext>
            </a:extLst>
          </p:cNvPr>
          <p:cNvSpPr/>
          <p:nvPr/>
        </p:nvSpPr>
        <p:spPr bwMode="auto">
          <a:xfrm>
            <a:off x="5405026" y="4656006"/>
            <a:ext cx="433137" cy="108000"/>
          </a:xfrm>
          <a:prstGeom prst="rect">
            <a:avLst/>
          </a:prstGeom>
          <a:solidFill>
            <a:schemeClr val="bg1"/>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900" b="1" i="0" u="none" strike="noStrike" cap="none" normalizeH="0" baseline="0" dirty="0">
                <a:ln>
                  <a:noFill/>
                </a:ln>
                <a:solidFill>
                  <a:schemeClr val="bg1">
                    <a:lumMod val="65000"/>
                  </a:schemeClr>
                </a:solidFill>
                <a:effectLst/>
                <a:latin typeface="Times New Roman" pitchFamily="16" charset="0"/>
                <a:ea typeface="MS Gothic" charset="-128"/>
              </a:rPr>
              <a:t>ICR</a:t>
            </a:r>
            <a:endParaRPr kumimoji="0" lang="ko-KR" altLang="en-US" sz="900" b="1" i="0" u="none" strike="noStrike" cap="none" normalizeH="0" baseline="0" dirty="0">
              <a:ln>
                <a:noFill/>
              </a:ln>
              <a:solidFill>
                <a:schemeClr val="bg1">
                  <a:lumMod val="65000"/>
                </a:schemeClr>
              </a:solidFill>
              <a:effectLst/>
              <a:latin typeface="Times New Roman" pitchFamily="16" charset="0"/>
              <a:ea typeface="MS Gothic" charset="-128"/>
            </a:endParaRPr>
          </a:p>
        </p:txBody>
      </p:sp>
      <p:sp>
        <p:nvSpPr>
          <p:cNvPr id="75" name="직사각형 74">
            <a:extLst>
              <a:ext uri="{FF2B5EF4-FFF2-40B4-BE49-F238E27FC236}">
                <a16:creationId xmlns:a16="http://schemas.microsoft.com/office/drawing/2014/main" id="{C94DF289-DE99-4E7E-AD3D-6F7769B7EA41}"/>
              </a:ext>
            </a:extLst>
          </p:cNvPr>
          <p:cNvSpPr/>
          <p:nvPr/>
        </p:nvSpPr>
        <p:spPr bwMode="auto">
          <a:xfrm>
            <a:off x="5405026" y="5455824"/>
            <a:ext cx="433137" cy="108000"/>
          </a:xfrm>
          <a:prstGeom prst="rect">
            <a:avLst/>
          </a:prstGeom>
          <a:solidFill>
            <a:schemeClr val="bg1"/>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900" b="1" i="0" u="none" strike="noStrike" cap="none" normalizeH="0" baseline="0" dirty="0">
                <a:ln>
                  <a:noFill/>
                </a:ln>
                <a:solidFill>
                  <a:schemeClr val="bg1">
                    <a:lumMod val="65000"/>
                  </a:schemeClr>
                </a:solidFill>
                <a:effectLst/>
                <a:latin typeface="Times New Roman" pitchFamily="16" charset="0"/>
                <a:ea typeface="MS Gothic" charset="-128"/>
              </a:rPr>
              <a:t>ICR</a:t>
            </a:r>
            <a:endParaRPr kumimoji="0" lang="ko-KR" altLang="en-US" sz="900" b="1" i="0" u="none" strike="noStrike" cap="none" normalizeH="0" baseline="0" dirty="0">
              <a:ln>
                <a:noFill/>
              </a:ln>
              <a:solidFill>
                <a:schemeClr val="bg1">
                  <a:lumMod val="65000"/>
                </a:schemeClr>
              </a:solidFill>
              <a:effectLst/>
              <a:latin typeface="Times New Roman" pitchFamily="16" charset="0"/>
              <a:ea typeface="MS Gothic" charset="-128"/>
            </a:endParaRPr>
          </a:p>
        </p:txBody>
      </p:sp>
      <p:sp>
        <p:nvSpPr>
          <p:cNvPr id="76" name="직사각형 75">
            <a:extLst>
              <a:ext uri="{FF2B5EF4-FFF2-40B4-BE49-F238E27FC236}">
                <a16:creationId xmlns:a16="http://schemas.microsoft.com/office/drawing/2014/main" id="{ECC7A748-7564-4F7F-9A23-B27B667F3EA7}"/>
              </a:ext>
            </a:extLst>
          </p:cNvPr>
          <p:cNvSpPr/>
          <p:nvPr/>
        </p:nvSpPr>
        <p:spPr bwMode="auto">
          <a:xfrm>
            <a:off x="5405026" y="5562411"/>
            <a:ext cx="433137" cy="108000"/>
          </a:xfrm>
          <a:prstGeom prst="rect">
            <a:avLst/>
          </a:prstGeom>
          <a:solidFill>
            <a:schemeClr val="bg1"/>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900" b="1" i="0" u="none" strike="noStrike" cap="none" normalizeH="0" baseline="0" dirty="0">
                <a:ln>
                  <a:noFill/>
                </a:ln>
                <a:solidFill>
                  <a:schemeClr val="bg1">
                    <a:lumMod val="65000"/>
                  </a:schemeClr>
                </a:solidFill>
                <a:effectLst/>
                <a:latin typeface="Times New Roman" pitchFamily="16" charset="0"/>
                <a:ea typeface="MS Gothic" charset="-128"/>
              </a:rPr>
              <a:t>ICR</a:t>
            </a:r>
            <a:endParaRPr kumimoji="0" lang="ko-KR" altLang="en-US" sz="900" b="1" i="0" u="none" strike="noStrike" cap="none" normalizeH="0" baseline="0" dirty="0">
              <a:ln>
                <a:noFill/>
              </a:ln>
              <a:solidFill>
                <a:schemeClr val="bg1">
                  <a:lumMod val="65000"/>
                </a:schemeClr>
              </a:solidFill>
              <a:effectLst/>
              <a:latin typeface="Times New Roman" pitchFamily="16" charset="0"/>
              <a:ea typeface="MS Gothic" charset="-128"/>
            </a:endParaRPr>
          </a:p>
        </p:txBody>
      </p:sp>
      <p:sp>
        <p:nvSpPr>
          <p:cNvPr id="77" name="직사각형 76">
            <a:extLst>
              <a:ext uri="{FF2B5EF4-FFF2-40B4-BE49-F238E27FC236}">
                <a16:creationId xmlns:a16="http://schemas.microsoft.com/office/drawing/2014/main" id="{0B9DDE0B-E34F-4637-B87F-A8A6A4B73981}"/>
              </a:ext>
            </a:extLst>
          </p:cNvPr>
          <p:cNvSpPr/>
          <p:nvPr/>
        </p:nvSpPr>
        <p:spPr bwMode="auto">
          <a:xfrm>
            <a:off x="5405026" y="5669649"/>
            <a:ext cx="433137" cy="108000"/>
          </a:xfrm>
          <a:prstGeom prst="rect">
            <a:avLst/>
          </a:prstGeom>
          <a:solidFill>
            <a:schemeClr val="bg1"/>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900" b="1" i="0" u="none" strike="noStrike" cap="none" normalizeH="0" baseline="0" dirty="0">
                <a:ln>
                  <a:noFill/>
                </a:ln>
                <a:solidFill>
                  <a:schemeClr val="bg1">
                    <a:lumMod val="65000"/>
                  </a:schemeClr>
                </a:solidFill>
                <a:effectLst/>
                <a:latin typeface="Times New Roman" pitchFamily="16" charset="0"/>
                <a:ea typeface="MS Gothic" charset="-128"/>
              </a:rPr>
              <a:t>ICR</a:t>
            </a:r>
            <a:endParaRPr kumimoji="0" lang="ko-KR" altLang="en-US" sz="900" b="1" i="0" u="none" strike="noStrike" cap="none" normalizeH="0" baseline="0" dirty="0">
              <a:ln>
                <a:noFill/>
              </a:ln>
              <a:solidFill>
                <a:schemeClr val="bg1">
                  <a:lumMod val="65000"/>
                </a:schemeClr>
              </a:solidFill>
              <a:effectLst/>
              <a:latin typeface="Times New Roman" pitchFamily="16" charset="0"/>
              <a:ea typeface="MS Gothic" charset="-128"/>
            </a:endParaRPr>
          </a:p>
        </p:txBody>
      </p:sp>
      <p:sp>
        <p:nvSpPr>
          <p:cNvPr id="78" name="직사각형 77">
            <a:extLst>
              <a:ext uri="{FF2B5EF4-FFF2-40B4-BE49-F238E27FC236}">
                <a16:creationId xmlns:a16="http://schemas.microsoft.com/office/drawing/2014/main" id="{FC955EF8-15F2-47C3-A340-88EA83DAC1E4}"/>
              </a:ext>
            </a:extLst>
          </p:cNvPr>
          <p:cNvSpPr/>
          <p:nvPr/>
        </p:nvSpPr>
        <p:spPr bwMode="auto">
          <a:xfrm>
            <a:off x="5405026" y="5777296"/>
            <a:ext cx="433137" cy="108000"/>
          </a:xfrm>
          <a:prstGeom prst="rect">
            <a:avLst/>
          </a:prstGeom>
          <a:solidFill>
            <a:schemeClr val="bg1"/>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900" b="1" i="0" u="none" strike="noStrike" cap="none" normalizeH="0" baseline="0" dirty="0">
                <a:ln>
                  <a:noFill/>
                </a:ln>
                <a:solidFill>
                  <a:schemeClr val="bg1">
                    <a:lumMod val="65000"/>
                  </a:schemeClr>
                </a:solidFill>
                <a:effectLst/>
                <a:latin typeface="Times New Roman" pitchFamily="16" charset="0"/>
                <a:ea typeface="MS Gothic" charset="-128"/>
              </a:rPr>
              <a:t>ICR</a:t>
            </a:r>
            <a:endParaRPr kumimoji="0" lang="ko-KR" altLang="en-US" sz="900" b="1" i="0" u="none" strike="noStrike" cap="none" normalizeH="0" baseline="0" dirty="0">
              <a:ln>
                <a:noFill/>
              </a:ln>
              <a:solidFill>
                <a:schemeClr val="bg1">
                  <a:lumMod val="65000"/>
                </a:schemeClr>
              </a:solidFill>
              <a:effectLst/>
              <a:latin typeface="Times New Roman" pitchFamily="16" charset="0"/>
              <a:ea typeface="MS Gothic" charset="-128"/>
            </a:endParaRPr>
          </a:p>
        </p:txBody>
      </p:sp>
      <p:cxnSp>
        <p:nvCxnSpPr>
          <p:cNvPr id="155" name="직선 화살표 연결선 154">
            <a:extLst>
              <a:ext uri="{FF2B5EF4-FFF2-40B4-BE49-F238E27FC236}">
                <a16:creationId xmlns:a16="http://schemas.microsoft.com/office/drawing/2014/main" id="{F1D03896-4942-4DC8-932F-E45E321E7802}"/>
              </a:ext>
            </a:extLst>
          </p:cNvPr>
          <p:cNvCxnSpPr/>
          <p:nvPr/>
        </p:nvCxnSpPr>
        <p:spPr bwMode="auto">
          <a:xfrm>
            <a:off x="4770520" y="4764832"/>
            <a:ext cx="3888000"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158" name="직선 화살표 연결선 157">
            <a:extLst>
              <a:ext uri="{FF2B5EF4-FFF2-40B4-BE49-F238E27FC236}">
                <a16:creationId xmlns:a16="http://schemas.microsoft.com/office/drawing/2014/main" id="{3C3E7DEE-C030-4F5D-A483-1FF72FEB2671}"/>
              </a:ext>
            </a:extLst>
          </p:cNvPr>
          <p:cNvCxnSpPr/>
          <p:nvPr/>
        </p:nvCxnSpPr>
        <p:spPr bwMode="auto">
          <a:xfrm>
            <a:off x="4770520" y="5884374"/>
            <a:ext cx="3888000"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79" name="TextBox 78">
            <a:extLst>
              <a:ext uri="{FF2B5EF4-FFF2-40B4-BE49-F238E27FC236}">
                <a16:creationId xmlns:a16="http://schemas.microsoft.com/office/drawing/2014/main" id="{B3139E7E-6187-4D07-88BE-14623D7B3DD2}"/>
              </a:ext>
            </a:extLst>
          </p:cNvPr>
          <p:cNvSpPr txBox="1"/>
          <p:nvPr/>
        </p:nvSpPr>
        <p:spPr>
          <a:xfrm>
            <a:off x="7542948" y="3423187"/>
            <a:ext cx="990708" cy="276999"/>
          </a:xfrm>
          <a:prstGeom prst="rect">
            <a:avLst/>
          </a:prstGeom>
          <a:noFill/>
        </p:spPr>
        <p:txBody>
          <a:bodyPr wrap="square" rtlCol="0" anchor="ctr">
            <a:spAutoFit/>
          </a:bodyPr>
          <a:lstStyle/>
          <a:p>
            <a:pPr algn="ctr"/>
            <a:r>
              <a:rPr lang="en-US" altLang="ko-KR" sz="1200" b="1" dirty="0">
                <a:solidFill>
                  <a:schemeClr val="tx1"/>
                </a:solidFill>
              </a:rPr>
              <a:t>…</a:t>
            </a:r>
            <a:endParaRPr lang="ko-KR" altLang="en-US" sz="1200" b="1" dirty="0">
              <a:solidFill>
                <a:schemeClr val="tx1"/>
              </a:solidFill>
            </a:endParaRPr>
          </a:p>
        </p:txBody>
      </p:sp>
    </p:spTree>
    <p:extLst>
      <p:ext uri="{BB962C8B-B14F-4D97-AF65-F5344CB8AC3E}">
        <p14:creationId xmlns:p14="http://schemas.microsoft.com/office/powerpoint/2010/main" val="319404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35" name="직선 연결선 134">
            <a:extLst>
              <a:ext uri="{FF2B5EF4-FFF2-40B4-BE49-F238E27FC236}">
                <a16:creationId xmlns:a16="http://schemas.microsoft.com/office/drawing/2014/main" id="{962BD586-85EF-4A87-8A62-3FA24804F30D}"/>
              </a:ext>
            </a:extLst>
          </p:cNvPr>
          <p:cNvCxnSpPr/>
          <p:nvPr/>
        </p:nvCxnSpPr>
        <p:spPr bwMode="auto">
          <a:xfrm>
            <a:off x="4873625" y="2307046"/>
            <a:ext cx="0" cy="3996000"/>
          </a:xfrm>
          <a:prstGeom prst="line">
            <a:avLst/>
          </a:prstGeom>
          <a:solidFill>
            <a:srgbClr val="00B8FF"/>
          </a:solidFill>
          <a:ln w="9525" cap="flat" cmpd="sng" algn="ctr">
            <a:solidFill>
              <a:schemeClr val="bg1">
                <a:lumMod val="65000"/>
              </a:schemeClr>
            </a:solidFill>
            <a:prstDash val="dash"/>
            <a:round/>
            <a:headEnd type="none" w="med" len="med"/>
            <a:tailEnd type="none" w="med" len="med"/>
          </a:ln>
          <a:effectLst/>
        </p:spPr>
      </p:cxnSp>
      <p:cxnSp>
        <p:nvCxnSpPr>
          <p:cNvPr id="79" name="직선 연결선 78">
            <a:extLst>
              <a:ext uri="{FF2B5EF4-FFF2-40B4-BE49-F238E27FC236}">
                <a16:creationId xmlns:a16="http://schemas.microsoft.com/office/drawing/2014/main" id="{D8A15E0A-B2ED-4D94-97C8-04AEA81718D7}"/>
              </a:ext>
            </a:extLst>
          </p:cNvPr>
          <p:cNvCxnSpPr/>
          <p:nvPr/>
        </p:nvCxnSpPr>
        <p:spPr bwMode="auto">
          <a:xfrm>
            <a:off x="5306762" y="2307046"/>
            <a:ext cx="0" cy="3996000"/>
          </a:xfrm>
          <a:prstGeom prst="line">
            <a:avLst/>
          </a:prstGeom>
          <a:solidFill>
            <a:srgbClr val="00B8FF"/>
          </a:solidFill>
          <a:ln w="9525" cap="flat" cmpd="sng" algn="ctr">
            <a:solidFill>
              <a:schemeClr val="bg1">
                <a:lumMod val="65000"/>
              </a:schemeClr>
            </a:solidFill>
            <a:prstDash val="dash"/>
            <a:round/>
            <a:headEnd type="none" w="med" len="med"/>
            <a:tailEnd type="none" w="med" len="med"/>
          </a:ln>
          <a:effectLst/>
        </p:spPr>
      </p:cxnSp>
      <p:cxnSp>
        <p:nvCxnSpPr>
          <p:cNvPr id="80" name="직선 연결선 79">
            <a:extLst>
              <a:ext uri="{FF2B5EF4-FFF2-40B4-BE49-F238E27FC236}">
                <a16:creationId xmlns:a16="http://schemas.microsoft.com/office/drawing/2014/main" id="{61779917-C37C-40F7-AE92-248E8B82AB61}"/>
              </a:ext>
            </a:extLst>
          </p:cNvPr>
          <p:cNvCxnSpPr/>
          <p:nvPr/>
        </p:nvCxnSpPr>
        <p:spPr bwMode="auto">
          <a:xfrm>
            <a:off x="5405026" y="2307046"/>
            <a:ext cx="0" cy="3996000"/>
          </a:xfrm>
          <a:prstGeom prst="line">
            <a:avLst/>
          </a:prstGeom>
          <a:solidFill>
            <a:srgbClr val="00B8FF"/>
          </a:solidFill>
          <a:ln w="9525" cap="flat" cmpd="sng" algn="ctr">
            <a:solidFill>
              <a:schemeClr val="bg1">
                <a:lumMod val="65000"/>
              </a:schemeClr>
            </a:solidFill>
            <a:prstDash val="dash"/>
            <a:round/>
            <a:headEnd type="none" w="med" len="med"/>
            <a:tailEnd type="none" w="med" len="med"/>
          </a:ln>
          <a:effectLst/>
        </p:spPr>
      </p:cxnSp>
      <p:cxnSp>
        <p:nvCxnSpPr>
          <p:cNvPr id="81" name="직선 연결선 80">
            <a:extLst>
              <a:ext uri="{FF2B5EF4-FFF2-40B4-BE49-F238E27FC236}">
                <a16:creationId xmlns:a16="http://schemas.microsoft.com/office/drawing/2014/main" id="{644C5808-0378-4949-8857-3045D9E445E2}"/>
              </a:ext>
            </a:extLst>
          </p:cNvPr>
          <p:cNvCxnSpPr/>
          <p:nvPr/>
        </p:nvCxnSpPr>
        <p:spPr bwMode="auto">
          <a:xfrm>
            <a:off x="5838163" y="2307046"/>
            <a:ext cx="0" cy="3996000"/>
          </a:xfrm>
          <a:prstGeom prst="line">
            <a:avLst/>
          </a:prstGeom>
          <a:solidFill>
            <a:srgbClr val="00B8FF"/>
          </a:solidFill>
          <a:ln w="9525" cap="flat" cmpd="sng" algn="ctr">
            <a:solidFill>
              <a:schemeClr val="bg1">
                <a:lumMod val="65000"/>
              </a:schemeClr>
            </a:solidFill>
            <a:prstDash val="dash"/>
            <a:round/>
            <a:headEnd type="none" w="med" len="med"/>
            <a:tailEnd type="none" w="med" len="med"/>
          </a:ln>
          <a:effectLst/>
        </p:spPr>
      </p:cxnSp>
      <p:cxnSp>
        <p:nvCxnSpPr>
          <p:cNvPr id="82" name="직선 연결선 81">
            <a:extLst>
              <a:ext uri="{FF2B5EF4-FFF2-40B4-BE49-F238E27FC236}">
                <a16:creationId xmlns:a16="http://schemas.microsoft.com/office/drawing/2014/main" id="{36C32DCF-2410-4358-ABC1-5D4C3899BDD6}"/>
              </a:ext>
            </a:extLst>
          </p:cNvPr>
          <p:cNvCxnSpPr/>
          <p:nvPr/>
        </p:nvCxnSpPr>
        <p:spPr bwMode="auto">
          <a:xfrm>
            <a:off x="5940431" y="2307046"/>
            <a:ext cx="0" cy="3996000"/>
          </a:xfrm>
          <a:prstGeom prst="line">
            <a:avLst/>
          </a:prstGeom>
          <a:solidFill>
            <a:srgbClr val="00B8FF"/>
          </a:solidFill>
          <a:ln w="9525" cap="flat" cmpd="sng" algn="ctr">
            <a:solidFill>
              <a:schemeClr val="bg1">
                <a:lumMod val="65000"/>
              </a:schemeClr>
            </a:solidFill>
            <a:prstDash val="dash"/>
            <a:round/>
            <a:headEnd type="none" w="med" len="med"/>
            <a:tailEnd type="none" w="med" len="med"/>
          </a:ln>
          <a:effectLst/>
        </p:spPr>
      </p:cxnSp>
      <p:sp>
        <p:nvSpPr>
          <p:cNvPr id="2" name="Title 1">
            <a:extLst>
              <a:ext uri="{FF2B5EF4-FFF2-40B4-BE49-F238E27FC236}">
                <a16:creationId xmlns:a16="http://schemas.microsoft.com/office/drawing/2014/main" id="{9530CD71-5CEE-B387-D769-FD10FD771095}"/>
              </a:ext>
            </a:extLst>
          </p:cNvPr>
          <p:cNvSpPr>
            <a:spLocks noGrp="1"/>
          </p:cNvSpPr>
          <p:nvPr>
            <p:ph type="title"/>
          </p:nvPr>
        </p:nvSpPr>
        <p:spPr>
          <a:xfrm>
            <a:off x="685800" y="685800"/>
            <a:ext cx="7770813" cy="656439"/>
          </a:xfrm>
        </p:spPr>
        <p:txBody>
          <a:bodyPr/>
          <a:lstStyle/>
          <a:p>
            <a:r>
              <a:rPr lang="en-US" dirty="0"/>
              <a:t>Problem Statement</a:t>
            </a:r>
          </a:p>
        </p:txBody>
      </p:sp>
      <p:sp>
        <p:nvSpPr>
          <p:cNvPr id="3" name="Content Placeholder 2">
            <a:extLst>
              <a:ext uri="{FF2B5EF4-FFF2-40B4-BE49-F238E27FC236}">
                <a16:creationId xmlns:a16="http://schemas.microsoft.com/office/drawing/2014/main" id="{D2FABEB5-20AC-788C-491C-F71D61ED7836}"/>
              </a:ext>
            </a:extLst>
          </p:cNvPr>
          <p:cNvSpPr>
            <a:spLocks noGrp="1"/>
          </p:cNvSpPr>
          <p:nvPr>
            <p:ph idx="1"/>
          </p:nvPr>
        </p:nvSpPr>
        <p:spPr>
          <a:xfrm>
            <a:off x="350982" y="1440329"/>
            <a:ext cx="8469745" cy="5035084"/>
          </a:xfrm>
        </p:spPr>
        <p:txBody>
          <a:bodyPr/>
          <a:lstStyle/>
          <a:p>
            <a:pPr>
              <a:lnSpc>
                <a:spcPct val="120000"/>
              </a:lnSpc>
              <a:buFont typeface="Arial" panose="020B0604020202020204" pitchFamily="34" charset="0"/>
              <a:buChar char="•"/>
            </a:pPr>
            <a:r>
              <a:rPr lang="en-US" altLang="ko-KR" sz="2200" dirty="0"/>
              <a:t>Identification of OBSS transmission and its BW</a:t>
            </a:r>
          </a:p>
          <a:p>
            <a:pPr lvl="1">
              <a:lnSpc>
                <a:spcPct val="120000"/>
              </a:lnSpc>
              <a:buFont typeface="Arial" panose="020B0604020202020204" pitchFamily="34" charset="0"/>
              <a:buChar char="•"/>
            </a:pPr>
            <a:r>
              <a:rPr lang="en-US" altLang="ko-KR" sz="1800" dirty="0"/>
              <a:t>Example</a:t>
            </a:r>
            <a:r>
              <a:rPr lang="ko-KR" altLang="en-US" sz="1800" dirty="0"/>
              <a:t> </a:t>
            </a:r>
            <a:r>
              <a:rPr lang="en-US" altLang="ko-KR" sz="1800" dirty="0"/>
              <a:t>2)</a:t>
            </a:r>
            <a:r>
              <a:rPr lang="ko-KR" altLang="en-US" sz="1800" dirty="0"/>
              <a:t> </a:t>
            </a:r>
            <a:r>
              <a:rPr lang="en-US" altLang="ko-KR" sz="1800" dirty="0"/>
              <a:t>NPCA</a:t>
            </a:r>
            <a:r>
              <a:rPr lang="ko-KR" altLang="en-US" sz="1800" dirty="0"/>
              <a:t> </a:t>
            </a:r>
            <a:r>
              <a:rPr lang="en-US" altLang="ko-KR" sz="1800" dirty="0"/>
              <a:t>STA</a:t>
            </a:r>
            <a:r>
              <a:rPr lang="ko-KR" altLang="en-US" sz="1800" dirty="0"/>
              <a:t> </a:t>
            </a:r>
            <a:r>
              <a:rPr lang="en-US" altLang="ko-KR" sz="1800" dirty="0"/>
              <a:t>and</a:t>
            </a:r>
            <a:r>
              <a:rPr lang="ko-KR" altLang="en-US" sz="1800" dirty="0"/>
              <a:t> </a:t>
            </a:r>
            <a:r>
              <a:rPr lang="en-US" altLang="ko-KR" sz="1800" dirty="0"/>
              <a:t>OBSS</a:t>
            </a:r>
            <a:r>
              <a:rPr lang="ko-KR" altLang="en-US" sz="1800" dirty="0"/>
              <a:t> </a:t>
            </a:r>
            <a:r>
              <a:rPr lang="en-US" altLang="ko-KR" sz="1800" dirty="0"/>
              <a:t>AP</a:t>
            </a:r>
            <a:r>
              <a:rPr lang="ko-KR" altLang="en-US" sz="1800" dirty="0"/>
              <a:t> </a:t>
            </a:r>
            <a:r>
              <a:rPr lang="en-US" altLang="ko-KR" sz="1800" dirty="0"/>
              <a:t>are</a:t>
            </a:r>
            <a:r>
              <a:rPr lang="ko-KR" altLang="en-US" sz="1800" dirty="0"/>
              <a:t> </a:t>
            </a:r>
            <a:r>
              <a:rPr lang="en-US" altLang="ko-KR" sz="1800" dirty="0"/>
              <a:t>hidden</a:t>
            </a:r>
            <a:r>
              <a:rPr lang="ko-KR" altLang="en-US" sz="1800" dirty="0"/>
              <a:t> </a:t>
            </a:r>
            <a:r>
              <a:rPr lang="en-US" altLang="ko-KR" sz="1800" dirty="0"/>
              <a:t>each other</a:t>
            </a:r>
          </a:p>
        </p:txBody>
      </p:sp>
      <p:sp>
        <p:nvSpPr>
          <p:cNvPr id="4" name="Slide Number Placeholder 3">
            <a:extLst>
              <a:ext uri="{FF2B5EF4-FFF2-40B4-BE49-F238E27FC236}">
                <a16:creationId xmlns:a16="http://schemas.microsoft.com/office/drawing/2014/main" id="{74AF1880-DFB7-7D67-7BE7-48F4EB23D3CC}"/>
              </a:ext>
            </a:extLst>
          </p:cNvPr>
          <p:cNvSpPr>
            <a:spLocks noGrp="1"/>
          </p:cNvSpPr>
          <p:nvPr>
            <p:ph type="sldNum" idx="12"/>
          </p:nvPr>
        </p:nvSpPr>
        <p:spPr/>
        <p:txBody>
          <a:bodyPr/>
          <a:lstStyle/>
          <a:p>
            <a:r>
              <a:rPr lang="en-GB"/>
              <a:t>Slide </a:t>
            </a:r>
            <a:fld id="{440F5867-744E-4AA6-B0ED-4C44D2DFBB7B}" type="slidenum">
              <a:rPr lang="en-GB" smtClean="0"/>
              <a:pPr/>
              <a:t>5</a:t>
            </a:fld>
            <a:endParaRPr lang="en-GB"/>
          </a:p>
        </p:txBody>
      </p:sp>
      <p:sp>
        <p:nvSpPr>
          <p:cNvPr id="20" name="바닥글 개체 틀 4"/>
          <p:cNvSpPr>
            <a:spLocks noGrp="1"/>
          </p:cNvSpPr>
          <p:nvPr>
            <p:ph type="ftr" idx="4294967295"/>
          </p:nvPr>
        </p:nvSpPr>
        <p:spPr>
          <a:xfrm>
            <a:off x="5385734" y="6475413"/>
            <a:ext cx="3184525" cy="180975"/>
          </a:xfrm>
        </p:spPr>
        <p:txBody>
          <a:bodyPr/>
          <a:lstStyle/>
          <a:p>
            <a:r>
              <a:rPr lang="en-GB" altLang="ko-KR" dirty="0"/>
              <a:t>Seongho Byeon et al., Samsung Electronics</a:t>
            </a:r>
          </a:p>
        </p:txBody>
      </p:sp>
      <p:grpSp>
        <p:nvGrpSpPr>
          <p:cNvPr id="21" name="그룹 20">
            <a:extLst>
              <a:ext uri="{FF2B5EF4-FFF2-40B4-BE49-F238E27FC236}">
                <a16:creationId xmlns:a16="http://schemas.microsoft.com/office/drawing/2014/main" id="{9491B72B-99F6-4D48-89D5-04A4F6D0F84A}"/>
              </a:ext>
            </a:extLst>
          </p:cNvPr>
          <p:cNvGrpSpPr/>
          <p:nvPr/>
        </p:nvGrpSpPr>
        <p:grpSpPr>
          <a:xfrm>
            <a:off x="1427235" y="2690785"/>
            <a:ext cx="850838" cy="903983"/>
            <a:chOff x="1773352" y="2699475"/>
            <a:chExt cx="850838" cy="903983"/>
          </a:xfrm>
        </p:grpSpPr>
        <p:sp>
          <p:nvSpPr>
            <p:cNvPr id="5" name="이등변 삼각형 4">
              <a:extLst>
                <a:ext uri="{FF2B5EF4-FFF2-40B4-BE49-F238E27FC236}">
                  <a16:creationId xmlns:a16="http://schemas.microsoft.com/office/drawing/2014/main" id="{AC6FBF44-6253-4369-ABA1-2905B2E8E19F}"/>
                </a:ext>
              </a:extLst>
            </p:cNvPr>
            <p:cNvSpPr/>
            <p:nvPr/>
          </p:nvSpPr>
          <p:spPr bwMode="auto">
            <a:xfrm>
              <a:off x="2087479" y="3056021"/>
              <a:ext cx="222584" cy="547437"/>
            </a:xfrm>
            <a:prstGeom prst="triangle">
              <a:avLst/>
            </a:prstGeom>
            <a:solidFill>
              <a:srgbClr val="C8E0F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2400" b="0" i="0" u="none" strike="noStrike" cap="none" normalizeH="0" baseline="0">
                <a:ln>
                  <a:noFill/>
                </a:ln>
                <a:solidFill>
                  <a:schemeClr val="bg1"/>
                </a:solidFill>
                <a:effectLst/>
                <a:latin typeface="Times New Roman" pitchFamily="16" charset="0"/>
                <a:ea typeface="MS Gothic" charset="-128"/>
              </a:endParaRPr>
            </a:p>
          </p:txBody>
        </p:sp>
        <p:sp>
          <p:nvSpPr>
            <p:cNvPr id="19" name="TextBox 18">
              <a:extLst>
                <a:ext uri="{FF2B5EF4-FFF2-40B4-BE49-F238E27FC236}">
                  <a16:creationId xmlns:a16="http://schemas.microsoft.com/office/drawing/2014/main" id="{76EB6596-DFD8-4017-8A2C-91A9F45B4B91}"/>
                </a:ext>
              </a:extLst>
            </p:cNvPr>
            <p:cNvSpPr txBox="1"/>
            <p:nvPr/>
          </p:nvSpPr>
          <p:spPr>
            <a:xfrm>
              <a:off x="1773352" y="2699475"/>
              <a:ext cx="850838" cy="415498"/>
            </a:xfrm>
            <a:prstGeom prst="rect">
              <a:avLst/>
            </a:prstGeom>
            <a:noFill/>
          </p:spPr>
          <p:txBody>
            <a:bodyPr wrap="square" rtlCol="0" anchor="ctr">
              <a:spAutoFit/>
            </a:bodyPr>
            <a:lstStyle/>
            <a:p>
              <a:pPr algn="ctr"/>
              <a:r>
                <a:rPr lang="en-US" altLang="ko-KR" sz="1200" b="1" dirty="0">
                  <a:solidFill>
                    <a:schemeClr val="tx1"/>
                  </a:solidFill>
                </a:rPr>
                <a:t>NPCA AP</a:t>
              </a:r>
            </a:p>
            <a:p>
              <a:pPr algn="ctr"/>
              <a:r>
                <a:rPr lang="en-US" altLang="ko-KR" sz="800" b="1" dirty="0">
                  <a:solidFill>
                    <a:schemeClr val="tx1"/>
                  </a:solidFill>
                </a:rPr>
                <a:t>(160 MHz)</a:t>
              </a:r>
              <a:endParaRPr lang="ko-KR" altLang="en-US" sz="800" b="1" dirty="0">
                <a:solidFill>
                  <a:schemeClr val="tx1"/>
                </a:solidFill>
              </a:endParaRPr>
            </a:p>
          </p:txBody>
        </p:sp>
      </p:grpSp>
      <p:grpSp>
        <p:nvGrpSpPr>
          <p:cNvPr id="27" name="그룹 26">
            <a:extLst>
              <a:ext uri="{FF2B5EF4-FFF2-40B4-BE49-F238E27FC236}">
                <a16:creationId xmlns:a16="http://schemas.microsoft.com/office/drawing/2014/main" id="{92FCD2FE-DF43-433A-81E6-F983B3D3CCAC}"/>
              </a:ext>
            </a:extLst>
          </p:cNvPr>
          <p:cNvGrpSpPr/>
          <p:nvPr/>
        </p:nvGrpSpPr>
        <p:grpSpPr>
          <a:xfrm>
            <a:off x="173596" y="3594802"/>
            <a:ext cx="995860" cy="642968"/>
            <a:chOff x="498162" y="3953095"/>
            <a:chExt cx="995860" cy="642968"/>
          </a:xfrm>
        </p:grpSpPr>
        <p:sp>
          <p:nvSpPr>
            <p:cNvPr id="25" name="타원 24">
              <a:extLst>
                <a:ext uri="{FF2B5EF4-FFF2-40B4-BE49-F238E27FC236}">
                  <a16:creationId xmlns:a16="http://schemas.microsoft.com/office/drawing/2014/main" id="{42AE9950-7B9F-4FAF-866E-0D24D10F41D0}"/>
                </a:ext>
              </a:extLst>
            </p:cNvPr>
            <p:cNvSpPr/>
            <p:nvPr/>
          </p:nvSpPr>
          <p:spPr bwMode="auto">
            <a:xfrm>
              <a:off x="1136984" y="4337384"/>
              <a:ext cx="252663" cy="258679"/>
            </a:xfrm>
            <a:prstGeom prst="ellipse">
              <a:avLst/>
            </a:prstGeom>
            <a:solidFill>
              <a:srgbClr val="C8E0F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2400" b="0" i="0" u="none" strike="noStrike" cap="none" normalizeH="0" baseline="0">
                <a:ln>
                  <a:noFill/>
                </a:ln>
                <a:solidFill>
                  <a:schemeClr val="bg1"/>
                </a:solidFill>
                <a:effectLst/>
                <a:latin typeface="Times New Roman" pitchFamily="16" charset="0"/>
                <a:ea typeface="MS Gothic" charset="-128"/>
              </a:endParaRPr>
            </a:p>
          </p:txBody>
        </p:sp>
        <p:sp>
          <p:nvSpPr>
            <p:cNvPr id="26" name="TextBox 25">
              <a:extLst>
                <a:ext uri="{FF2B5EF4-FFF2-40B4-BE49-F238E27FC236}">
                  <a16:creationId xmlns:a16="http://schemas.microsoft.com/office/drawing/2014/main" id="{65EDA0D2-94B3-4AB8-9EF3-E4F665F51FEB}"/>
                </a:ext>
              </a:extLst>
            </p:cNvPr>
            <p:cNvSpPr txBox="1"/>
            <p:nvPr/>
          </p:nvSpPr>
          <p:spPr>
            <a:xfrm>
              <a:off x="498162" y="3953095"/>
              <a:ext cx="995860" cy="415498"/>
            </a:xfrm>
            <a:prstGeom prst="rect">
              <a:avLst/>
            </a:prstGeom>
            <a:noFill/>
          </p:spPr>
          <p:txBody>
            <a:bodyPr wrap="square" rtlCol="0" anchor="ctr">
              <a:spAutoFit/>
            </a:bodyPr>
            <a:lstStyle/>
            <a:p>
              <a:pPr algn="ctr"/>
              <a:r>
                <a:rPr lang="en-US" altLang="ko-KR" sz="1200" b="1" dirty="0">
                  <a:solidFill>
                    <a:schemeClr val="tx1"/>
                  </a:solidFill>
                </a:rPr>
                <a:t>NPCA STA</a:t>
              </a:r>
            </a:p>
            <a:p>
              <a:pPr algn="ctr"/>
              <a:r>
                <a:rPr lang="en-US" altLang="ko-KR" sz="800" b="1" dirty="0">
                  <a:solidFill>
                    <a:schemeClr val="tx1"/>
                  </a:solidFill>
                </a:rPr>
                <a:t>(80 MHz)</a:t>
              </a:r>
              <a:endParaRPr lang="ko-KR" altLang="en-US" sz="800" b="1" dirty="0">
                <a:solidFill>
                  <a:schemeClr val="tx1"/>
                </a:solidFill>
              </a:endParaRPr>
            </a:p>
          </p:txBody>
        </p:sp>
      </p:grpSp>
      <p:grpSp>
        <p:nvGrpSpPr>
          <p:cNvPr id="49" name="그룹 48">
            <a:extLst>
              <a:ext uri="{FF2B5EF4-FFF2-40B4-BE49-F238E27FC236}">
                <a16:creationId xmlns:a16="http://schemas.microsoft.com/office/drawing/2014/main" id="{76DB233E-614F-486C-9145-56EE4F5CAADA}"/>
              </a:ext>
            </a:extLst>
          </p:cNvPr>
          <p:cNvGrpSpPr/>
          <p:nvPr/>
        </p:nvGrpSpPr>
        <p:grpSpPr>
          <a:xfrm>
            <a:off x="2937809" y="3816643"/>
            <a:ext cx="990708" cy="944632"/>
            <a:chOff x="1703417" y="3056021"/>
            <a:chExt cx="990708" cy="944632"/>
          </a:xfrm>
        </p:grpSpPr>
        <p:sp>
          <p:nvSpPr>
            <p:cNvPr id="50" name="이등변 삼각형 49">
              <a:extLst>
                <a:ext uri="{FF2B5EF4-FFF2-40B4-BE49-F238E27FC236}">
                  <a16:creationId xmlns:a16="http://schemas.microsoft.com/office/drawing/2014/main" id="{055B700F-E179-4069-AEB7-E985C6F4365D}"/>
                </a:ext>
              </a:extLst>
            </p:cNvPr>
            <p:cNvSpPr/>
            <p:nvPr/>
          </p:nvSpPr>
          <p:spPr bwMode="auto">
            <a:xfrm>
              <a:off x="2087479" y="3056021"/>
              <a:ext cx="222584" cy="547437"/>
            </a:xfrm>
            <a:prstGeom prst="triangle">
              <a:avLst/>
            </a:prstGeom>
            <a:solidFill>
              <a:srgbClr val="FFC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2400" b="0" i="0" u="none" strike="noStrike" cap="none" normalizeH="0" baseline="0">
                <a:ln>
                  <a:noFill/>
                </a:ln>
                <a:solidFill>
                  <a:schemeClr val="bg1"/>
                </a:solidFill>
                <a:effectLst/>
                <a:latin typeface="Times New Roman" pitchFamily="16" charset="0"/>
                <a:ea typeface="MS Gothic" charset="-128"/>
              </a:endParaRPr>
            </a:p>
          </p:txBody>
        </p:sp>
        <p:sp>
          <p:nvSpPr>
            <p:cNvPr id="51" name="TextBox 50">
              <a:extLst>
                <a:ext uri="{FF2B5EF4-FFF2-40B4-BE49-F238E27FC236}">
                  <a16:creationId xmlns:a16="http://schemas.microsoft.com/office/drawing/2014/main" id="{267E0AA9-1388-4428-82F8-C28D3BC1D914}"/>
                </a:ext>
              </a:extLst>
            </p:cNvPr>
            <p:cNvSpPr txBox="1"/>
            <p:nvPr/>
          </p:nvSpPr>
          <p:spPr>
            <a:xfrm>
              <a:off x="1703417" y="3585155"/>
              <a:ext cx="990708" cy="415498"/>
            </a:xfrm>
            <a:prstGeom prst="rect">
              <a:avLst/>
            </a:prstGeom>
            <a:noFill/>
          </p:spPr>
          <p:txBody>
            <a:bodyPr wrap="square" rtlCol="0" anchor="ctr">
              <a:spAutoFit/>
            </a:bodyPr>
            <a:lstStyle/>
            <a:p>
              <a:pPr algn="ctr"/>
              <a:r>
                <a:rPr lang="en-US" altLang="ko-KR" sz="1200" b="1" dirty="0">
                  <a:solidFill>
                    <a:schemeClr val="tx1"/>
                  </a:solidFill>
                </a:rPr>
                <a:t>OBSS AP</a:t>
              </a:r>
            </a:p>
            <a:p>
              <a:pPr algn="ctr"/>
              <a:r>
                <a:rPr lang="en-US" altLang="ko-KR" sz="800" b="1" dirty="0">
                  <a:solidFill>
                    <a:schemeClr val="tx1"/>
                  </a:solidFill>
                </a:rPr>
                <a:t>(160 MHz)</a:t>
              </a:r>
              <a:endParaRPr lang="ko-KR" altLang="en-US" sz="800" b="1" dirty="0">
                <a:solidFill>
                  <a:schemeClr val="tx1"/>
                </a:solidFill>
              </a:endParaRPr>
            </a:p>
          </p:txBody>
        </p:sp>
      </p:grpSp>
      <p:grpSp>
        <p:nvGrpSpPr>
          <p:cNvPr id="52" name="그룹 51">
            <a:extLst>
              <a:ext uri="{FF2B5EF4-FFF2-40B4-BE49-F238E27FC236}">
                <a16:creationId xmlns:a16="http://schemas.microsoft.com/office/drawing/2014/main" id="{64F0126B-0E24-4CE4-B6AB-51717541246C}"/>
              </a:ext>
            </a:extLst>
          </p:cNvPr>
          <p:cNvGrpSpPr/>
          <p:nvPr/>
        </p:nvGrpSpPr>
        <p:grpSpPr>
          <a:xfrm>
            <a:off x="1257588" y="4428923"/>
            <a:ext cx="1227208" cy="638057"/>
            <a:chOff x="649711" y="4337384"/>
            <a:chExt cx="1227208" cy="638057"/>
          </a:xfrm>
        </p:grpSpPr>
        <p:sp>
          <p:nvSpPr>
            <p:cNvPr id="53" name="타원 52">
              <a:extLst>
                <a:ext uri="{FF2B5EF4-FFF2-40B4-BE49-F238E27FC236}">
                  <a16:creationId xmlns:a16="http://schemas.microsoft.com/office/drawing/2014/main" id="{BD1FCEEB-F115-4F40-8FE1-39C7ECE4BB4D}"/>
                </a:ext>
              </a:extLst>
            </p:cNvPr>
            <p:cNvSpPr/>
            <p:nvPr/>
          </p:nvSpPr>
          <p:spPr bwMode="auto">
            <a:xfrm>
              <a:off x="1136984" y="4337384"/>
              <a:ext cx="252663" cy="258679"/>
            </a:xfrm>
            <a:prstGeom prst="ellipse">
              <a:avLst/>
            </a:prstGeom>
            <a:solidFill>
              <a:srgbClr val="FFC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2400" b="0" i="0" u="none" strike="noStrike" cap="none" normalizeH="0" baseline="0" dirty="0">
                <a:ln>
                  <a:noFill/>
                </a:ln>
                <a:solidFill>
                  <a:schemeClr val="bg1"/>
                </a:solidFill>
                <a:effectLst/>
                <a:latin typeface="Times New Roman" pitchFamily="16" charset="0"/>
                <a:ea typeface="MS Gothic" charset="-128"/>
              </a:endParaRPr>
            </a:p>
          </p:txBody>
        </p:sp>
        <p:sp>
          <p:nvSpPr>
            <p:cNvPr id="54" name="TextBox 53">
              <a:extLst>
                <a:ext uri="{FF2B5EF4-FFF2-40B4-BE49-F238E27FC236}">
                  <a16:creationId xmlns:a16="http://schemas.microsoft.com/office/drawing/2014/main" id="{459C09E8-51F0-4285-B782-7E1A2EB920B3}"/>
                </a:ext>
              </a:extLst>
            </p:cNvPr>
            <p:cNvSpPr txBox="1"/>
            <p:nvPr/>
          </p:nvSpPr>
          <p:spPr>
            <a:xfrm>
              <a:off x="649711" y="4559943"/>
              <a:ext cx="1227208" cy="415498"/>
            </a:xfrm>
            <a:prstGeom prst="rect">
              <a:avLst/>
            </a:prstGeom>
            <a:noFill/>
          </p:spPr>
          <p:txBody>
            <a:bodyPr wrap="square" rtlCol="0" anchor="ctr">
              <a:spAutoFit/>
            </a:bodyPr>
            <a:lstStyle/>
            <a:p>
              <a:pPr algn="ctr"/>
              <a:r>
                <a:rPr lang="en-US" altLang="ko-KR" sz="1200" b="1" dirty="0">
                  <a:solidFill>
                    <a:schemeClr val="tx1"/>
                  </a:solidFill>
                </a:rPr>
                <a:t>OBSS STA</a:t>
              </a:r>
            </a:p>
            <a:p>
              <a:pPr algn="ctr"/>
              <a:r>
                <a:rPr lang="en-US" altLang="ko-KR" sz="800" b="1" dirty="0">
                  <a:solidFill>
                    <a:schemeClr val="tx1"/>
                  </a:solidFill>
                </a:rPr>
                <a:t>(80 MHz)</a:t>
              </a:r>
              <a:endParaRPr lang="ko-KR" altLang="en-US" sz="800" b="1" dirty="0">
                <a:solidFill>
                  <a:schemeClr val="tx1"/>
                </a:solidFill>
              </a:endParaRPr>
            </a:p>
          </p:txBody>
        </p:sp>
      </p:grpSp>
      <p:cxnSp>
        <p:nvCxnSpPr>
          <p:cNvPr id="57" name="직선 화살표 연결선 56">
            <a:extLst>
              <a:ext uri="{FF2B5EF4-FFF2-40B4-BE49-F238E27FC236}">
                <a16:creationId xmlns:a16="http://schemas.microsoft.com/office/drawing/2014/main" id="{BAE4699E-7AC6-4A56-8DEF-2EED8A52CC21}"/>
              </a:ext>
            </a:extLst>
          </p:cNvPr>
          <p:cNvCxnSpPr>
            <a:cxnSpLocks/>
          </p:cNvCxnSpPr>
          <p:nvPr/>
        </p:nvCxnSpPr>
        <p:spPr bwMode="auto">
          <a:xfrm flipH="1">
            <a:off x="2108880" y="4343293"/>
            <a:ext cx="1014641" cy="159207"/>
          </a:xfrm>
          <a:prstGeom prst="straightConnector1">
            <a:avLst/>
          </a:prstGeom>
          <a:solidFill>
            <a:srgbClr val="00B8FF"/>
          </a:solidFill>
          <a:ln w="9525" cap="flat" cmpd="sng" algn="ctr">
            <a:solidFill>
              <a:srgbClr val="FFC000"/>
            </a:solidFill>
            <a:prstDash val="solid"/>
            <a:round/>
            <a:headEnd type="triangle" w="med" len="med"/>
            <a:tailEnd type="triangle" w="med" len="med"/>
          </a:ln>
          <a:effectLst/>
        </p:spPr>
      </p:cxnSp>
      <p:cxnSp>
        <p:nvCxnSpPr>
          <p:cNvPr id="59" name="직선 화살표 연결선 58">
            <a:extLst>
              <a:ext uri="{FF2B5EF4-FFF2-40B4-BE49-F238E27FC236}">
                <a16:creationId xmlns:a16="http://schemas.microsoft.com/office/drawing/2014/main" id="{B63AD632-D891-4AC0-9F6F-A92489E1819F}"/>
              </a:ext>
            </a:extLst>
          </p:cNvPr>
          <p:cNvCxnSpPr>
            <a:cxnSpLocks/>
          </p:cNvCxnSpPr>
          <p:nvPr/>
        </p:nvCxnSpPr>
        <p:spPr bwMode="auto">
          <a:xfrm>
            <a:off x="4770520" y="3090165"/>
            <a:ext cx="3888000"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71" name="직선 화살표 연결선 70">
            <a:extLst>
              <a:ext uri="{FF2B5EF4-FFF2-40B4-BE49-F238E27FC236}">
                <a16:creationId xmlns:a16="http://schemas.microsoft.com/office/drawing/2014/main" id="{ABA28E15-E536-4A01-BCE5-274F33813844}"/>
              </a:ext>
            </a:extLst>
          </p:cNvPr>
          <p:cNvCxnSpPr>
            <a:cxnSpLocks/>
          </p:cNvCxnSpPr>
          <p:nvPr/>
        </p:nvCxnSpPr>
        <p:spPr bwMode="auto">
          <a:xfrm>
            <a:off x="4770520" y="3774282"/>
            <a:ext cx="3888000"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84" name="직사각형 83">
            <a:extLst>
              <a:ext uri="{FF2B5EF4-FFF2-40B4-BE49-F238E27FC236}">
                <a16:creationId xmlns:a16="http://schemas.microsoft.com/office/drawing/2014/main" id="{8F3087F8-A59D-4A62-B0D4-63CDA70C6052}"/>
              </a:ext>
            </a:extLst>
          </p:cNvPr>
          <p:cNvSpPr/>
          <p:nvPr/>
        </p:nvSpPr>
        <p:spPr bwMode="auto">
          <a:xfrm>
            <a:off x="5940431" y="2672530"/>
            <a:ext cx="1916189" cy="417268"/>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00" b="1" i="0" u="none" strike="noStrike" cap="none" normalizeH="0" baseline="0" dirty="0">
                <a:ln>
                  <a:noFill/>
                </a:ln>
                <a:solidFill>
                  <a:schemeClr val="tx1"/>
                </a:solidFill>
                <a:effectLst/>
                <a:latin typeface="Times New Roman" pitchFamily="16" charset="0"/>
                <a:ea typeface="MS Gothic" charset="-128"/>
              </a:rPr>
              <a:t>Data</a:t>
            </a:r>
            <a:endParaRPr kumimoji="0" lang="ko-KR" altLang="en-US" sz="1000" b="1" i="0" u="none" strike="noStrike" cap="none" normalizeH="0" baseline="0" dirty="0">
              <a:ln>
                <a:noFill/>
              </a:ln>
              <a:solidFill>
                <a:schemeClr val="tx1"/>
              </a:solidFill>
              <a:effectLst/>
              <a:latin typeface="Times New Roman" pitchFamily="16" charset="0"/>
              <a:ea typeface="MS Gothic" charset="-128"/>
            </a:endParaRPr>
          </a:p>
        </p:txBody>
      </p:sp>
      <p:sp>
        <p:nvSpPr>
          <p:cNvPr id="94" name="TextBox 93">
            <a:extLst>
              <a:ext uri="{FF2B5EF4-FFF2-40B4-BE49-F238E27FC236}">
                <a16:creationId xmlns:a16="http://schemas.microsoft.com/office/drawing/2014/main" id="{12346C0D-14FD-4E92-8416-57DA5168B787}"/>
              </a:ext>
            </a:extLst>
          </p:cNvPr>
          <p:cNvSpPr txBox="1"/>
          <p:nvPr/>
        </p:nvSpPr>
        <p:spPr>
          <a:xfrm>
            <a:off x="7542948" y="2714216"/>
            <a:ext cx="990708" cy="276999"/>
          </a:xfrm>
          <a:prstGeom prst="rect">
            <a:avLst/>
          </a:prstGeom>
          <a:noFill/>
        </p:spPr>
        <p:txBody>
          <a:bodyPr wrap="square" rtlCol="0" anchor="ctr">
            <a:spAutoFit/>
          </a:bodyPr>
          <a:lstStyle/>
          <a:p>
            <a:pPr algn="ctr"/>
            <a:r>
              <a:rPr lang="en-US" altLang="ko-KR" sz="1200" b="1" dirty="0">
                <a:solidFill>
                  <a:schemeClr val="tx1"/>
                </a:solidFill>
              </a:rPr>
              <a:t>…</a:t>
            </a:r>
            <a:endParaRPr lang="ko-KR" altLang="en-US" sz="1200" b="1" dirty="0">
              <a:solidFill>
                <a:schemeClr val="tx1"/>
              </a:solidFill>
            </a:endParaRPr>
          </a:p>
        </p:txBody>
      </p:sp>
      <p:sp>
        <p:nvSpPr>
          <p:cNvPr id="105" name="TextBox 104">
            <a:extLst>
              <a:ext uri="{FF2B5EF4-FFF2-40B4-BE49-F238E27FC236}">
                <a16:creationId xmlns:a16="http://schemas.microsoft.com/office/drawing/2014/main" id="{CE4E90D0-2959-4302-A936-B0476B26BB03}"/>
              </a:ext>
            </a:extLst>
          </p:cNvPr>
          <p:cNvSpPr txBox="1"/>
          <p:nvPr/>
        </p:nvSpPr>
        <p:spPr>
          <a:xfrm>
            <a:off x="7542948" y="4176701"/>
            <a:ext cx="990708" cy="276999"/>
          </a:xfrm>
          <a:prstGeom prst="rect">
            <a:avLst/>
          </a:prstGeom>
          <a:noFill/>
        </p:spPr>
        <p:txBody>
          <a:bodyPr wrap="square" rtlCol="0" anchor="ctr">
            <a:spAutoFit/>
          </a:bodyPr>
          <a:lstStyle/>
          <a:p>
            <a:pPr algn="ctr"/>
            <a:r>
              <a:rPr lang="en-US" altLang="ko-KR" sz="1200" b="1" dirty="0">
                <a:solidFill>
                  <a:schemeClr val="tx1"/>
                </a:solidFill>
              </a:rPr>
              <a:t>…</a:t>
            </a:r>
            <a:endParaRPr lang="ko-KR" altLang="en-US" sz="1200" b="1" dirty="0">
              <a:solidFill>
                <a:schemeClr val="tx1"/>
              </a:solidFill>
            </a:endParaRPr>
          </a:p>
        </p:txBody>
      </p:sp>
      <p:sp>
        <p:nvSpPr>
          <p:cNvPr id="106" name="직사각형 105">
            <a:extLst>
              <a:ext uri="{FF2B5EF4-FFF2-40B4-BE49-F238E27FC236}">
                <a16:creationId xmlns:a16="http://schemas.microsoft.com/office/drawing/2014/main" id="{DBCFA355-973B-45AF-AC6E-7566195DE816}"/>
              </a:ext>
            </a:extLst>
          </p:cNvPr>
          <p:cNvSpPr/>
          <p:nvPr/>
        </p:nvSpPr>
        <p:spPr bwMode="auto">
          <a:xfrm>
            <a:off x="5940430" y="5464323"/>
            <a:ext cx="1916189" cy="417268"/>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00" b="1" i="0" u="none" strike="noStrike" cap="none" normalizeH="0" baseline="0" dirty="0">
                <a:ln>
                  <a:noFill/>
                </a:ln>
                <a:solidFill>
                  <a:schemeClr val="tx1"/>
                </a:solidFill>
                <a:effectLst/>
                <a:latin typeface="Times New Roman" pitchFamily="16" charset="0"/>
                <a:ea typeface="MS Gothic" charset="-128"/>
              </a:rPr>
              <a:t>OBSS TXOP</a:t>
            </a:r>
          </a:p>
          <a:p>
            <a:pPr algn="ctr"/>
            <a:r>
              <a:rPr lang="en-US" altLang="ko-KR" sz="1000" dirty="0">
                <a:solidFill>
                  <a:schemeClr val="tx1"/>
                </a:solidFill>
              </a:rPr>
              <a:t>set by ICR only due to hidden</a:t>
            </a:r>
            <a:endParaRPr kumimoji="0" lang="ko-KR" altLang="en-US" sz="1000" i="0" u="none" strike="noStrike" cap="none" normalizeH="0" baseline="0" dirty="0">
              <a:ln>
                <a:noFill/>
              </a:ln>
              <a:solidFill>
                <a:schemeClr val="tx1"/>
              </a:solidFill>
              <a:effectLst/>
              <a:latin typeface="Times New Roman" pitchFamily="16" charset="0"/>
              <a:ea typeface="MS Gothic" charset="-128"/>
            </a:endParaRPr>
          </a:p>
        </p:txBody>
      </p:sp>
      <p:sp>
        <p:nvSpPr>
          <p:cNvPr id="110" name="직사각형 109">
            <a:extLst>
              <a:ext uri="{FF2B5EF4-FFF2-40B4-BE49-F238E27FC236}">
                <a16:creationId xmlns:a16="http://schemas.microsoft.com/office/drawing/2014/main" id="{E02ECE5C-C27F-4015-B45C-9A00A67E7381}"/>
              </a:ext>
            </a:extLst>
          </p:cNvPr>
          <p:cNvSpPr/>
          <p:nvPr/>
        </p:nvSpPr>
        <p:spPr bwMode="auto">
          <a:xfrm>
            <a:off x="5940431" y="5048968"/>
            <a:ext cx="1916189" cy="417268"/>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00" b="1" i="0" u="none" strike="noStrike" cap="none" normalizeH="0" baseline="0" dirty="0">
                <a:ln>
                  <a:noFill/>
                </a:ln>
                <a:solidFill>
                  <a:srgbClr val="0070C0"/>
                </a:solidFill>
                <a:effectLst/>
                <a:latin typeface="Times New Roman" pitchFamily="16" charset="0"/>
                <a:ea typeface="MS Gothic" charset="-128"/>
              </a:rPr>
              <a:t>NPCA operation</a:t>
            </a:r>
            <a:endParaRPr kumimoji="0" lang="ko-KR" altLang="en-US" sz="1000" b="1" i="0" u="none" strike="noStrike" cap="none" normalizeH="0" baseline="0" dirty="0">
              <a:ln>
                <a:noFill/>
              </a:ln>
              <a:solidFill>
                <a:srgbClr val="0070C0"/>
              </a:solidFill>
              <a:effectLst/>
              <a:latin typeface="Times New Roman" pitchFamily="16" charset="0"/>
              <a:ea typeface="MS Gothic" charset="-128"/>
            </a:endParaRPr>
          </a:p>
        </p:txBody>
      </p:sp>
      <p:sp>
        <p:nvSpPr>
          <p:cNvPr id="111" name="TextBox 110">
            <a:extLst>
              <a:ext uri="{FF2B5EF4-FFF2-40B4-BE49-F238E27FC236}">
                <a16:creationId xmlns:a16="http://schemas.microsoft.com/office/drawing/2014/main" id="{542CF648-D187-4367-B8F0-895FDC5C0EEE}"/>
              </a:ext>
            </a:extLst>
          </p:cNvPr>
          <p:cNvSpPr txBox="1"/>
          <p:nvPr/>
        </p:nvSpPr>
        <p:spPr>
          <a:xfrm>
            <a:off x="4009507" y="2912750"/>
            <a:ext cx="990708" cy="354584"/>
          </a:xfrm>
          <a:prstGeom prst="rect">
            <a:avLst/>
          </a:prstGeom>
          <a:noFill/>
        </p:spPr>
        <p:txBody>
          <a:bodyPr wrap="square" rtlCol="0" anchor="ctr">
            <a:spAutoFit/>
          </a:bodyPr>
          <a:lstStyle/>
          <a:p>
            <a:pPr algn="ctr">
              <a:lnSpc>
                <a:spcPct val="70000"/>
              </a:lnSpc>
            </a:pPr>
            <a:r>
              <a:rPr lang="en-US" altLang="ko-KR" sz="1200" b="1" dirty="0">
                <a:solidFill>
                  <a:srgbClr val="FFC000"/>
                </a:solidFill>
              </a:rPr>
              <a:t>OBSS</a:t>
            </a:r>
          </a:p>
          <a:p>
            <a:pPr algn="ctr">
              <a:lnSpc>
                <a:spcPct val="70000"/>
              </a:lnSpc>
            </a:pPr>
            <a:r>
              <a:rPr lang="en-US" altLang="ko-KR" sz="1200" b="1" dirty="0">
                <a:solidFill>
                  <a:srgbClr val="FFC000"/>
                </a:solidFill>
              </a:rPr>
              <a:t>AP</a:t>
            </a:r>
            <a:endParaRPr lang="ko-KR" altLang="en-US" sz="1200" b="1" dirty="0">
              <a:solidFill>
                <a:srgbClr val="FFC000"/>
              </a:solidFill>
            </a:endParaRPr>
          </a:p>
        </p:txBody>
      </p:sp>
      <p:sp>
        <p:nvSpPr>
          <p:cNvPr id="112" name="TextBox 111">
            <a:extLst>
              <a:ext uri="{FF2B5EF4-FFF2-40B4-BE49-F238E27FC236}">
                <a16:creationId xmlns:a16="http://schemas.microsoft.com/office/drawing/2014/main" id="{77872DC6-813C-474F-9CFA-0A55BD59C219}"/>
              </a:ext>
            </a:extLst>
          </p:cNvPr>
          <p:cNvSpPr txBox="1"/>
          <p:nvPr/>
        </p:nvSpPr>
        <p:spPr>
          <a:xfrm>
            <a:off x="4009507" y="3615015"/>
            <a:ext cx="990708" cy="354584"/>
          </a:xfrm>
          <a:prstGeom prst="rect">
            <a:avLst/>
          </a:prstGeom>
          <a:noFill/>
        </p:spPr>
        <p:txBody>
          <a:bodyPr wrap="square" rtlCol="0" anchor="ctr">
            <a:spAutoFit/>
          </a:bodyPr>
          <a:lstStyle/>
          <a:p>
            <a:pPr algn="ctr">
              <a:lnSpc>
                <a:spcPct val="70000"/>
              </a:lnSpc>
            </a:pPr>
            <a:r>
              <a:rPr lang="en-US" altLang="ko-KR" sz="1200" b="1" dirty="0">
                <a:solidFill>
                  <a:srgbClr val="FFC000"/>
                </a:solidFill>
              </a:rPr>
              <a:t>OBSS</a:t>
            </a:r>
          </a:p>
          <a:p>
            <a:pPr algn="ctr">
              <a:lnSpc>
                <a:spcPct val="70000"/>
              </a:lnSpc>
            </a:pPr>
            <a:r>
              <a:rPr lang="en-US" altLang="ko-KR" sz="1200" b="1" dirty="0">
                <a:solidFill>
                  <a:srgbClr val="FFC000"/>
                </a:solidFill>
              </a:rPr>
              <a:t>STA</a:t>
            </a:r>
            <a:endParaRPr lang="ko-KR" altLang="en-US" sz="1200" b="1" dirty="0">
              <a:solidFill>
                <a:srgbClr val="FFC000"/>
              </a:solidFill>
            </a:endParaRPr>
          </a:p>
        </p:txBody>
      </p:sp>
      <p:sp>
        <p:nvSpPr>
          <p:cNvPr id="115" name="TextBox 114">
            <a:extLst>
              <a:ext uri="{FF2B5EF4-FFF2-40B4-BE49-F238E27FC236}">
                <a16:creationId xmlns:a16="http://schemas.microsoft.com/office/drawing/2014/main" id="{9C9B6828-BA6B-4598-BF33-9637061DCF50}"/>
              </a:ext>
            </a:extLst>
          </p:cNvPr>
          <p:cNvSpPr txBox="1"/>
          <p:nvPr/>
        </p:nvSpPr>
        <p:spPr>
          <a:xfrm>
            <a:off x="4009507" y="4597442"/>
            <a:ext cx="990708" cy="354584"/>
          </a:xfrm>
          <a:prstGeom prst="rect">
            <a:avLst/>
          </a:prstGeom>
          <a:noFill/>
        </p:spPr>
        <p:txBody>
          <a:bodyPr wrap="square" rtlCol="0" anchor="ctr">
            <a:spAutoFit/>
          </a:bodyPr>
          <a:lstStyle/>
          <a:p>
            <a:pPr algn="ctr">
              <a:lnSpc>
                <a:spcPct val="70000"/>
              </a:lnSpc>
            </a:pPr>
            <a:r>
              <a:rPr lang="en-US" altLang="ko-KR" sz="1200" b="1" dirty="0">
                <a:solidFill>
                  <a:srgbClr val="0070C0"/>
                </a:solidFill>
              </a:rPr>
              <a:t>NPCA</a:t>
            </a:r>
          </a:p>
          <a:p>
            <a:pPr algn="ctr">
              <a:lnSpc>
                <a:spcPct val="70000"/>
              </a:lnSpc>
            </a:pPr>
            <a:r>
              <a:rPr lang="en-US" altLang="ko-KR" sz="1200" b="1" dirty="0">
                <a:solidFill>
                  <a:srgbClr val="0070C0"/>
                </a:solidFill>
              </a:rPr>
              <a:t>AP</a:t>
            </a:r>
            <a:endParaRPr lang="ko-KR" altLang="en-US" sz="1200" b="1" dirty="0">
              <a:solidFill>
                <a:srgbClr val="0070C0"/>
              </a:solidFill>
            </a:endParaRPr>
          </a:p>
        </p:txBody>
      </p:sp>
      <p:sp>
        <p:nvSpPr>
          <p:cNvPr id="116" name="TextBox 115">
            <a:extLst>
              <a:ext uri="{FF2B5EF4-FFF2-40B4-BE49-F238E27FC236}">
                <a16:creationId xmlns:a16="http://schemas.microsoft.com/office/drawing/2014/main" id="{4635270D-DEFC-43C1-AECD-0F8291908FA5}"/>
              </a:ext>
            </a:extLst>
          </p:cNvPr>
          <p:cNvSpPr txBox="1"/>
          <p:nvPr/>
        </p:nvSpPr>
        <p:spPr>
          <a:xfrm>
            <a:off x="4009507" y="5701681"/>
            <a:ext cx="990708" cy="354584"/>
          </a:xfrm>
          <a:prstGeom prst="rect">
            <a:avLst/>
          </a:prstGeom>
          <a:noFill/>
        </p:spPr>
        <p:txBody>
          <a:bodyPr wrap="square" rtlCol="0" anchor="ctr">
            <a:spAutoFit/>
          </a:bodyPr>
          <a:lstStyle/>
          <a:p>
            <a:pPr algn="ctr">
              <a:lnSpc>
                <a:spcPct val="70000"/>
              </a:lnSpc>
            </a:pPr>
            <a:r>
              <a:rPr lang="en-US" altLang="ko-KR" sz="1200" b="1" dirty="0">
                <a:solidFill>
                  <a:srgbClr val="0070C0"/>
                </a:solidFill>
              </a:rPr>
              <a:t>NPCA</a:t>
            </a:r>
          </a:p>
          <a:p>
            <a:pPr algn="ctr">
              <a:lnSpc>
                <a:spcPct val="70000"/>
              </a:lnSpc>
            </a:pPr>
            <a:r>
              <a:rPr lang="en-US" altLang="ko-KR" sz="1200" b="1" dirty="0">
                <a:solidFill>
                  <a:srgbClr val="0070C0"/>
                </a:solidFill>
              </a:rPr>
              <a:t>STA</a:t>
            </a:r>
            <a:endParaRPr lang="ko-KR" altLang="en-US" sz="1200" b="1" dirty="0">
              <a:solidFill>
                <a:srgbClr val="0070C0"/>
              </a:solidFill>
            </a:endParaRPr>
          </a:p>
        </p:txBody>
      </p:sp>
      <p:cxnSp>
        <p:nvCxnSpPr>
          <p:cNvPr id="117" name="직선 화살표 연결선 116">
            <a:extLst>
              <a:ext uri="{FF2B5EF4-FFF2-40B4-BE49-F238E27FC236}">
                <a16:creationId xmlns:a16="http://schemas.microsoft.com/office/drawing/2014/main" id="{8E4CAEDE-D762-423A-8817-4EFB0CC006E7}"/>
              </a:ext>
            </a:extLst>
          </p:cNvPr>
          <p:cNvCxnSpPr>
            <a:cxnSpLocks/>
          </p:cNvCxnSpPr>
          <p:nvPr/>
        </p:nvCxnSpPr>
        <p:spPr bwMode="auto">
          <a:xfrm flipH="1">
            <a:off x="1122303" y="3487221"/>
            <a:ext cx="513988" cy="450823"/>
          </a:xfrm>
          <a:prstGeom prst="straightConnector1">
            <a:avLst/>
          </a:prstGeom>
          <a:solidFill>
            <a:srgbClr val="00B8FF"/>
          </a:solidFill>
          <a:ln w="9525" cap="flat" cmpd="sng" algn="ctr">
            <a:solidFill>
              <a:srgbClr val="0070C0"/>
            </a:solidFill>
            <a:prstDash val="solid"/>
            <a:round/>
            <a:headEnd type="triangle" w="med" len="med"/>
            <a:tailEnd type="triangle" w="med" len="med"/>
          </a:ln>
          <a:effectLst/>
        </p:spPr>
      </p:cxnSp>
      <p:cxnSp>
        <p:nvCxnSpPr>
          <p:cNvPr id="121" name="직선 화살표 연결선 120">
            <a:extLst>
              <a:ext uri="{FF2B5EF4-FFF2-40B4-BE49-F238E27FC236}">
                <a16:creationId xmlns:a16="http://schemas.microsoft.com/office/drawing/2014/main" id="{B0E5E3B5-D7E7-4F85-9A2C-40B828B846DB}"/>
              </a:ext>
            </a:extLst>
          </p:cNvPr>
          <p:cNvCxnSpPr>
            <a:cxnSpLocks/>
          </p:cNvCxnSpPr>
          <p:nvPr/>
        </p:nvCxnSpPr>
        <p:spPr bwMode="auto">
          <a:xfrm>
            <a:off x="1237014" y="4117007"/>
            <a:ext cx="1941740" cy="50857"/>
          </a:xfrm>
          <a:prstGeom prst="straightConnector1">
            <a:avLst/>
          </a:prstGeom>
          <a:solidFill>
            <a:srgbClr val="00B8FF"/>
          </a:solidFill>
          <a:ln w="9525" cap="flat" cmpd="sng" algn="ctr">
            <a:solidFill>
              <a:srgbClr val="C00000"/>
            </a:solidFill>
            <a:prstDash val="dash"/>
            <a:round/>
            <a:headEnd type="triangle" w="med" len="med"/>
            <a:tailEnd type="triangle" w="med" len="med"/>
          </a:ln>
          <a:effectLst/>
        </p:spPr>
      </p:cxnSp>
      <p:sp>
        <p:nvSpPr>
          <p:cNvPr id="129" name="&quot;허용 안 됨&quot; 기호 128">
            <a:extLst>
              <a:ext uri="{FF2B5EF4-FFF2-40B4-BE49-F238E27FC236}">
                <a16:creationId xmlns:a16="http://schemas.microsoft.com/office/drawing/2014/main" id="{0F12E660-A2A2-4C48-AC06-726A4876CEBD}"/>
              </a:ext>
            </a:extLst>
          </p:cNvPr>
          <p:cNvSpPr/>
          <p:nvPr/>
        </p:nvSpPr>
        <p:spPr bwMode="auto">
          <a:xfrm>
            <a:off x="2641454" y="4055619"/>
            <a:ext cx="222585" cy="212707"/>
          </a:xfrm>
          <a:prstGeom prst="noSmoking">
            <a:avLst/>
          </a:prstGeom>
          <a:no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2400" b="0" i="0" u="none" strike="noStrike" cap="none" normalizeH="0" baseline="0">
              <a:effectLst/>
              <a:latin typeface="Times New Roman" pitchFamily="16" charset="0"/>
              <a:ea typeface="MS Gothic" charset="-128"/>
            </a:endParaRPr>
          </a:p>
        </p:txBody>
      </p:sp>
      <p:cxnSp>
        <p:nvCxnSpPr>
          <p:cNvPr id="130" name="직선 화살표 연결선 129">
            <a:extLst>
              <a:ext uri="{FF2B5EF4-FFF2-40B4-BE49-F238E27FC236}">
                <a16:creationId xmlns:a16="http://schemas.microsoft.com/office/drawing/2014/main" id="{3C9F92AE-BCCD-41C0-BC88-73E6F4A5F576}"/>
              </a:ext>
            </a:extLst>
          </p:cNvPr>
          <p:cNvCxnSpPr>
            <a:cxnSpLocks/>
          </p:cNvCxnSpPr>
          <p:nvPr/>
        </p:nvCxnSpPr>
        <p:spPr bwMode="auto">
          <a:xfrm>
            <a:off x="1241209" y="4279670"/>
            <a:ext cx="447559" cy="173758"/>
          </a:xfrm>
          <a:prstGeom prst="straightConnector1">
            <a:avLst/>
          </a:prstGeom>
          <a:solidFill>
            <a:srgbClr val="00B8FF"/>
          </a:solidFill>
          <a:ln w="9525" cap="flat" cmpd="sng" algn="ctr">
            <a:solidFill>
              <a:srgbClr val="C00000"/>
            </a:solidFill>
            <a:prstDash val="dash"/>
            <a:round/>
            <a:headEnd type="triangle" w="med" len="med"/>
            <a:tailEnd type="triangle" w="med" len="med"/>
          </a:ln>
          <a:effectLst/>
        </p:spPr>
      </p:cxnSp>
      <p:sp>
        <p:nvSpPr>
          <p:cNvPr id="136" name="TextBox 135">
            <a:extLst>
              <a:ext uri="{FF2B5EF4-FFF2-40B4-BE49-F238E27FC236}">
                <a16:creationId xmlns:a16="http://schemas.microsoft.com/office/drawing/2014/main" id="{5F31B0E0-DC6D-4F28-B61C-08A0B223E94A}"/>
              </a:ext>
            </a:extLst>
          </p:cNvPr>
          <p:cNvSpPr txBox="1"/>
          <p:nvPr/>
        </p:nvSpPr>
        <p:spPr>
          <a:xfrm>
            <a:off x="7542948" y="5275509"/>
            <a:ext cx="990708" cy="276999"/>
          </a:xfrm>
          <a:prstGeom prst="rect">
            <a:avLst/>
          </a:prstGeom>
          <a:noFill/>
        </p:spPr>
        <p:txBody>
          <a:bodyPr wrap="square" rtlCol="0" anchor="ctr">
            <a:spAutoFit/>
          </a:bodyPr>
          <a:lstStyle/>
          <a:p>
            <a:pPr algn="ctr"/>
            <a:r>
              <a:rPr lang="en-US" altLang="ko-KR" sz="1200" b="1" dirty="0">
                <a:solidFill>
                  <a:schemeClr val="tx1"/>
                </a:solidFill>
              </a:rPr>
              <a:t>…</a:t>
            </a:r>
            <a:endParaRPr lang="ko-KR" altLang="en-US" sz="1200" b="1" dirty="0">
              <a:solidFill>
                <a:schemeClr val="tx1"/>
              </a:solidFill>
            </a:endParaRPr>
          </a:p>
        </p:txBody>
      </p:sp>
      <p:cxnSp>
        <p:nvCxnSpPr>
          <p:cNvPr id="60" name="직선 화살표 연결선 59">
            <a:extLst>
              <a:ext uri="{FF2B5EF4-FFF2-40B4-BE49-F238E27FC236}">
                <a16:creationId xmlns:a16="http://schemas.microsoft.com/office/drawing/2014/main" id="{02F054CD-1D6A-4117-83F2-FAF9B732E4B5}"/>
              </a:ext>
            </a:extLst>
          </p:cNvPr>
          <p:cNvCxnSpPr>
            <a:cxnSpLocks/>
          </p:cNvCxnSpPr>
          <p:nvPr/>
        </p:nvCxnSpPr>
        <p:spPr bwMode="auto">
          <a:xfrm>
            <a:off x="2081560" y="3487221"/>
            <a:ext cx="1097194" cy="543097"/>
          </a:xfrm>
          <a:prstGeom prst="straightConnector1">
            <a:avLst/>
          </a:prstGeom>
          <a:solidFill>
            <a:srgbClr val="00B8FF"/>
          </a:solidFill>
          <a:ln w="9525" cap="flat" cmpd="sng" algn="ctr">
            <a:solidFill>
              <a:srgbClr val="C00000"/>
            </a:solidFill>
            <a:prstDash val="dash"/>
            <a:round/>
            <a:headEnd type="triangle" w="med" len="med"/>
            <a:tailEnd type="triangle" w="med" len="med"/>
          </a:ln>
          <a:effectLst/>
        </p:spPr>
      </p:cxnSp>
      <p:cxnSp>
        <p:nvCxnSpPr>
          <p:cNvPr id="62" name="직선 화살표 연결선 61">
            <a:extLst>
              <a:ext uri="{FF2B5EF4-FFF2-40B4-BE49-F238E27FC236}">
                <a16:creationId xmlns:a16="http://schemas.microsoft.com/office/drawing/2014/main" id="{58776664-760F-4A4E-B4EC-62CEE2B178D5}"/>
              </a:ext>
            </a:extLst>
          </p:cNvPr>
          <p:cNvCxnSpPr>
            <a:cxnSpLocks/>
          </p:cNvCxnSpPr>
          <p:nvPr/>
        </p:nvCxnSpPr>
        <p:spPr bwMode="auto">
          <a:xfrm>
            <a:off x="1864692" y="3697182"/>
            <a:ext cx="0" cy="666272"/>
          </a:xfrm>
          <a:prstGeom prst="straightConnector1">
            <a:avLst/>
          </a:prstGeom>
          <a:solidFill>
            <a:srgbClr val="00B8FF"/>
          </a:solidFill>
          <a:ln w="9525" cap="flat" cmpd="sng" algn="ctr">
            <a:solidFill>
              <a:srgbClr val="C00000"/>
            </a:solidFill>
            <a:prstDash val="dash"/>
            <a:round/>
            <a:headEnd type="triangle" w="med" len="med"/>
            <a:tailEnd type="triangle" w="med" len="med"/>
          </a:ln>
          <a:effectLst/>
        </p:spPr>
      </p:cxnSp>
      <p:sp>
        <p:nvSpPr>
          <p:cNvPr id="61" name="직사각형 60">
            <a:extLst>
              <a:ext uri="{FF2B5EF4-FFF2-40B4-BE49-F238E27FC236}">
                <a16:creationId xmlns:a16="http://schemas.microsoft.com/office/drawing/2014/main" id="{3044AD0C-B4B7-4DC2-9572-7D83A341D790}"/>
              </a:ext>
            </a:extLst>
          </p:cNvPr>
          <p:cNvSpPr/>
          <p:nvPr/>
        </p:nvSpPr>
        <p:spPr bwMode="auto">
          <a:xfrm>
            <a:off x="4873625" y="2660990"/>
            <a:ext cx="433137" cy="108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900" b="1" i="0" u="none" strike="noStrike" cap="none" normalizeH="0" baseline="0" dirty="0">
                <a:ln>
                  <a:noFill/>
                </a:ln>
                <a:solidFill>
                  <a:schemeClr val="tx1"/>
                </a:solidFill>
                <a:effectLst/>
                <a:latin typeface="Times New Roman" pitchFamily="16" charset="0"/>
                <a:ea typeface="MS Gothic" charset="-128"/>
              </a:rPr>
              <a:t>ICF</a:t>
            </a:r>
            <a:endParaRPr kumimoji="0" lang="ko-KR" altLang="en-US" sz="900" b="1" i="0" u="none" strike="noStrike" cap="none" normalizeH="0" baseline="0" dirty="0">
              <a:ln>
                <a:noFill/>
              </a:ln>
              <a:solidFill>
                <a:schemeClr val="tx1"/>
              </a:solidFill>
              <a:effectLst/>
              <a:latin typeface="Times New Roman" pitchFamily="16" charset="0"/>
              <a:ea typeface="MS Gothic" charset="-128"/>
            </a:endParaRPr>
          </a:p>
        </p:txBody>
      </p:sp>
      <p:sp>
        <p:nvSpPr>
          <p:cNvPr id="63" name="직사각형 62">
            <a:extLst>
              <a:ext uri="{FF2B5EF4-FFF2-40B4-BE49-F238E27FC236}">
                <a16:creationId xmlns:a16="http://schemas.microsoft.com/office/drawing/2014/main" id="{093FB18F-CA9E-4B28-9696-30F29A2CD19C}"/>
              </a:ext>
            </a:extLst>
          </p:cNvPr>
          <p:cNvSpPr/>
          <p:nvPr/>
        </p:nvSpPr>
        <p:spPr bwMode="auto">
          <a:xfrm>
            <a:off x="4873625" y="2767577"/>
            <a:ext cx="433137" cy="108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900" b="1" i="0" u="none" strike="noStrike" cap="none" normalizeH="0" baseline="0" dirty="0">
                <a:ln>
                  <a:noFill/>
                </a:ln>
                <a:solidFill>
                  <a:schemeClr val="tx1"/>
                </a:solidFill>
                <a:effectLst/>
                <a:latin typeface="Times New Roman" pitchFamily="16" charset="0"/>
                <a:ea typeface="MS Gothic" charset="-128"/>
              </a:rPr>
              <a:t>ICF</a:t>
            </a:r>
            <a:endParaRPr kumimoji="0" lang="ko-KR" altLang="en-US" sz="900" b="1" i="0" u="none" strike="noStrike" cap="none" normalizeH="0" baseline="0" dirty="0">
              <a:ln>
                <a:noFill/>
              </a:ln>
              <a:solidFill>
                <a:schemeClr val="tx1"/>
              </a:solidFill>
              <a:effectLst/>
              <a:latin typeface="Times New Roman" pitchFamily="16" charset="0"/>
              <a:ea typeface="MS Gothic" charset="-128"/>
            </a:endParaRPr>
          </a:p>
        </p:txBody>
      </p:sp>
      <p:sp>
        <p:nvSpPr>
          <p:cNvPr id="64" name="직사각형 63">
            <a:extLst>
              <a:ext uri="{FF2B5EF4-FFF2-40B4-BE49-F238E27FC236}">
                <a16:creationId xmlns:a16="http://schemas.microsoft.com/office/drawing/2014/main" id="{1069B90A-68D1-48BB-ADD6-85EDFF222441}"/>
              </a:ext>
            </a:extLst>
          </p:cNvPr>
          <p:cNvSpPr/>
          <p:nvPr/>
        </p:nvSpPr>
        <p:spPr bwMode="auto">
          <a:xfrm>
            <a:off x="4873625" y="2874815"/>
            <a:ext cx="433137" cy="108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900" b="1" i="0" u="none" strike="noStrike" cap="none" normalizeH="0" baseline="0" dirty="0">
                <a:ln>
                  <a:noFill/>
                </a:ln>
                <a:solidFill>
                  <a:schemeClr val="tx1"/>
                </a:solidFill>
                <a:effectLst/>
                <a:latin typeface="Times New Roman" pitchFamily="16" charset="0"/>
                <a:ea typeface="MS Gothic" charset="-128"/>
              </a:rPr>
              <a:t>ICF</a:t>
            </a:r>
            <a:endParaRPr kumimoji="0" lang="ko-KR" altLang="en-US" sz="900" b="1" i="0" u="none" strike="noStrike" cap="none" normalizeH="0" baseline="0" dirty="0">
              <a:ln>
                <a:noFill/>
              </a:ln>
              <a:solidFill>
                <a:schemeClr val="tx1"/>
              </a:solidFill>
              <a:effectLst/>
              <a:latin typeface="Times New Roman" pitchFamily="16" charset="0"/>
              <a:ea typeface="MS Gothic" charset="-128"/>
            </a:endParaRPr>
          </a:p>
        </p:txBody>
      </p:sp>
      <p:sp>
        <p:nvSpPr>
          <p:cNvPr id="65" name="직사각형 64">
            <a:extLst>
              <a:ext uri="{FF2B5EF4-FFF2-40B4-BE49-F238E27FC236}">
                <a16:creationId xmlns:a16="http://schemas.microsoft.com/office/drawing/2014/main" id="{325A0751-CA9F-4058-B812-EEA14C8C8B44}"/>
              </a:ext>
            </a:extLst>
          </p:cNvPr>
          <p:cNvSpPr/>
          <p:nvPr/>
        </p:nvSpPr>
        <p:spPr bwMode="auto">
          <a:xfrm>
            <a:off x="4873625" y="2982165"/>
            <a:ext cx="433137" cy="108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900" b="1" i="0" u="none" strike="noStrike" cap="none" normalizeH="0" baseline="0" dirty="0">
                <a:ln>
                  <a:noFill/>
                </a:ln>
                <a:solidFill>
                  <a:schemeClr val="tx1"/>
                </a:solidFill>
                <a:effectLst/>
                <a:latin typeface="Times New Roman" pitchFamily="16" charset="0"/>
                <a:ea typeface="MS Gothic" charset="-128"/>
              </a:rPr>
              <a:t>ICF</a:t>
            </a:r>
            <a:endParaRPr kumimoji="0" lang="ko-KR" altLang="en-US" sz="900" b="1" i="0" u="none" strike="noStrike" cap="none" normalizeH="0" baseline="0" dirty="0">
              <a:ln>
                <a:noFill/>
              </a:ln>
              <a:solidFill>
                <a:schemeClr val="tx1"/>
              </a:solidFill>
              <a:effectLst/>
              <a:latin typeface="Times New Roman" pitchFamily="16" charset="0"/>
              <a:ea typeface="MS Gothic" charset="-128"/>
            </a:endParaRPr>
          </a:p>
        </p:txBody>
      </p:sp>
      <p:sp>
        <p:nvSpPr>
          <p:cNvPr id="66" name="직사각형 65">
            <a:extLst>
              <a:ext uri="{FF2B5EF4-FFF2-40B4-BE49-F238E27FC236}">
                <a16:creationId xmlns:a16="http://schemas.microsoft.com/office/drawing/2014/main" id="{497D2540-1995-440D-8D35-CB34D7D9EC7A}"/>
              </a:ext>
            </a:extLst>
          </p:cNvPr>
          <p:cNvSpPr/>
          <p:nvPr/>
        </p:nvSpPr>
        <p:spPr bwMode="auto">
          <a:xfrm>
            <a:off x="5405026" y="3344810"/>
            <a:ext cx="433137" cy="108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900" b="1" i="0" u="none" strike="noStrike" cap="none" normalizeH="0" baseline="0" dirty="0">
                <a:ln>
                  <a:noFill/>
                </a:ln>
                <a:solidFill>
                  <a:schemeClr val="tx1"/>
                </a:solidFill>
                <a:effectLst/>
                <a:latin typeface="Times New Roman" pitchFamily="16" charset="0"/>
                <a:ea typeface="MS Gothic" charset="-128"/>
              </a:rPr>
              <a:t>ICR</a:t>
            </a:r>
            <a:endParaRPr kumimoji="0" lang="ko-KR" altLang="en-US" sz="900" b="1" i="0" u="none" strike="noStrike" cap="none" normalizeH="0" baseline="0" dirty="0">
              <a:ln>
                <a:noFill/>
              </a:ln>
              <a:solidFill>
                <a:schemeClr val="tx1"/>
              </a:solidFill>
              <a:effectLst/>
              <a:latin typeface="Times New Roman" pitchFamily="16" charset="0"/>
              <a:ea typeface="MS Gothic" charset="-128"/>
            </a:endParaRPr>
          </a:p>
        </p:txBody>
      </p:sp>
      <p:sp>
        <p:nvSpPr>
          <p:cNvPr id="74" name="직사각형 73">
            <a:extLst>
              <a:ext uri="{FF2B5EF4-FFF2-40B4-BE49-F238E27FC236}">
                <a16:creationId xmlns:a16="http://schemas.microsoft.com/office/drawing/2014/main" id="{CEF1AB12-CCDC-47C1-BDA0-7CA51F17A4A6}"/>
              </a:ext>
            </a:extLst>
          </p:cNvPr>
          <p:cNvSpPr/>
          <p:nvPr/>
        </p:nvSpPr>
        <p:spPr bwMode="auto">
          <a:xfrm>
            <a:off x="5405026" y="3451397"/>
            <a:ext cx="433137" cy="108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900" b="1" i="0" u="none" strike="noStrike" cap="none" normalizeH="0" baseline="0" dirty="0">
                <a:ln>
                  <a:noFill/>
                </a:ln>
                <a:solidFill>
                  <a:schemeClr val="tx1"/>
                </a:solidFill>
                <a:effectLst/>
                <a:latin typeface="Times New Roman" pitchFamily="16" charset="0"/>
                <a:ea typeface="MS Gothic" charset="-128"/>
              </a:rPr>
              <a:t>ICR</a:t>
            </a:r>
            <a:endParaRPr kumimoji="0" lang="ko-KR" altLang="en-US" sz="900" b="1" i="0" u="none" strike="noStrike" cap="none" normalizeH="0" baseline="0" dirty="0">
              <a:ln>
                <a:noFill/>
              </a:ln>
              <a:solidFill>
                <a:schemeClr val="tx1"/>
              </a:solidFill>
              <a:effectLst/>
              <a:latin typeface="Times New Roman" pitchFamily="16" charset="0"/>
              <a:ea typeface="MS Gothic" charset="-128"/>
            </a:endParaRPr>
          </a:p>
        </p:txBody>
      </p:sp>
      <p:sp>
        <p:nvSpPr>
          <p:cNvPr id="75" name="직사각형 74">
            <a:extLst>
              <a:ext uri="{FF2B5EF4-FFF2-40B4-BE49-F238E27FC236}">
                <a16:creationId xmlns:a16="http://schemas.microsoft.com/office/drawing/2014/main" id="{C77C9892-FD4B-4812-B4C2-6837B3A76D62}"/>
              </a:ext>
            </a:extLst>
          </p:cNvPr>
          <p:cNvSpPr/>
          <p:nvPr/>
        </p:nvSpPr>
        <p:spPr bwMode="auto">
          <a:xfrm>
            <a:off x="5405026" y="3558635"/>
            <a:ext cx="433137" cy="108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900" b="1" i="0" u="none" strike="noStrike" cap="none" normalizeH="0" baseline="0" dirty="0">
                <a:ln>
                  <a:noFill/>
                </a:ln>
                <a:solidFill>
                  <a:schemeClr val="tx1"/>
                </a:solidFill>
                <a:effectLst/>
                <a:latin typeface="Times New Roman" pitchFamily="16" charset="0"/>
                <a:ea typeface="MS Gothic" charset="-128"/>
              </a:rPr>
              <a:t>ICR</a:t>
            </a:r>
            <a:endParaRPr kumimoji="0" lang="ko-KR" altLang="en-US" sz="900" b="1" i="0" u="none" strike="noStrike" cap="none" normalizeH="0" baseline="0" dirty="0">
              <a:ln>
                <a:noFill/>
              </a:ln>
              <a:solidFill>
                <a:schemeClr val="tx1"/>
              </a:solidFill>
              <a:effectLst/>
              <a:latin typeface="Times New Roman" pitchFamily="16" charset="0"/>
              <a:ea typeface="MS Gothic" charset="-128"/>
            </a:endParaRPr>
          </a:p>
        </p:txBody>
      </p:sp>
      <p:sp>
        <p:nvSpPr>
          <p:cNvPr id="76" name="직사각형 75">
            <a:extLst>
              <a:ext uri="{FF2B5EF4-FFF2-40B4-BE49-F238E27FC236}">
                <a16:creationId xmlns:a16="http://schemas.microsoft.com/office/drawing/2014/main" id="{3874BF29-C240-44D7-A059-87BDE8447685}"/>
              </a:ext>
            </a:extLst>
          </p:cNvPr>
          <p:cNvSpPr/>
          <p:nvPr/>
        </p:nvSpPr>
        <p:spPr bwMode="auto">
          <a:xfrm>
            <a:off x="5405026" y="3666282"/>
            <a:ext cx="433137" cy="108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900" b="1" i="0" u="none" strike="noStrike" cap="none" normalizeH="0" baseline="0" dirty="0">
                <a:ln>
                  <a:noFill/>
                </a:ln>
                <a:solidFill>
                  <a:schemeClr val="tx1"/>
                </a:solidFill>
                <a:effectLst/>
                <a:latin typeface="Times New Roman" pitchFamily="16" charset="0"/>
                <a:ea typeface="MS Gothic" charset="-128"/>
              </a:rPr>
              <a:t>ICR</a:t>
            </a:r>
            <a:endParaRPr kumimoji="0" lang="ko-KR" altLang="en-US" sz="900" b="1" i="0" u="none" strike="noStrike" cap="none" normalizeH="0" baseline="0" dirty="0">
              <a:ln>
                <a:noFill/>
              </a:ln>
              <a:solidFill>
                <a:schemeClr val="tx1"/>
              </a:solidFill>
              <a:effectLst/>
              <a:latin typeface="Times New Roman" pitchFamily="16" charset="0"/>
              <a:ea typeface="MS Gothic" charset="-128"/>
            </a:endParaRPr>
          </a:p>
        </p:txBody>
      </p:sp>
      <p:sp>
        <p:nvSpPr>
          <p:cNvPr id="77" name="직사각형 76">
            <a:extLst>
              <a:ext uri="{FF2B5EF4-FFF2-40B4-BE49-F238E27FC236}">
                <a16:creationId xmlns:a16="http://schemas.microsoft.com/office/drawing/2014/main" id="{4FB11B74-B9E2-4A4F-BF0C-31E4648B7765}"/>
              </a:ext>
            </a:extLst>
          </p:cNvPr>
          <p:cNvSpPr/>
          <p:nvPr/>
        </p:nvSpPr>
        <p:spPr bwMode="auto">
          <a:xfrm>
            <a:off x="4873625" y="4339033"/>
            <a:ext cx="433137" cy="108000"/>
          </a:xfrm>
          <a:prstGeom prst="rect">
            <a:avLst/>
          </a:prstGeom>
          <a:solidFill>
            <a:schemeClr val="bg1"/>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900" b="1" i="0" u="none" strike="noStrike" cap="none" normalizeH="0" baseline="0" dirty="0">
                <a:ln>
                  <a:noFill/>
                </a:ln>
                <a:solidFill>
                  <a:schemeClr val="bg1">
                    <a:lumMod val="65000"/>
                  </a:schemeClr>
                </a:solidFill>
                <a:effectLst/>
                <a:latin typeface="Times New Roman" pitchFamily="16" charset="0"/>
                <a:ea typeface="MS Gothic" charset="-128"/>
              </a:rPr>
              <a:t>ICF</a:t>
            </a:r>
            <a:endParaRPr kumimoji="0" lang="ko-KR" altLang="en-US" sz="900" b="1" i="0" u="none" strike="noStrike" cap="none" normalizeH="0" baseline="0" dirty="0">
              <a:ln>
                <a:noFill/>
              </a:ln>
              <a:solidFill>
                <a:schemeClr val="bg1">
                  <a:lumMod val="65000"/>
                </a:schemeClr>
              </a:solidFill>
              <a:effectLst/>
              <a:latin typeface="Times New Roman" pitchFamily="16" charset="0"/>
              <a:ea typeface="MS Gothic" charset="-128"/>
            </a:endParaRPr>
          </a:p>
        </p:txBody>
      </p:sp>
      <p:sp>
        <p:nvSpPr>
          <p:cNvPr id="78" name="직사각형 77">
            <a:extLst>
              <a:ext uri="{FF2B5EF4-FFF2-40B4-BE49-F238E27FC236}">
                <a16:creationId xmlns:a16="http://schemas.microsoft.com/office/drawing/2014/main" id="{F2CCF6FA-3340-4593-901E-8B7F8032ADD3}"/>
              </a:ext>
            </a:extLst>
          </p:cNvPr>
          <p:cNvSpPr/>
          <p:nvPr/>
        </p:nvSpPr>
        <p:spPr bwMode="auto">
          <a:xfrm>
            <a:off x="4873625" y="4445620"/>
            <a:ext cx="433137" cy="108000"/>
          </a:xfrm>
          <a:prstGeom prst="rect">
            <a:avLst/>
          </a:prstGeom>
          <a:solidFill>
            <a:schemeClr val="bg1"/>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900" b="1" i="0" u="none" strike="noStrike" cap="none" normalizeH="0" baseline="0" dirty="0">
                <a:ln>
                  <a:noFill/>
                </a:ln>
                <a:solidFill>
                  <a:schemeClr val="bg1">
                    <a:lumMod val="65000"/>
                  </a:schemeClr>
                </a:solidFill>
                <a:effectLst/>
                <a:latin typeface="Times New Roman" pitchFamily="16" charset="0"/>
                <a:ea typeface="MS Gothic" charset="-128"/>
              </a:rPr>
              <a:t>ICF</a:t>
            </a:r>
            <a:endParaRPr kumimoji="0" lang="ko-KR" altLang="en-US" sz="900" b="1" i="0" u="none" strike="noStrike" cap="none" normalizeH="0" baseline="0" dirty="0">
              <a:ln>
                <a:noFill/>
              </a:ln>
              <a:solidFill>
                <a:schemeClr val="bg1">
                  <a:lumMod val="65000"/>
                </a:schemeClr>
              </a:solidFill>
              <a:effectLst/>
              <a:latin typeface="Times New Roman" pitchFamily="16" charset="0"/>
              <a:ea typeface="MS Gothic" charset="-128"/>
            </a:endParaRPr>
          </a:p>
        </p:txBody>
      </p:sp>
      <p:sp>
        <p:nvSpPr>
          <p:cNvPr id="92" name="직사각형 91">
            <a:extLst>
              <a:ext uri="{FF2B5EF4-FFF2-40B4-BE49-F238E27FC236}">
                <a16:creationId xmlns:a16="http://schemas.microsoft.com/office/drawing/2014/main" id="{06EE900A-BC43-4A78-ADA0-DF5125BB8EF4}"/>
              </a:ext>
            </a:extLst>
          </p:cNvPr>
          <p:cNvSpPr/>
          <p:nvPr/>
        </p:nvSpPr>
        <p:spPr bwMode="auto">
          <a:xfrm>
            <a:off x="4873625" y="4552858"/>
            <a:ext cx="433137" cy="108000"/>
          </a:xfrm>
          <a:prstGeom prst="rect">
            <a:avLst/>
          </a:prstGeom>
          <a:solidFill>
            <a:schemeClr val="bg1"/>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900" b="1" i="0" u="none" strike="noStrike" cap="none" normalizeH="0" baseline="0" dirty="0">
                <a:ln>
                  <a:noFill/>
                </a:ln>
                <a:solidFill>
                  <a:schemeClr val="bg1">
                    <a:lumMod val="65000"/>
                  </a:schemeClr>
                </a:solidFill>
                <a:effectLst/>
                <a:latin typeface="Times New Roman" pitchFamily="16" charset="0"/>
                <a:ea typeface="MS Gothic" charset="-128"/>
              </a:rPr>
              <a:t>ICF</a:t>
            </a:r>
            <a:endParaRPr kumimoji="0" lang="ko-KR" altLang="en-US" sz="900" b="1" i="0" u="none" strike="noStrike" cap="none" normalizeH="0" baseline="0" dirty="0">
              <a:ln>
                <a:noFill/>
              </a:ln>
              <a:solidFill>
                <a:schemeClr val="bg1">
                  <a:lumMod val="65000"/>
                </a:schemeClr>
              </a:solidFill>
              <a:effectLst/>
              <a:latin typeface="Times New Roman" pitchFamily="16" charset="0"/>
              <a:ea typeface="MS Gothic" charset="-128"/>
            </a:endParaRPr>
          </a:p>
        </p:txBody>
      </p:sp>
      <p:sp>
        <p:nvSpPr>
          <p:cNvPr id="95" name="직사각형 94">
            <a:extLst>
              <a:ext uri="{FF2B5EF4-FFF2-40B4-BE49-F238E27FC236}">
                <a16:creationId xmlns:a16="http://schemas.microsoft.com/office/drawing/2014/main" id="{D90C243F-C6A4-47CA-9608-A43C1D0AFE11}"/>
              </a:ext>
            </a:extLst>
          </p:cNvPr>
          <p:cNvSpPr/>
          <p:nvPr/>
        </p:nvSpPr>
        <p:spPr bwMode="auto">
          <a:xfrm>
            <a:off x="4873625" y="4656470"/>
            <a:ext cx="433137" cy="108000"/>
          </a:xfrm>
          <a:prstGeom prst="rect">
            <a:avLst/>
          </a:prstGeom>
          <a:solidFill>
            <a:schemeClr val="bg1"/>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900" b="1" i="0" u="none" strike="noStrike" cap="none" normalizeH="0" baseline="0" dirty="0">
                <a:ln>
                  <a:noFill/>
                </a:ln>
                <a:solidFill>
                  <a:schemeClr val="bg1">
                    <a:lumMod val="65000"/>
                  </a:schemeClr>
                </a:solidFill>
                <a:effectLst/>
                <a:latin typeface="Times New Roman" pitchFamily="16" charset="0"/>
                <a:ea typeface="MS Gothic" charset="-128"/>
              </a:rPr>
              <a:t>ICF</a:t>
            </a:r>
            <a:endParaRPr kumimoji="0" lang="ko-KR" altLang="en-US" sz="900" b="1" i="0" u="none" strike="noStrike" cap="none" normalizeH="0" baseline="0" dirty="0">
              <a:ln>
                <a:noFill/>
              </a:ln>
              <a:solidFill>
                <a:schemeClr val="bg1">
                  <a:lumMod val="65000"/>
                </a:schemeClr>
              </a:solidFill>
              <a:effectLst/>
              <a:latin typeface="Times New Roman" pitchFamily="16" charset="0"/>
              <a:ea typeface="MS Gothic" charset="-128"/>
            </a:endParaRPr>
          </a:p>
        </p:txBody>
      </p:sp>
      <p:sp>
        <p:nvSpPr>
          <p:cNvPr id="97" name="직사각형 96">
            <a:extLst>
              <a:ext uri="{FF2B5EF4-FFF2-40B4-BE49-F238E27FC236}">
                <a16:creationId xmlns:a16="http://schemas.microsoft.com/office/drawing/2014/main" id="{EDCB5F97-8150-479D-93E0-395FA236B1FB}"/>
              </a:ext>
            </a:extLst>
          </p:cNvPr>
          <p:cNvSpPr/>
          <p:nvPr/>
        </p:nvSpPr>
        <p:spPr bwMode="auto">
          <a:xfrm>
            <a:off x="5405026" y="4334614"/>
            <a:ext cx="433137" cy="108000"/>
          </a:xfrm>
          <a:prstGeom prst="rect">
            <a:avLst/>
          </a:prstGeom>
          <a:solidFill>
            <a:schemeClr val="bg1"/>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900" b="1" i="0" u="none" strike="noStrike" cap="none" normalizeH="0" baseline="0" dirty="0">
                <a:ln>
                  <a:noFill/>
                </a:ln>
                <a:solidFill>
                  <a:schemeClr val="bg1">
                    <a:lumMod val="65000"/>
                  </a:schemeClr>
                </a:solidFill>
                <a:effectLst/>
                <a:latin typeface="Times New Roman" pitchFamily="16" charset="0"/>
                <a:ea typeface="MS Gothic" charset="-128"/>
              </a:rPr>
              <a:t>ICR</a:t>
            </a:r>
            <a:endParaRPr kumimoji="0" lang="ko-KR" altLang="en-US" sz="900" b="1" i="0" u="none" strike="noStrike" cap="none" normalizeH="0" baseline="0" dirty="0">
              <a:ln>
                <a:noFill/>
              </a:ln>
              <a:solidFill>
                <a:schemeClr val="bg1">
                  <a:lumMod val="65000"/>
                </a:schemeClr>
              </a:solidFill>
              <a:effectLst/>
              <a:latin typeface="Times New Roman" pitchFamily="16" charset="0"/>
              <a:ea typeface="MS Gothic" charset="-128"/>
            </a:endParaRPr>
          </a:p>
        </p:txBody>
      </p:sp>
      <p:sp>
        <p:nvSpPr>
          <p:cNvPr id="100" name="직사각형 99">
            <a:extLst>
              <a:ext uri="{FF2B5EF4-FFF2-40B4-BE49-F238E27FC236}">
                <a16:creationId xmlns:a16="http://schemas.microsoft.com/office/drawing/2014/main" id="{290E25C9-E5D0-4680-8BF9-787550B851B3}"/>
              </a:ext>
            </a:extLst>
          </p:cNvPr>
          <p:cNvSpPr/>
          <p:nvPr/>
        </p:nvSpPr>
        <p:spPr bwMode="auto">
          <a:xfrm>
            <a:off x="5405026" y="4441201"/>
            <a:ext cx="433137" cy="108000"/>
          </a:xfrm>
          <a:prstGeom prst="rect">
            <a:avLst/>
          </a:prstGeom>
          <a:solidFill>
            <a:schemeClr val="bg1"/>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900" b="1" i="0" u="none" strike="noStrike" cap="none" normalizeH="0" baseline="0" dirty="0">
                <a:ln>
                  <a:noFill/>
                </a:ln>
                <a:solidFill>
                  <a:schemeClr val="bg1">
                    <a:lumMod val="65000"/>
                  </a:schemeClr>
                </a:solidFill>
                <a:effectLst/>
                <a:latin typeface="Times New Roman" pitchFamily="16" charset="0"/>
                <a:ea typeface="MS Gothic" charset="-128"/>
              </a:rPr>
              <a:t>ICR</a:t>
            </a:r>
            <a:endParaRPr kumimoji="0" lang="ko-KR" altLang="en-US" sz="900" b="1" i="0" u="none" strike="noStrike" cap="none" normalizeH="0" baseline="0" dirty="0">
              <a:ln>
                <a:noFill/>
              </a:ln>
              <a:solidFill>
                <a:schemeClr val="bg1">
                  <a:lumMod val="65000"/>
                </a:schemeClr>
              </a:solidFill>
              <a:effectLst/>
              <a:latin typeface="Times New Roman" pitchFamily="16" charset="0"/>
              <a:ea typeface="MS Gothic" charset="-128"/>
            </a:endParaRPr>
          </a:p>
        </p:txBody>
      </p:sp>
      <p:sp>
        <p:nvSpPr>
          <p:cNvPr id="101" name="직사각형 100">
            <a:extLst>
              <a:ext uri="{FF2B5EF4-FFF2-40B4-BE49-F238E27FC236}">
                <a16:creationId xmlns:a16="http://schemas.microsoft.com/office/drawing/2014/main" id="{75924134-3A6A-4D20-A5B9-DE6F9D2CC4AB}"/>
              </a:ext>
            </a:extLst>
          </p:cNvPr>
          <p:cNvSpPr/>
          <p:nvPr/>
        </p:nvSpPr>
        <p:spPr bwMode="auto">
          <a:xfrm>
            <a:off x="5405026" y="4548439"/>
            <a:ext cx="433137" cy="108000"/>
          </a:xfrm>
          <a:prstGeom prst="rect">
            <a:avLst/>
          </a:prstGeom>
          <a:solidFill>
            <a:schemeClr val="bg1"/>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900" b="1" i="0" u="none" strike="noStrike" cap="none" normalizeH="0" baseline="0" dirty="0">
                <a:ln>
                  <a:noFill/>
                </a:ln>
                <a:solidFill>
                  <a:schemeClr val="bg1">
                    <a:lumMod val="65000"/>
                  </a:schemeClr>
                </a:solidFill>
                <a:effectLst/>
                <a:latin typeface="Times New Roman" pitchFamily="16" charset="0"/>
                <a:ea typeface="MS Gothic" charset="-128"/>
              </a:rPr>
              <a:t>ICR</a:t>
            </a:r>
            <a:endParaRPr kumimoji="0" lang="ko-KR" altLang="en-US" sz="900" b="1" i="0" u="none" strike="noStrike" cap="none" normalizeH="0" baseline="0" dirty="0">
              <a:ln>
                <a:noFill/>
              </a:ln>
              <a:solidFill>
                <a:schemeClr val="bg1">
                  <a:lumMod val="65000"/>
                </a:schemeClr>
              </a:solidFill>
              <a:effectLst/>
              <a:latin typeface="Times New Roman" pitchFamily="16" charset="0"/>
              <a:ea typeface="MS Gothic" charset="-128"/>
            </a:endParaRPr>
          </a:p>
        </p:txBody>
      </p:sp>
      <p:sp>
        <p:nvSpPr>
          <p:cNvPr id="102" name="직사각형 101">
            <a:extLst>
              <a:ext uri="{FF2B5EF4-FFF2-40B4-BE49-F238E27FC236}">
                <a16:creationId xmlns:a16="http://schemas.microsoft.com/office/drawing/2014/main" id="{52F58221-6D0B-41FD-A21B-CD5B125CC3A7}"/>
              </a:ext>
            </a:extLst>
          </p:cNvPr>
          <p:cNvSpPr/>
          <p:nvPr/>
        </p:nvSpPr>
        <p:spPr bwMode="auto">
          <a:xfrm>
            <a:off x="5405026" y="4656470"/>
            <a:ext cx="433137" cy="108000"/>
          </a:xfrm>
          <a:prstGeom prst="rect">
            <a:avLst/>
          </a:prstGeom>
          <a:solidFill>
            <a:schemeClr val="bg1"/>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900" b="1" i="0" u="none" strike="noStrike" cap="none" normalizeH="0" baseline="0" dirty="0">
                <a:ln>
                  <a:noFill/>
                </a:ln>
                <a:solidFill>
                  <a:schemeClr val="bg1">
                    <a:lumMod val="65000"/>
                  </a:schemeClr>
                </a:solidFill>
                <a:effectLst/>
                <a:latin typeface="Times New Roman" pitchFamily="16" charset="0"/>
                <a:ea typeface="MS Gothic" charset="-128"/>
              </a:rPr>
              <a:t>ICR</a:t>
            </a:r>
            <a:endParaRPr kumimoji="0" lang="ko-KR" altLang="en-US" sz="900" b="1" i="0" u="none" strike="noStrike" cap="none" normalizeH="0" baseline="0" dirty="0">
              <a:ln>
                <a:noFill/>
              </a:ln>
              <a:solidFill>
                <a:schemeClr val="bg1">
                  <a:lumMod val="65000"/>
                </a:schemeClr>
              </a:solidFill>
              <a:effectLst/>
              <a:latin typeface="Times New Roman" pitchFamily="16" charset="0"/>
              <a:ea typeface="MS Gothic" charset="-128"/>
            </a:endParaRPr>
          </a:p>
        </p:txBody>
      </p:sp>
      <p:sp>
        <p:nvSpPr>
          <p:cNvPr id="109" name="직사각형 108">
            <a:extLst>
              <a:ext uri="{FF2B5EF4-FFF2-40B4-BE49-F238E27FC236}">
                <a16:creationId xmlns:a16="http://schemas.microsoft.com/office/drawing/2014/main" id="{32770070-4D1B-4791-8248-71803F4AF7D1}"/>
              </a:ext>
            </a:extLst>
          </p:cNvPr>
          <p:cNvSpPr/>
          <p:nvPr/>
        </p:nvSpPr>
        <p:spPr bwMode="auto">
          <a:xfrm>
            <a:off x="5405026" y="5459133"/>
            <a:ext cx="433137" cy="108000"/>
          </a:xfrm>
          <a:prstGeom prst="rect">
            <a:avLst/>
          </a:prstGeom>
          <a:solidFill>
            <a:schemeClr val="bg1"/>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900" b="1" i="0" u="none" strike="noStrike" cap="none" normalizeH="0" baseline="0" dirty="0">
                <a:ln>
                  <a:noFill/>
                </a:ln>
                <a:solidFill>
                  <a:schemeClr val="bg1">
                    <a:lumMod val="65000"/>
                  </a:schemeClr>
                </a:solidFill>
                <a:effectLst/>
                <a:latin typeface="Times New Roman" pitchFamily="16" charset="0"/>
                <a:ea typeface="MS Gothic" charset="-128"/>
              </a:rPr>
              <a:t>ICR</a:t>
            </a:r>
            <a:endParaRPr kumimoji="0" lang="ko-KR" altLang="en-US" sz="900" b="1" i="0" u="none" strike="noStrike" cap="none" normalizeH="0" baseline="0" dirty="0">
              <a:ln>
                <a:noFill/>
              </a:ln>
              <a:solidFill>
                <a:schemeClr val="bg1">
                  <a:lumMod val="65000"/>
                </a:schemeClr>
              </a:solidFill>
              <a:effectLst/>
              <a:latin typeface="Times New Roman" pitchFamily="16" charset="0"/>
              <a:ea typeface="MS Gothic" charset="-128"/>
            </a:endParaRPr>
          </a:p>
        </p:txBody>
      </p:sp>
      <p:sp>
        <p:nvSpPr>
          <p:cNvPr id="113" name="직사각형 112">
            <a:extLst>
              <a:ext uri="{FF2B5EF4-FFF2-40B4-BE49-F238E27FC236}">
                <a16:creationId xmlns:a16="http://schemas.microsoft.com/office/drawing/2014/main" id="{ABDB0C2B-9C11-481F-B979-269058BCE32D}"/>
              </a:ext>
            </a:extLst>
          </p:cNvPr>
          <p:cNvSpPr/>
          <p:nvPr/>
        </p:nvSpPr>
        <p:spPr bwMode="auto">
          <a:xfrm>
            <a:off x="5405026" y="5565720"/>
            <a:ext cx="433137" cy="108000"/>
          </a:xfrm>
          <a:prstGeom prst="rect">
            <a:avLst/>
          </a:prstGeom>
          <a:solidFill>
            <a:schemeClr val="bg1"/>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900" b="1" i="0" u="none" strike="noStrike" cap="none" normalizeH="0" baseline="0" dirty="0">
                <a:ln>
                  <a:noFill/>
                </a:ln>
                <a:solidFill>
                  <a:schemeClr val="bg1">
                    <a:lumMod val="65000"/>
                  </a:schemeClr>
                </a:solidFill>
                <a:effectLst/>
                <a:latin typeface="Times New Roman" pitchFamily="16" charset="0"/>
                <a:ea typeface="MS Gothic" charset="-128"/>
              </a:rPr>
              <a:t>ICR</a:t>
            </a:r>
            <a:endParaRPr kumimoji="0" lang="ko-KR" altLang="en-US" sz="900" b="1" i="0" u="none" strike="noStrike" cap="none" normalizeH="0" baseline="0" dirty="0">
              <a:ln>
                <a:noFill/>
              </a:ln>
              <a:solidFill>
                <a:schemeClr val="bg1">
                  <a:lumMod val="65000"/>
                </a:schemeClr>
              </a:solidFill>
              <a:effectLst/>
              <a:latin typeface="Times New Roman" pitchFamily="16" charset="0"/>
              <a:ea typeface="MS Gothic" charset="-128"/>
            </a:endParaRPr>
          </a:p>
        </p:txBody>
      </p:sp>
      <p:sp>
        <p:nvSpPr>
          <p:cNvPr id="114" name="직사각형 113">
            <a:extLst>
              <a:ext uri="{FF2B5EF4-FFF2-40B4-BE49-F238E27FC236}">
                <a16:creationId xmlns:a16="http://schemas.microsoft.com/office/drawing/2014/main" id="{8FE0EB31-12D4-4D59-B583-CD61A2F70D78}"/>
              </a:ext>
            </a:extLst>
          </p:cNvPr>
          <p:cNvSpPr/>
          <p:nvPr/>
        </p:nvSpPr>
        <p:spPr bwMode="auto">
          <a:xfrm>
            <a:off x="5405026" y="5672958"/>
            <a:ext cx="433137" cy="108000"/>
          </a:xfrm>
          <a:prstGeom prst="rect">
            <a:avLst/>
          </a:prstGeom>
          <a:solidFill>
            <a:schemeClr val="bg1"/>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900" b="1" i="0" u="none" strike="noStrike" cap="none" normalizeH="0" baseline="0" dirty="0">
                <a:ln>
                  <a:noFill/>
                </a:ln>
                <a:solidFill>
                  <a:schemeClr val="bg1">
                    <a:lumMod val="65000"/>
                  </a:schemeClr>
                </a:solidFill>
                <a:effectLst/>
                <a:latin typeface="Times New Roman" pitchFamily="16" charset="0"/>
                <a:ea typeface="MS Gothic" charset="-128"/>
              </a:rPr>
              <a:t>ICR</a:t>
            </a:r>
            <a:endParaRPr kumimoji="0" lang="ko-KR" altLang="en-US" sz="900" b="1" i="0" u="none" strike="noStrike" cap="none" normalizeH="0" baseline="0" dirty="0">
              <a:ln>
                <a:noFill/>
              </a:ln>
              <a:solidFill>
                <a:schemeClr val="bg1">
                  <a:lumMod val="65000"/>
                </a:schemeClr>
              </a:solidFill>
              <a:effectLst/>
              <a:latin typeface="Times New Roman" pitchFamily="16" charset="0"/>
              <a:ea typeface="MS Gothic" charset="-128"/>
            </a:endParaRPr>
          </a:p>
        </p:txBody>
      </p:sp>
      <p:sp>
        <p:nvSpPr>
          <p:cNvPr id="118" name="직사각형 117">
            <a:extLst>
              <a:ext uri="{FF2B5EF4-FFF2-40B4-BE49-F238E27FC236}">
                <a16:creationId xmlns:a16="http://schemas.microsoft.com/office/drawing/2014/main" id="{5D1DB7F3-66EB-4919-AE27-C4D1ECCCBD7C}"/>
              </a:ext>
            </a:extLst>
          </p:cNvPr>
          <p:cNvSpPr/>
          <p:nvPr/>
        </p:nvSpPr>
        <p:spPr bwMode="auto">
          <a:xfrm>
            <a:off x="5405026" y="5776012"/>
            <a:ext cx="433137" cy="108000"/>
          </a:xfrm>
          <a:prstGeom prst="rect">
            <a:avLst/>
          </a:prstGeom>
          <a:solidFill>
            <a:schemeClr val="bg1"/>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900" b="1" i="0" u="none" strike="noStrike" cap="none" normalizeH="0" baseline="0" dirty="0">
                <a:ln>
                  <a:noFill/>
                </a:ln>
                <a:solidFill>
                  <a:schemeClr val="bg1">
                    <a:lumMod val="65000"/>
                  </a:schemeClr>
                </a:solidFill>
                <a:effectLst/>
                <a:latin typeface="Times New Roman" pitchFamily="16" charset="0"/>
                <a:ea typeface="MS Gothic" charset="-128"/>
              </a:rPr>
              <a:t>ICR</a:t>
            </a:r>
            <a:endParaRPr kumimoji="0" lang="ko-KR" altLang="en-US" sz="900" b="1" i="0" u="none" strike="noStrike" cap="none" normalizeH="0" baseline="0" dirty="0">
              <a:ln>
                <a:noFill/>
              </a:ln>
              <a:solidFill>
                <a:schemeClr val="bg1">
                  <a:lumMod val="65000"/>
                </a:schemeClr>
              </a:solidFill>
              <a:effectLst/>
              <a:latin typeface="Times New Roman" pitchFamily="16" charset="0"/>
              <a:ea typeface="MS Gothic" charset="-128"/>
            </a:endParaRPr>
          </a:p>
        </p:txBody>
      </p:sp>
      <p:sp>
        <p:nvSpPr>
          <p:cNvPr id="93" name="직사각형 92">
            <a:extLst>
              <a:ext uri="{FF2B5EF4-FFF2-40B4-BE49-F238E27FC236}">
                <a16:creationId xmlns:a16="http://schemas.microsoft.com/office/drawing/2014/main" id="{935EAF34-3269-4B4B-9FE9-4370B7354A72}"/>
              </a:ext>
            </a:extLst>
          </p:cNvPr>
          <p:cNvSpPr/>
          <p:nvPr/>
        </p:nvSpPr>
        <p:spPr bwMode="auto">
          <a:xfrm>
            <a:off x="5405026" y="4334614"/>
            <a:ext cx="2451594" cy="429851"/>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00" b="1" i="0" u="none" strike="noStrike" cap="none" normalizeH="0" baseline="0" dirty="0">
                <a:ln>
                  <a:noFill/>
                </a:ln>
                <a:solidFill>
                  <a:schemeClr val="tx1"/>
                </a:solidFill>
                <a:effectLst/>
                <a:latin typeface="Times New Roman" pitchFamily="16" charset="0"/>
                <a:ea typeface="MS Gothic" charset="-128"/>
              </a:rPr>
              <a:t>OBSS TXOP</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ko-KR" sz="1000" dirty="0">
                <a:solidFill>
                  <a:schemeClr val="tx1"/>
                </a:solidFill>
              </a:rPr>
              <a:t>set by ICF/ICR exchange</a:t>
            </a:r>
            <a:endParaRPr kumimoji="0" lang="ko-KR" altLang="en-US" sz="1000" i="0" u="none" strike="noStrike" cap="none" normalizeH="0" baseline="0" dirty="0">
              <a:ln>
                <a:noFill/>
              </a:ln>
              <a:solidFill>
                <a:schemeClr val="tx1"/>
              </a:solidFill>
              <a:effectLst/>
              <a:latin typeface="Times New Roman" pitchFamily="16" charset="0"/>
              <a:ea typeface="MS Gothic" charset="-128"/>
            </a:endParaRPr>
          </a:p>
        </p:txBody>
      </p:sp>
      <p:sp>
        <p:nvSpPr>
          <p:cNvPr id="96" name="직사각형 95">
            <a:extLst>
              <a:ext uri="{FF2B5EF4-FFF2-40B4-BE49-F238E27FC236}">
                <a16:creationId xmlns:a16="http://schemas.microsoft.com/office/drawing/2014/main" id="{7C6A9733-C32E-467D-BECD-2161CDE45E2C}"/>
              </a:ext>
            </a:extLst>
          </p:cNvPr>
          <p:cNvSpPr/>
          <p:nvPr/>
        </p:nvSpPr>
        <p:spPr bwMode="auto">
          <a:xfrm>
            <a:off x="5940431" y="3917587"/>
            <a:ext cx="1916189" cy="417268"/>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00" b="1" i="0" u="none" strike="noStrike" cap="none" normalizeH="0" baseline="0" dirty="0">
                <a:ln>
                  <a:noFill/>
                </a:ln>
                <a:solidFill>
                  <a:srgbClr val="0070C0"/>
                </a:solidFill>
                <a:effectLst/>
                <a:latin typeface="Times New Roman" pitchFamily="16" charset="0"/>
                <a:ea typeface="MS Gothic" charset="-128"/>
              </a:rPr>
              <a:t>NPCA operation</a:t>
            </a:r>
            <a:endParaRPr kumimoji="0" lang="ko-KR" altLang="en-US" sz="1000" b="1" i="0" u="none" strike="noStrike" cap="none" normalizeH="0" baseline="0" dirty="0">
              <a:ln>
                <a:noFill/>
              </a:ln>
              <a:solidFill>
                <a:srgbClr val="0070C0"/>
              </a:solidFill>
              <a:effectLst/>
              <a:latin typeface="Times New Roman" pitchFamily="16" charset="0"/>
              <a:ea typeface="MS Gothic" charset="-128"/>
            </a:endParaRPr>
          </a:p>
        </p:txBody>
      </p:sp>
      <p:cxnSp>
        <p:nvCxnSpPr>
          <p:cNvPr id="85" name="직선 화살표 연결선 84">
            <a:extLst>
              <a:ext uri="{FF2B5EF4-FFF2-40B4-BE49-F238E27FC236}">
                <a16:creationId xmlns:a16="http://schemas.microsoft.com/office/drawing/2014/main" id="{A3E5A722-5DF1-482F-BB2D-09F2121FC945}"/>
              </a:ext>
            </a:extLst>
          </p:cNvPr>
          <p:cNvCxnSpPr>
            <a:cxnSpLocks/>
          </p:cNvCxnSpPr>
          <p:nvPr/>
        </p:nvCxnSpPr>
        <p:spPr bwMode="auto">
          <a:xfrm>
            <a:off x="4770520" y="4764470"/>
            <a:ext cx="3888000"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90" name="직선 화살표 연결선 89">
            <a:extLst>
              <a:ext uri="{FF2B5EF4-FFF2-40B4-BE49-F238E27FC236}">
                <a16:creationId xmlns:a16="http://schemas.microsoft.com/office/drawing/2014/main" id="{B427B929-C4AD-4D45-A138-5ADA3199F4B7}"/>
              </a:ext>
            </a:extLst>
          </p:cNvPr>
          <p:cNvCxnSpPr>
            <a:cxnSpLocks/>
          </p:cNvCxnSpPr>
          <p:nvPr/>
        </p:nvCxnSpPr>
        <p:spPr bwMode="auto">
          <a:xfrm>
            <a:off x="4770520" y="5884012"/>
            <a:ext cx="3888000"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119" name="TextBox 118">
            <a:extLst>
              <a:ext uri="{FF2B5EF4-FFF2-40B4-BE49-F238E27FC236}">
                <a16:creationId xmlns:a16="http://schemas.microsoft.com/office/drawing/2014/main" id="{146E63F9-1362-40E7-824A-F8413A47B9E3}"/>
              </a:ext>
            </a:extLst>
          </p:cNvPr>
          <p:cNvSpPr txBox="1"/>
          <p:nvPr/>
        </p:nvSpPr>
        <p:spPr>
          <a:xfrm>
            <a:off x="7542948" y="3423187"/>
            <a:ext cx="990708" cy="276999"/>
          </a:xfrm>
          <a:prstGeom prst="rect">
            <a:avLst/>
          </a:prstGeom>
          <a:noFill/>
        </p:spPr>
        <p:txBody>
          <a:bodyPr wrap="square" rtlCol="0" anchor="ctr">
            <a:spAutoFit/>
          </a:bodyPr>
          <a:lstStyle/>
          <a:p>
            <a:pPr algn="ctr"/>
            <a:r>
              <a:rPr lang="en-US" altLang="ko-KR" sz="1200" b="1" dirty="0">
                <a:solidFill>
                  <a:schemeClr val="tx1"/>
                </a:solidFill>
              </a:rPr>
              <a:t>…</a:t>
            </a:r>
            <a:endParaRPr lang="ko-KR" altLang="en-US" sz="1200" b="1" dirty="0">
              <a:solidFill>
                <a:schemeClr val="tx1"/>
              </a:solidFill>
            </a:endParaRPr>
          </a:p>
        </p:txBody>
      </p:sp>
    </p:spTree>
    <p:extLst>
      <p:ext uri="{BB962C8B-B14F-4D97-AF65-F5344CB8AC3E}">
        <p14:creationId xmlns:p14="http://schemas.microsoft.com/office/powerpoint/2010/main" val="28475422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30CD71-5CEE-B387-D769-FD10FD771095}"/>
              </a:ext>
            </a:extLst>
          </p:cNvPr>
          <p:cNvSpPr>
            <a:spLocks noGrp="1"/>
          </p:cNvSpPr>
          <p:nvPr>
            <p:ph type="title"/>
          </p:nvPr>
        </p:nvSpPr>
        <p:spPr>
          <a:xfrm>
            <a:off x="685800" y="685800"/>
            <a:ext cx="7770813" cy="656439"/>
          </a:xfrm>
        </p:spPr>
        <p:txBody>
          <a:bodyPr/>
          <a:lstStyle/>
          <a:p>
            <a:r>
              <a:rPr lang="en-US" dirty="0"/>
              <a:t>Problem</a:t>
            </a:r>
            <a:r>
              <a:rPr lang="en-US" altLang="ko-KR" dirty="0"/>
              <a:t> Statement</a:t>
            </a:r>
            <a:endParaRPr lang="en-US" dirty="0"/>
          </a:p>
        </p:txBody>
      </p:sp>
      <p:sp>
        <p:nvSpPr>
          <p:cNvPr id="3" name="Content Placeholder 2">
            <a:extLst>
              <a:ext uri="{FF2B5EF4-FFF2-40B4-BE49-F238E27FC236}">
                <a16:creationId xmlns:a16="http://schemas.microsoft.com/office/drawing/2014/main" id="{D2FABEB5-20AC-788C-491C-F71D61ED7836}"/>
              </a:ext>
            </a:extLst>
          </p:cNvPr>
          <p:cNvSpPr>
            <a:spLocks noGrp="1"/>
          </p:cNvSpPr>
          <p:nvPr>
            <p:ph idx="1"/>
          </p:nvPr>
        </p:nvSpPr>
        <p:spPr>
          <a:xfrm>
            <a:off x="350982" y="1440329"/>
            <a:ext cx="8469745" cy="5035084"/>
          </a:xfrm>
        </p:spPr>
        <p:txBody>
          <a:bodyPr/>
          <a:lstStyle/>
          <a:p>
            <a:pPr>
              <a:lnSpc>
                <a:spcPct val="120000"/>
              </a:lnSpc>
              <a:buFont typeface="Arial" panose="020B0604020202020204" pitchFamily="34" charset="0"/>
              <a:buChar char="•"/>
            </a:pPr>
            <a:r>
              <a:rPr lang="en-US" altLang="ko-KR" sz="2200" dirty="0"/>
              <a:t>Identification of OBSS transmission and its BW</a:t>
            </a:r>
          </a:p>
          <a:p>
            <a:pPr lvl="1">
              <a:lnSpc>
                <a:spcPct val="120000"/>
              </a:lnSpc>
              <a:buFont typeface="Arial" panose="020B0604020202020204" pitchFamily="34" charset="0"/>
              <a:buChar char="•"/>
            </a:pPr>
            <a:r>
              <a:rPr lang="en-US" altLang="ko-KR" sz="1800" dirty="0"/>
              <a:t>If ICR in the previous examples is </a:t>
            </a:r>
            <a:r>
              <a:rPr lang="en-US" altLang="ko-KR" sz="1800" b="1" dirty="0">
                <a:solidFill>
                  <a:srgbClr val="FF0000"/>
                </a:solidFill>
              </a:rPr>
              <a:t>CTS</a:t>
            </a:r>
            <a:r>
              <a:rPr lang="en-US" altLang="ko-KR" sz="1800" dirty="0"/>
              <a:t>, </a:t>
            </a:r>
            <a:r>
              <a:rPr lang="en-US" altLang="ko-KR" sz="1800" i="1" dirty="0"/>
              <a:t>is NPCA STA able to perform NPCA?</a:t>
            </a:r>
          </a:p>
          <a:p>
            <a:pPr lvl="2">
              <a:lnSpc>
                <a:spcPct val="120000"/>
              </a:lnSpc>
              <a:buFont typeface="Arial" panose="020B0604020202020204" pitchFamily="34" charset="0"/>
              <a:buChar char="•"/>
            </a:pPr>
            <a:r>
              <a:rPr lang="en-US" altLang="ko-KR" sz="1600" dirty="0"/>
              <a:t>OBSS indetermination</a:t>
            </a:r>
          </a:p>
          <a:p>
            <a:pPr lvl="3">
              <a:lnSpc>
                <a:spcPct val="120000"/>
              </a:lnSpc>
              <a:buFont typeface="Arial" panose="020B0604020202020204" pitchFamily="34" charset="0"/>
              <a:buChar char="•"/>
            </a:pPr>
            <a:r>
              <a:rPr lang="en-US" altLang="ko-KR" sz="1400" dirty="0"/>
              <a:t>When STA 1 send RTS and AP responds to it,</a:t>
            </a:r>
            <a:br>
              <a:rPr lang="en-US" altLang="ko-KR" sz="1400" dirty="0"/>
            </a:br>
            <a:r>
              <a:rPr lang="en-US" altLang="ko-KR" sz="1400" dirty="0"/>
              <a:t>CTS sent by the AP does not include</a:t>
            </a:r>
            <a:br>
              <a:rPr lang="en-US" altLang="ko-KR" sz="1400" dirty="0"/>
            </a:br>
            <a:r>
              <a:rPr lang="en-US" altLang="ko-KR" sz="1400" dirty="0"/>
              <a:t>TA address (BSSID or AP MAC address)</a:t>
            </a:r>
          </a:p>
          <a:p>
            <a:pPr lvl="3">
              <a:lnSpc>
                <a:spcPct val="120000"/>
              </a:lnSpc>
              <a:buFont typeface="Arial" panose="020B0604020202020204" pitchFamily="34" charset="0"/>
              <a:buChar char="•"/>
            </a:pPr>
            <a:r>
              <a:rPr lang="en-US" altLang="ko-KR" sz="1400" dirty="0"/>
              <a:t>[Recap]</a:t>
            </a:r>
          </a:p>
          <a:p>
            <a:pPr lvl="3">
              <a:lnSpc>
                <a:spcPct val="120000"/>
              </a:lnSpc>
              <a:buFont typeface="Arial" panose="020B0604020202020204" pitchFamily="34" charset="0"/>
              <a:buChar char="•"/>
            </a:pPr>
            <a:endParaRPr lang="en-US" altLang="ko-KR" sz="1400" dirty="0"/>
          </a:p>
          <a:p>
            <a:pPr lvl="3">
              <a:lnSpc>
                <a:spcPct val="120000"/>
              </a:lnSpc>
              <a:buFont typeface="Arial" panose="020B0604020202020204" pitchFamily="34" charset="0"/>
              <a:buChar char="•"/>
            </a:pPr>
            <a:endParaRPr lang="en-US" altLang="ko-KR" sz="1400" dirty="0"/>
          </a:p>
          <a:p>
            <a:pPr lvl="3">
              <a:lnSpc>
                <a:spcPct val="120000"/>
              </a:lnSpc>
              <a:buFont typeface="Arial" panose="020B0604020202020204" pitchFamily="34" charset="0"/>
              <a:buChar char="•"/>
            </a:pPr>
            <a:endParaRPr lang="en-US" altLang="ko-KR" sz="1400" dirty="0"/>
          </a:p>
          <a:p>
            <a:pPr lvl="3">
              <a:lnSpc>
                <a:spcPct val="120000"/>
              </a:lnSpc>
              <a:buFont typeface="Arial" panose="020B0604020202020204" pitchFamily="34" charset="0"/>
              <a:buChar char="•"/>
            </a:pPr>
            <a:r>
              <a:rPr lang="en-US" altLang="ko-KR" sz="1400" dirty="0"/>
              <a:t>STA 1 has no way to recognize whether CTS frame is sent </a:t>
            </a:r>
            <a:br>
              <a:rPr lang="en-US" altLang="ko-KR" sz="1400" dirty="0"/>
            </a:br>
            <a:r>
              <a:rPr lang="en-US" altLang="ko-KR" sz="1400" dirty="0"/>
              <a:t>by OBSS STA or the associated AP</a:t>
            </a:r>
          </a:p>
          <a:p>
            <a:pPr lvl="1">
              <a:lnSpc>
                <a:spcPct val="120000"/>
              </a:lnSpc>
              <a:buFont typeface="Arial" panose="020B0604020202020204" pitchFamily="34" charset="0"/>
              <a:buChar char="•"/>
            </a:pPr>
            <a:endParaRPr lang="en-US" altLang="ko-KR" sz="800" dirty="0"/>
          </a:p>
          <a:p>
            <a:pPr marL="457200" lvl="1" indent="0">
              <a:lnSpc>
                <a:spcPct val="120000"/>
              </a:lnSpc>
            </a:pPr>
            <a:r>
              <a:rPr lang="en-US" altLang="ko-KR" sz="1800" dirty="0">
                <a:sym typeface="Wingdings" panose="05000000000000000000" pitchFamily="2" charset="2"/>
              </a:rPr>
              <a:t> </a:t>
            </a:r>
            <a:r>
              <a:rPr lang="en-US" altLang="ko-KR" sz="1800" dirty="0"/>
              <a:t>Therefore, when only CTS frame is received under hidden situation, the STA cannot perform NPCA </a:t>
            </a:r>
            <a:r>
              <a:rPr lang="en-US" altLang="ko-KR" sz="1800" u="sng" dirty="0"/>
              <a:t>as it cannot determine it comes from OBSS or the same BSS</a:t>
            </a:r>
          </a:p>
          <a:p>
            <a:pPr lvl="3">
              <a:lnSpc>
                <a:spcPct val="120000"/>
              </a:lnSpc>
              <a:buFont typeface="Arial" panose="020B0604020202020204" pitchFamily="34" charset="0"/>
              <a:buChar char="•"/>
            </a:pPr>
            <a:endParaRPr lang="en-US" altLang="ko-KR" sz="1400" dirty="0"/>
          </a:p>
          <a:p>
            <a:pPr lvl="3">
              <a:lnSpc>
                <a:spcPct val="120000"/>
              </a:lnSpc>
              <a:buFont typeface="Arial" panose="020B0604020202020204" pitchFamily="34" charset="0"/>
              <a:buChar char="•"/>
            </a:pPr>
            <a:endParaRPr lang="en-US" altLang="ko-KR" sz="1400" dirty="0"/>
          </a:p>
          <a:p>
            <a:pPr lvl="2">
              <a:lnSpc>
                <a:spcPct val="120000"/>
              </a:lnSpc>
              <a:buFont typeface="Arial" panose="020B0604020202020204" pitchFamily="34" charset="0"/>
              <a:buChar char="•"/>
            </a:pPr>
            <a:endParaRPr lang="en-US" altLang="ko-KR" sz="1600" dirty="0"/>
          </a:p>
        </p:txBody>
      </p:sp>
      <p:sp>
        <p:nvSpPr>
          <p:cNvPr id="4" name="Slide Number Placeholder 3">
            <a:extLst>
              <a:ext uri="{FF2B5EF4-FFF2-40B4-BE49-F238E27FC236}">
                <a16:creationId xmlns:a16="http://schemas.microsoft.com/office/drawing/2014/main" id="{74AF1880-DFB7-7D67-7BE7-48F4EB23D3CC}"/>
              </a:ext>
            </a:extLst>
          </p:cNvPr>
          <p:cNvSpPr>
            <a:spLocks noGrp="1"/>
          </p:cNvSpPr>
          <p:nvPr>
            <p:ph type="sldNum" idx="12"/>
          </p:nvPr>
        </p:nvSpPr>
        <p:spPr/>
        <p:txBody>
          <a:bodyPr/>
          <a:lstStyle/>
          <a:p>
            <a:r>
              <a:rPr lang="en-GB"/>
              <a:t>Slide </a:t>
            </a:r>
            <a:fld id="{440F5867-744E-4AA6-B0ED-4C44D2DFBB7B}" type="slidenum">
              <a:rPr lang="en-GB" smtClean="0"/>
              <a:pPr/>
              <a:t>6</a:t>
            </a:fld>
            <a:endParaRPr lang="en-GB"/>
          </a:p>
        </p:txBody>
      </p:sp>
      <p:sp>
        <p:nvSpPr>
          <p:cNvPr id="20" name="바닥글 개체 틀 4"/>
          <p:cNvSpPr>
            <a:spLocks noGrp="1"/>
          </p:cNvSpPr>
          <p:nvPr>
            <p:ph type="ftr" idx="4294967295"/>
          </p:nvPr>
        </p:nvSpPr>
        <p:spPr>
          <a:xfrm>
            <a:off x="5385734" y="6475413"/>
            <a:ext cx="3184525" cy="180975"/>
          </a:xfrm>
        </p:spPr>
        <p:txBody>
          <a:bodyPr/>
          <a:lstStyle/>
          <a:p>
            <a:r>
              <a:rPr lang="en-GB" altLang="ko-KR" dirty="0"/>
              <a:t>Seongho Byeon et al., Samsung Electronics</a:t>
            </a:r>
          </a:p>
        </p:txBody>
      </p:sp>
      <p:grpSp>
        <p:nvGrpSpPr>
          <p:cNvPr id="12" name="그룹 11">
            <a:extLst>
              <a:ext uri="{FF2B5EF4-FFF2-40B4-BE49-F238E27FC236}">
                <a16:creationId xmlns:a16="http://schemas.microsoft.com/office/drawing/2014/main" id="{57D17227-1C4C-43D8-99CA-A97F6A5C3819}"/>
              </a:ext>
            </a:extLst>
          </p:cNvPr>
          <p:cNvGrpSpPr/>
          <p:nvPr/>
        </p:nvGrpSpPr>
        <p:grpSpPr>
          <a:xfrm>
            <a:off x="5995216" y="2780884"/>
            <a:ext cx="2825512" cy="1689224"/>
            <a:chOff x="5647915" y="2586747"/>
            <a:chExt cx="2825512" cy="1689224"/>
          </a:xfrm>
        </p:grpSpPr>
        <p:grpSp>
          <p:nvGrpSpPr>
            <p:cNvPr id="55" name="그룹 54">
              <a:extLst>
                <a:ext uri="{FF2B5EF4-FFF2-40B4-BE49-F238E27FC236}">
                  <a16:creationId xmlns:a16="http://schemas.microsoft.com/office/drawing/2014/main" id="{6A4EDAC6-28FA-4338-A1D9-DF3A46105BD8}"/>
                </a:ext>
              </a:extLst>
            </p:cNvPr>
            <p:cNvGrpSpPr/>
            <p:nvPr/>
          </p:nvGrpSpPr>
          <p:grpSpPr>
            <a:xfrm>
              <a:off x="6521038" y="2586747"/>
              <a:ext cx="1952389" cy="1360349"/>
              <a:chOff x="1958139" y="3056021"/>
              <a:chExt cx="1952389" cy="1360349"/>
            </a:xfrm>
          </p:grpSpPr>
          <p:sp>
            <p:nvSpPr>
              <p:cNvPr id="58" name="이등변 삼각형 57">
                <a:extLst>
                  <a:ext uri="{FF2B5EF4-FFF2-40B4-BE49-F238E27FC236}">
                    <a16:creationId xmlns:a16="http://schemas.microsoft.com/office/drawing/2014/main" id="{CFEE59B8-97E6-4483-8D68-B0AFC02AB67E}"/>
                  </a:ext>
                </a:extLst>
              </p:cNvPr>
              <p:cNvSpPr/>
              <p:nvPr/>
            </p:nvSpPr>
            <p:spPr bwMode="auto">
              <a:xfrm>
                <a:off x="2087479" y="3056021"/>
                <a:ext cx="222584" cy="547437"/>
              </a:xfrm>
              <a:prstGeom prst="triangle">
                <a:avLst/>
              </a:prstGeom>
              <a:solidFill>
                <a:srgbClr val="C8E0F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2400" b="0" i="0" u="none" strike="noStrike" cap="none" normalizeH="0" baseline="0">
                  <a:ln>
                    <a:noFill/>
                  </a:ln>
                  <a:solidFill>
                    <a:schemeClr val="bg1"/>
                  </a:solidFill>
                  <a:effectLst/>
                  <a:latin typeface="Times New Roman" pitchFamily="16" charset="0"/>
                  <a:ea typeface="MS Gothic" charset="-128"/>
                </a:endParaRPr>
              </a:p>
            </p:txBody>
          </p:sp>
          <p:sp>
            <p:nvSpPr>
              <p:cNvPr id="60" name="TextBox 59">
                <a:extLst>
                  <a:ext uri="{FF2B5EF4-FFF2-40B4-BE49-F238E27FC236}">
                    <a16:creationId xmlns:a16="http://schemas.microsoft.com/office/drawing/2014/main" id="{0298BAA8-651F-4F4C-8C4C-27F82780585B}"/>
                  </a:ext>
                </a:extLst>
              </p:cNvPr>
              <p:cNvSpPr txBox="1"/>
              <p:nvPr/>
            </p:nvSpPr>
            <p:spPr>
              <a:xfrm>
                <a:off x="1958139" y="3621275"/>
                <a:ext cx="481263" cy="276999"/>
              </a:xfrm>
              <a:prstGeom prst="rect">
                <a:avLst/>
              </a:prstGeom>
              <a:noFill/>
            </p:spPr>
            <p:txBody>
              <a:bodyPr wrap="square" rtlCol="0" anchor="ctr">
                <a:spAutoFit/>
              </a:bodyPr>
              <a:lstStyle/>
              <a:p>
                <a:pPr algn="ctr"/>
                <a:r>
                  <a:rPr lang="en-US" altLang="ko-KR" sz="1200" b="1" dirty="0">
                    <a:solidFill>
                      <a:srgbClr val="0070C0"/>
                    </a:solidFill>
                  </a:rPr>
                  <a:t>AP</a:t>
                </a:r>
                <a:endParaRPr lang="ko-KR" altLang="en-US" sz="1200" b="1" dirty="0">
                  <a:solidFill>
                    <a:srgbClr val="0070C0"/>
                  </a:solidFill>
                </a:endParaRPr>
              </a:p>
            </p:txBody>
          </p:sp>
          <p:sp>
            <p:nvSpPr>
              <p:cNvPr id="88" name="TextBox 87">
                <a:extLst>
                  <a:ext uri="{FF2B5EF4-FFF2-40B4-BE49-F238E27FC236}">
                    <a16:creationId xmlns:a16="http://schemas.microsoft.com/office/drawing/2014/main" id="{3AA2DBEB-6C44-486C-8C99-3EC0215A529E}"/>
                  </a:ext>
                </a:extLst>
              </p:cNvPr>
              <p:cNvSpPr txBox="1"/>
              <p:nvPr/>
            </p:nvSpPr>
            <p:spPr>
              <a:xfrm>
                <a:off x="2320868" y="3954705"/>
                <a:ext cx="1589660" cy="461665"/>
              </a:xfrm>
              <a:prstGeom prst="rect">
                <a:avLst/>
              </a:prstGeom>
              <a:noFill/>
            </p:spPr>
            <p:txBody>
              <a:bodyPr wrap="square" rtlCol="0" anchor="ctr">
                <a:spAutoFit/>
              </a:bodyPr>
              <a:lstStyle/>
              <a:p>
                <a:r>
                  <a:rPr lang="en-US" altLang="ko-KR" sz="1200" b="1" dirty="0">
                    <a:solidFill>
                      <a:schemeClr val="tx1"/>
                    </a:solidFill>
                  </a:rPr>
                  <a:t>STA 1 and STA 2 are hidden each other</a:t>
                </a:r>
                <a:endParaRPr lang="ko-KR" altLang="en-US" sz="1200" b="1" dirty="0">
                  <a:solidFill>
                    <a:schemeClr val="tx1"/>
                  </a:solidFill>
                </a:endParaRPr>
              </a:p>
            </p:txBody>
          </p:sp>
        </p:grpSp>
        <p:grpSp>
          <p:nvGrpSpPr>
            <p:cNvPr id="61" name="그룹 60">
              <a:extLst>
                <a:ext uri="{FF2B5EF4-FFF2-40B4-BE49-F238E27FC236}">
                  <a16:creationId xmlns:a16="http://schemas.microsoft.com/office/drawing/2014/main" id="{09EE2E19-DEDE-460B-999A-32CF5ED158A8}"/>
                </a:ext>
              </a:extLst>
            </p:cNvPr>
            <p:cNvGrpSpPr/>
            <p:nvPr/>
          </p:nvGrpSpPr>
          <p:grpSpPr>
            <a:xfrm>
              <a:off x="5647915" y="3740293"/>
              <a:ext cx="637678" cy="535678"/>
              <a:chOff x="1151120" y="4730376"/>
              <a:chExt cx="637678" cy="535678"/>
            </a:xfrm>
          </p:grpSpPr>
          <p:sp>
            <p:nvSpPr>
              <p:cNvPr id="62" name="타원 61">
                <a:extLst>
                  <a:ext uri="{FF2B5EF4-FFF2-40B4-BE49-F238E27FC236}">
                    <a16:creationId xmlns:a16="http://schemas.microsoft.com/office/drawing/2014/main" id="{B64CFF4B-083A-42C1-B3B8-2C95E64B3D83}"/>
                  </a:ext>
                </a:extLst>
              </p:cNvPr>
              <p:cNvSpPr/>
              <p:nvPr/>
            </p:nvSpPr>
            <p:spPr bwMode="auto">
              <a:xfrm>
                <a:off x="1343628" y="4730376"/>
                <a:ext cx="252663" cy="258679"/>
              </a:xfrm>
              <a:prstGeom prst="ellipse">
                <a:avLst/>
              </a:prstGeom>
              <a:solidFill>
                <a:srgbClr val="C8E0F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2400" b="0" i="0" u="none" strike="noStrike" cap="none" normalizeH="0" baseline="0">
                  <a:ln>
                    <a:noFill/>
                  </a:ln>
                  <a:solidFill>
                    <a:schemeClr val="bg1"/>
                  </a:solidFill>
                  <a:effectLst/>
                  <a:latin typeface="Times New Roman" pitchFamily="16" charset="0"/>
                  <a:ea typeface="MS Gothic" charset="-128"/>
                </a:endParaRPr>
              </a:p>
            </p:txBody>
          </p:sp>
          <p:sp>
            <p:nvSpPr>
              <p:cNvPr id="63" name="TextBox 62">
                <a:extLst>
                  <a:ext uri="{FF2B5EF4-FFF2-40B4-BE49-F238E27FC236}">
                    <a16:creationId xmlns:a16="http://schemas.microsoft.com/office/drawing/2014/main" id="{8AE984F6-06DD-4C34-9B4C-315EF03E087E}"/>
                  </a:ext>
                </a:extLst>
              </p:cNvPr>
              <p:cNvSpPr txBox="1"/>
              <p:nvPr/>
            </p:nvSpPr>
            <p:spPr>
              <a:xfrm>
                <a:off x="1151120" y="4989055"/>
                <a:ext cx="637678" cy="276999"/>
              </a:xfrm>
              <a:prstGeom prst="rect">
                <a:avLst/>
              </a:prstGeom>
              <a:noFill/>
            </p:spPr>
            <p:txBody>
              <a:bodyPr wrap="square" rtlCol="0" anchor="ctr">
                <a:spAutoFit/>
              </a:bodyPr>
              <a:lstStyle/>
              <a:p>
                <a:pPr algn="ctr"/>
                <a:r>
                  <a:rPr lang="en-US" altLang="ko-KR" sz="1200" b="1" dirty="0">
                    <a:solidFill>
                      <a:srgbClr val="0070C0"/>
                    </a:solidFill>
                  </a:rPr>
                  <a:t>STA 1</a:t>
                </a:r>
                <a:endParaRPr lang="ko-KR" altLang="en-US" sz="1200" b="1" dirty="0">
                  <a:solidFill>
                    <a:srgbClr val="0070C0"/>
                  </a:solidFill>
                </a:endParaRPr>
              </a:p>
            </p:txBody>
          </p:sp>
        </p:grpSp>
        <p:cxnSp>
          <p:nvCxnSpPr>
            <p:cNvPr id="64" name="직선 화살표 연결선 63">
              <a:extLst>
                <a:ext uri="{FF2B5EF4-FFF2-40B4-BE49-F238E27FC236}">
                  <a16:creationId xmlns:a16="http://schemas.microsoft.com/office/drawing/2014/main" id="{C16B6C90-F3E7-4070-908F-5EEEF95837FD}"/>
                </a:ext>
              </a:extLst>
            </p:cNvPr>
            <p:cNvCxnSpPr>
              <a:cxnSpLocks/>
            </p:cNvCxnSpPr>
            <p:nvPr/>
          </p:nvCxnSpPr>
          <p:spPr bwMode="auto">
            <a:xfrm flipH="1">
              <a:off x="6079771" y="3159715"/>
              <a:ext cx="351794" cy="482488"/>
            </a:xfrm>
            <a:prstGeom prst="straightConnector1">
              <a:avLst/>
            </a:prstGeom>
            <a:solidFill>
              <a:srgbClr val="00B8FF"/>
            </a:solidFill>
            <a:ln w="9525" cap="flat" cmpd="sng" algn="ctr">
              <a:solidFill>
                <a:schemeClr val="tx1"/>
              </a:solidFill>
              <a:prstDash val="solid"/>
              <a:round/>
              <a:headEnd type="triangle" w="med" len="med"/>
              <a:tailEnd type="triangle" w="med" len="med"/>
            </a:ln>
            <a:effectLst/>
          </p:spPr>
        </p:cxnSp>
        <p:grpSp>
          <p:nvGrpSpPr>
            <p:cNvPr id="75" name="그룹 74">
              <a:extLst>
                <a:ext uri="{FF2B5EF4-FFF2-40B4-BE49-F238E27FC236}">
                  <a16:creationId xmlns:a16="http://schemas.microsoft.com/office/drawing/2014/main" id="{2BEB7A00-8BC7-4677-90AA-B076AAAFD2C8}"/>
                </a:ext>
              </a:extLst>
            </p:cNvPr>
            <p:cNvGrpSpPr/>
            <p:nvPr/>
          </p:nvGrpSpPr>
          <p:grpSpPr>
            <a:xfrm>
              <a:off x="7669038" y="2598506"/>
              <a:ext cx="637678" cy="535678"/>
              <a:chOff x="944476" y="4337384"/>
              <a:chExt cx="637678" cy="535678"/>
            </a:xfrm>
          </p:grpSpPr>
          <p:sp>
            <p:nvSpPr>
              <p:cNvPr id="76" name="타원 75">
                <a:extLst>
                  <a:ext uri="{FF2B5EF4-FFF2-40B4-BE49-F238E27FC236}">
                    <a16:creationId xmlns:a16="http://schemas.microsoft.com/office/drawing/2014/main" id="{0BA422A7-CD3C-4733-A625-E26BC543324D}"/>
                  </a:ext>
                </a:extLst>
              </p:cNvPr>
              <p:cNvSpPr/>
              <p:nvPr/>
            </p:nvSpPr>
            <p:spPr bwMode="auto">
              <a:xfrm>
                <a:off x="1136984" y="4337384"/>
                <a:ext cx="252663" cy="258679"/>
              </a:xfrm>
              <a:prstGeom prst="ellipse">
                <a:avLst/>
              </a:prstGeom>
              <a:solidFill>
                <a:srgbClr val="C8E0F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2400" b="0" i="0" u="none" strike="noStrike" cap="none" normalizeH="0" baseline="0">
                  <a:ln>
                    <a:noFill/>
                  </a:ln>
                  <a:solidFill>
                    <a:schemeClr val="bg1"/>
                  </a:solidFill>
                  <a:effectLst/>
                  <a:latin typeface="Times New Roman" pitchFamily="16" charset="0"/>
                  <a:ea typeface="MS Gothic" charset="-128"/>
                </a:endParaRPr>
              </a:p>
            </p:txBody>
          </p:sp>
          <p:sp>
            <p:nvSpPr>
              <p:cNvPr id="77" name="TextBox 76">
                <a:extLst>
                  <a:ext uri="{FF2B5EF4-FFF2-40B4-BE49-F238E27FC236}">
                    <a16:creationId xmlns:a16="http://schemas.microsoft.com/office/drawing/2014/main" id="{68A05358-8A28-4503-8C1B-16A06949B206}"/>
                  </a:ext>
                </a:extLst>
              </p:cNvPr>
              <p:cNvSpPr txBox="1"/>
              <p:nvPr/>
            </p:nvSpPr>
            <p:spPr>
              <a:xfrm>
                <a:off x="944476" y="4596063"/>
                <a:ext cx="637678" cy="276999"/>
              </a:xfrm>
              <a:prstGeom prst="rect">
                <a:avLst/>
              </a:prstGeom>
              <a:noFill/>
            </p:spPr>
            <p:txBody>
              <a:bodyPr wrap="square" rtlCol="0" anchor="ctr">
                <a:spAutoFit/>
              </a:bodyPr>
              <a:lstStyle/>
              <a:p>
                <a:pPr algn="ctr"/>
                <a:r>
                  <a:rPr lang="en-US" altLang="ko-KR" sz="1200" b="1" dirty="0">
                    <a:solidFill>
                      <a:srgbClr val="0070C0"/>
                    </a:solidFill>
                  </a:rPr>
                  <a:t>STA 2</a:t>
                </a:r>
                <a:endParaRPr lang="ko-KR" altLang="en-US" sz="1200" b="1" dirty="0">
                  <a:solidFill>
                    <a:srgbClr val="0070C0"/>
                  </a:solidFill>
                </a:endParaRPr>
              </a:p>
            </p:txBody>
          </p:sp>
        </p:grpSp>
        <p:cxnSp>
          <p:nvCxnSpPr>
            <p:cNvPr id="78" name="직선 화살표 연결선 77">
              <a:extLst>
                <a:ext uri="{FF2B5EF4-FFF2-40B4-BE49-F238E27FC236}">
                  <a16:creationId xmlns:a16="http://schemas.microsoft.com/office/drawing/2014/main" id="{2AAACAA9-AB3C-40AB-A3F2-4D3FDA519B10}"/>
                </a:ext>
              </a:extLst>
            </p:cNvPr>
            <p:cNvCxnSpPr>
              <a:cxnSpLocks/>
            </p:cNvCxnSpPr>
            <p:nvPr/>
          </p:nvCxnSpPr>
          <p:spPr bwMode="auto">
            <a:xfrm rot="1956222" flipH="1">
              <a:off x="7120609" y="2611337"/>
              <a:ext cx="487273" cy="378995"/>
            </a:xfrm>
            <a:prstGeom prst="straightConnector1">
              <a:avLst/>
            </a:prstGeom>
            <a:solidFill>
              <a:srgbClr val="00B8FF"/>
            </a:solidFill>
            <a:ln w="9525" cap="flat" cmpd="sng" algn="ctr">
              <a:solidFill>
                <a:schemeClr val="tx1"/>
              </a:solidFill>
              <a:prstDash val="solid"/>
              <a:round/>
              <a:headEnd type="triangle" w="med" len="med"/>
              <a:tailEnd type="triangle" w="med" len="med"/>
            </a:ln>
            <a:effectLst/>
          </p:spPr>
        </p:cxnSp>
      </p:grpSp>
      <p:pic>
        <p:nvPicPr>
          <p:cNvPr id="11" name="그림 10">
            <a:extLst>
              <a:ext uri="{FF2B5EF4-FFF2-40B4-BE49-F238E27FC236}">
                <a16:creationId xmlns:a16="http://schemas.microsoft.com/office/drawing/2014/main" id="{F94517E0-27EA-44F8-9850-0C75D512FD05}"/>
              </a:ext>
            </a:extLst>
          </p:cNvPr>
          <p:cNvPicPr>
            <a:picLocks noChangeAspect="1"/>
          </p:cNvPicPr>
          <p:nvPr/>
        </p:nvPicPr>
        <p:blipFill>
          <a:blip r:embed="rId2"/>
          <a:stretch>
            <a:fillRect/>
          </a:stretch>
        </p:blipFill>
        <p:spPr>
          <a:xfrm>
            <a:off x="1953185" y="3867773"/>
            <a:ext cx="3332164" cy="546920"/>
          </a:xfrm>
          <a:prstGeom prst="rect">
            <a:avLst/>
          </a:prstGeom>
        </p:spPr>
      </p:pic>
      <p:cxnSp>
        <p:nvCxnSpPr>
          <p:cNvPr id="86" name="직선 화살표 연결선 85">
            <a:extLst>
              <a:ext uri="{FF2B5EF4-FFF2-40B4-BE49-F238E27FC236}">
                <a16:creationId xmlns:a16="http://schemas.microsoft.com/office/drawing/2014/main" id="{71608699-359C-4DB4-A42D-A24E97107E67}"/>
              </a:ext>
            </a:extLst>
          </p:cNvPr>
          <p:cNvCxnSpPr>
            <a:cxnSpLocks/>
          </p:cNvCxnSpPr>
          <p:nvPr/>
        </p:nvCxnSpPr>
        <p:spPr bwMode="auto">
          <a:xfrm flipV="1">
            <a:off x="6632894" y="3189821"/>
            <a:ext cx="1307146" cy="873948"/>
          </a:xfrm>
          <a:prstGeom prst="straightConnector1">
            <a:avLst/>
          </a:prstGeom>
          <a:solidFill>
            <a:srgbClr val="00B8FF"/>
          </a:solidFill>
          <a:ln w="9525" cap="flat" cmpd="sng" algn="ctr">
            <a:solidFill>
              <a:srgbClr val="C00000"/>
            </a:solidFill>
            <a:prstDash val="dash"/>
            <a:round/>
            <a:headEnd type="triangle" w="med" len="med"/>
            <a:tailEnd type="triangle" w="med" len="med"/>
          </a:ln>
          <a:effectLst/>
        </p:spPr>
      </p:cxnSp>
      <p:sp>
        <p:nvSpPr>
          <p:cNvPr id="87" name="&quot;허용 안 됨&quot; 기호 86">
            <a:extLst>
              <a:ext uri="{FF2B5EF4-FFF2-40B4-BE49-F238E27FC236}">
                <a16:creationId xmlns:a16="http://schemas.microsoft.com/office/drawing/2014/main" id="{BED4322F-94C2-4372-8314-0922B2F61991}"/>
              </a:ext>
            </a:extLst>
          </p:cNvPr>
          <p:cNvSpPr/>
          <p:nvPr/>
        </p:nvSpPr>
        <p:spPr bwMode="auto">
          <a:xfrm>
            <a:off x="7422235" y="3363811"/>
            <a:ext cx="222585" cy="212707"/>
          </a:xfrm>
          <a:prstGeom prst="noSmoking">
            <a:avLst/>
          </a:prstGeom>
          <a:no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2400" b="0" i="0" u="none" strike="noStrike" cap="none" normalizeH="0" baseline="0">
              <a:effectLst/>
              <a:latin typeface="Times New Roman" pitchFamily="16" charset="0"/>
              <a:ea typeface="MS Gothic" charset="-128"/>
            </a:endParaRPr>
          </a:p>
        </p:txBody>
      </p:sp>
    </p:spTree>
    <p:extLst>
      <p:ext uri="{BB962C8B-B14F-4D97-AF65-F5344CB8AC3E}">
        <p14:creationId xmlns:p14="http://schemas.microsoft.com/office/powerpoint/2010/main" val="16773703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30CD71-5CEE-B387-D769-FD10FD771095}"/>
              </a:ext>
            </a:extLst>
          </p:cNvPr>
          <p:cNvSpPr>
            <a:spLocks noGrp="1"/>
          </p:cNvSpPr>
          <p:nvPr>
            <p:ph type="title"/>
          </p:nvPr>
        </p:nvSpPr>
        <p:spPr>
          <a:xfrm>
            <a:off x="685800" y="685800"/>
            <a:ext cx="7770813" cy="656439"/>
          </a:xfrm>
        </p:spPr>
        <p:txBody>
          <a:bodyPr/>
          <a:lstStyle/>
          <a:p>
            <a:r>
              <a:rPr lang="en-US" dirty="0"/>
              <a:t>Problem</a:t>
            </a:r>
            <a:r>
              <a:rPr lang="en-US" altLang="ko-KR" dirty="0"/>
              <a:t> Statement</a:t>
            </a:r>
            <a:endParaRPr lang="en-US" dirty="0"/>
          </a:p>
        </p:txBody>
      </p:sp>
      <p:sp>
        <p:nvSpPr>
          <p:cNvPr id="3" name="Content Placeholder 2">
            <a:extLst>
              <a:ext uri="{FF2B5EF4-FFF2-40B4-BE49-F238E27FC236}">
                <a16:creationId xmlns:a16="http://schemas.microsoft.com/office/drawing/2014/main" id="{D2FABEB5-20AC-788C-491C-F71D61ED7836}"/>
              </a:ext>
            </a:extLst>
          </p:cNvPr>
          <p:cNvSpPr>
            <a:spLocks noGrp="1"/>
          </p:cNvSpPr>
          <p:nvPr>
            <p:ph idx="1"/>
          </p:nvPr>
        </p:nvSpPr>
        <p:spPr>
          <a:xfrm>
            <a:off x="350982" y="1440329"/>
            <a:ext cx="8469745" cy="5035084"/>
          </a:xfrm>
        </p:spPr>
        <p:txBody>
          <a:bodyPr/>
          <a:lstStyle/>
          <a:p>
            <a:pPr>
              <a:lnSpc>
                <a:spcPct val="120000"/>
              </a:lnSpc>
              <a:buFont typeface="Arial" panose="020B0604020202020204" pitchFamily="34" charset="0"/>
              <a:buChar char="•"/>
            </a:pPr>
            <a:r>
              <a:rPr lang="en-US" altLang="ko-KR" sz="2200" dirty="0"/>
              <a:t>Identification of OBSS transmission and its BW</a:t>
            </a:r>
          </a:p>
          <a:p>
            <a:pPr lvl="1">
              <a:lnSpc>
                <a:spcPct val="120000"/>
              </a:lnSpc>
              <a:buFont typeface="Arial" panose="020B0604020202020204" pitchFamily="34" charset="0"/>
              <a:buChar char="•"/>
            </a:pPr>
            <a:r>
              <a:rPr lang="en-US" altLang="ko-KR" sz="1800" dirty="0"/>
              <a:t>If ICR in the previous examples is </a:t>
            </a:r>
            <a:r>
              <a:rPr lang="en-US" altLang="ko-KR" sz="1800" b="1" dirty="0">
                <a:solidFill>
                  <a:srgbClr val="FF0000"/>
                </a:solidFill>
              </a:rPr>
              <a:t>CTS</a:t>
            </a:r>
            <a:r>
              <a:rPr lang="en-US" altLang="ko-KR" sz="1800" dirty="0"/>
              <a:t>, </a:t>
            </a:r>
            <a:r>
              <a:rPr lang="en-US" altLang="ko-KR" sz="1800" i="1" dirty="0"/>
              <a:t>is NPCA STA able to perform NPCA?</a:t>
            </a:r>
          </a:p>
          <a:p>
            <a:pPr lvl="2">
              <a:lnSpc>
                <a:spcPct val="120000"/>
              </a:lnSpc>
              <a:buFont typeface="Arial" panose="020B0604020202020204" pitchFamily="34" charset="0"/>
              <a:buChar char="•"/>
            </a:pPr>
            <a:r>
              <a:rPr lang="en-US" altLang="ko-KR" sz="1600" dirty="0"/>
              <a:t>OBSS BW indetermination</a:t>
            </a:r>
          </a:p>
          <a:p>
            <a:pPr lvl="3">
              <a:lnSpc>
                <a:spcPct val="120000"/>
              </a:lnSpc>
              <a:buFont typeface="Arial" panose="020B0604020202020204" pitchFamily="34" charset="0"/>
              <a:buChar char="•"/>
            </a:pPr>
            <a:r>
              <a:rPr lang="en-US" altLang="ko-KR" sz="1400" dirty="0"/>
              <a:t>Using duplicate non-HT format control frame,</a:t>
            </a:r>
            <a:br>
              <a:rPr lang="en-US" altLang="ko-KR" sz="1400" dirty="0"/>
            </a:br>
            <a:r>
              <a:rPr lang="en-US" altLang="ko-KR" sz="1400" dirty="0"/>
              <a:t>its whole bandwidth is known by setting the TA field</a:t>
            </a:r>
            <a:br>
              <a:rPr lang="en-US" altLang="ko-KR" sz="1400" dirty="0"/>
            </a:br>
            <a:r>
              <a:rPr lang="en-US" altLang="ko-KR" sz="1400" dirty="0"/>
              <a:t>to a bandwidth signaling TA</a:t>
            </a:r>
          </a:p>
          <a:p>
            <a:pPr lvl="3">
              <a:lnSpc>
                <a:spcPct val="120000"/>
              </a:lnSpc>
              <a:buFont typeface="Arial" panose="020B0604020202020204" pitchFamily="34" charset="0"/>
              <a:buChar char="•"/>
            </a:pPr>
            <a:r>
              <a:rPr lang="en-US" altLang="ko-KR" sz="1400" dirty="0"/>
              <a:t>If NPCA STA receives CTS frame sent by OBSS STA</a:t>
            </a:r>
            <a:br>
              <a:rPr lang="en-US" altLang="ko-KR" sz="1400" dirty="0"/>
            </a:br>
            <a:r>
              <a:rPr lang="en-US" altLang="ko-KR" sz="1400" dirty="0"/>
              <a:t>without preceding RTS frame due to hidden situation,</a:t>
            </a:r>
            <a:br>
              <a:rPr lang="en-US" altLang="ko-KR" sz="1400" dirty="0"/>
            </a:br>
            <a:r>
              <a:rPr lang="en-US" altLang="ko-KR" sz="1400" dirty="0"/>
              <a:t>the STA has no way to know the BW of OBSS transmission</a:t>
            </a:r>
          </a:p>
          <a:p>
            <a:pPr lvl="3">
              <a:lnSpc>
                <a:spcPct val="120000"/>
              </a:lnSpc>
              <a:buFont typeface="Arial" panose="020B0604020202020204" pitchFamily="34" charset="0"/>
              <a:buChar char="•"/>
            </a:pPr>
            <a:endParaRPr lang="en-US" altLang="ko-KR" sz="1400" dirty="0"/>
          </a:p>
          <a:p>
            <a:pPr lvl="3">
              <a:lnSpc>
                <a:spcPct val="120000"/>
              </a:lnSpc>
              <a:buFont typeface="Arial" panose="020B0604020202020204" pitchFamily="34" charset="0"/>
              <a:buChar char="•"/>
            </a:pPr>
            <a:endParaRPr lang="en-US" altLang="ko-KR" sz="1400" dirty="0"/>
          </a:p>
          <a:p>
            <a:pPr lvl="3">
              <a:lnSpc>
                <a:spcPct val="120000"/>
              </a:lnSpc>
              <a:buFont typeface="Arial" panose="020B0604020202020204" pitchFamily="34" charset="0"/>
              <a:buChar char="•"/>
            </a:pPr>
            <a:endParaRPr lang="en-US" altLang="ko-KR" sz="1400" dirty="0"/>
          </a:p>
          <a:p>
            <a:pPr lvl="3">
              <a:lnSpc>
                <a:spcPct val="120000"/>
              </a:lnSpc>
              <a:buFont typeface="Arial" panose="020B0604020202020204" pitchFamily="34" charset="0"/>
              <a:buChar char="•"/>
            </a:pPr>
            <a:endParaRPr lang="en-US" altLang="ko-KR" sz="1400" dirty="0"/>
          </a:p>
          <a:p>
            <a:pPr marL="457200" lvl="1" indent="0">
              <a:lnSpc>
                <a:spcPct val="120000"/>
              </a:lnSpc>
            </a:pPr>
            <a:r>
              <a:rPr lang="en-US" altLang="ko-KR" sz="1800" dirty="0">
                <a:sym typeface="Wingdings" panose="05000000000000000000" pitchFamily="2" charset="2"/>
              </a:rPr>
              <a:t> </a:t>
            </a:r>
            <a:r>
              <a:rPr lang="en-US" altLang="ko-KR" sz="1800" dirty="0"/>
              <a:t>Therefore, when only CTS frame is received under hidden situation, the STA cannot perform NPCA </a:t>
            </a:r>
            <a:r>
              <a:rPr lang="en-US" altLang="ko-KR" sz="1800" u="sng" dirty="0"/>
              <a:t>as it cannot know the BW occupied by OBSS transmission</a:t>
            </a:r>
          </a:p>
          <a:p>
            <a:pPr lvl="3">
              <a:lnSpc>
                <a:spcPct val="120000"/>
              </a:lnSpc>
              <a:buFont typeface="Arial" panose="020B0604020202020204" pitchFamily="34" charset="0"/>
              <a:buChar char="•"/>
            </a:pPr>
            <a:endParaRPr lang="en-US" altLang="ko-KR" sz="1400" dirty="0"/>
          </a:p>
          <a:p>
            <a:pPr lvl="3">
              <a:lnSpc>
                <a:spcPct val="120000"/>
              </a:lnSpc>
              <a:buFont typeface="Arial" panose="020B0604020202020204" pitchFamily="34" charset="0"/>
              <a:buChar char="•"/>
            </a:pPr>
            <a:endParaRPr lang="en-US" altLang="ko-KR" sz="1400" dirty="0"/>
          </a:p>
          <a:p>
            <a:pPr lvl="2">
              <a:lnSpc>
                <a:spcPct val="120000"/>
              </a:lnSpc>
              <a:buFont typeface="Arial" panose="020B0604020202020204" pitchFamily="34" charset="0"/>
              <a:buChar char="•"/>
            </a:pPr>
            <a:endParaRPr lang="en-US" altLang="ko-KR" sz="1600" dirty="0"/>
          </a:p>
        </p:txBody>
      </p:sp>
      <p:sp>
        <p:nvSpPr>
          <p:cNvPr id="4" name="Slide Number Placeholder 3">
            <a:extLst>
              <a:ext uri="{FF2B5EF4-FFF2-40B4-BE49-F238E27FC236}">
                <a16:creationId xmlns:a16="http://schemas.microsoft.com/office/drawing/2014/main" id="{74AF1880-DFB7-7D67-7BE7-48F4EB23D3CC}"/>
              </a:ext>
            </a:extLst>
          </p:cNvPr>
          <p:cNvSpPr>
            <a:spLocks noGrp="1"/>
          </p:cNvSpPr>
          <p:nvPr>
            <p:ph type="sldNum" idx="12"/>
          </p:nvPr>
        </p:nvSpPr>
        <p:spPr/>
        <p:txBody>
          <a:bodyPr/>
          <a:lstStyle/>
          <a:p>
            <a:r>
              <a:rPr lang="en-GB"/>
              <a:t>Slide </a:t>
            </a:r>
            <a:fld id="{440F5867-744E-4AA6-B0ED-4C44D2DFBB7B}" type="slidenum">
              <a:rPr lang="en-GB" smtClean="0"/>
              <a:pPr/>
              <a:t>7</a:t>
            </a:fld>
            <a:endParaRPr lang="en-GB"/>
          </a:p>
        </p:txBody>
      </p:sp>
      <p:sp>
        <p:nvSpPr>
          <p:cNvPr id="20" name="바닥글 개체 틀 4"/>
          <p:cNvSpPr>
            <a:spLocks noGrp="1"/>
          </p:cNvSpPr>
          <p:nvPr>
            <p:ph type="ftr" idx="4294967295"/>
          </p:nvPr>
        </p:nvSpPr>
        <p:spPr>
          <a:xfrm>
            <a:off x="5385734" y="6475413"/>
            <a:ext cx="3184525" cy="180975"/>
          </a:xfrm>
        </p:spPr>
        <p:txBody>
          <a:bodyPr/>
          <a:lstStyle/>
          <a:p>
            <a:r>
              <a:rPr lang="en-GB" altLang="ko-KR" dirty="0"/>
              <a:t>Seongho Byeon et al., Samsung Electronics</a:t>
            </a:r>
          </a:p>
        </p:txBody>
      </p:sp>
      <p:grpSp>
        <p:nvGrpSpPr>
          <p:cNvPr id="42" name="그룹 41">
            <a:extLst>
              <a:ext uri="{FF2B5EF4-FFF2-40B4-BE49-F238E27FC236}">
                <a16:creationId xmlns:a16="http://schemas.microsoft.com/office/drawing/2014/main" id="{AA8C64CB-D383-406A-A5C6-B3BD3D86BEBE}"/>
              </a:ext>
            </a:extLst>
          </p:cNvPr>
          <p:cNvGrpSpPr/>
          <p:nvPr/>
        </p:nvGrpSpPr>
        <p:grpSpPr>
          <a:xfrm>
            <a:off x="7407082" y="3060216"/>
            <a:ext cx="481263" cy="842253"/>
            <a:chOff x="1958139" y="3056021"/>
            <a:chExt cx="481263" cy="842253"/>
          </a:xfrm>
        </p:grpSpPr>
        <p:sp>
          <p:nvSpPr>
            <p:cNvPr id="43" name="이등변 삼각형 42">
              <a:extLst>
                <a:ext uri="{FF2B5EF4-FFF2-40B4-BE49-F238E27FC236}">
                  <a16:creationId xmlns:a16="http://schemas.microsoft.com/office/drawing/2014/main" id="{8A37D8C6-6F52-4ABE-85E6-8228C3509D2C}"/>
                </a:ext>
              </a:extLst>
            </p:cNvPr>
            <p:cNvSpPr/>
            <p:nvPr/>
          </p:nvSpPr>
          <p:spPr bwMode="auto">
            <a:xfrm>
              <a:off x="2087479" y="3056021"/>
              <a:ext cx="222584" cy="547437"/>
            </a:xfrm>
            <a:prstGeom prst="triangle">
              <a:avLst/>
            </a:prstGeom>
            <a:solidFill>
              <a:srgbClr val="C8E0F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2400" b="0" i="0" u="none" strike="noStrike" cap="none" normalizeH="0" baseline="0">
                <a:ln>
                  <a:noFill/>
                </a:ln>
                <a:solidFill>
                  <a:schemeClr val="bg1"/>
                </a:solidFill>
                <a:effectLst/>
                <a:latin typeface="Times New Roman" pitchFamily="16" charset="0"/>
                <a:ea typeface="MS Gothic" charset="-128"/>
              </a:endParaRPr>
            </a:p>
          </p:txBody>
        </p:sp>
        <p:sp>
          <p:nvSpPr>
            <p:cNvPr id="44" name="TextBox 43">
              <a:extLst>
                <a:ext uri="{FF2B5EF4-FFF2-40B4-BE49-F238E27FC236}">
                  <a16:creationId xmlns:a16="http://schemas.microsoft.com/office/drawing/2014/main" id="{A5156BAA-2F46-4055-8415-921B0B133CA0}"/>
                </a:ext>
              </a:extLst>
            </p:cNvPr>
            <p:cNvSpPr txBox="1"/>
            <p:nvPr/>
          </p:nvSpPr>
          <p:spPr>
            <a:xfrm>
              <a:off x="1958139" y="3621275"/>
              <a:ext cx="481263" cy="276999"/>
            </a:xfrm>
            <a:prstGeom prst="rect">
              <a:avLst/>
            </a:prstGeom>
            <a:noFill/>
          </p:spPr>
          <p:txBody>
            <a:bodyPr wrap="square" rtlCol="0" anchor="ctr">
              <a:spAutoFit/>
            </a:bodyPr>
            <a:lstStyle/>
            <a:p>
              <a:pPr algn="ctr"/>
              <a:r>
                <a:rPr lang="en-US" altLang="ko-KR" sz="1200" b="1" dirty="0">
                  <a:solidFill>
                    <a:srgbClr val="0070C0"/>
                  </a:solidFill>
                </a:rPr>
                <a:t>AP</a:t>
              </a:r>
              <a:endParaRPr lang="ko-KR" altLang="en-US" sz="1200" b="1" dirty="0">
                <a:solidFill>
                  <a:srgbClr val="0070C0"/>
                </a:solidFill>
              </a:endParaRPr>
            </a:p>
          </p:txBody>
        </p:sp>
      </p:grpSp>
      <p:grpSp>
        <p:nvGrpSpPr>
          <p:cNvPr id="45" name="그룹 44">
            <a:extLst>
              <a:ext uri="{FF2B5EF4-FFF2-40B4-BE49-F238E27FC236}">
                <a16:creationId xmlns:a16="http://schemas.microsoft.com/office/drawing/2014/main" id="{1C8E754B-AF03-47CE-9AF4-8A6263D79FDC}"/>
              </a:ext>
            </a:extLst>
          </p:cNvPr>
          <p:cNvGrpSpPr/>
          <p:nvPr/>
        </p:nvGrpSpPr>
        <p:grpSpPr>
          <a:xfrm>
            <a:off x="6414970" y="3790155"/>
            <a:ext cx="637678" cy="535678"/>
            <a:chOff x="944476" y="4337384"/>
            <a:chExt cx="637678" cy="535678"/>
          </a:xfrm>
        </p:grpSpPr>
        <p:sp>
          <p:nvSpPr>
            <p:cNvPr id="46" name="타원 45">
              <a:extLst>
                <a:ext uri="{FF2B5EF4-FFF2-40B4-BE49-F238E27FC236}">
                  <a16:creationId xmlns:a16="http://schemas.microsoft.com/office/drawing/2014/main" id="{E040AAD4-9778-4AE9-95AF-5E212F33D5D2}"/>
                </a:ext>
              </a:extLst>
            </p:cNvPr>
            <p:cNvSpPr/>
            <p:nvPr/>
          </p:nvSpPr>
          <p:spPr bwMode="auto">
            <a:xfrm>
              <a:off x="1136984" y="4337384"/>
              <a:ext cx="252663" cy="258679"/>
            </a:xfrm>
            <a:prstGeom prst="ellipse">
              <a:avLst/>
            </a:prstGeom>
            <a:solidFill>
              <a:srgbClr val="C8E0F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2400" b="0" i="0" u="none" strike="noStrike" cap="none" normalizeH="0" baseline="0">
                <a:ln>
                  <a:noFill/>
                </a:ln>
                <a:solidFill>
                  <a:schemeClr val="bg1"/>
                </a:solidFill>
                <a:effectLst/>
                <a:latin typeface="Times New Roman" pitchFamily="16" charset="0"/>
                <a:ea typeface="MS Gothic" charset="-128"/>
              </a:endParaRPr>
            </a:p>
          </p:txBody>
        </p:sp>
        <p:sp>
          <p:nvSpPr>
            <p:cNvPr id="47" name="TextBox 46">
              <a:extLst>
                <a:ext uri="{FF2B5EF4-FFF2-40B4-BE49-F238E27FC236}">
                  <a16:creationId xmlns:a16="http://schemas.microsoft.com/office/drawing/2014/main" id="{CDAF9CDF-66C2-4010-BFC0-BEEB9F57A473}"/>
                </a:ext>
              </a:extLst>
            </p:cNvPr>
            <p:cNvSpPr txBox="1"/>
            <p:nvPr/>
          </p:nvSpPr>
          <p:spPr>
            <a:xfrm>
              <a:off x="944476" y="4596063"/>
              <a:ext cx="637678" cy="276999"/>
            </a:xfrm>
            <a:prstGeom prst="rect">
              <a:avLst/>
            </a:prstGeom>
            <a:noFill/>
          </p:spPr>
          <p:txBody>
            <a:bodyPr wrap="square" rtlCol="0" anchor="ctr">
              <a:spAutoFit/>
            </a:bodyPr>
            <a:lstStyle/>
            <a:p>
              <a:pPr algn="ctr"/>
              <a:r>
                <a:rPr lang="en-US" altLang="ko-KR" sz="1200" b="1" dirty="0">
                  <a:solidFill>
                    <a:srgbClr val="0070C0"/>
                  </a:solidFill>
                </a:rPr>
                <a:t>STA</a:t>
              </a:r>
              <a:endParaRPr lang="ko-KR" altLang="en-US" sz="1200" b="1" dirty="0">
                <a:solidFill>
                  <a:srgbClr val="0070C0"/>
                </a:solidFill>
              </a:endParaRPr>
            </a:p>
          </p:txBody>
        </p:sp>
      </p:grpSp>
      <p:grpSp>
        <p:nvGrpSpPr>
          <p:cNvPr id="48" name="그룹 47">
            <a:extLst>
              <a:ext uri="{FF2B5EF4-FFF2-40B4-BE49-F238E27FC236}">
                <a16:creationId xmlns:a16="http://schemas.microsoft.com/office/drawing/2014/main" id="{855F3FB9-0F9B-4DEF-A8BB-37E1A2B40138}"/>
              </a:ext>
            </a:extLst>
          </p:cNvPr>
          <p:cNvGrpSpPr/>
          <p:nvPr/>
        </p:nvGrpSpPr>
        <p:grpSpPr>
          <a:xfrm>
            <a:off x="7980975" y="3627707"/>
            <a:ext cx="990708" cy="842253"/>
            <a:chOff x="1703417" y="3056021"/>
            <a:chExt cx="990708" cy="842253"/>
          </a:xfrm>
        </p:grpSpPr>
        <p:sp>
          <p:nvSpPr>
            <p:cNvPr id="49" name="이등변 삼각형 48">
              <a:extLst>
                <a:ext uri="{FF2B5EF4-FFF2-40B4-BE49-F238E27FC236}">
                  <a16:creationId xmlns:a16="http://schemas.microsoft.com/office/drawing/2014/main" id="{4E531F1A-681A-4CE1-A378-5CA9C589D93A}"/>
                </a:ext>
              </a:extLst>
            </p:cNvPr>
            <p:cNvSpPr/>
            <p:nvPr/>
          </p:nvSpPr>
          <p:spPr bwMode="auto">
            <a:xfrm>
              <a:off x="2087479" y="3056021"/>
              <a:ext cx="222584" cy="547437"/>
            </a:xfrm>
            <a:prstGeom prst="triangle">
              <a:avLst/>
            </a:prstGeom>
            <a:solidFill>
              <a:srgbClr val="FFC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2400" b="0" i="0" u="none" strike="noStrike" cap="none" normalizeH="0" baseline="0">
                <a:ln>
                  <a:noFill/>
                </a:ln>
                <a:solidFill>
                  <a:schemeClr val="bg1"/>
                </a:solidFill>
                <a:effectLst/>
                <a:latin typeface="Times New Roman" pitchFamily="16" charset="0"/>
                <a:ea typeface="MS Gothic" charset="-128"/>
              </a:endParaRPr>
            </a:p>
          </p:txBody>
        </p:sp>
        <p:sp>
          <p:nvSpPr>
            <p:cNvPr id="50" name="TextBox 49">
              <a:extLst>
                <a:ext uri="{FF2B5EF4-FFF2-40B4-BE49-F238E27FC236}">
                  <a16:creationId xmlns:a16="http://schemas.microsoft.com/office/drawing/2014/main" id="{7823A0BE-D4CB-4C51-80D1-8607FE3291C3}"/>
                </a:ext>
              </a:extLst>
            </p:cNvPr>
            <p:cNvSpPr txBox="1"/>
            <p:nvPr/>
          </p:nvSpPr>
          <p:spPr>
            <a:xfrm>
              <a:off x="1703417" y="3621275"/>
              <a:ext cx="990708" cy="276999"/>
            </a:xfrm>
            <a:prstGeom prst="rect">
              <a:avLst/>
            </a:prstGeom>
            <a:noFill/>
          </p:spPr>
          <p:txBody>
            <a:bodyPr wrap="square" rtlCol="0" anchor="ctr">
              <a:spAutoFit/>
            </a:bodyPr>
            <a:lstStyle/>
            <a:p>
              <a:pPr algn="ctr"/>
              <a:r>
                <a:rPr lang="en-US" altLang="ko-KR" sz="1200" b="1" dirty="0">
                  <a:solidFill>
                    <a:schemeClr val="tx1"/>
                  </a:solidFill>
                </a:rPr>
                <a:t>OBSS AP</a:t>
              </a:r>
              <a:endParaRPr lang="ko-KR" altLang="en-US" sz="1200" b="1" dirty="0">
                <a:solidFill>
                  <a:schemeClr val="tx1"/>
                </a:solidFill>
              </a:endParaRPr>
            </a:p>
          </p:txBody>
        </p:sp>
      </p:grpSp>
      <p:grpSp>
        <p:nvGrpSpPr>
          <p:cNvPr id="51" name="그룹 50">
            <a:extLst>
              <a:ext uri="{FF2B5EF4-FFF2-40B4-BE49-F238E27FC236}">
                <a16:creationId xmlns:a16="http://schemas.microsoft.com/office/drawing/2014/main" id="{1301F423-0F9F-44DE-B70A-D270E323E23A}"/>
              </a:ext>
            </a:extLst>
          </p:cNvPr>
          <p:cNvGrpSpPr/>
          <p:nvPr/>
        </p:nvGrpSpPr>
        <p:grpSpPr>
          <a:xfrm>
            <a:off x="6870105" y="4464526"/>
            <a:ext cx="1227208" cy="535678"/>
            <a:chOff x="649711" y="4337384"/>
            <a:chExt cx="1227208" cy="535678"/>
          </a:xfrm>
        </p:grpSpPr>
        <p:sp>
          <p:nvSpPr>
            <p:cNvPr id="52" name="타원 51">
              <a:extLst>
                <a:ext uri="{FF2B5EF4-FFF2-40B4-BE49-F238E27FC236}">
                  <a16:creationId xmlns:a16="http://schemas.microsoft.com/office/drawing/2014/main" id="{27661648-D361-45EA-B673-2BC3BFC650D9}"/>
                </a:ext>
              </a:extLst>
            </p:cNvPr>
            <p:cNvSpPr/>
            <p:nvPr/>
          </p:nvSpPr>
          <p:spPr bwMode="auto">
            <a:xfrm>
              <a:off x="1136984" y="4337384"/>
              <a:ext cx="252663" cy="258679"/>
            </a:xfrm>
            <a:prstGeom prst="ellipse">
              <a:avLst/>
            </a:prstGeom>
            <a:solidFill>
              <a:srgbClr val="FFC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2400" b="0" i="0" u="none" strike="noStrike" cap="none" normalizeH="0" baseline="0" dirty="0">
                <a:ln>
                  <a:noFill/>
                </a:ln>
                <a:solidFill>
                  <a:schemeClr val="bg1"/>
                </a:solidFill>
                <a:effectLst/>
                <a:latin typeface="Times New Roman" pitchFamily="16" charset="0"/>
                <a:ea typeface="MS Gothic" charset="-128"/>
              </a:endParaRPr>
            </a:p>
          </p:txBody>
        </p:sp>
        <p:sp>
          <p:nvSpPr>
            <p:cNvPr id="53" name="TextBox 52">
              <a:extLst>
                <a:ext uri="{FF2B5EF4-FFF2-40B4-BE49-F238E27FC236}">
                  <a16:creationId xmlns:a16="http://schemas.microsoft.com/office/drawing/2014/main" id="{3DD4A024-2933-4F08-8FD2-DA1A78B11337}"/>
                </a:ext>
              </a:extLst>
            </p:cNvPr>
            <p:cNvSpPr txBox="1"/>
            <p:nvPr/>
          </p:nvSpPr>
          <p:spPr>
            <a:xfrm>
              <a:off x="649711" y="4596063"/>
              <a:ext cx="1227208" cy="276999"/>
            </a:xfrm>
            <a:prstGeom prst="rect">
              <a:avLst/>
            </a:prstGeom>
            <a:noFill/>
          </p:spPr>
          <p:txBody>
            <a:bodyPr wrap="square" rtlCol="0" anchor="ctr">
              <a:spAutoFit/>
            </a:bodyPr>
            <a:lstStyle/>
            <a:p>
              <a:pPr algn="ctr"/>
              <a:r>
                <a:rPr lang="en-US" altLang="ko-KR" sz="1200" b="1" dirty="0">
                  <a:solidFill>
                    <a:schemeClr val="tx1"/>
                  </a:solidFill>
                </a:rPr>
                <a:t>OBSS STA</a:t>
              </a:r>
              <a:endParaRPr lang="ko-KR" altLang="en-US" sz="1200" b="1" dirty="0">
                <a:solidFill>
                  <a:schemeClr val="tx1"/>
                </a:solidFill>
              </a:endParaRPr>
            </a:p>
          </p:txBody>
        </p:sp>
      </p:grpSp>
      <p:cxnSp>
        <p:nvCxnSpPr>
          <p:cNvPr id="54" name="직선 화살표 연결선 53">
            <a:extLst>
              <a:ext uri="{FF2B5EF4-FFF2-40B4-BE49-F238E27FC236}">
                <a16:creationId xmlns:a16="http://schemas.microsoft.com/office/drawing/2014/main" id="{3730763E-898D-4AD6-9B58-1E0B6DDFCD9B}"/>
              </a:ext>
            </a:extLst>
          </p:cNvPr>
          <p:cNvCxnSpPr/>
          <p:nvPr/>
        </p:nvCxnSpPr>
        <p:spPr bwMode="auto">
          <a:xfrm flipH="1">
            <a:off x="7763464" y="4110141"/>
            <a:ext cx="487273" cy="378995"/>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56" name="직선 화살표 연결선 55">
            <a:extLst>
              <a:ext uri="{FF2B5EF4-FFF2-40B4-BE49-F238E27FC236}">
                <a16:creationId xmlns:a16="http://schemas.microsoft.com/office/drawing/2014/main" id="{FE12AB64-0C4D-438B-B219-E31E0FC09FDC}"/>
              </a:ext>
            </a:extLst>
          </p:cNvPr>
          <p:cNvCxnSpPr/>
          <p:nvPr/>
        </p:nvCxnSpPr>
        <p:spPr bwMode="auto">
          <a:xfrm flipH="1">
            <a:off x="7721676" y="4044465"/>
            <a:ext cx="487273" cy="378995"/>
          </a:xfrm>
          <a:prstGeom prst="straightConnector1">
            <a:avLst/>
          </a:prstGeom>
          <a:solidFill>
            <a:srgbClr val="00B8FF"/>
          </a:solidFill>
          <a:ln w="9525" cap="flat" cmpd="sng" algn="ctr">
            <a:solidFill>
              <a:schemeClr val="tx1"/>
            </a:solidFill>
            <a:prstDash val="solid"/>
            <a:round/>
            <a:headEnd type="triangle" w="med" len="med"/>
            <a:tailEnd type="none" w="med" len="med"/>
          </a:ln>
          <a:effectLst/>
        </p:spPr>
      </p:cxnSp>
      <p:cxnSp>
        <p:nvCxnSpPr>
          <p:cNvPr id="57" name="직선 화살표 연결선 56">
            <a:extLst>
              <a:ext uri="{FF2B5EF4-FFF2-40B4-BE49-F238E27FC236}">
                <a16:creationId xmlns:a16="http://schemas.microsoft.com/office/drawing/2014/main" id="{A58289A7-3149-468A-B441-9DBFD9EE9F9F}"/>
              </a:ext>
            </a:extLst>
          </p:cNvPr>
          <p:cNvCxnSpPr/>
          <p:nvPr/>
        </p:nvCxnSpPr>
        <p:spPr bwMode="auto">
          <a:xfrm flipH="1">
            <a:off x="6963245" y="3422786"/>
            <a:ext cx="487273" cy="378995"/>
          </a:xfrm>
          <a:prstGeom prst="straightConnector1">
            <a:avLst/>
          </a:prstGeom>
          <a:solidFill>
            <a:srgbClr val="00B8FF"/>
          </a:solidFill>
          <a:ln w="9525" cap="flat" cmpd="sng" algn="ctr">
            <a:solidFill>
              <a:schemeClr val="tx1"/>
            </a:solidFill>
            <a:prstDash val="solid"/>
            <a:round/>
            <a:headEnd type="triangle" w="med" len="med"/>
            <a:tailEnd type="triangle" w="med" len="med"/>
          </a:ln>
          <a:effectLst/>
        </p:spPr>
      </p:cxnSp>
      <p:sp>
        <p:nvSpPr>
          <p:cNvPr id="59" name="TextBox 58">
            <a:extLst>
              <a:ext uri="{FF2B5EF4-FFF2-40B4-BE49-F238E27FC236}">
                <a16:creationId xmlns:a16="http://schemas.microsoft.com/office/drawing/2014/main" id="{07DF6043-A8F6-4385-8F2D-B71DD0AC003B}"/>
              </a:ext>
            </a:extLst>
          </p:cNvPr>
          <p:cNvSpPr txBox="1"/>
          <p:nvPr/>
        </p:nvSpPr>
        <p:spPr>
          <a:xfrm rot="19359453">
            <a:off x="6634345" y="3347018"/>
            <a:ext cx="990708" cy="276999"/>
          </a:xfrm>
          <a:prstGeom prst="rect">
            <a:avLst/>
          </a:prstGeom>
          <a:noFill/>
        </p:spPr>
        <p:txBody>
          <a:bodyPr wrap="square" rtlCol="0" anchor="ctr">
            <a:spAutoFit/>
          </a:bodyPr>
          <a:lstStyle/>
          <a:p>
            <a:pPr algn="ctr"/>
            <a:r>
              <a:rPr lang="en-US" altLang="ko-KR" sz="1200" b="1" dirty="0">
                <a:solidFill>
                  <a:srgbClr val="0070C0"/>
                </a:solidFill>
              </a:rPr>
              <a:t>NPCA</a:t>
            </a:r>
            <a:endParaRPr lang="ko-KR" altLang="en-US" sz="1200" b="1" dirty="0">
              <a:solidFill>
                <a:srgbClr val="0070C0"/>
              </a:solidFill>
            </a:endParaRPr>
          </a:p>
        </p:txBody>
      </p:sp>
      <p:cxnSp>
        <p:nvCxnSpPr>
          <p:cNvPr id="65" name="직선 화살표 연결선 64">
            <a:extLst>
              <a:ext uri="{FF2B5EF4-FFF2-40B4-BE49-F238E27FC236}">
                <a16:creationId xmlns:a16="http://schemas.microsoft.com/office/drawing/2014/main" id="{2D5C82B0-F58A-4CF9-9642-FA7BF48F964B}"/>
              </a:ext>
            </a:extLst>
          </p:cNvPr>
          <p:cNvCxnSpPr>
            <a:cxnSpLocks/>
          </p:cNvCxnSpPr>
          <p:nvPr/>
        </p:nvCxnSpPr>
        <p:spPr bwMode="auto">
          <a:xfrm flipV="1">
            <a:off x="7042518" y="3987455"/>
            <a:ext cx="1108118" cy="33382"/>
          </a:xfrm>
          <a:prstGeom prst="straightConnector1">
            <a:avLst/>
          </a:prstGeom>
          <a:solidFill>
            <a:srgbClr val="00B8FF"/>
          </a:solidFill>
          <a:ln w="9525" cap="flat" cmpd="sng" algn="ctr">
            <a:solidFill>
              <a:srgbClr val="C00000"/>
            </a:solidFill>
            <a:prstDash val="dash"/>
            <a:round/>
            <a:headEnd type="triangle" w="med" len="med"/>
            <a:tailEnd type="triangle" w="med" len="med"/>
          </a:ln>
          <a:effectLst/>
        </p:spPr>
      </p:cxnSp>
      <p:sp>
        <p:nvSpPr>
          <p:cNvPr id="66" name="&quot;허용 안 됨&quot; 기호 65">
            <a:extLst>
              <a:ext uri="{FF2B5EF4-FFF2-40B4-BE49-F238E27FC236}">
                <a16:creationId xmlns:a16="http://schemas.microsoft.com/office/drawing/2014/main" id="{7FEB61BC-069D-4344-918A-5FCB32087367}"/>
              </a:ext>
            </a:extLst>
          </p:cNvPr>
          <p:cNvSpPr/>
          <p:nvPr/>
        </p:nvSpPr>
        <p:spPr bwMode="auto">
          <a:xfrm>
            <a:off x="7480713" y="3889435"/>
            <a:ext cx="222585" cy="212707"/>
          </a:xfrm>
          <a:prstGeom prst="noSmoking">
            <a:avLst/>
          </a:prstGeom>
          <a:no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2400" b="0" i="0" u="none" strike="noStrike" cap="none" normalizeH="0" baseline="0">
              <a:effectLst/>
              <a:latin typeface="Times New Roman" pitchFamily="16" charset="0"/>
              <a:ea typeface="MS Gothic" charset="-128"/>
            </a:endParaRPr>
          </a:p>
        </p:txBody>
      </p:sp>
      <p:cxnSp>
        <p:nvCxnSpPr>
          <p:cNvPr id="67" name="직선 화살표 연결선 66">
            <a:extLst>
              <a:ext uri="{FF2B5EF4-FFF2-40B4-BE49-F238E27FC236}">
                <a16:creationId xmlns:a16="http://schemas.microsoft.com/office/drawing/2014/main" id="{4E8F7573-312F-44A3-B612-DFF809EEF22F}"/>
              </a:ext>
            </a:extLst>
          </p:cNvPr>
          <p:cNvCxnSpPr>
            <a:cxnSpLocks/>
          </p:cNvCxnSpPr>
          <p:nvPr/>
        </p:nvCxnSpPr>
        <p:spPr bwMode="auto">
          <a:xfrm>
            <a:off x="6930263" y="4294792"/>
            <a:ext cx="349586" cy="209670"/>
          </a:xfrm>
          <a:prstGeom prst="straightConnector1">
            <a:avLst/>
          </a:prstGeom>
          <a:solidFill>
            <a:srgbClr val="00B8FF"/>
          </a:solidFill>
          <a:ln w="9525" cap="flat" cmpd="sng" algn="ctr">
            <a:solidFill>
              <a:srgbClr val="C00000"/>
            </a:solidFill>
            <a:prstDash val="dash"/>
            <a:round/>
            <a:headEnd type="triangle" w="med" len="med"/>
            <a:tailEnd type="triangle" w="med" len="med"/>
          </a:ln>
          <a:effectLst/>
        </p:spPr>
      </p:cxnSp>
      <p:sp>
        <p:nvSpPr>
          <p:cNvPr id="68" name="TextBox 67">
            <a:extLst>
              <a:ext uri="{FF2B5EF4-FFF2-40B4-BE49-F238E27FC236}">
                <a16:creationId xmlns:a16="http://schemas.microsoft.com/office/drawing/2014/main" id="{60187398-1BC5-43C7-9A68-F502477C04E7}"/>
              </a:ext>
            </a:extLst>
          </p:cNvPr>
          <p:cNvSpPr txBox="1"/>
          <p:nvPr/>
        </p:nvSpPr>
        <p:spPr>
          <a:xfrm>
            <a:off x="6208220" y="2453873"/>
            <a:ext cx="2493795" cy="461665"/>
          </a:xfrm>
          <a:prstGeom prst="rect">
            <a:avLst/>
          </a:prstGeom>
          <a:noFill/>
        </p:spPr>
        <p:txBody>
          <a:bodyPr wrap="square" rtlCol="0" anchor="ctr">
            <a:spAutoFit/>
          </a:bodyPr>
          <a:lstStyle/>
          <a:p>
            <a:r>
              <a:rPr lang="en-US" altLang="ko-KR" sz="1200" b="1" dirty="0">
                <a:solidFill>
                  <a:schemeClr val="tx1"/>
                </a:solidFill>
              </a:rPr>
              <a:t>NPCA STA and OBSS AP are hidden each other</a:t>
            </a:r>
            <a:endParaRPr lang="ko-KR" altLang="en-US" sz="1200" b="1" dirty="0">
              <a:solidFill>
                <a:schemeClr val="tx1"/>
              </a:solidFill>
            </a:endParaRPr>
          </a:p>
        </p:txBody>
      </p:sp>
      <p:cxnSp>
        <p:nvCxnSpPr>
          <p:cNvPr id="70" name="직선 연결선 69">
            <a:extLst>
              <a:ext uri="{FF2B5EF4-FFF2-40B4-BE49-F238E27FC236}">
                <a16:creationId xmlns:a16="http://schemas.microsoft.com/office/drawing/2014/main" id="{583CEDE9-5FC2-4B13-B9B3-BF401E7A9BD3}"/>
              </a:ext>
            </a:extLst>
          </p:cNvPr>
          <p:cNvCxnSpPr/>
          <p:nvPr/>
        </p:nvCxnSpPr>
        <p:spPr bwMode="auto">
          <a:xfrm>
            <a:off x="2385782" y="4322541"/>
            <a:ext cx="0" cy="1080000"/>
          </a:xfrm>
          <a:prstGeom prst="line">
            <a:avLst/>
          </a:prstGeom>
          <a:solidFill>
            <a:srgbClr val="00B8FF"/>
          </a:solidFill>
          <a:ln w="9525" cap="flat" cmpd="sng" algn="ctr">
            <a:solidFill>
              <a:schemeClr val="bg1">
                <a:lumMod val="65000"/>
              </a:schemeClr>
            </a:solidFill>
            <a:prstDash val="dash"/>
            <a:round/>
            <a:headEnd type="none" w="med" len="med"/>
            <a:tailEnd type="none" w="med" len="med"/>
          </a:ln>
          <a:effectLst/>
        </p:spPr>
      </p:cxnSp>
      <p:cxnSp>
        <p:nvCxnSpPr>
          <p:cNvPr id="71" name="직선 연결선 70">
            <a:extLst>
              <a:ext uri="{FF2B5EF4-FFF2-40B4-BE49-F238E27FC236}">
                <a16:creationId xmlns:a16="http://schemas.microsoft.com/office/drawing/2014/main" id="{A2068E64-1188-4EFC-8303-E61FE093535D}"/>
              </a:ext>
            </a:extLst>
          </p:cNvPr>
          <p:cNvCxnSpPr/>
          <p:nvPr/>
        </p:nvCxnSpPr>
        <p:spPr bwMode="auto">
          <a:xfrm>
            <a:off x="2818919" y="4322541"/>
            <a:ext cx="0" cy="1080000"/>
          </a:xfrm>
          <a:prstGeom prst="line">
            <a:avLst/>
          </a:prstGeom>
          <a:solidFill>
            <a:srgbClr val="00B8FF"/>
          </a:solidFill>
          <a:ln w="9525" cap="flat" cmpd="sng" algn="ctr">
            <a:solidFill>
              <a:schemeClr val="bg1">
                <a:lumMod val="65000"/>
              </a:schemeClr>
            </a:solidFill>
            <a:prstDash val="dash"/>
            <a:round/>
            <a:headEnd type="none" w="med" len="med"/>
            <a:tailEnd type="none" w="med" len="med"/>
          </a:ln>
          <a:effectLst/>
        </p:spPr>
      </p:cxnSp>
      <p:cxnSp>
        <p:nvCxnSpPr>
          <p:cNvPr id="72" name="직선 연결선 71">
            <a:extLst>
              <a:ext uri="{FF2B5EF4-FFF2-40B4-BE49-F238E27FC236}">
                <a16:creationId xmlns:a16="http://schemas.microsoft.com/office/drawing/2014/main" id="{E65DDD17-79F4-47B7-A014-A3C72BE4648B}"/>
              </a:ext>
            </a:extLst>
          </p:cNvPr>
          <p:cNvCxnSpPr/>
          <p:nvPr/>
        </p:nvCxnSpPr>
        <p:spPr bwMode="auto">
          <a:xfrm>
            <a:off x="2917183" y="4322541"/>
            <a:ext cx="0" cy="1080000"/>
          </a:xfrm>
          <a:prstGeom prst="line">
            <a:avLst/>
          </a:prstGeom>
          <a:solidFill>
            <a:srgbClr val="00B8FF"/>
          </a:solidFill>
          <a:ln w="9525" cap="flat" cmpd="sng" algn="ctr">
            <a:solidFill>
              <a:schemeClr val="bg1">
                <a:lumMod val="65000"/>
              </a:schemeClr>
            </a:solidFill>
            <a:prstDash val="dash"/>
            <a:round/>
            <a:headEnd type="none" w="med" len="med"/>
            <a:tailEnd type="none" w="med" len="med"/>
          </a:ln>
          <a:effectLst/>
        </p:spPr>
      </p:cxnSp>
      <p:cxnSp>
        <p:nvCxnSpPr>
          <p:cNvPr id="73" name="직선 화살표 연결선 72">
            <a:extLst>
              <a:ext uri="{FF2B5EF4-FFF2-40B4-BE49-F238E27FC236}">
                <a16:creationId xmlns:a16="http://schemas.microsoft.com/office/drawing/2014/main" id="{86D85819-C9E8-4BB1-BB1A-5ABD26A4A47B}"/>
              </a:ext>
            </a:extLst>
          </p:cNvPr>
          <p:cNvCxnSpPr/>
          <p:nvPr/>
        </p:nvCxnSpPr>
        <p:spPr bwMode="auto">
          <a:xfrm>
            <a:off x="2282677" y="5304440"/>
            <a:ext cx="3888000"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74" name="직사각형 73">
            <a:extLst>
              <a:ext uri="{FF2B5EF4-FFF2-40B4-BE49-F238E27FC236}">
                <a16:creationId xmlns:a16="http://schemas.microsoft.com/office/drawing/2014/main" id="{C8AEDACE-DD89-4C5A-BAEC-8375DDE1B14E}"/>
              </a:ext>
            </a:extLst>
          </p:cNvPr>
          <p:cNvSpPr/>
          <p:nvPr/>
        </p:nvSpPr>
        <p:spPr bwMode="auto">
          <a:xfrm>
            <a:off x="2385782" y="5083715"/>
            <a:ext cx="433137" cy="220720"/>
          </a:xfrm>
          <a:prstGeom prst="rect">
            <a:avLst/>
          </a:prstGeom>
          <a:solidFill>
            <a:srgbClr val="FFC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00" b="1" i="0" u="none" strike="noStrike" cap="none" normalizeH="0" baseline="0" dirty="0">
                <a:ln>
                  <a:noFill/>
                </a:ln>
                <a:effectLst/>
                <a:latin typeface="Times New Roman" pitchFamily="16" charset="0"/>
                <a:ea typeface="MS Gothic" charset="-128"/>
              </a:rPr>
              <a:t>CTS</a:t>
            </a:r>
            <a:endParaRPr kumimoji="0" lang="ko-KR" altLang="en-US" sz="1000" b="1" i="0" u="none" strike="noStrike" cap="none" normalizeH="0" baseline="0" dirty="0">
              <a:ln>
                <a:noFill/>
              </a:ln>
              <a:effectLst/>
              <a:latin typeface="Times New Roman" pitchFamily="16" charset="0"/>
              <a:ea typeface="MS Gothic" charset="-128"/>
            </a:endParaRPr>
          </a:p>
        </p:txBody>
      </p:sp>
      <p:sp>
        <p:nvSpPr>
          <p:cNvPr id="79" name="직사각형 78">
            <a:extLst>
              <a:ext uri="{FF2B5EF4-FFF2-40B4-BE49-F238E27FC236}">
                <a16:creationId xmlns:a16="http://schemas.microsoft.com/office/drawing/2014/main" id="{F12F1F3F-5982-4EAB-8AC9-EB143D0C16BB}"/>
              </a:ext>
            </a:extLst>
          </p:cNvPr>
          <p:cNvSpPr/>
          <p:nvPr/>
        </p:nvSpPr>
        <p:spPr bwMode="auto">
          <a:xfrm>
            <a:off x="2385782" y="4875265"/>
            <a:ext cx="433137" cy="220720"/>
          </a:xfrm>
          <a:prstGeom prst="rect">
            <a:avLst/>
          </a:prstGeom>
          <a:solidFill>
            <a:srgbClr val="FFC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00" b="1" i="0" u="none" strike="noStrike" cap="none" normalizeH="0" baseline="0" dirty="0">
                <a:ln>
                  <a:noFill/>
                </a:ln>
                <a:effectLst/>
                <a:latin typeface="Times New Roman" pitchFamily="16" charset="0"/>
                <a:ea typeface="MS Gothic" charset="-128"/>
              </a:rPr>
              <a:t>CTS</a:t>
            </a:r>
            <a:endParaRPr kumimoji="0" lang="ko-KR" altLang="en-US" sz="1000" b="1" i="0" u="none" strike="noStrike" cap="none" normalizeH="0" baseline="0" dirty="0">
              <a:ln>
                <a:noFill/>
              </a:ln>
              <a:effectLst/>
              <a:latin typeface="Times New Roman" pitchFamily="16" charset="0"/>
              <a:ea typeface="MS Gothic" charset="-128"/>
            </a:endParaRPr>
          </a:p>
        </p:txBody>
      </p:sp>
      <p:sp>
        <p:nvSpPr>
          <p:cNvPr id="80" name="직사각형 79">
            <a:extLst>
              <a:ext uri="{FF2B5EF4-FFF2-40B4-BE49-F238E27FC236}">
                <a16:creationId xmlns:a16="http://schemas.microsoft.com/office/drawing/2014/main" id="{F479BD5D-83DE-41EE-96C3-004FD12C9CFE}"/>
              </a:ext>
            </a:extLst>
          </p:cNvPr>
          <p:cNvSpPr/>
          <p:nvPr/>
        </p:nvSpPr>
        <p:spPr bwMode="auto">
          <a:xfrm>
            <a:off x="2385782" y="4660678"/>
            <a:ext cx="433137" cy="220720"/>
          </a:xfrm>
          <a:prstGeom prst="rect">
            <a:avLst/>
          </a:prstGeom>
          <a:solidFill>
            <a:srgbClr val="FFC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00" b="1" i="0" u="none" strike="noStrike" cap="none" normalizeH="0" baseline="0" dirty="0">
                <a:ln>
                  <a:noFill/>
                </a:ln>
                <a:effectLst/>
                <a:latin typeface="Times New Roman" pitchFamily="16" charset="0"/>
                <a:ea typeface="MS Gothic" charset="-128"/>
              </a:rPr>
              <a:t>CTS</a:t>
            </a:r>
            <a:endParaRPr kumimoji="0" lang="ko-KR" altLang="en-US" sz="1000" b="1" i="0" u="none" strike="noStrike" cap="none" normalizeH="0" baseline="0" dirty="0">
              <a:ln>
                <a:noFill/>
              </a:ln>
              <a:effectLst/>
              <a:latin typeface="Times New Roman" pitchFamily="16" charset="0"/>
              <a:ea typeface="MS Gothic" charset="-128"/>
            </a:endParaRPr>
          </a:p>
        </p:txBody>
      </p:sp>
      <p:sp>
        <p:nvSpPr>
          <p:cNvPr id="81" name="직사각형 80">
            <a:extLst>
              <a:ext uri="{FF2B5EF4-FFF2-40B4-BE49-F238E27FC236}">
                <a16:creationId xmlns:a16="http://schemas.microsoft.com/office/drawing/2014/main" id="{ACC3C074-75FB-4E30-A909-58EFD32FB3D6}"/>
              </a:ext>
            </a:extLst>
          </p:cNvPr>
          <p:cNvSpPr/>
          <p:nvPr/>
        </p:nvSpPr>
        <p:spPr bwMode="auto">
          <a:xfrm>
            <a:off x="2385782" y="4455058"/>
            <a:ext cx="433137" cy="220720"/>
          </a:xfrm>
          <a:prstGeom prst="rect">
            <a:avLst/>
          </a:prstGeom>
          <a:solidFill>
            <a:srgbClr val="FFC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00" b="1" i="0" u="none" strike="noStrike" cap="none" normalizeH="0" baseline="0" dirty="0">
                <a:ln>
                  <a:noFill/>
                </a:ln>
                <a:effectLst/>
                <a:latin typeface="Times New Roman" pitchFamily="16" charset="0"/>
                <a:ea typeface="MS Gothic" charset="-128"/>
              </a:rPr>
              <a:t>CTS</a:t>
            </a:r>
            <a:endParaRPr kumimoji="0" lang="ko-KR" altLang="en-US" sz="1000" b="1" i="0" u="none" strike="noStrike" cap="none" normalizeH="0" baseline="0" dirty="0">
              <a:ln>
                <a:noFill/>
              </a:ln>
              <a:effectLst/>
              <a:latin typeface="Times New Roman" pitchFamily="16" charset="0"/>
              <a:ea typeface="MS Gothic" charset="-128"/>
            </a:endParaRPr>
          </a:p>
        </p:txBody>
      </p:sp>
      <p:sp>
        <p:nvSpPr>
          <p:cNvPr id="82" name="직사각형 81">
            <a:extLst>
              <a:ext uri="{FF2B5EF4-FFF2-40B4-BE49-F238E27FC236}">
                <a16:creationId xmlns:a16="http://schemas.microsoft.com/office/drawing/2014/main" id="{CBA7892A-49BC-48C5-A2FE-7228AAFF9419}"/>
              </a:ext>
            </a:extLst>
          </p:cNvPr>
          <p:cNvSpPr/>
          <p:nvPr/>
        </p:nvSpPr>
        <p:spPr bwMode="auto">
          <a:xfrm>
            <a:off x="2917182" y="4455058"/>
            <a:ext cx="2326985" cy="849377"/>
          </a:xfrm>
          <a:prstGeom prst="rect">
            <a:avLst/>
          </a:prstGeom>
          <a:solidFill>
            <a:srgbClr val="FFC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ko-KR" sz="2000" b="1" dirty="0"/>
              <a:t>OBSS TXOP</a:t>
            </a:r>
            <a:br>
              <a:rPr lang="en-US" altLang="ko-KR" sz="2000" b="1" dirty="0"/>
            </a:br>
            <a:r>
              <a:rPr lang="en-US" altLang="ko-KR" sz="1100" dirty="0"/>
              <a:t>(</a:t>
            </a:r>
            <a:r>
              <a:rPr lang="en-US" altLang="ko-KR" sz="1100" i="1" dirty="0" err="1"/>
              <a:t>BasicNav</a:t>
            </a:r>
            <a:r>
              <a:rPr lang="en-US" altLang="ko-KR" sz="1100" dirty="0"/>
              <a:t> set)</a:t>
            </a:r>
            <a:endParaRPr kumimoji="0" lang="ko-KR" altLang="en-US" sz="2000" i="0" u="none" strike="noStrike" cap="none" normalizeH="0" baseline="0" dirty="0">
              <a:ln>
                <a:noFill/>
              </a:ln>
              <a:effectLst/>
              <a:latin typeface="Times New Roman" pitchFamily="16" charset="0"/>
              <a:ea typeface="MS Gothic" charset="-128"/>
            </a:endParaRPr>
          </a:p>
        </p:txBody>
      </p:sp>
      <p:sp>
        <p:nvSpPr>
          <p:cNvPr id="83" name="TextBox 82">
            <a:extLst>
              <a:ext uri="{FF2B5EF4-FFF2-40B4-BE49-F238E27FC236}">
                <a16:creationId xmlns:a16="http://schemas.microsoft.com/office/drawing/2014/main" id="{F7D5D629-CBEA-43CD-9BD9-D85B9F135D79}"/>
              </a:ext>
            </a:extLst>
          </p:cNvPr>
          <p:cNvSpPr txBox="1"/>
          <p:nvPr/>
        </p:nvSpPr>
        <p:spPr>
          <a:xfrm>
            <a:off x="4989062" y="4736765"/>
            <a:ext cx="990708" cy="276999"/>
          </a:xfrm>
          <a:prstGeom prst="rect">
            <a:avLst/>
          </a:prstGeom>
          <a:noFill/>
        </p:spPr>
        <p:txBody>
          <a:bodyPr wrap="square" rtlCol="0" anchor="ctr">
            <a:spAutoFit/>
          </a:bodyPr>
          <a:lstStyle/>
          <a:p>
            <a:pPr algn="ctr"/>
            <a:r>
              <a:rPr lang="en-US" altLang="ko-KR" sz="1200" b="1" dirty="0">
                <a:solidFill>
                  <a:schemeClr val="tx1"/>
                </a:solidFill>
              </a:rPr>
              <a:t>…</a:t>
            </a:r>
            <a:endParaRPr lang="ko-KR" altLang="en-US" sz="1200" b="1" dirty="0">
              <a:solidFill>
                <a:schemeClr val="tx1"/>
              </a:solidFill>
            </a:endParaRPr>
          </a:p>
        </p:txBody>
      </p:sp>
      <p:sp>
        <p:nvSpPr>
          <p:cNvPr id="84" name="TextBox 83">
            <a:extLst>
              <a:ext uri="{FF2B5EF4-FFF2-40B4-BE49-F238E27FC236}">
                <a16:creationId xmlns:a16="http://schemas.microsoft.com/office/drawing/2014/main" id="{92A3F552-9E0C-47B3-B7D3-DC5CA0B8B8CE}"/>
              </a:ext>
            </a:extLst>
          </p:cNvPr>
          <p:cNvSpPr txBox="1"/>
          <p:nvPr/>
        </p:nvSpPr>
        <p:spPr>
          <a:xfrm>
            <a:off x="1356310" y="4630761"/>
            <a:ext cx="990708" cy="569451"/>
          </a:xfrm>
          <a:prstGeom prst="rect">
            <a:avLst/>
          </a:prstGeom>
          <a:noFill/>
        </p:spPr>
        <p:txBody>
          <a:bodyPr wrap="square" rtlCol="0" anchor="ctr">
            <a:spAutoFit/>
          </a:bodyPr>
          <a:lstStyle/>
          <a:p>
            <a:pPr algn="ctr">
              <a:lnSpc>
                <a:spcPct val="70000"/>
              </a:lnSpc>
            </a:pPr>
            <a:r>
              <a:rPr lang="en-US" altLang="ko-KR" sz="1200" b="1" dirty="0">
                <a:solidFill>
                  <a:srgbClr val="0070C0"/>
                </a:solidFill>
              </a:rPr>
              <a:t>NPCA</a:t>
            </a:r>
          </a:p>
          <a:p>
            <a:pPr algn="ctr">
              <a:lnSpc>
                <a:spcPct val="70000"/>
              </a:lnSpc>
            </a:pPr>
            <a:r>
              <a:rPr lang="en-US" altLang="ko-KR" sz="1200" b="1" dirty="0">
                <a:solidFill>
                  <a:srgbClr val="0070C0"/>
                </a:solidFill>
              </a:rPr>
              <a:t>STA</a:t>
            </a:r>
          </a:p>
          <a:p>
            <a:pPr algn="ctr">
              <a:lnSpc>
                <a:spcPct val="70000"/>
              </a:lnSpc>
            </a:pPr>
            <a:r>
              <a:rPr lang="en-US" altLang="ko-KR" sz="1000" dirty="0">
                <a:solidFill>
                  <a:schemeClr val="tx1"/>
                </a:solidFill>
              </a:rPr>
              <a:t>(80 MHz Operating BW)</a:t>
            </a:r>
            <a:endParaRPr lang="ko-KR" altLang="en-US" sz="1000" dirty="0">
              <a:solidFill>
                <a:schemeClr val="tx1"/>
              </a:solidFill>
            </a:endParaRPr>
          </a:p>
        </p:txBody>
      </p:sp>
      <p:cxnSp>
        <p:nvCxnSpPr>
          <p:cNvPr id="85" name="직선 연결선 84">
            <a:extLst>
              <a:ext uri="{FF2B5EF4-FFF2-40B4-BE49-F238E27FC236}">
                <a16:creationId xmlns:a16="http://schemas.microsoft.com/office/drawing/2014/main" id="{C9EF539E-1FF8-4102-8EEB-DF4B01F4AB9E}"/>
              </a:ext>
            </a:extLst>
          </p:cNvPr>
          <p:cNvCxnSpPr>
            <a:cxnSpLocks/>
          </p:cNvCxnSpPr>
          <p:nvPr/>
        </p:nvCxnSpPr>
        <p:spPr bwMode="auto">
          <a:xfrm>
            <a:off x="2282677" y="4455058"/>
            <a:ext cx="3828563" cy="0"/>
          </a:xfrm>
          <a:prstGeom prst="line">
            <a:avLst/>
          </a:prstGeom>
          <a:solidFill>
            <a:srgbClr val="00B8FF"/>
          </a:solidFill>
          <a:ln w="9525" cap="flat" cmpd="sng" algn="ctr">
            <a:solidFill>
              <a:schemeClr val="tx1"/>
            </a:solidFill>
            <a:prstDash val="dash"/>
            <a:round/>
            <a:headEnd type="none" w="med" len="med"/>
            <a:tailEnd type="none" w="med" len="med"/>
          </a:ln>
          <a:effectLst/>
        </p:spPr>
      </p:cxnSp>
      <p:cxnSp>
        <p:nvCxnSpPr>
          <p:cNvPr id="39" name="직선 화살표 연결선 38">
            <a:extLst>
              <a:ext uri="{FF2B5EF4-FFF2-40B4-BE49-F238E27FC236}">
                <a16:creationId xmlns:a16="http://schemas.microsoft.com/office/drawing/2014/main" id="{2015BCD7-982A-44A7-AF89-216AC36F2CB8}"/>
              </a:ext>
            </a:extLst>
          </p:cNvPr>
          <p:cNvCxnSpPr>
            <a:cxnSpLocks/>
          </p:cNvCxnSpPr>
          <p:nvPr/>
        </p:nvCxnSpPr>
        <p:spPr bwMode="auto">
          <a:xfrm>
            <a:off x="7897317" y="3471258"/>
            <a:ext cx="349586" cy="209670"/>
          </a:xfrm>
          <a:prstGeom prst="straightConnector1">
            <a:avLst/>
          </a:prstGeom>
          <a:solidFill>
            <a:srgbClr val="00B8FF"/>
          </a:solidFill>
          <a:ln w="9525" cap="flat" cmpd="sng" algn="ctr">
            <a:solidFill>
              <a:srgbClr val="C00000"/>
            </a:solidFill>
            <a:prstDash val="dash"/>
            <a:round/>
            <a:headEnd type="triangle" w="med" len="med"/>
            <a:tailEnd type="triangle" w="med" len="med"/>
          </a:ln>
          <a:effectLst/>
        </p:spPr>
      </p:cxnSp>
    </p:spTree>
    <p:extLst>
      <p:ext uri="{BB962C8B-B14F-4D97-AF65-F5344CB8AC3E}">
        <p14:creationId xmlns:p14="http://schemas.microsoft.com/office/powerpoint/2010/main" val="3860622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30CD71-5CEE-B387-D769-FD10FD771095}"/>
              </a:ext>
            </a:extLst>
          </p:cNvPr>
          <p:cNvSpPr>
            <a:spLocks noGrp="1"/>
          </p:cNvSpPr>
          <p:nvPr>
            <p:ph type="title"/>
          </p:nvPr>
        </p:nvSpPr>
        <p:spPr>
          <a:xfrm>
            <a:off x="685800" y="685800"/>
            <a:ext cx="7770813" cy="656439"/>
          </a:xfrm>
        </p:spPr>
        <p:txBody>
          <a:bodyPr/>
          <a:lstStyle/>
          <a:p>
            <a:r>
              <a:rPr lang="en-US" dirty="0"/>
              <a:t>How to Improve</a:t>
            </a:r>
          </a:p>
        </p:txBody>
      </p:sp>
      <p:sp>
        <p:nvSpPr>
          <p:cNvPr id="3" name="Content Placeholder 2">
            <a:extLst>
              <a:ext uri="{FF2B5EF4-FFF2-40B4-BE49-F238E27FC236}">
                <a16:creationId xmlns:a16="http://schemas.microsoft.com/office/drawing/2014/main" id="{D2FABEB5-20AC-788C-491C-F71D61ED7836}"/>
              </a:ext>
            </a:extLst>
          </p:cNvPr>
          <p:cNvSpPr>
            <a:spLocks noGrp="1"/>
          </p:cNvSpPr>
          <p:nvPr>
            <p:ph idx="1"/>
          </p:nvPr>
        </p:nvSpPr>
        <p:spPr>
          <a:xfrm>
            <a:off x="350982" y="1440329"/>
            <a:ext cx="8533938" cy="5035084"/>
          </a:xfrm>
        </p:spPr>
        <p:txBody>
          <a:bodyPr/>
          <a:lstStyle/>
          <a:p>
            <a:pPr lvl="1">
              <a:lnSpc>
                <a:spcPct val="120000"/>
              </a:lnSpc>
              <a:buFont typeface="Arial" panose="020B0604020202020204" pitchFamily="34" charset="0"/>
              <a:buChar char="•"/>
            </a:pPr>
            <a:endParaRPr lang="en-US" altLang="ko-KR" sz="100" dirty="0"/>
          </a:p>
          <a:p>
            <a:pPr>
              <a:lnSpc>
                <a:spcPct val="120000"/>
              </a:lnSpc>
              <a:buFont typeface="Arial" panose="020B0604020202020204" pitchFamily="34" charset="0"/>
              <a:buChar char="•"/>
            </a:pPr>
            <a:r>
              <a:rPr lang="en-US" altLang="ko-KR" sz="2200" dirty="0"/>
              <a:t>Proposal: There is currently no complete solution yet, however,</a:t>
            </a:r>
          </a:p>
          <a:p>
            <a:pPr marL="457200" lvl="1" indent="0">
              <a:lnSpc>
                <a:spcPct val="120000"/>
              </a:lnSpc>
            </a:pPr>
            <a:r>
              <a:rPr lang="en-US" altLang="ko-KR" sz="1600" b="1" dirty="0"/>
              <a:t>Option</a:t>
            </a:r>
            <a:r>
              <a:rPr lang="ko-KR" altLang="en-US" sz="1600" dirty="0"/>
              <a:t> </a:t>
            </a:r>
            <a:r>
              <a:rPr lang="en-US" altLang="ko-KR" sz="1600" b="1" dirty="0"/>
              <a:t>1)</a:t>
            </a:r>
            <a:r>
              <a:rPr lang="ko-KR" altLang="en-US" sz="1600" b="1" dirty="0"/>
              <a:t> </a:t>
            </a:r>
            <a:r>
              <a:rPr lang="en-US" altLang="ko-KR" sz="1600" dirty="0"/>
              <a:t>A STA uses ICF not requiring CTS responses when it initiates TXOP </a:t>
            </a:r>
          </a:p>
          <a:p>
            <a:pPr lvl="2">
              <a:lnSpc>
                <a:spcPct val="120000"/>
              </a:lnSpc>
              <a:buFont typeface="Arial" panose="020B0604020202020204" pitchFamily="34" charset="0"/>
              <a:buChar char="•"/>
            </a:pPr>
            <a:r>
              <a:rPr lang="en-US" altLang="ko-KR" sz="1200" dirty="0"/>
              <a:t>ICF may become BSRP trigger, NFRP trigger, BQRP trigger frame, for example, then ICR sent by the non-AP STAs would have room to indicate the bandwidth and OBSS information it belongs to</a:t>
            </a:r>
          </a:p>
          <a:p>
            <a:pPr lvl="2">
              <a:lnSpc>
                <a:spcPct val="120000"/>
              </a:lnSpc>
              <a:buFont typeface="Arial" panose="020B0604020202020204" pitchFamily="34" charset="0"/>
              <a:buChar char="•"/>
            </a:pPr>
            <a:r>
              <a:rPr lang="en-US" altLang="ko-KR" sz="1200" dirty="0"/>
              <a:t>Further discussion is still needed regarding how to handle CTS sent by the legacy STAs</a:t>
            </a:r>
          </a:p>
          <a:p>
            <a:pPr lvl="2">
              <a:lnSpc>
                <a:spcPct val="120000"/>
              </a:lnSpc>
              <a:buFont typeface="Arial" panose="020B0604020202020204" pitchFamily="34" charset="0"/>
              <a:buChar char="•"/>
            </a:pPr>
            <a:endParaRPr lang="en-US" altLang="ko-KR" sz="1200" dirty="0"/>
          </a:p>
          <a:p>
            <a:pPr marL="457200" lvl="1" indent="0">
              <a:lnSpc>
                <a:spcPct val="120000"/>
              </a:lnSpc>
            </a:pPr>
            <a:r>
              <a:rPr lang="en-US" altLang="ko-KR" sz="1600" b="1" dirty="0"/>
              <a:t>Option 2) </a:t>
            </a:r>
            <a:r>
              <a:rPr lang="en-US" altLang="ko-KR" sz="1600" dirty="0"/>
              <a:t>Since STAs cannot participate in the transmission after receiving CTS due to BasicNAV setting, it may go to the anchor channel, performing NPCA</a:t>
            </a:r>
          </a:p>
          <a:p>
            <a:pPr lvl="2">
              <a:lnSpc>
                <a:spcPct val="120000"/>
              </a:lnSpc>
              <a:buFont typeface="Arial" panose="020B0604020202020204" pitchFamily="34" charset="0"/>
              <a:buChar char="•"/>
            </a:pPr>
            <a:r>
              <a:rPr lang="en-US" altLang="ko-KR" sz="1200" dirty="0"/>
              <a:t>NPCA coordination issue becomes more challenging</a:t>
            </a:r>
          </a:p>
          <a:p>
            <a:pPr lvl="2">
              <a:lnSpc>
                <a:spcPct val="120000"/>
              </a:lnSpc>
              <a:buFont typeface="Arial" panose="020B0604020202020204" pitchFamily="34" charset="0"/>
              <a:buChar char="•"/>
            </a:pPr>
            <a:r>
              <a:rPr lang="en-US" altLang="ko-KR" sz="1200" dirty="0"/>
              <a:t>No spatial reuse can be utilized</a:t>
            </a:r>
          </a:p>
          <a:p>
            <a:pPr lvl="2">
              <a:lnSpc>
                <a:spcPct val="120000"/>
              </a:lnSpc>
              <a:buFont typeface="Arial" panose="020B0604020202020204" pitchFamily="34" charset="0"/>
              <a:buChar char="•"/>
            </a:pPr>
            <a:endParaRPr lang="en-US" altLang="ko-KR" sz="1200" dirty="0"/>
          </a:p>
          <a:p>
            <a:pPr marL="457200" lvl="1" indent="0">
              <a:lnSpc>
                <a:spcPct val="120000"/>
              </a:lnSpc>
            </a:pPr>
            <a:r>
              <a:rPr lang="en-US" altLang="ko-KR" sz="1600" b="1" dirty="0"/>
              <a:t>Option 3) </a:t>
            </a:r>
            <a:r>
              <a:rPr lang="en-US" altLang="ko-KR" sz="1600" dirty="0"/>
              <a:t>We need to look for other ways to resolve the issue in community (i.e., FFS)</a:t>
            </a:r>
          </a:p>
          <a:p>
            <a:pPr marL="457200" lvl="1" indent="0">
              <a:lnSpc>
                <a:spcPct val="120000"/>
              </a:lnSpc>
            </a:pPr>
            <a:endParaRPr lang="en-US" altLang="ko-KR" sz="1600" dirty="0"/>
          </a:p>
          <a:p>
            <a:pPr marL="457200" lvl="1" indent="0">
              <a:lnSpc>
                <a:spcPct val="120000"/>
              </a:lnSpc>
            </a:pPr>
            <a:r>
              <a:rPr lang="en-US" altLang="ko-KR" sz="1600" b="1" dirty="0"/>
              <a:t>Option 4) </a:t>
            </a:r>
            <a:r>
              <a:rPr lang="en-US" altLang="ko-KR" sz="1600" dirty="0"/>
              <a:t>If only CTS is received, NPCA is not allowed</a:t>
            </a:r>
          </a:p>
          <a:p>
            <a:pPr marL="457200" lvl="1" indent="0">
              <a:lnSpc>
                <a:spcPct val="120000"/>
              </a:lnSpc>
            </a:pPr>
            <a:endParaRPr lang="en-US" altLang="ko-KR" sz="1600" dirty="0"/>
          </a:p>
          <a:p>
            <a:pPr marL="914400" lvl="2" indent="0">
              <a:lnSpc>
                <a:spcPct val="120000"/>
              </a:lnSpc>
            </a:pPr>
            <a:endParaRPr lang="en-US" altLang="ko-KR" sz="1600" dirty="0"/>
          </a:p>
        </p:txBody>
      </p:sp>
      <p:sp>
        <p:nvSpPr>
          <p:cNvPr id="4" name="Slide Number Placeholder 3">
            <a:extLst>
              <a:ext uri="{FF2B5EF4-FFF2-40B4-BE49-F238E27FC236}">
                <a16:creationId xmlns:a16="http://schemas.microsoft.com/office/drawing/2014/main" id="{74AF1880-DFB7-7D67-7BE7-48F4EB23D3CC}"/>
              </a:ext>
            </a:extLst>
          </p:cNvPr>
          <p:cNvSpPr>
            <a:spLocks noGrp="1"/>
          </p:cNvSpPr>
          <p:nvPr>
            <p:ph type="sldNum" idx="12"/>
          </p:nvPr>
        </p:nvSpPr>
        <p:spPr/>
        <p:txBody>
          <a:bodyPr/>
          <a:lstStyle/>
          <a:p>
            <a:r>
              <a:rPr lang="en-GB"/>
              <a:t>Slide </a:t>
            </a:r>
            <a:fld id="{440F5867-744E-4AA6-B0ED-4C44D2DFBB7B}" type="slidenum">
              <a:rPr lang="en-GB" smtClean="0"/>
              <a:pPr/>
              <a:t>8</a:t>
            </a:fld>
            <a:endParaRPr lang="en-GB"/>
          </a:p>
        </p:txBody>
      </p:sp>
      <p:sp>
        <p:nvSpPr>
          <p:cNvPr id="20" name="바닥글 개체 틀 4"/>
          <p:cNvSpPr>
            <a:spLocks noGrp="1"/>
          </p:cNvSpPr>
          <p:nvPr>
            <p:ph type="ftr" idx="4294967295"/>
          </p:nvPr>
        </p:nvSpPr>
        <p:spPr>
          <a:xfrm>
            <a:off x="5385734" y="6475413"/>
            <a:ext cx="3184525" cy="180975"/>
          </a:xfrm>
        </p:spPr>
        <p:txBody>
          <a:bodyPr/>
          <a:lstStyle/>
          <a:p>
            <a:r>
              <a:rPr lang="en-GB" altLang="ko-KR" dirty="0"/>
              <a:t>Seongho Byeon et al., Samsung Electronics</a:t>
            </a:r>
          </a:p>
        </p:txBody>
      </p:sp>
    </p:spTree>
    <p:extLst>
      <p:ext uri="{BB962C8B-B14F-4D97-AF65-F5344CB8AC3E}">
        <p14:creationId xmlns:p14="http://schemas.microsoft.com/office/powerpoint/2010/main" val="15776199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74AF1880-DFB7-7D67-7BE7-48F4EB23D3CC}"/>
              </a:ext>
            </a:extLst>
          </p:cNvPr>
          <p:cNvSpPr>
            <a:spLocks noGrp="1"/>
          </p:cNvSpPr>
          <p:nvPr>
            <p:ph type="sldNum" idx="12"/>
          </p:nvPr>
        </p:nvSpPr>
        <p:spPr/>
        <p:txBody>
          <a:bodyPr/>
          <a:lstStyle/>
          <a:p>
            <a:r>
              <a:rPr lang="en-GB"/>
              <a:t>Slide </a:t>
            </a:r>
            <a:fld id="{440F5867-744E-4AA6-B0ED-4C44D2DFBB7B}" type="slidenum">
              <a:rPr lang="en-GB" smtClean="0"/>
              <a:pPr/>
              <a:t>9</a:t>
            </a:fld>
            <a:endParaRPr lang="en-GB"/>
          </a:p>
        </p:txBody>
      </p:sp>
      <p:sp>
        <p:nvSpPr>
          <p:cNvPr id="6" name="바닥글 개체 틀 4"/>
          <p:cNvSpPr>
            <a:spLocks noGrp="1"/>
          </p:cNvSpPr>
          <p:nvPr>
            <p:ph type="ftr" idx="4294967295"/>
          </p:nvPr>
        </p:nvSpPr>
        <p:spPr>
          <a:xfrm>
            <a:off x="5385734" y="6475413"/>
            <a:ext cx="3184525" cy="180975"/>
          </a:xfrm>
        </p:spPr>
        <p:txBody>
          <a:bodyPr/>
          <a:lstStyle/>
          <a:p>
            <a:r>
              <a:rPr lang="en-GB" altLang="ko-KR" dirty="0"/>
              <a:t>Seongho Byeon et al., Samsung Electronics</a:t>
            </a:r>
          </a:p>
        </p:txBody>
      </p:sp>
      <p:sp>
        <p:nvSpPr>
          <p:cNvPr id="8" name="Title 1">
            <a:extLst>
              <a:ext uri="{FF2B5EF4-FFF2-40B4-BE49-F238E27FC236}">
                <a16:creationId xmlns:a16="http://schemas.microsoft.com/office/drawing/2014/main" id="{9530CD71-5CEE-B387-D769-FD10FD771095}"/>
              </a:ext>
            </a:extLst>
          </p:cNvPr>
          <p:cNvSpPr>
            <a:spLocks noGrp="1"/>
          </p:cNvSpPr>
          <p:nvPr>
            <p:ph type="title"/>
          </p:nvPr>
        </p:nvSpPr>
        <p:spPr>
          <a:xfrm>
            <a:off x="685800" y="685800"/>
            <a:ext cx="7770813" cy="656439"/>
          </a:xfrm>
        </p:spPr>
        <p:txBody>
          <a:bodyPr/>
          <a:lstStyle/>
          <a:p>
            <a:r>
              <a:rPr lang="en-US" dirty="0"/>
              <a:t>Conclusion</a:t>
            </a:r>
          </a:p>
        </p:txBody>
      </p:sp>
      <p:sp>
        <p:nvSpPr>
          <p:cNvPr id="9" name="Content Placeholder 2">
            <a:extLst>
              <a:ext uri="{FF2B5EF4-FFF2-40B4-BE49-F238E27FC236}">
                <a16:creationId xmlns:a16="http://schemas.microsoft.com/office/drawing/2014/main" id="{D2FABEB5-20AC-788C-491C-F71D61ED7836}"/>
              </a:ext>
            </a:extLst>
          </p:cNvPr>
          <p:cNvSpPr>
            <a:spLocks noGrp="1"/>
          </p:cNvSpPr>
          <p:nvPr>
            <p:ph idx="1"/>
          </p:nvPr>
        </p:nvSpPr>
        <p:spPr>
          <a:xfrm>
            <a:off x="350982" y="1577131"/>
            <a:ext cx="8469745" cy="4898282"/>
          </a:xfrm>
        </p:spPr>
        <p:txBody>
          <a:bodyPr/>
          <a:lstStyle/>
          <a:p>
            <a:pPr>
              <a:buFont typeface="Arial" panose="020B0604020202020204" pitchFamily="34" charset="0"/>
              <a:buChar char="•"/>
            </a:pPr>
            <a:r>
              <a:rPr lang="en-US" sz="2000" dirty="0"/>
              <a:t>In this presentation, we pointed out that there are problems in performing NPCA when only receiving CTS</a:t>
            </a:r>
          </a:p>
          <a:p>
            <a:pPr lvl="1">
              <a:buFont typeface="Arial" panose="020B0604020202020204" pitchFamily="34" charset="0"/>
              <a:buChar char="•"/>
            </a:pPr>
            <a:r>
              <a:rPr lang="en-US" sz="1600" dirty="0"/>
              <a:t>OBSS transmission cannot be specified</a:t>
            </a:r>
          </a:p>
          <a:p>
            <a:pPr lvl="1">
              <a:buFont typeface="Arial" panose="020B0604020202020204" pitchFamily="34" charset="0"/>
              <a:buChar char="•"/>
            </a:pPr>
            <a:r>
              <a:rPr lang="en-US" sz="1600" dirty="0"/>
              <a:t>The size of bandwidth used by OBSS cannot be specified</a:t>
            </a:r>
            <a:endParaRPr lang="en-US" sz="2000" dirty="0"/>
          </a:p>
        </p:txBody>
      </p:sp>
    </p:spTree>
    <p:extLst>
      <p:ext uri="{BB962C8B-B14F-4D97-AF65-F5344CB8AC3E}">
        <p14:creationId xmlns:p14="http://schemas.microsoft.com/office/powerpoint/2010/main" val="3061134971"/>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98e9ba89-e1a1-4e38-9007-8bdabc25de1d}" enabled="0" method="" siteId="{98e9ba89-e1a1-4e38-9007-8bdabc25de1d}" removed="1"/>
</clbl:labelList>
</file>

<file path=docProps/app.xml><?xml version="1.0" encoding="utf-8"?>
<Properties xmlns="http://schemas.openxmlformats.org/officeDocument/2006/extended-properties" xmlns:vt="http://schemas.openxmlformats.org/officeDocument/2006/docPropsVTypes">
  <Template>802-11-Submission</Template>
  <TotalTime>20030</TotalTime>
  <Words>1404</Words>
  <Application>Microsoft Office PowerPoint</Application>
  <PresentationFormat>화면 슬라이드 쇼(4:3)</PresentationFormat>
  <Paragraphs>251</Paragraphs>
  <Slides>11</Slides>
  <Notes>2</Notes>
  <HiddenSlides>0</HiddenSlides>
  <MMClips>0</MMClips>
  <ScaleCrop>false</ScaleCrop>
  <HeadingPairs>
    <vt:vector size="6" baseType="variant">
      <vt:variant>
        <vt:lpstr>사용한 글꼴</vt:lpstr>
      </vt:variant>
      <vt:variant>
        <vt:i4>2</vt:i4>
      </vt:variant>
      <vt:variant>
        <vt:lpstr>테마</vt:lpstr>
      </vt:variant>
      <vt:variant>
        <vt:i4>1</vt:i4>
      </vt:variant>
      <vt:variant>
        <vt:lpstr>슬라이드 제목</vt:lpstr>
      </vt:variant>
      <vt:variant>
        <vt:i4>11</vt:i4>
      </vt:variant>
    </vt:vector>
  </HeadingPairs>
  <TitlesOfParts>
    <vt:vector size="14" baseType="lpstr">
      <vt:lpstr>Arial</vt:lpstr>
      <vt:lpstr>Times New Roman</vt:lpstr>
      <vt:lpstr>Office Theme</vt:lpstr>
      <vt:lpstr>NPCA Operation Issue</vt:lpstr>
      <vt:lpstr>Introduction</vt:lpstr>
      <vt:lpstr>Introduction</vt:lpstr>
      <vt:lpstr>Problem Statement</vt:lpstr>
      <vt:lpstr>Problem Statement</vt:lpstr>
      <vt:lpstr>Problem Statement</vt:lpstr>
      <vt:lpstr>Problem Statement</vt:lpstr>
      <vt:lpstr>How to Improve</vt:lpstr>
      <vt:lpstr>Conclusion</vt:lpstr>
      <vt:lpstr>Straw Poll</vt:lpstr>
      <vt:lpstr>References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Duncan Ho</dc:creator>
  <cp:lastModifiedBy>변성호/시스템설계그룹(네트워크)/삼성전자</cp:lastModifiedBy>
  <cp:revision>690</cp:revision>
  <cp:lastPrinted>2023-02-08T06:01:06Z</cp:lastPrinted>
  <dcterms:created xsi:type="dcterms:W3CDTF">2019-06-07T21:10:12Z</dcterms:created>
  <dcterms:modified xsi:type="dcterms:W3CDTF">2024-10-07T00:56:05Z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0x0101000AE0DBD6A62E6D4E94B00A30ED7EAA53</vt:lpwstr>
  </property>
  <property fmtid="{D5CDD505-2E9C-101B-9397-08002B2CF9AE}" pid="3" name="_NewReviewCycle">
    <vt:lpwstr/>
  </property>
</Properties>
</file>