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2" r:id="rId2"/>
    <p:sldId id="326" r:id="rId3"/>
    <p:sldId id="363" r:id="rId4"/>
    <p:sldId id="377" r:id="rId5"/>
    <p:sldId id="373" r:id="rId6"/>
    <p:sldId id="374" r:id="rId7"/>
    <p:sldId id="375" r:id="rId8"/>
    <p:sldId id="376" r:id="rId9"/>
    <p:sldId id="372" r:id="rId10"/>
    <p:sldId id="357" r:id="rId11"/>
    <p:sldId id="378" r:id="rId12"/>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4224"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F7A3D13D-5DB4-1CDE-6627-6D2DBF8DD2C8}" name="Abhishek Patil" initials="AP" userId="S::appatil@qti.qualcomm.com::4a57f103-40b4-4474-a113-d3340a5396d8" providerId="AD"/>
  <p188:author id="{FD36C79D-B116-0C85-EFFE-8DE0FFDA2524}" name="Duncan Ho" initials="DH" userId="S::dho@qti.qualcomm.com::cdbbd64b-6b86-4896-aca0-3d41c310760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8E0F1"/>
    <a:srgbClr val="DAA600"/>
    <a:srgbClr val="2ABD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22" autoAdjust="0"/>
    <p:restoredTop sz="90826" autoAdjust="0"/>
  </p:normalViewPr>
  <p:slideViewPr>
    <p:cSldViewPr snapToGrid="0">
      <p:cViewPr varScale="1">
        <p:scale>
          <a:sx n="144" d="100"/>
          <a:sy n="144" d="100"/>
        </p:scale>
        <p:origin x="2454" y="114"/>
      </p:cViewPr>
      <p:guideLst>
        <p:guide orient="horz" pos="4224"/>
        <p:guide pos="2880"/>
      </p:guideLst>
    </p:cSldViewPr>
  </p:slideViewPr>
  <p:notesTextViewPr>
    <p:cViewPr>
      <p:scale>
        <a:sx n="1" d="1"/>
        <a:sy n="1" d="1"/>
      </p:scale>
      <p:origin x="0" y="0"/>
    </p:cViewPr>
  </p:notesTextViewPr>
  <p:notesViewPr>
    <p:cSldViewPr snapToGrid="0">
      <p:cViewPr varScale="1">
        <p:scale>
          <a:sx n="118" d="100"/>
          <a:sy n="118" d="100"/>
        </p:scale>
        <p:origin x="4914" y="114"/>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ncan Ho" userId="cdbbd64b-6b86-4896-aca0-3d41c310760d" providerId="ADAL" clId="{679B583F-CEA6-4054-87BA-5E2B42E9A3AB}"/>
    <pc:docChg chg="modSld modMainMaster">
      <pc:chgData name="Duncan Ho" userId="cdbbd64b-6b86-4896-aca0-3d41c310760d" providerId="ADAL" clId="{679B583F-CEA6-4054-87BA-5E2B42E9A3AB}" dt="2024-01-16T13:25:45.271" v="14" actId="20577"/>
      <pc:docMkLst>
        <pc:docMk/>
      </pc:docMkLst>
      <pc:sldChg chg="modSp mod">
        <pc:chgData name="Duncan Ho" userId="cdbbd64b-6b86-4896-aca0-3d41c310760d" providerId="ADAL" clId="{679B583F-CEA6-4054-87BA-5E2B42E9A3AB}" dt="2024-01-16T13:25:34.077" v="12" actId="6549"/>
        <pc:sldMkLst>
          <pc:docMk/>
          <pc:sldMk cId="0" sldId="256"/>
        </pc:sldMkLst>
        <pc:spChg chg="mod">
          <ac:chgData name="Duncan Ho" userId="cdbbd64b-6b86-4896-aca0-3d41c310760d" providerId="ADAL" clId="{679B583F-CEA6-4054-87BA-5E2B42E9A3AB}" dt="2024-01-16T13:25:34.077" v="12" actId="6549"/>
          <ac:spMkLst>
            <pc:docMk/>
            <pc:sldMk cId="0" sldId="256"/>
            <ac:spMk id="3074" creationId="{00000000-0000-0000-0000-000000000000}"/>
          </ac:spMkLst>
        </pc:spChg>
      </pc:sldChg>
      <pc:sldMasterChg chg="modSp mod">
        <pc:chgData name="Duncan Ho" userId="cdbbd64b-6b86-4896-aca0-3d41c310760d" providerId="ADAL" clId="{679B583F-CEA6-4054-87BA-5E2B42E9A3AB}" dt="2024-01-16T13:25:45.271" v="14" actId="20577"/>
        <pc:sldMasterMkLst>
          <pc:docMk/>
          <pc:sldMasterMk cId="0" sldId="2147483648"/>
        </pc:sldMasterMkLst>
        <pc:spChg chg="mod">
          <ac:chgData name="Duncan Ho" userId="cdbbd64b-6b86-4896-aca0-3d41c310760d" providerId="ADAL" clId="{679B583F-CEA6-4054-87BA-5E2B42E9A3AB}" dt="2024-01-16T13:25:45.271" v="14" actId="20577"/>
          <ac:spMkLst>
            <pc:docMk/>
            <pc:sldMasterMk cId="0" sldId="2147483648"/>
            <ac:spMk id="10" creationId="{00000000-0000-0000-0000-000000000000}"/>
          </ac:spMkLst>
        </pc:spChg>
        <pc:spChg chg="mod">
          <ac:chgData name="Duncan Ho" userId="cdbbd64b-6b86-4896-aca0-3d41c310760d" providerId="ADAL" clId="{679B583F-CEA6-4054-87BA-5E2B42E9A3AB}" dt="2024-01-16T13:25:26.024" v="8" actId="20577"/>
          <ac:spMkLst>
            <pc:docMk/>
            <pc:sldMasterMk cId="0" sldId="2147483648"/>
            <ac:spMk id="11" creationId="{E5B97ED7-1CB9-4D15-A8FD-7F94A47C6F88}"/>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8/30/2024</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p:nvPr>
        </p:nvSpPr>
        <p:spPr/>
        <p:txBody>
          <a:bodyPr/>
          <a:lstStyle/>
          <a:p>
            <a:r>
              <a:rPr lang="en-US"/>
              <a:t>doc.: IEEE 802.11-yy/xxxxr0</a:t>
            </a:r>
          </a:p>
        </p:txBody>
      </p:sp>
      <p:sp>
        <p:nvSpPr>
          <p:cNvPr id="5" name="날짜 개체 틀 4"/>
          <p:cNvSpPr>
            <a:spLocks noGrp="1"/>
          </p:cNvSpPr>
          <p:nvPr>
            <p:ph type="dt"/>
          </p:nvPr>
        </p:nvSpPr>
        <p:spPr/>
        <p:txBody>
          <a:bodyPr/>
          <a:lstStyle/>
          <a:p>
            <a:r>
              <a:rPr lang="en-US"/>
              <a:t>Month Year</a:t>
            </a:r>
          </a:p>
        </p:txBody>
      </p:sp>
      <p:sp>
        <p:nvSpPr>
          <p:cNvPr id="6" name="바닥글 개체 틀 5"/>
          <p:cNvSpPr>
            <a:spLocks noGrp="1"/>
          </p:cNvSpPr>
          <p:nvPr>
            <p:ph type="ftr"/>
          </p:nvPr>
        </p:nvSpPr>
        <p:spPr/>
        <p:txBody>
          <a:bodyPr/>
          <a:lstStyle/>
          <a:p>
            <a:r>
              <a:rPr lang="en-US"/>
              <a:t>John Doe, Some Company</a:t>
            </a:r>
          </a:p>
        </p:txBody>
      </p:sp>
      <p:sp>
        <p:nvSpPr>
          <p:cNvPr id="7" name="슬라이드 번호 개체 틀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549748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err="1"/>
              <a:t>Seongho</a:t>
            </a:r>
            <a:r>
              <a:rPr lang="en-GB" altLang="ko-KR" dirty="0"/>
              <a:t> </a:t>
            </a:r>
            <a:r>
              <a:rPr lang="en-GB" altLang="ko-KR" dirty="0" err="1"/>
              <a:t>Byeon</a:t>
            </a:r>
            <a:r>
              <a:rPr lang="en-GB" altLang="ko-KR" dirty="0"/>
              <a:t>, Samsung Electronics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a:t>Seongho</a:t>
            </a:r>
            <a:r>
              <a:rPr lang="en-GB" dirty="0"/>
              <a:t> </a:t>
            </a:r>
            <a:r>
              <a:rPr lang="en-GB" dirty="0" err="1"/>
              <a:t>Byeon</a:t>
            </a:r>
            <a:r>
              <a:rPr lang="en-GB" dirty="0"/>
              <a:t>, Samsung Electronics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802.11-24/1394r0</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679928" y="322656"/>
            <a:ext cx="1437319"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a:t>
            </a:fld>
            <a:endParaRPr lang="en-GB"/>
          </a:p>
        </p:txBody>
      </p:sp>
      <p:sp>
        <p:nvSpPr>
          <p:cNvPr id="5"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7" name="标题 1"/>
          <p:cNvSpPr>
            <a:spLocks noGrp="1"/>
          </p:cNvSpPr>
          <p:nvPr>
            <p:ph type="ctrTitle"/>
          </p:nvPr>
        </p:nvSpPr>
        <p:spPr>
          <a:xfrm>
            <a:off x="685799" y="1009747"/>
            <a:ext cx="7772400" cy="1470025"/>
          </a:xfrm>
        </p:spPr>
        <p:txBody>
          <a:bodyPr/>
          <a:lstStyle/>
          <a:p>
            <a:r>
              <a:rPr lang="en-US" altLang="zh-CN" dirty="0"/>
              <a:t>NPCA</a:t>
            </a:r>
            <a:r>
              <a:rPr lang="ko-KR" altLang="en-US" dirty="0"/>
              <a:t> </a:t>
            </a:r>
            <a:r>
              <a:rPr lang="en-US" altLang="ko-KR" dirty="0"/>
              <a:t>Operation Issue</a:t>
            </a:r>
            <a:endParaRPr lang="zh-CN" altLang="en-US" dirty="0"/>
          </a:p>
        </p:txBody>
      </p:sp>
      <p:sp>
        <p:nvSpPr>
          <p:cNvPr id="8" name="Rectangle 4">
            <a:extLst>
              <a:ext uri="{FF2B5EF4-FFF2-40B4-BE49-F238E27FC236}">
                <a16:creationId xmlns:a16="http://schemas.microsoft.com/office/drawing/2014/main" id="{AAB4AADD-B9F4-45B4-B9D2-5B5E3506EF55}"/>
              </a:ext>
            </a:extLst>
          </p:cNvPr>
          <p:cNvSpPr txBox="1">
            <a:spLocks noChangeArrowheads="1"/>
          </p:cNvSpPr>
          <p:nvPr/>
        </p:nvSpPr>
        <p:spPr bwMode="auto">
          <a:xfrm>
            <a:off x="685799" y="2567033"/>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GB" altLang="en-US" sz="2000" kern="0" dirty="0"/>
              <a:t>Date:</a:t>
            </a:r>
            <a:r>
              <a:rPr lang="en-GB" altLang="en-US" sz="2000" b="0" kern="0" dirty="0"/>
              <a:t> 2024-08-27</a:t>
            </a:r>
          </a:p>
        </p:txBody>
      </p:sp>
      <p:graphicFrame>
        <p:nvGraphicFramePr>
          <p:cNvPr id="10" name="Table 5"/>
          <p:cNvGraphicFramePr>
            <a:graphicFrameLocks noGrp="1"/>
          </p:cNvGraphicFramePr>
          <p:nvPr>
            <p:extLst>
              <p:ext uri="{D42A27DB-BD31-4B8C-83A1-F6EECF244321}">
                <p14:modId xmlns:p14="http://schemas.microsoft.com/office/powerpoint/2010/main" val="3891389115"/>
              </p:ext>
            </p:extLst>
          </p:nvPr>
        </p:nvGraphicFramePr>
        <p:xfrm>
          <a:off x="755576" y="3008309"/>
          <a:ext cx="7772401" cy="33382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4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Affiliations</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Address</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Phone</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email</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effectLst/>
                          <a:latin typeface="+mn-lt"/>
                          <a:ea typeface="Times New Roman"/>
                        </a:rPr>
                        <a:t>Seongho</a:t>
                      </a:r>
                      <a:r>
                        <a:rPr lang="en-US" sz="1100" dirty="0">
                          <a:effectLst/>
                          <a:latin typeface="+mn-lt"/>
                          <a:ea typeface="Times New Roman"/>
                        </a:rPr>
                        <a:t> </a:t>
                      </a:r>
                      <a:r>
                        <a:rPr lang="en-US" sz="1100" dirty="0" err="1">
                          <a:effectLst/>
                          <a:latin typeface="+mn-lt"/>
                          <a:ea typeface="Times New Roman"/>
                        </a:rPr>
                        <a:t>Byeon</a:t>
                      </a:r>
                      <a:endParaRPr lang="en-US" sz="11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0">
                  <a:txBody>
                    <a:bodyPr/>
                    <a:lstStyle/>
                    <a:p>
                      <a:pPr marL="0" marR="0" algn="ctr">
                        <a:spcBef>
                          <a:spcPts val="0"/>
                        </a:spcBef>
                        <a:spcAft>
                          <a:spcPts val="0"/>
                        </a:spcAft>
                      </a:pPr>
                      <a:r>
                        <a:rPr lang="en-US" sz="1200" dirty="0">
                          <a:effectLst/>
                          <a:latin typeface="Times New Roman"/>
                          <a:ea typeface="Times New Roman"/>
                        </a:rPr>
                        <a:t>Samsung</a:t>
                      </a:r>
                      <a:r>
                        <a:rPr lang="en-US" sz="1200" baseline="0" dirty="0">
                          <a:effectLst/>
                          <a:latin typeface="Times New Roman"/>
                          <a:ea typeface="Times New Roman"/>
                        </a:rPr>
                        <a:t> Electronics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Times New Roman"/>
                          <a:ea typeface="Times New Roman"/>
                        </a:rPr>
                        <a:t>sh.byeon@samsung.com</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100" dirty="0">
                          <a:effectLst/>
                          <a:latin typeface="Times New Roman"/>
                          <a:ea typeface="Times New Roman"/>
                        </a:rPr>
                        <a:t>Jack</a:t>
                      </a:r>
                      <a:r>
                        <a:rPr lang="en-US" sz="1100" baseline="0" dirty="0">
                          <a:effectLst/>
                          <a:latin typeface="Times New Roman"/>
                          <a:ea typeface="Times New Roman"/>
                        </a:rPr>
                        <a:t> </a:t>
                      </a:r>
                      <a:r>
                        <a:rPr lang="en-US" sz="1100" baseline="0" dirty="0" err="1">
                          <a:effectLst/>
                          <a:latin typeface="Times New Roman"/>
                          <a:ea typeface="Times New Roman"/>
                        </a:rPr>
                        <a:t>Jonghyo</a:t>
                      </a:r>
                      <a:r>
                        <a:rPr lang="en-US" sz="1100" baseline="0" dirty="0">
                          <a:effectLst/>
                          <a:latin typeface="Times New Roman"/>
                          <a:ea typeface="Times New Roman"/>
                        </a:rPr>
                        <a:t> Lee</a:t>
                      </a:r>
                      <a:r>
                        <a:rPr lang="en-US" sz="11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100" dirty="0" err="1">
                          <a:effectLst/>
                          <a:latin typeface="Times New Roman"/>
                          <a:ea typeface="Times New Roman"/>
                        </a:rPr>
                        <a:t>Jaheon</a:t>
                      </a:r>
                      <a:r>
                        <a:rPr lang="en-US" sz="1100" dirty="0">
                          <a:effectLst/>
                          <a:latin typeface="Times New Roman"/>
                          <a:ea typeface="Times New Roman"/>
                        </a:rPr>
                        <a:t> </a:t>
                      </a:r>
                      <a:r>
                        <a:rPr lang="en-US" sz="1100" dirty="0" err="1">
                          <a:effectLst/>
                          <a:latin typeface="Times New Roman"/>
                          <a:ea typeface="Times New Roman"/>
                        </a:rPr>
                        <a:t>Gu</a:t>
                      </a:r>
                      <a:endParaRPr lang="en-US" sz="11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Times New Roman"/>
                          <a:ea typeface="Times New Roman"/>
                        </a:rPr>
                        <a:t> </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100" kern="1200" dirty="0" err="1">
                          <a:solidFill>
                            <a:schemeClr val="tx1"/>
                          </a:solidFill>
                          <a:effectLst/>
                          <a:latin typeface="+mn-lt"/>
                          <a:ea typeface="Times New Roman"/>
                          <a:cs typeface="+mn-cs"/>
                        </a:rPr>
                        <a:t>Jinho</a:t>
                      </a:r>
                      <a:r>
                        <a:rPr lang="en-US" altLang="ko-KR" sz="1100" kern="1200" dirty="0">
                          <a:solidFill>
                            <a:schemeClr val="tx1"/>
                          </a:solidFill>
                          <a:effectLst/>
                          <a:latin typeface="+mn-lt"/>
                          <a:ea typeface="Times New Roman"/>
                          <a:cs typeface="+mn-cs"/>
                        </a:rPr>
                        <a:t> Choi</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3478">
                <a:tc>
                  <a:txBody>
                    <a:bodyPr/>
                    <a:lstStyle/>
                    <a:p>
                      <a:pPr marL="0" marR="0" algn="ctr" defTabSz="914400" rtl="0" eaLnBrk="1" latinLnBrk="0" hangingPunct="1">
                        <a:spcBef>
                          <a:spcPts val="0"/>
                        </a:spcBef>
                        <a:spcAft>
                          <a:spcPts val="0"/>
                        </a:spcAft>
                      </a:pPr>
                      <a:r>
                        <a:rPr lang="en-US" altLang="ko-KR" sz="1100" kern="1200" dirty="0" err="1">
                          <a:solidFill>
                            <a:schemeClr val="tx1"/>
                          </a:solidFill>
                          <a:effectLst/>
                          <a:latin typeface="+mn-lt"/>
                          <a:ea typeface="Times New Roman"/>
                          <a:cs typeface="+mn-cs"/>
                        </a:rPr>
                        <a:t>Jonghoe</a:t>
                      </a:r>
                      <a:r>
                        <a:rPr lang="en-US" altLang="ko-KR" sz="1100" kern="1200" dirty="0">
                          <a:solidFill>
                            <a:schemeClr val="tx1"/>
                          </a:solidFill>
                          <a:effectLst/>
                          <a:latin typeface="+mn-lt"/>
                          <a:ea typeface="Times New Roman"/>
                          <a:cs typeface="+mn-cs"/>
                        </a:rPr>
                        <a:t> Koo</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2694346"/>
                  </a:ext>
                </a:extLst>
              </a:tr>
              <a:tr h="303478">
                <a:tc>
                  <a:txBody>
                    <a:bodyPr/>
                    <a:lstStyle/>
                    <a:p>
                      <a:pPr algn="ctr"/>
                      <a:r>
                        <a:rPr lang="en-US" altLang="ko-KR" sz="1100" dirty="0" err="1"/>
                        <a:t>Jungjun</a:t>
                      </a:r>
                      <a:r>
                        <a:rPr lang="en-US" altLang="ko-KR" sz="1100" baseline="0" dirty="0"/>
                        <a:t> Kim</a:t>
                      </a:r>
                      <a:endParaRPr lang="en-US" altLang="ko-KR" sz="1100" dirty="0"/>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081045"/>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Mingyu</a:t>
                      </a:r>
                      <a:r>
                        <a:rPr lang="en-US" sz="1100" kern="1200" dirty="0">
                          <a:solidFill>
                            <a:schemeClr val="tx1"/>
                          </a:solidFill>
                          <a:effectLst/>
                          <a:latin typeface="Times New Roman"/>
                          <a:ea typeface="Times New Roman"/>
                          <a:cs typeface="+mn-cs"/>
                        </a:rPr>
                        <a:t> Lee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Suhwook</a:t>
                      </a:r>
                      <a:r>
                        <a:rPr lang="en-US" sz="1100" kern="1200" baseline="0" dirty="0">
                          <a:solidFill>
                            <a:schemeClr val="tx1"/>
                          </a:solidFill>
                          <a:effectLst/>
                          <a:latin typeface="Times New Roman"/>
                          <a:ea typeface="Times New Roman"/>
                          <a:cs typeface="+mn-cs"/>
                        </a:rPr>
                        <a:t> Kim</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3675408"/>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Taeyoung</a:t>
                      </a:r>
                      <a:r>
                        <a:rPr lang="en-US" sz="1100" kern="1200" dirty="0">
                          <a:solidFill>
                            <a:schemeClr val="tx1"/>
                          </a:solidFill>
                          <a:effectLst/>
                          <a:latin typeface="Times New Roman"/>
                          <a:ea typeface="Times New Roman"/>
                          <a:cs typeface="+mn-cs"/>
                        </a:rPr>
                        <a:t> Ha</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4511509"/>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Youngwan</a:t>
                      </a:r>
                      <a:r>
                        <a:rPr lang="en-US" sz="1100" kern="1200" baseline="0" dirty="0">
                          <a:solidFill>
                            <a:schemeClr val="tx1"/>
                          </a:solidFill>
                          <a:effectLst/>
                          <a:latin typeface="Times New Roman"/>
                          <a:ea typeface="Times New Roman"/>
                          <a:cs typeface="+mn-cs"/>
                        </a:rPr>
                        <a:t> So</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3444068"/>
                  </a:ext>
                </a:extLst>
              </a:tr>
            </a:tbl>
          </a:graphicData>
        </a:graphic>
      </p:graphicFrame>
    </p:spTree>
    <p:extLst>
      <p:ext uri="{BB962C8B-B14F-4D97-AF65-F5344CB8AC3E}">
        <p14:creationId xmlns:p14="http://schemas.microsoft.com/office/powerpoint/2010/main" val="3763808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19541"/>
            <a:ext cx="7770813" cy="795556"/>
          </a:xfrm>
        </p:spPr>
        <p:txBody>
          <a:bodyPr/>
          <a:lstStyle/>
          <a:p>
            <a:r>
              <a:rPr lang="en-US" dirty="0"/>
              <a:t>References</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685800" y="1694576"/>
            <a:ext cx="7770813" cy="4399837"/>
          </a:xfrm>
        </p:spPr>
        <p:txBody>
          <a:bodyPr/>
          <a:lstStyle/>
          <a:p>
            <a:pPr marL="0" indent="0"/>
            <a:r>
              <a:rPr lang="en-US" altLang="ko-KR" sz="1400" dirty="0">
                <a:solidFill>
                  <a:schemeClr val="tx1"/>
                </a:solidFill>
              </a:rPr>
              <a:t>[1] 11-23/2005r1 Non-primary channel access (NPCA) (</a:t>
            </a:r>
            <a:r>
              <a:rPr lang="en-US" altLang="ko-KR" sz="1400" dirty="0" err="1">
                <a:solidFill>
                  <a:schemeClr val="tx1"/>
                </a:solidFill>
              </a:rPr>
              <a:t>Minyoung</a:t>
            </a:r>
            <a:r>
              <a:rPr lang="en-US" altLang="ko-KR" sz="1400" dirty="0">
                <a:solidFill>
                  <a:schemeClr val="tx1"/>
                </a:solidFill>
              </a:rPr>
              <a:t> Park, Intel)</a:t>
            </a:r>
          </a:p>
          <a:p>
            <a:pPr marL="0" indent="0"/>
            <a:r>
              <a:rPr lang="en-US" altLang="ko-KR" sz="1400" dirty="0">
                <a:solidFill>
                  <a:schemeClr val="tx1"/>
                </a:solidFill>
              </a:rPr>
              <a:t>[2] 11-24/0070r2 Some details about non-primary channel access (</a:t>
            </a:r>
            <a:r>
              <a:rPr lang="en-US" altLang="ko-KR" sz="1400" dirty="0" err="1">
                <a:solidFill>
                  <a:schemeClr val="tx1"/>
                </a:solidFill>
              </a:rPr>
              <a:t>Yunbo</a:t>
            </a:r>
            <a:r>
              <a:rPr lang="en-US" altLang="ko-KR" sz="1400" dirty="0">
                <a:solidFill>
                  <a:schemeClr val="tx1"/>
                </a:solidFill>
              </a:rPr>
              <a:t> Li, Huawei)</a:t>
            </a:r>
          </a:p>
          <a:p>
            <a:pPr marL="0" indent="0"/>
            <a:r>
              <a:rPr lang="en-US" altLang="ko-KR" sz="1400" dirty="0">
                <a:solidFill>
                  <a:schemeClr val="tx1"/>
                </a:solidFill>
              </a:rPr>
              <a:t>[3] 11-24/0426r0 EDCA for Non-Primary Channel Access (</a:t>
            </a:r>
            <a:r>
              <a:rPr lang="en-US" altLang="ko-KR" sz="1400" dirty="0" err="1">
                <a:solidFill>
                  <a:schemeClr val="tx1"/>
                </a:solidFill>
              </a:rPr>
              <a:t>Dongju</a:t>
            </a:r>
            <a:r>
              <a:rPr lang="en-US" altLang="ko-KR" sz="1400" dirty="0">
                <a:solidFill>
                  <a:schemeClr val="tx1"/>
                </a:solidFill>
              </a:rPr>
              <a:t> Cha, LGE)</a:t>
            </a:r>
          </a:p>
          <a:p>
            <a:pPr marL="0" indent="0"/>
            <a:r>
              <a:rPr lang="en-US" altLang="ko-KR" sz="1400" dirty="0">
                <a:solidFill>
                  <a:schemeClr val="tx1"/>
                </a:solidFill>
              </a:rPr>
              <a:t>[4] 11-24/0427r0 Enabling Non-Primary Channel Access (</a:t>
            </a:r>
            <a:r>
              <a:rPr lang="en-US" altLang="ko-KR" sz="1400" dirty="0" err="1">
                <a:solidFill>
                  <a:schemeClr val="tx1"/>
                </a:solidFill>
              </a:rPr>
              <a:t>Dongju</a:t>
            </a:r>
            <a:r>
              <a:rPr lang="en-US" altLang="ko-KR" sz="1400" dirty="0">
                <a:solidFill>
                  <a:schemeClr val="tx1"/>
                </a:solidFill>
              </a:rPr>
              <a:t> Cha, LGE)</a:t>
            </a:r>
          </a:p>
          <a:p>
            <a:pPr marL="0" indent="0"/>
            <a:r>
              <a:rPr lang="en-US" altLang="ko-KR" sz="1400" dirty="0">
                <a:solidFill>
                  <a:schemeClr val="tx1"/>
                </a:solidFill>
              </a:rPr>
              <a:t>[5] 11-24/0458r2 Considerations on Non-Primary Channel Access (Salvatore </a:t>
            </a:r>
            <a:r>
              <a:rPr lang="en-US" altLang="ko-KR" sz="1400" dirty="0" err="1">
                <a:solidFill>
                  <a:schemeClr val="tx1"/>
                </a:solidFill>
              </a:rPr>
              <a:t>Talarico</a:t>
            </a:r>
            <a:r>
              <a:rPr lang="en-US" altLang="ko-KR" sz="1400" dirty="0">
                <a:solidFill>
                  <a:schemeClr val="tx1"/>
                </a:solidFill>
              </a:rPr>
              <a:t>, Sony)</a:t>
            </a:r>
          </a:p>
          <a:p>
            <a:pPr marL="0" indent="0"/>
            <a:r>
              <a:rPr lang="en-US" altLang="ko-KR" sz="1400" dirty="0">
                <a:solidFill>
                  <a:schemeClr val="tx1"/>
                </a:solidFill>
              </a:rPr>
              <a:t>[6] 11-24/0498r0 Non-Primary Channel Access (NPCA) – Follow Up (</a:t>
            </a:r>
            <a:r>
              <a:rPr lang="en-US" altLang="ko-KR" sz="1400" dirty="0" err="1">
                <a:solidFill>
                  <a:schemeClr val="tx1"/>
                </a:solidFill>
              </a:rPr>
              <a:t>Minyoung</a:t>
            </a:r>
            <a:r>
              <a:rPr lang="en-US" altLang="ko-KR" sz="1400" dirty="0">
                <a:solidFill>
                  <a:schemeClr val="tx1"/>
                </a:solidFill>
              </a:rPr>
              <a:t> Park, Intel)</a:t>
            </a:r>
          </a:p>
          <a:p>
            <a:pPr marL="0" indent="0"/>
            <a:r>
              <a:rPr lang="en-US" altLang="ko-KR" sz="1400" dirty="0">
                <a:solidFill>
                  <a:schemeClr val="tx1"/>
                </a:solidFill>
              </a:rPr>
              <a:t>[7] 11-24/0496r1 Secondary Channel Usage Follow Up (</a:t>
            </a:r>
            <a:r>
              <a:rPr lang="en-US" altLang="ko-KR" sz="1400" dirty="0" err="1">
                <a:solidFill>
                  <a:schemeClr val="tx1"/>
                </a:solidFill>
              </a:rPr>
              <a:t>Liwen</a:t>
            </a:r>
            <a:r>
              <a:rPr lang="en-US" altLang="ko-KR" sz="1400" dirty="0">
                <a:solidFill>
                  <a:schemeClr val="tx1"/>
                </a:solidFill>
              </a:rPr>
              <a:t> Chu, NXP)</a:t>
            </a:r>
          </a:p>
          <a:p>
            <a:pPr marL="0" indent="0"/>
            <a:r>
              <a:rPr lang="en-US" altLang="ko-KR" sz="1400" dirty="0">
                <a:solidFill>
                  <a:schemeClr val="tx1"/>
                </a:solidFill>
              </a:rPr>
              <a:t>[8] 11-24/1104r0 Some details on NPCA (Seongho Byeon, Samsung)</a:t>
            </a:r>
          </a:p>
          <a:p>
            <a:pPr marL="0" indent="0"/>
            <a:r>
              <a:rPr lang="en-US" altLang="ko-KR" sz="1400" dirty="0">
                <a:solidFill>
                  <a:schemeClr val="tx1"/>
                </a:solidFill>
              </a:rPr>
              <a:t>[9] 11-24/1115r0 Channel Switching Rules for NPCA (Vishnu V. Ratnam, Samsung)</a:t>
            </a:r>
          </a:p>
          <a:p>
            <a:pPr marL="0" indent="0"/>
            <a:r>
              <a:rPr lang="en-US" altLang="ko-KR" sz="1400" dirty="0">
                <a:solidFill>
                  <a:schemeClr val="tx1"/>
                </a:solidFill>
              </a:rPr>
              <a:t>[10] 11-24/1125r0 Considerations on switching for NPCA (</a:t>
            </a:r>
            <a:r>
              <a:rPr lang="en-US" altLang="ko-KR" sz="1400" dirty="0" err="1">
                <a:solidFill>
                  <a:schemeClr val="tx1"/>
                </a:solidFill>
              </a:rPr>
              <a:t>Dongju</a:t>
            </a:r>
            <a:r>
              <a:rPr lang="en-US" altLang="ko-KR" sz="1400" dirty="0">
                <a:solidFill>
                  <a:schemeClr val="tx1"/>
                </a:solidFill>
              </a:rPr>
              <a:t> Cha, LGE)</a:t>
            </a:r>
          </a:p>
          <a:p>
            <a:pPr marL="0" indent="0"/>
            <a:r>
              <a:rPr lang="en-US" altLang="ko-KR" sz="1400" dirty="0">
                <a:solidFill>
                  <a:schemeClr val="tx1"/>
                </a:solidFill>
              </a:rPr>
              <a:t>[11] 11-24/1155r0 Further discussions on NPCA (Shawn Kim, WILUS)</a:t>
            </a:r>
          </a:p>
          <a:p>
            <a:pPr marL="0" indent="0"/>
            <a:r>
              <a:rPr lang="en-US" altLang="ko-KR" sz="1400" dirty="0">
                <a:solidFill>
                  <a:schemeClr val="tx1"/>
                </a:solidFill>
              </a:rPr>
              <a:t>[12] 11-24/1218r0 NPCA – Next level discussions (</a:t>
            </a:r>
            <a:r>
              <a:rPr lang="en-US" altLang="ko-KR" sz="1400" dirty="0" err="1">
                <a:solidFill>
                  <a:schemeClr val="tx1"/>
                </a:solidFill>
              </a:rPr>
              <a:t>Gaurang</a:t>
            </a:r>
            <a:r>
              <a:rPr lang="en-US" altLang="ko-KR" sz="1400" dirty="0">
                <a:solidFill>
                  <a:schemeClr val="tx1"/>
                </a:solidFill>
              </a:rPr>
              <a:t> Naik, Qualcomm)</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Tree>
    <p:extLst>
      <p:ext uri="{BB962C8B-B14F-4D97-AF65-F5344CB8AC3E}">
        <p14:creationId xmlns:p14="http://schemas.microsoft.com/office/powerpoint/2010/main" val="2516513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8"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Straw Poll</a:t>
            </a:r>
          </a:p>
        </p:txBody>
      </p:sp>
      <p:sp>
        <p:nvSpPr>
          <p:cNvPr id="9"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sz="2000" dirty="0"/>
              <a:t>Which of the following options would you most prefer?</a:t>
            </a:r>
          </a:p>
          <a:p>
            <a:pPr lvl="1">
              <a:buFont typeface="Arial" panose="020B0604020202020204" pitchFamily="34" charset="0"/>
              <a:buChar char="•"/>
            </a:pPr>
            <a:r>
              <a:rPr lang="en-US" sz="1600" dirty="0"/>
              <a:t>O1) To avoid using ICF soliciting CTS</a:t>
            </a:r>
          </a:p>
          <a:p>
            <a:pPr lvl="1">
              <a:buFont typeface="Arial" panose="020B0604020202020204" pitchFamily="34" charset="0"/>
              <a:buChar char="•"/>
            </a:pPr>
            <a:r>
              <a:rPr lang="en-US" sz="1600" dirty="0"/>
              <a:t>O2) Passive listening in the anchor channel</a:t>
            </a:r>
          </a:p>
          <a:p>
            <a:pPr lvl="1">
              <a:buFont typeface="Arial" panose="020B0604020202020204" pitchFamily="34" charset="0"/>
              <a:buChar char="•"/>
            </a:pPr>
            <a:r>
              <a:rPr lang="en-US" sz="1600" dirty="0"/>
              <a:t>O3) Replacement of CTS with (MU-)RTS response</a:t>
            </a:r>
          </a:p>
          <a:p>
            <a:pPr lvl="1">
              <a:buFont typeface="Arial" panose="020B0604020202020204" pitchFamily="34" charset="0"/>
              <a:buChar char="•"/>
            </a:pPr>
            <a:r>
              <a:rPr lang="en-US" sz="1600" dirty="0"/>
              <a:t>O4) FFS</a:t>
            </a:r>
          </a:p>
          <a:p>
            <a:pPr lvl="1">
              <a:buFont typeface="Arial" panose="020B0604020202020204" pitchFamily="34" charset="0"/>
              <a:buChar char="•"/>
            </a:pPr>
            <a:r>
              <a:rPr lang="en-US" sz="1600" dirty="0"/>
              <a:t>O5) No NPCA operation</a:t>
            </a:r>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2949600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Introduction</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One of main objectives for UHR PAR</a:t>
            </a:r>
          </a:p>
          <a:p>
            <a:pPr lvl="1">
              <a:buFont typeface="Arial" panose="020B0604020202020204" pitchFamily="34" charset="0"/>
              <a:buChar char="•"/>
            </a:pPr>
            <a:r>
              <a:rPr lang="en-US" altLang="ko-KR" sz="1800" dirty="0"/>
              <a:t>At least one mode of operation capable of improving efficient use of the medium</a:t>
            </a:r>
            <a:r>
              <a:rPr lang="en-US" altLang="ko-KR" sz="700" dirty="0"/>
              <a:t> </a:t>
            </a:r>
          </a:p>
          <a:p>
            <a:pPr lvl="1">
              <a:buFont typeface="Arial" panose="020B0604020202020204" pitchFamily="34" charset="0"/>
              <a:buChar char="•"/>
            </a:pPr>
            <a:endParaRPr lang="en-US" altLang="ko-KR" sz="1100" dirty="0"/>
          </a:p>
          <a:p>
            <a:pPr>
              <a:buFont typeface="Arial" panose="020B0604020202020204" pitchFamily="34" charset="0"/>
              <a:buChar char="•"/>
            </a:pPr>
            <a:r>
              <a:rPr lang="en-US" altLang="ko-KR" sz="2000" dirty="0"/>
              <a:t>Non-Primary Channel Access (NPCA) agreed in TGbn [1-12]</a:t>
            </a:r>
          </a:p>
          <a:p>
            <a:pPr lvl="1">
              <a:buFont typeface="Arial" panose="020B0604020202020204" pitchFamily="34" charset="0"/>
              <a:buChar char="•"/>
            </a:pPr>
            <a:r>
              <a:rPr lang="en-US" altLang="ko-KR" sz="1600" dirty="0"/>
              <a:t>TGbn defines a mode of operation that enables a STA to access the secondary channel while the primary channel is known to be busy due to OBSS traffic or other TBD conditions.</a:t>
            </a:r>
          </a:p>
          <a:p>
            <a:pPr lvl="2">
              <a:buFont typeface="Arial" panose="020B0604020202020204" pitchFamily="34" charset="0"/>
              <a:buChar char="•"/>
            </a:pPr>
            <a:r>
              <a:rPr lang="en-US" altLang="ko-KR" sz="1400" dirty="0"/>
              <a:t>The mode of operation shall not assume that the STA is capable to detect or decode a frame and obtain NAV information of the secondary channel concurrently with the primary channel.</a:t>
            </a:r>
          </a:p>
          <a:p>
            <a:pPr lvl="2">
              <a:buFont typeface="Arial" panose="020B0604020202020204" pitchFamily="34" charset="0"/>
              <a:buChar char="•"/>
            </a:pPr>
            <a:r>
              <a:rPr lang="en-US" altLang="ko-KR" sz="1400" dirty="0"/>
              <a:t>A BSS shall only have a single NPCA primary channel (name TBD) on which the STA contends while the primary channel of the BSS is known to be busy due to OBSS traffic or other TBD conditions.</a:t>
            </a:r>
          </a:p>
          <a:p>
            <a:pPr lvl="1">
              <a:buFont typeface="Arial" panose="020B0604020202020204" pitchFamily="34" charset="0"/>
              <a:buChar char="•"/>
            </a:pPr>
            <a:endParaRPr lang="en-US" altLang="ko-KR" sz="16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pic>
        <p:nvPicPr>
          <p:cNvPr id="8" name="그림 7"/>
          <p:cNvPicPr>
            <a:picLocks noChangeAspect="1"/>
          </p:cNvPicPr>
          <p:nvPr/>
        </p:nvPicPr>
        <p:blipFill>
          <a:blip r:embed="rId2"/>
          <a:stretch>
            <a:fillRect/>
          </a:stretch>
        </p:blipFill>
        <p:spPr>
          <a:xfrm>
            <a:off x="4583184" y="4789010"/>
            <a:ext cx="4455043" cy="1716287"/>
          </a:xfrm>
          <a:prstGeom prst="rect">
            <a:avLst/>
          </a:prstGeom>
        </p:spPr>
      </p:pic>
      <p:pic>
        <p:nvPicPr>
          <p:cNvPr id="9" name="그림 8"/>
          <p:cNvPicPr>
            <a:picLocks noChangeAspect="1"/>
          </p:cNvPicPr>
          <p:nvPr/>
        </p:nvPicPr>
        <p:blipFill>
          <a:blip r:embed="rId3"/>
          <a:stretch>
            <a:fillRect/>
          </a:stretch>
        </p:blipFill>
        <p:spPr>
          <a:xfrm>
            <a:off x="143385" y="4789010"/>
            <a:ext cx="4647397" cy="1561270"/>
          </a:xfrm>
          <a:prstGeom prst="rect">
            <a:avLst/>
          </a:prstGeom>
        </p:spPr>
      </p:pic>
    </p:spTree>
    <p:extLst>
      <p:ext uri="{BB962C8B-B14F-4D97-AF65-F5344CB8AC3E}">
        <p14:creationId xmlns:p14="http://schemas.microsoft.com/office/powerpoint/2010/main" val="1779309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Introduction</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440329"/>
            <a:ext cx="8469745" cy="5035084"/>
          </a:xfrm>
        </p:spPr>
        <p:txBody>
          <a:bodyPr/>
          <a:lstStyle/>
          <a:p>
            <a:pPr>
              <a:lnSpc>
                <a:spcPct val="120000"/>
              </a:lnSpc>
              <a:buFont typeface="Arial" panose="020B0604020202020204" pitchFamily="34" charset="0"/>
              <a:buChar char="•"/>
            </a:pPr>
            <a:r>
              <a:rPr lang="en-US" altLang="ko-KR" sz="2200" dirty="0"/>
              <a:t>NPCA Triggering Condition</a:t>
            </a:r>
          </a:p>
          <a:p>
            <a:pPr lvl="1">
              <a:lnSpc>
                <a:spcPct val="120000"/>
              </a:lnSpc>
              <a:buFont typeface="Arial" panose="020B0604020202020204" pitchFamily="34" charset="0"/>
              <a:buChar char="•"/>
            </a:pPr>
            <a:r>
              <a:rPr lang="en-US" altLang="ko-KR" sz="1800" dirty="0"/>
              <a:t>When an OBSS TXOP and/or a PPDU transmission is detected on the primary channel in the BSS, NPCA-capable STAs will switch to </a:t>
            </a:r>
            <a:r>
              <a:rPr lang="en-US" altLang="ko-KR" sz="1800" b="1" dirty="0"/>
              <a:t>the 20 MHz anchor channel</a:t>
            </a:r>
            <a:r>
              <a:rPr lang="en-US" altLang="ko-KR" sz="1800" dirty="0"/>
              <a:t> within the secondary channel (i.e., </a:t>
            </a:r>
            <a:r>
              <a:rPr lang="en-US" altLang="ko-KR" sz="1800" b="1" dirty="0"/>
              <a:t>non-primary channel, NPCH</a:t>
            </a:r>
            <a:r>
              <a:rPr lang="en-US" altLang="ko-KR" sz="1800" dirty="0"/>
              <a:t>), not overlapping with the OBSS transmission</a:t>
            </a:r>
          </a:p>
          <a:p>
            <a:pPr lvl="1">
              <a:lnSpc>
                <a:spcPct val="120000"/>
              </a:lnSpc>
              <a:buFont typeface="Arial" panose="020B0604020202020204" pitchFamily="34" charset="0"/>
              <a:buChar char="•"/>
            </a:pPr>
            <a:endParaRPr lang="en-US" altLang="ko-KR" sz="200" dirty="0"/>
          </a:p>
          <a:p>
            <a:pPr lvl="1">
              <a:lnSpc>
                <a:spcPct val="120000"/>
              </a:lnSpc>
              <a:buFont typeface="Arial" panose="020B0604020202020204" pitchFamily="34" charset="0"/>
              <a:buChar char="•"/>
            </a:pPr>
            <a:r>
              <a:rPr lang="en-US" altLang="ko-KR" sz="1800" dirty="0"/>
              <a:t>Details are still under the discussion, but generally NPCA is triggered when </a:t>
            </a:r>
            <a:r>
              <a:rPr lang="en-US" altLang="ko-KR" sz="1800" b="1" dirty="0"/>
              <a:t>OBSS TXOP</a:t>
            </a:r>
            <a:r>
              <a:rPr lang="en-US" altLang="ko-KR" sz="1800" dirty="0"/>
              <a:t> or long OBSS (pre-HE)/HE/EHT/UHR PPDU is observed</a:t>
            </a:r>
          </a:p>
          <a:p>
            <a:pPr lvl="2">
              <a:lnSpc>
                <a:spcPct val="120000"/>
              </a:lnSpc>
              <a:buFont typeface="Arial" panose="020B0604020202020204" pitchFamily="34" charset="0"/>
              <a:buChar char="•"/>
            </a:pPr>
            <a:r>
              <a:rPr lang="en-US" altLang="ko-KR" sz="1600" dirty="0"/>
              <a:t>OBSS TXOP is obtained by receiving HE-SIG-A in HE PPDU, U-SIG in EHT/HUR PPDU, or ICF-ICR exchange such as RTS/CTS</a:t>
            </a:r>
          </a:p>
          <a:p>
            <a:pPr lvl="2">
              <a:lnSpc>
                <a:spcPct val="120000"/>
              </a:lnSpc>
              <a:buFont typeface="Arial" panose="020B0604020202020204" pitchFamily="34" charset="0"/>
              <a:buChar char="•"/>
            </a:pPr>
            <a:r>
              <a:rPr lang="en-US" altLang="ko-KR" sz="1600" dirty="0"/>
              <a:t>Considering the NAV reset issue, STAs need to switch after receiving the responding frame (e.g., CTS) or frame followed by the responding frame (e.g., Data frame) [10]</a:t>
            </a:r>
          </a:p>
          <a:p>
            <a:pPr lvl="3">
              <a:lnSpc>
                <a:spcPct val="120000"/>
              </a:lnSpc>
              <a:buFont typeface="Arial" panose="020B0604020202020204" pitchFamily="34" charset="0"/>
              <a:buChar char="•"/>
            </a:pPr>
            <a:endParaRPr lang="en-US" altLang="ko-KR" sz="700" dirty="0"/>
          </a:p>
          <a:p>
            <a:pPr>
              <a:lnSpc>
                <a:spcPct val="120000"/>
              </a:lnSpc>
              <a:buFont typeface="Arial" panose="020B0604020202020204" pitchFamily="34" charset="0"/>
              <a:buChar char="•"/>
            </a:pPr>
            <a:r>
              <a:rPr lang="en-US" altLang="ko-KR" sz="2200" dirty="0"/>
              <a:t>In this presentation, we examine issues on NPCA operation in the situation where </a:t>
            </a:r>
            <a:r>
              <a:rPr lang="en-US" altLang="ko-KR" sz="2200" b="1" dirty="0"/>
              <a:t>only CTS is received by a NPCA STA</a:t>
            </a:r>
            <a:endParaRPr lang="en-US" altLang="ko-KR" sz="2000" b="1"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Tree>
    <p:extLst>
      <p:ext uri="{BB962C8B-B14F-4D97-AF65-F5344CB8AC3E}">
        <p14:creationId xmlns:p14="http://schemas.microsoft.com/office/powerpoint/2010/main" val="2687784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altLang="ko-KR" dirty="0"/>
              <a:t>Problem Statement</a:t>
            </a:r>
            <a:endParaRPr lang="en-US" dirty="0"/>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440329"/>
            <a:ext cx="8469745" cy="5035084"/>
          </a:xfrm>
        </p:spPr>
        <p:txBody>
          <a:bodyPr/>
          <a:lstStyle/>
          <a:p>
            <a:pPr>
              <a:lnSpc>
                <a:spcPct val="120000"/>
              </a:lnSpc>
              <a:buFont typeface="Arial" panose="020B0604020202020204" pitchFamily="34" charset="0"/>
              <a:buChar char="•"/>
            </a:pPr>
            <a:r>
              <a:rPr lang="en-US" altLang="ko-KR" sz="2200" dirty="0"/>
              <a:t>Identification of OBSS transmission and its BW</a:t>
            </a:r>
          </a:p>
          <a:p>
            <a:pPr lvl="1">
              <a:lnSpc>
                <a:spcPct val="120000"/>
              </a:lnSpc>
              <a:buFont typeface="Arial" panose="020B0604020202020204" pitchFamily="34" charset="0"/>
              <a:buChar char="•"/>
            </a:pPr>
            <a:r>
              <a:rPr lang="en-US" altLang="ko-KR" sz="1800" dirty="0"/>
              <a:t>Example</a:t>
            </a:r>
            <a:r>
              <a:rPr lang="ko-KR" altLang="en-US" sz="1800" dirty="0"/>
              <a:t> </a:t>
            </a:r>
            <a:r>
              <a:rPr lang="en-US" altLang="ko-KR" sz="1800" dirty="0"/>
              <a:t>1)</a:t>
            </a:r>
            <a:r>
              <a:rPr lang="ko-KR" altLang="en-US" sz="1800" dirty="0"/>
              <a:t> </a:t>
            </a:r>
            <a:r>
              <a:rPr lang="en-US" altLang="ko-KR" sz="1800" dirty="0"/>
              <a:t>OBSS</a:t>
            </a:r>
            <a:r>
              <a:rPr lang="ko-KR" altLang="en-US" sz="1800" dirty="0"/>
              <a:t> </a:t>
            </a:r>
            <a:r>
              <a:rPr lang="en-US" altLang="ko-KR" sz="1800" dirty="0"/>
              <a:t>AP</a:t>
            </a:r>
            <a:r>
              <a:rPr lang="ko-KR" altLang="en-US" sz="1800" dirty="0"/>
              <a:t> </a:t>
            </a:r>
            <a:r>
              <a:rPr lang="en-US" altLang="ko-KR" sz="1800" dirty="0"/>
              <a:t>is hidden</a:t>
            </a:r>
            <a:r>
              <a:rPr lang="ko-KR" altLang="en-US" sz="1800" dirty="0"/>
              <a:t> </a:t>
            </a:r>
            <a:r>
              <a:rPr lang="en-US" altLang="ko-KR" sz="1800" dirty="0"/>
              <a:t>to NPCA STAs</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grpSp>
        <p:nvGrpSpPr>
          <p:cNvPr id="14" name="그룹 13">
            <a:extLst>
              <a:ext uri="{FF2B5EF4-FFF2-40B4-BE49-F238E27FC236}">
                <a16:creationId xmlns:a16="http://schemas.microsoft.com/office/drawing/2014/main" id="{AC25B949-0B95-4832-9002-839E902717FB}"/>
              </a:ext>
            </a:extLst>
          </p:cNvPr>
          <p:cNvGrpSpPr/>
          <p:nvPr/>
        </p:nvGrpSpPr>
        <p:grpSpPr>
          <a:xfrm>
            <a:off x="486045" y="2647493"/>
            <a:ext cx="3091403" cy="3246704"/>
            <a:chOff x="769652" y="2493663"/>
            <a:chExt cx="3091403" cy="3246704"/>
          </a:xfrm>
        </p:grpSpPr>
        <p:grpSp>
          <p:nvGrpSpPr>
            <p:cNvPr id="21" name="그룹 20">
              <a:extLst>
                <a:ext uri="{FF2B5EF4-FFF2-40B4-BE49-F238E27FC236}">
                  <a16:creationId xmlns:a16="http://schemas.microsoft.com/office/drawing/2014/main" id="{9491B72B-99F6-4D48-89D5-04A4F6D0F84A}"/>
                </a:ext>
              </a:extLst>
            </p:cNvPr>
            <p:cNvGrpSpPr/>
            <p:nvPr/>
          </p:nvGrpSpPr>
          <p:grpSpPr>
            <a:xfrm>
              <a:off x="1887747" y="2493663"/>
              <a:ext cx="920592" cy="816378"/>
              <a:chOff x="1738475" y="2787080"/>
              <a:chExt cx="920592" cy="816378"/>
            </a:xfrm>
          </p:grpSpPr>
          <p:sp>
            <p:nvSpPr>
              <p:cNvPr id="5" name="이등변 삼각형 4">
                <a:extLst>
                  <a:ext uri="{FF2B5EF4-FFF2-40B4-BE49-F238E27FC236}">
                    <a16:creationId xmlns:a16="http://schemas.microsoft.com/office/drawing/2014/main" id="{AC6FBF44-6253-4369-ABA1-2905B2E8E19F}"/>
                  </a:ext>
                </a:extLst>
              </p:cNvPr>
              <p:cNvSpPr/>
              <p:nvPr/>
            </p:nvSpPr>
            <p:spPr bwMode="auto">
              <a:xfrm>
                <a:off x="2087479" y="3056021"/>
                <a:ext cx="222584" cy="547437"/>
              </a:xfrm>
              <a:prstGeom prst="triangle">
                <a:avLst/>
              </a:prstGeom>
              <a:solidFill>
                <a:srgbClr val="C8E0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76EB6596-DFD8-4017-8A2C-91A9F45B4B91}"/>
                  </a:ext>
                </a:extLst>
              </p:cNvPr>
              <p:cNvSpPr txBox="1"/>
              <p:nvPr/>
            </p:nvSpPr>
            <p:spPr>
              <a:xfrm>
                <a:off x="1738475" y="2787080"/>
                <a:ext cx="920592" cy="276999"/>
              </a:xfrm>
              <a:prstGeom prst="rect">
                <a:avLst/>
              </a:prstGeom>
              <a:noFill/>
            </p:spPr>
            <p:txBody>
              <a:bodyPr wrap="square" rtlCol="0" anchor="ctr">
                <a:spAutoFit/>
              </a:bodyPr>
              <a:lstStyle/>
              <a:p>
                <a:pPr algn="ctr"/>
                <a:r>
                  <a:rPr lang="en-US" altLang="ko-KR" sz="1200" b="1" dirty="0">
                    <a:solidFill>
                      <a:schemeClr val="tx1"/>
                    </a:solidFill>
                  </a:rPr>
                  <a:t>NPCA AP</a:t>
                </a:r>
                <a:endParaRPr lang="ko-KR" altLang="en-US" sz="1200" b="1" dirty="0">
                  <a:solidFill>
                    <a:schemeClr val="tx1"/>
                  </a:solidFill>
                </a:endParaRPr>
              </a:p>
            </p:txBody>
          </p:sp>
        </p:grpSp>
        <p:grpSp>
          <p:nvGrpSpPr>
            <p:cNvPr id="27" name="그룹 26">
              <a:extLst>
                <a:ext uri="{FF2B5EF4-FFF2-40B4-BE49-F238E27FC236}">
                  <a16:creationId xmlns:a16="http://schemas.microsoft.com/office/drawing/2014/main" id="{92FCD2FE-DF43-433A-81E6-F983B3D3CCAC}"/>
                </a:ext>
              </a:extLst>
            </p:cNvPr>
            <p:cNvGrpSpPr/>
            <p:nvPr/>
          </p:nvGrpSpPr>
          <p:grpSpPr>
            <a:xfrm>
              <a:off x="769652" y="3201136"/>
              <a:ext cx="992132" cy="550086"/>
              <a:chOff x="598829" y="4045977"/>
              <a:chExt cx="992132" cy="550086"/>
            </a:xfrm>
          </p:grpSpPr>
          <p:sp>
            <p:nvSpPr>
              <p:cNvPr id="25" name="타원 24">
                <a:extLst>
                  <a:ext uri="{FF2B5EF4-FFF2-40B4-BE49-F238E27FC236}">
                    <a16:creationId xmlns:a16="http://schemas.microsoft.com/office/drawing/2014/main" id="{42AE9950-7B9F-4FAF-866E-0D24D10F41D0}"/>
                  </a:ext>
                </a:extLst>
              </p:cNvPr>
              <p:cNvSpPr/>
              <p:nvPr/>
            </p:nvSpPr>
            <p:spPr bwMode="auto">
              <a:xfrm>
                <a:off x="1136984" y="4337384"/>
                <a:ext cx="252663" cy="258679"/>
              </a:xfrm>
              <a:prstGeom prst="ellipse">
                <a:avLst/>
              </a:prstGeom>
              <a:solidFill>
                <a:srgbClr val="C8E0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TextBox 25">
                <a:extLst>
                  <a:ext uri="{FF2B5EF4-FFF2-40B4-BE49-F238E27FC236}">
                    <a16:creationId xmlns:a16="http://schemas.microsoft.com/office/drawing/2014/main" id="{65EDA0D2-94B3-4AB8-9EF3-E4F665F51FEB}"/>
                  </a:ext>
                </a:extLst>
              </p:cNvPr>
              <p:cNvSpPr txBox="1"/>
              <p:nvPr/>
            </p:nvSpPr>
            <p:spPr>
              <a:xfrm>
                <a:off x="598829" y="4045977"/>
                <a:ext cx="992132" cy="276999"/>
              </a:xfrm>
              <a:prstGeom prst="rect">
                <a:avLst/>
              </a:prstGeom>
              <a:noFill/>
            </p:spPr>
            <p:txBody>
              <a:bodyPr wrap="square" rtlCol="0" anchor="ctr">
                <a:spAutoFit/>
              </a:bodyPr>
              <a:lstStyle/>
              <a:p>
                <a:pPr algn="ctr"/>
                <a:r>
                  <a:rPr lang="en-US" altLang="ko-KR" sz="1200" b="1" dirty="0">
                    <a:solidFill>
                      <a:schemeClr val="tx1"/>
                    </a:solidFill>
                  </a:rPr>
                  <a:t>NPCA STA</a:t>
                </a:r>
                <a:endParaRPr lang="ko-KR" altLang="en-US" sz="1200" b="1" dirty="0">
                  <a:solidFill>
                    <a:schemeClr val="tx1"/>
                  </a:solidFill>
                </a:endParaRPr>
              </a:p>
            </p:txBody>
          </p:sp>
        </p:grpSp>
        <p:grpSp>
          <p:nvGrpSpPr>
            <p:cNvPr id="49" name="그룹 48">
              <a:extLst>
                <a:ext uri="{FF2B5EF4-FFF2-40B4-BE49-F238E27FC236}">
                  <a16:creationId xmlns:a16="http://schemas.microsoft.com/office/drawing/2014/main" id="{76DB233E-614F-486C-9145-56EE4F5CAADA}"/>
                </a:ext>
              </a:extLst>
            </p:cNvPr>
            <p:cNvGrpSpPr/>
            <p:nvPr/>
          </p:nvGrpSpPr>
          <p:grpSpPr>
            <a:xfrm>
              <a:off x="2870347" y="4898114"/>
              <a:ext cx="990708" cy="842253"/>
              <a:chOff x="1703417" y="3056021"/>
              <a:chExt cx="990708" cy="842253"/>
            </a:xfrm>
          </p:grpSpPr>
          <p:sp>
            <p:nvSpPr>
              <p:cNvPr id="50" name="이등변 삼각형 49">
                <a:extLst>
                  <a:ext uri="{FF2B5EF4-FFF2-40B4-BE49-F238E27FC236}">
                    <a16:creationId xmlns:a16="http://schemas.microsoft.com/office/drawing/2014/main" id="{055B700F-E179-4069-AEB7-E985C6F4365D}"/>
                  </a:ext>
                </a:extLst>
              </p:cNvPr>
              <p:cNvSpPr/>
              <p:nvPr/>
            </p:nvSpPr>
            <p:spPr bwMode="auto">
              <a:xfrm>
                <a:off x="2087479" y="3056021"/>
                <a:ext cx="222584" cy="547437"/>
              </a:xfrm>
              <a:prstGeom prst="triangl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TextBox 50">
                <a:extLst>
                  <a:ext uri="{FF2B5EF4-FFF2-40B4-BE49-F238E27FC236}">
                    <a16:creationId xmlns:a16="http://schemas.microsoft.com/office/drawing/2014/main" id="{267E0AA9-1388-4428-82F8-C28D3BC1D914}"/>
                  </a:ext>
                </a:extLst>
              </p:cNvPr>
              <p:cNvSpPr txBox="1"/>
              <p:nvPr/>
            </p:nvSpPr>
            <p:spPr>
              <a:xfrm>
                <a:off x="1703417" y="3621275"/>
                <a:ext cx="990708" cy="276999"/>
              </a:xfrm>
              <a:prstGeom prst="rect">
                <a:avLst/>
              </a:prstGeom>
              <a:noFill/>
            </p:spPr>
            <p:txBody>
              <a:bodyPr wrap="square" rtlCol="0" anchor="ctr">
                <a:spAutoFit/>
              </a:bodyPr>
              <a:lstStyle/>
              <a:p>
                <a:pPr algn="ctr"/>
                <a:r>
                  <a:rPr lang="en-US" altLang="ko-KR" sz="1200" b="1" dirty="0">
                    <a:solidFill>
                      <a:schemeClr val="tx1"/>
                    </a:solidFill>
                  </a:rPr>
                  <a:t>OBSS AP</a:t>
                </a:r>
                <a:endParaRPr lang="ko-KR" altLang="en-US" sz="1200" b="1" dirty="0">
                  <a:solidFill>
                    <a:schemeClr val="tx1"/>
                  </a:solidFill>
                </a:endParaRPr>
              </a:p>
            </p:txBody>
          </p:sp>
        </p:grpSp>
        <p:grpSp>
          <p:nvGrpSpPr>
            <p:cNvPr id="52" name="그룹 51">
              <a:extLst>
                <a:ext uri="{FF2B5EF4-FFF2-40B4-BE49-F238E27FC236}">
                  <a16:creationId xmlns:a16="http://schemas.microsoft.com/office/drawing/2014/main" id="{64F0126B-0E24-4CE4-B6AB-51717541246C}"/>
                </a:ext>
              </a:extLst>
            </p:cNvPr>
            <p:cNvGrpSpPr/>
            <p:nvPr/>
          </p:nvGrpSpPr>
          <p:grpSpPr>
            <a:xfrm>
              <a:off x="1570434" y="4166914"/>
              <a:ext cx="1227208" cy="535678"/>
              <a:chOff x="649711" y="4337384"/>
              <a:chExt cx="1227208" cy="535678"/>
            </a:xfrm>
          </p:grpSpPr>
          <p:sp>
            <p:nvSpPr>
              <p:cNvPr id="53" name="타원 52">
                <a:extLst>
                  <a:ext uri="{FF2B5EF4-FFF2-40B4-BE49-F238E27FC236}">
                    <a16:creationId xmlns:a16="http://schemas.microsoft.com/office/drawing/2014/main" id="{BD1FCEEB-F115-4F40-8FE1-39C7ECE4BB4D}"/>
                  </a:ext>
                </a:extLst>
              </p:cNvPr>
              <p:cNvSpPr/>
              <p:nvPr/>
            </p:nvSpPr>
            <p:spPr bwMode="auto">
              <a:xfrm>
                <a:off x="1136984" y="4337384"/>
                <a:ext cx="252663" cy="258679"/>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54" name="TextBox 53">
                <a:extLst>
                  <a:ext uri="{FF2B5EF4-FFF2-40B4-BE49-F238E27FC236}">
                    <a16:creationId xmlns:a16="http://schemas.microsoft.com/office/drawing/2014/main" id="{459C09E8-51F0-4285-B782-7E1A2EB920B3}"/>
                  </a:ext>
                </a:extLst>
              </p:cNvPr>
              <p:cNvSpPr txBox="1"/>
              <p:nvPr/>
            </p:nvSpPr>
            <p:spPr>
              <a:xfrm>
                <a:off x="649711" y="4596063"/>
                <a:ext cx="1227208" cy="276999"/>
              </a:xfrm>
              <a:prstGeom prst="rect">
                <a:avLst/>
              </a:prstGeom>
              <a:noFill/>
            </p:spPr>
            <p:txBody>
              <a:bodyPr wrap="square" rtlCol="0" anchor="ctr">
                <a:spAutoFit/>
              </a:bodyPr>
              <a:lstStyle/>
              <a:p>
                <a:pPr algn="ctr"/>
                <a:r>
                  <a:rPr lang="en-US" altLang="ko-KR" sz="1200" b="1" dirty="0">
                    <a:solidFill>
                      <a:schemeClr val="tx1"/>
                    </a:solidFill>
                  </a:rPr>
                  <a:t>OBSS STA</a:t>
                </a:r>
                <a:endParaRPr lang="ko-KR" altLang="en-US" sz="1200" b="1" dirty="0">
                  <a:solidFill>
                    <a:schemeClr val="tx1"/>
                  </a:solidFill>
                </a:endParaRPr>
              </a:p>
            </p:txBody>
          </p:sp>
        </p:grpSp>
        <p:cxnSp>
          <p:nvCxnSpPr>
            <p:cNvPr id="56" name="직선 화살표 연결선 55">
              <a:extLst>
                <a:ext uri="{FF2B5EF4-FFF2-40B4-BE49-F238E27FC236}">
                  <a16:creationId xmlns:a16="http://schemas.microsoft.com/office/drawing/2014/main" id="{78F17235-B113-4512-B151-297D3D09ED15}"/>
                </a:ext>
              </a:extLst>
            </p:cNvPr>
            <p:cNvCxnSpPr>
              <a:cxnSpLocks/>
            </p:cNvCxnSpPr>
            <p:nvPr/>
          </p:nvCxnSpPr>
          <p:spPr bwMode="auto">
            <a:xfrm flipH="1" flipV="1">
              <a:off x="2561513" y="4678813"/>
              <a:ext cx="576619" cy="387316"/>
            </a:xfrm>
            <a:prstGeom prst="straightConnector1">
              <a:avLst/>
            </a:prstGeom>
            <a:solidFill>
              <a:srgbClr val="00B8FF"/>
            </a:solidFill>
            <a:ln w="9525" cap="flat" cmpd="sng" algn="ctr">
              <a:solidFill>
                <a:srgbClr val="FFC000"/>
              </a:solidFill>
              <a:prstDash val="solid"/>
              <a:round/>
              <a:headEnd type="triangle" w="med" len="med"/>
              <a:tailEnd type="triangle" w="med" len="med"/>
            </a:ln>
            <a:effectLst/>
          </p:spPr>
        </p:cxnSp>
        <p:cxnSp>
          <p:nvCxnSpPr>
            <p:cNvPr id="117" name="직선 화살표 연결선 116">
              <a:extLst>
                <a:ext uri="{FF2B5EF4-FFF2-40B4-BE49-F238E27FC236}">
                  <a16:creationId xmlns:a16="http://schemas.microsoft.com/office/drawing/2014/main" id="{8E4CAEDE-D762-423A-8817-4EFB0CC006E7}"/>
                </a:ext>
              </a:extLst>
            </p:cNvPr>
            <p:cNvCxnSpPr/>
            <p:nvPr/>
          </p:nvCxnSpPr>
          <p:spPr bwMode="auto">
            <a:xfrm flipH="1">
              <a:off x="1663574" y="3125174"/>
              <a:ext cx="487273" cy="378995"/>
            </a:xfrm>
            <a:prstGeom prst="straightConnector1">
              <a:avLst/>
            </a:prstGeom>
            <a:solidFill>
              <a:srgbClr val="00B8FF"/>
            </a:solidFill>
            <a:ln w="9525" cap="flat" cmpd="sng" algn="ctr">
              <a:solidFill>
                <a:srgbClr val="0070C0"/>
              </a:solidFill>
              <a:prstDash val="solid"/>
              <a:round/>
              <a:headEnd type="triangle" w="med" len="med"/>
              <a:tailEnd type="triangle" w="med" len="med"/>
            </a:ln>
            <a:effectLst/>
          </p:spPr>
        </p:cxnSp>
        <p:cxnSp>
          <p:nvCxnSpPr>
            <p:cNvPr id="130" name="직선 화살표 연결선 129">
              <a:extLst>
                <a:ext uri="{FF2B5EF4-FFF2-40B4-BE49-F238E27FC236}">
                  <a16:creationId xmlns:a16="http://schemas.microsoft.com/office/drawing/2014/main" id="{3C9F92AE-BCCD-41C0-BC88-73E6F4A5F576}"/>
                </a:ext>
              </a:extLst>
            </p:cNvPr>
            <p:cNvCxnSpPr>
              <a:cxnSpLocks/>
            </p:cNvCxnSpPr>
            <p:nvPr/>
          </p:nvCxnSpPr>
          <p:spPr bwMode="auto">
            <a:xfrm>
              <a:off x="1560470" y="3841672"/>
              <a:ext cx="419708" cy="365178"/>
            </a:xfrm>
            <a:prstGeom prst="straightConnector1">
              <a:avLst/>
            </a:prstGeom>
            <a:solidFill>
              <a:srgbClr val="00B8FF"/>
            </a:solidFill>
            <a:ln w="9525" cap="flat" cmpd="sng" algn="ctr">
              <a:solidFill>
                <a:srgbClr val="C00000"/>
              </a:solidFill>
              <a:prstDash val="dash"/>
              <a:round/>
              <a:headEnd type="triangle" w="med" len="med"/>
              <a:tailEnd type="triangle" w="med" len="med"/>
            </a:ln>
            <a:effectLst/>
          </p:spPr>
        </p:cxnSp>
        <p:cxnSp>
          <p:nvCxnSpPr>
            <p:cNvPr id="58" name="직선 화살표 연결선 57">
              <a:extLst>
                <a:ext uri="{FF2B5EF4-FFF2-40B4-BE49-F238E27FC236}">
                  <a16:creationId xmlns:a16="http://schemas.microsoft.com/office/drawing/2014/main" id="{8EB515C8-8298-4777-852A-C1F45F7347D1}"/>
                </a:ext>
              </a:extLst>
            </p:cNvPr>
            <p:cNvCxnSpPr>
              <a:cxnSpLocks/>
            </p:cNvCxnSpPr>
            <p:nvPr/>
          </p:nvCxnSpPr>
          <p:spPr bwMode="auto">
            <a:xfrm flipH="1">
              <a:off x="2266781" y="3432622"/>
              <a:ext cx="99235" cy="629434"/>
            </a:xfrm>
            <a:prstGeom prst="straightConnector1">
              <a:avLst/>
            </a:prstGeom>
            <a:solidFill>
              <a:srgbClr val="00B8FF"/>
            </a:solidFill>
            <a:ln w="9525" cap="flat" cmpd="sng" algn="ctr">
              <a:solidFill>
                <a:srgbClr val="C00000"/>
              </a:solidFill>
              <a:prstDash val="dash"/>
              <a:round/>
              <a:headEnd type="triangle" w="med" len="med"/>
              <a:tailEnd type="triangle" w="med" len="med"/>
            </a:ln>
            <a:effectLst/>
          </p:spPr>
        </p:cxnSp>
      </p:grpSp>
      <p:sp>
        <p:nvSpPr>
          <p:cNvPr id="65" name="TextBox 64">
            <a:extLst>
              <a:ext uri="{FF2B5EF4-FFF2-40B4-BE49-F238E27FC236}">
                <a16:creationId xmlns:a16="http://schemas.microsoft.com/office/drawing/2014/main" id="{CF00FC43-80FD-4238-910B-E8989F2F485B}"/>
              </a:ext>
            </a:extLst>
          </p:cNvPr>
          <p:cNvSpPr txBox="1"/>
          <p:nvPr/>
        </p:nvSpPr>
        <p:spPr>
          <a:xfrm>
            <a:off x="2016332" y="3788914"/>
            <a:ext cx="735884" cy="253916"/>
          </a:xfrm>
          <a:prstGeom prst="rect">
            <a:avLst/>
          </a:prstGeom>
          <a:noFill/>
        </p:spPr>
        <p:txBody>
          <a:bodyPr wrap="square" rtlCol="0" anchor="ctr">
            <a:spAutoFit/>
          </a:bodyPr>
          <a:lstStyle/>
          <a:p>
            <a:pPr algn="ctr"/>
            <a:r>
              <a:rPr lang="en-US" altLang="ko-KR" sz="1050" b="1" dirty="0">
                <a:solidFill>
                  <a:schemeClr val="tx1"/>
                </a:solidFill>
              </a:rPr>
              <a:t>- 68 dBm</a:t>
            </a:r>
            <a:endParaRPr lang="ko-KR" altLang="en-US" sz="1050" b="1" dirty="0">
              <a:solidFill>
                <a:schemeClr val="tx1"/>
              </a:solidFill>
            </a:endParaRPr>
          </a:p>
        </p:txBody>
      </p:sp>
      <p:sp>
        <p:nvSpPr>
          <p:cNvPr id="66" name="TextBox 65">
            <a:extLst>
              <a:ext uri="{FF2B5EF4-FFF2-40B4-BE49-F238E27FC236}">
                <a16:creationId xmlns:a16="http://schemas.microsoft.com/office/drawing/2014/main" id="{DB651DF9-C82D-40AC-8294-268311AC8EAF}"/>
              </a:ext>
            </a:extLst>
          </p:cNvPr>
          <p:cNvSpPr txBox="1"/>
          <p:nvPr/>
        </p:nvSpPr>
        <p:spPr>
          <a:xfrm>
            <a:off x="864562" y="4259671"/>
            <a:ext cx="735884" cy="253916"/>
          </a:xfrm>
          <a:prstGeom prst="rect">
            <a:avLst/>
          </a:prstGeom>
          <a:noFill/>
        </p:spPr>
        <p:txBody>
          <a:bodyPr wrap="square" rtlCol="0" anchor="ctr">
            <a:spAutoFit/>
          </a:bodyPr>
          <a:lstStyle/>
          <a:p>
            <a:pPr algn="ctr"/>
            <a:r>
              <a:rPr lang="en-US" altLang="ko-KR" sz="1050" b="1" dirty="0">
                <a:solidFill>
                  <a:schemeClr val="tx1"/>
                </a:solidFill>
              </a:rPr>
              <a:t>- 65 dBm</a:t>
            </a:r>
            <a:endParaRPr lang="ko-KR" altLang="en-US" sz="1050" b="1" dirty="0">
              <a:solidFill>
                <a:schemeClr val="tx1"/>
              </a:solidFill>
            </a:endParaRPr>
          </a:p>
        </p:txBody>
      </p:sp>
      <p:sp>
        <p:nvSpPr>
          <p:cNvPr id="119" name="직사각형 118">
            <a:extLst>
              <a:ext uri="{FF2B5EF4-FFF2-40B4-BE49-F238E27FC236}">
                <a16:creationId xmlns:a16="http://schemas.microsoft.com/office/drawing/2014/main" id="{B68956FD-1E12-4E81-8A80-B26FEC78BD53}"/>
              </a:ext>
            </a:extLst>
          </p:cNvPr>
          <p:cNvSpPr/>
          <p:nvPr/>
        </p:nvSpPr>
        <p:spPr bwMode="auto">
          <a:xfrm>
            <a:off x="5405026" y="4739072"/>
            <a:ext cx="433137" cy="22072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bg1">
                    <a:lumMod val="75000"/>
                  </a:schemeClr>
                </a:solidFill>
                <a:effectLst/>
                <a:latin typeface="Times New Roman" pitchFamily="16" charset="0"/>
                <a:ea typeface="MS Gothic" charset="-128"/>
              </a:rPr>
              <a:t>ICR</a:t>
            </a:r>
            <a:endParaRPr kumimoji="0" lang="ko-KR" altLang="en-US" sz="1000" b="1" i="0" u="none" strike="noStrike" cap="none" normalizeH="0" baseline="0" dirty="0">
              <a:ln>
                <a:noFill/>
              </a:ln>
              <a:solidFill>
                <a:schemeClr val="bg1">
                  <a:lumMod val="75000"/>
                </a:schemeClr>
              </a:solidFill>
              <a:effectLst/>
              <a:latin typeface="Times New Roman" pitchFamily="16" charset="0"/>
              <a:ea typeface="MS Gothic" charset="-128"/>
            </a:endParaRPr>
          </a:p>
        </p:txBody>
      </p:sp>
      <p:sp>
        <p:nvSpPr>
          <p:cNvPr id="120" name="직사각형 119">
            <a:extLst>
              <a:ext uri="{FF2B5EF4-FFF2-40B4-BE49-F238E27FC236}">
                <a16:creationId xmlns:a16="http://schemas.microsoft.com/office/drawing/2014/main" id="{2DC46DD4-C5EE-4F40-AE06-898A1BC8C584}"/>
              </a:ext>
            </a:extLst>
          </p:cNvPr>
          <p:cNvSpPr/>
          <p:nvPr/>
        </p:nvSpPr>
        <p:spPr bwMode="auto">
          <a:xfrm>
            <a:off x="5405026" y="4538285"/>
            <a:ext cx="433137" cy="22072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bg1">
                    <a:lumMod val="75000"/>
                  </a:schemeClr>
                </a:solidFill>
                <a:effectLst/>
                <a:latin typeface="Times New Roman" pitchFamily="16" charset="0"/>
                <a:ea typeface="MS Gothic" charset="-128"/>
              </a:rPr>
              <a:t>ICR</a:t>
            </a:r>
            <a:endParaRPr kumimoji="0" lang="ko-KR" altLang="en-US" sz="1000" b="1" i="0" u="none" strike="noStrike" cap="none" normalizeH="0" baseline="0" dirty="0">
              <a:ln>
                <a:noFill/>
              </a:ln>
              <a:solidFill>
                <a:schemeClr val="bg1">
                  <a:lumMod val="75000"/>
                </a:schemeClr>
              </a:solidFill>
              <a:effectLst/>
              <a:latin typeface="Times New Roman" pitchFamily="16" charset="0"/>
              <a:ea typeface="MS Gothic" charset="-128"/>
            </a:endParaRPr>
          </a:p>
        </p:txBody>
      </p:sp>
      <p:cxnSp>
        <p:nvCxnSpPr>
          <p:cNvPr id="122" name="직선 연결선 121">
            <a:extLst>
              <a:ext uri="{FF2B5EF4-FFF2-40B4-BE49-F238E27FC236}">
                <a16:creationId xmlns:a16="http://schemas.microsoft.com/office/drawing/2014/main" id="{B02BA3EB-B36C-4507-8825-02F52CFFE2D8}"/>
              </a:ext>
            </a:extLst>
          </p:cNvPr>
          <p:cNvCxnSpPr/>
          <p:nvPr/>
        </p:nvCxnSpPr>
        <p:spPr bwMode="auto">
          <a:xfrm>
            <a:off x="4873625" y="2300420"/>
            <a:ext cx="0" cy="3996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123" name="직선 연결선 122">
            <a:extLst>
              <a:ext uri="{FF2B5EF4-FFF2-40B4-BE49-F238E27FC236}">
                <a16:creationId xmlns:a16="http://schemas.microsoft.com/office/drawing/2014/main" id="{7F47C7BE-3939-4DB5-B00B-A806306F336F}"/>
              </a:ext>
            </a:extLst>
          </p:cNvPr>
          <p:cNvCxnSpPr/>
          <p:nvPr/>
        </p:nvCxnSpPr>
        <p:spPr bwMode="auto">
          <a:xfrm>
            <a:off x="5306762" y="2300420"/>
            <a:ext cx="0" cy="3996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124" name="직선 연결선 123">
            <a:extLst>
              <a:ext uri="{FF2B5EF4-FFF2-40B4-BE49-F238E27FC236}">
                <a16:creationId xmlns:a16="http://schemas.microsoft.com/office/drawing/2014/main" id="{0CA4205A-E3B6-4599-8B39-D5F6D916FAD3}"/>
              </a:ext>
            </a:extLst>
          </p:cNvPr>
          <p:cNvCxnSpPr/>
          <p:nvPr/>
        </p:nvCxnSpPr>
        <p:spPr bwMode="auto">
          <a:xfrm>
            <a:off x="5405026" y="2300420"/>
            <a:ext cx="0" cy="3996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125" name="직선 연결선 124">
            <a:extLst>
              <a:ext uri="{FF2B5EF4-FFF2-40B4-BE49-F238E27FC236}">
                <a16:creationId xmlns:a16="http://schemas.microsoft.com/office/drawing/2014/main" id="{8757D163-BD92-4184-9715-7CFE38AF8294}"/>
              </a:ext>
            </a:extLst>
          </p:cNvPr>
          <p:cNvCxnSpPr/>
          <p:nvPr/>
        </p:nvCxnSpPr>
        <p:spPr bwMode="auto">
          <a:xfrm>
            <a:off x="5838163" y="2300420"/>
            <a:ext cx="0" cy="3996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126" name="직선 연결선 125">
            <a:extLst>
              <a:ext uri="{FF2B5EF4-FFF2-40B4-BE49-F238E27FC236}">
                <a16:creationId xmlns:a16="http://schemas.microsoft.com/office/drawing/2014/main" id="{102CEAC0-76DB-4ABD-A257-09E8DD849B81}"/>
              </a:ext>
            </a:extLst>
          </p:cNvPr>
          <p:cNvCxnSpPr/>
          <p:nvPr/>
        </p:nvCxnSpPr>
        <p:spPr bwMode="auto">
          <a:xfrm>
            <a:off x="5940431" y="2300420"/>
            <a:ext cx="0" cy="3996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127" name="직선 화살표 연결선 126">
            <a:extLst>
              <a:ext uri="{FF2B5EF4-FFF2-40B4-BE49-F238E27FC236}">
                <a16:creationId xmlns:a16="http://schemas.microsoft.com/office/drawing/2014/main" id="{EFB18E60-956E-487E-9F49-BAC5F92FA52D}"/>
              </a:ext>
            </a:extLst>
          </p:cNvPr>
          <p:cNvCxnSpPr/>
          <p:nvPr/>
        </p:nvCxnSpPr>
        <p:spPr bwMode="auto">
          <a:xfrm>
            <a:off x="4770520" y="3282319"/>
            <a:ext cx="3888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8" name="직사각형 127">
            <a:extLst>
              <a:ext uri="{FF2B5EF4-FFF2-40B4-BE49-F238E27FC236}">
                <a16:creationId xmlns:a16="http://schemas.microsoft.com/office/drawing/2014/main" id="{A93F2D8A-13D2-4950-A544-10723BE2367F}"/>
              </a:ext>
            </a:extLst>
          </p:cNvPr>
          <p:cNvSpPr/>
          <p:nvPr/>
        </p:nvSpPr>
        <p:spPr bwMode="auto">
          <a:xfrm>
            <a:off x="4873625" y="3061594"/>
            <a:ext cx="433137" cy="22072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ICF</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131" name="직사각형 130">
            <a:extLst>
              <a:ext uri="{FF2B5EF4-FFF2-40B4-BE49-F238E27FC236}">
                <a16:creationId xmlns:a16="http://schemas.microsoft.com/office/drawing/2014/main" id="{E44DD15A-9158-4CF1-B701-6609AAF1DBB6}"/>
              </a:ext>
            </a:extLst>
          </p:cNvPr>
          <p:cNvSpPr/>
          <p:nvPr/>
        </p:nvSpPr>
        <p:spPr bwMode="auto">
          <a:xfrm>
            <a:off x="4873625" y="2853144"/>
            <a:ext cx="433137" cy="22072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ICF</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132" name="직사각형 131">
            <a:extLst>
              <a:ext uri="{FF2B5EF4-FFF2-40B4-BE49-F238E27FC236}">
                <a16:creationId xmlns:a16="http://schemas.microsoft.com/office/drawing/2014/main" id="{63E6258F-D024-4BDC-B321-5EB79E195983}"/>
              </a:ext>
            </a:extLst>
          </p:cNvPr>
          <p:cNvSpPr/>
          <p:nvPr/>
        </p:nvSpPr>
        <p:spPr bwMode="auto">
          <a:xfrm>
            <a:off x="4873625" y="2638557"/>
            <a:ext cx="433137" cy="22072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ICF</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133" name="직사각형 132">
            <a:extLst>
              <a:ext uri="{FF2B5EF4-FFF2-40B4-BE49-F238E27FC236}">
                <a16:creationId xmlns:a16="http://schemas.microsoft.com/office/drawing/2014/main" id="{8D15A462-B723-4279-BBE5-47874BA84C6B}"/>
              </a:ext>
            </a:extLst>
          </p:cNvPr>
          <p:cNvSpPr/>
          <p:nvPr/>
        </p:nvSpPr>
        <p:spPr bwMode="auto">
          <a:xfrm>
            <a:off x="4873625" y="2432937"/>
            <a:ext cx="433137" cy="22072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ICF</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cxnSp>
        <p:nvCxnSpPr>
          <p:cNvPr id="134" name="직선 화살표 연결선 133">
            <a:extLst>
              <a:ext uri="{FF2B5EF4-FFF2-40B4-BE49-F238E27FC236}">
                <a16:creationId xmlns:a16="http://schemas.microsoft.com/office/drawing/2014/main" id="{2394BD4C-F9D2-4D6D-8B10-042D1E6BEFF0}"/>
              </a:ext>
            </a:extLst>
          </p:cNvPr>
          <p:cNvCxnSpPr/>
          <p:nvPr/>
        </p:nvCxnSpPr>
        <p:spPr bwMode="auto">
          <a:xfrm>
            <a:off x="4770520" y="3966436"/>
            <a:ext cx="3888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7" name="직사각형 136">
            <a:extLst>
              <a:ext uri="{FF2B5EF4-FFF2-40B4-BE49-F238E27FC236}">
                <a16:creationId xmlns:a16="http://schemas.microsoft.com/office/drawing/2014/main" id="{0C87F26A-1D1E-4451-9487-723F07527CCC}"/>
              </a:ext>
            </a:extLst>
          </p:cNvPr>
          <p:cNvSpPr/>
          <p:nvPr/>
        </p:nvSpPr>
        <p:spPr bwMode="auto">
          <a:xfrm>
            <a:off x="5405026" y="3745711"/>
            <a:ext cx="433137" cy="22072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ICR</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138" name="직사각형 137">
            <a:extLst>
              <a:ext uri="{FF2B5EF4-FFF2-40B4-BE49-F238E27FC236}">
                <a16:creationId xmlns:a16="http://schemas.microsoft.com/office/drawing/2014/main" id="{8AD8E312-3DB2-4E36-BD4C-9C65295568CE}"/>
              </a:ext>
            </a:extLst>
          </p:cNvPr>
          <p:cNvSpPr/>
          <p:nvPr/>
        </p:nvSpPr>
        <p:spPr bwMode="auto">
          <a:xfrm>
            <a:off x="5405026" y="3537261"/>
            <a:ext cx="433137" cy="22072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ICR</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139" name="직사각형 138">
            <a:extLst>
              <a:ext uri="{FF2B5EF4-FFF2-40B4-BE49-F238E27FC236}">
                <a16:creationId xmlns:a16="http://schemas.microsoft.com/office/drawing/2014/main" id="{3F8E9D3C-6EF4-4F71-AF51-7F5FAE0A9AB2}"/>
              </a:ext>
            </a:extLst>
          </p:cNvPr>
          <p:cNvSpPr/>
          <p:nvPr/>
        </p:nvSpPr>
        <p:spPr bwMode="auto">
          <a:xfrm>
            <a:off x="5940431" y="2865046"/>
            <a:ext cx="1916189" cy="41726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Data</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141" name="TextBox 140">
            <a:extLst>
              <a:ext uri="{FF2B5EF4-FFF2-40B4-BE49-F238E27FC236}">
                <a16:creationId xmlns:a16="http://schemas.microsoft.com/office/drawing/2014/main" id="{246B7FE6-FC47-48E0-AFDA-38BF00608BFC}"/>
              </a:ext>
            </a:extLst>
          </p:cNvPr>
          <p:cNvSpPr txBox="1"/>
          <p:nvPr/>
        </p:nvSpPr>
        <p:spPr>
          <a:xfrm>
            <a:off x="7542948" y="2906732"/>
            <a:ext cx="990708" cy="276999"/>
          </a:xfrm>
          <a:prstGeom prst="rect">
            <a:avLst/>
          </a:prstGeom>
          <a:noFill/>
        </p:spPr>
        <p:txBody>
          <a:bodyPr wrap="square" rtlCol="0" anchor="ctr">
            <a:spAutoFit/>
          </a:bodyPr>
          <a:lstStyle/>
          <a:p>
            <a:pPr algn="ctr"/>
            <a:r>
              <a:rPr lang="en-US" altLang="ko-KR" sz="1200" b="1" dirty="0">
                <a:solidFill>
                  <a:schemeClr val="tx1"/>
                </a:solidFill>
              </a:rPr>
              <a:t>…</a:t>
            </a:r>
            <a:endParaRPr lang="ko-KR" altLang="en-US" sz="1200" b="1" dirty="0">
              <a:solidFill>
                <a:schemeClr val="tx1"/>
              </a:solidFill>
            </a:endParaRPr>
          </a:p>
        </p:txBody>
      </p:sp>
      <p:sp>
        <p:nvSpPr>
          <p:cNvPr id="142" name="직사각형 141">
            <a:extLst>
              <a:ext uri="{FF2B5EF4-FFF2-40B4-BE49-F238E27FC236}">
                <a16:creationId xmlns:a16="http://schemas.microsoft.com/office/drawing/2014/main" id="{D87CC239-3D4F-4A33-9B99-DEFC3EF5ECD2}"/>
              </a:ext>
            </a:extLst>
          </p:cNvPr>
          <p:cNvSpPr/>
          <p:nvPr/>
        </p:nvSpPr>
        <p:spPr bwMode="auto">
          <a:xfrm>
            <a:off x="5940431" y="4120764"/>
            <a:ext cx="1916189" cy="41726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rgbClr val="0070C0"/>
                </a:solidFill>
                <a:effectLst/>
                <a:latin typeface="Times New Roman" pitchFamily="16" charset="0"/>
                <a:ea typeface="MS Gothic" charset="-128"/>
              </a:rPr>
              <a:t>NPCA operation</a:t>
            </a:r>
            <a:endParaRPr kumimoji="0" lang="ko-KR" altLang="en-US" sz="1000" b="1" i="0" u="none" strike="noStrike" cap="none" normalizeH="0" baseline="0" dirty="0">
              <a:ln>
                <a:noFill/>
              </a:ln>
              <a:solidFill>
                <a:srgbClr val="0070C0"/>
              </a:solidFill>
              <a:effectLst/>
              <a:latin typeface="Times New Roman" pitchFamily="16" charset="0"/>
              <a:ea typeface="MS Gothic" charset="-128"/>
            </a:endParaRPr>
          </a:p>
        </p:txBody>
      </p:sp>
      <p:sp>
        <p:nvSpPr>
          <p:cNvPr id="143" name="TextBox 142">
            <a:extLst>
              <a:ext uri="{FF2B5EF4-FFF2-40B4-BE49-F238E27FC236}">
                <a16:creationId xmlns:a16="http://schemas.microsoft.com/office/drawing/2014/main" id="{1F6825B6-497C-40D2-B736-C8DF5A90CFD7}"/>
              </a:ext>
            </a:extLst>
          </p:cNvPr>
          <p:cNvSpPr txBox="1"/>
          <p:nvPr/>
        </p:nvSpPr>
        <p:spPr>
          <a:xfrm>
            <a:off x="7542948" y="4369217"/>
            <a:ext cx="990708" cy="276999"/>
          </a:xfrm>
          <a:prstGeom prst="rect">
            <a:avLst/>
          </a:prstGeom>
          <a:noFill/>
        </p:spPr>
        <p:txBody>
          <a:bodyPr wrap="square" rtlCol="0" anchor="ctr">
            <a:spAutoFit/>
          </a:bodyPr>
          <a:lstStyle/>
          <a:p>
            <a:pPr algn="ctr"/>
            <a:r>
              <a:rPr lang="en-US" altLang="ko-KR" sz="1200" b="1" dirty="0">
                <a:solidFill>
                  <a:schemeClr val="tx1"/>
                </a:solidFill>
              </a:rPr>
              <a:t>…</a:t>
            </a:r>
            <a:endParaRPr lang="ko-KR" altLang="en-US" sz="1200" b="1" dirty="0">
              <a:solidFill>
                <a:schemeClr val="tx1"/>
              </a:solidFill>
            </a:endParaRPr>
          </a:p>
        </p:txBody>
      </p:sp>
      <p:sp>
        <p:nvSpPr>
          <p:cNvPr id="144" name="직사각형 143">
            <a:extLst>
              <a:ext uri="{FF2B5EF4-FFF2-40B4-BE49-F238E27FC236}">
                <a16:creationId xmlns:a16="http://schemas.microsoft.com/office/drawing/2014/main" id="{98D132ED-BF8B-41FF-8390-81F667CFF636}"/>
              </a:ext>
            </a:extLst>
          </p:cNvPr>
          <p:cNvSpPr/>
          <p:nvPr/>
        </p:nvSpPr>
        <p:spPr bwMode="auto">
          <a:xfrm>
            <a:off x="5940430" y="5656839"/>
            <a:ext cx="1916189" cy="41726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OBSS TXOP</a:t>
            </a:r>
          </a:p>
          <a:p>
            <a:pPr algn="ctr"/>
            <a:r>
              <a:rPr lang="en-US" altLang="ko-KR" sz="1000" dirty="0">
                <a:solidFill>
                  <a:schemeClr val="tx1"/>
                </a:solidFill>
              </a:rPr>
              <a:t>set by ICR only due to hidden</a:t>
            </a:r>
            <a:endParaRPr kumimoji="0" lang="ko-KR" altLang="en-US" sz="1000" i="0" u="none" strike="noStrike" cap="none" normalizeH="0" baseline="0" dirty="0">
              <a:ln>
                <a:noFill/>
              </a:ln>
              <a:solidFill>
                <a:schemeClr val="tx1"/>
              </a:solidFill>
              <a:effectLst/>
              <a:latin typeface="Times New Roman" pitchFamily="16" charset="0"/>
              <a:ea typeface="MS Gothic" charset="-128"/>
            </a:endParaRPr>
          </a:p>
        </p:txBody>
      </p:sp>
      <p:sp>
        <p:nvSpPr>
          <p:cNvPr id="145" name="직사각형 144">
            <a:extLst>
              <a:ext uri="{FF2B5EF4-FFF2-40B4-BE49-F238E27FC236}">
                <a16:creationId xmlns:a16="http://schemas.microsoft.com/office/drawing/2014/main" id="{77CBF4A0-FB11-44B1-9D38-966185445774}"/>
              </a:ext>
            </a:extLst>
          </p:cNvPr>
          <p:cNvSpPr/>
          <p:nvPr/>
        </p:nvSpPr>
        <p:spPr bwMode="auto">
          <a:xfrm>
            <a:off x="5940431" y="5241484"/>
            <a:ext cx="1916189" cy="41726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rgbClr val="0070C0"/>
                </a:solidFill>
                <a:effectLst/>
                <a:latin typeface="Times New Roman" pitchFamily="16" charset="0"/>
                <a:ea typeface="MS Gothic" charset="-128"/>
              </a:rPr>
              <a:t>NPCA operation</a:t>
            </a:r>
            <a:endParaRPr kumimoji="0" lang="ko-KR" altLang="en-US" sz="1000" b="1" i="0" u="none" strike="noStrike" cap="none" normalizeH="0" baseline="0" dirty="0">
              <a:ln>
                <a:noFill/>
              </a:ln>
              <a:solidFill>
                <a:srgbClr val="0070C0"/>
              </a:solidFill>
              <a:effectLst/>
              <a:latin typeface="Times New Roman" pitchFamily="16" charset="0"/>
              <a:ea typeface="MS Gothic" charset="-128"/>
            </a:endParaRPr>
          </a:p>
        </p:txBody>
      </p:sp>
      <p:sp>
        <p:nvSpPr>
          <p:cNvPr id="146" name="TextBox 145">
            <a:extLst>
              <a:ext uri="{FF2B5EF4-FFF2-40B4-BE49-F238E27FC236}">
                <a16:creationId xmlns:a16="http://schemas.microsoft.com/office/drawing/2014/main" id="{86A69DED-C41E-452B-ACAE-E8F333BCD6BC}"/>
              </a:ext>
            </a:extLst>
          </p:cNvPr>
          <p:cNvSpPr txBox="1"/>
          <p:nvPr/>
        </p:nvSpPr>
        <p:spPr>
          <a:xfrm>
            <a:off x="4009507" y="3105266"/>
            <a:ext cx="990708" cy="354584"/>
          </a:xfrm>
          <a:prstGeom prst="rect">
            <a:avLst/>
          </a:prstGeom>
          <a:noFill/>
        </p:spPr>
        <p:txBody>
          <a:bodyPr wrap="square" rtlCol="0" anchor="ctr">
            <a:spAutoFit/>
          </a:bodyPr>
          <a:lstStyle/>
          <a:p>
            <a:pPr algn="ctr">
              <a:lnSpc>
                <a:spcPct val="70000"/>
              </a:lnSpc>
            </a:pPr>
            <a:r>
              <a:rPr lang="en-US" altLang="ko-KR" sz="1200" b="1" dirty="0">
                <a:solidFill>
                  <a:srgbClr val="FFC000"/>
                </a:solidFill>
              </a:rPr>
              <a:t>OBSS</a:t>
            </a:r>
          </a:p>
          <a:p>
            <a:pPr algn="ctr">
              <a:lnSpc>
                <a:spcPct val="70000"/>
              </a:lnSpc>
            </a:pPr>
            <a:r>
              <a:rPr lang="en-US" altLang="ko-KR" sz="1200" b="1" dirty="0">
                <a:solidFill>
                  <a:srgbClr val="FFC000"/>
                </a:solidFill>
              </a:rPr>
              <a:t>AP</a:t>
            </a:r>
            <a:endParaRPr lang="ko-KR" altLang="en-US" sz="1200" b="1" dirty="0">
              <a:solidFill>
                <a:srgbClr val="FFC000"/>
              </a:solidFill>
            </a:endParaRPr>
          </a:p>
        </p:txBody>
      </p:sp>
      <p:sp>
        <p:nvSpPr>
          <p:cNvPr id="147" name="TextBox 146">
            <a:extLst>
              <a:ext uri="{FF2B5EF4-FFF2-40B4-BE49-F238E27FC236}">
                <a16:creationId xmlns:a16="http://schemas.microsoft.com/office/drawing/2014/main" id="{9F69EAFB-115F-47AE-A135-9405A0123271}"/>
              </a:ext>
            </a:extLst>
          </p:cNvPr>
          <p:cNvSpPr txBox="1"/>
          <p:nvPr/>
        </p:nvSpPr>
        <p:spPr>
          <a:xfrm>
            <a:off x="4009507" y="3807531"/>
            <a:ext cx="990708" cy="354584"/>
          </a:xfrm>
          <a:prstGeom prst="rect">
            <a:avLst/>
          </a:prstGeom>
          <a:noFill/>
        </p:spPr>
        <p:txBody>
          <a:bodyPr wrap="square" rtlCol="0" anchor="ctr">
            <a:spAutoFit/>
          </a:bodyPr>
          <a:lstStyle/>
          <a:p>
            <a:pPr algn="ctr">
              <a:lnSpc>
                <a:spcPct val="70000"/>
              </a:lnSpc>
            </a:pPr>
            <a:r>
              <a:rPr lang="en-US" altLang="ko-KR" sz="1200" b="1" dirty="0">
                <a:solidFill>
                  <a:srgbClr val="FFC000"/>
                </a:solidFill>
              </a:rPr>
              <a:t>OBSS</a:t>
            </a:r>
          </a:p>
          <a:p>
            <a:pPr algn="ctr">
              <a:lnSpc>
                <a:spcPct val="70000"/>
              </a:lnSpc>
            </a:pPr>
            <a:r>
              <a:rPr lang="en-US" altLang="ko-KR" sz="1200" b="1" dirty="0">
                <a:solidFill>
                  <a:srgbClr val="FFC000"/>
                </a:solidFill>
              </a:rPr>
              <a:t>STA</a:t>
            </a:r>
            <a:endParaRPr lang="ko-KR" altLang="en-US" sz="1200" b="1" dirty="0">
              <a:solidFill>
                <a:srgbClr val="FFC000"/>
              </a:solidFill>
            </a:endParaRPr>
          </a:p>
        </p:txBody>
      </p:sp>
      <p:sp>
        <p:nvSpPr>
          <p:cNvPr id="148" name="TextBox 147">
            <a:extLst>
              <a:ext uri="{FF2B5EF4-FFF2-40B4-BE49-F238E27FC236}">
                <a16:creationId xmlns:a16="http://schemas.microsoft.com/office/drawing/2014/main" id="{4A003AAE-1E9B-4315-834B-03D4AD0B873E}"/>
              </a:ext>
            </a:extLst>
          </p:cNvPr>
          <p:cNvSpPr txBox="1"/>
          <p:nvPr/>
        </p:nvSpPr>
        <p:spPr>
          <a:xfrm>
            <a:off x="4009507" y="4789958"/>
            <a:ext cx="990708" cy="354584"/>
          </a:xfrm>
          <a:prstGeom prst="rect">
            <a:avLst/>
          </a:prstGeom>
          <a:noFill/>
        </p:spPr>
        <p:txBody>
          <a:bodyPr wrap="square" rtlCol="0" anchor="ctr">
            <a:spAutoFit/>
          </a:bodyPr>
          <a:lstStyle/>
          <a:p>
            <a:pPr algn="ctr">
              <a:lnSpc>
                <a:spcPct val="70000"/>
              </a:lnSpc>
            </a:pPr>
            <a:r>
              <a:rPr lang="en-US" altLang="ko-KR" sz="1200" b="1" dirty="0">
                <a:solidFill>
                  <a:srgbClr val="0070C0"/>
                </a:solidFill>
              </a:rPr>
              <a:t>NPCA</a:t>
            </a:r>
          </a:p>
          <a:p>
            <a:pPr algn="ctr">
              <a:lnSpc>
                <a:spcPct val="70000"/>
              </a:lnSpc>
            </a:pPr>
            <a:r>
              <a:rPr lang="en-US" altLang="ko-KR" sz="1200" b="1" dirty="0">
                <a:solidFill>
                  <a:srgbClr val="0070C0"/>
                </a:solidFill>
              </a:rPr>
              <a:t>AP</a:t>
            </a:r>
            <a:endParaRPr lang="ko-KR" altLang="en-US" sz="1200" b="1" dirty="0">
              <a:solidFill>
                <a:srgbClr val="0070C0"/>
              </a:solidFill>
            </a:endParaRPr>
          </a:p>
        </p:txBody>
      </p:sp>
      <p:sp>
        <p:nvSpPr>
          <p:cNvPr id="149" name="TextBox 148">
            <a:extLst>
              <a:ext uri="{FF2B5EF4-FFF2-40B4-BE49-F238E27FC236}">
                <a16:creationId xmlns:a16="http://schemas.microsoft.com/office/drawing/2014/main" id="{9874EDD2-0AE8-4CCE-89D5-386DAECCDE1F}"/>
              </a:ext>
            </a:extLst>
          </p:cNvPr>
          <p:cNvSpPr txBox="1"/>
          <p:nvPr/>
        </p:nvSpPr>
        <p:spPr>
          <a:xfrm>
            <a:off x="4009507" y="5894197"/>
            <a:ext cx="990708" cy="354584"/>
          </a:xfrm>
          <a:prstGeom prst="rect">
            <a:avLst/>
          </a:prstGeom>
          <a:noFill/>
        </p:spPr>
        <p:txBody>
          <a:bodyPr wrap="square" rtlCol="0" anchor="ctr">
            <a:spAutoFit/>
          </a:bodyPr>
          <a:lstStyle/>
          <a:p>
            <a:pPr algn="ctr">
              <a:lnSpc>
                <a:spcPct val="70000"/>
              </a:lnSpc>
            </a:pPr>
            <a:r>
              <a:rPr lang="en-US" altLang="ko-KR" sz="1200" b="1" dirty="0">
                <a:solidFill>
                  <a:srgbClr val="0070C0"/>
                </a:solidFill>
              </a:rPr>
              <a:t>NPCA</a:t>
            </a:r>
          </a:p>
          <a:p>
            <a:pPr algn="ctr">
              <a:lnSpc>
                <a:spcPct val="70000"/>
              </a:lnSpc>
            </a:pPr>
            <a:r>
              <a:rPr lang="en-US" altLang="ko-KR" sz="1200" b="1" dirty="0">
                <a:solidFill>
                  <a:srgbClr val="0070C0"/>
                </a:solidFill>
              </a:rPr>
              <a:t>STA</a:t>
            </a:r>
            <a:endParaRPr lang="ko-KR" altLang="en-US" sz="1200" b="1" dirty="0">
              <a:solidFill>
                <a:srgbClr val="0070C0"/>
              </a:solidFill>
            </a:endParaRPr>
          </a:p>
        </p:txBody>
      </p:sp>
      <p:sp>
        <p:nvSpPr>
          <p:cNvPr id="150" name="TextBox 149">
            <a:extLst>
              <a:ext uri="{FF2B5EF4-FFF2-40B4-BE49-F238E27FC236}">
                <a16:creationId xmlns:a16="http://schemas.microsoft.com/office/drawing/2014/main" id="{F73400F1-D2B0-4584-B1C3-CF00CB4AAA93}"/>
              </a:ext>
            </a:extLst>
          </p:cNvPr>
          <p:cNvSpPr txBox="1"/>
          <p:nvPr/>
        </p:nvSpPr>
        <p:spPr>
          <a:xfrm>
            <a:off x="7542948" y="5468025"/>
            <a:ext cx="990708" cy="276999"/>
          </a:xfrm>
          <a:prstGeom prst="rect">
            <a:avLst/>
          </a:prstGeom>
          <a:noFill/>
        </p:spPr>
        <p:txBody>
          <a:bodyPr wrap="square" rtlCol="0" anchor="ctr">
            <a:spAutoFit/>
          </a:bodyPr>
          <a:lstStyle/>
          <a:p>
            <a:pPr algn="ctr"/>
            <a:r>
              <a:rPr lang="en-US" altLang="ko-KR" sz="1200" b="1" dirty="0">
                <a:solidFill>
                  <a:schemeClr val="tx1"/>
                </a:solidFill>
              </a:rPr>
              <a:t>…</a:t>
            </a:r>
            <a:endParaRPr lang="ko-KR" altLang="en-US" sz="1200" b="1" dirty="0">
              <a:solidFill>
                <a:schemeClr val="tx1"/>
              </a:solidFill>
            </a:endParaRPr>
          </a:p>
        </p:txBody>
      </p:sp>
      <p:cxnSp>
        <p:nvCxnSpPr>
          <p:cNvPr id="155" name="직선 화살표 연결선 154">
            <a:extLst>
              <a:ext uri="{FF2B5EF4-FFF2-40B4-BE49-F238E27FC236}">
                <a16:creationId xmlns:a16="http://schemas.microsoft.com/office/drawing/2014/main" id="{F1D03896-4942-4DC8-932F-E45E321E7802}"/>
              </a:ext>
            </a:extLst>
          </p:cNvPr>
          <p:cNvCxnSpPr/>
          <p:nvPr/>
        </p:nvCxnSpPr>
        <p:spPr bwMode="auto">
          <a:xfrm>
            <a:off x="4770520" y="4956986"/>
            <a:ext cx="3888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6" name="직사각형 155">
            <a:extLst>
              <a:ext uri="{FF2B5EF4-FFF2-40B4-BE49-F238E27FC236}">
                <a16:creationId xmlns:a16="http://schemas.microsoft.com/office/drawing/2014/main" id="{23E1FD2C-E165-4F09-9AEE-B90581917567}"/>
              </a:ext>
            </a:extLst>
          </p:cNvPr>
          <p:cNvSpPr/>
          <p:nvPr/>
        </p:nvSpPr>
        <p:spPr bwMode="auto">
          <a:xfrm>
            <a:off x="5405026" y="5856069"/>
            <a:ext cx="433137" cy="22072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bg1">
                    <a:lumMod val="75000"/>
                  </a:schemeClr>
                </a:solidFill>
                <a:effectLst/>
                <a:latin typeface="Times New Roman" pitchFamily="16" charset="0"/>
                <a:ea typeface="MS Gothic" charset="-128"/>
              </a:rPr>
              <a:t>ICR</a:t>
            </a:r>
            <a:endParaRPr kumimoji="0" lang="ko-KR" altLang="en-US" sz="1000" b="1" i="0" u="none" strike="noStrike" cap="none" normalizeH="0" baseline="0" dirty="0">
              <a:ln>
                <a:noFill/>
              </a:ln>
              <a:solidFill>
                <a:schemeClr val="bg1">
                  <a:lumMod val="75000"/>
                </a:schemeClr>
              </a:solidFill>
              <a:effectLst/>
              <a:latin typeface="Times New Roman" pitchFamily="16" charset="0"/>
              <a:ea typeface="MS Gothic" charset="-128"/>
            </a:endParaRPr>
          </a:p>
        </p:txBody>
      </p:sp>
      <p:sp>
        <p:nvSpPr>
          <p:cNvPr id="157" name="직사각형 156">
            <a:extLst>
              <a:ext uri="{FF2B5EF4-FFF2-40B4-BE49-F238E27FC236}">
                <a16:creationId xmlns:a16="http://schemas.microsoft.com/office/drawing/2014/main" id="{142020EA-5BBB-4F25-8136-906A9C84DED5}"/>
              </a:ext>
            </a:extLst>
          </p:cNvPr>
          <p:cNvSpPr/>
          <p:nvPr/>
        </p:nvSpPr>
        <p:spPr bwMode="auto">
          <a:xfrm>
            <a:off x="5405026" y="5655282"/>
            <a:ext cx="433137" cy="22072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bg1">
                    <a:lumMod val="75000"/>
                  </a:schemeClr>
                </a:solidFill>
                <a:effectLst/>
                <a:latin typeface="Times New Roman" pitchFamily="16" charset="0"/>
                <a:ea typeface="MS Gothic" charset="-128"/>
              </a:rPr>
              <a:t>ICR</a:t>
            </a:r>
            <a:endParaRPr kumimoji="0" lang="ko-KR" altLang="en-US" sz="1000" b="1" i="0" u="none" strike="noStrike" cap="none" normalizeH="0" baseline="0" dirty="0">
              <a:ln>
                <a:noFill/>
              </a:ln>
              <a:solidFill>
                <a:schemeClr val="bg1">
                  <a:lumMod val="75000"/>
                </a:schemeClr>
              </a:solidFill>
              <a:effectLst/>
              <a:latin typeface="Times New Roman" pitchFamily="16" charset="0"/>
              <a:ea typeface="MS Gothic" charset="-128"/>
            </a:endParaRPr>
          </a:p>
        </p:txBody>
      </p:sp>
      <p:cxnSp>
        <p:nvCxnSpPr>
          <p:cNvPr id="158" name="직선 화살표 연결선 157">
            <a:extLst>
              <a:ext uri="{FF2B5EF4-FFF2-40B4-BE49-F238E27FC236}">
                <a16:creationId xmlns:a16="http://schemas.microsoft.com/office/drawing/2014/main" id="{3C3E7DEE-C030-4F5D-A483-1FF72FEB2671}"/>
              </a:ext>
            </a:extLst>
          </p:cNvPr>
          <p:cNvCxnSpPr/>
          <p:nvPr/>
        </p:nvCxnSpPr>
        <p:spPr bwMode="auto">
          <a:xfrm>
            <a:off x="4770520" y="6076528"/>
            <a:ext cx="3888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9" name="직사각형 158">
            <a:extLst>
              <a:ext uri="{FF2B5EF4-FFF2-40B4-BE49-F238E27FC236}">
                <a16:creationId xmlns:a16="http://schemas.microsoft.com/office/drawing/2014/main" id="{9C1C08FB-1557-4D82-B623-38F9AC335BA7}"/>
              </a:ext>
            </a:extLst>
          </p:cNvPr>
          <p:cNvSpPr/>
          <p:nvPr/>
        </p:nvSpPr>
        <p:spPr bwMode="auto">
          <a:xfrm>
            <a:off x="5940430" y="4536726"/>
            <a:ext cx="1916189" cy="41726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OBSS TXOP</a:t>
            </a:r>
          </a:p>
          <a:p>
            <a:pPr algn="ctr"/>
            <a:r>
              <a:rPr lang="en-US" altLang="ko-KR" sz="1000" dirty="0">
                <a:solidFill>
                  <a:schemeClr val="tx1"/>
                </a:solidFill>
              </a:rPr>
              <a:t>set by ICR only due to hidden</a:t>
            </a:r>
            <a:endParaRPr kumimoji="0" lang="ko-KR" altLang="en-US" sz="100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194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직사각형 88">
            <a:extLst>
              <a:ext uri="{FF2B5EF4-FFF2-40B4-BE49-F238E27FC236}">
                <a16:creationId xmlns:a16="http://schemas.microsoft.com/office/drawing/2014/main" id="{AB8F0ED6-F19D-4809-B2E3-EC3192E07A37}"/>
              </a:ext>
            </a:extLst>
          </p:cNvPr>
          <p:cNvSpPr/>
          <p:nvPr/>
        </p:nvSpPr>
        <p:spPr bwMode="auto">
          <a:xfrm>
            <a:off x="5405026" y="4732446"/>
            <a:ext cx="433137" cy="22072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bg1">
                    <a:lumMod val="75000"/>
                  </a:schemeClr>
                </a:solidFill>
                <a:effectLst/>
                <a:latin typeface="Times New Roman" pitchFamily="16" charset="0"/>
                <a:ea typeface="MS Gothic" charset="-128"/>
              </a:rPr>
              <a:t>ICR</a:t>
            </a:r>
            <a:endParaRPr kumimoji="0" lang="ko-KR" altLang="en-US" sz="1000" b="1" i="0" u="none" strike="noStrike" cap="none" normalizeH="0" baseline="0" dirty="0">
              <a:ln>
                <a:noFill/>
              </a:ln>
              <a:solidFill>
                <a:schemeClr val="bg1">
                  <a:lumMod val="75000"/>
                </a:schemeClr>
              </a:solidFill>
              <a:effectLst/>
              <a:latin typeface="Times New Roman" pitchFamily="16" charset="0"/>
              <a:ea typeface="MS Gothic" charset="-128"/>
            </a:endParaRPr>
          </a:p>
        </p:txBody>
      </p:sp>
      <p:sp>
        <p:nvSpPr>
          <p:cNvPr id="91" name="직사각형 90">
            <a:extLst>
              <a:ext uri="{FF2B5EF4-FFF2-40B4-BE49-F238E27FC236}">
                <a16:creationId xmlns:a16="http://schemas.microsoft.com/office/drawing/2014/main" id="{CB2ECD25-FAA8-4941-9920-338FFDA3CC19}"/>
              </a:ext>
            </a:extLst>
          </p:cNvPr>
          <p:cNvSpPr/>
          <p:nvPr/>
        </p:nvSpPr>
        <p:spPr bwMode="auto">
          <a:xfrm>
            <a:off x="5405026" y="4538285"/>
            <a:ext cx="433137" cy="22072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bg1">
                    <a:lumMod val="75000"/>
                  </a:schemeClr>
                </a:solidFill>
                <a:effectLst/>
                <a:latin typeface="Times New Roman" pitchFamily="16" charset="0"/>
                <a:ea typeface="MS Gothic" charset="-128"/>
              </a:rPr>
              <a:t>ICR</a:t>
            </a:r>
            <a:endParaRPr kumimoji="0" lang="ko-KR" altLang="en-US" sz="1000" b="1" i="0" u="none" strike="noStrike" cap="none" normalizeH="0" baseline="0" dirty="0">
              <a:ln>
                <a:noFill/>
              </a:ln>
              <a:solidFill>
                <a:schemeClr val="bg1">
                  <a:lumMod val="75000"/>
                </a:schemeClr>
              </a:solidFill>
              <a:effectLst/>
              <a:latin typeface="Times New Roman" pitchFamily="16" charset="0"/>
              <a:ea typeface="MS Gothic" charset="-128"/>
            </a:endParaRPr>
          </a:p>
        </p:txBody>
      </p:sp>
      <p:cxnSp>
        <p:nvCxnSpPr>
          <p:cNvPr id="135" name="직선 연결선 134">
            <a:extLst>
              <a:ext uri="{FF2B5EF4-FFF2-40B4-BE49-F238E27FC236}">
                <a16:creationId xmlns:a16="http://schemas.microsoft.com/office/drawing/2014/main" id="{962BD586-85EF-4A87-8A62-3FA24804F30D}"/>
              </a:ext>
            </a:extLst>
          </p:cNvPr>
          <p:cNvCxnSpPr/>
          <p:nvPr/>
        </p:nvCxnSpPr>
        <p:spPr bwMode="auto">
          <a:xfrm>
            <a:off x="4873625" y="2300420"/>
            <a:ext cx="0" cy="3996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79" name="직선 연결선 78">
            <a:extLst>
              <a:ext uri="{FF2B5EF4-FFF2-40B4-BE49-F238E27FC236}">
                <a16:creationId xmlns:a16="http://schemas.microsoft.com/office/drawing/2014/main" id="{D8A15E0A-B2ED-4D94-97C8-04AEA81718D7}"/>
              </a:ext>
            </a:extLst>
          </p:cNvPr>
          <p:cNvCxnSpPr/>
          <p:nvPr/>
        </p:nvCxnSpPr>
        <p:spPr bwMode="auto">
          <a:xfrm>
            <a:off x="5306762" y="2300420"/>
            <a:ext cx="0" cy="3996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80" name="직선 연결선 79">
            <a:extLst>
              <a:ext uri="{FF2B5EF4-FFF2-40B4-BE49-F238E27FC236}">
                <a16:creationId xmlns:a16="http://schemas.microsoft.com/office/drawing/2014/main" id="{61779917-C37C-40F7-AE92-248E8B82AB61}"/>
              </a:ext>
            </a:extLst>
          </p:cNvPr>
          <p:cNvCxnSpPr/>
          <p:nvPr/>
        </p:nvCxnSpPr>
        <p:spPr bwMode="auto">
          <a:xfrm>
            <a:off x="5405026" y="2300420"/>
            <a:ext cx="0" cy="3996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81" name="직선 연결선 80">
            <a:extLst>
              <a:ext uri="{FF2B5EF4-FFF2-40B4-BE49-F238E27FC236}">
                <a16:creationId xmlns:a16="http://schemas.microsoft.com/office/drawing/2014/main" id="{644C5808-0378-4949-8857-3045D9E445E2}"/>
              </a:ext>
            </a:extLst>
          </p:cNvPr>
          <p:cNvCxnSpPr/>
          <p:nvPr/>
        </p:nvCxnSpPr>
        <p:spPr bwMode="auto">
          <a:xfrm>
            <a:off x="5838163" y="2300420"/>
            <a:ext cx="0" cy="3996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82" name="직선 연결선 81">
            <a:extLst>
              <a:ext uri="{FF2B5EF4-FFF2-40B4-BE49-F238E27FC236}">
                <a16:creationId xmlns:a16="http://schemas.microsoft.com/office/drawing/2014/main" id="{36C32DCF-2410-4358-ABC1-5D4C3899BDD6}"/>
              </a:ext>
            </a:extLst>
          </p:cNvPr>
          <p:cNvCxnSpPr/>
          <p:nvPr/>
        </p:nvCxnSpPr>
        <p:spPr bwMode="auto">
          <a:xfrm>
            <a:off x="5940431" y="2300420"/>
            <a:ext cx="0" cy="3996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Problem Statement</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440329"/>
            <a:ext cx="8469745" cy="5035084"/>
          </a:xfrm>
        </p:spPr>
        <p:txBody>
          <a:bodyPr/>
          <a:lstStyle/>
          <a:p>
            <a:pPr>
              <a:lnSpc>
                <a:spcPct val="120000"/>
              </a:lnSpc>
              <a:buFont typeface="Arial" panose="020B0604020202020204" pitchFamily="34" charset="0"/>
              <a:buChar char="•"/>
            </a:pPr>
            <a:r>
              <a:rPr lang="en-US" altLang="ko-KR" sz="2200" dirty="0"/>
              <a:t>Identification of OBSS transmission and its BW</a:t>
            </a:r>
          </a:p>
          <a:p>
            <a:pPr lvl="1">
              <a:lnSpc>
                <a:spcPct val="120000"/>
              </a:lnSpc>
              <a:buFont typeface="Arial" panose="020B0604020202020204" pitchFamily="34" charset="0"/>
              <a:buChar char="•"/>
            </a:pPr>
            <a:r>
              <a:rPr lang="en-US" altLang="ko-KR" sz="1800" dirty="0"/>
              <a:t>Example</a:t>
            </a:r>
            <a:r>
              <a:rPr lang="ko-KR" altLang="en-US" sz="1800" dirty="0"/>
              <a:t> </a:t>
            </a:r>
            <a:r>
              <a:rPr lang="en-US" altLang="ko-KR" sz="1800" dirty="0"/>
              <a:t>2)</a:t>
            </a:r>
            <a:r>
              <a:rPr lang="ko-KR" altLang="en-US" sz="1800" dirty="0"/>
              <a:t> </a:t>
            </a:r>
            <a:r>
              <a:rPr lang="en-US" altLang="ko-KR" sz="1800" dirty="0"/>
              <a:t>NPCA</a:t>
            </a:r>
            <a:r>
              <a:rPr lang="ko-KR" altLang="en-US" sz="1800" dirty="0"/>
              <a:t> </a:t>
            </a:r>
            <a:r>
              <a:rPr lang="en-US" altLang="ko-KR" sz="1800" dirty="0"/>
              <a:t>STA</a:t>
            </a:r>
            <a:r>
              <a:rPr lang="ko-KR" altLang="en-US" sz="1800" dirty="0"/>
              <a:t> </a:t>
            </a:r>
            <a:r>
              <a:rPr lang="en-US" altLang="ko-KR" sz="1800" dirty="0"/>
              <a:t>and</a:t>
            </a:r>
            <a:r>
              <a:rPr lang="ko-KR" altLang="en-US" sz="1800" dirty="0"/>
              <a:t> </a:t>
            </a:r>
            <a:r>
              <a:rPr lang="en-US" altLang="ko-KR" sz="1800" dirty="0"/>
              <a:t>OBSS</a:t>
            </a:r>
            <a:r>
              <a:rPr lang="ko-KR" altLang="en-US" sz="1800" dirty="0"/>
              <a:t> </a:t>
            </a:r>
            <a:r>
              <a:rPr lang="en-US" altLang="ko-KR" sz="1800" dirty="0"/>
              <a:t>AP</a:t>
            </a:r>
            <a:r>
              <a:rPr lang="ko-KR" altLang="en-US" sz="1800" dirty="0"/>
              <a:t> </a:t>
            </a:r>
            <a:r>
              <a:rPr lang="en-US" altLang="ko-KR" sz="1800" dirty="0"/>
              <a:t>are</a:t>
            </a:r>
            <a:r>
              <a:rPr lang="ko-KR" altLang="en-US" sz="1800" dirty="0"/>
              <a:t> </a:t>
            </a:r>
            <a:r>
              <a:rPr lang="en-US" altLang="ko-KR" sz="1800" dirty="0"/>
              <a:t>hidden</a:t>
            </a:r>
            <a:r>
              <a:rPr lang="ko-KR" altLang="en-US" sz="1800" dirty="0"/>
              <a:t> </a:t>
            </a:r>
            <a:r>
              <a:rPr lang="en-US" altLang="ko-KR" sz="1800" dirty="0"/>
              <a:t>each other</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grpSp>
        <p:nvGrpSpPr>
          <p:cNvPr id="21" name="그룹 20">
            <a:extLst>
              <a:ext uri="{FF2B5EF4-FFF2-40B4-BE49-F238E27FC236}">
                <a16:creationId xmlns:a16="http://schemas.microsoft.com/office/drawing/2014/main" id="{9491B72B-99F6-4D48-89D5-04A4F6D0F84A}"/>
              </a:ext>
            </a:extLst>
          </p:cNvPr>
          <p:cNvGrpSpPr/>
          <p:nvPr/>
        </p:nvGrpSpPr>
        <p:grpSpPr>
          <a:xfrm>
            <a:off x="1427235" y="2806417"/>
            <a:ext cx="850838" cy="788351"/>
            <a:chOff x="1773352" y="2815107"/>
            <a:chExt cx="850838" cy="788351"/>
          </a:xfrm>
        </p:grpSpPr>
        <p:sp>
          <p:nvSpPr>
            <p:cNvPr id="5" name="이등변 삼각형 4">
              <a:extLst>
                <a:ext uri="{FF2B5EF4-FFF2-40B4-BE49-F238E27FC236}">
                  <a16:creationId xmlns:a16="http://schemas.microsoft.com/office/drawing/2014/main" id="{AC6FBF44-6253-4369-ABA1-2905B2E8E19F}"/>
                </a:ext>
              </a:extLst>
            </p:cNvPr>
            <p:cNvSpPr/>
            <p:nvPr/>
          </p:nvSpPr>
          <p:spPr bwMode="auto">
            <a:xfrm>
              <a:off x="2087479" y="3056021"/>
              <a:ext cx="222584" cy="547437"/>
            </a:xfrm>
            <a:prstGeom prst="triangle">
              <a:avLst/>
            </a:prstGeom>
            <a:solidFill>
              <a:srgbClr val="C8E0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76EB6596-DFD8-4017-8A2C-91A9F45B4B91}"/>
                </a:ext>
              </a:extLst>
            </p:cNvPr>
            <p:cNvSpPr txBox="1"/>
            <p:nvPr/>
          </p:nvSpPr>
          <p:spPr>
            <a:xfrm>
              <a:off x="1773352" y="2815107"/>
              <a:ext cx="850838" cy="276999"/>
            </a:xfrm>
            <a:prstGeom prst="rect">
              <a:avLst/>
            </a:prstGeom>
            <a:noFill/>
          </p:spPr>
          <p:txBody>
            <a:bodyPr wrap="square" rtlCol="0" anchor="ctr">
              <a:spAutoFit/>
            </a:bodyPr>
            <a:lstStyle/>
            <a:p>
              <a:pPr algn="ctr"/>
              <a:r>
                <a:rPr lang="en-US" altLang="ko-KR" sz="1200" b="1" dirty="0">
                  <a:solidFill>
                    <a:schemeClr val="tx1"/>
                  </a:solidFill>
                </a:rPr>
                <a:t>NPCA AP</a:t>
              </a:r>
              <a:endParaRPr lang="ko-KR" altLang="en-US" sz="1200" b="1" dirty="0">
                <a:solidFill>
                  <a:schemeClr val="tx1"/>
                </a:solidFill>
              </a:endParaRPr>
            </a:p>
          </p:txBody>
        </p:sp>
      </p:grpSp>
      <p:grpSp>
        <p:nvGrpSpPr>
          <p:cNvPr id="27" name="그룹 26">
            <a:extLst>
              <a:ext uri="{FF2B5EF4-FFF2-40B4-BE49-F238E27FC236}">
                <a16:creationId xmlns:a16="http://schemas.microsoft.com/office/drawing/2014/main" id="{92FCD2FE-DF43-433A-81E6-F983B3D3CCAC}"/>
              </a:ext>
            </a:extLst>
          </p:cNvPr>
          <p:cNvGrpSpPr/>
          <p:nvPr/>
        </p:nvGrpSpPr>
        <p:grpSpPr>
          <a:xfrm>
            <a:off x="173596" y="3697182"/>
            <a:ext cx="995860" cy="540588"/>
            <a:chOff x="498162" y="4055475"/>
            <a:chExt cx="995860" cy="540588"/>
          </a:xfrm>
        </p:grpSpPr>
        <p:sp>
          <p:nvSpPr>
            <p:cNvPr id="25" name="타원 24">
              <a:extLst>
                <a:ext uri="{FF2B5EF4-FFF2-40B4-BE49-F238E27FC236}">
                  <a16:creationId xmlns:a16="http://schemas.microsoft.com/office/drawing/2014/main" id="{42AE9950-7B9F-4FAF-866E-0D24D10F41D0}"/>
                </a:ext>
              </a:extLst>
            </p:cNvPr>
            <p:cNvSpPr/>
            <p:nvPr/>
          </p:nvSpPr>
          <p:spPr bwMode="auto">
            <a:xfrm>
              <a:off x="1136984" y="4337384"/>
              <a:ext cx="252663" cy="258679"/>
            </a:xfrm>
            <a:prstGeom prst="ellipse">
              <a:avLst/>
            </a:prstGeom>
            <a:solidFill>
              <a:srgbClr val="C8E0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TextBox 25">
              <a:extLst>
                <a:ext uri="{FF2B5EF4-FFF2-40B4-BE49-F238E27FC236}">
                  <a16:creationId xmlns:a16="http://schemas.microsoft.com/office/drawing/2014/main" id="{65EDA0D2-94B3-4AB8-9EF3-E4F665F51FEB}"/>
                </a:ext>
              </a:extLst>
            </p:cNvPr>
            <p:cNvSpPr txBox="1"/>
            <p:nvPr/>
          </p:nvSpPr>
          <p:spPr>
            <a:xfrm>
              <a:off x="498162" y="4055475"/>
              <a:ext cx="995860" cy="276999"/>
            </a:xfrm>
            <a:prstGeom prst="rect">
              <a:avLst/>
            </a:prstGeom>
            <a:noFill/>
          </p:spPr>
          <p:txBody>
            <a:bodyPr wrap="square" rtlCol="0" anchor="ctr">
              <a:spAutoFit/>
            </a:bodyPr>
            <a:lstStyle/>
            <a:p>
              <a:pPr algn="ctr"/>
              <a:r>
                <a:rPr lang="en-US" altLang="ko-KR" sz="1200" b="1" dirty="0">
                  <a:solidFill>
                    <a:schemeClr val="tx1"/>
                  </a:solidFill>
                </a:rPr>
                <a:t>NPCA STA</a:t>
              </a:r>
              <a:endParaRPr lang="ko-KR" altLang="en-US" sz="1200" b="1" dirty="0">
                <a:solidFill>
                  <a:schemeClr val="tx1"/>
                </a:solidFill>
              </a:endParaRPr>
            </a:p>
          </p:txBody>
        </p:sp>
      </p:grpSp>
      <p:grpSp>
        <p:nvGrpSpPr>
          <p:cNvPr id="49" name="그룹 48">
            <a:extLst>
              <a:ext uri="{FF2B5EF4-FFF2-40B4-BE49-F238E27FC236}">
                <a16:creationId xmlns:a16="http://schemas.microsoft.com/office/drawing/2014/main" id="{76DB233E-614F-486C-9145-56EE4F5CAADA}"/>
              </a:ext>
            </a:extLst>
          </p:cNvPr>
          <p:cNvGrpSpPr/>
          <p:nvPr/>
        </p:nvGrpSpPr>
        <p:grpSpPr>
          <a:xfrm>
            <a:off x="2937809" y="3816643"/>
            <a:ext cx="990708" cy="842253"/>
            <a:chOff x="1703417" y="3056021"/>
            <a:chExt cx="990708" cy="842253"/>
          </a:xfrm>
        </p:grpSpPr>
        <p:sp>
          <p:nvSpPr>
            <p:cNvPr id="50" name="이등변 삼각형 49">
              <a:extLst>
                <a:ext uri="{FF2B5EF4-FFF2-40B4-BE49-F238E27FC236}">
                  <a16:creationId xmlns:a16="http://schemas.microsoft.com/office/drawing/2014/main" id="{055B700F-E179-4069-AEB7-E985C6F4365D}"/>
                </a:ext>
              </a:extLst>
            </p:cNvPr>
            <p:cNvSpPr/>
            <p:nvPr/>
          </p:nvSpPr>
          <p:spPr bwMode="auto">
            <a:xfrm>
              <a:off x="2087479" y="3056021"/>
              <a:ext cx="222584" cy="547437"/>
            </a:xfrm>
            <a:prstGeom prst="triangl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TextBox 50">
              <a:extLst>
                <a:ext uri="{FF2B5EF4-FFF2-40B4-BE49-F238E27FC236}">
                  <a16:creationId xmlns:a16="http://schemas.microsoft.com/office/drawing/2014/main" id="{267E0AA9-1388-4428-82F8-C28D3BC1D914}"/>
                </a:ext>
              </a:extLst>
            </p:cNvPr>
            <p:cNvSpPr txBox="1"/>
            <p:nvPr/>
          </p:nvSpPr>
          <p:spPr>
            <a:xfrm>
              <a:off x="1703417" y="3621275"/>
              <a:ext cx="990708" cy="276999"/>
            </a:xfrm>
            <a:prstGeom prst="rect">
              <a:avLst/>
            </a:prstGeom>
            <a:noFill/>
          </p:spPr>
          <p:txBody>
            <a:bodyPr wrap="square" rtlCol="0" anchor="ctr">
              <a:spAutoFit/>
            </a:bodyPr>
            <a:lstStyle/>
            <a:p>
              <a:pPr algn="ctr"/>
              <a:r>
                <a:rPr lang="en-US" altLang="ko-KR" sz="1200" b="1" dirty="0">
                  <a:solidFill>
                    <a:schemeClr val="tx1"/>
                  </a:solidFill>
                </a:rPr>
                <a:t>OBSS AP</a:t>
              </a:r>
              <a:endParaRPr lang="ko-KR" altLang="en-US" sz="1200" b="1" dirty="0">
                <a:solidFill>
                  <a:schemeClr val="tx1"/>
                </a:solidFill>
              </a:endParaRPr>
            </a:p>
          </p:txBody>
        </p:sp>
      </p:grpSp>
      <p:grpSp>
        <p:nvGrpSpPr>
          <p:cNvPr id="52" name="그룹 51">
            <a:extLst>
              <a:ext uri="{FF2B5EF4-FFF2-40B4-BE49-F238E27FC236}">
                <a16:creationId xmlns:a16="http://schemas.microsoft.com/office/drawing/2014/main" id="{64F0126B-0E24-4CE4-B6AB-51717541246C}"/>
              </a:ext>
            </a:extLst>
          </p:cNvPr>
          <p:cNvGrpSpPr/>
          <p:nvPr/>
        </p:nvGrpSpPr>
        <p:grpSpPr>
          <a:xfrm>
            <a:off x="1257588" y="4428923"/>
            <a:ext cx="1227208" cy="535678"/>
            <a:chOff x="649711" y="4337384"/>
            <a:chExt cx="1227208" cy="535678"/>
          </a:xfrm>
        </p:grpSpPr>
        <p:sp>
          <p:nvSpPr>
            <p:cNvPr id="53" name="타원 52">
              <a:extLst>
                <a:ext uri="{FF2B5EF4-FFF2-40B4-BE49-F238E27FC236}">
                  <a16:creationId xmlns:a16="http://schemas.microsoft.com/office/drawing/2014/main" id="{BD1FCEEB-F115-4F40-8FE1-39C7ECE4BB4D}"/>
                </a:ext>
              </a:extLst>
            </p:cNvPr>
            <p:cNvSpPr/>
            <p:nvPr/>
          </p:nvSpPr>
          <p:spPr bwMode="auto">
            <a:xfrm>
              <a:off x="1136984" y="4337384"/>
              <a:ext cx="252663" cy="258679"/>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54" name="TextBox 53">
              <a:extLst>
                <a:ext uri="{FF2B5EF4-FFF2-40B4-BE49-F238E27FC236}">
                  <a16:creationId xmlns:a16="http://schemas.microsoft.com/office/drawing/2014/main" id="{459C09E8-51F0-4285-B782-7E1A2EB920B3}"/>
                </a:ext>
              </a:extLst>
            </p:cNvPr>
            <p:cNvSpPr txBox="1"/>
            <p:nvPr/>
          </p:nvSpPr>
          <p:spPr>
            <a:xfrm>
              <a:off x="649711" y="4596063"/>
              <a:ext cx="1227208" cy="276999"/>
            </a:xfrm>
            <a:prstGeom prst="rect">
              <a:avLst/>
            </a:prstGeom>
            <a:noFill/>
          </p:spPr>
          <p:txBody>
            <a:bodyPr wrap="square" rtlCol="0" anchor="ctr">
              <a:spAutoFit/>
            </a:bodyPr>
            <a:lstStyle/>
            <a:p>
              <a:pPr algn="ctr"/>
              <a:r>
                <a:rPr lang="en-US" altLang="ko-KR" sz="1200" b="1" dirty="0">
                  <a:solidFill>
                    <a:schemeClr val="tx1"/>
                  </a:solidFill>
                </a:rPr>
                <a:t>OBSS STA</a:t>
              </a:r>
              <a:endParaRPr lang="ko-KR" altLang="en-US" sz="1200" b="1" dirty="0">
                <a:solidFill>
                  <a:schemeClr val="tx1"/>
                </a:solidFill>
              </a:endParaRPr>
            </a:p>
          </p:txBody>
        </p:sp>
      </p:grpSp>
      <p:cxnSp>
        <p:nvCxnSpPr>
          <p:cNvPr id="57" name="직선 화살표 연결선 56">
            <a:extLst>
              <a:ext uri="{FF2B5EF4-FFF2-40B4-BE49-F238E27FC236}">
                <a16:creationId xmlns:a16="http://schemas.microsoft.com/office/drawing/2014/main" id="{BAE4699E-7AC6-4A56-8DEF-2EED8A52CC21}"/>
              </a:ext>
            </a:extLst>
          </p:cNvPr>
          <p:cNvCxnSpPr>
            <a:cxnSpLocks/>
          </p:cNvCxnSpPr>
          <p:nvPr/>
        </p:nvCxnSpPr>
        <p:spPr bwMode="auto">
          <a:xfrm flipH="1">
            <a:off x="2108880" y="4343293"/>
            <a:ext cx="1014641" cy="159207"/>
          </a:xfrm>
          <a:prstGeom prst="straightConnector1">
            <a:avLst/>
          </a:prstGeom>
          <a:solidFill>
            <a:srgbClr val="00B8FF"/>
          </a:solidFill>
          <a:ln w="9525" cap="flat" cmpd="sng" algn="ctr">
            <a:solidFill>
              <a:srgbClr val="FFC000"/>
            </a:solidFill>
            <a:prstDash val="solid"/>
            <a:round/>
            <a:headEnd type="triangle" w="med" len="med"/>
            <a:tailEnd type="triangle" w="med" len="med"/>
          </a:ln>
          <a:effectLst/>
        </p:spPr>
      </p:cxnSp>
      <p:cxnSp>
        <p:nvCxnSpPr>
          <p:cNvPr id="59" name="직선 화살표 연결선 58">
            <a:extLst>
              <a:ext uri="{FF2B5EF4-FFF2-40B4-BE49-F238E27FC236}">
                <a16:creationId xmlns:a16="http://schemas.microsoft.com/office/drawing/2014/main" id="{B63AD632-D891-4AC0-9F6F-A92489E1819F}"/>
              </a:ext>
            </a:extLst>
          </p:cNvPr>
          <p:cNvCxnSpPr/>
          <p:nvPr/>
        </p:nvCxnSpPr>
        <p:spPr bwMode="auto">
          <a:xfrm>
            <a:off x="4770520" y="3282319"/>
            <a:ext cx="3888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7" name="직사각형 66">
            <a:extLst>
              <a:ext uri="{FF2B5EF4-FFF2-40B4-BE49-F238E27FC236}">
                <a16:creationId xmlns:a16="http://schemas.microsoft.com/office/drawing/2014/main" id="{42E3D5A6-78E6-4245-A102-CCF7E43828D1}"/>
              </a:ext>
            </a:extLst>
          </p:cNvPr>
          <p:cNvSpPr/>
          <p:nvPr/>
        </p:nvSpPr>
        <p:spPr bwMode="auto">
          <a:xfrm>
            <a:off x="4873625" y="3061594"/>
            <a:ext cx="433137" cy="22072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ICF</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68" name="직사각형 67">
            <a:extLst>
              <a:ext uri="{FF2B5EF4-FFF2-40B4-BE49-F238E27FC236}">
                <a16:creationId xmlns:a16="http://schemas.microsoft.com/office/drawing/2014/main" id="{14F339FE-98F9-4059-B68F-7C09048B2FF5}"/>
              </a:ext>
            </a:extLst>
          </p:cNvPr>
          <p:cNvSpPr/>
          <p:nvPr/>
        </p:nvSpPr>
        <p:spPr bwMode="auto">
          <a:xfrm>
            <a:off x="4873625" y="2853144"/>
            <a:ext cx="433137" cy="22072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ICF</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69" name="직사각형 68">
            <a:extLst>
              <a:ext uri="{FF2B5EF4-FFF2-40B4-BE49-F238E27FC236}">
                <a16:creationId xmlns:a16="http://schemas.microsoft.com/office/drawing/2014/main" id="{73F2AEC9-E5A7-41C5-B797-376B088AA957}"/>
              </a:ext>
            </a:extLst>
          </p:cNvPr>
          <p:cNvSpPr/>
          <p:nvPr/>
        </p:nvSpPr>
        <p:spPr bwMode="auto">
          <a:xfrm>
            <a:off x="4873625" y="2638557"/>
            <a:ext cx="433137" cy="22072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ICF</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70" name="직사각형 69">
            <a:extLst>
              <a:ext uri="{FF2B5EF4-FFF2-40B4-BE49-F238E27FC236}">
                <a16:creationId xmlns:a16="http://schemas.microsoft.com/office/drawing/2014/main" id="{8F886C06-6C95-48FA-88FB-A1BD850D7B8F}"/>
              </a:ext>
            </a:extLst>
          </p:cNvPr>
          <p:cNvSpPr/>
          <p:nvPr/>
        </p:nvSpPr>
        <p:spPr bwMode="auto">
          <a:xfrm>
            <a:off x="4873625" y="2432937"/>
            <a:ext cx="433137" cy="22072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ICF</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cxnSp>
        <p:nvCxnSpPr>
          <p:cNvPr id="71" name="직선 화살표 연결선 70">
            <a:extLst>
              <a:ext uri="{FF2B5EF4-FFF2-40B4-BE49-F238E27FC236}">
                <a16:creationId xmlns:a16="http://schemas.microsoft.com/office/drawing/2014/main" id="{ABA28E15-E536-4A01-BCE5-274F33813844}"/>
              </a:ext>
            </a:extLst>
          </p:cNvPr>
          <p:cNvCxnSpPr/>
          <p:nvPr/>
        </p:nvCxnSpPr>
        <p:spPr bwMode="auto">
          <a:xfrm>
            <a:off x="4770520" y="3966436"/>
            <a:ext cx="3888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2" name="직사각형 71">
            <a:extLst>
              <a:ext uri="{FF2B5EF4-FFF2-40B4-BE49-F238E27FC236}">
                <a16:creationId xmlns:a16="http://schemas.microsoft.com/office/drawing/2014/main" id="{50D1819A-0724-4E15-B96C-937A78A2D27C}"/>
              </a:ext>
            </a:extLst>
          </p:cNvPr>
          <p:cNvSpPr/>
          <p:nvPr/>
        </p:nvSpPr>
        <p:spPr bwMode="auto">
          <a:xfrm>
            <a:off x="5405026" y="3745711"/>
            <a:ext cx="433137" cy="22072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ICR</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73" name="직사각형 72">
            <a:extLst>
              <a:ext uri="{FF2B5EF4-FFF2-40B4-BE49-F238E27FC236}">
                <a16:creationId xmlns:a16="http://schemas.microsoft.com/office/drawing/2014/main" id="{294F4096-89CC-4762-90B5-0B2714B0849B}"/>
              </a:ext>
            </a:extLst>
          </p:cNvPr>
          <p:cNvSpPr/>
          <p:nvPr/>
        </p:nvSpPr>
        <p:spPr bwMode="auto">
          <a:xfrm>
            <a:off x="5405026" y="3537261"/>
            <a:ext cx="433137" cy="22072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ICR</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84" name="직사각형 83">
            <a:extLst>
              <a:ext uri="{FF2B5EF4-FFF2-40B4-BE49-F238E27FC236}">
                <a16:creationId xmlns:a16="http://schemas.microsoft.com/office/drawing/2014/main" id="{8F3087F8-A59D-4A62-B0D4-63CDA70C6052}"/>
              </a:ext>
            </a:extLst>
          </p:cNvPr>
          <p:cNvSpPr/>
          <p:nvPr/>
        </p:nvSpPr>
        <p:spPr bwMode="auto">
          <a:xfrm>
            <a:off x="5940431" y="2865046"/>
            <a:ext cx="1916189" cy="41726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Data</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93" name="직사각형 92">
            <a:extLst>
              <a:ext uri="{FF2B5EF4-FFF2-40B4-BE49-F238E27FC236}">
                <a16:creationId xmlns:a16="http://schemas.microsoft.com/office/drawing/2014/main" id="{935EAF34-3269-4B4B-9FE9-4370B7354A72}"/>
              </a:ext>
            </a:extLst>
          </p:cNvPr>
          <p:cNvSpPr/>
          <p:nvPr/>
        </p:nvSpPr>
        <p:spPr bwMode="auto">
          <a:xfrm>
            <a:off x="5405026" y="4539713"/>
            <a:ext cx="2451594" cy="41726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OBSS TXOP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a:solidFill>
                  <a:schemeClr val="tx1"/>
                </a:solidFill>
              </a:rPr>
              <a:t>set by ICF/ICR exchange</a:t>
            </a:r>
            <a:endParaRPr kumimoji="0" lang="ko-KR" altLang="en-US" sz="1000" i="0" u="none" strike="noStrike" cap="none" normalizeH="0" baseline="0" dirty="0">
              <a:ln>
                <a:noFill/>
              </a:ln>
              <a:solidFill>
                <a:schemeClr val="tx1"/>
              </a:solidFill>
              <a:effectLst/>
              <a:latin typeface="Times New Roman" pitchFamily="16" charset="0"/>
              <a:ea typeface="MS Gothic" charset="-128"/>
            </a:endParaRPr>
          </a:p>
        </p:txBody>
      </p:sp>
      <p:sp>
        <p:nvSpPr>
          <p:cNvPr id="94" name="TextBox 93">
            <a:extLst>
              <a:ext uri="{FF2B5EF4-FFF2-40B4-BE49-F238E27FC236}">
                <a16:creationId xmlns:a16="http://schemas.microsoft.com/office/drawing/2014/main" id="{12346C0D-14FD-4E92-8416-57DA5168B787}"/>
              </a:ext>
            </a:extLst>
          </p:cNvPr>
          <p:cNvSpPr txBox="1"/>
          <p:nvPr/>
        </p:nvSpPr>
        <p:spPr>
          <a:xfrm>
            <a:off x="7542948" y="2906732"/>
            <a:ext cx="990708" cy="276999"/>
          </a:xfrm>
          <a:prstGeom prst="rect">
            <a:avLst/>
          </a:prstGeom>
          <a:noFill/>
        </p:spPr>
        <p:txBody>
          <a:bodyPr wrap="square" rtlCol="0" anchor="ctr">
            <a:spAutoFit/>
          </a:bodyPr>
          <a:lstStyle/>
          <a:p>
            <a:pPr algn="ctr"/>
            <a:r>
              <a:rPr lang="en-US" altLang="ko-KR" sz="1200" b="1" dirty="0">
                <a:solidFill>
                  <a:schemeClr val="tx1"/>
                </a:solidFill>
              </a:rPr>
              <a:t>…</a:t>
            </a:r>
            <a:endParaRPr lang="ko-KR" altLang="en-US" sz="1200" b="1" dirty="0">
              <a:solidFill>
                <a:schemeClr val="tx1"/>
              </a:solidFill>
            </a:endParaRPr>
          </a:p>
        </p:txBody>
      </p:sp>
      <p:sp>
        <p:nvSpPr>
          <p:cNvPr id="96" name="직사각형 95">
            <a:extLst>
              <a:ext uri="{FF2B5EF4-FFF2-40B4-BE49-F238E27FC236}">
                <a16:creationId xmlns:a16="http://schemas.microsoft.com/office/drawing/2014/main" id="{7C6A9733-C32E-467D-BECD-2161CDE45E2C}"/>
              </a:ext>
            </a:extLst>
          </p:cNvPr>
          <p:cNvSpPr/>
          <p:nvPr/>
        </p:nvSpPr>
        <p:spPr bwMode="auto">
          <a:xfrm>
            <a:off x="5940431" y="4120764"/>
            <a:ext cx="1916189" cy="41726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rgbClr val="0070C0"/>
                </a:solidFill>
                <a:effectLst/>
                <a:latin typeface="Times New Roman" pitchFamily="16" charset="0"/>
                <a:ea typeface="MS Gothic" charset="-128"/>
              </a:rPr>
              <a:t>NPCA operation</a:t>
            </a:r>
            <a:endParaRPr kumimoji="0" lang="ko-KR" altLang="en-US" sz="1000" b="1" i="0" u="none" strike="noStrike" cap="none" normalizeH="0" baseline="0" dirty="0">
              <a:ln>
                <a:noFill/>
              </a:ln>
              <a:solidFill>
                <a:srgbClr val="0070C0"/>
              </a:solidFill>
              <a:effectLst/>
              <a:latin typeface="Times New Roman" pitchFamily="16" charset="0"/>
              <a:ea typeface="MS Gothic" charset="-128"/>
            </a:endParaRPr>
          </a:p>
        </p:txBody>
      </p:sp>
      <p:sp>
        <p:nvSpPr>
          <p:cNvPr id="105" name="TextBox 104">
            <a:extLst>
              <a:ext uri="{FF2B5EF4-FFF2-40B4-BE49-F238E27FC236}">
                <a16:creationId xmlns:a16="http://schemas.microsoft.com/office/drawing/2014/main" id="{CE4E90D0-2959-4302-A936-B0476B26BB03}"/>
              </a:ext>
            </a:extLst>
          </p:cNvPr>
          <p:cNvSpPr txBox="1"/>
          <p:nvPr/>
        </p:nvSpPr>
        <p:spPr>
          <a:xfrm>
            <a:off x="7542948" y="4369217"/>
            <a:ext cx="990708" cy="276999"/>
          </a:xfrm>
          <a:prstGeom prst="rect">
            <a:avLst/>
          </a:prstGeom>
          <a:noFill/>
        </p:spPr>
        <p:txBody>
          <a:bodyPr wrap="square" rtlCol="0" anchor="ctr">
            <a:spAutoFit/>
          </a:bodyPr>
          <a:lstStyle/>
          <a:p>
            <a:pPr algn="ctr"/>
            <a:r>
              <a:rPr lang="en-US" altLang="ko-KR" sz="1200" b="1" dirty="0">
                <a:solidFill>
                  <a:schemeClr val="tx1"/>
                </a:solidFill>
              </a:rPr>
              <a:t>…</a:t>
            </a:r>
            <a:endParaRPr lang="ko-KR" altLang="en-US" sz="1200" b="1" dirty="0">
              <a:solidFill>
                <a:schemeClr val="tx1"/>
              </a:solidFill>
            </a:endParaRPr>
          </a:p>
        </p:txBody>
      </p:sp>
      <p:sp>
        <p:nvSpPr>
          <p:cNvPr id="106" name="직사각형 105">
            <a:extLst>
              <a:ext uri="{FF2B5EF4-FFF2-40B4-BE49-F238E27FC236}">
                <a16:creationId xmlns:a16="http://schemas.microsoft.com/office/drawing/2014/main" id="{DBCFA355-973B-45AF-AC6E-7566195DE816}"/>
              </a:ext>
            </a:extLst>
          </p:cNvPr>
          <p:cNvSpPr/>
          <p:nvPr/>
        </p:nvSpPr>
        <p:spPr bwMode="auto">
          <a:xfrm>
            <a:off x="5940430" y="5656839"/>
            <a:ext cx="1916189" cy="41726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OBSS TXOP</a:t>
            </a:r>
          </a:p>
          <a:p>
            <a:pPr algn="ctr"/>
            <a:r>
              <a:rPr lang="en-US" altLang="ko-KR" sz="1000" dirty="0">
                <a:solidFill>
                  <a:schemeClr val="tx1"/>
                </a:solidFill>
              </a:rPr>
              <a:t>set by ICR only due to hidden</a:t>
            </a:r>
            <a:endParaRPr kumimoji="0" lang="ko-KR" altLang="en-US" sz="1000" i="0" u="none" strike="noStrike" cap="none" normalizeH="0" baseline="0" dirty="0">
              <a:ln>
                <a:noFill/>
              </a:ln>
              <a:solidFill>
                <a:schemeClr val="tx1"/>
              </a:solidFill>
              <a:effectLst/>
              <a:latin typeface="Times New Roman" pitchFamily="16" charset="0"/>
              <a:ea typeface="MS Gothic" charset="-128"/>
            </a:endParaRPr>
          </a:p>
        </p:txBody>
      </p:sp>
      <p:sp>
        <p:nvSpPr>
          <p:cNvPr id="110" name="직사각형 109">
            <a:extLst>
              <a:ext uri="{FF2B5EF4-FFF2-40B4-BE49-F238E27FC236}">
                <a16:creationId xmlns:a16="http://schemas.microsoft.com/office/drawing/2014/main" id="{E02ECE5C-C27F-4015-B45C-9A00A67E7381}"/>
              </a:ext>
            </a:extLst>
          </p:cNvPr>
          <p:cNvSpPr/>
          <p:nvPr/>
        </p:nvSpPr>
        <p:spPr bwMode="auto">
          <a:xfrm>
            <a:off x="5940431" y="5241484"/>
            <a:ext cx="1916189" cy="41726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rgbClr val="0070C0"/>
                </a:solidFill>
                <a:effectLst/>
                <a:latin typeface="Times New Roman" pitchFamily="16" charset="0"/>
                <a:ea typeface="MS Gothic" charset="-128"/>
              </a:rPr>
              <a:t>NPCA operation</a:t>
            </a:r>
            <a:endParaRPr kumimoji="0" lang="ko-KR" altLang="en-US" sz="1000" b="1" i="0" u="none" strike="noStrike" cap="none" normalizeH="0" baseline="0" dirty="0">
              <a:ln>
                <a:noFill/>
              </a:ln>
              <a:solidFill>
                <a:srgbClr val="0070C0"/>
              </a:solidFill>
              <a:effectLst/>
              <a:latin typeface="Times New Roman" pitchFamily="16" charset="0"/>
              <a:ea typeface="MS Gothic" charset="-128"/>
            </a:endParaRPr>
          </a:p>
        </p:txBody>
      </p:sp>
      <p:sp>
        <p:nvSpPr>
          <p:cNvPr id="111" name="TextBox 110">
            <a:extLst>
              <a:ext uri="{FF2B5EF4-FFF2-40B4-BE49-F238E27FC236}">
                <a16:creationId xmlns:a16="http://schemas.microsoft.com/office/drawing/2014/main" id="{542CF648-D187-4367-B8F0-895FDC5C0EEE}"/>
              </a:ext>
            </a:extLst>
          </p:cNvPr>
          <p:cNvSpPr txBox="1"/>
          <p:nvPr/>
        </p:nvSpPr>
        <p:spPr>
          <a:xfrm>
            <a:off x="4009507" y="3105266"/>
            <a:ext cx="990708" cy="354584"/>
          </a:xfrm>
          <a:prstGeom prst="rect">
            <a:avLst/>
          </a:prstGeom>
          <a:noFill/>
        </p:spPr>
        <p:txBody>
          <a:bodyPr wrap="square" rtlCol="0" anchor="ctr">
            <a:spAutoFit/>
          </a:bodyPr>
          <a:lstStyle/>
          <a:p>
            <a:pPr algn="ctr">
              <a:lnSpc>
                <a:spcPct val="70000"/>
              </a:lnSpc>
            </a:pPr>
            <a:r>
              <a:rPr lang="en-US" altLang="ko-KR" sz="1200" b="1" dirty="0">
                <a:solidFill>
                  <a:srgbClr val="FFC000"/>
                </a:solidFill>
              </a:rPr>
              <a:t>OBSS</a:t>
            </a:r>
          </a:p>
          <a:p>
            <a:pPr algn="ctr">
              <a:lnSpc>
                <a:spcPct val="70000"/>
              </a:lnSpc>
            </a:pPr>
            <a:r>
              <a:rPr lang="en-US" altLang="ko-KR" sz="1200" b="1" dirty="0">
                <a:solidFill>
                  <a:srgbClr val="FFC000"/>
                </a:solidFill>
              </a:rPr>
              <a:t>AP</a:t>
            </a:r>
            <a:endParaRPr lang="ko-KR" altLang="en-US" sz="1200" b="1" dirty="0">
              <a:solidFill>
                <a:srgbClr val="FFC000"/>
              </a:solidFill>
            </a:endParaRPr>
          </a:p>
        </p:txBody>
      </p:sp>
      <p:sp>
        <p:nvSpPr>
          <p:cNvPr id="112" name="TextBox 111">
            <a:extLst>
              <a:ext uri="{FF2B5EF4-FFF2-40B4-BE49-F238E27FC236}">
                <a16:creationId xmlns:a16="http://schemas.microsoft.com/office/drawing/2014/main" id="{77872DC6-813C-474F-9CFA-0A55BD59C219}"/>
              </a:ext>
            </a:extLst>
          </p:cNvPr>
          <p:cNvSpPr txBox="1"/>
          <p:nvPr/>
        </p:nvSpPr>
        <p:spPr>
          <a:xfrm>
            <a:off x="4009507" y="3807531"/>
            <a:ext cx="990708" cy="354584"/>
          </a:xfrm>
          <a:prstGeom prst="rect">
            <a:avLst/>
          </a:prstGeom>
          <a:noFill/>
        </p:spPr>
        <p:txBody>
          <a:bodyPr wrap="square" rtlCol="0" anchor="ctr">
            <a:spAutoFit/>
          </a:bodyPr>
          <a:lstStyle/>
          <a:p>
            <a:pPr algn="ctr">
              <a:lnSpc>
                <a:spcPct val="70000"/>
              </a:lnSpc>
            </a:pPr>
            <a:r>
              <a:rPr lang="en-US" altLang="ko-KR" sz="1200" b="1" dirty="0">
                <a:solidFill>
                  <a:srgbClr val="FFC000"/>
                </a:solidFill>
              </a:rPr>
              <a:t>OBSS</a:t>
            </a:r>
          </a:p>
          <a:p>
            <a:pPr algn="ctr">
              <a:lnSpc>
                <a:spcPct val="70000"/>
              </a:lnSpc>
            </a:pPr>
            <a:r>
              <a:rPr lang="en-US" altLang="ko-KR" sz="1200" b="1" dirty="0">
                <a:solidFill>
                  <a:srgbClr val="FFC000"/>
                </a:solidFill>
              </a:rPr>
              <a:t>STA</a:t>
            </a:r>
            <a:endParaRPr lang="ko-KR" altLang="en-US" sz="1200" b="1" dirty="0">
              <a:solidFill>
                <a:srgbClr val="FFC000"/>
              </a:solidFill>
            </a:endParaRPr>
          </a:p>
        </p:txBody>
      </p:sp>
      <p:sp>
        <p:nvSpPr>
          <p:cNvPr id="115" name="TextBox 114">
            <a:extLst>
              <a:ext uri="{FF2B5EF4-FFF2-40B4-BE49-F238E27FC236}">
                <a16:creationId xmlns:a16="http://schemas.microsoft.com/office/drawing/2014/main" id="{9C9B6828-BA6B-4598-BF33-9637061DCF50}"/>
              </a:ext>
            </a:extLst>
          </p:cNvPr>
          <p:cNvSpPr txBox="1"/>
          <p:nvPr/>
        </p:nvSpPr>
        <p:spPr>
          <a:xfrm>
            <a:off x="4009507" y="4789958"/>
            <a:ext cx="990708" cy="354584"/>
          </a:xfrm>
          <a:prstGeom prst="rect">
            <a:avLst/>
          </a:prstGeom>
          <a:noFill/>
        </p:spPr>
        <p:txBody>
          <a:bodyPr wrap="square" rtlCol="0" anchor="ctr">
            <a:spAutoFit/>
          </a:bodyPr>
          <a:lstStyle/>
          <a:p>
            <a:pPr algn="ctr">
              <a:lnSpc>
                <a:spcPct val="70000"/>
              </a:lnSpc>
            </a:pPr>
            <a:r>
              <a:rPr lang="en-US" altLang="ko-KR" sz="1200" b="1" dirty="0">
                <a:solidFill>
                  <a:srgbClr val="0070C0"/>
                </a:solidFill>
              </a:rPr>
              <a:t>NPCA</a:t>
            </a:r>
          </a:p>
          <a:p>
            <a:pPr algn="ctr">
              <a:lnSpc>
                <a:spcPct val="70000"/>
              </a:lnSpc>
            </a:pPr>
            <a:r>
              <a:rPr lang="en-US" altLang="ko-KR" sz="1200" b="1" dirty="0">
                <a:solidFill>
                  <a:srgbClr val="0070C0"/>
                </a:solidFill>
              </a:rPr>
              <a:t>AP</a:t>
            </a:r>
            <a:endParaRPr lang="ko-KR" altLang="en-US" sz="1200" b="1" dirty="0">
              <a:solidFill>
                <a:srgbClr val="0070C0"/>
              </a:solidFill>
            </a:endParaRPr>
          </a:p>
        </p:txBody>
      </p:sp>
      <p:sp>
        <p:nvSpPr>
          <p:cNvPr id="116" name="TextBox 115">
            <a:extLst>
              <a:ext uri="{FF2B5EF4-FFF2-40B4-BE49-F238E27FC236}">
                <a16:creationId xmlns:a16="http://schemas.microsoft.com/office/drawing/2014/main" id="{4635270D-DEFC-43C1-AECD-0F8291908FA5}"/>
              </a:ext>
            </a:extLst>
          </p:cNvPr>
          <p:cNvSpPr txBox="1"/>
          <p:nvPr/>
        </p:nvSpPr>
        <p:spPr>
          <a:xfrm>
            <a:off x="4009507" y="5894197"/>
            <a:ext cx="990708" cy="354584"/>
          </a:xfrm>
          <a:prstGeom prst="rect">
            <a:avLst/>
          </a:prstGeom>
          <a:noFill/>
        </p:spPr>
        <p:txBody>
          <a:bodyPr wrap="square" rtlCol="0" anchor="ctr">
            <a:spAutoFit/>
          </a:bodyPr>
          <a:lstStyle/>
          <a:p>
            <a:pPr algn="ctr">
              <a:lnSpc>
                <a:spcPct val="70000"/>
              </a:lnSpc>
            </a:pPr>
            <a:r>
              <a:rPr lang="en-US" altLang="ko-KR" sz="1200" b="1" dirty="0">
                <a:solidFill>
                  <a:srgbClr val="0070C0"/>
                </a:solidFill>
              </a:rPr>
              <a:t>NPCA</a:t>
            </a:r>
          </a:p>
          <a:p>
            <a:pPr algn="ctr">
              <a:lnSpc>
                <a:spcPct val="70000"/>
              </a:lnSpc>
            </a:pPr>
            <a:r>
              <a:rPr lang="en-US" altLang="ko-KR" sz="1200" b="1" dirty="0">
                <a:solidFill>
                  <a:srgbClr val="0070C0"/>
                </a:solidFill>
              </a:rPr>
              <a:t>STA</a:t>
            </a:r>
            <a:endParaRPr lang="ko-KR" altLang="en-US" sz="1200" b="1" dirty="0">
              <a:solidFill>
                <a:srgbClr val="0070C0"/>
              </a:solidFill>
            </a:endParaRPr>
          </a:p>
        </p:txBody>
      </p:sp>
      <p:cxnSp>
        <p:nvCxnSpPr>
          <p:cNvPr id="117" name="직선 화살표 연결선 116">
            <a:extLst>
              <a:ext uri="{FF2B5EF4-FFF2-40B4-BE49-F238E27FC236}">
                <a16:creationId xmlns:a16="http://schemas.microsoft.com/office/drawing/2014/main" id="{8E4CAEDE-D762-423A-8817-4EFB0CC006E7}"/>
              </a:ext>
            </a:extLst>
          </p:cNvPr>
          <p:cNvCxnSpPr>
            <a:cxnSpLocks/>
          </p:cNvCxnSpPr>
          <p:nvPr/>
        </p:nvCxnSpPr>
        <p:spPr bwMode="auto">
          <a:xfrm flipH="1">
            <a:off x="1122303" y="3487221"/>
            <a:ext cx="513988" cy="450823"/>
          </a:xfrm>
          <a:prstGeom prst="straightConnector1">
            <a:avLst/>
          </a:prstGeom>
          <a:solidFill>
            <a:srgbClr val="00B8FF"/>
          </a:solidFill>
          <a:ln w="9525" cap="flat" cmpd="sng" algn="ctr">
            <a:solidFill>
              <a:srgbClr val="0070C0"/>
            </a:solidFill>
            <a:prstDash val="solid"/>
            <a:round/>
            <a:headEnd type="triangle" w="med" len="med"/>
            <a:tailEnd type="triangle" w="med" len="med"/>
          </a:ln>
          <a:effectLst/>
        </p:spPr>
      </p:cxnSp>
      <p:cxnSp>
        <p:nvCxnSpPr>
          <p:cNvPr id="121" name="직선 화살표 연결선 120">
            <a:extLst>
              <a:ext uri="{FF2B5EF4-FFF2-40B4-BE49-F238E27FC236}">
                <a16:creationId xmlns:a16="http://schemas.microsoft.com/office/drawing/2014/main" id="{B0E5E3B5-D7E7-4F85-9A2C-40B828B846DB}"/>
              </a:ext>
            </a:extLst>
          </p:cNvPr>
          <p:cNvCxnSpPr>
            <a:cxnSpLocks/>
          </p:cNvCxnSpPr>
          <p:nvPr/>
        </p:nvCxnSpPr>
        <p:spPr bwMode="auto">
          <a:xfrm>
            <a:off x="1237014" y="4117007"/>
            <a:ext cx="1941740" cy="50857"/>
          </a:xfrm>
          <a:prstGeom prst="straightConnector1">
            <a:avLst/>
          </a:prstGeom>
          <a:solidFill>
            <a:srgbClr val="00B8FF"/>
          </a:solidFill>
          <a:ln w="9525" cap="flat" cmpd="sng" algn="ctr">
            <a:solidFill>
              <a:srgbClr val="C00000"/>
            </a:solidFill>
            <a:prstDash val="dash"/>
            <a:round/>
            <a:headEnd type="triangle" w="med" len="med"/>
            <a:tailEnd type="triangle" w="med" len="med"/>
          </a:ln>
          <a:effectLst/>
        </p:spPr>
      </p:cxnSp>
      <p:sp>
        <p:nvSpPr>
          <p:cNvPr id="129" name="&quot;허용 안 됨&quot; 기호 128">
            <a:extLst>
              <a:ext uri="{FF2B5EF4-FFF2-40B4-BE49-F238E27FC236}">
                <a16:creationId xmlns:a16="http://schemas.microsoft.com/office/drawing/2014/main" id="{0F12E660-A2A2-4C48-AC06-726A4876CEBD}"/>
              </a:ext>
            </a:extLst>
          </p:cNvPr>
          <p:cNvSpPr/>
          <p:nvPr/>
        </p:nvSpPr>
        <p:spPr bwMode="auto">
          <a:xfrm>
            <a:off x="2641454" y="4055619"/>
            <a:ext cx="222585" cy="212707"/>
          </a:xfrm>
          <a:prstGeom prst="noSmoking">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effectLst/>
              <a:latin typeface="Times New Roman" pitchFamily="16" charset="0"/>
              <a:ea typeface="MS Gothic" charset="-128"/>
            </a:endParaRPr>
          </a:p>
        </p:txBody>
      </p:sp>
      <p:cxnSp>
        <p:nvCxnSpPr>
          <p:cNvPr id="130" name="직선 화살표 연결선 129">
            <a:extLst>
              <a:ext uri="{FF2B5EF4-FFF2-40B4-BE49-F238E27FC236}">
                <a16:creationId xmlns:a16="http://schemas.microsoft.com/office/drawing/2014/main" id="{3C9F92AE-BCCD-41C0-BC88-73E6F4A5F576}"/>
              </a:ext>
            </a:extLst>
          </p:cNvPr>
          <p:cNvCxnSpPr>
            <a:cxnSpLocks/>
          </p:cNvCxnSpPr>
          <p:nvPr/>
        </p:nvCxnSpPr>
        <p:spPr bwMode="auto">
          <a:xfrm>
            <a:off x="1241209" y="4279670"/>
            <a:ext cx="447559" cy="173758"/>
          </a:xfrm>
          <a:prstGeom prst="straightConnector1">
            <a:avLst/>
          </a:prstGeom>
          <a:solidFill>
            <a:srgbClr val="00B8FF"/>
          </a:solidFill>
          <a:ln w="9525" cap="flat" cmpd="sng" algn="ctr">
            <a:solidFill>
              <a:srgbClr val="C00000"/>
            </a:solidFill>
            <a:prstDash val="dash"/>
            <a:round/>
            <a:headEnd type="triangle" w="med" len="med"/>
            <a:tailEnd type="triangle" w="med" len="med"/>
          </a:ln>
          <a:effectLst/>
        </p:spPr>
      </p:cxnSp>
      <p:sp>
        <p:nvSpPr>
          <p:cNvPr id="136" name="TextBox 135">
            <a:extLst>
              <a:ext uri="{FF2B5EF4-FFF2-40B4-BE49-F238E27FC236}">
                <a16:creationId xmlns:a16="http://schemas.microsoft.com/office/drawing/2014/main" id="{5F31B0E0-DC6D-4F28-B61C-08A0B223E94A}"/>
              </a:ext>
            </a:extLst>
          </p:cNvPr>
          <p:cNvSpPr txBox="1"/>
          <p:nvPr/>
        </p:nvSpPr>
        <p:spPr>
          <a:xfrm>
            <a:off x="7542948" y="5468025"/>
            <a:ext cx="990708" cy="276999"/>
          </a:xfrm>
          <a:prstGeom prst="rect">
            <a:avLst/>
          </a:prstGeom>
          <a:noFill/>
        </p:spPr>
        <p:txBody>
          <a:bodyPr wrap="square" rtlCol="0" anchor="ctr">
            <a:spAutoFit/>
          </a:bodyPr>
          <a:lstStyle/>
          <a:p>
            <a:pPr algn="ctr"/>
            <a:r>
              <a:rPr lang="en-US" altLang="ko-KR" sz="1200" b="1" dirty="0">
                <a:solidFill>
                  <a:schemeClr val="tx1"/>
                </a:solidFill>
              </a:rPr>
              <a:t>…</a:t>
            </a:r>
            <a:endParaRPr lang="ko-KR" altLang="en-US" sz="1200" b="1" dirty="0">
              <a:solidFill>
                <a:schemeClr val="tx1"/>
              </a:solidFill>
            </a:endParaRPr>
          </a:p>
        </p:txBody>
      </p:sp>
      <p:cxnSp>
        <p:nvCxnSpPr>
          <p:cNvPr id="60" name="직선 화살표 연결선 59">
            <a:extLst>
              <a:ext uri="{FF2B5EF4-FFF2-40B4-BE49-F238E27FC236}">
                <a16:creationId xmlns:a16="http://schemas.microsoft.com/office/drawing/2014/main" id="{02F054CD-1D6A-4117-83F2-FAF9B732E4B5}"/>
              </a:ext>
            </a:extLst>
          </p:cNvPr>
          <p:cNvCxnSpPr>
            <a:cxnSpLocks/>
          </p:cNvCxnSpPr>
          <p:nvPr/>
        </p:nvCxnSpPr>
        <p:spPr bwMode="auto">
          <a:xfrm>
            <a:off x="2081560" y="3487221"/>
            <a:ext cx="1097194" cy="543097"/>
          </a:xfrm>
          <a:prstGeom prst="straightConnector1">
            <a:avLst/>
          </a:prstGeom>
          <a:solidFill>
            <a:srgbClr val="00B8FF"/>
          </a:solidFill>
          <a:ln w="9525" cap="flat" cmpd="sng" algn="ctr">
            <a:solidFill>
              <a:srgbClr val="C00000"/>
            </a:solidFill>
            <a:prstDash val="dash"/>
            <a:round/>
            <a:headEnd type="triangle" w="med" len="med"/>
            <a:tailEnd type="triangle" w="med" len="med"/>
          </a:ln>
          <a:effectLst/>
        </p:spPr>
      </p:cxnSp>
      <p:cxnSp>
        <p:nvCxnSpPr>
          <p:cNvPr id="62" name="직선 화살표 연결선 61">
            <a:extLst>
              <a:ext uri="{FF2B5EF4-FFF2-40B4-BE49-F238E27FC236}">
                <a16:creationId xmlns:a16="http://schemas.microsoft.com/office/drawing/2014/main" id="{58776664-760F-4A4E-B4EC-62CEE2B178D5}"/>
              </a:ext>
            </a:extLst>
          </p:cNvPr>
          <p:cNvCxnSpPr>
            <a:cxnSpLocks/>
          </p:cNvCxnSpPr>
          <p:nvPr/>
        </p:nvCxnSpPr>
        <p:spPr bwMode="auto">
          <a:xfrm>
            <a:off x="1864692" y="3697182"/>
            <a:ext cx="0" cy="666272"/>
          </a:xfrm>
          <a:prstGeom prst="straightConnector1">
            <a:avLst/>
          </a:prstGeom>
          <a:solidFill>
            <a:srgbClr val="00B8FF"/>
          </a:solidFill>
          <a:ln w="9525" cap="flat" cmpd="sng" algn="ctr">
            <a:solidFill>
              <a:srgbClr val="C00000"/>
            </a:solidFill>
            <a:prstDash val="dash"/>
            <a:round/>
            <a:headEnd type="triangle" w="med" len="med"/>
            <a:tailEnd type="triangle" w="med" len="med"/>
          </a:ln>
          <a:effectLst/>
        </p:spPr>
      </p:cxnSp>
      <p:sp>
        <p:nvSpPr>
          <p:cNvPr id="83" name="직사각형 82">
            <a:extLst>
              <a:ext uri="{FF2B5EF4-FFF2-40B4-BE49-F238E27FC236}">
                <a16:creationId xmlns:a16="http://schemas.microsoft.com/office/drawing/2014/main" id="{B62EF4FF-E3A2-4FBB-A508-3A16A5DD208D}"/>
              </a:ext>
            </a:extLst>
          </p:cNvPr>
          <p:cNvSpPr/>
          <p:nvPr/>
        </p:nvSpPr>
        <p:spPr bwMode="auto">
          <a:xfrm>
            <a:off x="4873625" y="4734285"/>
            <a:ext cx="433137" cy="220720"/>
          </a:xfrm>
          <a:prstGeom prst="rect">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bg1">
                    <a:lumMod val="65000"/>
                  </a:schemeClr>
                </a:solidFill>
                <a:effectLst/>
                <a:latin typeface="Times New Roman" pitchFamily="16" charset="0"/>
                <a:ea typeface="MS Gothic" charset="-128"/>
              </a:rPr>
              <a:t>ICF</a:t>
            </a:r>
            <a:endParaRPr kumimoji="0" lang="ko-KR" altLang="en-US" sz="10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86" name="직사각형 85">
            <a:extLst>
              <a:ext uri="{FF2B5EF4-FFF2-40B4-BE49-F238E27FC236}">
                <a16:creationId xmlns:a16="http://schemas.microsoft.com/office/drawing/2014/main" id="{7AA7CDA9-95E7-4EEB-98DA-7A5C8F506F6C}"/>
              </a:ext>
            </a:extLst>
          </p:cNvPr>
          <p:cNvSpPr/>
          <p:nvPr/>
        </p:nvSpPr>
        <p:spPr bwMode="auto">
          <a:xfrm>
            <a:off x="4873625" y="4532461"/>
            <a:ext cx="433137" cy="220720"/>
          </a:xfrm>
          <a:prstGeom prst="rect">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bg1">
                    <a:lumMod val="65000"/>
                  </a:schemeClr>
                </a:solidFill>
                <a:effectLst/>
                <a:latin typeface="Times New Roman" pitchFamily="16" charset="0"/>
                <a:ea typeface="MS Gothic" charset="-128"/>
              </a:rPr>
              <a:t>ICF</a:t>
            </a:r>
            <a:endParaRPr kumimoji="0" lang="ko-KR" altLang="en-US" sz="10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87" name="직사각형 86">
            <a:extLst>
              <a:ext uri="{FF2B5EF4-FFF2-40B4-BE49-F238E27FC236}">
                <a16:creationId xmlns:a16="http://schemas.microsoft.com/office/drawing/2014/main" id="{56B01A6A-4448-4EB6-8B47-83B6B48EA52B}"/>
              </a:ext>
            </a:extLst>
          </p:cNvPr>
          <p:cNvSpPr/>
          <p:nvPr/>
        </p:nvSpPr>
        <p:spPr bwMode="auto">
          <a:xfrm>
            <a:off x="4873625" y="4317874"/>
            <a:ext cx="433137" cy="220720"/>
          </a:xfrm>
          <a:prstGeom prst="rect">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bg1">
                    <a:lumMod val="65000"/>
                  </a:schemeClr>
                </a:solidFill>
                <a:effectLst/>
                <a:latin typeface="Times New Roman" pitchFamily="16" charset="0"/>
                <a:ea typeface="MS Gothic" charset="-128"/>
              </a:rPr>
              <a:t>ICF</a:t>
            </a:r>
            <a:endParaRPr kumimoji="0" lang="ko-KR" altLang="en-US" sz="1000" b="1" i="0" u="none" strike="noStrike" cap="none" normalizeH="0" baseline="0" dirty="0">
              <a:ln>
                <a:noFill/>
              </a:ln>
              <a:solidFill>
                <a:schemeClr val="bg1">
                  <a:lumMod val="65000"/>
                </a:schemeClr>
              </a:solidFill>
              <a:effectLst/>
              <a:latin typeface="Times New Roman" pitchFamily="16" charset="0"/>
              <a:ea typeface="MS Gothic" charset="-128"/>
            </a:endParaRPr>
          </a:p>
        </p:txBody>
      </p:sp>
      <p:sp>
        <p:nvSpPr>
          <p:cNvPr id="88" name="직사각형 87">
            <a:extLst>
              <a:ext uri="{FF2B5EF4-FFF2-40B4-BE49-F238E27FC236}">
                <a16:creationId xmlns:a16="http://schemas.microsoft.com/office/drawing/2014/main" id="{51DB1B9B-D558-4381-8D6F-085C07E98095}"/>
              </a:ext>
            </a:extLst>
          </p:cNvPr>
          <p:cNvSpPr/>
          <p:nvPr/>
        </p:nvSpPr>
        <p:spPr bwMode="auto">
          <a:xfrm>
            <a:off x="4873625" y="4112254"/>
            <a:ext cx="433137" cy="220720"/>
          </a:xfrm>
          <a:prstGeom prst="rect">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bg1">
                    <a:lumMod val="65000"/>
                  </a:schemeClr>
                </a:solidFill>
                <a:effectLst/>
                <a:latin typeface="Times New Roman" pitchFamily="16" charset="0"/>
                <a:ea typeface="MS Gothic" charset="-128"/>
              </a:rPr>
              <a:t>ICF</a:t>
            </a:r>
            <a:endParaRPr kumimoji="0" lang="ko-KR" altLang="en-US" sz="1000" b="1" i="0" u="none" strike="noStrike" cap="none" normalizeH="0" baseline="0" dirty="0">
              <a:ln>
                <a:noFill/>
              </a:ln>
              <a:solidFill>
                <a:schemeClr val="bg1">
                  <a:lumMod val="65000"/>
                </a:schemeClr>
              </a:solidFill>
              <a:effectLst/>
              <a:latin typeface="Times New Roman" pitchFamily="16" charset="0"/>
              <a:ea typeface="MS Gothic" charset="-128"/>
            </a:endParaRPr>
          </a:p>
        </p:txBody>
      </p:sp>
      <p:cxnSp>
        <p:nvCxnSpPr>
          <p:cNvPr id="85" name="직선 화살표 연결선 84">
            <a:extLst>
              <a:ext uri="{FF2B5EF4-FFF2-40B4-BE49-F238E27FC236}">
                <a16:creationId xmlns:a16="http://schemas.microsoft.com/office/drawing/2014/main" id="{A3E5A722-5DF1-482F-BB2D-09F2121FC945}"/>
              </a:ext>
            </a:extLst>
          </p:cNvPr>
          <p:cNvCxnSpPr/>
          <p:nvPr/>
        </p:nvCxnSpPr>
        <p:spPr bwMode="auto">
          <a:xfrm>
            <a:off x="4770520" y="4956986"/>
            <a:ext cx="3888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8" name="직사각형 97">
            <a:extLst>
              <a:ext uri="{FF2B5EF4-FFF2-40B4-BE49-F238E27FC236}">
                <a16:creationId xmlns:a16="http://schemas.microsoft.com/office/drawing/2014/main" id="{F0E803E3-8943-4056-99B8-78A5B6DBA061}"/>
              </a:ext>
            </a:extLst>
          </p:cNvPr>
          <p:cNvSpPr/>
          <p:nvPr/>
        </p:nvSpPr>
        <p:spPr bwMode="auto">
          <a:xfrm>
            <a:off x="5405026" y="5856069"/>
            <a:ext cx="433137" cy="22072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bg1">
                    <a:lumMod val="75000"/>
                  </a:schemeClr>
                </a:solidFill>
                <a:effectLst/>
                <a:latin typeface="Times New Roman" pitchFamily="16" charset="0"/>
                <a:ea typeface="MS Gothic" charset="-128"/>
              </a:rPr>
              <a:t>ICR</a:t>
            </a:r>
            <a:endParaRPr kumimoji="0" lang="ko-KR" altLang="en-US" sz="1000" b="1" i="0" u="none" strike="noStrike" cap="none" normalizeH="0" baseline="0" dirty="0">
              <a:ln>
                <a:noFill/>
              </a:ln>
              <a:solidFill>
                <a:schemeClr val="bg1">
                  <a:lumMod val="75000"/>
                </a:schemeClr>
              </a:solidFill>
              <a:effectLst/>
              <a:latin typeface="Times New Roman" pitchFamily="16" charset="0"/>
              <a:ea typeface="MS Gothic" charset="-128"/>
            </a:endParaRPr>
          </a:p>
        </p:txBody>
      </p:sp>
      <p:sp>
        <p:nvSpPr>
          <p:cNvPr id="99" name="직사각형 98">
            <a:extLst>
              <a:ext uri="{FF2B5EF4-FFF2-40B4-BE49-F238E27FC236}">
                <a16:creationId xmlns:a16="http://schemas.microsoft.com/office/drawing/2014/main" id="{9702BCCE-B4CF-4AD0-84DA-68EF30DAB152}"/>
              </a:ext>
            </a:extLst>
          </p:cNvPr>
          <p:cNvSpPr/>
          <p:nvPr/>
        </p:nvSpPr>
        <p:spPr bwMode="auto">
          <a:xfrm>
            <a:off x="5405026" y="5655282"/>
            <a:ext cx="433137" cy="22072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bg1">
                    <a:lumMod val="75000"/>
                  </a:schemeClr>
                </a:solidFill>
                <a:effectLst/>
                <a:latin typeface="Times New Roman" pitchFamily="16" charset="0"/>
                <a:ea typeface="MS Gothic" charset="-128"/>
              </a:rPr>
              <a:t>ICR</a:t>
            </a:r>
            <a:endParaRPr kumimoji="0" lang="ko-KR" altLang="en-US" sz="1000" b="1" i="0" u="none" strike="noStrike" cap="none" normalizeH="0" baseline="0" dirty="0">
              <a:ln>
                <a:noFill/>
              </a:ln>
              <a:solidFill>
                <a:schemeClr val="bg1">
                  <a:lumMod val="75000"/>
                </a:schemeClr>
              </a:solidFill>
              <a:effectLst/>
              <a:latin typeface="Times New Roman" pitchFamily="16" charset="0"/>
              <a:ea typeface="MS Gothic" charset="-128"/>
            </a:endParaRPr>
          </a:p>
        </p:txBody>
      </p:sp>
      <p:cxnSp>
        <p:nvCxnSpPr>
          <p:cNvPr id="90" name="직선 화살표 연결선 89">
            <a:extLst>
              <a:ext uri="{FF2B5EF4-FFF2-40B4-BE49-F238E27FC236}">
                <a16:creationId xmlns:a16="http://schemas.microsoft.com/office/drawing/2014/main" id="{B427B929-C4AD-4D45-A138-5ADA3199F4B7}"/>
              </a:ext>
            </a:extLst>
          </p:cNvPr>
          <p:cNvCxnSpPr/>
          <p:nvPr/>
        </p:nvCxnSpPr>
        <p:spPr bwMode="auto">
          <a:xfrm>
            <a:off x="4770520" y="6076528"/>
            <a:ext cx="3888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847542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Problem</a:t>
            </a:r>
            <a:r>
              <a:rPr lang="en-US" altLang="ko-KR" dirty="0"/>
              <a:t> Statement</a:t>
            </a:r>
            <a:endParaRPr lang="en-US" dirty="0"/>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440329"/>
            <a:ext cx="8469745" cy="5035084"/>
          </a:xfrm>
        </p:spPr>
        <p:txBody>
          <a:bodyPr/>
          <a:lstStyle/>
          <a:p>
            <a:pPr>
              <a:lnSpc>
                <a:spcPct val="120000"/>
              </a:lnSpc>
              <a:buFont typeface="Arial" panose="020B0604020202020204" pitchFamily="34" charset="0"/>
              <a:buChar char="•"/>
            </a:pPr>
            <a:r>
              <a:rPr lang="en-US" altLang="ko-KR" sz="2200" dirty="0"/>
              <a:t>Identification of OBSS transmission and its BW</a:t>
            </a:r>
          </a:p>
          <a:p>
            <a:pPr lvl="1">
              <a:lnSpc>
                <a:spcPct val="120000"/>
              </a:lnSpc>
              <a:buFont typeface="Arial" panose="020B0604020202020204" pitchFamily="34" charset="0"/>
              <a:buChar char="•"/>
            </a:pPr>
            <a:r>
              <a:rPr lang="en-US" altLang="ko-KR" sz="1800" dirty="0"/>
              <a:t>If ICR in the previous examples is </a:t>
            </a:r>
            <a:r>
              <a:rPr lang="en-US" altLang="ko-KR" sz="1800" b="1" dirty="0">
                <a:solidFill>
                  <a:srgbClr val="FF0000"/>
                </a:solidFill>
              </a:rPr>
              <a:t>CTS</a:t>
            </a:r>
            <a:r>
              <a:rPr lang="en-US" altLang="ko-KR" sz="1800" dirty="0"/>
              <a:t>, </a:t>
            </a:r>
            <a:r>
              <a:rPr lang="en-US" altLang="ko-KR" sz="1800" i="1" dirty="0"/>
              <a:t>is NPCA STA able to perform NPCA?</a:t>
            </a:r>
          </a:p>
          <a:p>
            <a:pPr lvl="2">
              <a:lnSpc>
                <a:spcPct val="120000"/>
              </a:lnSpc>
              <a:buFont typeface="Arial" panose="020B0604020202020204" pitchFamily="34" charset="0"/>
              <a:buChar char="•"/>
            </a:pPr>
            <a:r>
              <a:rPr lang="en-US" altLang="ko-KR" sz="1600" dirty="0"/>
              <a:t>OBSS indetermination</a:t>
            </a:r>
          </a:p>
          <a:p>
            <a:pPr lvl="3">
              <a:lnSpc>
                <a:spcPct val="120000"/>
              </a:lnSpc>
              <a:buFont typeface="Arial" panose="020B0604020202020204" pitchFamily="34" charset="0"/>
              <a:buChar char="•"/>
            </a:pPr>
            <a:r>
              <a:rPr lang="en-US" altLang="ko-KR" sz="1400" dirty="0"/>
              <a:t>When STA 1 send RTS and AP responds to it,</a:t>
            </a:r>
            <a:br>
              <a:rPr lang="en-US" altLang="ko-KR" sz="1400" dirty="0"/>
            </a:br>
            <a:r>
              <a:rPr lang="en-US" altLang="ko-KR" sz="1400" dirty="0"/>
              <a:t>CTS sent by the AP does not include</a:t>
            </a:r>
            <a:br>
              <a:rPr lang="en-US" altLang="ko-KR" sz="1400" dirty="0"/>
            </a:br>
            <a:r>
              <a:rPr lang="en-US" altLang="ko-KR" sz="1400" dirty="0"/>
              <a:t>TA address (BSSID or AP MAC address)</a:t>
            </a:r>
          </a:p>
          <a:p>
            <a:pPr lvl="3">
              <a:lnSpc>
                <a:spcPct val="120000"/>
              </a:lnSpc>
              <a:buFont typeface="Arial" panose="020B0604020202020204" pitchFamily="34" charset="0"/>
              <a:buChar char="•"/>
            </a:pPr>
            <a:r>
              <a:rPr lang="en-US" altLang="ko-KR" sz="1400" dirty="0"/>
              <a:t>[Recap]</a:t>
            </a:r>
          </a:p>
          <a:p>
            <a:pPr lvl="3">
              <a:lnSpc>
                <a:spcPct val="120000"/>
              </a:lnSpc>
              <a:buFont typeface="Arial" panose="020B0604020202020204" pitchFamily="34" charset="0"/>
              <a:buChar char="•"/>
            </a:pPr>
            <a:endParaRPr lang="en-US" altLang="ko-KR" sz="1400" dirty="0"/>
          </a:p>
          <a:p>
            <a:pPr lvl="3">
              <a:lnSpc>
                <a:spcPct val="120000"/>
              </a:lnSpc>
              <a:buFont typeface="Arial" panose="020B0604020202020204" pitchFamily="34" charset="0"/>
              <a:buChar char="•"/>
            </a:pPr>
            <a:endParaRPr lang="en-US" altLang="ko-KR" sz="1400" dirty="0"/>
          </a:p>
          <a:p>
            <a:pPr lvl="3">
              <a:lnSpc>
                <a:spcPct val="120000"/>
              </a:lnSpc>
              <a:buFont typeface="Arial" panose="020B0604020202020204" pitchFamily="34" charset="0"/>
              <a:buChar char="•"/>
            </a:pPr>
            <a:endParaRPr lang="en-US" altLang="ko-KR" sz="1400" dirty="0"/>
          </a:p>
          <a:p>
            <a:pPr lvl="3">
              <a:lnSpc>
                <a:spcPct val="120000"/>
              </a:lnSpc>
              <a:buFont typeface="Arial" panose="020B0604020202020204" pitchFamily="34" charset="0"/>
              <a:buChar char="•"/>
            </a:pPr>
            <a:r>
              <a:rPr lang="en-US" altLang="ko-KR" sz="1400" dirty="0"/>
              <a:t>STA 1 has no way to recognize whether CTS frame is sent </a:t>
            </a:r>
            <a:br>
              <a:rPr lang="en-US" altLang="ko-KR" sz="1400" dirty="0"/>
            </a:br>
            <a:r>
              <a:rPr lang="en-US" altLang="ko-KR" sz="1400" dirty="0"/>
              <a:t>by OBSS STA or the associated AP</a:t>
            </a:r>
          </a:p>
          <a:p>
            <a:pPr lvl="1">
              <a:lnSpc>
                <a:spcPct val="120000"/>
              </a:lnSpc>
              <a:buFont typeface="Arial" panose="020B0604020202020204" pitchFamily="34" charset="0"/>
              <a:buChar char="•"/>
            </a:pPr>
            <a:endParaRPr lang="en-US" altLang="ko-KR" sz="800" dirty="0"/>
          </a:p>
          <a:p>
            <a:pPr marL="457200" lvl="1" indent="0">
              <a:lnSpc>
                <a:spcPct val="120000"/>
              </a:lnSpc>
            </a:pPr>
            <a:r>
              <a:rPr lang="en-US" altLang="ko-KR" sz="1800" dirty="0">
                <a:sym typeface="Wingdings" panose="05000000000000000000" pitchFamily="2" charset="2"/>
              </a:rPr>
              <a:t> </a:t>
            </a:r>
            <a:r>
              <a:rPr lang="en-US" altLang="ko-KR" sz="1800" dirty="0"/>
              <a:t>Therefore, when only CTS frame is received under hidden situation, the STA cannot perform NPCA </a:t>
            </a:r>
            <a:r>
              <a:rPr lang="en-US" altLang="ko-KR" sz="1800" u="sng" dirty="0"/>
              <a:t>as it cannot determine it comes from OBSS or the same BSS</a:t>
            </a:r>
          </a:p>
          <a:p>
            <a:pPr lvl="3">
              <a:lnSpc>
                <a:spcPct val="120000"/>
              </a:lnSpc>
              <a:buFont typeface="Arial" panose="020B0604020202020204" pitchFamily="34" charset="0"/>
              <a:buChar char="•"/>
            </a:pPr>
            <a:endParaRPr lang="en-US" altLang="ko-KR" sz="1400" dirty="0"/>
          </a:p>
          <a:p>
            <a:pPr lvl="3">
              <a:lnSpc>
                <a:spcPct val="120000"/>
              </a:lnSpc>
              <a:buFont typeface="Arial" panose="020B0604020202020204" pitchFamily="34" charset="0"/>
              <a:buChar char="•"/>
            </a:pPr>
            <a:endParaRPr lang="en-US" altLang="ko-KR" sz="1400" dirty="0"/>
          </a:p>
          <a:p>
            <a:pPr lvl="2">
              <a:lnSpc>
                <a:spcPct val="120000"/>
              </a:lnSpc>
              <a:buFont typeface="Arial" panose="020B0604020202020204" pitchFamily="34" charset="0"/>
              <a:buChar char="•"/>
            </a:pPr>
            <a:endParaRPr lang="en-US" altLang="ko-KR" sz="16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grpSp>
        <p:nvGrpSpPr>
          <p:cNvPr id="12" name="그룹 11">
            <a:extLst>
              <a:ext uri="{FF2B5EF4-FFF2-40B4-BE49-F238E27FC236}">
                <a16:creationId xmlns:a16="http://schemas.microsoft.com/office/drawing/2014/main" id="{57D17227-1C4C-43D8-99CA-A97F6A5C3819}"/>
              </a:ext>
            </a:extLst>
          </p:cNvPr>
          <p:cNvGrpSpPr/>
          <p:nvPr/>
        </p:nvGrpSpPr>
        <p:grpSpPr>
          <a:xfrm>
            <a:off x="5995216" y="2780884"/>
            <a:ext cx="2825512" cy="1689224"/>
            <a:chOff x="5647915" y="2586747"/>
            <a:chExt cx="2825512" cy="1689224"/>
          </a:xfrm>
        </p:grpSpPr>
        <p:grpSp>
          <p:nvGrpSpPr>
            <p:cNvPr id="55" name="그룹 54">
              <a:extLst>
                <a:ext uri="{FF2B5EF4-FFF2-40B4-BE49-F238E27FC236}">
                  <a16:creationId xmlns:a16="http://schemas.microsoft.com/office/drawing/2014/main" id="{6A4EDAC6-28FA-4338-A1D9-DF3A46105BD8}"/>
                </a:ext>
              </a:extLst>
            </p:cNvPr>
            <p:cNvGrpSpPr/>
            <p:nvPr/>
          </p:nvGrpSpPr>
          <p:grpSpPr>
            <a:xfrm>
              <a:off x="6521038" y="2586747"/>
              <a:ext cx="1952389" cy="1360349"/>
              <a:chOff x="1958139" y="3056021"/>
              <a:chExt cx="1952389" cy="1360349"/>
            </a:xfrm>
          </p:grpSpPr>
          <p:sp>
            <p:nvSpPr>
              <p:cNvPr id="58" name="이등변 삼각형 57">
                <a:extLst>
                  <a:ext uri="{FF2B5EF4-FFF2-40B4-BE49-F238E27FC236}">
                    <a16:creationId xmlns:a16="http://schemas.microsoft.com/office/drawing/2014/main" id="{CFEE59B8-97E6-4483-8D68-B0AFC02AB67E}"/>
                  </a:ext>
                </a:extLst>
              </p:cNvPr>
              <p:cNvSpPr/>
              <p:nvPr/>
            </p:nvSpPr>
            <p:spPr bwMode="auto">
              <a:xfrm>
                <a:off x="2087479" y="3056021"/>
                <a:ext cx="222584" cy="547437"/>
              </a:xfrm>
              <a:prstGeom prst="triangle">
                <a:avLst/>
              </a:prstGeom>
              <a:solidFill>
                <a:srgbClr val="C8E0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TextBox 59">
                <a:extLst>
                  <a:ext uri="{FF2B5EF4-FFF2-40B4-BE49-F238E27FC236}">
                    <a16:creationId xmlns:a16="http://schemas.microsoft.com/office/drawing/2014/main" id="{0298BAA8-651F-4F4C-8C4C-27F82780585B}"/>
                  </a:ext>
                </a:extLst>
              </p:cNvPr>
              <p:cNvSpPr txBox="1"/>
              <p:nvPr/>
            </p:nvSpPr>
            <p:spPr>
              <a:xfrm>
                <a:off x="1958139" y="3621275"/>
                <a:ext cx="481263" cy="276999"/>
              </a:xfrm>
              <a:prstGeom prst="rect">
                <a:avLst/>
              </a:prstGeom>
              <a:noFill/>
            </p:spPr>
            <p:txBody>
              <a:bodyPr wrap="square" rtlCol="0" anchor="ctr">
                <a:spAutoFit/>
              </a:bodyPr>
              <a:lstStyle/>
              <a:p>
                <a:pPr algn="ctr"/>
                <a:r>
                  <a:rPr lang="en-US" altLang="ko-KR" sz="1200" b="1" dirty="0">
                    <a:solidFill>
                      <a:srgbClr val="0070C0"/>
                    </a:solidFill>
                  </a:rPr>
                  <a:t>AP</a:t>
                </a:r>
                <a:endParaRPr lang="ko-KR" altLang="en-US" sz="1200" b="1" dirty="0">
                  <a:solidFill>
                    <a:srgbClr val="0070C0"/>
                  </a:solidFill>
                </a:endParaRPr>
              </a:p>
            </p:txBody>
          </p:sp>
          <p:sp>
            <p:nvSpPr>
              <p:cNvPr id="88" name="TextBox 87">
                <a:extLst>
                  <a:ext uri="{FF2B5EF4-FFF2-40B4-BE49-F238E27FC236}">
                    <a16:creationId xmlns:a16="http://schemas.microsoft.com/office/drawing/2014/main" id="{3AA2DBEB-6C44-486C-8C99-3EC0215A529E}"/>
                  </a:ext>
                </a:extLst>
              </p:cNvPr>
              <p:cNvSpPr txBox="1"/>
              <p:nvPr/>
            </p:nvSpPr>
            <p:spPr>
              <a:xfrm>
                <a:off x="2320868" y="3954705"/>
                <a:ext cx="1589660" cy="461665"/>
              </a:xfrm>
              <a:prstGeom prst="rect">
                <a:avLst/>
              </a:prstGeom>
              <a:noFill/>
            </p:spPr>
            <p:txBody>
              <a:bodyPr wrap="square" rtlCol="0" anchor="ctr">
                <a:spAutoFit/>
              </a:bodyPr>
              <a:lstStyle/>
              <a:p>
                <a:r>
                  <a:rPr lang="en-US" altLang="ko-KR" sz="1200" b="1" dirty="0">
                    <a:solidFill>
                      <a:schemeClr val="tx1"/>
                    </a:solidFill>
                  </a:rPr>
                  <a:t>STA 1 and STA 2 are hidden each other</a:t>
                </a:r>
                <a:endParaRPr lang="ko-KR" altLang="en-US" sz="1200" b="1" dirty="0">
                  <a:solidFill>
                    <a:schemeClr val="tx1"/>
                  </a:solidFill>
                </a:endParaRPr>
              </a:p>
            </p:txBody>
          </p:sp>
        </p:grpSp>
        <p:grpSp>
          <p:nvGrpSpPr>
            <p:cNvPr id="61" name="그룹 60">
              <a:extLst>
                <a:ext uri="{FF2B5EF4-FFF2-40B4-BE49-F238E27FC236}">
                  <a16:creationId xmlns:a16="http://schemas.microsoft.com/office/drawing/2014/main" id="{09EE2E19-DEDE-460B-999A-32CF5ED158A8}"/>
                </a:ext>
              </a:extLst>
            </p:cNvPr>
            <p:cNvGrpSpPr/>
            <p:nvPr/>
          </p:nvGrpSpPr>
          <p:grpSpPr>
            <a:xfrm>
              <a:off x="5647915" y="3740293"/>
              <a:ext cx="637678" cy="535678"/>
              <a:chOff x="1151120" y="4730376"/>
              <a:chExt cx="637678" cy="535678"/>
            </a:xfrm>
          </p:grpSpPr>
          <p:sp>
            <p:nvSpPr>
              <p:cNvPr id="62" name="타원 61">
                <a:extLst>
                  <a:ext uri="{FF2B5EF4-FFF2-40B4-BE49-F238E27FC236}">
                    <a16:creationId xmlns:a16="http://schemas.microsoft.com/office/drawing/2014/main" id="{B64CFF4B-083A-42C1-B3B8-2C95E64B3D83}"/>
                  </a:ext>
                </a:extLst>
              </p:cNvPr>
              <p:cNvSpPr/>
              <p:nvPr/>
            </p:nvSpPr>
            <p:spPr bwMode="auto">
              <a:xfrm>
                <a:off x="1343628" y="4730376"/>
                <a:ext cx="252663" cy="258679"/>
              </a:xfrm>
              <a:prstGeom prst="ellipse">
                <a:avLst/>
              </a:prstGeom>
              <a:solidFill>
                <a:srgbClr val="C8E0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3" name="TextBox 62">
                <a:extLst>
                  <a:ext uri="{FF2B5EF4-FFF2-40B4-BE49-F238E27FC236}">
                    <a16:creationId xmlns:a16="http://schemas.microsoft.com/office/drawing/2014/main" id="{8AE984F6-06DD-4C34-9B4C-315EF03E087E}"/>
                  </a:ext>
                </a:extLst>
              </p:cNvPr>
              <p:cNvSpPr txBox="1"/>
              <p:nvPr/>
            </p:nvSpPr>
            <p:spPr>
              <a:xfrm>
                <a:off x="1151120" y="4989055"/>
                <a:ext cx="637678" cy="276999"/>
              </a:xfrm>
              <a:prstGeom prst="rect">
                <a:avLst/>
              </a:prstGeom>
              <a:noFill/>
            </p:spPr>
            <p:txBody>
              <a:bodyPr wrap="square" rtlCol="0" anchor="ctr">
                <a:spAutoFit/>
              </a:bodyPr>
              <a:lstStyle/>
              <a:p>
                <a:pPr algn="ctr"/>
                <a:r>
                  <a:rPr lang="en-US" altLang="ko-KR" sz="1200" b="1" dirty="0">
                    <a:solidFill>
                      <a:srgbClr val="0070C0"/>
                    </a:solidFill>
                  </a:rPr>
                  <a:t>STA 1</a:t>
                </a:r>
                <a:endParaRPr lang="ko-KR" altLang="en-US" sz="1200" b="1" dirty="0">
                  <a:solidFill>
                    <a:srgbClr val="0070C0"/>
                  </a:solidFill>
                </a:endParaRPr>
              </a:p>
            </p:txBody>
          </p:sp>
        </p:grpSp>
        <p:cxnSp>
          <p:nvCxnSpPr>
            <p:cNvPr id="64" name="직선 화살표 연결선 63">
              <a:extLst>
                <a:ext uri="{FF2B5EF4-FFF2-40B4-BE49-F238E27FC236}">
                  <a16:creationId xmlns:a16="http://schemas.microsoft.com/office/drawing/2014/main" id="{C16B6C90-F3E7-4070-908F-5EEEF95837FD}"/>
                </a:ext>
              </a:extLst>
            </p:cNvPr>
            <p:cNvCxnSpPr>
              <a:cxnSpLocks/>
            </p:cNvCxnSpPr>
            <p:nvPr/>
          </p:nvCxnSpPr>
          <p:spPr bwMode="auto">
            <a:xfrm flipH="1">
              <a:off x="6079771" y="3159715"/>
              <a:ext cx="351794" cy="482488"/>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grpSp>
          <p:nvGrpSpPr>
            <p:cNvPr id="75" name="그룹 74">
              <a:extLst>
                <a:ext uri="{FF2B5EF4-FFF2-40B4-BE49-F238E27FC236}">
                  <a16:creationId xmlns:a16="http://schemas.microsoft.com/office/drawing/2014/main" id="{2BEB7A00-8BC7-4677-90AA-B076AAAFD2C8}"/>
                </a:ext>
              </a:extLst>
            </p:cNvPr>
            <p:cNvGrpSpPr/>
            <p:nvPr/>
          </p:nvGrpSpPr>
          <p:grpSpPr>
            <a:xfrm>
              <a:off x="7669038" y="2598506"/>
              <a:ext cx="637678" cy="535678"/>
              <a:chOff x="944476" y="4337384"/>
              <a:chExt cx="637678" cy="535678"/>
            </a:xfrm>
          </p:grpSpPr>
          <p:sp>
            <p:nvSpPr>
              <p:cNvPr id="76" name="타원 75">
                <a:extLst>
                  <a:ext uri="{FF2B5EF4-FFF2-40B4-BE49-F238E27FC236}">
                    <a16:creationId xmlns:a16="http://schemas.microsoft.com/office/drawing/2014/main" id="{0BA422A7-CD3C-4733-A625-E26BC543324D}"/>
                  </a:ext>
                </a:extLst>
              </p:cNvPr>
              <p:cNvSpPr/>
              <p:nvPr/>
            </p:nvSpPr>
            <p:spPr bwMode="auto">
              <a:xfrm>
                <a:off x="1136984" y="4337384"/>
                <a:ext cx="252663" cy="258679"/>
              </a:xfrm>
              <a:prstGeom prst="ellipse">
                <a:avLst/>
              </a:prstGeom>
              <a:solidFill>
                <a:srgbClr val="C8E0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7" name="TextBox 76">
                <a:extLst>
                  <a:ext uri="{FF2B5EF4-FFF2-40B4-BE49-F238E27FC236}">
                    <a16:creationId xmlns:a16="http://schemas.microsoft.com/office/drawing/2014/main" id="{68A05358-8A28-4503-8C1B-16A06949B206}"/>
                  </a:ext>
                </a:extLst>
              </p:cNvPr>
              <p:cNvSpPr txBox="1"/>
              <p:nvPr/>
            </p:nvSpPr>
            <p:spPr>
              <a:xfrm>
                <a:off x="944476" y="4596063"/>
                <a:ext cx="637678" cy="276999"/>
              </a:xfrm>
              <a:prstGeom prst="rect">
                <a:avLst/>
              </a:prstGeom>
              <a:noFill/>
            </p:spPr>
            <p:txBody>
              <a:bodyPr wrap="square" rtlCol="0" anchor="ctr">
                <a:spAutoFit/>
              </a:bodyPr>
              <a:lstStyle/>
              <a:p>
                <a:pPr algn="ctr"/>
                <a:r>
                  <a:rPr lang="en-US" altLang="ko-KR" sz="1200" b="1" dirty="0">
                    <a:solidFill>
                      <a:srgbClr val="0070C0"/>
                    </a:solidFill>
                  </a:rPr>
                  <a:t>STA 2</a:t>
                </a:r>
                <a:endParaRPr lang="ko-KR" altLang="en-US" sz="1200" b="1" dirty="0">
                  <a:solidFill>
                    <a:srgbClr val="0070C0"/>
                  </a:solidFill>
                </a:endParaRPr>
              </a:p>
            </p:txBody>
          </p:sp>
        </p:grpSp>
        <p:cxnSp>
          <p:nvCxnSpPr>
            <p:cNvPr id="78" name="직선 화살표 연결선 77">
              <a:extLst>
                <a:ext uri="{FF2B5EF4-FFF2-40B4-BE49-F238E27FC236}">
                  <a16:creationId xmlns:a16="http://schemas.microsoft.com/office/drawing/2014/main" id="{2AAACAA9-AB3C-40AB-A3F2-4D3FDA519B10}"/>
                </a:ext>
              </a:extLst>
            </p:cNvPr>
            <p:cNvCxnSpPr>
              <a:cxnSpLocks/>
            </p:cNvCxnSpPr>
            <p:nvPr/>
          </p:nvCxnSpPr>
          <p:spPr bwMode="auto">
            <a:xfrm rot="1956222" flipH="1">
              <a:off x="7120609" y="2611337"/>
              <a:ext cx="487273" cy="378995"/>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grpSp>
      <p:pic>
        <p:nvPicPr>
          <p:cNvPr id="11" name="그림 10">
            <a:extLst>
              <a:ext uri="{FF2B5EF4-FFF2-40B4-BE49-F238E27FC236}">
                <a16:creationId xmlns:a16="http://schemas.microsoft.com/office/drawing/2014/main" id="{F94517E0-27EA-44F8-9850-0C75D512FD05}"/>
              </a:ext>
            </a:extLst>
          </p:cNvPr>
          <p:cNvPicPr>
            <a:picLocks noChangeAspect="1"/>
          </p:cNvPicPr>
          <p:nvPr/>
        </p:nvPicPr>
        <p:blipFill>
          <a:blip r:embed="rId2"/>
          <a:stretch>
            <a:fillRect/>
          </a:stretch>
        </p:blipFill>
        <p:spPr>
          <a:xfrm>
            <a:off x="1953185" y="3867773"/>
            <a:ext cx="3332164" cy="546920"/>
          </a:xfrm>
          <a:prstGeom prst="rect">
            <a:avLst/>
          </a:prstGeom>
        </p:spPr>
      </p:pic>
      <p:cxnSp>
        <p:nvCxnSpPr>
          <p:cNvPr id="86" name="직선 화살표 연결선 85">
            <a:extLst>
              <a:ext uri="{FF2B5EF4-FFF2-40B4-BE49-F238E27FC236}">
                <a16:creationId xmlns:a16="http://schemas.microsoft.com/office/drawing/2014/main" id="{71608699-359C-4DB4-A42D-A24E97107E67}"/>
              </a:ext>
            </a:extLst>
          </p:cNvPr>
          <p:cNvCxnSpPr>
            <a:cxnSpLocks/>
          </p:cNvCxnSpPr>
          <p:nvPr/>
        </p:nvCxnSpPr>
        <p:spPr bwMode="auto">
          <a:xfrm flipV="1">
            <a:off x="6632894" y="3189821"/>
            <a:ext cx="1307146" cy="873948"/>
          </a:xfrm>
          <a:prstGeom prst="straightConnector1">
            <a:avLst/>
          </a:prstGeom>
          <a:solidFill>
            <a:srgbClr val="00B8FF"/>
          </a:solidFill>
          <a:ln w="9525" cap="flat" cmpd="sng" algn="ctr">
            <a:solidFill>
              <a:srgbClr val="C00000"/>
            </a:solidFill>
            <a:prstDash val="dash"/>
            <a:round/>
            <a:headEnd type="triangle" w="med" len="med"/>
            <a:tailEnd type="triangle" w="med" len="med"/>
          </a:ln>
          <a:effectLst/>
        </p:spPr>
      </p:cxnSp>
      <p:sp>
        <p:nvSpPr>
          <p:cNvPr id="87" name="&quot;허용 안 됨&quot; 기호 86">
            <a:extLst>
              <a:ext uri="{FF2B5EF4-FFF2-40B4-BE49-F238E27FC236}">
                <a16:creationId xmlns:a16="http://schemas.microsoft.com/office/drawing/2014/main" id="{BED4322F-94C2-4372-8314-0922B2F61991}"/>
              </a:ext>
            </a:extLst>
          </p:cNvPr>
          <p:cNvSpPr/>
          <p:nvPr/>
        </p:nvSpPr>
        <p:spPr bwMode="auto">
          <a:xfrm>
            <a:off x="7422235" y="3363811"/>
            <a:ext cx="222585" cy="212707"/>
          </a:xfrm>
          <a:prstGeom prst="noSmoking">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effectLst/>
              <a:latin typeface="Times New Roman" pitchFamily="16" charset="0"/>
              <a:ea typeface="MS Gothic" charset="-128"/>
            </a:endParaRPr>
          </a:p>
        </p:txBody>
      </p:sp>
    </p:spTree>
    <p:extLst>
      <p:ext uri="{BB962C8B-B14F-4D97-AF65-F5344CB8AC3E}">
        <p14:creationId xmlns:p14="http://schemas.microsoft.com/office/powerpoint/2010/main" val="1677370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Problem</a:t>
            </a:r>
            <a:r>
              <a:rPr lang="en-US" altLang="ko-KR" dirty="0"/>
              <a:t> Statement</a:t>
            </a:r>
            <a:endParaRPr lang="en-US" dirty="0"/>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440329"/>
            <a:ext cx="8469745" cy="5035084"/>
          </a:xfrm>
        </p:spPr>
        <p:txBody>
          <a:bodyPr/>
          <a:lstStyle/>
          <a:p>
            <a:pPr>
              <a:lnSpc>
                <a:spcPct val="120000"/>
              </a:lnSpc>
              <a:buFont typeface="Arial" panose="020B0604020202020204" pitchFamily="34" charset="0"/>
              <a:buChar char="•"/>
            </a:pPr>
            <a:r>
              <a:rPr lang="en-US" altLang="ko-KR" sz="2200" dirty="0"/>
              <a:t>Identification of OBSS transmission and its BW</a:t>
            </a:r>
          </a:p>
          <a:p>
            <a:pPr lvl="1">
              <a:lnSpc>
                <a:spcPct val="120000"/>
              </a:lnSpc>
              <a:buFont typeface="Arial" panose="020B0604020202020204" pitchFamily="34" charset="0"/>
              <a:buChar char="•"/>
            </a:pPr>
            <a:r>
              <a:rPr lang="en-US" altLang="ko-KR" sz="1800" dirty="0"/>
              <a:t>If ICR in the previous examples is </a:t>
            </a:r>
            <a:r>
              <a:rPr lang="en-US" altLang="ko-KR" sz="1800" b="1" dirty="0">
                <a:solidFill>
                  <a:srgbClr val="FF0000"/>
                </a:solidFill>
              </a:rPr>
              <a:t>CTS</a:t>
            </a:r>
            <a:r>
              <a:rPr lang="en-US" altLang="ko-KR" sz="1800" dirty="0"/>
              <a:t>, </a:t>
            </a:r>
            <a:r>
              <a:rPr lang="en-US" altLang="ko-KR" sz="1800" i="1" dirty="0"/>
              <a:t>is NPCA STA able to perform NPCA?</a:t>
            </a:r>
          </a:p>
          <a:p>
            <a:pPr lvl="2">
              <a:lnSpc>
                <a:spcPct val="120000"/>
              </a:lnSpc>
              <a:buFont typeface="Arial" panose="020B0604020202020204" pitchFamily="34" charset="0"/>
              <a:buChar char="•"/>
            </a:pPr>
            <a:r>
              <a:rPr lang="en-US" altLang="ko-KR" sz="1600" dirty="0"/>
              <a:t>OBSS BW indetermination</a:t>
            </a:r>
          </a:p>
          <a:p>
            <a:pPr lvl="3">
              <a:lnSpc>
                <a:spcPct val="120000"/>
              </a:lnSpc>
              <a:buFont typeface="Arial" panose="020B0604020202020204" pitchFamily="34" charset="0"/>
              <a:buChar char="•"/>
            </a:pPr>
            <a:r>
              <a:rPr lang="en-US" altLang="ko-KR" sz="1400" dirty="0"/>
              <a:t>Using duplicate non-HT format control frame,</a:t>
            </a:r>
            <a:br>
              <a:rPr lang="en-US" altLang="ko-KR" sz="1400" dirty="0"/>
            </a:br>
            <a:r>
              <a:rPr lang="en-US" altLang="ko-KR" sz="1400" dirty="0"/>
              <a:t>its whole bandwidth is known by setting the TA field</a:t>
            </a:r>
            <a:br>
              <a:rPr lang="en-US" altLang="ko-KR" sz="1400" dirty="0"/>
            </a:br>
            <a:r>
              <a:rPr lang="en-US" altLang="ko-KR" sz="1400" dirty="0"/>
              <a:t>to a bandwidth signaling TA</a:t>
            </a:r>
          </a:p>
          <a:p>
            <a:pPr lvl="3">
              <a:lnSpc>
                <a:spcPct val="120000"/>
              </a:lnSpc>
              <a:buFont typeface="Arial" panose="020B0604020202020204" pitchFamily="34" charset="0"/>
              <a:buChar char="•"/>
            </a:pPr>
            <a:r>
              <a:rPr lang="en-US" altLang="ko-KR" sz="1400" dirty="0"/>
              <a:t>If NPCA STA receives CTS frame sent by OBSS STA</a:t>
            </a:r>
            <a:br>
              <a:rPr lang="en-US" altLang="ko-KR" sz="1400" dirty="0"/>
            </a:br>
            <a:r>
              <a:rPr lang="en-US" altLang="ko-KR" sz="1400" dirty="0"/>
              <a:t>without preceding RTS frame due to hidden situation,</a:t>
            </a:r>
            <a:br>
              <a:rPr lang="en-US" altLang="ko-KR" sz="1400" dirty="0"/>
            </a:br>
            <a:r>
              <a:rPr lang="en-US" altLang="ko-KR" sz="1400" dirty="0"/>
              <a:t>the STA has no way to know the BW of OBSS transmission</a:t>
            </a:r>
          </a:p>
          <a:p>
            <a:pPr lvl="3">
              <a:lnSpc>
                <a:spcPct val="120000"/>
              </a:lnSpc>
              <a:buFont typeface="Arial" panose="020B0604020202020204" pitchFamily="34" charset="0"/>
              <a:buChar char="•"/>
            </a:pPr>
            <a:endParaRPr lang="en-US" altLang="ko-KR" sz="1400" dirty="0"/>
          </a:p>
          <a:p>
            <a:pPr lvl="3">
              <a:lnSpc>
                <a:spcPct val="120000"/>
              </a:lnSpc>
              <a:buFont typeface="Arial" panose="020B0604020202020204" pitchFamily="34" charset="0"/>
              <a:buChar char="•"/>
            </a:pPr>
            <a:endParaRPr lang="en-US" altLang="ko-KR" sz="1400" dirty="0"/>
          </a:p>
          <a:p>
            <a:pPr lvl="3">
              <a:lnSpc>
                <a:spcPct val="120000"/>
              </a:lnSpc>
              <a:buFont typeface="Arial" panose="020B0604020202020204" pitchFamily="34" charset="0"/>
              <a:buChar char="•"/>
            </a:pPr>
            <a:endParaRPr lang="en-US" altLang="ko-KR" sz="1400" dirty="0"/>
          </a:p>
          <a:p>
            <a:pPr lvl="3">
              <a:lnSpc>
                <a:spcPct val="120000"/>
              </a:lnSpc>
              <a:buFont typeface="Arial" panose="020B0604020202020204" pitchFamily="34" charset="0"/>
              <a:buChar char="•"/>
            </a:pPr>
            <a:endParaRPr lang="en-US" altLang="ko-KR" sz="1400" dirty="0"/>
          </a:p>
          <a:p>
            <a:pPr marL="457200" lvl="1" indent="0">
              <a:lnSpc>
                <a:spcPct val="120000"/>
              </a:lnSpc>
            </a:pPr>
            <a:r>
              <a:rPr lang="en-US" altLang="ko-KR" sz="1800" dirty="0">
                <a:sym typeface="Wingdings" panose="05000000000000000000" pitchFamily="2" charset="2"/>
              </a:rPr>
              <a:t> </a:t>
            </a:r>
            <a:r>
              <a:rPr lang="en-US" altLang="ko-KR" sz="1800" dirty="0"/>
              <a:t>Therefore, when only CTS frame is received under hidden situation, the STA cannot perform NPCA </a:t>
            </a:r>
            <a:r>
              <a:rPr lang="en-US" altLang="ko-KR" sz="1800" u="sng" dirty="0"/>
              <a:t>as it cannot know the BW occupied by OBSS transmission</a:t>
            </a:r>
          </a:p>
          <a:p>
            <a:pPr lvl="3">
              <a:lnSpc>
                <a:spcPct val="120000"/>
              </a:lnSpc>
              <a:buFont typeface="Arial" panose="020B0604020202020204" pitchFamily="34" charset="0"/>
              <a:buChar char="•"/>
            </a:pPr>
            <a:endParaRPr lang="en-US" altLang="ko-KR" sz="1400" dirty="0"/>
          </a:p>
          <a:p>
            <a:pPr lvl="3">
              <a:lnSpc>
                <a:spcPct val="120000"/>
              </a:lnSpc>
              <a:buFont typeface="Arial" panose="020B0604020202020204" pitchFamily="34" charset="0"/>
              <a:buChar char="•"/>
            </a:pPr>
            <a:endParaRPr lang="en-US" altLang="ko-KR" sz="1400" dirty="0"/>
          </a:p>
          <a:p>
            <a:pPr lvl="2">
              <a:lnSpc>
                <a:spcPct val="120000"/>
              </a:lnSpc>
              <a:buFont typeface="Arial" panose="020B0604020202020204" pitchFamily="34" charset="0"/>
              <a:buChar char="•"/>
            </a:pPr>
            <a:endParaRPr lang="en-US" altLang="ko-KR" sz="16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grpSp>
        <p:nvGrpSpPr>
          <p:cNvPr id="42" name="그룹 41">
            <a:extLst>
              <a:ext uri="{FF2B5EF4-FFF2-40B4-BE49-F238E27FC236}">
                <a16:creationId xmlns:a16="http://schemas.microsoft.com/office/drawing/2014/main" id="{AA8C64CB-D383-406A-A5C6-B3BD3D86BEBE}"/>
              </a:ext>
            </a:extLst>
          </p:cNvPr>
          <p:cNvGrpSpPr/>
          <p:nvPr/>
        </p:nvGrpSpPr>
        <p:grpSpPr>
          <a:xfrm>
            <a:off x="7407082" y="3060216"/>
            <a:ext cx="481263" cy="842253"/>
            <a:chOff x="1958139" y="3056021"/>
            <a:chExt cx="481263" cy="842253"/>
          </a:xfrm>
        </p:grpSpPr>
        <p:sp>
          <p:nvSpPr>
            <p:cNvPr id="43" name="이등변 삼각형 42">
              <a:extLst>
                <a:ext uri="{FF2B5EF4-FFF2-40B4-BE49-F238E27FC236}">
                  <a16:creationId xmlns:a16="http://schemas.microsoft.com/office/drawing/2014/main" id="{8A37D8C6-6F52-4ABE-85E6-8228C3509D2C}"/>
                </a:ext>
              </a:extLst>
            </p:cNvPr>
            <p:cNvSpPr/>
            <p:nvPr/>
          </p:nvSpPr>
          <p:spPr bwMode="auto">
            <a:xfrm>
              <a:off x="2087479" y="3056021"/>
              <a:ext cx="222584" cy="547437"/>
            </a:xfrm>
            <a:prstGeom prst="triangle">
              <a:avLst/>
            </a:prstGeom>
            <a:solidFill>
              <a:srgbClr val="C8E0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TextBox 43">
              <a:extLst>
                <a:ext uri="{FF2B5EF4-FFF2-40B4-BE49-F238E27FC236}">
                  <a16:creationId xmlns:a16="http://schemas.microsoft.com/office/drawing/2014/main" id="{A5156BAA-2F46-4055-8415-921B0B133CA0}"/>
                </a:ext>
              </a:extLst>
            </p:cNvPr>
            <p:cNvSpPr txBox="1"/>
            <p:nvPr/>
          </p:nvSpPr>
          <p:spPr>
            <a:xfrm>
              <a:off x="1958139" y="3621275"/>
              <a:ext cx="481263" cy="276999"/>
            </a:xfrm>
            <a:prstGeom prst="rect">
              <a:avLst/>
            </a:prstGeom>
            <a:noFill/>
          </p:spPr>
          <p:txBody>
            <a:bodyPr wrap="square" rtlCol="0" anchor="ctr">
              <a:spAutoFit/>
            </a:bodyPr>
            <a:lstStyle/>
            <a:p>
              <a:pPr algn="ctr"/>
              <a:r>
                <a:rPr lang="en-US" altLang="ko-KR" sz="1200" b="1" dirty="0">
                  <a:solidFill>
                    <a:srgbClr val="0070C0"/>
                  </a:solidFill>
                </a:rPr>
                <a:t>AP</a:t>
              </a:r>
              <a:endParaRPr lang="ko-KR" altLang="en-US" sz="1200" b="1" dirty="0">
                <a:solidFill>
                  <a:srgbClr val="0070C0"/>
                </a:solidFill>
              </a:endParaRPr>
            </a:p>
          </p:txBody>
        </p:sp>
      </p:grpSp>
      <p:grpSp>
        <p:nvGrpSpPr>
          <p:cNvPr id="45" name="그룹 44">
            <a:extLst>
              <a:ext uri="{FF2B5EF4-FFF2-40B4-BE49-F238E27FC236}">
                <a16:creationId xmlns:a16="http://schemas.microsoft.com/office/drawing/2014/main" id="{1C8E754B-AF03-47CE-9AF4-8A6263D79FDC}"/>
              </a:ext>
            </a:extLst>
          </p:cNvPr>
          <p:cNvGrpSpPr/>
          <p:nvPr/>
        </p:nvGrpSpPr>
        <p:grpSpPr>
          <a:xfrm>
            <a:off x="6414970" y="3790155"/>
            <a:ext cx="637678" cy="535678"/>
            <a:chOff x="944476" y="4337384"/>
            <a:chExt cx="637678" cy="535678"/>
          </a:xfrm>
        </p:grpSpPr>
        <p:sp>
          <p:nvSpPr>
            <p:cNvPr id="46" name="타원 45">
              <a:extLst>
                <a:ext uri="{FF2B5EF4-FFF2-40B4-BE49-F238E27FC236}">
                  <a16:creationId xmlns:a16="http://schemas.microsoft.com/office/drawing/2014/main" id="{E040AAD4-9778-4AE9-95AF-5E212F33D5D2}"/>
                </a:ext>
              </a:extLst>
            </p:cNvPr>
            <p:cNvSpPr/>
            <p:nvPr/>
          </p:nvSpPr>
          <p:spPr bwMode="auto">
            <a:xfrm>
              <a:off x="1136984" y="4337384"/>
              <a:ext cx="252663" cy="258679"/>
            </a:xfrm>
            <a:prstGeom prst="ellipse">
              <a:avLst/>
            </a:prstGeom>
            <a:solidFill>
              <a:srgbClr val="C8E0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TextBox 46">
              <a:extLst>
                <a:ext uri="{FF2B5EF4-FFF2-40B4-BE49-F238E27FC236}">
                  <a16:creationId xmlns:a16="http://schemas.microsoft.com/office/drawing/2014/main" id="{CDAF9CDF-66C2-4010-BFC0-BEEB9F57A473}"/>
                </a:ext>
              </a:extLst>
            </p:cNvPr>
            <p:cNvSpPr txBox="1"/>
            <p:nvPr/>
          </p:nvSpPr>
          <p:spPr>
            <a:xfrm>
              <a:off x="944476" y="4596063"/>
              <a:ext cx="637678" cy="276999"/>
            </a:xfrm>
            <a:prstGeom prst="rect">
              <a:avLst/>
            </a:prstGeom>
            <a:noFill/>
          </p:spPr>
          <p:txBody>
            <a:bodyPr wrap="square" rtlCol="0" anchor="ctr">
              <a:spAutoFit/>
            </a:bodyPr>
            <a:lstStyle/>
            <a:p>
              <a:pPr algn="ctr"/>
              <a:r>
                <a:rPr lang="en-US" altLang="ko-KR" sz="1200" b="1" dirty="0">
                  <a:solidFill>
                    <a:srgbClr val="0070C0"/>
                  </a:solidFill>
                </a:rPr>
                <a:t>STA</a:t>
              </a:r>
              <a:endParaRPr lang="ko-KR" altLang="en-US" sz="1200" b="1" dirty="0">
                <a:solidFill>
                  <a:srgbClr val="0070C0"/>
                </a:solidFill>
              </a:endParaRPr>
            </a:p>
          </p:txBody>
        </p:sp>
      </p:grpSp>
      <p:grpSp>
        <p:nvGrpSpPr>
          <p:cNvPr id="48" name="그룹 47">
            <a:extLst>
              <a:ext uri="{FF2B5EF4-FFF2-40B4-BE49-F238E27FC236}">
                <a16:creationId xmlns:a16="http://schemas.microsoft.com/office/drawing/2014/main" id="{855F3FB9-0F9B-4DEF-A8BB-37E1A2B40138}"/>
              </a:ext>
            </a:extLst>
          </p:cNvPr>
          <p:cNvGrpSpPr/>
          <p:nvPr/>
        </p:nvGrpSpPr>
        <p:grpSpPr>
          <a:xfrm>
            <a:off x="7980975" y="3627707"/>
            <a:ext cx="990708" cy="842253"/>
            <a:chOff x="1703417" y="3056021"/>
            <a:chExt cx="990708" cy="842253"/>
          </a:xfrm>
        </p:grpSpPr>
        <p:sp>
          <p:nvSpPr>
            <p:cNvPr id="49" name="이등변 삼각형 48">
              <a:extLst>
                <a:ext uri="{FF2B5EF4-FFF2-40B4-BE49-F238E27FC236}">
                  <a16:creationId xmlns:a16="http://schemas.microsoft.com/office/drawing/2014/main" id="{4E531F1A-681A-4CE1-A378-5CA9C589D93A}"/>
                </a:ext>
              </a:extLst>
            </p:cNvPr>
            <p:cNvSpPr/>
            <p:nvPr/>
          </p:nvSpPr>
          <p:spPr bwMode="auto">
            <a:xfrm>
              <a:off x="2087479" y="3056021"/>
              <a:ext cx="222584" cy="547437"/>
            </a:xfrm>
            <a:prstGeom prst="triangl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TextBox 49">
              <a:extLst>
                <a:ext uri="{FF2B5EF4-FFF2-40B4-BE49-F238E27FC236}">
                  <a16:creationId xmlns:a16="http://schemas.microsoft.com/office/drawing/2014/main" id="{7823A0BE-D4CB-4C51-80D1-8607FE3291C3}"/>
                </a:ext>
              </a:extLst>
            </p:cNvPr>
            <p:cNvSpPr txBox="1"/>
            <p:nvPr/>
          </p:nvSpPr>
          <p:spPr>
            <a:xfrm>
              <a:off x="1703417" y="3621275"/>
              <a:ext cx="990708" cy="276999"/>
            </a:xfrm>
            <a:prstGeom prst="rect">
              <a:avLst/>
            </a:prstGeom>
            <a:noFill/>
          </p:spPr>
          <p:txBody>
            <a:bodyPr wrap="square" rtlCol="0" anchor="ctr">
              <a:spAutoFit/>
            </a:bodyPr>
            <a:lstStyle/>
            <a:p>
              <a:pPr algn="ctr"/>
              <a:r>
                <a:rPr lang="en-US" altLang="ko-KR" sz="1200" b="1" dirty="0">
                  <a:solidFill>
                    <a:schemeClr val="tx1"/>
                  </a:solidFill>
                </a:rPr>
                <a:t>OBSS AP</a:t>
              </a:r>
              <a:endParaRPr lang="ko-KR" altLang="en-US" sz="1200" b="1" dirty="0">
                <a:solidFill>
                  <a:schemeClr val="tx1"/>
                </a:solidFill>
              </a:endParaRPr>
            </a:p>
          </p:txBody>
        </p:sp>
      </p:grpSp>
      <p:grpSp>
        <p:nvGrpSpPr>
          <p:cNvPr id="51" name="그룹 50">
            <a:extLst>
              <a:ext uri="{FF2B5EF4-FFF2-40B4-BE49-F238E27FC236}">
                <a16:creationId xmlns:a16="http://schemas.microsoft.com/office/drawing/2014/main" id="{1301F423-0F9F-44DE-B70A-D270E323E23A}"/>
              </a:ext>
            </a:extLst>
          </p:cNvPr>
          <p:cNvGrpSpPr/>
          <p:nvPr/>
        </p:nvGrpSpPr>
        <p:grpSpPr>
          <a:xfrm>
            <a:off x="6870105" y="4464526"/>
            <a:ext cx="1227208" cy="535678"/>
            <a:chOff x="649711" y="4337384"/>
            <a:chExt cx="1227208" cy="535678"/>
          </a:xfrm>
        </p:grpSpPr>
        <p:sp>
          <p:nvSpPr>
            <p:cNvPr id="52" name="타원 51">
              <a:extLst>
                <a:ext uri="{FF2B5EF4-FFF2-40B4-BE49-F238E27FC236}">
                  <a16:creationId xmlns:a16="http://schemas.microsoft.com/office/drawing/2014/main" id="{27661648-D361-45EA-B673-2BC3BFC650D9}"/>
                </a:ext>
              </a:extLst>
            </p:cNvPr>
            <p:cNvSpPr/>
            <p:nvPr/>
          </p:nvSpPr>
          <p:spPr bwMode="auto">
            <a:xfrm>
              <a:off x="1136984" y="4337384"/>
              <a:ext cx="252663" cy="258679"/>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53" name="TextBox 52">
              <a:extLst>
                <a:ext uri="{FF2B5EF4-FFF2-40B4-BE49-F238E27FC236}">
                  <a16:creationId xmlns:a16="http://schemas.microsoft.com/office/drawing/2014/main" id="{3DD4A024-2933-4F08-8FD2-DA1A78B11337}"/>
                </a:ext>
              </a:extLst>
            </p:cNvPr>
            <p:cNvSpPr txBox="1"/>
            <p:nvPr/>
          </p:nvSpPr>
          <p:spPr>
            <a:xfrm>
              <a:off x="649711" y="4596063"/>
              <a:ext cx="1227208" cy="276999"/>
            </a:xfrm>
            <a:prstGeom prst="rect">
              <a:avLst/>
            </a:prstGeom>
            <a:noFill/>
          </p:spPr>
          <p:txBody>
            <a:bodyPr wrap="square" rtlCol="0" anchor="ctr">
              <a:spAutoFit/>
            </a:bodyPr>
            <a:lstStyle/>
            <a:p>
              <a:pPr algn="ctr"/>
              <a:r>
                <a:rPr lang="en-US" altLang="ko-KR" sz="1200" b="1" dirty="0">
                  <a:solidFill>
                    <a:schemeClr val="tx1"/>
                  </a:solidFill>
                </a:rPr>
                <a:t>OBSS STA</a:t>
              </a:r>
              <a:endParaRPr lang="ko-KR" altLang="en-US" sz="1200" b="1" dirty="0">
                <a:solidFill>
                  <a:schemeClr val="tx1"/>
                </a:solidFill>
              </a:endParaRPr>
            </a:p>
          </p:txBody>
        </p:sp>
      </p:grpSp>
      <p:cxnSp>
        <p:nvCxnSpPr>
          <p:cNvPr id="54" name="직선 화살표 연결선 53">
            <a:extLst>
              <a:ext uri="{FF2B5EF4-FFF2-40B4-BE49-F238E27FC236}">
                <a16:creationId xmlns:a16="http://schemas.microsoft.com/office/drawing/2014/main" id="{3730763E-898D-4AD6-9B58-1E0B6DDFCD9B}"/>
              </a:ext>
            </a:extLst>
          </p:cNvPr>
          <p:cNvCxnSpPr/>
          <p:nvPr/>
        </p:nvCxnSpPr>
        <p:spPr bwMode="auto">
          <a:xfrm flipH="1">
            <a:off x="7763464" y="4110141"/>
            <a:ext cx="487273" cy="37899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직선 화살표 연결선 55">
            <a:extLst>
              <a:ext uri="{FF2B5EF4-FFF2-40B4-BE49-F238E27FC236}">
                <a16:creationId xmlns:a16="http://schemas.microsoft.com/office/drawing/2014/main" id="{FE12AB64-0C4D-438B-B219-E31E0FC09FDC}"/>
              </a:ext>
            </a:extLst>
          </p:cNvPr>
          <p:cNvCxnSpPr/>
          <p:nvPr/>
        </p:nvCxnSpPr>
        <p:spPr bwMode="auto">
          <a:xfrm flipH="1">
            <a:off x="7721676" y="4044465"/>
            <a:ext cx="487273" cy="37899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cxnSp>
        <p:nvCxnSpPr>
          <p:cNvPr id="57" name="직선 화살표 연결선 56">
            <a:extLst>
              <a:ext uri="{FF2B5EF4-FFF2-40B4-BE49-F238E27FC236}">
                <a16:creationId xmlns:a16="http://schemas.microsoft.com/office/drawing/2014/main" id="{A58289A7-3149-468A-B441-9DBFD9EE9F9F}"/>
              </a:ext>
            </a:extLst>
          </p:cNvPr>
          <p:cNvCxnSpPr/>
          <p:nvPr/>
        </p:nvCxnSpPr>
        <p:spPr bwMode="auto">
          <a:xfrm flipH="1">
            <a:off x="6963245" y="3422786"/>
            <a:ext cx="487273" cy="378995"/>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59" name="TextBox 58">
            <a:extLst>
              <a:ext uri="{FF2B5EF4-FFF2-40B4-BE49-F238E27FC236}">
                <a16:creationId xmlns:a16="http://schemas.microsoft.com/office/drawing/2014/main" id="{07DF6043-A8F6-4385-8F2D-B71DD0AC003B}"/>
              </a:ext>
            </a:extLst>
          </p:cNvPr>
          <p:cNvSpPr txBox="1"/>
          <p:nvPr/>
        </p:nvSpPr>
        <p:spPr>
          <a:xfrm rot="19359453">
            <a:off x="6634345" y="3347018"/>
            <a:ext cx="990708" cy="276999"/>
          </a:xfrm>
          <a:prstGeom prst="rect">
            <a:avLst/>
          </a:prstGeom>
          <a:noFill/>
        </p:spPr>
        <p:txBody>
          <a:bodyPr wrap="square" rtlCol="0" anchor="ctr">
            <a:spAutoFit/>
          </a:bodyPr>
          <a:lstStyle/>
          <a:p>
            <a:pPr algn="ctr"/>
            <a:r>
              <a:rPr lang="en-US" altLang="ko-KR" sz="1200" b="1" dirty="0">
                <a:solidFill>
                  <a:srgbClr val="0070C0"/>
                </a:solidFill>
              </a:rPr>
              <a:t>NPCA</a:t>
            </a:r>
            <a:endParaRPr lang="ko-KR" altLang="en-US" sz="1200" b="1" dirty="0">
              <a:solidFill>
                <a:srgbClr val="0070C0"/>
              </a:solidFill>
            </a:endParaRPr>
          </a:p>
        </p:txBody>
      </p:sp>
      <p:cxnSp>
        <p:nvCxnSpPr>
          <p:cNvPr id="65" name="직선 화살표 연결선 64">
            <a:extLst>
              <a:ext uri="{FF2B5EF4-FFF2-40B4-BE49-F238E27FC236}">
                <a16:creationId xmlns:a16="http://schemas.microsoft.com/office/drawing/2014/main" id="{2D5C82B0-F58A-4CF9-9642-FA7BF48F964B}"/>
              </a:ext>
            </a:extLst>
          </p:cNvPr>
          <p:cNvCxnSpPr>
            <a:cxnSpLocks/>
          </p:cNvCxnSpPr>
          <p:nvPr/>
        </p:nvCxnSpPr>
        <p:spPr bwMode="auto">
          <a:xfrm flipV="1">
            <a:off x="7042518" y="3987455"/>
            <a:ext cx="1108118" cy="33382"/>
          </a:xfrm>
          <a:prstGeom prst="straightConnector1">
            <a:avLst/>
          </a:prstGeom>
          <a:solidFill>
            <a:srgbClr val="00B8FF"/>
          </a:solidFill>
          <a:ln w="9525" cap="flat" cmpd="sng" algn="ctr">
            <a:solidFill>
              <a:srgbClr val="C00000"/>
            </a:solidFill>
            <a:prstDash val="dash"/>
            <a:round/>
            <a:headEnd type="triangle" w="med" len="med"/>
            <a:tailEnd type="triangle" w="med" len="med"/>
          </a:ln>
          <a:effectLst/>
        </p:spPr>
      </p:cxnSp>
      <p:sp>
        <p:nvSpPr>
          <p:cNvPr id="66" name="&quot;허용 안 됨&quot; 기호 65">
            <a:extLst>
              <a:ext uri="{FF2B5EF4-FFF2-40B4-BE49-F238E27FC236}">
                <a16:creationId xmlns:a16="http://schemas.microsoft.com/office/drawing/2014/main" id="{7FEB61BC-069D-4344-918A-5FCB32087367}"/>
              </a:ext>
            </a:extLst>
          </p:cNvPr>
          <p:cNvSpPr/>
          <p:nvPr/>
        </p:nvSpPr>
        <p:spPr bwMode="auto">
          <a:xfrm>
            <a:off x="7480713" y="3889435"/>
            <a:ext cx="222585" cy="212707"/>
          </a:xfrm>
          <a:prstGeom prst="noSmoking">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effectLst/>
              <a:latin typeface="Times New Roman" pitchFamily="16" charset="0"/>
              <a:ea typeface="MS Gothic" charset="-128"/>
            </a:endParaRPr>
          </a:p>
        </p:txBody>
      </p:sp>
      <p:cxnSp>
        <p:nvCxnSpPr>
          <p:cNvPr id="67" name="직선 화살표 연결선 66">
            <a:extLst>
              <a:ext uri="{FF2B5EF4-FFF2-40B4-BE49-F238E27FC236}">
                <a16:creationId xmlns:a16="http://schemas.microsoft.com/office/drawing/2014/main" id="{4E8F7573-312F-44A3-B612-DFF809EEF22F}"/>
              </a:ext>
            </a:extLst>
          </p:cNvPr>
          <p:cNvCxnSpPr>
            <a:cxnSpLocks/>
          </p:cNvCxnSpPr>
          <p:nvPr/>
        </p:nvCxnSpPr>
        <p:spPr bwMode="auto">
          <a:xfrm>
            <a:off x="6930263" y="4294792"/>
            <a:ext cx="349586" cy="209670"/>
          </a:xfrm>
          <a:prstGeom prst="straightConnector1">
            <a:avLst/>
          </a:prstGeom>
          <a:solidFill>
            <a:srgbClr val="00B8FF"/>
          </a:solidFill>
          <a:ln w="9525" cap="flat" cmpd="sng" algn="ctr">
            <a:solidFill>
              <a:srgbClr val="C00000"/>
            </a:solidFill>
            <a:prstDash val="dash"/>
            <a:round/>
            <a:headEnd type="triangle" w="med" len="med"/>
            <a:tailEnd type="triangle" w="med" len="med"/>
          </a:ln>
          <a:effectLst/>
        </p:spPr>
      </p:cxnSp>
      <p:sp>
        <p:nvSpPr>
          <p:cNvPr id="68" name="TextBox 67">
            <a:extLst>
              <a:ext uri="{FF2B5EF4-FFF2-40B4-BE49-F238E27FC236}">
                <a16:creationId xmlns:a16="http://schemas.microsoft.com/office/drawing/2014/main" id="{60187398-1BC5-43C7-9A68-F502477C04E7}"/>
              </a:ext>
            </a:extLst>
          </p:cNvPr>
          <p:cNvSpPr txBox="1"/>
          <p:nvPr/>
        </p:nvSpPr>
        <p:spPr>
          <a:xfrm>
            <a:off x="6208220" y="2453873"/>
            <a:ext cx="2493795" cy="461665"/>
          </a:xfrm>
          <a:prstGeom prst="rect">
            <a:avLst/>
          </a:prstGeom>
          <a:noFill/>
        </p:spPr>
        <p:txBody>
          <a:bodyPr wrap="square" rtlCol="0" anchor="ctr">
            <a:spAutoFit/>
          </a:bodyPr>
          <a:lstStyle/>
          <a:p>
            <a:r>
              <a:rPr lang="en-US" altLang="ko-KR" sz="1200" b="1" dirty="0">
                <a:solidFill>
                  <a:schemeClr val="tx1"/>
                </a:solidFill>
              </a:rPr>
              <a:t>NPCA STA and OBSS AP are hidden each other</a:t>
            </a:r>
            <a:endParaRPr lang="ko-KR" altLang="en-US" sz="1200" b="1" dirty="0">
              <a:solidFill>
                <a:schemeClr val="tx1"/>
              </a:solidFill>
            </a:endParaRPr>
          </a:p>
        </p:txBody>
      </p:sp>
      <p:cxnSp>
        <p:nvCxnSpPr>
          <p:cNvPr id="70" name="직선 연결선 69">
            <a:extLst>
              <a:ext uri="{FF2B5EF4-FFF2-40B4-BE49-F238E27FC236}">
                <a16:creationId xmlns:a16="http://schemas.microsoft.com/office/drawing/2014/main" id="{583CEDE9-5FC2-4B13-B9B3-BF401E7A9BD3}"/>
              </a:ext>
            </a:extLst>
          </p:cNvPr>
          <p:cNvCxnSpPr/>
          <p:nvPr/>
        </p:nvCxnSpPr>
        <p:spPr bwMode="auto">
          <a:xfrm>
            <a:off x="2385782" y="4322541"/>
            <a:ext cx="0" cy="1080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71" name="직선 연결선 70">
            <a:extLst>
              <a:ext uri="{FF2B5EF4-FFF2-40B4-BE49-F238E27FC236}">
                <a16:creationId xmlns:a16="http://schemas.microsoft.com/office/drawing/2014/main" id="{A2068E64-1188-4EFC-8303-E61FE093535D}"/>
              </a:ext>
            </a:extLst>
          </p:cNvPr>
          <p:cNvCxnSpPr/>
          <p:nvPr/>
        </p:nvCxnSpPr>
        <p:spPr bwMode="auto">
          <a:xfrm>
            <a:off x="2818919" y="4322541"/>
            <a:ext cx="0" cy="1080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72" name="직선 연결선 71">
            <a:extLst>
              <a:ext uri="{FF2B5EF4-FFF2-40B4-BE49-F238E27FC236}">
                <a16:creationId xmlns:a16="http://schemas.microsoft.com/office/drawing/2014/main" id="{E65DDD17-79F4-47B7-A014-A3C72BE4648B}"/>
              </a:ext>
            </a:extLst>
          </p:cNvPr>
          <p:cNvCxnSpPr/>
          <p:nvPr/>
        </p:nvCxnSpPr>
        <p:spPr bwMode="auto">
          <a:xfrm>
            <a:off x="2917183" y="4322541"/>
            <a:ext cx="0" cy="1080000"/>
          </a:xfrm>
          <a:prstGeom prst="line">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73" name="직선 화살표 연결선 72">
            <a:extLst>
              <a:ext uri="{FF2B5EF4-FFF2-40B4-BE49-F238E27FC236}">
                <a16:creationId xmlns:a16="http://schemas.microsoft.com/office/drawing/2014/main" id="{86D85819-C9E8-4BB1-BB1A-5ABD26A4A47B}"/>
              </a:ext>
            </a:extLst>
          </p:cNvPr>
          <p:cNvCxnSpPr/>
          <p:nvPr/>
        </p:nvCxnSpPr>
        <p:spPr bwMode="auto">
          <a:xfrm>
            <a:off x="2282677" y="5304440"/>
            <a:ext cx="3888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4" name="직사각형 73">
            <a:extLst>
              <a:ext uri="{FF2B5EF4-FFF2-40B4-BE49-F238E27FC236}">
                <a16:creationId xmlns:a16="http://schemas.microsoft.com/office/drawing/2014/main" id="{C8AEDACE-DD89-4C5A-BAEC-8375DDE1B14E}"/>
              </a:ext>
            </a:extLst>
          </p:cNvPr>
          <p:cNvSpPr/>
          <p:nvPr/>
        </p:nvSpPr>
        <p:spPr bwMode="auto">
          <a:xfrm>
            <a:off x="2385782" y="5083715"/>
            <a:ext cx="433137" cy="22072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effectLst/>
                <a:latin typeface="Times New Roman" pitchFamily="16" charset="0"/>
                <a:ea typeface="MS Gothic" charset="-128"/>
              </a:rPr>
              <a:t>CTS</a:t>
            </a:r>
            <a:endParaRPr kumimoji="0" lang="ko-KR" altLang="en-US" sz="1000" b="1" i="0" u="none" strike="noStrike" cap="none" normalizeH="0" baseline="0" dirty="0">
              <a:ln>
                <a:noFill/>
              </a:ln>
              <a:effectLst/>
              <a:latin typeface="Times New Roman" pitchFamily="16" charset="0"/>
              <a:ea typeface="MS Gothic" charset="-128"/>
            </a:endParaRPr>
          </a:p>
        </p:txBody>
      </p:sp>
      <p:sp>
        <p:nvSpPr>
          <p:cNvPr id="79" name="직사각형 78">
            <a:extLst>
              <a:ext uri="{FF2B5EF4-FFF2-40B4-BE49-F238E27FC236}">
                <a16:creationId xmlns:a16="http://schemas.microsoft.com/office/drawing/2014/main" id="{F12F1F3F-5982-4EAB-8AC9-EB143D0C16BB}"/>
              </a:ext>
            </a:extLst>
          </p:cNvPr>
          <p:cNvSpPr/>
          <p:nvPr/>
        </p:nvSpPr>
        <p:spPr bwMode="auto">
          <a:xfrm>
            <a:off x="2385782" y="4875265"/>
            <a:ext cx="433137" cy="22072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effectLst/>
                <a:latin typeface="Times New Roman" pitchFamily="16" charset="0"/>
                <a:ea typeface="MS Gothic" charset="-128"/>
              </a:rPr>
              <a:t>CTS</a:t>
            </a:r>
            <a:endParaRPr kumimoji="0" lang="ko-KR" altLang="en-US" sz="1000" b="1" i="0" u="none" strike="noStrike" cap="none" normalizeH="0" baseline="0" dirty="0">
              <a:ln>
                <a:noFill/>
              </a:ln>
              <a:effectLst/>
              <a:latin typeface="Times New Roman" pitchFamily="16" charset="0"/>
              <a:ea typeface="MS Gothic" charset="-128"/>
            </a:endParaRPr>
          </a:p>
        </p:txBody>
      </p:sp>
      <p:sp>
        <p:nvSpPr>
          <p:cNvPr id="80" name="직사각형 79">
            <a:extLst>
              <a:ext uri="{FF2B5EF4-FFF2-40B4-BE49-F238E27FC236}">
                <a16:creationId xmlns:a16="http://schemas.microsoft.com/office/drawing/2014/main" id="{F479BD5D-83DE-41EE-96C3-004FD12C9CFE}"/>
              </a:ext>
            </a:extLst>
          </p:cNvPr>
          <p:cNvSpPr/>
          <p:nvPr/>
        </p:nvSpPr>
        <p:spPr bwMode="auto">
          <a:xfrm>
            <a:off x="2385782" y="4660678"/>
            <a:ext cx="433137" cy="22072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effectLst/>
                <a:latin typeface="Times New Roman" pitchFamily="16" charset="0"/>
                <a:ea typeface="MS Gothic" charset="-128"/>
              </a:rPr>
              <a:t>CTS</a:t>
            </a:r>
            <a:endParaRPr kumimoji="0" lang="ko-KR" altLang="en-US" sz="1000" b="1" i="0" u="none" strike="noStrike" cap="none" normalizeH="0" baseline="0" dirty="0">
              <a:ln>
                <a:noFill/>
              </a:ln>
              <a:effectLst/>
              <a:latin typeface="Times New Roman" pitchFamily="16" charset="0"/>
              <a:ea typeface="MS Gothic" charset="-128"/>
            </a:endParaRPr>
          </a:p>
        </p:txBody>
      </p:sp>
      <p:sp>
        <p:nvSpPr>
          <p:cNvPr id="81" name="직사각형 80">
            <a:extLst>
              <a:ext uri="{FF2B5EF4-FFF2-40B4-BE49-F238E27FC236}">
                <a16:creationId xmlns:a16="http://schemas.microsoft.com/office/drawing/2014/main" id="{ACC3C074-75FB-4E30-A909-58EFD32FB3D6}"/>
              </a:ext>
            </a:extLst>
          </p:cNvPr>
          <p:cNvSpPr/>
          <p:nvPr/>
        </p:nvSpPr>
        <p:spPr bwMode="auto">
          <a:xfrm>
            <a:off x="2385782" y="4455058"/>
            <a:ext cx="433137" cy="22072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effectLst/>
                <a:latin typeface="Times New Roman" pitchFamily="16" charset="0"/>
                <a:ea typeface="MS Gothic" charset="-128"/>
              </a:rPr>
              <a:t>CTS</a:t>
            </a:r>
            <a:endParaRPr kumimoji="0" lang="ko-KR" altLang="en-US" sz="1000" b="1" i="0" u="none" strike="noStrike" cap="none" normalizeH="0" baseline="0" dirty="0">
              <a:ln>
                <a:noFill/>
              </a:ln>
              <a:effectLst/>
              <a:latin typeface="Times New Roman" pitchFamily="16" charset="0"/>
              <a:ea typeface="MS Gothic" charset="-128"/>
            </a:endParaRPr>
          </a:p>
        </p:txBody>
      </p:sp>
      <p:sp>
        <p:nvSpPr>
          <p:cNvPr id="82" name="직사각형 81">
            <a:extLst>
              <a:ext uri="{FF2B5EF4-FFF2-40B4-BE49-F238E27FC236}">
                <a16:creationId xmlns:a16="http://schemas.microsoft.com/office/drawing/2014/main" id="{CBA7892A-49BC-48C5-A2FE-7228AAFF9419}"/>
              </a:ext>
            </a:extLst>
          </p:cNvPr>
          <p:cNvSpPr/>
          <p:nvPr/>
        </p:nvSpPr>
        <p:spPr bwMode="auto">
          <a:xfrm>
            <a:off x="2917182" y="4455058"/>
            <a:ext cx="2326985" cy="849377"/>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2000" b="1" dirty="0"/>
              <a:t>OBSS TXOP</a:t>
            </a:r>
            <a:br>
              <a:rPr lang="en-US" altLang="ko-KR" sz="2000" b="1" dirty="0"/>
            </a:br>
            <a:r>
              <a:rPr lang="en-US" altLang="ko-KR" sz="1100" dirty="0"/>
              <a:t>(</a:t>
            </a:r>
            <a:r>
              <a:rPr lang="en-US" altLang="ko-KR" sz="1100" i="1" dirty="0" err="1"/>
              <a:t>BasicNav</a:t>
            </a:r>
            <a:r>
              <a:rPr lang="en-US" altLang="ko-KR" sz="1100" dirty="0"/>
              <a:t> set)</a:t>
            </a:r>
            <a:endParaRPr kumimoji="0" lang="ko-KR" altLang="en-US" sz="2000" i="0" u="none" strike="noStrike" cap="none" normalizeH="0" baseline="0" dirty="0">
              <a:ln>
                <a:noFill/>
              </a:ln>
              <a:effectLst/>
              <a:latin typeface="Times New Roman" pitchFamily="16" charset="0"/>
              <a:ea typeface="MS Gothic" charset="-128"/>
            </a:endParaRPr>
          </a:p>
        </p:txBody>
      </p:sp>
      <p:sp>
        <p:nvSpPr>
          <p:cNvPr id="83" name="TextBox 82">
            <a:extLst>
              <a:ext uri="{FF2B5EF4-FFF2-40B4-BE49-F238E27FC236}">
                <a16:creationId xmlns:a16="http://schemas.microsoft.com/office/drawing/2014/main" id="{F7D5D629-CBEA-43CD-9BD9-D85B9F135D79}"/>
              </a:ext>
            </a:extLst>
          </p:cNvPr>
          <p:cNvSpPr txBox="1"/>
          <p:nvPr/>
        </p:nvSpPr>
        <p:spPr>
          <a:xfrm>
            <a:off x="4989062" y="4736765"/>
            <a:ext cx="990708" cy="276999"/>
          </a:xfrm>
          <a:prstGeom prst="rect">
            <a:avLst/>
          </a:prstGeom>
          <a:noFill/>
        </p:spPr>
        <p:txBody>
          <a:bodyPr wrap="square" rtlCol="0" anchor="ctr">
            <a:spAutoFit/>
          </a:bodyPr>
          <a:lstStyle/>
          <a:p>
            <a:pPr algn="ctr"/>
            <a:r>
              <a:rPr lang="en-US" altLang="ko-KR" sz="1200" b="1" dirty="0">
                <a:solidFill>
                  <a:schemeClr val="tx1"/>
                </a:solidFill>
              </a:rPr>
              <a:t>…</a:t>
            </a:r>
            <a:endParaRPr lang="ko-KR" altLang="en-US" sz="1200" b="1" dirty="0">
              <a:solidFill>
                <a:schemeClr val="tx1"/>
              </a:solidFill>
            </a:endParaRPr>
          </a:p>
        </p:txBody>
      </p:sp>
      <p:sp>
        <p:nvSpPr>
          <p:cNvPr id="84" name="TextBox 83">
            <a:extLst>
              <a:ext uri="{FF2B5EF4-FFF2-40B4-BE49-F238E27FC236}">
                <a16:creationId xmlns:a16="http://schemas.microsoft.com/office/drawing/2014/main" id="{92A3F552-9E0C-47B3-B7D3-DC5CA0B8B8CE}"/>
              </a:ext>
            </a:extLst>
          </p:cNvPr>
          <p:cNvSpPr txBox="1"/>
          <p:nvPr/>
        </p:nvSpPr>
        <p:spPr>
          <a:xfrm>
            <a:off x="1356310" y="4630761"/>
            <a:ext cx="990708" cy="569451"/>
          </a:xfrm>
          <a:prstGeom prst="rect">
            <a:avLst/>
          </a:prstGeom>
          <a:noFill/>
        </p:spPr>
        <p:txBody>
          <a:bodyPr wrap="square" rtlCol="0" anchor="ctr">
            <a:spAutoFit/>
          </a:bodyPr>
          <a:lstStyle/>
          <a:p>
            <a:pPr algn="ctr">
              <a:lnSpc>
                <a:spcPct val="70000"/>
              </a:lnSpc>
            </a:pPr>
            <a:r>
              <a:rPr lang="en-US" altLang="ko-KR" sz="1200" b="1" dirty="0">
                <a:solidFill>
                  <a:srgbClr val="0070C0"/>
                </a:solidFill>
              </a:rPr>
              <a:t>NPCA</a:t>
            </a:r>
          </a:p>
          <a:p>
            <a:pPr algn="ctr">
              <a:lnSpc>
                <a:spcPct val="70000"/>
              </a:lnSpc>
            </a:pPr>
            <a:r>
              <a:rPr lang="en-US" altLang="ko-KR" sz="1200" b="1" dirty="0">
                <a:solidFill>
                  <a:srgbClr val="0070C0"/>
                </a:solidFill>
              </a:rPr>
              <a:t>STA</a:t>
            </a:r>
          </a:p>
          <a:p>
            <a:pPr algn="ctr">
              <a:lnSpc>
                <a:spcPct val="70000"/>
              </a:lnSpc>
            </a:pPr>
            <a:r>
              <a:rPr lang="en-US" altLang="ko-KR" sz="1000" dirty="0">
                <a:solidFill>
                  <a:schemeClr val="tx1"/>
                </a:solidFill>
              </a:rPr>
              <a:t>(80 MHz Operating BW)</a:t>
            </a:r>
            <a:endParaRPr lang="ko-KR" altLang="en-US" sz="1000" dirty="0">
              <a:solidFill>
                <a:schemeClr val="tx1"/>
              </a:solidFill>
            </a:endParaRPr>
          </a:p>
        </p:txBody>
      </p:sp>
      <p:cxnSp>
        <p:nvCxnSpPr>
          <p:cNvPr id="85" name="직선 연결선 84">
            <a:extLst>
              <a:ext uri="{FF2B5EF4-FFF2-40B4-BE49-F238E27FC236}">
                <a16:creationId xmlns:a16="http://schemas.microsoft.com/office/drawing/2014/main" id="{C9EF539E-1FF8-4102-8EEB-DF4B01F4AB9E}"/>
              </a:ext>
            </a:extLst>
          </p:cNvPr>
          <p:cNvCxnSpPr>
            <a:cxnSpLocks/>
          </p:cNvCxnSpPr>
          <p:nvPr/>
        </p:nvCxnSpPr>
        <p:spPr bwMode="auto">
          <a:xfrm>
            <a:off x="2282677" y="4455058"/>
            <a:ext cx="3828563"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9" name="직선 화살표 연결선 38">
            <a:extLst>
              <a:ext uri="{FF2B5EF4-FFF2-40B4-BE49-F238E27FC236}">
                <a16:creationId xmlns:a16="http://schemas.microsoft.com/office/drawing/2014/main" id="{2015BCD7-982A-44A7-AF89-216AC36F2CB8}"/>
              </a:ext>
            </a:extLst>
          </p:cNvPr>
          <p:cNvCxnSpPr>
            <a:cxnSpLocks/>
          </p:cNvCxnSpPr>
          <p:nvPr/>
        </p:nvCxnSpPr>
        <p:spPr bwMode="auto">
          <a:xfrm>
            <a:off x="7897317" y="3471258"/>
            <a:ext cx="349586" cy="209670"/>
          </a:xfrm>
          <a:prstGeom prst="straightConnector1">
            <a:avLst/>
          </a:prstGeom>
          <a:solidFill>
            <a:srgbClr val="00B8FF"/>
          </a:solidFill>
          <a:ln w="9525" cap="flat" cmpd="sng" algn="ctr">
            <a:solidFill>
              <a:srgbClr val="C00000"/>
            </a:solidFill>
            <a:prstDash val="dash"/>
            <a:round/>
            <a:headEnd type="triangle" w="med" len="med"/>
            <a:tailEnd type="triangle" w="med" len="med"/>
          </a:ln>
          <a:effectLst/>
        </p:spPr>
      </p:cxnSp>
    </p:spTree>
    <p:extLst>
      <p:ext uri="{BB962C8B-B14F-4D97-AF65-F5344CB8AC3E}">
        <p14:creationId xmlns:p14="http://schemas.microsoft.com/office/powerpoint/2010/main" val="386062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How to Improve</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440329"/>
            <a:ext cx="8533938" cy="5035084"/>
          </a:xfrm>
        </p:spPr>
        <p:txBody>
          <a:bodyPr/>
          <a:lstStyle/>
          <a:p>
            <a:pPr lvl="1">
              <a:lnSpc>
                <a:spcPct val="120000"/>
              </a:lnSpc>
              <a:buFont typeface="Arial" panose="020B0604020202020204" pitchFamily="34" charset="0"/>
              <a:buChar char="•"/>
            </a:pPr>
            <a:endParaRPr lang="en-US" altLang="ko-KR" sz="100" dirty="0"/>
          </a:p>
          <a:p>
            <a:pPr>
              <a:lnSpc>
                <a:spcPct val="120000"/>
              </a:lnSpc>
              <a:buFont typeface="Arial" panose="020B0604020202020204" pitchFamily="34" charset="0"/>
              <a:buChar char="•"/>
            </a:pPr>
            <a:r>
              <a:rPr lang="en-US" altLang="ko-KR" sz="2200" dirty="0"/>
              <a:t>Proposal: There is currently no complete solution yet, however,</a:t>
            </a:r>
          </a:p>
          <a:p>
            <a:pPr marL="457200" lvl="1" indent="0">
              <a:lnSpc>
                <a:spcPct val="120000"/>
              </a:lnSpc>
            </a:pPr>
            <a:r>
              <a:rPr lang="en-US" altLang="ko-KR" sz="1600" b="1" dirty="0"/>
              <a:t>Option</a:t>
            </a:r>
            <a:r>
              <a:rPr lang="ko-KR" altLang="en-US" sz="1600" dirty="0"/>
              <a:t> </a:t>
            </a:r>
            <a:r>
              <a:rPr lang="en-US" altLang="ko-KR" sz="1600" b="1" dirty="0"/>
              <a:t>1)</a:t>
            </a:r>
            <a:r>
              <a:rPr lang="ko-KR" altLang="en-US" sz="1600" b="1" dirty="0"/>
              <a:t> </a:t>
            </a:r>
            <a:r>
              <a:rPr lang="en-US" altLang="ko-KR" sz="1600" dirty="0"/>
              <a:t>A STA can use ICF not requiring CTS responses when it initiates TXOP </a:t>
            </a:r>
          </a:p>
          <a:p>
            <a:pPr lvl="2">
              <a:lnSpc>
                <a:spcPct val="120000"/>
              </a:lnSpc>
              <a:buFont typeface="Arial" panose="020B0604020202020204" pitchFamily="34" charset="0"/>
              <a:buChar char="•"/>
            </a:pPr>
            <a:r>
              <a:rPr lang="en-US" altLang="ko-KR" sz="1200" dirty="0"/>
              <a:t>ICF may be BSRP trigger, NFRP trigger, BQRP trigger frame, for example</a:t>
            </a:r>
          </a:p>
          <a:p>
            <a:pPr lvl="2">
              <a:lnSpc>
                <a:spcPct val="120000"/>
              </a:lnSpc>
              <a:buFont typeface="Arial" panose="020B0604020202020204" pitchFamily="34" charset="0"/>
              <a:buChar char="•"/>
            </a:pPr>
            <a:r>
              <a:rPr lang="en-US" altLang="ko-KR" sz="1200" dirty="0"/>
              <a:t>Loss of advantages due to the overlapping transmission of CTS</a:t>
            </a:r>
          </a:p>
          <a:p>
            <a:pPr lvl="2">
              <a:lnSpc>
                <a:spcPct val="120000"/>
              </a:lnSpc>
              <a:buFont typeface="Arial" panose="020B0604020202020204" pitchFamily="34" charset="0"/>
              <a:buChar char="•"/>
            </a:pPr>
            <a:r>
              <a:rPr lang="en-US" altLang="ko-KR" sz="1200" dirty="0"/>
              <a:t>This might not legacy compatible</a:t>
            </a:r>
          </a:p>
          <a:p>
            <a:pPr marL="457200" lvl="1" indent="0">
              <a:lnSpc>
                <a:spcPct val="120000"/>
              </a:lnSpc>
            </a:pPr>
            <a:r>
              <a:rPr lang="en-US" altLang="ko-KR" sz="1600" b="1" dirty="0"/>
              <a:t>Option 2) </a:t>
            </a:r>
            <a:r>
              <a:rPr lang="en-US" altLang="ko-KR" sz="1600" dirty="0"/>
              <a:t>Since a STA cannot participate in the transmission after receiving CTS, it may go to the anchor channel and listen passively for a specific time period</a:t>
            </a:r>
          </a:p>
          <a:p>
            <a:pPr lvl="2">
              <a:lnSpc>
                <a:spcPct val="120000"/>
              </a:lnSpc>
              <a:buFont typeface="Arial" panose="020B0604020202020204" pitchFamily="34" charset="0"/>
              <a:buChar char="•"/>
            </a:pPr>
            <a:r>
              <a:rPr lang="en-US" altLang="ko-KR" sz="1200" dirty="0"/>
              <a:t>Difficulty level of NPCA coordination increases</a:t>
            </a:r>
          </a:p>
          <a:p>
            <a:pPr lvl="2">
              <a:lnSpc>
                <a:spcPct val="120000"/>
              </a:lnSpc>
              <a:buFont typeface="Arial" panose="020B0604020202020204" pitchFamily="34" charset="0"/>
              <a:buChar char="•"/>
            </a:pPr>
            <a:r>
              <a:rPr lang="en-US" altLang="ko-KR" sz="1200" dirty="0"/>
              <a:t>No spatial reuse can be utilized</a:t>
            </a:r>
          </a:p>
          <a:p>
            <a:pPr marL="457200" lvl="1" indent="0">
              <a:lnSpc>
                <a:spcPct val="120000"/>
              </a:lnSpc>
            </a:pPr>
            <a:r>
              <a:rPr lang="en-US" altLang="ko-KR" sz="1600" b="1" dirty="0"/>
              <a:t>Option 3) </a:t>
            </a:r>
            <a:r>
              <a:rPr lang="en-US" altLang="ko-KR" sz="1600" dirty="0"/>
              <a:t>A STA may use another control frame instead of CTS for the response of MU-RTS and RTS</a:t>
            </a:r>
          </a:p>
          <a:p>
            <a:pPr lvl="2">
              <a:lnSpc>
                <a:spcPct val="120000"/>
              </a:lnSpc>
              <a:buFont typeface="Arial" panose="020B0604020202020204" pitchFamily="34" charset="0"/>
              <a:buChar char="•"/>
            </a:pPr>
            <a:r>
              <a:rPr lang="en-US" altLang="ko-KR" sz="1200" dirty="0"/>
              <a:t>Strong modification on the existing protocol is required</a:t>
            </a:r>
          </a:p>
          <a:p>
            <a:pPr lvl="2">
              <a:lnSpc>
                <a:spcPct val="120000"/>
              </a:lnSpc>
              <a:buFont typeface="Arial" panose="020B0604020202020204" pitchFamily="34" charset="0"/>
              <a:buChar char="•"/>
            </a:pPr>
            <a:r>
              <a:rPr lang="en-US" altLang="ko-KR" sz="1200" dirty="0"/>
              <a:t>This might not legacy compatible</a:t>
            </a:r>
            <a:endParaRPr lang="en-US" altLang="ko-KR" sz="1400" dirty="0"/>
          </a:p>
          <a:p>
            <a:pPr marL="457200" lvl="1" indent="0">
              <a:lnSpc>
                <a:spcPct val="120000"/>
              </a:lnSpc>
            </a:pPr>
            <a:r>
              <a:rPr lang="en-US" altLang="ko-KR" sz="1600" b="1" dirty="0"/>
              <a:t>Option 4) </a:t>
            </a:r>
            <a:r>
              <a:rPr lang="en-US" altLang="ko-KR" sz="1600" dirty="0"/>
              <a:t>We need to look for other ways to resolve the issue in community (FFS)</a:t>
            </a:r>
          </a:p>
          <a:p>
            <a:pPr marL="457200" lvl="1" indent="0">
              <a:lnSpc>
                <a:spcPct val="120000"/>
              </a:lnSpc>
            </a:pPr>
            <a:r>
              <a:rPr lang="en-US" altLang="ko-KR" sz="1600" b="1" dirty="0"/>
              <a:t>Option 5) </a:t>
            </a:r>
            <a:r>
              <a:rPr lang="en-US" altLang="ko-KR" sz="1600" dirty="0"/>
              <a:t>If only CTS is received, NPCA is not allowed</a:t>
            </a:r>
          </a:p>
          <a:p>
            <a:pPr marL="457200" lvl="1" indent="0">
              <a:lnSpc>
                <a:spcPct val="120000"/>
              </a:lnSpc>
            </a:pPr>
            <a:endParaRPr lang="en-US" altLang="ko-KR" sz="1600" dirty="0"/>
          </a:p>
          <a:p>
            <a:pPr marL="914400" lvl="2" indent="0">
              <a:lnSpc>
                <a:spcPct val="120000"/>
              </a:lnSpc>
            </a:pPr>
            <a:endParaRPr lang="en-US" altLang="ko-KR" sz="16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Tree>
    <p:extLst>
      <p:ext uri="{BB962C8B-B14F-4D97-AF65-F5344CB8AC3E}">
        <p14:creationId xmlns:p14="http://schemas.microsoft.com/office/powerpoint/2010/main" val="1577619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8"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Conclusion</a:t>
            </a:r>
          </a:p>
        </p:txBody>
      </p:sp>
      <p:sp>
        <p:nvSpPr>
          <p:cNvPr id="9"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sz="2000" dirty="0"/>
              <a:t>In this presentation, we pointed out that there are problems in performing NPCA when only receiving CTS</a:t>
            </a:r>
          </a:p>
          <a:p>
            <a:pPr lvl="1">
              <a:buFont typeface="Arial" panose="020B0604020202020204" pitchFamily="34" charset="0"/>
              <a:buChar char="•"/>
            </a:pPr>
            <a:r>
              <a:rPr lang="en-US" sz="1600" dirty="0"/>
              <a:t>OBSS transmission cannot be specified</a:t>
            </a:r>
          </a:p>
          <a:p>
            <a:pPr lvl="1">
              <a:buFont typeface="Arial" panose="020B0604020202020204" pitchFamily="34" charset="0"/>
              <a:buChar char="•"/>
            </a:pPr>
            <a:r>
              <a:rPr lang="en-US" sz="1600" dirty="0"/>
              <a:t>The size of bandwidth used by OBSS cannot be specified</a:t>
            </a:r>
            <a:endParaRPr lang="en-US" sz="2000" dirty="0"/>
          </a:p>
        </p:txBody>
      </p:sp>
    </p:spTree>
    <p:extLst>
      <p:ext uri="{BB962C8B-B14F-4D97-AF65-F5344CB8AC3E}">
        <p14:creationId xmlns:p14="http://schemas.microsoft.com/office/powerpoint/2010/main" val="306113497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19840</TotalTime>
  <Words>1336</Words>
  <Application>Microsoft Office PowerPoint</Application>
  <PresentationFormat>화면 슬라이드 쇼(4:3)</PresentationFormat>
  <Paragraphs>229</Paragraphs>
  <Slides>11</Slides>
  <Notes>1</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11</vt:i4>
      </vt:variant>
    </vt:vector>
  </HeadingPairs>
  <TitlesOfParts>
    <vt:vector size="14" baseType="lpstr">
      <vt:lpstr>Arial</vt:lpstr>
      <vt:lpstr>Times New Roman</vt:lpstr>
      <vt:lpstr>Office Theme</vt:lpstr>
      <vt:lpstr>NPCA Operation Issue</vt:lpstr>
      <vt:lpstr>Introduction</vt:lpstr>
      <vt:lpstr>Introduction</vt:lpstr>
      <vt:lpstr>Problem Statement</vt:lpstr>
      <vt:lpstr>Problem Statement</vt:lpstr>
      <vt:lpstr>Problem Statement</vt:lpstr>
      <vt:lpstr>Problem Statement</vt:lpstr>
      <vt:lpstr>How to Improve</vt:lpstr>
      <vt:lpstr>Conclusion</vt:lpstr>
      <vt:lpstr>References</vt:lpstr>
      <vt:lpstr>Straw 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변성호/시스템설계그룹(네트워크)/삼성전자</cp:lastModifiedBy>
  <cp:revision>670</cp:revision>
  <cp:lastPrinted>2023-02-08T06:01:06Z</cp:lastPrinted>
  <dcterms:created xsi:type="dcterms:W3CDTF">2019-06-07T21:10:12Z</dcterms:created>
  <dcterms:modified xsi:type="dcterms:W3CDTF">2024-08-30T07:33:53Z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_NewReviewCycle">
    <vt:lpwstr/>
  </property>
</Properties>
</file>