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258" r:id="rId4"/>
    <p:sldId id="2366" r:id="rId5"/>
    <p:sldId id="267" r:id="rId6"/>
    <p:sldId id="268" r:id="rId7"/>
    <p:sldId id="269" r:id="rId8"/>
    <p:sldId id="270" r:id="rId9"/>
    <p:sldId id="271" r:id="rId10"/>
    <p:sldId id="272" r:id="rId11"/>
    <p:sldId id="273" r:id="rId12"/>
    <p:sldId id="274" r:id="rId13"/>
    <p:sldId id="275" r:id="rId14"/>
    <p:sldId id="276" r:id="rId15"/>
    <p:sldId id="2415" r:id="rId16"/>
    <p:sldId id="2423" r:id="rId17"/>
    <p:sldId id="2422" r:id="rId18"/>
    <p:sldId id="2421" r:id="rId19"/>
    <p:sldId id="2420" r:id="rId20"/>
    <p:sldId id="2418" r:id="rId21"/>
    <p:sldId id="2374" r:id="rId22"/>
    <p:sldId id="2377" r:id="rId23"/>
    <p:sldId id="2424" r:id="rId24"/>
    <p:sldId id="278" r:id="rId25"/>
    <p:sldId id="279"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23" autoAdjust="0"/>
    <p:restoredTop sz="94660"/>
  </p:normalViewPr>
  <p:slideViewPr>
    <p:cSldViewPr>
      <p:cViewPr varScale="1">
        <p:scale>
          <a:sx n="128" d="100"/>
          <a:sy n="128" d="100"/>
        </p:scale>
        <p:origin x="624"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69870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838017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301214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449916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26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802.11-24/1383r7</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2024</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September Interim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2024-09-12</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September 12, 2024 – PM2</a:t>
            </a:r>
          </a:p>
        </p:txBody>
      </p:sp>
      <p:sp>
        <p:nvSpPr>
          <p:cNvPr id="9218" name="Rectangle 2"/>
          <p:cNvSpPr>
            <a:spLocks noGrp="1" noChangeArrowheads="1"/>
          </p:cNvSpPr>
          <p:nvPr>
            <p:ph idx="1"/>
          </p:nvPr>
        </p:nvSpPr>
        <p:spPr>
          <a:xfrm>
            <a:off x="914401" y="1338927"/>
            <a:ext cx="10361084" cy="4833271"/>
          </a:xfrm>
          <a:ln/>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6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600" b="0" spc="-1" dirty="0">
                <a:solidFill>
                  <a:schemeClr val="tx1"/>
                </a:solidFill>
                <a:latin typeface="Times New Roman" panose="02020603050405020304" pitchFamily="18" charset="0"/>
                <a:cs typeface="Times New Roman" panose="02020603050405020304" pitchFamily="18" charset="0"/>
                <a:sym typeface="Arial"/>
              </a:rPr>
              <a:t>( xx participants on-line, x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Teleconferences: October 2, 9, 16, 23, 30 – </a:t>
            </a:r>
          </a:p>
          <a:p>
            <a:pPr marL="457200" lvl="2" indent="-34290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Times New Roman"/>
              </a:rPr>
              <a:t>Assuming we stick with Wednesday, and may be superseded by Ad Hoc session</a:t>
            </a: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Discussion of potential Ad Hoc session </a:t>
            </a:r>
          </a:p>
          <a:p>
            <a:pPr marL="457200" lvl="2" indent="-34290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Times New Roman"/>
              </a:rPr>
              <a:t>Aside from latest CID resolutions approved, we have about 200 comments left (41%)</a:t>
            </a: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Motion for accepting comment resolutions that have </a:t>
            </a:r>
            <a:r>
              <a:rPr lang="en-US" sz="1800" spc="-1">
                <a:solidFill>
                  <a:schemeClr val="tx1"/>
                </a:solidFill>
                <a:latin typeface="Times New Roman" panose="02020603050405020304" pitchFamily="18" charset="0"/>
                <a:cs typeface="Times New Roman" panose="02020603050405020304" pitchFamily="18" charset="0"/>
                <a:sym typeface="Times New Roman"/>
              </a:rPr>
              <a:t>been straw-polled </a:t>
            </a:r>
            <a:r>
              <a:rPr lang="en-US" sz="1800" spc="-1" dirty="0">
                <a:solidFill>
                  <a:schemeClr val="tx1"/>
                </a:solidFill>
                <a:latin typeface="Times New Roman" panose="02020603050405020304" pitchFamily="18" charset="0"/>
                <a:cs typeface="Times New Roman" panose="02020603050405020304" pitchFamily="18" charset="0"/>
                <a:sym typeface="Times New Roman"/>
              </a:rPr>
              <a:t>(new draft)</a:t>
            </a:r>
          </a:p>
          <a:p>
            <a:pPr marL="0" lvl="1"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pc="-1" dirty="0">
              <a:solidFill>
                <a:schemeClr val="tx1"/>
              </a:solidFill>
              <a:latin typeface="Times New Roman"/>
              <a:cs typeface="Times New Roman"/>
              <a:sym typeface="Times New Roman"/>
            </a:endParaRPr>
          </a:p>
          <a:p>
            <a:pPr lvl="2">
              <a:buClr>
                <a:srgbClr val="000000"/>
              </a:buClr>
              <a:buSzPct val="100000"/>
              <a:buFont typeface="Arial"/>
              <a:buChar char="•"/>
            </a:pPr>
            <a:r>
              <a:rPr lang="en-US" sz="1800" spc="-1" dirty="0">
                <a:latin typeface="Times New Roman" panose="02020603050405020304" pitchFamily="18" charset="0"/>
                <a:cs typeface="Times New Roman" panose="02020603050405020304" pitchFamily="18" charset="0"/>
                <a:sym typeface="Times New Roman"/>
              </a:rPr>
              <a:t>Thursday (PM2) – Jerome Henry (5 submissions), Antonio De la Oliva</a:t>
            </a:r>
          </a:p>
          <a:p>
            <a:pPr lvl="2">
              <a:buClr>
                <a:srgbClr val="000000"/>
              </a:buClr>
              <a:buSzPct val="100000"/>
              <a:buFont typeface="Arial"/>
              <a:buChar char="•"/>
            </a:pPr>
            <a:r>
              <a:rPr lang="en-US" spc="-1" dirty="0">
                <a:latin typeface="Times New Roman" panose="02020603050405020304" pitchFamily="18" charset="0"/>
                <a:cs typeface="Times New Roman" panose="02020603050405020304" pitchFamily="18" charset="0"/>
                <a:sym typeface="Times New Roman"/>
              </a:rPr>
              <a:t>Antonio to follow specific one of Jerome’s presentations</a:t>
            </a:r>
            <a:endParaRPr lang="en-US" sz="1800" spc="-1" dirty="0">
              <a:latin typeface="Times New Roman" panose="02020603050405020304" pitchFamily="18" charset="0"/>
              <a:cs typeface="Times New Roman" panose="02020603050405020304" pitchFamily="18" charset="0"/>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tx1"/>
                </a:solidFill>
              </a:rPr>
              <a:t>Adjourn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727934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September 11, 2024 – AM2</a:t>
            </a:r>
          </a:p>
        </p:txBody>
      </p:sp>
      <p:sp>
        <p:nvSpPr>
          <p:cNvPr id="9218" name="Rectangle 2"/>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( 16 participants on-line, 8 participants in the room)</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PM2 – Discussion of potential Ad Hoc session, motion for accepting comment resolutions that have been straw polled (new draft)</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lvl="2">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(AM2) – </a:t>
            </a:r>
            <a:r>
              <a:rPr lang="en-US" sz="1800" spc="-1" dirty="0">
                <a:solidFill>
                  <a:schemeClr val="bg1">
                    <a:lumMod val="50000"/>
                  </a:schemeClr>
                </a:solidFill>
                <a:latin typeface="Times New Roman" panose="02020603050405020304" pitchFamily="18" charset="0"/>
                <a:cs typeface="Times New Roman" panose="02020603050405020304" pitchFamily="18" charset="0"/>
              </a:rPr>
              <a:t>Po-Kai Huang SP run, </a:t>
            </a: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Domenico </a:t>
            </a:r>
            <a:r>
              <a:rPr lang="en-US" sz="1800"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Ficara</a:t>
            </a: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 presented, Ph</a:t>
            </a:r>
            <a:r>
              <a:rPr lang="en-US" sz="1800" spc="-1" dirty="0">
                <a:solidFill>
                  <a:schemeClr val="bg1">
                    <a:lumMod val="50000"/>
                  </a:schemeClr>
                </a:solidFill>
                <a:latin typeface="Times New Roman" panose="02020603050405020304" pitchFamily="18" charset="0"/>
                <a:cs typeface="Times New Roman" panose="02020603050405020304" pitchFamily="18" charset="0"/>
              </a:rPr>
              <a:t>il Hawkes SP run, Jarkko </a:t>
            </a:r>
            <a:r>
              <a:rPr lang="en-US" sz="1800" spc="-1" dirty="0" err="1">
                <a:solidFill>
                  <a:schemeClr val="bg1">
                    <a:lumMod val="50000"/>
                  </a:schemeClr>
                </a:solidFill>
                <a:latin typeface="Times New Roman" panose="02020603050405020304" pitchFamily="18" charset="0"/>
                <a:cs typeface="Times New Roman" panose="02020603050405020304" pitchFamily="18" charset="0"/>
              </a:rPr>
              <a:t>Kneckt</a:t>
            </a:r>
            <a:r>
              <a:rPr lang="en-US" sz="1800" spc="-1" dirty="0">
                <a:solidFill>
                  <a:schemeClr val="bg1">
                    <a:lumMod val="50000"/>
                  </a:schemeClr>
                </a:solidFill>
                <a:latin typeface="Times New Roman" panose="02020603050405020304" pitchFamily="18" charset="0"/>
                <a:cs typeface="Times New Roman" panose="02020603050405020304" pitchFamily="18" charset="0"/>
              </a:rPr>
              <a:t> BPE re-presentation presented, Jerome Henry presented </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(PM2) – Jerome Henry (5 submissions), Antonio De la Oliva</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14659029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September 10, 2024 – AM2</a:t>
            </a:r>
          </a:p>
        </p:txBody>
      </p:sp>
      <p:sp>
        <p:nvSpPr>
          <p:cNvPr id="9218" name="Rectangle 2"/>
          <p:cNvSpPr>
            <a:spLocks noGrp="1" noChangeArrowheads="1"/>
          </p:cNvSpPr>
          <p:nvPr>
            <p:ph idx="1"/>
          </p:nvPr>
        </p:nvSpPr>
        <p:spPr>
          <a:xfrm>
            <a:off x="914401" y="1338927"/>
            <a:ext cx="10361084" cy="4833271"/>
          </a:xfrm>
          <a:ln/>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( 24 participants on-line, 7 participants in the room)</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AM2 –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PM2 – Discussion of potential Ad Hoc session, motion for accepting comment resolutions that have been straw polled (new draft)</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lvl="2">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(AM2) – Julien </a:t>
            </a:r>
            <a:r>
              <a:rPr lang="en-US" sz="1800"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Sevin</a:t>
            </a: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 (1440r0) presented, Antonio de la Oliva (1623r0) presented, Phil Hawkes (1660r1) presented</a:t>
            </a:r>
          </a:p>
          <a:p>
            <a:pPr lvl="2">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(AM 2) – </a:t>
            </a:r>
            <a:r>
              <a:rPr lang="en-US" sz="1800" spc="-1" dirty="0">
                <a:solidFill>
                  <a:schemeClr val="bg1">
                    <a:lumMod val="50000"/>
                  </a:schemeClr>
                </a:solidFill>
                <a:latin typeface="Times New Roman" panose="02020603050405020304" pitchFamily="18" charset="0"/>
                <a:cs typeface="Times New Roman" panose="02020603050405020304" pitchFamily="18" charset="0"/>
              </a:rPr>
              <a:t>Phil Hawkes SP, Po-Kai Huang SP, </a:t>
            </a: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Domenico </a:t>
            </a:r>
            <a:r>
              <a:rPr lang="en-US" sz="1800"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Ficara</a:t>
            </a: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 </a:t>
            </a:r>
            <a:r>
              <a:rPr lang="en-US" sz="1800" spc="-1" dirty="0">
                <a:solidFill>
                  <a:schemeClr val="bg1">
                    <a:lumMod val="50000"/>
                  </a:schemeClr>
                </a:solidFill>
                <a:latin typeface="Times New Roman" panose="02020603050405020304" pitchFamily="18" charset="0"/>
                <a:cs typeface="Times New Roman" panose="02020603050405020304" pitchFamily="18" charset="0"/>
              </a:rPr>
              <a:t>Jarkko </a:t>
            </a:r>
            <a:r>
              <a:rPr lang="en-US" sz="1800" spc="-1" dirty="0" err="1">
                <a:solidFill>
                  <a:schemeClr val="bg1">
                    <a:lumMod val="50000"/>
                  </a:schemeClr>
                </a:solidFill>
                <a:latin typeface="Times New Roman" panose="02020603050405020304" pitchFamily="18" charset="0"/>
                <a:cs typeface="Times New Roman" panose="02020603050405020304" pitchFamily="18" charset="0"/>
              </a:rPr>
              <a:t>Kneckt</a:t>
            </a:r>
            <a:r>
              <a:rPr lang="en-US" sz="1800" spc="-1" dirty="0">
                <a:solidFill>
                  <a:schemeClr val="bg1">
                    <a:lumMod val="50000"/>
                  </a:schemeClr>
                </a:solidFill>
                <a:latin typeface="Times New Roman" panose="02020603050405020304" pitchFamily="18" charset="0"/>
                <a:cs typeface="Times New Roman" panose="02020603050405020304" pitchFamily="18" charset="0"/>
              </a:rPr>
              <a:t> BPE re-presentation </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(PM2) – Jerome Henry (5 submissions)</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extLst>
      <p:ext uri="{BB962C8B-B14F-4D97-AF65-F5344CB8AC3E}">
        <p14:creationId xmlns:p14="http://schemas.microsoft.com/office/powerpoint/2010/main" val="560603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September 10, 2024 – AM1</a:t>
            </a:r>
          </a:p>
        </p:txBody>
      </p:sp>
      <p:sp>
        <p:nvSpPr>
          <p:cNvPr id="9218" name="Rectangle 2"/>
          <p:cNvSpPr>
            <a:spLocks noGrp="1" noChangeArrowheads="1"/>
          </p:cNvSpPr>
          <p:nvPr>
            <p:ph idx="1"/>
          </p:nvPr>
        </p:nvSpPr>
        <p:spPr>
          <a:xfrm>
            <a:off x="914401" y="1338927"/>
            <a:ext cx="10361084" cy="4833271"/>
          </a:xfrm>
          <a:ln/>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(26 participants on-line, 13 participants in the room)</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 (to be updated)</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AM2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AM2 –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PM2 – Discussion of potential Ad Hoc session</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lvl="2">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(AM1) – Carol Ansley (24/1511r0, 24/796r1) presented, Julien </a:t>
            </a:r>
            <a:r>
              <a:rPr lang="en-US" sz="1800"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Sevin</a:t>
            </a: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 (1 submission)</a:t>
            </a: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(AM2) – Antonio de la Oliva (1 submission), Phil Hawkes (1 submission)</a:t>
            </a: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(AM 2) – Stephane Baron 1162r1?, </a:t>
            </a:r>
            <a:r>
              <a:rPr lang="en-US" sz="1800" spc="-1" dirty="0">
                <a:solidFill>
                  <a:schemeClr val="bg1">
                    <a:lumMod val="50000"/>
                  </a:schemeClr>
                </a:solidFill>
                <a:latin typeface="Times New Roman" panose="02020603050405020304" pitchFamily="18" charset="0"/>
                <a:cs typeface="Times New Roman" panose="02020603050405020304" pitchFamily="18" charset="0"/>
              </a:rPr>
              <a:t>Jarkko </a:t>
            </a:r>
            <a:r>
              <a:rPr lang="en-US" sz="1800" spc="-1" dirty="0" err="1">
                <a:solidFill>
                  <a:schemeClr val="bg1">
                    <a:lumMod val="50000"/>
                  </a:schemeClr>
                </a:solidFill>
                <a:latin typeface="Times New Roman" panose="02020603050405020304" pitchFamily="18" charset="0"/>
                <a:cs typeface="Times New Roman" panose="02020603050405020304" pitchFamily="18" charset="0"/>
              </a:rPr>
              <a:t>Kneckt</a:t>
            </a:r>
            <a:r>
              <a:rPr lang="en-US" sz="1800" spc="-1" dirty="0">
                <a:solidFill>
                  <a:schemeClr val="bg1">
                    <a:lumMod val="50000"/>
                  </a:schemeClr>
                </a:solidFill>
                <a:latin typeface="Times New Roman" panose="02020603050405020304" pitchFamily="18" charset="0"/>
                <a:cs typeface="Times New Roman" panose="02020603050405020304" pitchFamily="18" charset="0"/>
              </a:rPr>
              <a:t> BPE re-presentation, Phil Hawkes SP</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(PM2) – Jerome Henry (3 submissions)</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478151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2024 September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September 9, 2024 – PM2</a:t>
            </a:r>
          </a:p>
        </p:txBody>
      </p:sp>
      <p:sp>
        <p:nvSpPr>
          <p:cNvPr id="9218" name="Rectangle 2"/>
          <p:cNvSpPr>
            <a:spLocks noGrp="1" noChangeArrowheads="1"/>
          </p:cNvSpPr>
          <p:nvPr>
            <p:ph idx="1"/>
          </p:nvPr>
        </p:nvSpPr>
        <p:spPr>
          <a:xfrm>
            <a:off x="914401" y="1338927"/>
            <a:ext cx="10361084" cy="4833271"/>
          </a:xfrm>
          <a:ln/>
        </p:spPr>
        <p:txBody>
          <a:bodyPr>
            <a:normAutofit fontScale="77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(17 participants on-line, 9 participants in the room)</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Approval of accumulated minutes – Motion #47 passed</a:t>
            </a:r>
            <a:endParaRPr lang="en-US" sz="1800" spc="-1" dirty="0">
              <a:solidFill>
                <a:schemeClr val="bg1">
                  <a:lumMod val="50000"/>
                </a:schemeClr>
              </a:solidFill>
              <a:latin typeface="Times New Roman" panose="02020603050405020304" pitchFamily="18" charset="0"/>
              <a:cs typeface="Times New Roman" panose="02020603050405020304" pitchFamily="18" charset="0"/>
            </a:endParaRP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 (to be updated)</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AM1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AM2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AM2 –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PM2 – Discussion of potential Ad Hoc session</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rPr>
              <a:t>Monday (PM2) – Jarkko </a:t>
            </a:r>
            <a:r>
              <a:rPr lang="en-US" sz="1800" spc="-1" dirty="0" err="1">
                <a:solidFill>
                  <a:schemeClr val="bg1">
                    <a:lumMod val="50000"/>
                  </a:schemeClr>
                </a:solidFill>
                <a:latin typeface="Times New Roman" panose="02020603050405020304" pitchFamily="18" charset="0"/>
                <a:cs typeface="Times New Roman" panose="02020603050405020304" pitchFamily="18" charset="0"/>
              </a:rPr>
              <a:t>Kneckt</a:t>
            </a:r>
            <a:r>
              <a:rPr lang="en-US" sz="1800" spc="-1" dirty="0">
                <a:solidFill>
                  <a:schemeClr val="bg1">
                    <a:lumMod val="50000"/>
                  </a:schemeClr>
                </a:solidFill>
                <a:latin typeface="Times New Roman" panose="02020603050405020304" pitchFamily="18" charset="0"/>
                <a:cs typeface="Times New Roman" panose="02020603050405020304" pitchFamily="18" charset="0"/>
              </a:rPr>
              <a:t> </a:t>
            </a:r>
            <a:r>
              <a:rPr lang="en-US" spc="-1" dirty="0">
                <a:solidFill>
                  <a:schemeClr val="bg1">
                    <a:lumMod val="50000"/>
                  </a:schemeClr>
                </a:solidFill>
                <a:latin typeface="Times New Roman" panose="02020603050405020304" pitchFamily="18" charset="0"/>
                <a:cs typeface="Times New Roman" panose="02020603050405020304" pitchFamily="18" charset="0"/>
              </a:rPr>
              <a:t>24/1581 presented</a:t>
            </a:r>
            <a:r>
              <a:rPr lang="en-US" sz="1800" spc="-1" dirty="0">
                <a:solidFill>
                  <a:schemeClr val="bg1">
                    <a:lumMod val="50000"/>
                  </a:schemeClr>
                </a:solidFill>
                <a:latin typeface="Times New Roman" panose="02020603050405020304" pitchFamily="18" charset="0"/>
                <a:cs typeface="Times New Roman" panose="02020603050405020304" pitchFamily="18" charset="0"/>
              </a:rPr>
              <a:t>, Po-Kai Huang </a:t>
            </a:r>
            <a:r>
              <a:rPr lang="en-US" spc="-1" dirty="0">
                <a:solidFill>
                  <a:schemeClr val="bg1">
                    <a:lumMod val="50000"/>
                  </a:schemeClr>
                </a:solidFill>
                <a:latin typeface="Times New Roman" panose="02020603050405020304" pitchFamily="18" charset="0"/>
                <a:cs typeface="Times New Roman" panose="02020603050405020304" pitchFamily="18" charset="0"/>
              </a:rPr>
              <a:t>presented</a:t>
            </a:r>
            <a:r>
              <a:rPr lang="en-US" sz="1800" spc="-1" dirty="0">
                <a:solidFill>
                  <a:schemeClr val="bg1">
                    <a:lumMod val="50000"/>
                  </a:schemeClr>
                </a:solidFill>
                <a:latin typeface="Times New Roman" panose="02020603050405020304" pitchFamily="18" charset="0"/>
                <a:cs typeface="Times New Roman" panose="02020603050405020304" pitchFamily="18" charset="0"/>
              </a:rPr>
              <a:t>, Phil Hawkes 24/1606r0</a:t>
            </a:r>
            <a:r>
              <a:rPr lang="en-US" spc="-1" dirty="0">
                <a:solidFill>
                  <a:schemeClr val="bg1">
                    <a:lumMod val="50000"/>
                  </a:schemeClr>
                </a:solidFill>
                <a:latin typeface="Times New Roman" panose="02020603050405020304" pitchFamily="18" charset="0"/>
                <a:cs typeface="Times New Roman" panose="02020603050405020304" pitchFamily="18" charset="0"/>
              </a:rPr>
              <a:t> presented (need SP)</a:t>
            </a:r>
            <a:endParaRPr lang="en-US" sz="1800" spc="-1" dirty="0">
              <a:solidFill>
                <a:schemeClr val="bg1">
                  <a:lumMod val="50000"/>
                </a:schemeClr>
              </a:solidFill>
              <a:latin typeface="Times New Roman" panose="02020603050405020304" pitchFamily="18" charset="0"/>
              <a:cs typeface="Times New Roman" panose="02020603050405020304" pitchFamily="18" charset="0"/>
            </a:endParaRPr>
          </a:p>
          <a:p>
            <a:pPr lvl="2">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(AM1) – Carol Ansley (24/1511r0, 24/796r1), SP 24/1429r1, Julien </a:t>
            </a:r>
            <a:r>
              <a:rPr lang="en-US" sz="1800"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Sevin</a:t>
            </a: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 (1 submission)</a:t>
            </a: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(AM2) – Antonio de la Oliva (1 submission), Phil Hawkes (1 submission)</a:t>
            </a: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(AM 2) – Stephane Baron 1162r1?, </a:t>
            </a:r>
            <a:r>
              <a:rPr lang="en-US" sz="1800" spc="-1" dirty="0">
                <a:solidFill>
                  <a:schemeClr val="bg1">
                    <a:lumMod val="50000"/>
                  </a:schemeClr>
                </a:solidFill>
                <a:latin typeface="Times New Roman" panose="02020603050405020304" pitchFamily="18" charset="0"/>
                <a:cs typeface="Times New Roman" panose="02020603050405020304" pitchFamily="18" charset="0"/>
              </a:rPr>
              <a:t>Jarkko </a:t>
            </a:r>
            <a:r>
              <a:rPr lang="en-US" sz="1800" spc="-1" dirty="0" err="1">
                <a:solidFill>
                  <a:schemeClr val="bg1">
                    <a:lumMod val="50000"/>
                  </a:schemeClr>
                </a:solidFill>
                <a:latin typeface="Times New Roman" panose="02020603050405020304" pitchFamily="18" charset="0"/>
                <a:cs typeface="Times New Roman" panose="02020603050405020304" pitchFamily="18" charset="0"/>
              </a:rPr>
              <a:t>Kneckt</a:t>
            </a:r>
            <a:r>
              <a:rPr lang="en-US" sz="1800" spc="-1" dirty="0">
                <a:solidFill>
                  <a:schemeClr val="bg1">
                    <a:lumMod val="50000"/>
                  </a:schemeClr>
                </a:solidFill>
                <a:latin typeface="Times New Roman" panose="02020603050405020304" pitchFamily="18" charset="0"/>
                <a:cs typeface="Times New Roman" panose="02020603050405020304" pitchFamily="18" charset="0"/>
              </a:rPr>
              <a:t> BPE re-presentation</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(PM2) – Jerome Henry (3 submissions)</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585769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47</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24/1275r0 (July Plenary), 24/1406r0 (July 31 Telecon), 24/1407r0 (August 7 Telecon), 24/1423r0 (August 14 Telecon), 24/1436r0 (August 21 Telecon), 24/1521r1 (August 28 Telecon), 24/1522r0 (Sept. 4 Telecom)</a:t>
            </a:r>
          </a:p>
          <a:p>
            <a:endParaRPr lang="en-US" sz="1800" b="0" dirty="0">
              <a:solidFill>
                <a:schemeClr val="tx1"/>
              </a:solidFill>
            </a:endParaRPr>
          </a:p>
          <a:p>
            <a:endParaRPr lang="en-US" sz="1800" b="0" dirty="0">
              <a:solidFill>
                <a:schemeClr val="tx1"/>
              </a:solidFill>
            </a:endParaRPr>
          </a:p>
          <a:p>
            <a:r>
              <a:rPr lang="en-US" sz="1800" b="0" dirty="0"/>
              <a:t>Mover:   Jerome Henry</a:t>
            </a:r>
          </a:p>
          <a:p>
            <a:r>
              <a:rPr lang="en-US" sz="1800" b="0" dirty="0"/>
              <a:t>Second:   Po-Kai Huang</a:t>
            </a:r>
          </a:p>
          <a:p>
            <a:r>
              <a:rPr lang="en-US" sz="1800" b="0" dirty="0"/>
              <a:t>Approved by unanimous consent</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48</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a:xfrm>
            <a:off x="914401" y="1524001"/>
            <a:ext cx="10361084" cy="4570414"/>
          </a:xfrm>
        </p:spPr>
        <p:txBody>
          <a:bodyPr>
            <a:normAutofit fontScale="62500" lnSpcReduction="20000"/>
          </a:bodyPr>
          <a:lstStyle/>
          <a:p>
            <a:pPr marL="0" indent="0">
              <a:buNone/>
            </a:pPr>
            <a:r>
              <a:rPr lang="en-US" sz="1800" b="0" dirty="0">
                <a:solidFill>
                  <a:schemeClr val="tx1"/>
                </a:solidFill>
                <a:sym typeface="Arial"/>
              </a:rPr>
              <a:t>Approve directing the Editor to create a Draft 0.6 with the texts and CID resolutions that have reached consensus within the group during this plenary.</a:t>
            </a:r>
          </a:p>
          <a:p>
            <a:r>
              <a:rPr lang="en-US" sz="1800" b="0" dirty="0">
                <a:solidFill>
                  <a:schemeClr val="tx1"/>
                </a:solidFill>
                <a:sym typeface="Arial"/>
              </a:rPr>
              <a:t>Specifically: </a:t>
            </a:r>
          </a:p>
          <a:p>
            <a:pPr algn="l"/>
            <a:r>
              <a:rPr lang="en-US" sz="1800" b="0" i="0" dirty="0">
                <a:solidFill>
                  <a:schemeClr val="tx1"/>
                </a:solidFill>
                <a:effectLst/>
                <a:latin typeface="Segoe UI" panose="020B0502040204020203" pitchFamily="34" charset="0"/>
                <a:sym typeface="Arial"/>
              </a:rPr>
              <a:t>	</a:t>
            </a:r>
            <a:r>
              <a:rPr lang="en-US" sz="1800" b="0" i="0" u="none" strike="noStrike" dirty="0">
                <a:solidFill>
                  <a:srgbClr val="212121"/>
                </a:solidFill>
                <a:effectLst/>
                <a:latin typeface="Calibri" panose="020F0502020204030204" pitchFamily="34" charset="0"/>
              </a:rPr>
              <a:t>11-24/1121r3: (58 CIDs)</a:t>
            </a:r>
            <a:r>
              <a:rPr lang="en-US" sz="1400" b="0" dirty="0">
                <a:solidFill>
                  <a:srgbClr val="212121"/>
                </a:solidFill>
                <a:latin typeface="Aptos" panose="020B0004020202020204" pitchFamily="34" charset="0"/>
              </a:rPr>
              <a:t>  	</a:t>
            </a:r>
            <a:r>
              <a:rPr lang="en-US" sz="1800" b="0" i="0" u="none" strike="noStrike" dirty="0">
                <a:solidFill>
                  <a:srgbClr val="212121"/>
                </a:solidFill>
                <a:effectLst/>
                <a:latin typeface="Calibri" panose="020F0502020204030204" pitchFamily="34" charset="0"/>
              </a:rPr>
              <a:t>1155, 1426, 1428, 1429, 1430, 1431, 1432, 1433, 1434, 1435, 1436, 1437, 1438, 1439, 1440, 1441, 1181, 1390, 1393, </a:t>
            </a:r>
            <a:r>
              <a:rPr lang="en-US" sz="1400" b="0" dirty="0">
                <a:solidFill>
                  <a:srgbClr val="212121"/>
                </a:solidFill>
                <a:latin typeface="Aptos" panose="020B0004020202020204" pitchFamily="34" charset="0"/>
              </a:rPr>
              <a:t> </a:t>
            </a:r>
            <a:r>
              <a:rPr lang="en-US" sz="1800" b="0" i="0" u="none" strike="noStrike" dirty="0">
                <a:solidFill>
                  <a:srgbClr val="212121"/>
                </a:solidFill>
                <a:effectLst/>
                <a:latin typeface="Calibri" panose="020F0502020204030204" pitchFamily="34" charset="0"/>
              </a:rPr>
              <a:t>1394, 1395, 1396, 1397, 1398, 1399, 1183, 1129, 1179, 1182, 1193, 1195, 1036, 1037, 1038, 1039, 1040, 1207, 1208, 1209, </a:t>
            </a:r>
            <a:r>
              <a:rPr lang="en-US" sz="1400" b="0" dirty="0">
                <a:solidFill>
                  <a:srgbClr val="212121"/>
                </a:solidFill>
                <a:latin typeface="Aptos" panose="020B0004020202020204" pitchFamily="34" charset="0"/>
              </a:rPr>
              <a:t> </a:t>
            </a:r>
            <a:r>
              <a:rPr lang="en-US" sz="1800" b="0" i="0" u="none" strike="noStrike" dirty="0">
                <a:solidFill>
                  <a:srgbClr val="212121"/>
                </a:solidFill>
                <a:effectLst/>
                <a:latin typeface="Calibri" panose="020F0502020204030204" pitchFamily="34" charset="0"/>
              </a:rPr>
              <a:t>1130, 1047, 1196, 1197, 1220, 1210, 1211, 1212, 1403, 1213, </a:t>
            </a:r>
            <a:r>
              <a:rPr lang="en-US" sz="1400" b="0" dirty="0">
                <a:solidFill>
                  <a:srgbClr val="212121"/>
                </a:solidFill>
                <a:latin typeface="Aptos" panose="020B0004020202020204" pitchFamily="34" charset="0"/>
              </a:rPr>
              <a:t> </a:t>
            </a:r>
            <a:r>
              <a:rPr lang="en-US" sz="1800" b="0" i="0" u="none" strike="noStrike" dirty="0">
                <a:solidFill>
                  <a:srgbClr val="212121"/>
                </a:solidFill>
                <a:effectLst/>
                <a:latin typeface="Calibri" panose="020F0502020204030204" pitchFamily="34" charset="0"/>
              </a:rPr>
              <a:t>1214, 1215, 1216, 1219, 1221, 1226, 1194, 1149, 1228 </a:t>
            </a:r>
            <a:endParaRPr lang="en-US" sz="1400" b="0" i="0" u="none" strike="noStrike" dirty="0">
              <a:solidFill>
                <a:srgbClr val="212121"/>
              </a:solidFill>
              <a:effectLst/>
              <a:latin typeface="Aptos" panose="020B0004020202020204" pitchFamily="34" charset="0"/>
            </a:endParaRPr>
          </a:p>
          <a:p>
            <a:pPr algn="l"/>
            <a:r>
              <a:rPr lang="en-US" sz="1800" b="0" i="0" u="none" strike="noStrike" dirty="0">
                <a:solidFill>
                  <a:srgbClr val="212121"/>
                </a:solidFill>
                <a:effectLst/>
                <a:latin typeface="Calibri" panose="020F0502020204030204" pitchFamily="34" charset="0"/>
              </a:rPr>
              <a:t>	11-24/1359r1: (12 CIDs)</a:t>
            </a:r>
            <a:r>
              <a:rPr lang="en-US" sz="1400" b="0" dirty="0">
                <a:solidFill>
                  <a:srgbClr val="212121"/>
                </a:solidFill>
                <a:latin typeface="Aptos" panose="020B0004020202020204" pitchFamily="34" charset="0"/>
              </a:rPr>
              <a:t> 	</a:t>
            </a:r>
            <a:r>
              <a:rPr lang="en-US" sz="1800" b="0" i="0" u="none" strike="noStrike" dirty="0">
                <a:solidFill>
                  <a:srgbClr val="212121"/>
                </a:solidFill>
                <a:effectLst/>
                <a:latin typeface="Calibri" panose="020F0502020204030204" pitchFamily="34" charset="0"/>
              </a:rPr>
              <a:t>1328, 1011, 1077, 1079, 1012, 1081, 1021, 1330, 1168, 1063, 1020, 1332 </a:t>
            </a:r>
            <a:endParaRPr lang="en-US" sz="1400" b="0" i="0" u="none" strike="noStrike" dirty="0">
              <a:solidFill>
                <a:srgbClr val="212121"/>
              </a:solidFill>
              <a:effectLst/>
              <a:latin typeface="Aptos" panose="020B0004020202020204" pitchFamily="34" charset="0"/>
            </a:endParaRPr>
          </a:p>
          <a:p>
            <a:pPr algn="l"/>
            <a:r>
              <a:rPr lang="en-US" sz="1800" b="0" i="0" u="none" strike="noStrike" dirty="0">
                <a:solidFill>
                  <a:srgbClr val="212121"/>
                </a:solidFill>
                <a:effectLst/>
                <a:latin typeface="Calibri" panose="020F0502020204030204" pitchFamily="34" charset="0"/>
              </a:rPr>
              <a:t>	11-24/1371r2: (15 CIDs) 	1333, 1334, 1335, 1336, 1019, 1074, 1075, 1171, 1082, 1076, 1337, 1113, 1513, 1338, 1339 </a:t>
            </a:r>
            <a:endParaRPr lang="en-US" sz="1400" b="0" i="0" u="none" strike="noStrike" dirty="0">
              <a:solidFill>
                <a:srgbClr val="212121"/>
              </a:solidFill>
              <a:effectLst/>
              <a:latin typeface="Aptos" panose="020B0004020202020204" pitchFamily="34" charset="0"/>
            </a:endParaRPr>
          </a:p>
          <a:p>
            <a:pPr algn="l"/>
            <a:r>
              <a:rPr lang="en-US" sz="1800" b="0" i="0" u="none" strike="noStrike" dirty="0">
                <a:solidFill>
                  <a:srgbClr val="212121"/>
                </a:solidFill>
                <a:effectLst/>
                <a:latin typeface="Calibri" panose="020F0502020204030204" pitchFamily="34" charset="0"/>
              </a:rPr>
              <a:t>	11-24/1128r3: (39 CIDs )</a:t>
            </a:r>
            <a:r>
              <a:rPr lang="en-US" sz="1400" b="0" i="0" u="none" strike="noStrike" dirty="0">
                <a:solidFill>
                  <a:srgbClr val="212121"/>
                </a:solidFill>
                <a:effectLst/>
                <a:latin typeface="Aptos" panose="020B0004020202020204" pitchFamily="34" charset="0"/>
              </a:rPr>
              <a:t>	</a:t>
            </a:r>
            <a:r>
              <a:rPr lang="en-US" sz="1800" b="0" i="0" u="none" strike="noStrike" dirty="0">
                <a:solidFill>
                  <a:srgbClr val="212121"/>
                </a:solidFill>
                <a:effectLst/>
                <a:latin typeface="Calibri" panose="020F0502020204030204" pitchFamily="34" charset="0"/>
              </a:rPr>
              <a:t>1488, 1442, 1125, 1127, 1443, 1444, 1445, 1446, 1447, 1448, 1449, 1450, 1451, 1452, 1126, 1128, 1453, 1454, 1455, 1456, 1457, 1458, 1459, 1460, 1461, 1463, 1464, 1512, 1067, 1131, 1234, 1508, 1509, 1510, 1143, 1144, 1462, 1511, 1035</a:t>
            </a:r>
            <a:endParaRPr lang="en-US" sz="1400" b="0" i="0" u="none" strike="noStrike" dirty="0">
              <a:solidFill>
                <a:srgbClr val="212121"/>
              </a:solidFill>
              <a:effectLst/>
              <a:latin typeface="Aptos" panose="020B0004020202020204" pitchFamily="34" charset="0"/>
            </a:endParaRPr>
          </a:p>
          <a:p>
            <a:pPr algn="l"/>
            <a:r>
              <a:rPr lang="en-US" sz="1800" b="0" i="0" u="none" strike="noStrike" dirty="0">
                <a:solidFill>
                  <a:srgbClr val="212121"/>
                </a:solidFill>
                <a:effectLst/>
                <a:latin typeface="Calibri" panose="020F0502020204030204" pitchFamily="34" charset="0"/>
              </a:rPr>
              <a:t>	11-24/1397r1: (10 CIDs )	1341, 1065, 1093, 1343, 1344, 1172, 1345, 1094, 1346, 1173</a:t>
            </a:r>
            <a:endParaRPr lang="en-US" sz="1400" b="0" i="0" u="none" strike="noStrike" dirty="0">
              <a:solidFill>
                <a:srgbClr val="212121"/>
              </a:solidFill>
              <a:effectLst/>
              <a:latin typeface="Aptos" panose="020B0004020202020204" pitchFamily="34" charset="0"/>
            </a:endParaRPr>
          </a:p>
          <a:p>
            <a:pPr algn="l"/>
            <a:r>
              <a:rPr lang="en-US" sz="1800" b="0" i="0" u="none" strike="noStrike" dirty="0">
                <a:solidFill>
                  <a:srgbClr val="212121"/>
                </a:solidFill>
                <a:effectLst/>
                <a:latin typeface="Calibri" panose="020F0502020204030204" pitchFamily="34" charset="0"/>
              </a:rPr>
              <a:t>	11-24/1402r1: (7 CIDs)</a:t>
            </a:r>
            <a:r>
              <a:rPr lang="en-US" sz="1400" b="0" i="0" u="none" strike="noStrike" dirty="0">
                <a:solidFill>
                  <a:srgbClr val="212121"/>
                </a:solidFill>
                <a:effectLst/>
                <a:latin typeface="Aptos" panose="020B0004020202020204" pitchFamily="34" charset="0"/>
              </a:rPr>
              <a:t>	</a:t>
            </a:r>
            <a:r>
              <a:rPr lang="en-US" sz="1800" b="0" i="0" u="none" strike="noStrike" dirty="0">
                <a:solidFill>
                  <a:srgbClr val="212121"/>
                </a:solidFill>
                <a:effectLst/>
                <a:latin typeface="Calibri" panose="020F0502020204030204" pitchFamily="34" charset="0"/>
              </a:rPr>
              <a:t>1132, 1133, 1134, 1135, 1136, 1222, 1223</a:t>
            </a:r>
            <a:endParaRPr lang="en-US" sz="1400" b="0" i="0" u="none" strike="noStrike" dirty="0">
              <a:solidFill>
                <a:srgbClr val="212121"/>
              </a:solidFill>
              <a:effectLst/>
              <a:latin typeface="Aptos" panose="020B0004020202020204" pitchFamily="34" charset="0"/>
            </a:endParaRPr>
          </a:p>
          <a:p>
            <a:pPr algn="l"/>
            <a:r>
              <a:rPr lang="en-US" sz="1800" b="0" i="0" u="none" strike="noStrike" dirty="0">
                <a:solidFill>
                  <a:srgbClr val="212121"/>
                </a:solidFill>
                <a:effectLst/>
                <a:latin typeface="Aptos" panose="020B0004020202020204" pitchFamily="34" charset="0"/>
              </a:rPr>
              <a:t>	11-24/1181r3: (2 CIDs)	1225, 1392 </a:t>
            </a:r>
            <a:endParaRPr lang="en-US" sz="1400" b="0" i="0" u="none" strike="noStrike" dirty="0">
              <a:solidFill>
                <a:srgbClr val="212121"/>
              </a:solidFill>
              <a:effectLst/>
              <a:latin typeface="Aptos" panose="020B0004020202020204" pitchFamily="34" charset="0"/>
            </a:endParaRPr>
          </a:p>
          <a:p>
            <a:pPr algn="l"/>
            <a:r>
              <a:rPr lang="en-US" sz="1800" b="0" i="0" u="none" strike="noStrike" dirty="0">
                <a:solidFill>
                  <a:srgbClr val="212121"/>
                </a:solidFill>
                <a:effectLst/>
                <a:latin typeface="Aptos" panose="020B0004020202020204" pitchFamily="34" charset="0"/>
              </a:rPr>
              <a:t>	11-24/1291r2: (5 CIDs)</a:t>
            </a:r>
            <a:r>
              <a:rPr lang="en-US" sz="1400" b="0" dirty="0">
                <a:solidFill>
                  <a:srgbClr val="212121"/>
                </a:solidFill>
                <a:latin typeface="Aptos" panose="020B0004020202020204" pitchFamily="34" charset="0"/>
              </a:rPr>
              <a:t>	</a:t>
            </a:r>
            <a:r>
              <a:rPr lang="en-US" sz="1800" b="0" i="0" u="none" strike="noStrike" dirty="0">
                <a:solidFill>
                  <a:srgbClr val="212121"/>
                </a:solidFill>
                <a:effectLst/>
                <a:latin typeface="Aptos" panose="020B0004020202020204" pitchFamily="34" charset="0"/>
              </a:rPr>
              <a:t>1362, 1363, 1364, 1365, 1366 </a:t>
            </a:r>
            <a:endParaRPr lang="en-US" sz="1400" b="0" dirty="0">
              <a:solidFill>
                <a:srgbClr val="212121"/>
              </a:solidFill>
              <a:latin typeface="Aptos" panose="020B0004020202020204" pitchFamily="34" charset="0"/>
            </a:endParaRPr>
          </a:p>
          <a:p>
            <a:pPr algn="l"/>
            <a:r>
              <a:rPr lang="en-US" sz="1400" b="0" i="0" u="none" strike="noStrike" dirty="0">
                <a:solidFill>
                  <a:srgbClr val="212121"/>
                </a:solidFill>
                <a:effectLst/>
                <a:latin typeface="Aptos" panose="020B0004020202020204" pitchFamily="34" charset="0"/>
              </a:rPr>
              <a:t>	</a:t>
            </a:r>
            <a:r>
              <a:rPr lang="en-US" sz="1800" b="0" i="0" u="none" strike="noStrike" dirty="0">
                <a:solidFill>
                  <a:srgbClr val="212121"/>
                </a:solidFill>
                <a:effectLst/>
                <a:latin typeface="Aptos" panose="020B0004020202020204" pitchFamily="34" charset="0"/>
              </a:rPr>
              <a:t>11-24/1429r1: (6 CIDs)</a:t>
            </a:r>
            <a:r>
              <a:rPr lang="en-US" sz="1400" b="0" dirty="0">
                <a:solidFill>
                  <a:srgbClr val="212121"/>
                </a:solidFill>
                <a:latin typeface="Aptos" panose="020B0004020202020204" pitchFamily="34" charset="0"/>
              </a:rPr>
              <a:t>	</a:t>
            </a:r>
            <a:r>
              <a:rPr lang="en-US" sz="1800" b="0" i="0" u="none" strike="noStrike" dirty="0">
                <a:solidFill>
                  <a:srgbClr val="212121"/>
                </a:solidFill>
                <a:effectLst/>
                <a:latin typeface="Aptos" panose="020B0004020202020204" pitchFamily="34" charset="0"/>
              </a:rPr>
              <a:t>1054, 1078, 1105, 1269, 1270, 1271 </a:t>
            </a:r>
            <a:endParaRPr lang="en-US" sz="1400" b="0" i="0" u="none" strike="noStrike" dirty="0">
              <a:solidFill>
                <a:srgbClr val="212121"/>
              </a:solidFill>
              <a:effectLst/>
              <a:latin typeface="Aptos" panose="020B0004020202020204" pitchFamily="34" charset="0"/>
            </a:endParaRPr>
          </a:p>
          <a:p>
            <a:pPr algn="l"/>
            <a:r>
              <a:rPr lang="en-US" sz="1800" b="0" i="0" u="none" strike="noStrike" dirty="0">
                <a:solidFill>
                  <a:srgbClr val="212121"/>
                </a:solidFill>
                <a:effectLst/>
                <a:latin typeface="Aptos" panose="020B0004020202020204" pitchFamily="34" charset="0"/>
              </a:rPr>
              <a:t>	11-24/1418r3: (26 CIDs)	1236, 1087, 1099, 1053, 1056, 1159, 1238, 1239, 1100, 1237, 1072, 1240, 1241, 1262, 1261, 1098, 1102, 1048, 1123, 1243, 1101, 1263, 1264, 1000, 1258, 1027</a:t>
            </a:r>
            <a:endParaRPr lang="en-US" sz="1800" b="0" dirty="0">
              <a:solidFill>
                <a:schemeClr val="tx1"/>
              </a:solidFill>
              <a:latin typeface="Segoe UI" panose="020B0502040204020203" pitchFamily="34" charset="0"/>
              <a:sym typeface="Arial"/>
            </a:endParaRPr>
          </a:p>
          <a:p>
            <a:pPr algn="l"/>
            <a:r>
              <a:rPr lang="en-US" sz="1800" b="0" i="0" u="none" strike="noStrike" dirty="0">
                <a:solidFill>
                  <a:srgbClr val="212121"/>
                </a:solidFill>
                <a:effectLst/>
                <a:latin typeface="Aptos" panose="020B0004020202020204" pitchFamily="34" charset="0"/>
              </a:rPr>
              <a:t>	11-24/1171r1: (24 CIDs)	1032, 1033, 1150, 1474, 1475, 1476, 1477, 1478, 1479, 1480, 1481, 1482, 1483, 1034, 1124, 1151, 1152, 1153, 1484, 1486, 1402, 1485, 1147, 1154</a:t>
            </a:r>
            <a:endParaRPr lang="en-US" sz="1400" b="0" i="0" u="none" strike="noStrike" dirty="0">
              <a:solidFill>
                <a:srgbClr val="212121"/>
              </a:solidFill>
              <a:effectLst/>
              <a:latin typeface="Aptos" panose="020B0004020202020204" pitchFamily="34" charset="0"/>
            </a:endParaRPr>
          </a:p>
          <a:p>
            <a:pPr algn="l"/>
            <a:r>
              <a:rPr lang="en-US" sz="1800" b="0" dirty="0">
                <a:solidFill>
                  <a:srgbClr val="212121"/>
                </a:solidFill>
                <a:latin typeface="Calibri" panose="020F0502020204030204" pitchFamily="34" charset="0"/>
              </a:rPr>
              <a:t>	</a:t>
            </a:r>
            <a:r>
              <a:rPr lang="en-US" sz="1800" b="0" i="0" u="none" strike="noStrike" dirty="0">
                <a:solidFill>
                  <a:srgbClr val="212121"/>
                </a:solidFill>
                <a:effectLst/>
                <a:latin typeface="Calibri" panose="020F0502020204030204" pitchFamily="34" charset="0"/>
              </a:rPr>
              <a:t>11-24/1606r3: (6 CIDs) 	1068, 1312, 1313, 1314, 1316, 1503</a:t>
            </a:r>
            <a:endParaRPr lang="en-US" sz="1800" b="0" dirty="0">
              <a:solidFill>
                <a:schemeClr val="tx1"/>
              </a:solidFill>
              <a:latin typeface="Segoe UI" panose="020B0502040204020203" pitchFamily="34" charset="0"/>
              <a:sym typeface="Arial"/>
            </a:endParaRPr>
          </a:p>
          <a:p>
            <a:r>
              <a:rPr lang="en-US" sz="1800" b="0" dirty="0"/>
              <a:t>Mover: 	</a:t>
            </a:r>
          </a:p>
          <a:p>
            <a:r>
              <a:rPr lang="en-US" sz="1800" b="0" dirty="0"/>
              <a:t>Second:    </a:t>
            </a:r>
          </a:p>
          <a:p>
            <a:r>
              <a:rPr lang="en-US" sz="1800" b="0" strike="sngStrike" dirty="0"/>
              <a:t>Approved by unanimous consent,   xx Yes, x No, x A Provisional until verified</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6650533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September Interim IEEE 802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September IEEE 802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a:buFont typeface="Arial" panose="020B0604020202020204" pitchFamily="34" charset="0"/>
              <a:buChar char="•"/>
            </a:pPr>
            <a:r>
              <a:rPr lang="en-US" dirty="0"/>
              <a:t>	</a:t>
            </a:r>
            <a:r>
              <a:rPr lang="en-US" dirty="0">
                <a:hlinkClick r:id="rId2"/>
              </a:rPr>
              <a:t>https://cvent.me/LBkMEE</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a:t>
            </a:r>
          </a:p>
          <a:p>
            <a:pPr marL="0" indent="0"/>
            <a:r>
              <a:rPr lang="en-US" dirty="0"/>
              <a:t>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7292</TotalTime>
  <Words>3451</Words>
  <Application>Microsoft Macintosh PowerPoint</Application>
  <PresentationFormat>Widescreen</PresentationFormat>
  <Paragraphs>316</Paragraphs>
  <Slides>25</Slides>
  <Notes>8</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5" baseType="lpstr">
      <vt:lpstr>Aptos</vt:lpstr>
      <vt:lpstr>Arial</vt:lpstr>
      <vt:lpstr>Calibri</vt:lpstr>
      <vt:lpstr>Helvetica Neue</vt:lpstr>
      <vt:lpstr>Monotype Sorts</vt:lpstr>
      <vt:lpstr>Segoe UI</vt:lpstr>
      <vt:lpstr>Symbol</vt:lpstr>
      <vt:lpstr>Times New Roman</vt:lpstr>
      <vt:lpstr>Office Theme</vt:lpstr>
      <vt:lpstr>Document</vt:lpstr>
      <vt:lpstr>September Interim Session Agenda</vt:lpstr>
      <vt:lpstr>Abstract</vt:lpstr>
      <vt:lpstr>IEEE 802.11   Enhanced Data Privacy Task Group</vt:lpstr>
      <vt:lpstr>Registration for the September Interim IEEE 802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September 12, 2024 – PM2</vt:lpstr>
      <vt:lpstr>TGbi Agenda – September 11, 2024 – AM2</vt:lpstr>
      <vt:lpstr>TGbi Agenda – September 10, 2024 – AM2</vt:lpstr>
      <vt:lpstr>TGbi Agenda – September 10, 2024 – AM1</vt:lpstr>
      <vt:lpstr>TGbi Agenda – September 9, 2024 – PM2</vt:lpstr>
      <vt:lpstr>Timeline</vt:lpstr>
      <vt:lpstr>Motion # 47</vt:lpstr>
      <vt:lpstr>Motion # 48</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Carol Ansley</cp:lastModifiedBy>
  <cp:revision>72</cp:revision>
  <cp:lastPrinted>1601-01-01T00:00:00Z</cp:lastPrinted>
  <dcterms:created xsi:type="dcterms:W3CDTF">2023-11-10T19:40:49Z</dcterms:created>
  <dcterms:modified xsi:type="dcterms:W3CDTF">2024-09-13T00:22:17Z</dcterms:modified>
  <cp:category>Name, Affiliation</cp:category>
</cp:coreProperties>
</file>