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257" r:id="rId3"/>
    <p:sldId id="258" r:id="rId4"/>
    <p:sldId id="2366" r:id="rId5"/>
    <p:sldId id="267" r:id="rId6"/>
    <p:sldId id="268" r:id="rId7"/>
    <p:sldId id="269" r:id="rId8"/>
    <p:sldId id="270" r:id="rId9"/>
    <p:sldId id="271" r:id="rId10"/>
    <p:sldId id="272" r:id="rId11"/>
    <p:sldId id="273" r:id="rId12"/>
    <p:sldId id="274" r:id="rId13"/>
    <p:sldId id="275" r:id="rId14"/>
    <p:sldId id="276" r:id="rId15"/>
    <p:sldId id="2415" r:id="rId16"/>
    <p:sldId id="2422" r:id="rId17"/>
    <p:sldId id="2421" r:id="rId18"/>
    <p:sldId id="2420" r:id="rId19"/>
    <p:sldId id="2418" r:id="rId20"/>
    <p:sldId id="2374" r:id="rId21"/>
    <p:sldId id="2377" r:id="rId22"/>
    <p:sldId id="278" r:id="rId23"/>
    <p:sldId id="279" r:id="rId2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15" autoAdjust="0"/>
    <p:restoredTop sz="94660"/>
  </p:normalViewPr>
  <p:slideViewPr>
    <p:cSldViewPr>
      <p:cViewPr varScale="1">
        <p:scale>
          <a:sx n="140" d="100"/>
          <a:sy n="140" d="100"/>
        </p:scale>
        <p:origin x="304" y="20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D0BFD967-5EE8-DE41-B187-15F7673F4117}" type="presOf" srcId="{E34A5937-51EC-8D43-BB77-DAB59D9E385E}" destId="{66938D0C-9A21-1F4A-A60A-8FE90FD4AF1D}" srcOrd="0" destOrd="0"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2" y="36142"/>
        <a:ext cx="7475826" cy="1161679"/>
      </dsp:txXfrm>
    </dsp:sp>
    <dsp:sp modelId="{7064C985-DF20-5245-844B-7AE3D022FAD3}">
      <dsp:nvSpPr>
        <dsp:cNvPr id="0" name=""/>
        <dsp:cNvSpPr/>
      </dsp:nvSpPr>
      <dsp:spPr>
        <a:xfrm>
          <a:off x="777120" y="1439624"/>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813262" y="1475766"/>
        <a:ext cx="7155889" cy="1161679"/>
      </dsp:txXfrm>
    </dsp:sp>
    <dsp:sp modelId="{3EAB7F97-7588-C94B-9C7B-EB77FE124974}">
      <dsp:nvSpPr>
        <dsp:cNvPr id="0" name=""/>
        <dsp:cNvSpPr/>
      </dsp:nvSpPr>
      <dsp:spPr>
        <a:xfrm>
          <a:off x="1554241" y="2879249"/>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590383" y="2915391"/>
        <a:ext cx="7155889" cy="1161679"/>
      </dsp:txXfrm>
    </dsp:sp>
    <dsp:sp modelId="{DB9FE80C-61B6-9E42-952D-DDA131F441A6}">
      <dsp:nvSpPr>
        <dsp:cNvPr id="0" name=""/>
        <dsp:cNvSpPr/>
      </dsp:nvSpPr>
      <dsp:spPr>
        <a:xfrm>
          <a:off x="8005294" y="935755"/>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185761" y="935755"/>
        <a:ext cx="441142" cy="603562"/>
      </dsp:txXfrm>
    </dsp:sp>
    <dsp:sp modelId="{66938D0C-9A21-1F4A-A60A-8FE90FD4AF1D}">
      <dsp:nvSpPr>
        <dsp:cNvPr id="0" name=""/>
        <dsp:cNvSpPr/>
      </dsp:nvSpPr>
      <dsp:spPr>
        <a:xfrm>
          <a:off x="8782415" y="2367154"/>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962882" y="2367154"/>
        <a:ext cx="441142" cy="60356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838017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301214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449916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20269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a:prstGeom prst="rect">
            <a:avLst/>
          </a:prstGeo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29400"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802.11-24/1383r5</a:t>
            </a:r>
          </a:p>
        </p:txBody>
      </p:sp>
      <p:sp>
        <p:nvSpPr>
          <p:cNvPr id="2" name="Date Placeholder 3">
            <a:extLst>
              <a:ext uri="{FF2B5EF4-FFF2-40B4-BE49-F238E27FC236}">
                <a16:creationId xmlns:a16="http://schemas.microsoft.com/office/drawing/2014/main" id="{3C061AC4-5C74-F51D-3B07-3ED0A0AC6AB9}"/>
              </a:ext>
            </a:extLst>
          </p:cNvPr>
          <p:cNvSpPr txBox="1">
            <a:spLocks/>
          </p:cNvSpPr>
          <p:nvPr userDrawn="1"/>
        </p:nvSpPr>
        <p:spPr bwMode="auto">
          <a:xfrm>
            <a:off x="901221" y="323545"/>
            <a:ext cx="3389865"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September 2024</a:t>
            </a:r>
          </a:p>
        </p:txBody>
      </p:sp>
      <p:sp>
        <p:nvSpPr>
          <p:cNvPr id="3" name="Date Placeholder 3">
            <a:extLst>
              <a:ext uri="{FF2B5EF4-FFF2-40B4-BE49-F238E27FC236}">
                <a16:creationId xmlns:a16="http://schemas.microsoft.com/office/drawing/2014/main" id="{43A40642-7FDF-FAFB-C065-EFF1E8C41828}"/>
              </a:ext>
            </a:extLst>
          </p:cNvPr>
          <p:cNvSpPr txBox="1">
            <a:spLocks/>
          </p:cNvSpPr>
          <p:nvPr userDrawn="1"/>
        </p:nvSpPr>
        <p:spPr bwMode="auto">
          <a:xfrm>
            <a:off x="6507999" y="6500834"/>
            <a:ext cx="4667283" cy="20317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Carol Ansley, Cox Communications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4.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cvent.me/LBkME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511175"/>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September Interim Session Agenda</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2024-09-10</a:t>
            </a:r>
          </a:p>
        </p:txBody>
      </p:sp>
      <p:sp>
        <p:nvSpPr>
          <p:cNvPr id="7" name="Footer Placeholder 4"/>
          <p:cNvSpPr>
            <a:spLocks noGrp="1"/>
          </p:cNvSpPr>
          <p:nvPr>
            <p:ph type="ftr" idx="4294967295"/>
          </p:nvPr>
        </p:nvSpPr>
        <p:spPr>
          <a:xfrm>
            <a:off x="7026657" y="5924549"/>
            <a:ext cx="4246027" cy="180975"/>
          </a:xfrm>
          <a:prstGeom prst="rect">
            <a:avLst/>
          </a:prstGeom>
        </p:spPr>
        <p:txBody>
          <a:bodyPr/>
          <a:lstStyle/>
          <a:p>
            <a:r>
              <a:rPr lang="en-GB"/>
              <a:t>Name, Affiliation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54207478"/>
              </p:ext>
            </p:extLst>
          </p:nvPr>
        </p:nvGraphicFramePr>
        <p:xfrm>
          <a:off x="993775" y="2419350"/>
          <a:ext cx="10234613" cy="2487613"/>
        </p:xfrm>
        <a:graphic>
          <a:graphicData uri="http://schemas.openxmlformats.org/presentationml/2006/ole">
            <mc:AlternateContent xmlns:mc="http://schemas.openxmlformats.org/markup-compatibility/2006">
              <mc:Choice xmlns:v="urn:schemas-microsoft-com:vml" Requires="v">
                <p:oleObj name="Document" r:id="rId3" imgW="10439485" imgH="2543802" progId="Word.Document.8">
                  <p:embed/>
                </p:oleObj>
              </mc:Choice>
              <mc:Fallback>
                <p:oleObj name="Document" r:id="rId3" imgW="10439485" imgH="2543802" progId="Word.Document.8">
                  <p:embed/>
                  <p:pic>
                    <p:nvPicPr>
                      <p:cNvPr id="3075" name="Object 3"/>
                      <p:cNvPicPr>
                        <a:picLocks noChangeAspect="1" noChangeArrowheads="1"/>
                      </p:cNvPicPr>
                      <p:nvPr/>
                    </p:nvPicPr>
                    <p:blipFill>
                      <a:blip r:embed="rId4"/>
                      <a:srcRect/>
                      <a:stretch>
                        <a:fillRect/>
                      </a:stretch>
                    </p:blipFill>
                    <p:spPr bwMode="auto">
                      <a:xfrm>
                        <a:off x="993775" y="2419350"/>
                        <a:ext cx="10234613" cy="24876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429EE-EABD-364C-C7E5-C4618995CE8E}"/>
              </a:ext>
            </a:extLst>
          </p:cNvPr>
          <p:cNvSpPr>
            <a:spLocks noGrp="1"/>
          </p:cNvSpPr>
          <p:nvPr>
            <p:ph type="title"/>
          </p:nvPr>
        </p:nvSpPr>
        <p:spPr/>
        <p:txBody>
          <a:bodyPr/>
          <a:lstStyle/>
          <a:p>
            <a:r>
              <a:rPr lang="en-US" dirty="0"/>
              <a:t>Participation in IEEE 802 Meetings</a:t>
            </a:r>
          </a:p>
        </p:txBody>
      </p:sp>
      <p:sp>
        <p:nvSpPr>
          <p:cNvPr id="3" name="Content Placeholder 2">
            <a:extLst>
              <a:ext uri="{FF2B5EF4-FFF2-40B4-BE49-F238E27FC236}">
                <a16:creationId xmlns:a16="http://schemas.microsoft.com/office/drawing/2014/main" id="{66BF023F-1AEB-E350-C077-D11AF72D7CC9}"/>
              </a:ext>
            </a:extLst>
          </p:cNvPr>
          <p:cNvSpPr>
            <a:spLocks noGrp="1"/>
          </p:cNvSpPr>
          <p:nvPr>
            <p:ph idx="1"/>
          </p:nvPr>
        </p:nvSpPr>
        <p:spPr>
          <a:xfrm>
            <a:off x="914401" y="1751014"/>
            <a:ext cx="10361084" cy="4497385"/>
          </a:xfrm>
        </p:spPr>
        <p:txBody>
          <a:bodyPr/>
          <a:lstStyle/>
          <a:p>
            <a:pPr marL="318239" indent="-314278">
              <a:spcBef>
                <a:spcPts val="600"/>
              </a:spcBef>
              <a:defRPr sz="1600" b="1" spc="-1">
                <a:latin typeface="Times New Roman"/>
                <a:ea typeface="Times New Roman"/>
                <a:cs typeface="Times New Roman"/>
                <a:sym typeface="Times New Roman"/>
              </a:defRPr>
            </a:pPr>
            <a:r>
              <a:rPr lang="en-US" dirty="0"/>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rPr lang="en-US" dirty="0"/>
              <a:t>•     </a:t>
            </a:r>
            <a:r>
              <a:rPr lang="en-US" i="0" dirty="0"/>
              <a:t>Participants in the IEEE standards development individual process shall act based on their qualifications and experience. (</a:t>
            </a:r>
            <a:r>
              <a:rPr lang="en-US" i="0" u="sng" dirty="0">
                <a:solidFill>
                  <a:srgbClr val="0000FF"/>
                </a:solidFill>
                <a:uFill>
                  <a:solidFill>
                    <a:srgbClr val="0000FF"/>
                  </a:solidFill>
                </a:uFill>
                <a:hlinkClick r:id="rId2"/>
              </a:rPr>
              <a:t>https://standards.ieee.org/develop/policies/bylaws/sb_bylaws.pdf</a:t>
            </a:r>
            <a:r>
              <a:rPr lang="en-US" i="0" u="sng" dirty="0">
                <a:solidFill>
                  <a:srgbClr val="CCCCFF"/>
                </a:solidFill>
              </a:rPr>
              <a:t> </a:t>
            </a:r>
            <a:r>
              <a:rPr lang="en-US" i="0" dirty="0"/>
              <a:t>section 5.2.1)</a:t>
            </a:r>
          </a:p>
          <a:p>
            <a:pPr marL="318239" indent="-314278">
              <a:spcBef>
                <a:spcPts val="600"/>
              </a:spcBef>
              <a:defRPr sz="1400" b="1" spc="-1">
                <a:latin typeface="Times New Roman"/>
                <a:ea typeface="Times New Roman"/>
                <a:cs typeface="Times New Roman"/>
                <a:sym typeface="Times New Roman"/>
              </a:defRPr>
            </a:pPr>
            <a:r>
              <a:rPr lang="en-US" dirty="0"/>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rPr lang="en-US" dirty="0"/>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rPr lang="en-US" dirty="0"/>
              <a:t>•    Participants shall not direct the actions or votes of any other member of an IEEE 802 Working Group or retaliate against any other member for their actions or votes within IEEE 802 Working Group meetings, see </a:t>
            </a:r>
            <a:r>
              <a:rPr lang="en-US" u="sng" dirty="0">
                <a:solidFill>
                  <a:srgbClr val="0000FF"/>
                </a:solidFill>
                <a:uFill>
                  <a:solidFill>
                    <a:srgbClr val="0000FF"/>
                  </a:solidFill>
                </a:uFill>
                <a:hlinkClick r:id="rId3"/>
              </a:rPr>
              <a:t>https://standards.ieee.org/develop/policies/bylaws/sb_bylaws.pdf </a:t>
            </a:r>
            <a:r>
              <a:rPr lang="en-US" dirty="0"/>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rPr lang="en-US" dirty="0"/>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rPr lang="en-US" dirty="0"/>
              <a:t>(Latest revision of IEEE 802 LMSC Working Group Policies and Procedures: </a:t>
            </a:r>
            <a:r>
              <a:rPr lang="en-US" u="sng" dirty="0">
                <a:solidFill>
                  <a:srgbClr val="0000FF"/>
                </a:solidFill>
                <a:uFill>
                  <a:solidFill>
                    <a:srgbClr val="0000FF"/>
                  </a:solidFill>
                </a:uFill>
                <a:hlinkClick r:id="rId4"/>
              </a:rPr>
              <a:t>http://www.ieee802.org/devdocs.shtml</a:t>
            </a:r>
            <a:r>
              <a:rPr lang="en-US" dirty="0"/>
              <a:t>)</a:t>
            </a:r>
          </a:p>
          <a:p>
            <a:endParaRPr lang="en-US" dirty="0"/>
          </a:p>
        </p:txBody>
      </p:sp>
      <p:sp>
        <p:nvSpPr>
          <p:cNvPr id="4" name="Slide Number Placeholder 3">
            <a:extLst>
              <a:ext uri="{FF2B5EF4-FFF2-40B4-BE49-F238E27FC236}">
                <a16:creationId xmlns:a16="http://schemas.microsoft.com/office/drawing/2014/main" id="{F7E194B6-A35E-1CE1-1D6E-06F19774E096}"/>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4271709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B63E3-F16C-0F41-911D-25F533C4D6E8}"/>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D9552A3D-1FCF-3E4D-10E1-7B5B160B96C0}"/>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81F21FDC-2B89-B2DF-B834-E8E1F59D8D5E}"/>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90925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625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p:txBody>
          <a:bodyPr>
            <a:noAutofit/>
          </a:bodyPr>
          <a:lstStyle/>
          <a:p>
            <a:endParaRPr lang="en-US" sz="1600" dirty="0"/>
          </a:p>
          <a:p>
            <a:r>
              <a:rPr lang="en-US" sz="1600" dirty="0"/>
              <a:t>The current version of the IEEE-SA Standards Board Bylaws is available at: </a:t>
            </a:r>
          </a:p>
          <a:p>
            <a:pPr lvl="1">
              <a:buNone/>
            </a:pPr>
            <a:r>
              <a:rPr lang="en-US" sz="1600" dirty="0">
                <a:hlinkClick r:id="rId8"/>
              </a:rPr>
              <a:t>http://standards.ieee.org/develop/policies/bylaws/index.html</a:t>
            </a:r>
            <a:r>
              <a:rPr lang="en-US" sz="1600" dirty="0"/>
              <a:t> (HTML version) </a:t>
            </a:r>
          </a:p>
          <a:p>
            <a:pPr lvl="1">
              <a:buNone/>
            </a:pPr>
            <a:r>
              <a:rPr lang="en-US" sz="1600" dirty="0">
                <a:hlinkClick r:id="rId9"/>
              </a:rPr>
              <a:t>http://standards.ieee.org/develop/policies/bylaws/sb_bylaws.pdf</a:t>
            </a:r>
            <a:r>
              <a:rPr lang="en-US" sz="1600" dirty="0"/>
              <a:t> (PDF version) </a:t>
            </a:r>
          </a:p>
          <a:p>
            <a:pPr>
              <a:buNone/>
            </a:pPr>
            <a:br>
              <a:rPr lang="en-US" sz="1600" dirty="0"/>
            </a:br>
            <a:endParaRPr lang="en-US" sz="1600" dirty="0"/>
          </a:p>
          <a:p>
            <a:r>
              <a:rPr lang="en-US" sz="1600" dirty="0"/>
              <a:t>The current version of the IEEE-SA Standards Board Operations Manual is available at: </a:t>
            </a:r>
          </a:p>
          <a:p>
            <a:pPr lvl="1">
              <a:buNone/>
            </a:pPr>
            <a:r>
              <a:rPr lang="en-US" sz="1600" dirty="0">
                <a:hlinkClick r:id="rId10"/>
              </a:rPr>
              <a:t>http://standards.ieee.org/develop/policies/opman/index.html</a:t>
            </a:r>
            <a:r>
              <a:rPr lang="en-US" sz="1600" dirty="0"/>
              <a:t> (HTML version) </a:t>
            </a:r>
          </a:p>
          <a:p>
            <a:pPr lvl="1">
              <a:buNone/>
            </a:pPr>
            <a:r>
              <a:rPr lang="en-US" sz="1600" dirty="0">
                <a:hlinkClick r:id="rId11"/>
              </a:rPr>
              <a:t>http://standards.ieee.org/develop/policies/opman/sb_om.pdf</a:t>
            </a:r>
            <a:r>
              <a:rPr lang="en-US" sz="1600" dirty="0"/>
              <a:t> (PDF version) </a:t>
            </a:r>
          </a:p>
          <a:p>
            <a:endParaRPr lang="en-US" sz="16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762637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81C26-9F70-9A0B-53F4-54E995E4235E}"/>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001797A3-D07F-981D-D519-41CE722C893B}"/>
              </a:ext>
            </a:extLst>
          </p:cNvPr>
          <p:cNvSpPr>
            <a:spLocks noGrp="1"/>
          </p:cNvSpPr>
          <p:nvPr>
            <p:ph idx="1"/>
          </p:nvPr>
        </p:nvSpPr>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8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endParaRPr lang="en-US" sz="3200" dirty="0"/>
          </a:p>
        </p:txBody>
      </p:sp>
      <p:sp>
        <p:nvSpPr>
          <p:cNvPr id="4" name="Slide Number Placeholder 3">
            <a:extLst>
              <a:ext uri="{FF2B5EF4-FFF2-40B4-BE49-F238E27FC236}">
                <a16:creationId xmlns:a16="http://schemas.microsoft.com/office/drawing/2014/main" id="{31438623-4356-DC01-773C-DF9246DDF9A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659409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6C99E-8990-33D3-9E44-CC08EBC527BC}"/>
              </a:ext>
            </a:extLst>
          </p:cNvPr>
          <p:cNvSpPr>
            <a:spLocks noGrp="1"/>
          </p:cNvSpPr>
          <p:nvPr>
            <p:ph type="title"/>
          </p:nvPr>
        </p:nvSpPr>
        <p:spPr/>
        <p:txBody>
          <a:bodyPr/>
          <a:lstStyle/>
          <a:p>
            <a:r>
              <a:rPr lang="en-US" dirty="0"/>
              <a:t>IEEE SA Copyright Policy </a:t>
            </a:r>
          </a:p>
        </p:txBody>
      </p:sp>
      <p:sp>
        <p:nvSpPr>
          <p:cNvPr id="3" name="Content Placeholder 2">
            <a:extLst>
              <a:ext uri="{FF2B5EF4-FFF2-40B4-BE49-F238E27FC236}">
                <a16:creationId xmlns:a16="http://schemas.microsoft.com/office/drawing/2014/main" id="{043072B5-A055-EDAE-7A94-E17BEB15BF8A}"/>
              </a:ext>
            </a:extLst>
          </p:cNvPr>
          <p:cNvSpPr>
            <a:spLocks noGrp="1"/>
          </p:cNvSpPr>
          <p:nvPr>
            <p:ph idx="1"/>
          </p:nvPr>
        </p:nvSpPr>
        <p:spPr/>
        <p:txBody>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endParaRPr lang="en-US" dirty="0"/>
          </a:p>
        </p:txBody>
      </p:sp>
      <p:sp>
        <p:nvSpPr>
          <p:cNvPr id="4" name="Slide Number Placeholder 3">
            <a:extLst>
              <a:ext uri="{FF2B5EF4-FFF2-40B4-BE49-F238E27FC236}">
                <a16:creationId xmlns:a16="http://schemas.microsoft.com/office/drawing/2014/main" id="{97054BFC-5433-B939-EF1B-A1B1E1773F4A}"/>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TextBox 4">
            <a:extLst>
              <a:ext uri="{FF2B5EF4-FFF2-40B4-BE49-F238E27FC236}">
                <a16:creationId xmlns:a16="http://schemas.microsoft.com/office/drawing/2014/main" id="{6325B905-C158-C284-8126-8D061D98E88D}"/>
              </a:ext>
            </a:extLst>
          </p:cNvPr>
          <p:cNvSpPr txBox="1"/>
          <p:nvPr/>
        </p:nvSpPr>
        <p:spPr>
          <a:xfrm>
            <a:off x="9525000" y="2743200"/>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202686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wrap="square" lIns="91440" tIns="45720" rIns="91440" bIns="45720" numCol="1" rtlCol="0" anchor="t" anchorCtr="0" compatLnSpc="1">
            <a:prstTxWarp prst="textNoShape">
              <a:avLst/>
            </a:prstTxWarp>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In-room Attendees</a:t>
            </a:r>
          </a:p>
          <a:p>
            <a:pPr marL="285750" lvl="1" indent="-285750"/>
            <a:r>
              <a:rPr lang="en-US" sz="2000" dirty="0"/>
              <a:t>In Webex choose connect without audio before you join</a:t>
            </a:r>
          </a:p>
          <a:p>
            <a:pPr marL="285750" lvl="1" indent="-285750"/>
            <a:r>
              <a:rPr lang="en-US" sz="2000" dirty="0"/>
              <a:t>Use the Webex queue to indicate you want to speak</a:t>
            </a:r>
          </a:p>
          <a:p>
            <a:pPr marL="285750" lvl="1" indent="-285750"/>
            <a:r>
              <a:rPr lang="en-US" sz="2000" dirty="0"/>
              <a:t>Wait to hold the microphone to make a comment</a:t>
            </a:r>
          </a:p>
          <a:p>
            <a:pPr marL="285750" lvl="1" indent="-285750"/>
            <a:r>
              <a:rPr lang="en-US" sz="2000" dirty="0"/>
              <a:t>Repeat any questions that are inadvertently asked away from the microphone</a:t>
            </a:r>
          </a:p>
          <a:p>
            <a:pPr marL="285750" lvl="1" indent="-285750"/>
            <a:endParaRPr lang="en-US" sz="2000" dirty="0"/>
          </a:p>
          <a:p>
            <a:pPr marL="0" lvl="1" indent="0">
              <a:buNone/>
            </a:pPr>
            <a:r>
              <a:rPr lang="en-US" dirty="0"/>
              <a:t>Remote Attendees</a:t>
            </a:r>
          </a:p>
          <a:p>
            <a:pPr marL="285750" lvl="1" indent="-285750"/>
            <a:r>
              <a:rPr lang="en-US" sz="2000" dirty="0"/>
              <a:t>Join Webex and set Webex audio as ‘music’</a:t>
            </a:r>
          </a:p>
          <a:p>
            <a:pPr marL="285750" lvl="1" indent="-285750"/>
            <a:r>
              <a:rPr lang="en-US" sz="2000" dirty="0"/>
              <a:t>Use the Webex queue to indicate you want to speak</a:t>
            </a:r>
          </a:p>
          <a:p>
            <a:pPr marL="285750" lvl="1" indent="-285750"/>
            <a:endParaRPr lang="en-US" sz="2000" dirty="0"/>
          </a:p>
          <a:p>
            <a:pPr marL="285750" lvl="1" indent="-285750"/>
            <a:endParaRPr lang="en-US" sz="2000" dirty="0"/>
          </a:p>
          <a:p>
            <a:pPr lvl="1"/>
            <a:endParaRPr lang="en-US" sz="2000" dirty="0"/>
          </a:p>
        </p:txBody>
      </p:sp>
    </p:spTree>
    <p:extLst>
      <p:ext uri="{BB962C8B-B14F-4D97-AF65-F5344CB8AC3E}">
        <p14:creationId xmlns:p14="http://schemas.microsoft.com/office/powerpoint/2010/main" val="582472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tx1"/>
                </a:solidFill>
              </a:rPr>
              <a:t>TGbi Agenda – September 11, 2024 – AM2</a:t>
            </a:r>
          </a:p>
        </p:txBody>
      </p:sp>
      <p:sp>
        <p:nvSpPr>
          <p:cNvPr id="9218" name="Rectangle 2"/>
          <p:cNvSpPr>
            <a:spLocks noGrp="1" noChangeArrowheads="1"/>
          </p:cNvSpPr>
          <p:nvPr>
            <p:ph idx="1"/>
          </p:nvPr>
        </p:nvSpPr>
        <p:spPr>
          <a:xfrm>
            <a:off x="914401" y="1338927"/>
            <a:ext cx="10361084" cy="4833271"/>
          </a:xfrm>
          <a:ln/>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tx1"/>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800" b="0" spc="-1" dirty="0">
                <a:solidFill>
                  <a:schemeClr val="tx1"/>
                </a:solidFill>
                <a:latin typeface="Times New Roman" panose="02020603050405020304" pitchFamily="18" charset="0"/>
                <a:cs typeface="Times New Roman" panose="02020603050405020304" pitchFamily="18" charset="0"/>
                <a:sym typeface="Arial"/>
              </a:rPr>
              <a:t>Agenda approval –  </a:t>
            </a:r>
            <a:r>
              <a:rPr lang="en-US" sz="1800" b="0" strike="sngStrike" spc="-1" dirty="0">
                <a:solidFill>
                  <a:schemeClr val="tx1"/>
                </a:solidFill>
                <a:latin typeface="Times New Roman" panose="02020603050405020304" pitchFamily="18" charset="0"/>
                <a:cs typeface="Times New Roman" panose="02020603050405020304" pitchFamily="18" charset="0"/>
                <a:sym typeface="Arial"/>
              </a:rPr>
              <a:t>approved by unanimous consent </a:t>
            </a:r>
            <a:r>
              <a:rPr lang="en-US" sz="1800" b="0" spc="-1" dirty="0">
                <a:solidFill>
                  <a:schemeClr val="tx1"/>
                </a:solidFill>
                <a:latin typeface="Times New Roman" panose="02020603050405020304" pitchFamily="18" charset="0"/>
                <a:cs typeface="Times New Roman" panose="02020603050405020304" pitchFamily="18" charset="0"/>
                <a:sym typeface="Arial"/>
              </a:rPr>
              <a:t>( xx participants on-line, x participants in the room)</a:t>
            </a:r>
          </a:p>
          <a:p>
            <a:pPr marL="0" lvl="1" indent="0">
              <a:defRPr sz="1500" spc="-1">
                <a:latin typeface="Arial"/>
                <a:ea typeface="Arial"/>
                <a:cs typeface="Arial"/>
                <a:sym typeface="Arial"/>
              </a:defRPr>
            </a:pPr>
            <a:endParaRPr lang="en-US" sz="1800" spc="-1" dirty="0">
              <a:solidFill>
                <a:schemeClr val="tx1"/>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solidFill>
                <a:latin typeface="Times New Roman" panose="02020603050405020304" pitchFamily="18" charset="0"/>
                <a:cs typeface="Times New Roman" panose="02020603050405020304" pitchFamily="18" charset="0"/>
                <a:sym typeface="Times New Roman"/>
              </a:rPr>
              <a:t>Plenary schedule:</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tx1"/>
                </a:solidFill>
                <a:latin typeface="Times New Roman" panose="02020603050405020304" pitchFamily="18" charset="0"/>
                <a:cs typeface="Times New Roman" panose="02020603050405020304" pitchFamily="18" charset="0"/>
                <a:sym typeface="Times New Roman"/>
              </a:rPr>
              <a:t>Thursday	PM2 – Discussion of potential Ad Hoc session, motion for accepting comment resolutions that have been straw polled (new draft)</a:t>
            </a:r>
          </a:p>
          <a:p>
            <a:pPr marL="0" lvl="1" indent="0">
              <a:defRPr sz="1500" spc="-1">
                <a:latin typeface="Arial"/>
                <a:ea typeface="Arial"/>
                <a:cs typeface="Arial"/>
                <a:sym typeface="Arial"/>
              </a:defRPr>
            </a:pPr>
            <a:endParaRPr lang="en-US" sz="1800" b="1" spc="-1" dirty="0">
              <a:solidFill>
                <a:schemeClr val="tx1"/>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tx1"/>
                </a:solidFill>
                <a:latin typeface="Times New Roman"/>
                <a:cs typeface="Times New Roman"/>
                <a:sym typeface="Times New Roman"/>
              </a:rPr>
              <a:t>Discussion</a:t>
            </a:r>
            <a:endParaRPr lang="en-US" spc="-1" dirty="0">
              <a:solidFill>
                <a:schemeClr val="tx1"/>
              </a:solidFill>
              <a:latin typeface="Times New Roman"/>
              <a:cs typeface="Times New Roman"/>
              <a:sym typeface="Times New Roman"/>
            </a:endParaRPr>
          </a:p>
          <a:p>
            <a:pPr lvl="2">
              <a:buFont typeface="Arial"/>
              <a:buChar char="•"/>
            </a:pPr>
            <a:r>
              <a:rPr lang="en-US" sz="1800" spc="-1" dirty="0">
                <a:latin typeface="Times New Roman" panose="02020603050405020304" pitchFamily="18" charset="0"/>
                <a:cs typeface="Times New Roman" panose="02020603050405020304" pitchFamily="18" charset="0"/>
                <a:sym typeface="Times New Roman"/>
              </a:rPr>
              <a:t>Wednesday (AM 2) – </a:t>
            </a:r>
            <a:r>
              <a:rPr lang="en-US" sz="1800" spc="-1" dirty="0">
                <a:latin typeface="Times New Roman" panose="02020603050405020304" pitchFamily="18" charset="0"/>
                <a:cs typeface="Times New Roman" panose="02020603050405020304" pitchFamily="18" charset="0"/>
              </a:rPr>
              <a:t>Phil Hawkes SP, Po-Kai Huang SP, </a:t>
            </a:r>
            <a:r>
              <a:rPr lang="en-US" sz="1800" spc="-1" dirty="0">
                <a:latin typeface="Times New Roman" panose="02020603050405020304" pitchFamily="18" charset="0"/>
                <a:cs typeface="Times New Roman" panose="02020603050405020304" pitchFamily="18" charset="0"/>
                <a:sym typeface="Times New Roman"/>
              </a:rPr>
              <a:t>Domenico </a:t>
            </a:r>
            <a:r>
              <a:rPr lang="en-US" sz="1800" spc="-1" dirty="0" err="1">
                <a:latin typeface="Times New Roman" panose="02020603050405020304" pitchFamily="18" charset="0"/>
                <a:cs typeface="Times New Roman" panose="02020603050405020304" pitchFamily="18" charset="0"/>
                <a:sym typeface="Times New Roman"/>
              </a:rPr>
              <a:t>Ficara</a:t>
            </a:r>
            <a:r>
              <a:rPr lang="en-US" sz="1800" spc="-1" dirty="0">
                <a:latin typeface="Times New Roman" panose="02020603050405020304" pitchFamily="18" charset="0"/>
                <a:cs typeface="Times New Roman" panose="02020603050405020304" pitchFamily="18" charset="0"/>
                <a:sym typeface="Times New Roman"/>
              </a:rPr>
              <a:t>, </a:t>
            </a:r>
            <a:r>
              <a:rPr lang="en-US" sz="1800" spc="-1" dirty="0">
                <a:latin typeface="Times New Roman" panose="02020603050405020304" pitchFamily="18" charset="0"/>
                <a:cs typeface="Times New Roman" panose="02020603050405020304" pitchFamily="18" charset="0"/>
              </a:rPr>
              <a:t>Jarkko </a:t>
            </a:r>
            <a:r>
              <a:rPr lang="en-US" sz="1800" spc="-1" dirty="0" err="1">
                <a:latin typeface="Times New Roman" panose="02020603050405020304" pitchFamily="18" charset="0"/>
                <a:cs typeface="Times New Roman" panose="02020603050405020304" pitchFamily="18" charset="0"/>
              </a:rPr>
              <a:t>Kneckt</a:t>
            </a:r>
            <a:r>
              <a:rPr lang="en-US" sz="1800" spc="-1" dirty="0">
                <a:latin typeface="Times New Roman" panose="02020603050405020304" pitchFamily="18" charset="0"/>
                <a:cs typeface="Times New Roman" panose="02020603050405020304" pitchFamily="18" charset="0"/>
              </a:rPr>
              <a:t> BPE re-presentation </a:t>
            </a:r>
            <a:endParaRPr lang="en-US" sz="1800" spc="-1" dirty="0">
              <a:latin typeface="Times New Roman" panose="02020603050405020304" pitchFamily="18" charset="0"/>
              <a:cs typeface="Times New Roman" panose="02020603050405020304" pitchFamily="18" charset="0"/>
              <a:sym typeface="Times New Roman"/>
            </a:endParaRPr>
          </a:p>
          <a:p>
            <a:pPr lvl="2">
              <a:buClr>
                <a:srgbClr val="000000"/>
              </a:buClr>
              <a:buSzPct val="100000"/>
              <a:buFont typeface="Arial"/>
              <a:buChar char="•"/>
            </a:pPr>
            <a:r>
              <a:rPr lang="en-US" sz="1800" spc="-1" dirty="0">
                <a:latin typeface="Times New Roman" panose="02020603050405020304" pitchFamily="18" charset="0"/>
                <a:cs typeface="Times New Roman" panose="02020603050405020304" pitchFamily="18" charset="0"/>
                <a:sym typeface="Times New Roman"/>
              </a:rPr>
              <a:t>Thursday (PM2) – Jerome Henry (5 submissions)</a:t>
            </a:r>
          </a:p>
          <a:p>
            <a:pPr marL="34290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tx1"/>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dirty="0">
                <a:solidFill>
                  <a:schemeClr val="tx1"/>
                </a:solidFill>
              </a:rPr>
              <a:t>Recess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16</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14659029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September 10, 2024 – AM2</a:t>
            </a:r>
          </a:p>
        </p:txBody>
      </p:sp>
      <p:sp>
        <p:nvSpPr>
          <p:cNvPr id="9218" name="Rectangle 2"/>
          <p:cNvSpPr>
            <a:spLocks noGrp="1" noChangeArrowheads="1"/>
          </p:cNvSpPr>
          <p:nvPr>
            <p:ph idx="1"/>
          </p:nvPr>
        </p:nvSpPr>
        <p:spPr>
          <a:xfrm>
            <a:off x="914401" y="1338927"/>
            <a:ext cx="10361084" cy="4833271"/>
          </a:xfrm>
          <a:ln/>
        </p:spPr>
        <p:txBody>
          <a:bodyPr>
            <a:normAutofit fontScale="92500"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800" b="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( 24 participants on-line, 7 participants in the room)</a:t>
            </a:r>
          </a:p>
          <a:p>
            <a:pPr marL="0" lvl="1" indent="0">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Plenary schedule:</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Wednesday	AM2 – </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Thursday	PM2 – Discussion of potential Ad Hoc session, motion for accepting comment resolutions that have been straw polled (new draft)</a:t>
            </a:r>
          </a:p>
          <a:p>
            <a:pPr marL="0" lvl="1" indent="0">
              <a:defRPr sz="1500" spc="-1">
                <a:latin typeface="Arial"/>
                <a:ea typeface="Arial"/>
                <a:cs typeface="Arial"/>
                <a:sym typeface="Arial"/>
              </a:defRPr>
            </a:pPr>
            <a:endParaRPr lang="en-US" sz="18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bg1">
                    <a:lumMod val="50000"/>
                  </a:schemeClr>
                </a:solidFill>
                <a:latin typeface="Times New Roman"/>
                <a:cs typeface="Times New Roman"/>
                <a:sym typeface="Times New Roman"/>
              </a:rPr>
              <a:t>Discussion</a:t>
            </a:r>
            <a:endParaRPr lang="en-US" spc="-1" dirty="0">
              <a:solidFill>
                <a:schemeClr val="bg1">
                  <a:lumMod val="50000"/>
                </a:schemeClr>
              </a:solidFill>
              <a:latin typeface="Times New Roman"/>
              <a:cs typeface="Times New Roman"/>
              <a:sym typeface="Times New Roman"/>
            </a:endParaRPr>
          </a:p>
          <a:p>
            <a:pPr lvl="2">
              <a:buFont typeface="Arial"/>
              <a:buChar cha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Tuesday (AM2) – Julien </a:t>
            </a:r>
            <a:r>
              <a:rPr lang="en-US" sz="1800" spc="-1" dirty="0" err="1">
                <a:solidFill>
                  <a:schemeClr val="bg1">
                    <a:lumMod val="50000"/>
                  </a:schemeClr>
                </a:solidFill>
                <a:latin typeface="Times New Roman" panose="02020603050405020304" pitchFamily="18" charset="0"/>
                <a:cs typeface="Times New Roman" panose="02020603050405020304" pitchFamily="18" charset="0"/>
                <a:sym typeface="Times New Roman"/>
              </a:rPr>
              <a:t>Sevin</a:t>
            </a: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 (1440r0) presented, Antonio de la Oliva (1623r0) presented, Phil Hawkes (1660r1) presented</a:t>
            </a:r>
          </a:p>
          <a:p>
            <a:pPr lvl="2">
              <a:buFont typeface="Arial"/>
              <a:buChar cha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Wednesday (AM 2) – </a:t>
            </a:r>
            <a:r>
              <a:rPr lang="en-US" sz="1800" spc="-1" dirty="0">
                <a:solidFill>
                  <a:schemeClr val="bg1">
                    <a:lumMod val="50000"/>
                  </a:schemeClr>
                </a:solidFill>
                <a:latin typeface="Times New Roman" panose="02020603050405020304" pitchFamily="18" charset="0"/>
                <a:cs typeface="Times New Roman" panose="02020603050405020304" pitchFamily="18" charset="0"/>
              </a:rPr>
              <a:t>Phil Hawkes SP, Po-Kai Huang SP, </a:t>
            </a: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Domenico </a:t>
            </a:r>
            <a:r>
              <a:rPr lang="en-US" sz="1800" spc="-1" dirty="0" err="1">
                <a:solidFill>
                  <a:schemeClr val="bg1">
                    <a:lumMod val="50000"/>
                  </a:schemeClr>
                </a:solidFill>
                <a:latin typeface="Times New Roman" panose="02020603050405020304" pitchFamily="18" charset="0"/>
                <a:cs typeface="Times New Roman" panose="02020603050405020304" pitchFamily="18" charset="0"/>
                <a:sym typeface="Times New Roman"/>
              </a:rPr>
              <a:t>Ficara</a:t>
            </a: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 </a:t>
            </a:r>
            <a:r>
              <a:rPr lang="en-US" sz="1800" spc="-1" dirty="0">
                <a:solidFill>
                  <a:schemeClr val="bg1">
                    <a:lumMod val="50000"/>
                  </a:schemeClr>
                </a:solidFill>
                <a:latin typeface="Times New Roman" panose="02020603050405020304" pitchFamily="18" charset="0"/>
                <a:cs typeface="Times New Roman" panose="02020603050405020304" pitchFamily="18" charset="0"/>
              </a:rPr>
              <a:t>Jarkko </a:t>
            </a:r>
            <a:r>
              <a:rPr lang="en-US" sz="1800" spc="-1" dirty="0" err="1">
                <a:solidFill>
                  <a:schemeClr val="bg1">
                    <a:lumMod val="50000"/>
                  </a:schemeClr>
                </a:solidFill>
                <a:latin typeface="Times New Roman" panose="02020603050405020304" pitchFamily="18" charset="0"/>
                <a:cs typeface="Times New Roman" panose="02020603050405020304" pitchFamily="18" charset="0"/>
              </a:rPr>
              <a:t>Kneckt</a:t>
            </a:r>
            <a:r>
              <a:rPr lang="en-US" sz="1800" spc="-1" dirty="0">
                <a:solidFill>
                  <a:schemeClr val="bg1">
                    <a:lumMod val="50000"/>
                  </a:schemeClr>
                </a:solidFill>
                <a:latin typeface="Times New Roman" panose="02020603050405020304" pitchFamily="18" charset="0"/>
                <a:cs typeface="Times New Roman" panose="02020603050405020304" pitchFamily="18" charset="0"/>
              </a:rPr>
              <a:t> BPE re-presentation </a:t>
            </a: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lvl="2">
              <a:buClr>
                <a:srgbClr val="000000"/>
              </a:buClr>
              <a:buSzPct val="100000"/>
              <a:buFont typeface="Arial"/>
              <a:buChar cha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Thursday (PM2) – Jerome Henry (5 submissions)</a:t>
            </a:r>
          </a:p>
          <a:p>
            <a:pPr marL="34290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dirty="0">
                <a:solidFill>
                  <a:schemeClr val="bg1">
                    <a:lumMod val="50000"/>
                  </a:schemeClr>
                </a:solidFill>
              </a:rPr>
              <a:t>Recess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17</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Tree>
    <p:extLst>
      <p:ext uri="{BB962C8B-B14F-4D97-AF65-F5344CB8AC3E}">
        <p14:creationId xmlns:p14="http://schemas.microsoft.com/office/powerpoint/2010/main" val="560603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September 10, 2024 – AM1</a:t>
            </a:r>
          </a:p>
        </p:txBody>
      </p:sp>
      <p:sp>
        <p:nvSpPr>
          <p:cNvPr id="9218" name="Rectangle 2"/>
          <p:cNvSpPr>
            <a:spLocks noGrp="1" noChangeArrowheads="1"/>
          </p:cNvSpPr>
          <p:nvPr>
            <p:ph idx="1"/>
          </p:nvPr>
        </p:nvSpPr>
        <p:spPr>
          <a:xfrm>
            <a:off x="914401" y="1338927"/>
            <a:ext cx="10361084" cy="4833271"/>
          </a:xfrm>
          <a:ln/>
        </p:spPr>
        <p:txBody>
          <a:bodyPr>
            <a:normAutofit fontScale="92500"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800" b="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(26 participants on-line, 13 participants in the room)</a:t>
            </a:r>
          </a:p>
          <a:p>
            <a:pPr marL="0" lvl="1" indent="0">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Plenary schedule: (to be updated)</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Tuesday	AM2 –</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Wednesday	AM2 – </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Thursday	PM2 – Discussion of potential Ad Hoc session</a:t>
            </a:r>
          </a:p>
          <a:p>
            <a:pPr marL="0" lvl="1" indent="0">
              <a:defRPr sz="1500" spc="-1">
                <a:latin typeface="Arial"/>
                <a:ea typeface="Arial"/>
                <a:cs typeface="Arial"/>
                <a:sym typeface="Arial"/>
              </a:defRPr>
            </a:pPr>
            <a:endParaRPr lang="en-US" sz="18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bg1">
                    <a:lumMod val="50000"/>
                  </a:schemeClr>
                </a:solidFill>
                <a:latin typeface="Times New Roman"/>
                <a:cs typeface="Times New Roman"/>
                <a:sym typeface="Times New Roman"/>
              </a:rPr>
              <a:t>Discussion</a:t>
            </a:r>
            <a:endParaRPr lang="en-US" spc="-1" dirty="0">
              <a:solidFill>
                <a:schemeClr val="bg1">
                  <a:lumMod val="50000"/>
                </a:schemeClr>
              </a:solidFill>
              <a:latin typeface="Times New Roman"/>
              <a:cs typeface="Times New Roman"/>
              <a:sym typeface="Times New Roman"/>
            </a:endParaRPr>
          </a:p>
          <a:p>
            <a:pPr lvl="2">
              <a:buFont typeface="Arial"/>
              <a:buChar cha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Tuesday (AM1) – Carol Ansley (24/1511r0, 24/796r1) presented, Julien </a:t>
            </a:r>
            <a:r>
              <a:rPr lang="en-US" sz="1800" spc="-1" dirty="0" err="1">
                <a:solidFill>
                  <a:schemeClr val="bg1">
                    <a:lumMod val="50000"/>
                  </a:schemeClr>
                </a:solidFill>
                <a:latin typeface="Times New Roman" panose="02020603050405020304" pitchFamily="18" charset="0"/>
                <a:cs typeface="Times New Roman" panose="02020603050405020304" pitchFamily="18" charset="0"/>
                <a:sym typeface="Times New Roman"/>
              </a:rPr>
              <a:t>Sevin</a:t>
            </a: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 (1 submission)</a:t>
            </a:r>
          </a:p>
          <a:p>
            <a:pPr lvl="2">
              <a:buClr>
                <a:srgbClr val="000000"/>
              </a:buClr>
              <a:buSzPct val="100000"/>
              <a:buFont typeface="Arial"/>
              <a:buChar cha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Tuesday (AM2) – Antonio de la Oliva (1 submission), Phil Hawkes (1 submission)</a:t>
            </a:r>
          </a:p>
          <a:p>
            <a:pPr lvl="2">
              <a:buClr>
                <a:srgbClr val="000000"/>
              </a:buClr>
              <a:buSzPct val="100000"/>
              <a:buFont typeface="Arial"/>
              <a:buChar cha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Wednesday (AM 2) – Stephane Baron 1162r1?, </a:t>
            </a:r>
            <a:r>
              <a:rPr lang="en-US" sz="1800" spc="-1" dirty="0">
                <a:solidFill>
                  <a:schemeClr val="bg1">
                    <a:lumMod val="50000"/>
                  </a:schemeClr>
                </a:solidFill>
                <a:latin typeface="Times New Roman" panose="02020603050405020304" pitchFamily="18" charset="0"/>
                <a:cs typeface="Times New Roman" panose="02020603050405020304" pitchFamily="18" charset="0"/>
              </a:rPr>
              <a:t>Jarkko </a:t>
            </a:r>
            <a:r>
              <a:rPr lang="en-US" sz="1800" spc="-1" dirty="0" err="1">
                <a:solidFill>
                  <a:schemeClr val="bg1">
                    <a:lumMod val="50000"/>
                  </a:schemeClr>
                </a:solidFill>
                <a:latin typeface="Times New Roman" panose="02020603050405020304" pitchFamily="18" charset="0"/>
                <a:cs typeface="Times New Roman" panose="02020603050405020304" pitchFamily="18" charset="0"/>
              </a:rPr>
              <a:t>Kneckt</a:t>
            </a:r>
            <a:r>
              <a:rPr lang="en-US" sz="1800" spc="-1" dirty="0">
                <a:solidFill>
                  <a:schemeClr val="bg1">
                    <a:lumMod val="50000"/>
                  </a:schemeClr>
                </a:solidFill>
                <a:latin typeface="Times New Roman" panose="02020603050405020304" pitchFamily="18" charset="0"/>
                <a:cs typeface="Times New Roman" panose="02020603050405020304" pitchFamily="18" charset="0"/>
              </a:rPr>
              <a:t> BPE re-presentation, Phil Hawkes SP</a:t>
            </a: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lvl="2">
              <a:buClr>
                <a:srgbClr val="000000"/>
              </a:buClr>
              <a:buSzPct val="100000"/>
              <a:buFont typeface="Arial"/>
              <a:buChar cha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Thursday (PM2) – Jerome Henry (3 submissions)</a:t>
            </a:r>
          </a:p>
          <a:p>
            <a:pPr marL="34290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dirty="0">
                <a:solidFill>
                  <a:schemeClr val="bg1">
                    <a:lumMod val="50000"/>
                  </a:schemeClr>
                </a:solidFill>
              </a:rPr>
              <a:t>Recess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18</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478151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September 9, 2024 – PM2</a:t>
            </a:r>
          </a:p>
        </p:txBody>
      </p:sp>
      <p:sp>
        <p:nvSpPr>
          <p:cNvPr id="9218" name="Rectangle 2"/>
          <p:cNvSpPr>
            <a:spLocks noGrp="1" noChangeArrowheads="1"/>
          </p:cNvSpPr>
          <p:nvPr>
            <p:ph idx="1"/>
          </p:nvPr>
        </p:nvSpPr>
        <p:spPr>
          <a:xfrm>
            <a:off x="914401" y="1338927"/>
            <a:ext cx="10361084" cy="4833271"/>
          </a:xfrm>
          <a:ln/>
        </p:spPr>
        <p:txBody>
          <a:bodyPr>
            <a:normAutofit fontScale="77500" lnSpcReduction="2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800" b="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(17 participants on-line, 9 participants in the room)</a:t>
            </a:r>
          </a:p>
          <a:p>
            <a:pPr marL="0" lvl="1" indent="0">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Approval of accumulated minutes – Motion #47 passed</a:t>
            </a:r>
            <a:endParaRPr lang="en-US" sz="1800" spc="-1" dirty="0">
              <a:solidFill>
                <a:schemeClr val="bg1">
                  <a:lumMod val="50000"/>
                </a:schemeClr>
              </a:solidFill>
              <a:latin typeface="Times New Roman" panose="02020603050405020304" pitchFamily="18" charset="0"/>
              <a:cs typeface="Times New Roman" panose="02020603050405020304" pitchFamily="18" charset="0"/>
            </a:endParaRPr>
          </a:p>
          <a:p>
            <a:pPr marL="0" lvl="1" indent="0">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Plenary schedule: (to be updated)</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Tuesday 	AM1 –</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Tuesday	AM2 –</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Wednesday	AM2 – </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Thursday	PM2 – Discussion of potential Ad Hoc session</a:t>
            </a:r>
          </a:p>
          <a:p>
            <a:pPr marL="0" lvl="1" indent="0">
              <a:defRPr sz="1500" spc="-1">
                <a:latin typeface="Arial"/>
                <a:ea typeface="Arial"/>
                <a:cs typeface="Arial"/>
                <a:sym typeface="Arial"/>
              </a:defRPr>
            </a:pPr>
            <a:endParaRPr lang="en-US" sz="18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bg1">
                    <a:lumMod val="50000"/>
                  </a:schemeClr>
                </a:solidFill>
                <a:latin typeface="Times New Roman"/>
                <a:cs typeface="Times New Roman"/>
                <a:sym typeface="Times New Roman"/>
              </a:rPr>
              <a:t>Discussion</a:t>
            </a:r>
            <a:endParaRPr lang="en-US" spc="-1" dirty="0">
              <a:solidFill>
                <a:schemeClr val="bg1">
                  <a:lumMod val="50000"/>
                </a:schemeClr>
              </a:solidFill>
              <a:latin typeface="Times New Roman"/>
              <a:cs typeface="Times New Roman"/>
              <a:sym typeface="Times New Roman"/>
            </a:endParaRPr>
          </a:p>
          <a:p>
            <a:pPr lvl="2">
              <a:buClr>
                <a:srgbClr val="000000"/>
              </a:buClr>
              <a:buSzPct val="100000"/>
              <a:buFont typeface="Arial"/>
              <a:buChar char="•"/>
            </a:pPr>
            <a:r>
              <a:rPr lang="en-US" sz="1800" spc="-1" dirty="0">
                <a:solidFill>
                  <a:schemeClr val="bg1">
                    <a:lumMod val="50000"/>
                  </a:schemeClr>
                </a:solidFill>
                <a:latin typeface="Times New Roman" panose="02020603050405020304" pitchFamily="18" charset="0"/>
                <a:cs typeface="Times New Roman" panose="02020603050405020304" pitchFamily="18" charset="0"/>
              </a:rPr>
              <a:t>Monday (PM2) – Jarkko </a:t>
            </a:r>
            <a:r>
              <a:rPr lang="en-US" sz="1800" spc="-1" dirty="0" err="1">
                <a:solidFill>
                  <a:schemeClr val="bg1">
                    <a:lumMod val="50000"/>
                  </a:schemeClr>
                </a:solidFill>
                <a:latin typeface="Times New Roman" panose="02020603050405020304" pitchFamily="18" charset="0"/>
                <a:cs typeface="Times New Roman" panose="02020603050405020304" pitchFamily="18" charset="0"/>
              </a:rPr>
              <a:t>Kneckt</a:t>
            </a:r>
            <a:r>
              <a:rPr lang="en-US" sz="1800" spc="-1" dirty="0">
                <a:solidFill>
                  <a:schemeClr val="bg1">
                    <a:lumMod val="50000"/>
                  </a:schemeClr>
                </a:solidFill>
                <a:latin typeface="Times New Roman" panose="02020603050405020304" pitchFamily="18" charset="0"/>
                <a:cs typeface="Times New Roman" panose="02020603050405020304" pitchFamily="18" charset="0"/>
              </a:rPr>
              <a:t> </a:t>
            </a:r>
            <a:r>
              <a:rPr lang="en-US" spc="-1" dirty="0">
                <a:solidFill>
                  <a:schemeClr val="bg1">
                    <a:lumMod val="50000"/>
                  </a:schemeClr>
                </a:solidFill>
                <a:latin typeface="Times New Roman" panose="02020603050405020304" pitchFamily="18" charset="0"/>
                <a:cs typeface="Times New Roman" panose="02020603050405020304" pitchFamily="18" charset="0"/>
              </a:rPr>
              <a:t>24/1581 presented</a:t>
            </a:r>
            <a:r>
              <a:rPr lang="en-US" sz="1800" spc="-1" dirty="0">
                <a:solidFill>
                  <a:schemeClr val="bg1">
                    <a:lumMod val="50000"/>
                  </a:schemeClr>
                </a:solidFill>
                <a:latin typeface="Times New Roman" panose="02020603050405020304" pitchFamily="18" charset="0"/>
                <a:cs typeface="Times New Roman" panose="02020603050405020304" pitchFamily="18" charset="0"/>
              </a:rPr>
              <a:t>, Po-Kai Huang </a:t>
            </a:r>
            <a:r>
              <a:rPr lang="en-US" spc="-1" dirty="0">
                <a:solidFill>
                  <a:schemeClr val="bg1">
                    <a:lumMod val="50000"/>
                  </a:schemeClr>
                </a:solidFill>
                <a:latin typeface="Times New Roman" panose="02020603050405020304" pitchFamily="18" charset="0"/>
                <a:cs typeface="Times New Roman" panose="02020603050405020304" pitchFamily="18" charset="0"/>
              </a:rPr>
              <a:t>presented</a:t>
            </a:r>
            <a:r>
              <a:rPr lang="en-US" sz="1800" spc="-1" dirty="0">
                <a:solidFill>
                  <a:schemeClr val="bg1">
                    <a:lumMod val="50000"/>
                  </a:schemeClr>
                </a:solidFill>
                <a:latin typeface="Times New Roman" panose="02020603050405020304" pitchFamily="18" charset="0"/>
                <a:cs typeface="Times New Roman" panose="02020603050405020304" pitchFamily="18" charset="0"/>
              </a:rPr>
              <a:t>, Phil Hawkes 24/1606r0</a:t>
            </a:r>
            <a:r>
              <a:rPr lang="en-US" spc="-1" dirty="0">
                <a:solidFill>
                  <a:schemeClr val="bg1">
                    <a:lumMod val="50000"/>
                  </a:schemeClr>
                </a:solidFill>
                <a:latin typeface="Times New Roman" panose="02020603050405020304" pitchFamily="18" charset="0"/>
                <a:cs typeface="Times New Roman" panose="02020603050405020304" pitchFamily="18" charset="0"/>
              </a:rPr>
              <a:t> presented (need SP)</a:t>
            </a:r>
            <a:endParaRPr lang="en-US" sz="1800" spc="-1" dirty="0">
              <a:solidFill>
                <a:schemeClr val="bg1">
                  <a:lumMod val="50000"/>
                </a:schemeClr>
              </a:solidFill>
              <a:latin typeface="Times New Roman" panose="02020603050405020304" pitchFamily="18" charset="0"/>
              <a:cs typeface="Times New Roman" panose="02020603050405020304" pitchFamily="18" charset="0"/>
            </a:endParaRPr>
          </a:p>
          <a:p>
            <a:pPr lvl="2">
              <a:buFont typeface="Arial"/>
              <a:buChar cha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Tuesday (AM1) – Carol Ansley (24/1511r0, 24/796r1), SP 24/1429r1, Julien </a:t>
            </a:r>
            <a:r>
              <a:rPr lang="en-US" sz="1800" spc="-1" dirty="0" err="1">
                <a:solidFill>
                  <a:schemeClr val="bg1">
                    <a:lumMod val="50000"/>
                  </a:schemeClr>
                </a:solidFill>
                <a:latin typeface="Times New Roman" panose="02020603050405020304" pitchFamily="18" charset="0"/>
                <a:cs typeface="Times New Roman" panose="02020603050405020304" pitchFamily="18" charset="0"/>
                <a:sym typeface="Times New Roman"/>
              </a:rPr>
              <a:t>Sevin</a:t>
            </a: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 (1 submission)</a:t>
            </a:r>
          </a:p>
          <a:p>
            <a:pPr lvl="2">
              <a:buClr>
                <a:srgbClr val="000000"/>
              </a:buClr>
              <a:buSzPct val="100000"/>
              <a:buFont typeface="Arial"/>
              <a:buChar cha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Tuesday (AM2) – Antonio de la Oliva (1 submission), Phil Hawkes (1 submission)</a:t>
            </a:r>
          </a:p>
          <a:p>
            <a:pPr lvl="2">
              <a:buClr>
                <a:srgbClr val="000000"/>
              </a:buClr>
              <a:buSzPct val="100000"/>
              <a:buFont typeface="Arial"/>
              <a:buChar cha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Wednesday (AM 2) – Stephane Baron 1162r1?, </a:t>
            </a:r>
            <a:r>
              <a:rPr lang="en-US" sz="1800" spc="-1" dirty="0">
                <a:solidFill>
                  <a:schemeClr val="bg1">
                    <a:lumMod val="50000"/>
                  </a:schemeClr>
                </a:solidFill>
                <a:latin typeface="Times New Roman" panose="02020603050405020304" pitchFamily="18" charset="0"/>
                <a:cs typeface="Times New Roman" panose="02020603050405020304" pitchFamily="18" charset="0"/>
              </a:rPr>
              <a:t>Jarkko </a:t>
            </a:r>
            <a:r>
              <a:rPr lang="en-US" sz="1800" spc="-1" dirty="0" err="1">
                <a:solidFill>
                  <a:schemeClr val="bg1">
                    <a:lumMod val="50000"/>
                  </a:schemeClr>
                </a:solidFill>
                <a:latin typeface="Times New Roman" panose="02020603050405020304" pitchFamily="18" charset="0"/>
                <a:cs typeface="Times New Roman" panose="02020603050405020304" pitchFamily="18" charset="0"/>
              </a:rPr>
              <a:t>Kneckt</a:t>
            </a:r>
            <a:r>
              <a:rPr lang="en-US" sz="1800" spc="-1" dirty="0">
                <a:solidFill>
                  <a:schemeClr val="bg1">
                    <a:lumMod val="50000"/>
                  </a:schemeClr>
                </a:solidFill>
                <a:latin typeface="Times New Roman" panose="02020603050405020304" pitchFamily="18" charset="0"/>
                <a:cs typeface="Times New Roman" panose="02020603050405020304" pitchFamily="18" charset="0"/>
              </a:rPr>
              <a:t> BPE re-presentation</a:t>
            </a: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lvl="2">
              <a:buClr>
                <a:srgbClr val="000000"/>
              </a:buClr>
              <a:buSzPct val="100000"/>
              <a:buFont typeface="Arial"/>
              <a:buChar cha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Thursday (PM2) – Jerome Henry (3 submissions)</a:t>
            </a:r>
          </a:p>
          <a:p>
            <a:pPr marL="34290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dirty="0">
                <a:solidFill>
                  <a:schemeClr val="bg1">
                    <a:lumMod val="50000"/>
                  </a:schemeClr>
                </a:solidFill>
              </a:rPr>
              <a:t>Recess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19</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39585769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Agenda for 2024 September Interim</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2209800" y="1751762"/>
            <a:ext cx="7770814" cy="3870664"/>
          </a:xfrm>
        </p:spPr>
        <p:txBody>
          <a:bodyPr>
            <a:normAutofit fontScale="85000" lnSpcReduction="20000"/>
          </a:bodyPr>
          <a:lstStyle/>
          <a:p>
            <a:r>
              <a:rPr lang="en-US" dirty="0"/>
              <a:t>TG use case start:				March 2021</a:t>
            </a:r>
          </a:p>
          <a:p>
            <a:r>
              <a:rPr lang="en-US" dirty="0"/>
              <a:t>Use case completion:			February 2022</a:t>
            </a:r>
          </a:p>
          <a:p>
            <a:r>
              <a:rPr lang="en-US" dirty="0"/>
              <a:t>Features identified:				September 2022</a:t>
            </a:r>
          </a:p>
          <a:p>
            <a:r>
              <a:rPr lang="en-US" dirty="0"/>
              <a:t>Comment collection:			</a:t>
            </a:r>
            <a:r>
              <a:rPr lang="en-US" dirty="0">
                <a:solidFill>
                  <a:schemeClr val="tx1"/>
                </a:solidFill>
              </a:rPr>
              <a:t>	May 2024</a:t>
            </a:r>
          </a:p>
          <a:p>
            <a:r>
              <a:rPr lang="en-US" dirty="0">
                <a:solidFill>
                  <a:schemeClr val="tx1"/>
                </a:solidFill>
              </a:rPr>
              <a:t>LB initial:   						January 2025</a:t>
            </a:r>
          </a:p>
          <a:p>
            <a:r>
              <a:rPr lang="en-US" dirty="0">
                <a:solidFill>
                  <a:schemeClr val="tx1"/>
                </a:solidFill>
              </a:rPr>
              <a:t>LB re-circ:  						July 2025 </a:t>
            </a:r>
          </a:p>
          <a:p>
            <a:r>
              <a:rPr lang="en-US" dirty="0">
                <a:solidFill>
                  <a:schemeClr val="tx1"/>
                </a:solidFill>
              </a:rPr>
              <a:t>MDR: 							July 2025</a:t>
            </a:r>
          </a:p>
          <a:p>
            <a:r>
              <a:rPr lang="en-US" dirty="0">
                <a:solidFill>
                  <a:schemeClr val="tx1"/>
                </a:solidFill>
              </a:rPr>
              <a:t>Ballot Pool: 						September 2025</a:t>
            </a:r>
          </a:p>
          <a:p>
            <a:r>
              <a:rPr lang="en-US" dirty="0">
                <a:solidFill>
                  <a:schemeClr val="tx1"/>
                </a:solidFill>
              </a:rPr>
              <a:t>SA ballot: 						January 2026</a:t>
            </a:r>
          </a:p>
          <a:p>
            <a:r>
              <a:rPr lang="en-US" dirty="0">
                <a:solidFill>
                  <a:schemeClr val="tx1"/>
                </a:solidFill>
              </a:rPr>
              <a:t>SA re-circ: 						March 2026 </a:t>
            </a:r>
          </a:p>
          <a:p>
            <a:r>
              <a:rPr lang="en-US" dirty="0">
                <a:solidFill>
                  <a:schemeClr val="tx1"/>
                </a:solidFill>
              </a:rPr>
              <a:t>802.11/LMSC approval: 			May 2026</a:t>
            </a:r>
          </a:p>
          <a:p>
            <a:r>
              <a:rPr lang="en-US" dirty="0">
                <a:solidFill>
                  <a:schemeClr val="tx1"/>
                </a:solidFill>
              </a:rPr>
              <a:t>RevCom/SASB approval: 		July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47</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p:txBody>
          <a:bodyPr/>
          <a:lstStyle/>
          <a:p>
            <a:pPr marL="0" indent="0">
              <a:buNone/>
            </a:pPr>
            <a:r>
              <a:rPr lang="en-US" sz="1800" b="0" dirty="0">
                <a:solidFill>
                  <a:schemeClr val="tx1"/>
                </a:solidFill>
                <a:sym typeface="Arial"/>
              </a:rPr>
              <a:t>Approve the prior session minutes and teleconference minutes: </a:t>
            </a:r>
            <a:endParaRPr lang="en-US" sz="1800" b="0" dirty="0">
              <a:solidFill>
                <a:srgbClr val="262626"/>
              </a:solidFill>
              <a:effectLst/>
              <a:latin typeface="Helvetica Neue" panose="02000503000000020004" pitchFamily="2" charset="0"/>
            </a:endParaRPr>
          </a:p>
          <a:p>
            <a:r>
              <a:rPr lang="en-US" sz="1800" b="0" dirty="0">
                <a:solidFill>
                  <a:schemeClr val="tx1"/>
                </a:solidFill>
              </a:rPr>
              <a:t>24/1275r0 (July Plenary), 24/1406r0 (July 31 Telecon), 24/1407r0 (August 7 Telecon), 24/1423r0 (August 14 Telecon), 24/1436r0 (August 21 Telecon), 24/1521r1 (August 28 Telecon), 24/1522r0 (Sept. 4 Telecom)</a:t>
            </a:r>
          </a:p>
          <a:p>
            <a:endParaRPr lang="en-US" sz="1800" b="0" dirty="0">
              <a:solidFill>
                <a:schemeClr val="tx1"/>
              </a:solidFill>
            </a:endParaRPr>
          </a:p>
          <a:p>
            <a:endParaRPr lang="en-US" sz="1800" b="0" dirty="0">
              <a:solidFill>
                <a:schemeClr val="tx1"/>
              </a:solidFill>
            </a:endParaRPr>
          </a:p>
          <a:p>
            <a:r>
              <a:rPr lang="en-US" sz="1800" b="0" dirty="0"/>
              <a:t>Mover:   Jerome Henry</a:t>
            </a:r>
          </a:p>
          <a:p>
            <a:r>
              <a:rPr lang="en-US" sz="1800" b="0" dirty="0"/>
              <a:t>Second:   Po-Kai Huang</a:t>
            </a:r>
          </a:p>
          <a:p>
            <a:r>
              <a:rPr lang="en-US" sz="1800" b="0" dirty="0"/>
              <a:t>Approved by unanimous consent</a:t>
            </a:r>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5926523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DACF7-3A53-05EF-8109-4532F9A80083}"/>
              </a:ext>
            </a:extLst>
          </p:cNvPr>
          <p:cNvSpPr>
            <a:spLocks noGrp="1"/>
          </p:cNvSpPr>
          <p:nvPr>
            <p:ph type="title"/>
          </p:nvPr>
        </p:nvSpPr>
        <p:spPr/>
        <p:txBody>
          <a:bodyPr/>
          <a:lstStyle/>
          <a:p>
            <a:r>
              <a:rPr lang="en-US" dirty="0"/>
              <a:t>Organizing Plan</a:t>
            </a:r>
          </a:p>
        </p:txBody>
      </p:sp>
      <p:sp>
        <p:nvSpPr>
          <p:cNvPr id="4" name="Slide Number Placeholder 3">
            <a:extLst>
              <a:ext uri="{FF2B5EF4-FFF2-40B4-BE49-F238E27FC236}">
                <a16:creationId xmlns:a16="http://schemas.microsoft.com/office/drawing/2014/main" id="{33FF0A6E-092B-27B0-97AA-B288E9E29598}"/>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graphicFrame>
        <p:nvGraphicFramePr>
          <p:cNvPr id="5" name="Content Placeholder 4">
            <a:extLst>
              <a:ext uri="{FF2B5EF4-FFF2-40B4-BE49-F238E27FC236}">
                <a16:creationId xmlns:a16="http://schemas.microsoft.com/office/drawing/2014/main" id="{EA86CD28-5652-B4C3-1526-786B09C64409}"/>
              </a:ext>
            </a:extLst>
          </p:cNvPr>
          <p:cNvGraphicFramePr>
            <a:graphicFrameLocks noGrp="1"/>
          </p:cNvGraphicFramePr>
          <p:nvPr>
            <p:ph idx="1"/>
            <p:extLst>
              <p:ext uri="{D42A27DB-BD31-4B8C-83A1-F6EECF244321}">
                <p14:modId xmlns:p14="http://schemas.microsoft.com/office/powerpoint/2010/main" val="2620798557"/>
              </p:ext>
            </p:extLst>
          </p:nvPr>
        </p:nvGraphicFramePr>
        <p:xfrm>
          <a:off x="914400" y="1981200"/>
          <a:ext cx="10361613" cy="41132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38549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440F2-F4F3-57D7-068F-EE7CC89F5F01}"/>
              </a:ext>
            </a:extLst>
          </p:cNvPr>
          <p:cNvSpPr>
            <a:spLocks noGrp="1"/>
          </p:cNvSpPr>
          <p:nvPr>
            <p:ph type="title"/>
          </p:nvPr>
        </p:nvSpPr>
        <p:spPr/>
        <p:txBody>
          <a:bodyPr/>
          <a:lstStyle/>
          <a:p>
            <a:r>
              <a:rPr lang="en-US" dirty="0"/>
              <a:t>Amendment title</a:t>
            </a:r>
          </a:p>
        </p:txBody>
      </p:sp>
      <p:sp>
        <p:nvSpPr>
          <p:cNvPr id="3" name="Content Placeholder 2">
            <a:extLst>
              <a:ext uri="{FF2B5EF4-FFF2-40B4-BE49-F238E27FC236}">
                <a16:creationId xmlns:a16="http://schemas.microsoft.com/office/drawing/2014/main" id="{C4C11C74-8F1B-E411-874B-C743893FD4DF}"/>
              </a:ext>
            </a:extLst>
          </p:cNvPr>
          <p:cNvSpPr>
            <a:spLocks noGrp="1"/>
          </p:cNvSpPr>
          <p:nvPr>
            <p:ph idx="1"/>
          </p:nvPr>
        </p:nvSpPr>
        <p:spPr/>
        <p:txBody>
          <a:bodyPr/>
          <a:lstStyle/>
          <a:p>
            <a:r>
              <a:rPr lang="en-US"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a:p>
            <a:endParaRPr lang="en-US" dirty="0"/>
          </a:p>
        </p:txBody>
      </p:sp>
      <p:sp>
        <p:nvSpPr>
          <p:cNvPr id="4" name="Slide Number Placeholder 3">
            <a:extLst>
              <a:ext uri="{FF2B5EF4-FFF2-40B4-BE49-F238E27FC236}">
                <a16:creationId xmlns:a16="http://schemas.microsoft.com/office/drawing/2014/main" id="{AF66ACC4-B14C-F452-BCF5-F594B188275A}"/>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178900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1943" y="1524000"/>
            <a:ext cx="10361084" cy="1065213"/>
          </a:xfrm>
          <a:ln/>
        </p:spPr>
        <p:txBody>
          <a:bodyPr/>
          <a:lstStyle/>
          <a:p>
            <a:pPr algn="ctr">
              <a:defRPr sz="2700" b="1" spc="-1">
                <a:latin typeface="Times New Roman"/>
                <a:ea typeface="Times New Roman"/>
                <a:cs typeface="Times New Roman"/>
                <a:sym typeface="Times New Roman"/>
              </a:defRPr>
            </a:pPr>
            <a:r>
              <a:rPr lang="en-US" dirty="0"/>
              <a:t>IEEE 802.11  </a:t>
            </a:r>
            <a:br>
              <a:rPr lang="en-US" dirty="0"/>
            </a:br>
            <a:r>
              <a:rPr lang="en-US" dirty="0"/>
              <a:t>Enhanced Data Privacy Task Group</a:t>
            </a:r>
          </a:p>
        </p:txBody>
      </p:sp>
      <p:sp>
        <p:nvSpPr>
          <p:cNvPr id="5122" name="Rectangle 2"/>
          <p:cNvSpPr>
            <a:spLocks noGrp="1" noChangeArrowheads="1"/>
          </p:cNvSpPr>
          <p:nvPr>
            <p:ph idx="1"/>
          </p:nvPr>
        </p:nvSpPr>
        <p:spPr>
          <a:xfrm>
            <a:off x="914401" y="2895600"/>
            <a:ext cx="10361084" cy="3198814"/>
          </a:xfrm>
          <a:ln/>
        </p:spPr>
        <p:txBody>
          <a:bodyPr/>
          <a:lstStyle/>
          <a:p>
            <a:pPr algn="ctr">
              <a:spcBef>
                <a:spcPts val="400"/>
              </a:spcBef>
              <a:defRPr sz="2000" b="1" spc="-1">
                <a:latin typeface="Times New Roman"/>
                <a:ea typeface="Times New Roman"/>
                <a:cs typeface="Times New Roman"/>
                <a:sym typeface="Times New Roman"/>
              </a:defRPr>
            </a:pPr>
            <a:r>
              <a:rPr lang="en-US" dirty="0"/>
              <a:t>Chair: Carol Ansley</a:t>
            </a:r>
          </a:p>
          <a:p>
            <a:pPr algn="ctr">
              <a:spcBef>
                <a:spcPts val="400"/>
              </a:spcBef>
              <a:defRPr sz="2000" b="1" spc="-1">
                <a:latin typeface="Times New Roman"/>
                <a:ea typeface="Times New Roman"/>
                <a:cs typeface="Times New Roman"/>
                <a:sym typeface="Times New Roman"/>
              </a:defRPr>
            </a:pPr>
            <a:r>
              <a:rPr lang="en-US" dirty="0"/>
              <a:t>Vice Chairs: Jerome Henry  Antonio de la Oliva</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September Interim IEEE 802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September IEEE 802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a:t>
            </a:r>
          </a:p>
          <a:p>
            <a:pPr>
              <a:buFont typeface="Arial" panose="020B0604020202020204" pitchFamily="34" charset="0"/>
              <a:buChar char="•"/>
            </a:pPr>
            <a:r>
              <a:rPr lang="en-US" dirty="0"/>
              <a:t>	</a:t>
            </a:r>
            <a:r>
              <a:rPr lang="en-US" dirty="0">
                <a:hlinkClick r:id="rId2"/>
              </a:rPr>
              <a:t>https://cvent.me/LBkMEE</a:t>
            </a:r>
            <a:endParaRPr lang="en-US" dirty="0"/>
          </a:p>
          <a:p>
            <a:pPr marL="0" indent="0"/>
            <a:endParaRPr lang="en-US" dirty="0"/>
          </a:p>
          <a:p>
            <a:pPr>
              <a:buFont typeface="Arial" panose="020B0604020202020204" pitchFamily="34" charset="0"/>
              <a:buChar char="•"/>
            </a:pPr>
            <a:r>
              <a:rPr lang="en-US" dirty="0"/>
              <a:t>If you do not intend to register for this session you must leave this meeting</a:t>
            </a:r>
          </a:p>
          <a:p>
            <a:pPr marL="0" indent="0"/>
            <a:r>
              <a:rPr lang="en-US" dirty="0"/>
              <a:t>and, if you have logged attendance on IMAT, email the 802.11 chair or vice chairs to have your attendance cancelled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6EBD6-6BC7-8AFA-A1BD-7FA59A9BFDFE}"/>
              </a:ext>
            </a:extLst>
          </p:cNvPr>
          <p:cNvSpPr>
            <a:spLocks noGrp="1"/>
          </p:cNvSpPr>
          <p:nvPr>
            <p:ph type="title"/>
          </p:nvPr>
        </p:nvSpPr>
        <p:spPr/>
        <p:txBody>
          <a:bodyPr/>
          <a:lstStyle/>
          <a:p>
            <a:r>
              <a:rPr lang="en-US" dirty="0"/>
              <a:t>Attendance, etc.</a:t>
            </a:r>
          </a:p>
        </p:txBody>
      </p:sp>
      <p:sp>
        <p:nvSpPr>
          <p:cNvPr id="3" name="Content Placeholder 2">
            <a:extLst>
              <a:ext uri="{FF2B5EF4-FFF2-40B4-BE49-F238E27FC236}">
                <a16:creationId xmlns:a16="http://schemas.microsoft.com/office/drawing/2014/main" id="{8F6F0028-72F9-766A-1926-5AF778E5EAB9}"/>
              </a:ext>
            </a:extLst>
          </p:cNvPr>
          <p:cNvSpPr>
            <a:spLocks noGrp="1"/>
          </p:cNvSpPr>
          <p:nvPr>
            <p:ph idx="1"/>
          </p:nvPr>
        </p:nvSpPr>
        <p:spPr/>
        <p:txBody>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lang="en-US"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 recordings</a:t>
            </a:r>
          </a:p>
          <a:p>
            <a:endParaRPr lang="en-US" dirty="0"/>
          </a:p>
        </p:txBody>
      </p:sp>
      <p:sp>
        <p:nvSpPr>
          <p:cNvPr id="4" name="Slide Number Placeholder 3">
            <a:extLst>
              <a:ext uri="{FF2B5EF4-FFF2-40B4-BE49-F238E27FC236}">
                <a16:creationId xmlns:a16="http://schemas.microsoft.com/office/drawing/2014/main" id="{0741C079-578C-6C49-2972-6CD0C65178E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67846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946A4-C6A2-983C-A92C-C712B151C9A6}"/>
              </a:ext>
            </a:extLst>
          </p:cNvPr>
          <p:cNvSpPr>
            <a:spLocks noGrp="1"/>
          </p:cNvSpPr>
          <p:nvPr>
            <p:ph type="title"/>
          </p:nvPr>
        </p:nvSpPr>
        <p:spPr/>
        <p:txBody>
          <a:bodyPr/>
          <a:lstStyle/>
          <a:p>
            <a:r>
              <a:rPr lang="en-US" sz="3600" dirty="0"/>
              <a:t>Essential Patent Claims</a:t>
            </a:r>
          </a:p>
        </p:txBody>
      </p:sp>
      <p:sp>
        <p:nvSpPr>
          <p:cNvPr id="3" name="Content Placeholder 2">
            <a:extLst>
              <a:ext uri="{FF2B5EF4-FFF2-40B4-BE49-F238E27FC236}">
                <a16:creationId xmlns:a16="http://schemas.microsoft.com/office/drawing/2014/main" id="{1B51169A-CA24-92E7-6F94-5EA60F95650D}"/>
              </a:ext>
            </a:extLst>
          </p:cNvPr>
          <p:cNvSpPr>
            <a:spLocks noGrp="1"/>
          </p:cNvSpPr>
          <p:nvPr>
            <p:ph idx="1"/>
          </p:nvPr>
        </p:nvSpPr>
        <p:spPr/>
        <p:txBody>
          <a:bodyPr/>
          <a:lstStyle/>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shall</a:t>
            </a:r>
            <a:r>
              <a:rPr lang="en-US" altLang="en-US" sz="2400"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457200" lvl="1" indent="0" eaLnBrk="1" hangingPunct="1">
              <a:buClr>
                <a:srgbClr val="4AC9E3"/>
              </a:buClr>
              <a:buSzPct val="150000"/>
              <a:defRPr/>
            </a:pPr>
            <a:endParaRPr lang="en-US" altLang="en-US" sz="2400" b="1" dirty="0">
              <a:latin typeface="Calibri" panose="020F0502020204030204" pitchFamily="34" charset="0"/>
              <a:cs typeface="Calibri" panose="020F0502020204030204" pitchFamily="34" charset="0"/>
            </a:endParaRPr>
          </a:p>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should </a:t>
            </a:r>
            <a:r>
              <a:rPr lang="en-US" altLang="en-US" sz="2400"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marL="457200" lvl="1" indent="0" eaLnBrk="1" hangingPunct="1">
              <a:buSzPct val="150000"/>
              <a:defRPr/>
            </a:pPr>
            <a:endParaRPr lang="en-US" altLang="en-US" sz="2800" b="1" dirty="0">
              <a:latin typeface="Calibri" panose="020F0502020204030204" pitchFamily="34" charset="0"/>
              <a:cs typeface="Calibri" panose="020F0502020204030204" pitchFamily="34" charset="0"/>
            </a:endParaRPr>
          </a:p>
          <a:p>
            <a:pPr marL="457200" lvl="1" indent="0" algn="ctr" hangingPunct="1">
              <a:defRPr/>
            </a:pPr>
            <a:r>
              <a:rPr lang="en-US" altLang="en-US" sz="3600" b="1" dirty="0">
                <a:latin typeface="Calibri" panose="020F0502020204030204" pitchFamily="34" charset="0"/>
                <a:cs typeface="Calibri" panose="020F0502020204030204" pitchFamily="34" charset="0"/>
              </a:rPr>
              <a:t>Early identification of holders of potential Essential Patent Claims is encouraged</a:t>
            </a:r>
          </a:p>
          <a:p>
            <a:pPr marL="0" indent="0"/>
            <a:endParaRPr lang="en-US" dirty="0"/>
          </a:p>
        </p:txBody>
      </p:sp>
      <p:sp>
        <p:nvSpPr>
          <p:cNvPr id="4" name="Slide Number Placeholder 3">
            <a:extLst>
              <a:ext uri="{FF2B5EF4-FFF2-40B4-BE49-F238E27FC236}">
                <a16:creationId xmlns:a16="http://schemas.microsoft.com/office/drawing/2014/main" id="{EC3AC30C-08EB-3168-3A81-FC0BA1D3306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730441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74924-9F4E-B190-4642-DE81F5E48529}"/>
              </a:ext>
            </a:extLst>
          </p:cNvPr>
          <p:cNvSpPr>
            <a:spLocks noGrp="1"/>
          </p:cNvSpPr>
          <p:nvPr>
            <p:ph type="title"/>
          </p:nvPr>
        </p:nvSpPr>
        <p:spPr/>
        <p:txBody>
          <a:bodyPr/>
          <a:lstStyle/>
          <a:p>
            <a:r>
              <a:rPr lang="en-US" dirty="0"/>
              <a:t>Inform IEEE of Essential Patent Claims</a:t>
            </a:r>
          </a:p>
        </p:txBody>
      </p:sp>
      <p:sp>
        <p:nvSpPr>
          <p:cNvPr id="3" name="Content Placeholder 2">
            <a:extLst>
              <a:ext uri="{FF2B5EF4-FFF2-40B4-BE49-F238E27FC236}">
                <a16:creationId xmlns:a16="http://schemas.microsoft.com/office/drawing/2014/main" id="{E192BC4F-B453-F637-529A-293154F5A5FC}"/>
              </a:ext>
            </a:extLst>
          </p:cNvPr>
          <p:cNvSpPr>
            <a:spLocks noGrp="1"/>
          </p:cNvSpPr>
          <p:nvPr>
            <p:ph idx="1"/>
          </p:nvPr>
        </p:nvSpPr>
        <p:spPr/>
        <p:txBody>
          <a:bodyPr/>
          <a:lstStyle/>
          <a:p>
            <a:pPr marL="0" indent="0" hangingPunct="1">
              <a:buClr>
                <a:srgbClr val="4AC9E3"/>
              </a:buClr>
              <a:buSzPct val="150000"/>
              <a:defRPr/>
            </a:pPr>
            <a:r>
              <a:rPr lang="en-US" altLang="en-US" sz="2000" b="1" dirty="0">
                <a:latin typeface="Calibri" pitchFamily="34" charset="0"/>
                <a:cs typeface="Calibri" pitchFamily="34" charset="0"/>
              </a:rPr>
              <a:t>Cause an LOA to be submitted to the IEEE SA (patcom@ieee.org);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Provide the chair of this group with the identity of the holder(s) of any and all such claims as soon as possible;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Speak up now and respond to this Call for Potentially Essential Patents</a:t>
            </a:r>
          </a:p>
          <a:p>
            <a:pPr eaLnBrk="1" hangingPunct="1">
              <a:buClr>
                <a:srgbClr val="C00000"/>
              </a:buClr>
              <a:buSzPct val="150000"/>
              <a:buFont typeface="Arial" panose="020B0604020202020204" pitchFamily="34" charset="0"/>
              <a:buChar char="•"/>
              <a:defRPr/>
            </a:pPr>
            <a:endParaRPr lang="en-US" altLang="en-US" sz="2000" b="1" dirty="0">
              <a:latin typeface="Calibri" pitchFamily="34" charset="0"/>
              <a:cs typeface="Calibri" pitchFamily="34" charset="0"/>
            </a:endParaRPr>
          </a:p>
          <a:p>
            <a:pPr marL="0" indent="0" eaLnBrk="1" hangingPunct="1">
              <a:buClr>
                <a:srgbClr val="C00000"/>
              </a:buClr>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sz="2000" dirty="0"/>
          </a:p>
        </p:txBody>
      </p:sp>
      <p:sp>
        <p:nvSpPr>
          <p:cNvPr id="4" name="Slide Number Placeholder 3">
            <a:extLst>
              <a:ext uri="{FF2B5EF4-FFF2-40B4-BE49-F238E27FC236}">
                <a16:creationId xmlns:a16="http://schemas.microsoft.com/office/drawing/2014/main" id="{9B03A2C2-4BDE-DD27-9431-83E5685167A8}"/>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4256938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9759A-D8C5-F47B-CC70-4277A357FAE7}"/>
              </a:ext>
            </a:extLst>
          </p:cNvPr>
          <p:cNvSpPr>
            <a:spLocks noGrp="1"/>
          </p:cNvSpPr>
          <p:nvPr>
            <p:ph type="title"/>
          </p:nvPr>
        </p:nvSpPr>
        <p:spPr/>
        <p:txBody>
          <a:bodyPr/>
          <a:lstStyle/>
          <a:p>
            <a:r>
              <a:rPr lang="en-US" dirty="0"/>
              <a:t>Additional patent-related information</a:t>
            </a:r>
          </a:p>
        </p:txBody>
      </p:sp>
      <p:sp>
        <p:nvSpPr>
          <p:cNvPr id="3" name="Content Placeholder 2">
            <a:extLst>
              <a:ext uri="{FF2B5EF4-FFF2-40B4-BE49-F238E27FC236}">
                <a16:creationId xmlns:a16="http://schemas.microsoft.com/office/drawing/2014/main" id="{0BCDE9FB-2C50-4FF1-7260-9EAB381C640C}"/>
              </a:ext>
            </a:extLst>
          </p:cNvPr>
          <p:cNvSpPr>
            <a:spLocks noGrp="1"/>
          </p:cNvSpPr>
          <p:nvPr>
            <p:ph idx="1"/>
          </p:nvPr>
        </p:nvSpPr>
        <p:spPr/>
        <p:txBody>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endParaRPr lang="en-US" dirty="0"/>
          </a:p>
        </p:txBody>
      </p:sp>
      <p:sp>
        <p:nvSpPr>
          <p:cNvPr id="4" name="Slide Number Placeholder 3">
            <a:extLst>
              <a:ext uri="{FF2B5EF4-FFF2-40B4-BE49-F238E27FC236}">
                <a16:creationId xmlns:a16="http://schemas.microsoft.com/office/drawing/2014/main" id="{EA8CBFD6-83CB-8668-01AE-3DA14CF936A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881313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0672F-BDB6-C733-F966-1509036306E3}"/>
              </a:ext>
            </a:extLst>
          </p:cNvPr>
          <p:cNvSpPr>
            <a:spLocks noGrp="1"/>
          </p:cNvSpPr>
          <p:nvPr>
            <p:ph type="title"/>
          </p:nvPr>
        </p:nvSpPr>
        <p:spPr/>
        <p:txBody>
          <a:bodyPr/>
          <a:lstStyle/>
          <a:p>
            <a:r>
              <a:rPr lang="en-US" altLang="en-US" dirty="0"/>
              <a:t>Other Guidelines for IEEE Working Group Meetings</a:t>
            </a:r>
            <a:endParaRPr lang="en-US" dirty="0"/>
          </a:p>
        </p:txBody>
      </p:sp>
      <p:sp>
        <p:nvSpPr>
          <p:cNvPr id="3" name="Content Placeholder 2">
            <a:extLst>
              <a:ext uri="{FF2B5EF4-FFF2-40B4-BE49-F238E27FC236}">
                <a16:creationId xmlns:a16="http://schemas.microsoft.com/office/drawing/2014/main" id="{8F18A120-B0AE-5214-8E92-FC26A8917AF8}"/>
              </a:ext>
            </a:extLst>
          </p:cNvPr>
          <p:cNvSpPr>
            <a:spLocks noGrp="1"/>
          </p:cNvSpPr>
          <p:nvPr>
            <p:ph idx="1"/>
          </p:nvPr>
        </p:nvSpPr>
        <p:spPr>
          <a:xfrm>
            <a:off x="914401" y="1905001"/>
            <a:ext cx="10361084" cy="4189414"/>
          </a:xfrm>
        </p:spPr>
        <p:txBody>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C611DB45-F510-8724-F16A-CBFF0AA7458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8406328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7146</TotalTime>
  <Words>2741</Words>
  <Application>Microsoft Macintosh PowerPoint</Application>
  <PresentationFormat>Widescreen</PresentationFormat>
  <Paragraphs>274</Paragraphs>
  <Slides>23</Slides>
  <Notes>7</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1" baseType="lpstr">
      <vt:lpstr>Arial</vt:lpstr>
      <vt:lpstr>Calibri</vt:lpstr>
      <vt:lpstr>Helvetica Neue</vt:lpstr>
      <vt:lpstr>Monotype Sorts</vt:lpstr>
      <vt:lpstr>Symbol</vt:lpstr>
      <vt:lpstr>Times New Roman</vt:lpstr>
      <vt:lpstr>Office Theme</vt:lpstr>
      <vt:lpstr>Document</vt:lpstr>
      <vt:lpstr>September Interim Session Agenda</vt:lpstr>
      <vt:lpstr>Abstract</vt:lpstr>
      <vt:lpstr>IEEE 802.11   Enhanced Data Privacy Task Group</vt:lpstr>
      <vt:lpstr>Registration for the September Interim IEEE 802 session</vt:lpstr>
      <vt:lpstr>Attendance, etc.</vt:lpstr>
      <vt:lpstr>Essential Patent Claims</vt:lpstr>
      <vt:lpstr>Inform IEEE of Essential Patent Claims</vt:lpstr>
      <vt:lpstr>Additional patent-related information</vt:lpstr>
      <vt:lpstr>Other Guidelines for IEEE Working Group Meetings</vt:lpstr>
      <vt:lpstr>Participation in IEEE 802 Meetings</vt:lpstr>
      <vt:lpstr>IEEE-SA standards activities shall allow the fair &amp; equitable consideration of all viewpoints</vt:lpstr>
      <vt:lpstr>IEEE SA Policy and Rules Documents</vt:lpstr>
      <vt:lpstr>IEEE SA Copyright Policy</vt:lpstr>
      <vt:lpstr>IEEE SA Copyright Policy </vt:lpstr>
      <vt:lpstr>Successful Hybrid Meeting Protocols</vt:lpstr>
      <vt:lpstr>TGbi Agenda – September 11, 2024 – AM2</vt:lpstr>
      <vt:lpstr>TGbi Agenda – September 10, 2024 – AM2</vt:lpstr>
      <vt:lpstr>TGbi Agenda – September 10, 2024 – AM1</vt:lpstr>
      <vt:lpstr>TGbi Agenda – September 9, 2024 – PM2</vt:lpstr>
      <vt:lpstr>Timeline</vt:lpstr>
      <vt:lpstr>Motion # 47</vt:lpstr>
      <vt:lpstr>Organizing Plan</vt:lpstr>
      <vt:lpstr>Amendment title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Ansley, Carol (CCI-Atlanta)</dc:creator>
  <cp:keywords/>
  <cp:lastModifiedBy>Carol Ansley</cp:lastModifiedBy>
  <cp:revision>67</cp:revision>
  <cp:lastPrinted>1601-01-01T00:00:00Z</cp:lastPrinted>
  <dcterms:created xsi:type="dcterms:W3CDTF">2023-11-10T19:40:49Z</dcterms:created>
  <dcterms:modified xsi:type="dcterms:W3CDTF">2024-09-10T22:32:01Z</dcterms:modified>
  <cp:category>Name, Affiliation</cp:category>
</cp:coreProperties>
</file>