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 id="2147483670" r:id="rId4"/>
  </p:sldMasterIdLst>
  <p:notesMasterIdLst>
    <p:notesMasterId r:id="rId39"/>
  </p:notesMasterIdLst>
  <p:handoutMasterIdLst>
    <p:handoutMasterId r:id="rId40"/>
  </p:handoutMasterIdLst>
  <p:sldIdLst>
    <p:sldId id="1263" r:id="rId5"/>
    <p:sldId id="1266" r:id="rId6"/>
    <p:sldId id="1267" r:id="rId7"/>
    <p:sldId id="1268" r:id="rId8"/>
    <p:sldId id="1269" r:id="rId9"/>
    <p:sldId id="1270" r:id="rId10"/>
    <p:sldId id="1271" r:id="rId11"/>
    <p:sldId id="1272" r:id="rId12"/>
    <p:sldId id="1273" r:id="rId13"/>
    <p:sldId id="1274" r:id="rId14"/>
    <p:sldId id="1275" r:id="rId15"/>
    <p:sldId id="1276" r:id="rId16"/>
    <p:sldId id="1278" r:id="rId17"/>
    <p:sldId id="1279" r:id="rId18"/>
    <p:sldId id="1310" r:id="rId19"/>
    <p:sldId id="1384" r:id="rId20"/>
    <p:sldId id="1296" r:id="rId21"/>
    <p:sldId id="1283" r:id="rId22"/>
    <p:sldId id="1284" r:id="rId23"/>
    <p:sldId id="1366" r:id="rId24"/>
    <p:sldId id="1361" r:id="rId25"/>
    <p:sldId id="1287" r:id="rId26"/>
    <p:sldId id="1362" r:id="rId27"/>
    <p:sldId id="1336" r:id="rId28"/>
    <p:sldId id="1363" r:id="rId29"/>
    <p:sldId id="1313" r:id="rId30"/>
    <p:sldId id="1365" r:id="rId31"/>
    <p:sldId id="1367" r:id="rId32"/>
    <p:sldId id="1364" r:id="rId33"/>
    <p:sldId id="1379" r:id="rId34"/>
    <p:sldId id="1380" r:id="rId35"/>
    <p:sldId id="1291" r:id="rId36"/>
    <p:sldId id="1346" r:id="rId37"/>
    <p:sldId id="1347"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handoutMaster" Target="handoutMasters/handoutMaster1.xml"/><Relationship Id="rId4" Type="http://schemas.openxmlformats.org/officeDocument/2006/relationships/slideMaster" Target="slideMasters/slideMaster3.xml"/><Relationship Id="rId39" Type="http://schemas.openxmlformats.org/officeDocument/2006/relationships/notesMaster" Target="notesMasters/notesMaster1.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3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9.xml"/><Relationship Id="rId8" Type="http://schemas.openxmlformats.org/officeDocument/2006/relationships/slideLayout" Target="../slideLayouts/slideLayout28.xml"/><Relationship Id="rId7" Type="http://schemas.openxmlformats.org/officeDocument/2006/relationships/slideLayout" Target="../slideLayouts/slideLayout27.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 Id="rId3" Type="http://schemas.openxmlformats.org/officeDocument/2006/relationships/slideLayout" Target="../slideLayouts/slideLayout23.xml"/><Relationship Id="rId2" Type="http://schemas.openxmlformats.org/officeDocument/2006/relationships/slideLayout" Target="../slideLayouts/slideLayout22.xml"/><Relationship Id="rId11" Type="http://schemas.openxmlformats.org/officeDocument/2006/relationships/theme" Target="../theme/theme3.xml"/><Relationship Id="rId10" Type="http://schemas.openxmlformats.org/officeDocument/2006/relationships/slideLayout" Target="../slideLayouts/slideLayout30.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LBkME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hyperlink" Target="https://mentor.ieee.org/802.11/dcn/24/11-24-1390-03-00bp-teleconference-minutes-august-september-2024.docx" TargetMode="External"/><Relationship Id="rId1" Type="http://schemas.openxmlformats.org/officeDocument/2006/relationships/hyperlink" Target="https://mentor.ieee.org/802.11/dcn/23/11-23-2158-00-0amp-802-11-amp-sg-meeting-minutes-for-november-2023-plenary.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September</a:t>
            </a:r>
            <a:r>
              <a:rPr lang="en-US" sz="3200" dirty="0" smtClean="0">
                <a:sym typeface="+mn-ea"/>
              </a:rPr>
              <a:t>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September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https://cvent.me/LBkMEE</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(1/2)</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11-24/1237, AMP Tag-STA Requirements for Close-Range Backscattering, Rui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11-24/1345, High-Level Requirements for Downlink PHY in 2.4 GHz, Steve Shellhammer (Qualcomm)</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11-24/1475, Discussion on ultra-low power timing clock, Weijie Xu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11-24/1495, Draft of Specification Framework for TGbp,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11-24/1496, PPDUs in AMP, Bin Qian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11-24/1497, Uplink Rates for Active Transmission, Amichai Sanderovich (Wiliot)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a:t>
            </a:r>
            <a:r>
              <a:rPr lang="en-US" altLang="en-US" sz="1600" kern="0" dirty="0">
                <a:solidFill>
                  <a:schemeClr val="tx1"/>
                </a:solidFill>
                <a:latin typeface="Calibri" panose="020F0502020204030204" pitchFamily="34" charset="0"/>
                <a:cs typeface="Calibri" panose="020F0502020204030204" pitchFamily="34" charset="0"/>
              </a:rPr>
              <a:t>1500, Duty-cycle AMP operation, Weijie Xu (OPPO)</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a:t>
            </a:r>
            <a:r>
              <a:rPr lang="en-US" altLang="en-US" sz="1600" kern="0" dirty="0">
                <a:solidFill>
                  <a:schemeClr val="tx1"/>
                </a:solidFill>
                <a:latin typeface="Calibri" panose="020F0502020204030204" pitchFamily="34" charset="0"/>
                <a:cs typeface="Calibri" panose="020F0502020204030204" pitchFamily="34" charset="0"/>
              </a:rPr>
              <a:t>1501, multiple access for AMP IoT, Weijie Xu (OPPO)</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a:t>
            </a:r>
            <a:r>
              <a:rPr lang="en-US" altLang="en-US" sz="1600" kern="0" dirty="0">
                <a:solidFill>
                  <a:schemeClr val="tx1"/>
                </a:solidFill>
                <a:latin typeface="Calibri" panose="020F0502020204030204" pitchFamily="34" charset="0"/>
                <a:cs typeface="Calibri" panose="020F0502020204030204" pitchFamily="34" charset="0"/>
              </a:rPr>
              <a:t>1513, Downlink link budget of passive receivers, </a:t>
            </a:r>
            <a:r>
              <a:rPr lang="en-US" altLang="en-US" sz="1600" kern="0" dirty="0">
                <a:solidFill>
                  <a:schemeClr val="tx1"/>
                </a:solidFill>
                <a:latin typeface="Calibri" panose="020F0502020204030204" pitchFamily="34" charset="0"/>
                <a:cs typeface="Calibri" panose="020F0502020204030204" pitchFamily="34" charset="0"/>
                <a:sym typeface="+mn-ea"/>
              </a:rPr>
              <a:t>Amichai Sanderovich (Wiliot)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11-24/1520, Charging and Discharging Intervals in Passive AMP STAs, Dror Regev (Huawei)</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a:t>
            </a:r>
            <a:r>
              <a:rPr lang="en-US" altLang="en-US" sz="1600" kern="0" dirty="0">
                <a:solidFill>
                  <a:schemeClr val="tx1"/>
                </a:solidFill>
                <a:latin typeface="Calibri" panose="020F0502020204030204" pitchFamily="34" charset="0"/>
                <a:cs typeface="Calibri" panose="020F0502020204030204" pitchFamily="34" charset="0"/>
              </a:rPr>
              <a:t>1524, </a:t>
            </a:r>
            <a:r>
              <a:rPr lang="en-US" altLang="zh-CN" sz="1600" kern="0" dirty="0">
                <a:solidFill>
                  <a:schemeClr val="tx1"/>
                </a:solidFill>
                <a:latin typeface="Calibri" panose="020F0502020204030204" pitchFamily="34" charset="0"/>
                <a:cs typeface="Calibri" panose="020F0502020204030204" pitchFamily="34" charset="0"/>
              </a:rPr>
              <a:t>Follow-up on the AMP WPT protocol, Ian Bajaj (Huawei) </a:t>
            </a:r>
            <a:r>
              <a:rPr lang="en-US" altLang="zh-CN" sz="1600" i="1" kern="0" dirty="0">
                <a:solidFill>
                  <a:schemeClr val="tx1"/>
                </a:solidFill>
                <a:latin typeface="Calibri" panose="020F0502020204030204" pitchFamily="34" charset="0"/>
                <a:cs typeface="Calibri" panose="020F0502020204030204" pitchFamily="34" charset="0"/>
              </a:rPr>
              <a:t>[AM2]</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11-24/1527, Analysis of Bandwidth Expansion in Backscatter Scenario, Bin Qian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11-24/1529, Some observations related to OOK, Leif Wilhelmsson (Ericsson)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11-24/1530, Discussion of AMP-SIG field, Bin Qian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11-24/1533, Waveform for AMP IoT, Ke Wang (OPPO)</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(2/2)</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sym typeface="+mn-ea"/>
              </a:rPr>
              <a:t>11-24/1534, Trigger based AMP communications, Chuanfeng He (OPPO)</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sym typeface="+mn-ea"/>
              </a:rPr>
              <a:t>11-24/1535, PPDU design for AMP (Yinan Qi)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11-24/1536, Wireless Power Transfer for AMP (Yinan Qi)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11-24/1537, Wireless connectivity challenges for AMP only IoT devices under 802.11 specification, Solomon Trainin (Wiliot) </a:t>
            </a:r>
            <a:r>
              <a:rPr lang="en-US" altLang="zh-CN" sz="1600" i="1" kern="0" dirty="0">
                <a:solidFill>
                  <a:schemeClr val="tx1"/>
                </a:solidFill>
                <a:latin typeface="Calibri" panose="020F0502020204030204" pitchFamily="34" charset="0"/>
                <a:cs typeface="Calibri" panose="020F0502020204030204" pitchFamily="34" charset="0"/>
              </a:rPr>
              <a:t>[30 mins]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11-24/1539, Energy-level status Reporting for AMP devices, Mahmoud Hasabelnaby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11-24/1543, Frequency translation backscatter, Manideep Dunna (Qualcomm)</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11-24/1548, Thoughts on Security for AMP, Rojan Chitrakar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11-24/1549, Follow-up on AMP Channel access, Rojan Chitrakar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11-24/1551, WPT waveform discussion, Panpan Li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11-24/1557, AMP DL PPDU design considerations, Rui Cao (NXP)</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11-24/1560, Follow up on capability report and ID allocation for AMP STA, Zhanjing Bao (TCL)</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448435"/>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2, </a:t>
            </a:r>
            <a:r>
              <a:rPr lang="en-US" altLang="en-GB" sz="1800" u="sng" dirty="0" smtClean="0">
                <a:sym typeface="+mn-ea"/>
              </a:rPr>
              <a:t>Location TBD</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lnSpc>
                <a:spcPct val="100000"/>
              </a:lnSpc>
              <a:spcBef>
                <a:spcPts val="0"/>
              </a:spcBef>
              <a:buNone/>
              <a:defRPr/>
            </a:pPr>
            <a:r>
              <a:rPr lang="en-US" altLang="en-GB" sz="1800" u="sng" dirty="0" smtClean="0">
                <a:sym typeface="+mn-ea"/>
              </a:rPr>
              <a:t>Wednesday</a:t>
            </a:r>
            <a:r>
              <a:rPr lang="en-GB" altLang="en-US" sz="1800" u="sng" dirty="0" smtClean="0">
                <a:sym typeface="+mn-ea"/>
              </a:rPr>
              <a:t> </a:t>
            </a:r>
            <a:r>
              <a:rPr lang="en-GB" altLang="en-US" sz="1800" u="sng" dirty="0" smtClean="0">
                <a:sym typeface="+mn-ea"/>
              </a:rPr>
              <a:t>(</a:t>
            </a:r>
            <a:r>
              <a:rPr lang="en-US" altLang="en-GB" sz="1800" u="sng" dirty="0" smtClean="0">
                <a:sym typeface="+mn-ea"/>
              </a:rPr>
              <a:t>PM2, Location TBD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ym typeface="+mn-ea"/>
              </a:rPr>
              <a:t>Regular items</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00000"/>
              </a:lnSpc>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AM2, Location TBD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GB" altLang="en-US" sz="1800" u="sng" dirty="0" smtClean="0">
                <a:sym typeface="+mn-ea"/>
              </a:rPr>
              <a:t>Thursday (</a:t>
            </a:r>
            <a:r>
              <a:rPr lang="en-US" altLang="en-GB" sz="1800" u="sng" dirty="0" smtClean="0">
                <a:sym typeface="+mn-ea"/>
              </a:rPr>
              <a:t>P</a:t>
            </a:r>
            <a:r>
              <a:rPr lang="en-GB" altLang="en-US" sz="1800" u="sng" dirty="0" smtClean="0">
                <a:sym typeface="+mn-ea"/>
              </a:rPr>
              <a:t>M</a:t>
            </a:r>
            <a:r>
              <a:rPr lang="en-US" altLang="en-GB" sz="1800" u="sng" dirty="0" smtClean="0">
                <a:sym typeface="+mn-ea"/>
              </a:rPr>
              <a:t>2</a:t>
            </a:r>
            <a:r>
              <a:rPr lang="en-GB" altLang="en-US" sz="1800" u="sng" dirty="0" smtClean="0">
                <a:sym typeface="+mn-ea"/>
              </a:rPr>
              <a:t>, </a:t>
            </a:r>
            <a:r>
              <a:rPr lang="en-US" altLang="en-GB" sz="1800" u="sng" dirty="0" smtClean="0">
                <a:sym typeface="+mn-ea"/>
              </a:rPr>
              <a:t>Location TBD</a:t>
            </a:r>
            <a:r>
              <a:rPr lang="en-GB" altLang="en-US" sz="1800" u="sng" dirty="0" smtClean="0">
                <a:sym typeface="+mn-ea"/>
              </a:rPr>
              <a:t>)</a:t>
            </a:r>
            <a:endParaRPr lang="en-GB" altLang="en-US" sz="1800" u="sng" dirty="0" smtClean="0">
              <a:solidFill>
                <a:schemeClr val="tx1"/>
              </a:solidFill>
            </a:endParaRPr>
          </a:p>
          <a:p>
            <a:pPr eaLnBrk="0" hangingPunct="0">
              <a:spcBef>
                <a:spcPts val="0"/>
              </a:spcBef>
              <a:defRPr/>
            </a:pPr>
            <a:r>
              <a:rPr lang="en-US" altLang="en-GB" sz="1800" dirty="0" smtClean="0">
                <a:sym typeface="+mn-ea"/>
              </a:rPr>
              <a:t>Regular items</a:t>
            </a:r>
            <a:endParaRPr lang="en-US" altLang="en-GB" sz="1800" dirty="0" smtClean="0">
              <a:sym typeface="+mn-ea"/>
            </a:endParaRPr>
          </a:p>
          <a:p>
            <a:pPr eaLnBrk="0" hangingPunct="0">
              <a:spcBef>
                <a:spcPts val="0"/>
              </a:spcBef>
              <a:defRPr/>
            </a:pPr>
            <a:r>
              <a:rPr lang="en-US" altLang="en-GB" sz="1800" dirty="0" smtClean="0">
                <a:sym typeface="+mn-ea"/>
              </a:rPr>
              <a:t>Contribution discussion</a:t>
            </a:r>
            <a:endParaRPr lang="en-US" altLang="en-GB" sz="1800" dirty="0" smtClean="0">
              <a:sym typeface="+mn-ea"/>
            </a:endParaRPr>
          </a:p>
          <a:p>
            <a:pPr eaLnBrk="0" hangingPunct="0">
              <a:spcBef>
                <a:spcPts val="0"/>
              </a:spcBef>
              <a:defRPr/>
            </a:pPr>
            <a:r>
              <a:rPr lang="en-US" altLang="en-GB" sz="1800" dirty="0" smtClean="0">
                <a:solidFill>
                  <a:schemeClr val="tx1"/>
                </a:solidFill>
                <a:sym typeface="+mn-ea"/>
              </a:rPr>
              <a:t>SPs and Motions</a:t>
            </a:r>
            <a:endParaRPr lang="en-US" altLang="en-GB" sz="1800" dirty="0" smtClean="0">
              <a:sym typeface="+mn-ea"/>
            </a:endParaRPr>
          </a:p>
          <a:p>
            <a:pPr eaLnBrk="0" hangingPunct="0">
              <a:spcBef>
                <a:spcPts val="0"/>
              </a:spcBef>
              <a:defRPr/>
            </a:pPr>
            <a:r>
              <a:rPr lang="en-US" altLang="en-GB" sz="1800" dirty="0" smtClean="0">
                <a:sym typeface="+mn-ea"/>
              </a:rPr>
              <a:t>Timeline Review</a:t>
            </a:r>
            <a:endParaRPr lang="en-US" altLang="en-GB" sz="1800" dirty="0" smtClean="0">
              <a:sym typeface="+mn-ea"/>
            </a:endParaRPr>
          </a:p>
          <a:p>
            <a:pPr eaLnBrk="0" hangingPunct="0">
              <a:spcBef>
                <a:spcPts val="0"/>
              </a:spcBef>
              <a:defRPr/>
            </a:pPr>
            <a:r>
              <a:rPr lang="en-US" altLang="en-GB" sz="1800" dirty="0" smtClean="0">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p>
            <a:pPr lvl="0" eaLnBrk="0" hangingPunct="0">
              <a:lnSpc>
                <a:spcPct val="120000"/>
              </a:lnSpc>
              <a:spcBef>
                <a:spcPts val="0"/>
              </a:spcBef>
              <a:defRPr/>
            </a:pPr>
            <a:r>
              <a:rPr lang="en-US" altLang="en-GB" sz="1400" b="1" i="1" dirty="0" smtClean="0">
                <a:sym typeface="+mn-ea"/>
              </a:rPr>
              <a:t>Note, the “Regular items” include:</a:t>
            </a:r>
            <a:endParaRPr lang="en-US" altLang="en-GB"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endParaRPr lang="en-GB" altLang="en-US"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endParaRPr lang="en-US" altLang="en-GB" sz="1400" b="1" i="1" dirty="0" smtClean="0">
              <a:sym typeface="+mn-ea"/>
            </a:endParaRPr>
          </a:p>
        </p:txBody>
      </p:sp>
      <p:sp>
        <p:nvSpPr>
          <p:cNvPr id="8" name="Rectangle 3"/>
          <p:cNvSpPr txBox="1">
            <a:spLocks noChangeArrowheads="1"/>
          </p:cNvSpPr>
          <p:nvPr/>
        </p:nvSpPr>
        <p:spPr bwMode="auto">
          <a:xfrm>
            <a:off x="533400" y="1448435"/>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a:t>
            </a:r>
            <a:r>
              <a:rPr lang="en-US" altLang="en-GB" sz="1800" u="sng" dirty="0" smtClean="0">
                <a:solidFill>
                  <a:schemeClr val="tx1"/>
                </a:solidFill>
              </a:rPr>
              <a:t>2, </a:t>
            </a:r>
            <a:r>
              <a:rPr lang="en-US" altLang="en-GB" sz="1800" u="sng" dirty="0" smtClean="0">
                <a:sym typeface="+mn-ea"/>
              </a:rPr>
              <a:t>Location TBD</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lvl="0" eaLnBrk="0" hangingPunct="0">
              <a:lnSpc>
                <a:spcPct val="100000"/>
              </a:lnSpc>
              <a:spcBef>
                <a:spcPts val="0"/>
              </a:spcBef>
              <a:defRPr/>
            </a:pPr>
            <a:r>
              <a:rPr lang="en-US" sz="1800" dirty="0" smtClean="0">
                <a:solidFill>
                  <a:schemeClr val="tx1"/>
                </a:solidFill>
              </a:rPr>
              <a:t>Approve TG minutes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lnSpc>
                <a:spcPct val="100000"/>
              </a:lnSpc>
              <a:spcBef>
                <a:spcPts val="0"/>
              </a:spcBef>
              <a:buNone/>
              <a:defRPr/>
            </a:pPr>
            <a:r>
              <a:rPr lang="en-US" altLang="en-GB" sz="1800" u="sng" dirty="0" smtClean="0">
                <a:sym typeface="+mn-ea"/>
              </a:rPr>
              <a:t>Monday</a:t>
            </a:r>
            <a:r>
              <a:rPr lang="en-GB" altLang="en-US" sz="1800" u="sng" dirty="0" smtClean="0">
                <a:sym typeface="+mn-ea"/>
              </a:rPr>
              <a:t> (</a:t>
            </a:r>
            <a:r>
              <a:rPr lang="en-US" altLang="en-GB" sz="1800" u="sng" dirty="0" smtClean="0">
                <a:sym typeface="+mn-ea"/>
              </a:rPr>
              <a:t>PM2, Location TBD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ym typeface="+mn-ea"/>
              </a:rPr>
              <a:t>Regular items</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SFD baselie motion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00000"/>
              </a:lnSpc>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AM2, Location TBD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marL="1257300" lvl="2" indent="457200">
              <a:lnSpc>
                <a:spcPct val="90000"/>
              </a:lnSpc>
              <a:buNone/>
              <a:defRPr/>
            </a:pPr>
            <a:r>
              <a:rPr lang="en-US" altLang="en-US" sz="2000" b="1" kern="0" dirty="0">
                <a:latin typeface="Arial" panose="020B0604020202020204" pitchFamily="34" charset="0"/>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Approve TG minutes</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11-24/1495, Draft of Specification Framework for TGbp, Yinan Qi (OPPO)</a:t>
            </a:r>
            <a:endParaRPr lang="en-US" altLang="en-US" dirty="0" smtClean="0">
              <a:solidFill>
                <a:schemeClr val="tx1"/>
              </a:solidFill>
            </a:endParaRPr>
          </a:p>
          <a:p>
            <a:pPr lvl="1" algn="l" eaLnBrk="0" hangingPunct="0">
              <a:buClrTx/>
              <a:buSzTx/>
              <a:buFontTx/>
              <a:buChar char="–"/>
              <a:defRPr/>
            </a:pPr>
            <a:r>
              <a:rPr lang="en-US" altLang="en-US" dirty="0" smtClean="0">
                <a:sym typeface="+mn-ea"/>
              </a:rPr>
              <a:t>11-24/1237, AMP Tag-STA Requirements for Close-Range Backscattering, Rui Cao (NXP)</a:t>
            </a:r>
            <a:endParaRPr lang="en-US" altLang="en-US" dirty="0" smtClean="0">
              <a:solidFill>
                <a:schemeClr val="tx1"/>
              </a:solidFill>
            </a:endParaRPr>
          </a:p>
          <a:p>
            <a:pPr lvl="1" algn="l" eaLnBrk="0" hangingPunct="0">
              <a:buClrTx/>
              <a:buSzTx/>
              <a:buFontTx/>
              <a:buChar char="–"/>
              <a:defRPr/>
            </a:pPr>
            <a:r>
              <a:rPr lang="en-US" altLang="en-US" dirty="0" smtClean="0">
                <a:sym typeface="+mn-ea"/>
              </a:rPr>
              <a:t>11-14/1497, Uplink Rates for Active Transmission, Amichai Sanderovich (Wiliot)</a:t>
            </a:r>
            <a:endParaRPr lang="en-US" altLang="en-US" dirty="0" smtClean="0">
              <a:solidFill>
                <a:schemeClr val="tx1"/>
              </a:solidFill>
            </a:endParaRPr>
          </a:p>
          <a:p>
            <a:pPr lvl="1" algn="l" eaLnBrk="0" hangingPunct="0">
              <a:buClrTx/>
              <a:buSzTx/>
              <a:buFontTx/>
              <a:buChar char="–"/>
              <a:defRPr/>
            </a:pPr>
            <a:r>
              <a:rPr lang="en-US" altLang="en-US" i="1" dirty="0" smtClean="0">
                <a:sym typeface="+mn-ea"/>
              </a:rPr>
              <a:t>TBD</a:t>
            </a:r>
            <a:endParaRPr lang="en-US" altLang="en-US" i="1" dirty="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Jul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Sep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1"/>
              </a:rPr>
              <a:t>https://mentor.ieee.org/802.11/dcn/24/11-24-1339-00-00bp-2024-07-plenary-meeting-minutes.docx</a:t>
            </a:r>
            <a:endParaRPr lang="en-GB" altLang="en-US" sz="2400" dirty="0">
              <a:sym typeface="+mn-ea"/>
              <a:hlinkClick r:id="rId1"/>
            </a:endParaRPr>
          </a:p>
          <a:p>
            <a:pPr lvl="1" indent="-342900" eaLnBrk="0" hangingPunct="0">
              <a:buFontTx/>
              <a:buChar char="-"/>
              <a:defRPr/>
            </a:pPr>
            <a:r>
              <a:rPr lang="en-GB" altLang="en-US" sz="2400" dirty="0">
                <a:sym typeface="+mn-ea"/>
                <a:hlinkClick r:id="rId2" action="ppaction://hlinkfile"/>
              </a:rPr>
              <a:t>https://mentor.ieee.org/802.11/dcn/24/11-24-1390-03-00bp-teleconference-minutes-august-september-2024.docx</a:t>
            </a:r>
            <a:endParaRPr lang="en-GB" altLang="en-US" sz="2400" dirty="0">
              <a:sym typeface="+mn-ea"/>
              <a:hlinkClick r:id="rId1"/>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US" altLang="en-GB" sz="2400" dirty="0" smtClean="0">
                <a:sym typeface="+mn-ea"/>
              </a:rPr>
              <a:t>TGbp SFD baseline motion</a:t>
            </a:r>
            <a:endParaRPr lang="en-US" altLang="en-GB" sz="2400" dirty="0" smtClean="0">
              <a:sym typeface="+mn-ea"/>
            </a:endParaRPr>
          </a:p>
          <a:p>
            <a:pPr eaLnBrk="0" hangingPunct="0">
              <a:defRPr/>
            </a:pPr>
            <a:r>
              <a:rPr lang="en-GB" altLang="en-US" sz="2400" dirty="0" smtClean="0">
                <a:sym typeface="+mn-ea"/>
              </a:rPr>
              <a:t>Contribution discussion</a:t>
            </a:r>
            <a:endParaRPr lang="en-GB" altLang="en-US" sz="2400" dirty="0" smtClean="0"/>
          </a:p>
          <a:p>
            <a:pPr lvl="1" algn="l" eaLnBrk="0" hangingPunct="0">
              <a:buClrTx/>
              <a:buSzTx/>
              <a:buFontTx/>
              <a:buChar char="–"/>
              <a:defRPr/>
            </a:pPr>
            <a:r>
              <a:rPr lang="en-US" altLang="en-US" sz="2400" dirty="0">
                <a:sym typeface="+mn-ea"/>
              </a:rPr>
              <a:t>11-24/1475, Discussion on ultra-low power timing clock, Weijie Xu (OPPO)</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11-24/1495, Draft of Specification Framework for TGbp, Yinan Qi (OPPO)</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11-24/1496, PPDUs in AMP, Bin Qian (Huawei)</a:t>
            </a:r>
            <a:endParaRPr lang="en-US" altLang="en-US" sz="2400" dirty="0">
              <a:sym typeface="+mn-ea"/>
            </a:endParaRPr>
          </a:p>
          <a:p>
            <a:pPr lvl="1" algn="l" eaLnBrk="0" hangingPunct="0">
              <a:buClrTx/>
              <a:buSzTx/>
              <a:buFontTx/>
              <a:buChar char="–"/>
              <a:defRPr/>
            </a:pPr>
            <a:r>
              <a:rPr lang="en-US" altLang="en-US" sz="2400" dirty="0">
                <a:sym typeface="+mn-ea"/>
              </a:rPr>
              <a:t>11-24/1497, Uplink Rates for Active Transmission, Amichai Sanderovich (Wiliot)</a:t>
            </a:r>
            <a:endParaRPr lang="en-US" altLang="en-US" sz="2400" dirty="0">
              <a:solidFill>
                <a:schemeClr val="tx1"/>
              </a:solidFill>
            </a:endParaRPr>
          </a:p>
          <a:p>
            <a:pPr lvl="1" algn="l" eaLnBrk="0" hangingPunct="0">
              <a:buClrTx/>
              <a:buSzTx/>
              <a:buFontTx/>
              <a:buChar char="–"/>
              <a:defRPr/>
            </a:pPr>
            <a:r>
              <a:rPr lang="en-US" altLang="en-US" sz="2400" i="1" dirty="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a:t>
            </a:r>
            <a:r>
              <a:rPr lang="en-US" altLang="en-US" sz="3600" kern="0" dirty="0" smtClean="0">
                <a:latin typeface="Arial" panose="020B0604020202020204" pitchFamily="34" charset="0"/>
              </a:rPr>
              <a:t>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a:t>
            </a:r>
            <a:endParaRPr lang="en-GB" altLang="en-US" sz="2400" dirty="0" smtClean="0"/>
          </a:p>
          <a:p>
            <a:pPr lvl="1" algn="l" eaLnBrk="0" hangingPunct="0">
              <a:buClrTx/>
              <a:buSzTx/>
              <a:buFontTx/>
              <a:buChar char="–"/>
              <a:defRPr/>
            </a:pPr>
            <a:r>
              <a:rPr lang="en-US" altLang="en-US" sz="2400" dirty="0">
                <a:sym typeface="+mn-ea"/>
              </a:rPr>
              <a:t>11-24/</a:t>
            </a:r>
            <a:r>
              <a:rPr lang="en-US" altLang="en-US" sz="2400" dirty="0">
                <a:sym typeface="+mn-ea"/>
              </a:rPr>
              <a:t>1500, Duty-cycle AMP operation, Weijie Xu (OPPO)</a:t>
            </a:r>
            <a:endParaRPr lang="en-US" altLang="en-US" sz="2400" dirty="0">
              <a:solidFill>
                <a:schemeClr val="tx1"/>
              </a:solidFill>
            </a:endParaRPr>
          </a:p>
          <a:p>
            <a:pPr lvl="1" algn="l" eaLnBrk="0" hangingPunct="0">
              <a:buClrTx/>
              <a:buSzTx/>
              <a:buFontTx/>
              <a:buChar char="–"/>
              <a:defRPr/>
            </a:pPr>
            <a:r>
              <a:rPr lang="en-US" altLang="en-US" sz="2400" dirty="0">
                <a:sym typeface="+mn-ea"/>
              </a:rPr>
              <a:t>11-24/</a:t>
            </a:r>
            <a:r>
              <a:rPr lang="en-US" altLang="en-US" sz="2400" dirty="0">
                <a:sym typeface="+mn-ea"/>
              </a:rPr>
              <a:t>1501, multiple access for AMP IoT, Weijie Xu (OPPO)</a:t>
            </a:r>
            <a:endParaRPr lang="en-US" altLang="en-US" sz="2400" dirty="0">
              <a:solidFill>
                <a:schemeClr val="tx1"/>
              </a:solidFill>
            </a:endParaRPr>
          </a:p>
          <a:p>
            <a:pPr lvl="1" algn="l" eaLnBrk="0" hangingPunct="0">
              <a:buClrTx/>
              <a:buSzTx/>
              <a:buFontTx/>
              <a:buChar char="–"/>
              <a:defRPr/>
            </a:pPr>
            <a:r>
              <a:rPr lang="en-US" altLang="en-US" sz="2400" dirty="0">
                <a:sym typeface="+mn-ea"/>
              </a:rPr>
              <a:t>11-24/</a:t>
            </a:r>
            <a:r>
              <a:rPr lang="en-US" altLang="en-US" sz="2400" dirty="0">
                <a:sym typeface="+mn-ea"/>
              </a:rPr>
              <a:t>1513, Downlink link budget of passive receivers, </a:t>
            </a:r>
            <a:r>
              <a:rPr lang="en-US" altLang="en-US" sz="2400" dirty="0">
                <a:sym typeface="+mn-ea"/>
              </a:rPr>
              <a:t>Amichai Sanderovich (Wiliot)</a:t>
            </a:r>
            <a:endParaRPr lang="en-US" altLang="en-US" sz="2400" dirty="0">
              <a:solidFill>
                <a:schemeClr val="tx1"/>
              </a:solidFill>
            </a:endParaRPr>
          </a:p>
          <a:p>
            <a:pPr lvl="1" algn="l" eaLnBrk="0" hangingPunct="0">
              <a:buClrTx/>
              <a:buSzTx/>
              <a:buFontTx/>
              <a:buChar char="–"/>
              <a:defRPr/>
            </a:pPr>
            <a:r>
              <a:rPr lang="en-US" altLang="en-US" sz="2400" dirty="0">
                <a:sym typeface="+mn-ea"/>
              </a:rPr>
              <a:t>11-24/1520, Charging and Discharging Intervals in Passive AMP STAs, Dror Regev (Huawei)</a:t>
            </a:r>
            <a:endParaRPr lang="en-US" altLang="en-US" sz="2400" dirty="0">
              <a:sym typeface="+mn-ea"/>
            </a:endParaRPr>
          </a:p>
          <a:p>
            <a:pPr lvl="1" algn="l" eaLnBrk="0" hangingPunct="0">
              <a:buClrTx/>
              <a:buSzTx/>
              <a:buFontTx/>
              <a:buChar char="–"/>
              <a:defRPr/>
            </a:pPr>
            <a:r>
              <a:rPr lang="en-US" altLang="en-US" sz="2400" i="1" dirty="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buChar char="–"/>
              <a:defRPr/>
            </a:pPr>
            <a:r>
              <a:rPr lang="en-US" altLang="en-GB" dirty="0">
                <a:sym typeface="+mn-ea"/>
              </a:rPr>
              <a:t>11-24/1527, Analysis of Bandwidth Expansion in Backscatter Scenario, Bin Qian (Huawei)</a:t>
            </a:r>
            <a:endParaRPr lang="en-US" altLang="en-GB" dirty="0">
              <a:solidFill>
                <a:schemeClr val="tx1"/>
              </a:solidFill>
            </a:endParaRPr>
          </a:p>
          <a:p>
            <a:pPr lvl="1" algn="l" eaLnBrk="0" hangingPunct="0">
              <a:buClrTx/>
              <a:buSzTx/>
              <a:buFontTx/>
              <a:buChar char="–"/>
              <a:defRPr/>
            </a:pPr>
            <a:r>
              <a:rPr lang="en-US" altLang="en-GB" dirty="0">
                <a:sym typeface="+mn-ea"/>
              </a:rPr>
              <a:t>11-24/1529, Some observations related to OOK, Leif Wilhelmsson (Ericsson)</a:t>
            </a:r>
            <a:endParaRPr lang="en-US" altLang="en-GB" dirty="0">
              <a:solidFill>
                <a:schemeClr val="tx1"/>
              </a:solidFill>
            </a:endParaRPr>
          </a:p>
          <a:p>
            <a:pPr lvl="1" algn="l" eaLnBrk="0" hangingPunct="0">
              <a:buClrTx/>
              <a:buSzTx/>
              <a:buFontTx/>
              <a:buChar char="–"/>
              <a:defRPr/>
            </a:pPr>
            <a:r>
              <a:rPr lang="en-US" altLang="en-GB" dirty="0">
                <a:sym typeface="+mn-ea"/>
              </a:rPr>
              <a:t>11-24/1530, Discussion of AMP-SIG field, Bin Qian (Huawei)</a:t>
            </a:r>
            <a:endParaRPr lang="en-US" altLang="en-GB" dirty="0">
              <a:solidFill>
                <a:schemeClr val="tx1"/>
              </a:solidFill>
            </a:endParaRPr>
          </a:p>
          <a:p>
            <a:pPr lvl="1" algn="l" eaLnBrk="0" hangingPunct="0">
              <a:buClrTx/>
              <a:buSzTx/>
              <a:buFontTx/>
              <a:buChar char="–"/>
              <a:defRPr/>
            </a:pPr>
            <a:r>
              <a:rPr lang="en-US" altLang="en-GB" dirty="0">
                <a:sym typeface="+mn-ea"/>
              </a:rPr>
              <a:t>11-24/1533, Waveform for AMP IoT, Ke Wang (OPPO)</a:t>
            </a:r>
            <a:endParaRPr lang="en-US" altLang="en-GB" dirty="0">
              <a:solidFill>
                <a:schemeClr val="tx1"/>
              </a:solidFill>
            </a:endParaRPr>
          </a:p>
          <a:p>
            <a:pPr lvl="1" algn="l" eaLnBrk="0" hangingPunct="0">
              <a:buClrTx/>
              <a:buSzTx/>
              <a:buFontTx/>
              <a:buChar char="–"/>
              <a:defRPr/>
            </a:pPr>
            <a:r>
              <a:rPr lang="en-US" altLang="en-GB" sz="2000" i="1" dirty="0">
                <a:solidFill>
                  <a:schemeClr val="tx1"/>
                </a:solidFill>
              </a:rPr>
              <a:t>TBD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buChar char="–"/>
              <a:defRPr/>
            </a:pPr>
            <a:r>
              <a:rPr lang="en-US" altLang="en-GB" dirty="0">
                <a:sym typeface="+mn-ea"/>
              </a:rPr>
              <a:t>11-24/1534, Trigger based AMP communications, Chuanfeng He (OPPO)</a:t>
            </a:r>
            <a:endParaRPr lang="en-US" altLang="en-GB" dirty="0">
              <a:solidFill>
                <a:schemeClr val="tx1"/>
              </a:solidFill>
            </a:endParaRPr>
          </a:p>
          <a:p>
            <a:pPr lvl="1" algn="l" eaLnBrk="0" hangingPunct="0">
              <a:buClrTx/>
              <a:buSzTx/>
              <a:buFontTx/>
              <a:buChar char="–"/>
              <a:defRPr/>
            </a:pPr>
            <a:r>
              <a:rPr lang="en-US" altLang="en-GB" dirty="0">
                <a:sym typeface="+mn-ea"/>
              </a:rPr>
              <a:t>11-24/1535, PPDU design for AMP (Yinan Qi)</a:t>
            </a:r>
            <a:endParaRPr lang="en-US" altLang="en-GB" dirty="0">
              <a:solidFill>
                <a:schemeClr val="tx1"/>
              </a:solidFill>
            </a:endParaRPr>
          </a:p>
          <a:p>
            <a:pPr lvl="1" algn="l" eaLnBrk="0" hangingPunct="0">
              <a:buClrTx/>
              <a:buSzTx/>
              <a:buFontTx/>
              <a:buChar char="–"/>
              <a:defRPr/>
            </a:pPr>
            <a:r>
              <a:rPr lang="en-US" altLang="en-GB" dirty="0">
                <a:sym typeface="+mn-ea"/>
              </a:rPr>
              <a:t>11-24/1537, Wireless connectivity challenges for AMP only IoT devices under 802.11 specification, Solomon Trainin (Wiliot) [30 mins]</a:t>
            </a:r>
            <a:endParaRPr lang="en-US" altLang="en-GB" dirty="0">
              <a:solidFill>
                <a:schemeClr val="tx1"/>
              </a:solidFill>
            </a:endParaRPr>
          </a:p>
          <a:p>
            <a:pPr lvl="1" algn="l" eaLnBrk="0" hangingPunct="0">
              <a:buClrTx/>
              <a:buSzTx/>
              <a:buFontTx/>
              <a:buChar char="–"/>
              <a:defRPr/>
            </a:pPr>
            <a:r>
              <a:rPr lang="en-US" altLang="en-GB" dirty="0">
                <a:sym typeface="+mn-ea"/>
              </a:rPr>
              <a:t>11-24/1539, Energy-level status Reporting for AMP devices, Mahmoud Hasabelnaby (Huawei)</a:t>
            </a:r>
            <a:endParaRPr lang="en-US" altLang="en-GB" dirty="0">
              <a:solidFill>
                <a:schemeClr val="tx1"/>
              </a:solidFill>
            </a:endParaRPr>
          </a:p>
          <a:p>
            <a:pPr lvl="1" algn="l" eaLnBrk="0" hangingPunct="0">
              <a:buClrTx/>
              <a:buSzTx/>
              <a:buFontTx/>
              <a:buChar char="–"/>
              <a:defRPr/>
            </a:pPr>
            <a:r>
              <a:rPr lang="en-US" altLang="en-GB" sz="2000" i="1" dirty="0">
                <a:solidFill>
                  <a:schemeClr val="tx1"/>
                </a:solidFill>
              </a:rPr>
              <a:t>TBD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buChar char="–"/>
              <a:defRPr/>
            </a:pPr>
            <a:r>
              <a:rPr lang="en-US" altLang="en-GB" dirty="0">
                <a:sym typeface="+mn-ea"/>
              </a:rPr>
              <a:t>11-24/</a:t>
            </a:r>
            <a:r>
              <a:rPr lang="en-US" altLang="en-GB" dirty="0">
                <a:sym typeface="+mn-ea"/>
              </a:rPr>
              <a:t>1524, Follow-up on the AMP WPT protocol, Ian Bajaj (Huawei) [AM2]</a:t>
            </a:r>
            <a:endParaRPr lang="en-US" altLang="en-GB" dirty="0">
              <a:sym typeface="+mn-ea"/>
            </a:endParaRPr>
          </a:p>
          <a:p>
            <a:pPr lvl="1" algn="l" eaLnBrk="0" hangingPunct="0">
              <a:buClrTx/>
              <a:buSzTx/>
              <a:buFontTx/>
              <a:buChar char="–"/>
              <a:defRPr/>
            </a:pPr>
            <a:r>
              <a:rPr lang="en-US" altLang="en-GB" dirty="0">
                <a:sym typeface="+mn-ea"/>
              </a:rPr>
              <a:t>11-24/1536, Wireless Power Transfer for AMP (Yinan Qi)</a:t>
            </a:r>
            <a:endParaRPr lang="en-US" altLang="en-GB" dirty="0">
              <a:solidFill>
                <a:schemeClr val="tx1"/>
              </a:solidFill>
            </a:endParaRPr>
          </a:p>
          <a:p>
            <a:pPr lvl="1" algn="l" eaLnBrk="0" hangingPunct="0">
              <a:buClrTx/>
              <a:buSzTx/>
              <a:buFontTx/>
              <a:buChar char="–"/>
              <a:defRPr/>
            </a:pPr>
            <a:r>
              <a:rPr lang="en-US" altLang="en-GB" dirty="0">
                <a:sym typeface="+mn-ea"/>
              </a:rPr>
              <a:t>11-24/1551, WPT waveform discussion, Panpan Li (Huawei)</a:t>
            </a:r>
            <a:endParaRPr lang="en-US" altLang="en-GB" dirty="0">
              <a:solidFill>
                <a:schemeClr val="tx1"/>
              </a:solidFill>
            </a:endParaRPr>
          </a:p>
          <a:p>
            <a:pPr lvl="1" algn="l" eaLnBrk="0" hangingPunct="0">
              <a:buClrTx/>
              <a:buSzTx/>
              <a:buFontTx/>
              <a:buChar char="–"/>
              <a:defRPr/>
            </a:pPr>
            <a:r>
              <a:rPr lang="en-US" altLang="en-GB" dirty="0">
                <a:sym typeface="+mn-ea"/>
              </a:rPr>
              <a:t>11-24/1543, Frequency translation backscatter, Manideep Dunna (Qualcomm)</a:t>
            </a:r>
            <a:endParaRPr lang="en-US" altLang="en-GB" dirty="0">
              <a:solidFill>
                <a:schemeClr val="tx1"/>
              </a:solidFill>
            </a:endParaRPr>
          </a:p>
          <a:p>
            <a:pPr lvl="1" algn="l" eaLnBrk="0" hangingPunct="0">
              <a:buClrTx/>
              <a:buSzTx/>
              <a:buFontTx/>
              <a:buChar char="–"/>
              <a:defRPr/>
            </a:pPr>
            <a:r>
              <a:rPr lang="en-US" altLang="en-GB" i="1" dirty="0">
                <a:solidFill>
                  <a:schemeClr val="tx1"/>
                </a:solidFill>
              </a:rPr>
              <a:t>TBD</a:t>
            </a:r>
            <a:r>
              <a:rPr lang="en-US" altLang="en-GB" sz="2000" i="1" dirty="0">
                <a:solidFill>
                  <a:schemeClr val="tx1"/>
                </a:solidFill>
              </a:rPr>
              <a:t>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smtClean="0"/>
              <a:t>Contribution </a:t>
            </a:r>
            <a:r>
              <a:rPr lang="en-US" altLang="en-GB" dirty="0" smtClean="0"/>
              <a:t>discussion</a:t>
            </a:r>
            <a:endParaRPr lang="en-US" altLang="en-GB" dirty="0" smtClean="0"/>
          </a:p>
          <a:p>
            <a:pPr lvl="1" eaLnBrk="0" hangingPunct="0">
              <a:defRPr/>
            </a:pPr>
            <a:r>
              <a:rPr lang="en-US" altLang="en-US" sz="2100" dirty="0" smtClean="0">
                <a:sym typeface="+mn-ea"/>
              </a:rPr>
              <a:t>11-24/1548, Thoughts on Security for AMP, Rojan Chitrakar (Huawei)</a:t>
            </a:r>
            <a:endParaRPr lang="en-US" altLang="en-US" sz="2100" dirty="0" smtClean="0">
              <a:solidFill>
                <a:schemeClr val="tx1"/>
              </a:solidFill>
            </a:endParaRPr>
          </a:p>
          <a:p>
            <a:pPr lvl="1" algn="l" eaLnBrk="0" hangingPunct="0">
              <a:buClrTx/>
              <a:buSzTx/>
              <a:buFontTx/>
              <a:buChar char="–"/>
              <a:defRPr/>
            </a:pPr>
            <a:r>
              <a:rPr lang="en-US" altLang="en-US" sz="2100" dirty="0" smtClean="0">
                <a:sym typeface="+mn-ea"/>
              </a:rPr>
              <a:t>11-24/1549, Follow-up on AMP Channel access, Rojan Chitrakar (Huawei)</a:t>
            </a:r>
            <a:endParaRPr lang="en-US" altLang="en-US" sz="2100" dirty="0" smtClean="0">
              <a:solidFill>
                <a:schemeClr val="tx1"/>
              </a:solidFill>
            </a:endParaRPr>
          </a:p>
          <a:p>
            <a:pPr lvl="1" algn="l" eaLnBrk="0" hangingPunct="0">
              <a:buClrTx/>
              <a:buSzTx/>
              <a:buFontTx/>
              <a:buChar char="–"/>
              <a:defRPr/>
            </a:pPr>
            <a:r>
              <a:rPr lang="en-US" altLang="en-US" sz="2100" dirty="0" smtClean="0">
                <a:sym typeface="+mn-ea"/>
              </a:rPr>
              <a:t>11-24/1557, AMP DL PPDU design considerations, Rui Cao (NXP)</a:t>
            </a:r>
            <a:endParaRPr lang="en-US" altLang="en-US" sz="2100" dirty="0" smtClean="0">
              <a:solidFill>
                <a:schemeClr val="tx1"/>
              </a:solidFill>
            </a:endParaRPr>
          </a:p>
          <a:p>
            <a:pPr lvl="1" algn="l" eaLnBrk="0" hangingPunct="0">
              <a:buClrTx/>
              <a:buSzTx/>
              <a:buFontTx/>
              <a:buChar char="–"/>
              <a:defRPr/>
            </a:pPr>
            <a:r>
              <a:rPr lang="en-US" altLang="en-US" sz="2100" dirty="0" smtClean="0">
                <a:sym typeface="+mn-ea"/>
              </a:rPr>
              <a:t>11-24/1560, Follow up on capability report and ID allocation for AMP STA, Zhanjing Bao (TCL)</a:t>
            </a:r>
            <a:endParaRPr lang="en-US" altLang="en-US" sz="2100" dirty="0" smtClean="0">
              <a:solidFill>
                <a:schemeClr val="tx1"/>
              </a:solidFill>
            </a:endParaRPr>
          </a:p>
          <a:p>
            <a:pPr lvl="1" eaLnBrk="0" hangingPunct="0">
              <a:defRPr/>
            </a:pPr>
            <a:r>
              <a:rPr lang="en-US" altLang="en-US" sz="2100" i="1" dirty="0">
                <a:solidFill>
                  <a:schemeClr val="tx1"/>
                </a:solidFill>
              </a:rPr>
              <a:t>TBD</a:t>
            </a:r>
            <a:endParaRPr lang="en-US" altLang="en-US" sz="2100" i="1" dirty="0">
              <a:solidFill>
                <a:schemeClr val="tx1"/>
              </a:solidFill>
            </a:endParaRPr>
          </a:p>
          <a:p>
            <a:pPr eaLnBrk="0" hangingPunct="0">
              <a:defRPr/>
            </a:pPr>
            <a:r>
              <a:rPr lang="en-US" altLang="en-GB" dirty="0"/>
              <a:t>SPs and Motions</a:t>
            </a:r>
            <a:endParaRPr lang="en-US" altLang="en-GB" dirty="0"/>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endParaRPr lang="en-US" altLang="en-GB" dirty="0"/>
          </a:p>
          <a:p>
            <a:pPr eaLnBrk="0" hangingPunct="0">
              <a:defRPr/>
            </a:pPr>
            <a:r>
              <a:rPr lang="en-US" altLang="en-GB" dirty="0" smtClean="0"/>
              <a:t>Any </a:t>
            </a:r>
            <a:r>
              <a:rPr lang="en-US" altLang="en-GB" dirty="0" smtClean="0"/>
              <a:t>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endParaRPr lang="en-US" altLang="zh-CN" sz="2800" kern="0" dirty="0" smtClean="0"/>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Oct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Nov 5</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21127</Words>
  <Application>WPS 演示</Application>
  <PresentationFormat>宽屏</PresentationFormat>
  <Paragraphs>672</Paragraphs>
  <Slides>34</Slides>
  <Notes>0</Notes>
  <HiddenSlides>0</HiddenSlides>
  <MMClips>0</MMClips>
  <ScaleCrop>false</ScaleCrop>
  <HeadingPairs>
    <vt:vector size="8" baseType="variant">
      <vt:variant>
        <vt:lpstr>已用的字体</vt:lpstr>
      </vt:variant>
      <vt:variant>
        <vt:i4>15</vt:i4>
      </vt:variant>
      <vt:variant>
        <vt:lpstr>主题</vt:lpstr>
      </vt:variant>
      <vt:variant>
        <vt:i4>3</vt:i4>
      </vt:variant>
      <vt:variant>
        <vt:lpstr>嵌入 OLE 服务器</vt:lpstr>
      </vt:variant>
      <vt:variant>
        <vt:i4>1</vt:i4>
      </vt:variant>
      <vt:variant>
        <vt:lpstr>幻灯片标题</vt:lpstr>
      </vt:variant>
      <vt:variant>
        <vt:i4>34</vt:i4>
      </vt:variant>
    </vt:vector>
  </HeadingPairs>
  <TitlesOfParts>
    <vt:vector size="53"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2_802-11-Submission-16-9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274</cp:revision>
  <cp:lastPrinted>2014-11-04T15:04:00Z</cp:lastPrinted>
  <dcterms:created xsi:type="dcterms:W3CDTF">2007-04-17T18:10:00Z</dcterms:created>
  <dcterms:modified xsi:type="dcterms:W3CDTF">2024-09-06T10:06:29Z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