
<file path=[Content_Types].xml><?xml version="1.0" encoding="utf-8"?>
<Types xmlns="http://schemas.openxmlformats.org/package/2006/content-types">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omments/comment1.xml" ContentType="application/vnd.openxmlformats-officedocument.presentationml.comments+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8"/>
  </p:notesMasterIdLst>
  <p:handoutMasterIdLst>
    <p:handoutMasterId r:id="rId39"/>
  </p:handoutMasterIdLst>
  <p:sldIdLst>
    <p:sldId id="269" r:id="rId2"/>
    <p:sldId id="813" r:id="rId3"/>
    <p:sldId id="424" r:id="rId4"/>
    <p:sldId id="423" r:id="rId5"/>
    <p:sldId id="1288" r:id="rId6"/>
    <p:sldId id="757" r:id="rId7"/>
    <p:sldId id="754" r:id="rId8"/>
    <p:sldId id="755" r:id="rId9"/>
    <p:sldId id="458" r:id="rId10"/>
    <p:sldId id="489" r:id="rId11"/>
    <p:sldId id="814" r:id="rId12"/>
    <p:sldId id="815" r:id="rId13"/>
    <p:sldId id="749" r:id="rId14"/>
    <p:sldId id="767" r:id="rId15"/>
    <p:sldId id="768" r:id="rId16"/>
    <p:sldId id="746" r:id="rId17"/>
    <p:sldId id="1294" r:id="rId18"/>
    <p:sldId id="1396" r:id="rId19"/>
    <p:sldId id="877" r:id="rId20"/>
    <p:sldId id="1427" r:id="rId21"/>
    <p:sldId id="897" r:id="rId22"/>
    <p:sldId id="1163" r:id="rId23"/>
    <p:sldId id="1379" r:id="rId24"/>
    <p:sldId id="1448" r:id="rId25"/>
    <p:sldId id="1455" r:id="rId26"/>
    <p:sldId id="1433" r:id="rId27"/>
    <p:sldId id="905" r:id="rId28"/>
    <p:sldId id="1183" r:id="rId29"/>
    <p:sldId id="1221" r:id="rId30"/>
    <p:sldId id="1456" r:id="rId31"/>
    <p:sldId id="1457" r:id="rId32"/>
    <p:sldId id="1447" r:id="rId33"/>
    <p:sldId id="1466" r:id="rId34"/>
    <p:sldId id="1421" r:id="rId35"/>
    <p:sldId id="1446" r:id="rId36"/>
    <p:sldId id="1024" r:id="rId3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9"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548" autoAdjust="0"/>
    <p:restoredTop sz="91622" autoAdjust="0"/>
  </p:normalViewPr>
  <p:slideViewPr>
    <p:cSldViewPr>
      <p:cViewPr varScale="1">
        <p:scale>
          <a:sx n="101" d="100"/>
          <a:sy n="101" d="100"/>
        </p:scale>
        <p:origin x="708" y="10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handoutMaster" Target="handoutMasters/handoutMaster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D4.0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134</c:v>
                </c:pt>
                <c:pt idx="1">
                  <c:v>5</c:v>
                </c:pt>
                <c:pt idx="2">
                  <c:v>68</c:v>
                </c:pt>
              </c:numCache>
            </c:numRef>
          </c:val>
          <c:extLst>
            <c:ext xmlns:c16="http://schemas.microsoft.com/office/drawing/2014/chart" uri="{C3380CC4-5D6E-409C-BE32-E72D297353CC}">
              <c16:uniqueId val="{00000000-2D8D-4E53-9A33-DB453013739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128</c:v>
                </c:pt>
                <c:pt idx="1">
                  <c:v>5</c:v>
                </c:pt>
                <c:pt idx="2">
                  <c:v>68</c:v>
                </c:pt>
              </c:numCache>
            </c:numRef>
          </c:val>
          <c:extLst>
            <c:ext xmlns:c16="http://schemas.microsoft.com/office/drawing/2014/chart" uri="{C3380CC4-5D6E-409C-BE32-E72D297353CC}">
              <c16:uniqueId val="{00000001-2D8D-4E53-9A33-DB4530137398}"/>
            </c:ext>
          </c:extLst>
        </c:ser>
        <c:dLbls>
          <c:dLblPos val="inEnd"/>
          <c:showLegendKey val="0"/>
          <c:showVal val="1"/>
          <c:showCatName val="0"/>
          <c:showSerName val="0"/>
          <c:showPercent val="0"/>
          <c:showBubbleSize val="0"/>
        </c:dLbls>
        <c:gapWidth val="65"/>
        <c:axId val="1485024720"/>
        <c:axId val="1485027440"/>
      </c:barChart>
      <c:catAx>
        <c:axId val="1485024720"/>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1485027440"/>
        <c:crosses val="autoZero"/>
        <c:auto val="1"/>
        <c:lblAlgn val="ctr"/>
        <c:lblOffset val="100"/>
        <c:noMultiLvlLbl val="0"/>
      </c:catAx>
      <c:valAx>
        <c:axId val="1485027440"/>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1485024720"/>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omments/comment1.xml><?xml version="1.0" encoding="utf-8"?>
<p:cmLst xmlns:a="http://schemas.openxmlformats.org/drawingml/2006/main" xmlns:r="http://schemas.openxmlformats.org/officeDocument/2006/relationships" xmlns:p="http://schemas.openxmlformats.org/presentationml/2006/main">
  <p:cm authorId="1" dt="2024-08-12T10:12:09.693" idx="5">
    <p:pos x="4877" y="1163"/>
    <p:text>Chech the revision number!!!</p:text>
    <p:extLst>
      <p:ext uri="{C676402C-5697-4E1C-873F-D02D1690AC5C}">
        <p15:threadingInfo xmlns:p15="http://schemas.microsoft.com/office/powerpoint/2012/main" timeZoneBias="-480"/>
      </p:ext>
    </p:extLs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489903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822908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a:p>
            <a:pPr marL="0" marR="0" lvl="0" indent="0" algn="l" defTabSz="933450" rtl="0" eaLnBrk="0" fontAlgn="base" latinLnBrk="0" hangingPunct="0">
              <a:lnSpc>
                <a:spcPct val="100000"/>
              </a:lnSpc>
              <a:spcBef>
                <a:spcPct val="30000"/>
              </a:spcBef>
              <a:spcAft>
                <a:spcPct val="0"/>
              </a:spcAft>
              <a:buClrTx/>
              <a:buSzTx/>
              <a:buFontTx/>
              <a:buNone/>
              <a:tabLst/>
              <a:defRPr/>
            </a:pPr>
            <a:endParaRPr lang="en-US" altLang="zh-CN" sz="1200" dirty="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a:highlight>
                  <a:srgbClr val="00FF00"/>
                </a:highlight>
              </a:rPr>
              <a:t>Approved by unanimous consent</a:t>
            </a:r>
          </a:p>
        </p:txBody>
      </p:sp>
    </p:spTree>
    <p:extLst>
      <p:ext uri="{BB962C8B-B14F-4D97-AF65-F5344CB8AC3E}">
        <p14:creationId xmlns:p14="http://schemas.microsoft.com/office/powerpoint/2010/main" val="198480487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20</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573503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a:p>
          <a:p>
            <a:endParaRPr lang="en-US" altLang="en-US" dirty="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511215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22</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58488474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3983327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13873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4474090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2584606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73653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84121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42913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5634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6963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363139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Motion Passes (Y,  N,  A)</a:t>
            </a: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b="1" dirty="0">
                <a:solidFill>
                  <a:srgbClr val="000000"/>
                </a:solidFill>
                <a:highlight>
                  <a:srgbClr val="00FF00"/>
                </a:highlight>
                <a:latin typeface="Times New Roman" panose="02020603050405020304" pitchFamily="18" charset="0"/>
              </a:rPr>
              <a:t>Could ask for     </a:t>
            </a:r>
            <a:r>
              <a:rPr lang="en-US" altLang="zh-CN" sz="1200" kern="1200" dirty="0">
                <a:solidFill>
                  <a:srgbClr val="000000"/>
                </a:solidFill>
                <a:highlight>
                  <a:srgbClr val="00FF00"/>
                </a:highlight>
                <a:latin typeface="Times New Roman" panose="02020603050405020304" pitchFamily="18" charset="0"/>
                <a:ea typeface="MS PGothic" pitchFamily="34" charset="-128"/>
                <a:cs typeface="MS PGothic" charset="0"/>
              </a:rPr>
              <a:t>Approved by unanimous consent</a:t>
            </a:r>
            <a:endParaRPr lang="en-US" altLang="zh-CN" dirty="0">
              <a:solidFill>
                <a:srgbClr val="000000"/>
              </a:solidFill>
              <a:highlight>
                <a:srgbClr val="00FF00"/>
              </a:highlight>
              <a:latin typeface="Times New Roman" panose="02020603050405020304" pitchFamily="18" charset="0"/>
            </a:endParaRPr>
          </a:p>
          <a:p>
            <a:endParaRPr lang="zh-CN" altLang="en-US" dirty="0"/>
          </a:p>
        </p:txBody>
      </p:sp>
    </p:spTree>
    <p:extLst>
      <p:ext uri="{BB962C8B-B14F-4D97-AF65-F5344CB8AC3E}">
        <p14:creationId xmlns:p14="http://schemas.microsoft.com/office/powerpoint/2010/main" val="32770963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886034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474233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5680495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802.11-24/1378r1</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11" name="Rectangle 7"/>
          <p:cNvSpPr>
            <a:spLocks noChangeArrowheads="1"/>
          </p:cNvSpPr>
          <p:nvPr userDrawn="1"/>
        </p:nvSpPr>
        <p:spPr bwMode="auto">
          <a:xfrm>
            <a:off x="457200" y="318315"/>
            <a:ext cx="157960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September 2024</a:t>
            </a:r>
            <a:endParaRPr lang="en-US" altLang="en-US" sz="1800" b="1" dirty="0"/>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a:t>Tony Xiao Han (Huawei)</a:t>
            </a:r>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4/11-24-1336-00-00bf-ieee-802-11bf-july-2024-plenary-meeting-minutes.docx"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hyperlink" Target="https://mentor.ieee.org/802.11/dcn/24/11-24-1376-03-00bf-ieee-802-11bf-teleconference-minutes-august-september-2024.doc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4/11-24-1041-06-00bf-initial-sa-ballot-comments-and-approved-resolutions.xlsx" TargetMode="External"/><Relationship Id="rId2" Type="http://schemas.openxmlformats.org/officeDocument/2006/relationships/notesSlide" Target="../notesSlides/notesSlide32.xml"/><Relationship Id="rId1" Type="http://schemas.openxmlformats.org/officeDocument/2006/relationships/slideLayout" Target="../slideLayouts/slideLayout1.xml"/><Relationship Id="rId4" Type="http://schemas.openxmlformats.org/officeDocument/2006/relationships/comments" Target="../comments/commen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cvent.me/LBkMEE"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br>
              <a:rPr lang="en-US" altLang="en-US" sz="3600" dirty="0"/>
            </a:br>
            <a:r>
              <a:rPr lang="en-US" altLang="en-US" sz="3600" dirty="0"/>
              <a:t>Meeting agenda, </a:t>
            </a:r>
            <a:r>
              <a:rPr lang="en-US" altLang="zh-CN" sz="3600" dirty="0">
                <a:solidFill>
                  <a:srgbClr val="0000FF"/>
                </a:solidFill>
              </a:rPr>
              <a:t>September Interim </a:t>
            </a:r>
            <a:r>
              <a:rPr lang="en-US" altLang="en-US" sz="3600" dirty="0"/>
              <a:t>2024</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2024-09-01</a:t>
            </a:r>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extLst>
                    <a:ext uri="{9D8B030D-6E8A-4147-A177-3AD203B41FA5}">
                      <a16:colId xmlns:a16="http://schemas.microsoft.com/office/drawing/2014/main" val="20000"/>
                    </a:ext>
                  </a:extLst>
                </a:gridCol>
                <a:gridCol w="1203158">
                  <a:extLst>
                    <a:ext uri="{9D8B030D-6E8A-4147-A177-3AD203B41FA5}">
                      <a16:colId xmlns:a16="http://schemas.microsoft.com/office/drawing/2014/main" val="20001"/>
                    </a:ext>
                  </a:extLst>
                </a:gridCol>
                <a:gridCol w="2165684">
                  <a:extLst>
                    <a:ext uri="{9D8B030D-6E8A-4147-A177-3AD203B41FA5}">
                      <a16:colId xmlns:a16="http://schemas.microsoft.com/office/drawing/2014/main" val="20002"/>
                    </a:ext>
                  </a:extLst>
                </a:gridCol>
                <a:gridCol w="802105">
                  <a:extLst>
                    <a:ext uri="{9D8B030D-6E8A-4147-A177-3AD203B41FA5}">
                      <a16:colId xmlns:a16="http://schemas.microsoft.com/office/drawing/2014/main" val="20003"/>
                    </a:ext>
                  </a:extLst>
                </a:gridCol>
                <a:gridCol w="1925053">
                  <a:extLst>
                    <a:ext uri="{9D8B030D-6E8A-4147-A177-3AD203B41FA5}">
                      <a16:colId xmlns:a16="http://schemas.microsoft.com/office/drawing/2014/main" val="20004"/>
                    </a:ext>
                  </a:extLst>
                </a:gridCol>
              </a:tblGrid>
              <a:tr h="275273">
                <a:tc>
                  <a:txBody>
                    <a:bodyPr/>
                    <a:lstStyle/>
                    <a:p>
                      <a:pPr algn="ctr"/>
                      <a:r>
                        <a:rPr lang="en-US" sz="1200" dirty="0">
                          <a:solidFill>
                            <a:schemeClr val="tx1"/>
                          </a:solidFill>
                        </a:rPr>
                        <a:t>Name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Affiliation</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Address</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Phone</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a:solidFill>
                            <a:schemeClr val="tx1"/>
                          </a:solidFill>
                        </a:rPr>
                        <a:t>Email</a:t>
                      </a: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a:solidFill>
                            <a:srgbClr val="000000"/>
                          </a:solidFill>
                          <a:latin typeface="+mn-lt"/>
                          <a:ea typeface="Times New Roman"/>
                          <a:cs typeface="Arial"/>
                        </a:rPr>
                        <a:t>Tony Xiao Han</a:t>
                      </a:r>
                      <a:endParaRPr lang="en-US" sz="14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September</a:t>
            </a:r>
            <a:r>
              <a:rPr lang="en-US" altLang="en-US" sz="3200" dirty="0">
                <a:solidFill>
                  <a:srgbClr val="0000FF"/>
                </a:solidFill>
                <a:cs typeface="Times New Roman" panose="02020603050405020304" pitchFamily="18" charset="0"/>
              </a:rPr>
              <a:t> 9 (AM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en-US" sz="1400" dirty="0">
                <a:solidFill>
                  <a:srgbClr val="0000FF"/>
                </a:solidFill>
              </a:rPr>
              <a:t>Approve </a:t>
            </a:r>
            <a:r>
              <a:rPr lang="en-US" altLang="zh-CN" sz="1400" dirty="0" err="1">
                <a:solidFill>
                  <a:srgbClr val="0000FF"/>
                </a:solidFill>
              </a:rPr>
              <a:t>TGbf</a:t>
            </a:r>
            <a:r>
              <a:rPr lang="en-US" altLang="en-US" sz="1400" dirty="0">
                <a:solidFill>
                  <a:srgbClr val="0000FF"/>
                </a:solidFill>
              </a:rPr>
              <a:t> meeting minutes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en-US" sz="1400" dirty="0">
                <a:solidFill>
                  <a:srgbClr val="0000FF"/>
                </a:solidFill>
              </a:rPr>
              <a:t>Initial SA Ballot (D4.0) and comments assignment</a:t>
            </a:r>
          </a:p>
          <a:p>
            <a:pPr algn="just"/>
            <a:r>
              <a:rPr lang="en-US" altLang="en-US" sz="1400" dirty="0">
                <a:solidFill>
                  <a:srgbClr val="0000FF"/>
                </a:solidFill>
              </a:rPr>
              <a:t>Motion (583-585)</a:t>
            </a: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zh-CN" sz="1400" b="1" dirty="0">
                <a:solidFill>
                  <a:srgbClr val="0000FF"/>
                </a:solidFill>
              </a:rPr>
              <a:t>Recess</a:t>
            </a:r>
            <a:endParaRPr lang="en-US" altLang="en-US" sz="1400" b="1" dirty="0">
              <a:solidFill>
                <a:srgbClr val="0000FF"/>
              </a:solidFill>
            </a:endParaRP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6" name="表格 10"/>
          <p:cNvGraphicFramePr>
            <a:graphicFrameLocks noGrp="1"/>
          </p:cNvGraphicFramePr>
          <p:nvPr>
            <p:extLst>
              <p:ext uri="{D42A27DB-BD31-4B8C-83A1-F6EECF244321}">
                <p14:modId xmlns:p14="http://schemas.microsoft.com/office/powerpoint/2010/main" val="54196127"/>
              </p:ext>
            </p:extLst>
          </p:nvPr>
        </p:nvGraphicFramePr>
        <p:xfrm>
          <a:off x="3429000" y="1600200"/>
          <a:ext cx="8305801" cy="1557388"/>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80662">
                  <a:extLst>
                    <a:ext uri="{9D8B030D-6E8A-4147-A177-3AD203B41FA5}">
                      <a16:colId xmlns:a16="http://schemas.microsoft.com/office/drawing/2014/main" val="20001"/>
                    </a:ext>
                  </a:extLst>
                </a:gridCol>
                <a:gridCol w="4052306">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5417156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2991640262"/>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3595207918"/>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792232276"/>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522353205"/>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282951375"/>
                  </a:ext>
                </a:extLst>
              </a:tr>
            </a:tbl>
          </a:graphicData>
        </a:graphic>
      </p:graphicFrame>
    </p:spTree>
    <p:extLst>
      <p:ext uri="{BB962C8B-B14F-4D97-AF65-F5344CB8AC3E}">
        <p14:creationId xmlns:p14="http://schemas.microsoft.com/office/powerpoint/2010/main" val="23274261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1600200" y="533400"/>
            <a:ext cx="8382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a:solidFill>
                  <a:srgbClr val="0000FF"/>
                </a:solidFill>
                <a:cs typeface="Times New Roman" panose="02020603050405020304" pitchFamily="18" charset="0"/>
              </a:rPr>
              <a:t>September 12</a:t>
            </a:r>
            <a:r>
              <a:rPr lang="en-US" altLang="en-US" sz="3200" dirty="0">
                <a:solidFill>
                  <a:srgbClr val="0000FF"/>
                </a:solidFill>
                <a:cs typeface="Times New Roman" panose="02020603050405020304" pitchFamily="18" charset="0"/>
              </a:rPr>
              <a:t> (</a:t>
            </a:r>
            <a:r>
              <a:rPr lang="en-US" altLang="zh-CN" sz="3200" dirty="0">
                <a:solidFill>
                  <a:srgbClr val="0000FF"/>
                </a:solidFill>
                <a:cs typeface="Times New Roman" panose="02020603050405020304" pitchFamily="18" charset="0"/>
              </a:rPr>
              <a:t>A</a:t>
            </a:r>
            <a:r>
              <a:rPr lang="en-US" altLang="en-US" sz="3200" dirty="0">
                <a:solidFill>
                  <a:srgbClr val="0000FF"/>
                </a:solidFill>
                <a:cs typeface="Times New Roman" panose="02020603050405020304" pitchFamily="18" charset="0"/>
              </a:rPr>
              <a:t>M 2)</a:t>
            </a:r>
          </a:p>
        </p:txBody>
      </p:sp>
      <p:sp>
        <p:nvSpPr>
          <p:cNvPr id="18436" name="Rectangle 3"/>
          <p:cNvSpPr txBox="1">
            <a:spLocks noChangeArrowheads="1"/>
          </p:cNvSpPr>
          <p:nvPr/>
        </p:nvSpPr>
        <p:spPr bwMode="auto">
          <a:xfrm>
            <a:off x="457200" y="1295400"/>
            <a:ext cx="29718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400" dirty="0"/>
              <a:t>Call the meeting to order</a:t>
            </a:r>
          </a:p>
          <a:p>
            <a:pPr algn="just"/>
            <a:r>
              <a:rPr lang="en-US" altLang="en-US" sz="1400" dirty="0"/>
              <a:t>Patent policy and logistics</a:t>
            </a:r>
          </a:p>
          <a:p>
            <a:r>
              <a:rPr lang="en-US" altLang="zh-CN" sz="1400" dirty="0" err="1"/>
              <a:t>TGbf</a:t>
            </a:r>
            <a:r>
              <a:rPr lang="en-US" altLang="zh-CN" sz="1400" dirty="0"/>
              <a:t> Timeline</a:t>
            </a:r>
          </a:p>
          <a:p>
            <a:pPr algn="just"/>
            <a:r>
              <a:rPr lang="en-US" altLang="en-US" sz="1400" dirty="0"/>
              <a:t>Call for contribution</a:t>
            </a:r>
          </a:p>
          <a:p>
            <a:pPr algn="just"/>
            <a:r>
              <a:rPr lang="en-US" altLang="en-US" sz="1400" dirty="0"/>
              <a:t>Teleconference Times</a:t>
            </a:r>
          </a:p>
          <a:p>
            <a:pPr algn="just"/>
            <a:r>
              <a:rPr lang="en-US" altLang="en-US" sz="1400" dirty="0"/>
              <a:t>Presentation of submissions</a:t>
            </a:r>
          </a:p>
          <a:p>
            <a:pPr algn="just"/>
            <a:r>
              <a:rPr lang="en-US" altLang="en-US" sz="1400" dirty="0">
                <a:solidFill>
                  <a:srgbClr val="0000FF"/>
                </a:solidFill>
              </a:rPr>
              <a:t>Guidance for Mix mode </a:t>
            </a:r>
            <a:r>
              <a:rPr lang="en-US" altLang="zh-CN" sz="1400" dirty="0">
                <a:solidFill>
                  <a:srgbClr val="0000FF"/>
                </a:solidFill>
              </a:rPr>
              <a:t>meeting</a:t>
            </a:r>
            <a:endParaRPr lang="en-US" altLang="en-US" sz="1400" dirty="0">
              <a:solidFill>
                <a:srgbClr val="0000FF"/>
              </a:solidFill>
            </a:endParaRPr>
          </a:p>
          <a:p>
            <a:pPr algn="just"/>
            <a:r>
              <a:rPr lang="en-US" altLang="zh-CN" sz="1400" dirty="0">
                <a:solidFill>
                  <a:srgbClr val="0000FF"/>
                </a:solidFill>
              </a:rPr>
              <a:t>Motion (5XX-XXX)</a:t>
            </a:r>
            <a:endParaRPr lang="en-US" altLang="en-US" sz="1400" dirty="0">
              <a:solidFill>
                <a:srgbClr val="0000FF"/>
              </a:solidFill>
            </a:endParaRPr>
          </a:p>
          <a:p>
            <a:pPr algn="just"/>
            <a:r>
              <a:rPr lang="en-US" altLang="zh-CN" sz="1400" dirty="0">
                <a:solidFill>
                  <a:srgbClr val="0000FF"/>
                </a:solidFill>
              </a:rPr>
              <a:t>Motion</a:t>
            </a:r>
            <a:r>
              <a:rPr lang="en-US" altLang="zh-CN" sz="1600" dirty="0">
                <a:solidFill>
                  <a:srgbClr val="0000FF"/>
                </a:solidFill>
              </a:rPr>
              <a:t>: </a:t>
            </a:r>
            <a:r>
              <a:rPr lang="en-US" altLang="zh-CN" sz="1400" dirty="0">
                <a:solidFill>
                  <a:srgbClr val="0000FF"/>
                </a:solidFill>
              </a:rPr>
              <a:t>P802.11bf first recirculation SA ballot</a:t>
            </a:r>
            <a:endParaRPr lang="en-US" altLang="en-US" sz="1400" dirty="0">
              <a:solidFill>
                <a:srgbClr val="0000FF"/>
              </a:solidFill>
            </a:endParaRPr>
          </a:p>
          <a:p>
            <a:pPr algn="just"/>
            <a:endParaRPr lang="en-US" altLang="en-US" sz="1400" dirty="0"/>
          </a:p>
          <a:p>
            <a:pPr algn="just"/>
            <a:endParaRPr lang="en-US" altLang="en-US" sz="1400" dirty="0"/>
          </a:p>
          <a:p>
            <a:pPr lvl="1" algn="just"/>
            <a:endParaRPr lang="en-US" altLang="en-US" sz="1100" dirty="0"/>
          </a:p>
          <a:p>
            <a:pPr algn="just"/>
            <a:endParaRPr lang="en-US" altLang="en-US" sz="1400" dirty="0"/>
          </a:p>
          <a:p>
            <a:pPr algn="just"/>
            <a:endParaRPr lang="en-US" altLang="en-US" sz="1400" dirty="0"/>
          </a:p>
          <a:p>
            <a:pPr algn="just"/>
            <a:endParaRPr lang="en-US" altLang="en-US" sz="100" dirty="0"/>
          </a:p>
          <a:p>
            <a:pPr algn="just"/>
            <a:r>
              <a:rPr lang="en-US" altLang="en-US" sz="1400" dirty="0"/>
              <a:t>Any other business</a:t>
            </a:r>
            <a:endParaRPr lang="en-US" altLang="en-US" sz="1050" dirty="0"/>
          </a:p>
          <a:p>
            <a:pPr lvl="1" algn="just"/>
            <a:r>
              <a:rPr lang="en-US" altLang="en-US" sz="1100" dirty="0"/>
              <a:t>?</a:t>
            </a:r>
          </a:p>
          <a:p>
            <a:pPr marL="342900" lvl="1" indent="-342900" algn="just">
              <a:buFontTx/>
              <a:buChar char="•"/>
            </a:pPr>
            <a:r>
              <a:rPr lang="en-US" altLang="en-US" sz="1400" b="1" dirty="0">
                <a:solidFill>
                  <a:srgbClr val="0000FF"/>
                </a:solidFill>
              </a:rPr>
              <a:t>Adjourn</a:t>
            </a:r>
          </a:p>
          <a:p>
            <a:pPr marL="0" lvl="1" indent="0" algn="just">
              <a:buNone/>
            </a:pPr>
            <a:endParaRPr lang="en-US" altLang="en-US" sz="1400" b="1" dirty="0"/>
          </a:p>
        </p:txBody>
      </p:sp>
      <p:sp>
        <p:nvSpPr>
          <p:cNvPr id="8" name="TextBox 7"/>
          <p:cNvSpPr txBox="1"/>
          <p:nvPr/>
        </p:nvSpPr>
        <p:spPr>
          <a:xfrm>
            <a:off x="9144000" y="637921"/>
            <a:ext cx="3048001"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5" name="表格 10"/>
          <p:cNvGraphicFramePr>
            <a:graphicFrameLocks noGrp="1"/>
          </p:cNvGraphicFramePr>
          <p:nvPr>
            <p:extLst>
              <p:ext uri="{D42A27DB-BD31-4B8C-83A1-F6EECF244321}">
                <p14:modId xmlns:p14="http://schemas.microsoft.com/office/powerpoint/2010/main" val="442774737"/>
              </p:ext>
            </p:extLst>
          </p:nvPr>
        </p:nvGraphicFramePr>
        <p:xfrm>
          <a:off x="3429000" y="1600200"/>
          <a:ext cx="8305801" cy="2120300"/>
        </p:xfrm>
        <a:graphic>
          <a:graphicData uri="http://schemas.openxmlformats.org/drawingml/2006/table">
            <a:tbl>
              <a:tblPr firstRow="1" bandRow="1">
                <a:tableStyleId>{C4B1156A-380E-4F78-BDF5-A606A8083BF9}</a:tableStyleId>
              </a:tblPr>
              <a:tblGrid>
                <a:gridCol w="738738">
                  <a:extLst>
                    <a:ext uri="{9D8B030D-6E8A-4147-A177-3AD203B41FA5}">
                      <a16:colId xmlns:a16="http://schemas.microsoft.com/office/drawing/2014/main" val="20000"/>
                    </a:ext>
                  </a:extLst>
                </a:gridCol>
                <a:gridCol w="2009945">
                  <a:extLst>
                    <a:ext uri="{9D8B030D-6E8A-4147-A177-3AD203B41FA5}">
                      <a16:colId xmlns:a16="http://schemas.microsoft.com/office/drawing/2014/main" val="20001"/>
                    </a:ext>
                  </a:extLst>
                </a:gridCol>
                <a:gridCol w="4123023">
                  <a:extLst>
                    <a:ext uri="{9D8B030D-6E8A-4147-A177-3AD203B41FA5}">
                      <a16:colId xmlns:a16="http://schemas.microsoft.com/office/drawing/2014/main" val="20002"/>
                    </a:ext>
                  </a:extLst>
                </a:gridCol>
                <a:gridCol w="1434095">
                  <a:extLst>
                    <a:ext uri="{9D8B030D-6E8A-4147-A177-3AD203B41FA5}">
                      <a16:colId xmlns:a16="http://schemas.microsoft.com/office/drawing/2014/main" val="20003"/>
                    </a:ext>
                  </a:extLst>
                </a:gridCol>
              </a:tblGrid>
              <a:tr h="245296">
                <a:tc>
                  <a:txBody>
                    <a:bodyPr/>
                    <a:lstStyle/>
                    <a:p>
                      <a:pPr algn="ctr"/>
                      <a:r>
                        <a:rPr lang="en-US" altLang="zh-CN" sz="1200" dirty="0"/>
                        <a:t>DCN</a:t>
                      </a:r>
                      <a:endParaRPr lang="zh-CN" altLang="en-US" sz="1200" dirty="0"/>
                    </a:p>
                  </a:txBody>
                  <a:tcPr marL="36000" marR="36000" marT="17925" marB="17925" anchor="ctr"/>
                </a:tc>
                <a:tc>
                  <a:txBody>
                    <a:bodyPr/>
                    <a:lstStyle/>
                    <a:p>
                      <a:pPr algn="ctr"/>
                      <a:r>
                        <a:rPr lang="en-US" altLang="zh-CN" sz="1200" dirty="0"/>
                        <a:t>Author</a:t>
                      </a:r>
                      <a:endParaRPr lang="zh-CN" altLang="en-US" sz="1200" dirty="0"/>
                    </a:p>
                  </a:txBody>
                  <a:tcPr marL="36000" marR="36000" marT="17925" marB="17925" anchor="ctr"/>
                </a:tc>
                <a:tc>
                  <a:txBody>
                    <a:bodyPr/>
                    <a:lstStyle/>
                    <a:p>
                      <a:pPr algn="ctr"/>
                      <a:r>
                        <a:rPr lang="en-US" altLang="zh-CN" sz="1200" dirty="0"/>
                        <a:t>Title (</a:t>
                      </a:r>
                      <a:r>
                        <a:rPr lang="en-US" altLang="zh-CN" sz="1200" dirty="0">
                          <a:solidFill>
                            <a:srgbClr val="FF0000"/>
                          </a:solidFill>
                        </a:rPr>
                        <a:t>CR</a:t>
                      </a:r>
                      <a:r>
                        <a:rPr lang="en-US" altLang="zh-CN" sz="1200" dirty="0"/>
                        <a:t>)</a:t>
                      </a:r>
                      <a:endParaRPr lang="zh-CN" altLang="en-US" sz="1200" dirty="0"/>
                    </a:p>
                  </a:txBody>
                  <a:tcPr marL="36000" marR="36000" marT="17925" marB="17925" anchor="ctr"/>
                </a:tc>
                <a:tc>
                  <a:txBody>
                    <a:bodyPr/>
                    <a:lstStyle/>
                    <a:p>
                      <a:pPr marL="0" algn="ctr" defTabSz="914400" rtl="0" eaLnBrk="1" latinLnBrk="0" hangingPunct="1"/>
                      <a:r>
                        <a:rPr lang="en-US" sz="1200" kern="1200" dirty="0"/>
                        <a:t>Time duration</a:t>
                      </a:r>
                      <a:endParaRPr lang="zh-CN" altLang="en-US" sz="1200" b="1" kern="1200" dirty="0">
                        <a:solidFill>
                          <a:schemeClr val="lt1"/>
                        </a:solidFill>
                        <a:latin typeface="+mn-lt"/>
                        <a:ea typeface="+mn-ea"/>
                        <a:cs typeface="+mn-cs"/>
                      </a:endParaRPr>
                    </a:p>
                  </a:txBody>
                  <a:tcPr marL="36000" marR="36000" marT="17925" marB="17925" anchor="ctr"/>
                </a:tc>
                <a:extLst>
                  <a:ext uri="{0D108BD9-81ED-4DB2-BD59-A6C34878D82A}">
                    <a16:rowId xmlns:a16="http://schemas.microsoft.com/office/drawing/2014/main" val="10000"/>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01"/>
                  </a:ext>
                </a:extLst>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a:solidFill>
                          <a:schemeClr val="tx1"/>
                        </a:solidFill>
                        <a:latin typeface="+mn-lt"/>
                        <a:ea typeface="+mn-ea"/>
                        <a:cs typeface="+mn-cs"/>
                      </a:endParaRPr>
                    </a:p>
                  </a:txBody>
                  <a:tcPr marL="36000" marR="36000" marT="17901" marB="17901" anchor="ctr"/>
                </a:tc>
                <a:extLst>
                  <a:ext uri="{0D108BD9-81ED-4DB2-BD59-A6C34878D82A}">
                    <a16:rowId xmlns:a16="http://schemas.microsoft.com/office/drawing/2014/main" val="10017"/>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22"/>
                  </a:ext>
                </a:extLst>
              </a:tr>
              <a:tr h="89561">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tc>
                  <a:txBody>
                    <a:bodyPr/>
                    <a:lstStyle/>
                    <a:p>
                      <a:pPr>
                        <a:spcAft>
                          <a:spcPts val="0"/>
                        </a:spcAft>
                      </a:pPr>
                      <a:endParaRPr lang="zh-CN" sz="1200" kern="1200" dirty="0">
                        <a:solidFill>
                          <a:schemeClr val="tx1"/>
                        </a:solidFill>
                        <a:latin typeface="+mn-lt"/>
                        <a:ea typeface="+mn-ea"/>
                        <a:cs typeface="+mn-cs"/>
                      </a:endParaRPr>
                    </a:p>
                  </a:txBody>
                  <a:tcPr marL="36195" marR="36195" marT="17780" marB="17780" anchor="ctr"/>
                </a:tc>
                <a:extLst>
                  <a:ext uri="{0D108BD9-81ED-4DB2-BD59-A6C34878D82A}">
                    <a16:rowId xmlns:a16="http://schemas.microsoft.com/office/drawing/2014/main" val="10024"/>
                  </a:ext>
                </a:extLst>
              </a:tr>
              <a:tr h="89561">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5"/>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6"/>
                  </a:ext>
                </a:extLst>
              </a:tr>
              <a:tr h="89561">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chemeClr val="tx1"/>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7"/>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8"/>
                  </a:ext>
                </a:extLst>
              </a:tr>
              <a:tr h="89561">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tc>
                  <a:txBody>
                    <a:bodyPr/>
                    <a:lstStyle/>
                    <a:p>
                      <a:pPr>
                        <a:spcAft>
                          <a:spcPts val="0"/>
                        </a:spcAft>
                      </a:pPr>
                      <a:endParaRPr lang="zh-CN" sz="1100" dirty="0">
                        <a:solidFill>
                          <a:srgbClr val="0000FF"/>
                        </a:solidFill>
                        <a:effectLst/>
                        <a:latin typeface="Aptos"/>
                        <a:ea typeface="宋体" panose="02010600030101010101" pitchFamily="2" charset="-122"/>
                        <a:cs typeface="Times New Roman" panose="02020603050405020304" pitchFamily="18" charset="0"/>
                      </a:endParaRPr>
                    </a:p>
                  </a:txBody>
                  <a:tcPr marL="36195" marR="36195" marT="17780" marB="17780" anchor="ct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28067073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4300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 </a:t>
            </a:r>
            <a:r>
              <a:rPr lang="en-US" altLang="zh-CN" sz="2000" dirty="0"/>
              <a:t>2024 meeting to today:</a:t>
            </a:r>
          </a:p>
          <a:p>
            <a:pPr lvl="1" algn="just">
              <a:buFont typeface="Arial" panose="020B0604020202020204" pitchFamily="34" charset="0"/>
              <a:buChar char="•"/>
            </a:pPr>
            <a:r>
              <a:rPr lang="en-US" altLang="zh-CN" sz="1600" dirty="0"/>
              <a:t>July Plenary Interim : </a:t>
            </a:r>
          </a:p>
          <a:p>
            <a:pPr marL="457200" lvl="1" indent="0" algn="just">
              <a:buNone/>
            </a:pPr>
            <a:r>
              <a:rPr lang="en-US" altLang="zh-CN" sz="1600" dirty="0"/>
              <a:t>	 </a:t>
            </a:r>
            <a:r>
              <a:rPr lang="en-US" altLang="zh-CN" sz="1600" dirty="0">
                <a:hlinkClick r:id="rId3"/>
              </a:rPr>
              <a:t>https://mentor.ieee.org/802.11/dcn/24/11-24-1336-00-00bf-ieee-802-11bf-july-2024-plenary-meeting-minutes.docx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lvl="1" algn="just">
              <a:buFont typeface="Arial" panose="020B0604020202020204" pitchFamily="34" charset="0"/>
              <a:buChar char="•"/>
            </a:pPr>
            <a:r>
              <a:rPr lang="en-US" altLang="zh-CN" sz="1600" dirty="0"/>
              <a:t>Teleconferences August-September: </a:t>
            </a:r>
          </a:p>
          <a:p>
            <a:pPr marL="457200" lvl="1" indent="0" algn="just">
              <a:buNone/>
            </a:pPr>
            <a:r>
              <a:rPr lang="en-US" altLang="zh-CN" sz="1600" dirty="0"/>
              <a:t>	 </a:t>
            </a:r>
            <a:r>
              <a:rPr lang="en-US" altLang="zh-CN" sz="1600" dirty="0">
                <a:hlinkClick r:id="rId4"/>
              </a:rPr>
              <a:t>https://mentor.ieee.org/802.11/dcn/24/11-24-1376-03-00bf-ieee-802-11bf-teleconference-minutes-august-september-2024.docx</a:t>
            </a: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marL="457200" lvl="1" indent="0" algn="just">
              <a:buNone/>
            </a:pPr>
            <a:endParaRPr lang="en-US" altLang="zh-CN" sz="1600" dirty="0"/>
          </a:p>
          <a:p>
            <a:pPr algn="just"/>
            <a:r>
              <a:rPr lang="en-US" altLang="zh-CN" sz="2000" dirty="0"/>
              <a:t>Move: Leif Wilhelmsson 	Second:</a:t>
            </a:r>
          </a:p>
          <a:p>
            <a:pPr algn="just"/>
            <a:endParaRPr lang="en-US" altLang="zh-CN" sz="2000" dirty="0"/>
          </a:p>
          <a:p>
            <a:pPr algn="just"/>
            <a:r>
              <a:rPr lang="en-US" altLang="zh-CN" sz="2000" dirty="0"/>
              <a:t>Result:</a:t>
            </a:r>
            <a:endParaRPr lang="en-US" altLang="zh-CN" sz="2000" dirty="0">
              <a:highlight>
                <a:srgbClr val="00FF00"/>
              </a:highlight>
            </a:endParaRPr>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7549717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a:t>		</a:t>
            </a: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(Self)</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Tech</a:t>
            </a:r>
            <a:r>
              <a:rPr lang="en-US" altLang="zh-CN" dirty="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矩形: 圆角 2">
            <a:extLst>
              <a:ext uri="{FF2B5EF4-FFF2-40B4-BE49-F238E27FC236}">
                <a16:creationId xmlns:a16="http://schemas.microsoft.com/office/drawing/2014/main" id="{1862AC4C-4F61-4C2B-A75C-8BCD9FF7D00F}"/>
              </a:ext>
            </a:extLst>
          </p:cNvPr>
          <p:cNvSpPr/>
          <p:nvPr/>
        </p:nvSpPr>
        <p:spPr bwMode="auto">
          <a:xfrm>
            <a:off x="5767445" y="2938633"/>
            <a:ext cx="3605155" cy="642767"/>
          </a:xfrm>
          <a:prstGeom prst="roundRect">
            <a:avLst/>
          </a:prstGeom>
          <a:solidFill>
            <a:schemeClr val="bg1">
              <a:lumMod val="8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100" b="0" i="0" u="none" strike="noStrike" cap="none" normalizeH="0" baseline="0">
              <a:ln>
                <a:noFill/>
              </a:ln>
              <a:solidFill>
                <a:schemeClr val="tx1"/>
              </a:solidFill>
              <a:effectLst/>
              <a:latin typeface="Times New Roman" pitchFamily="18" charset="0"/>
            </a:endParaRPr>
          </a:p>
        </p:txBody>
      </p:sp>
      <p:sp>
        <p:nvSpPr>
          <p:cNvPr id="2" name="Title 1"/>
          <p:cNvSpPr>
            <a:spLocks noGrp="1"/>
          </p:cNvSpPr>
          <p:nvPr>
            <p:ph type="title"/>
          </p:nvPr>
        </p:nvSpPr>
        <p:spPr>
          <a:xfrm>
            <a:off x="460218" y="853201"/>
            <a:ext cx="4645181" cy="457199"/>
          </a:xfrm>
        </p:spPr>
        <p:txBody>
          <a:bodyPr/>
          <a:lstStyle/>
          <a:p>
            <a:r>
              <a:rPr lang="en-US" altLang="zh-CN" sz="2400" dirty="0" err="1">
                <a:solidFill>
                  <a:schemeClr val="tx1"/>
                </a:solidFill>
              </a:rPr>
              <a:t>TGbf</a:t>
            </a:r>
            <a:r>
              <a:rPr lang="en-US" altLang="zh-CN" sz="2400" dirty="0">
                <a:solidFill>
                  <a:schemeClr val="tx1"/>
                </a:solidFill>
              </a:rPr>
              <a:t> Timeline</a:t>
            </a:r>
          </a:p>
        </p:txBody>
      </p:sp>
      <p:sp>
        <p:nvSpPr>
          <p:cNvPr id="8" name="Rectangle 3"/>
          <p:cNvSpPr txBox="1">
            <a:spLocks noChangeArrowheads="1"/>
          </p:cNvSpPr>
          <p:nvPr/>
        </p:nvSpPr>
        <p:spPr bwMode="auto">
          <a:xfrm>
            <a:off x="457201" y="1409700"/>
            <a:ext cx="71627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400" kern="0" dirty="0">
                <a:solidFill>
                  <a:srgbClr val="00B050"/>
                </a:solidFill>
              </a:rPr>
              <a:t>PAR approved				Sep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First TG meeting			Oct 2020</a:t>
            </a:r>
          </a:p>
          <a:p>
            <a:pPr marL="161925" lvl="1" indent="-233363" algn="just" defTabSz="685800" eaLnBrk="1" fontAlgn="auto" hangingPunct="1">
              <a:spcBef>
                <a:spcPts val="200"/>
              </a:spcBef>
              <a:spcAft>
                <a:spcPts val="600"/>
              </a:spcAft>
              <a:defRPr/>
            </a:pPr>
            <a:r>
              <a:rPr lang="en-US" altLang="zh-CN" sz="1400" kern="0" dirty="0">
                <a:solidFill>
                  <a:srgbClr val="00B050"/>
                </a:solidFill>
              </a:rPr>
              <a:t>Comment Collection (D0.1)		</a:t>
            </a:r>
            <a:r>
              <a:rPr lang="en-US" altLang="zh-CN" sz="1400" i="1" strike="sngStrike" kern="0" dirty="0">
                <a:solidFill>
                  <a:schemeClr val="bg1">
                    <a:lumMod val="50000"/>
                  </a:schemeClr>
                </a:solidFill>
              </a:rPr>
              <a:t>Jan 2022</a:t>
            </a:r>
            <a:r>
              <a:rPr lang="en-US" altLang="zh-CN" sz="1400" i="1" strike="sngStrike" kern="0" dirty="0">
                <a:solidFill>
                  <a:schemeClr val="bg1">
                    <a:lumMod val="50000"/>
                  </a:schemeClr>
                </a:solidFill>
                <a:sym typeface="Wingdings" panose="05000000000000000000" pitchFamily="2" charset="2"/>
              </a:rPr>
              <a:t>Mar 2022</a:t>
            </a:r>
            <a:r>
              <a:rPr lang="en-US" altLang="zh-CN" sz="1400" i="1" kern="0" dirty="0">
                <a:solidFill>
                  <a:schemeClr val="bg1">
                    <a:lumMod val="50000"/>
                  </a:schemeClr>
                </a:solidFill>
                <a:sym typeface="Wingdings" panose="05000000000000000000" pitchFamily="2" charset="2"/>
              </a:rPr>
              <a:t> </a:t>
            </a:r>
            <a:r>
              <a:rPr lang="en-US" altLang="zh-CN" sz="1400" i="1" kern="0" dirty="0">
                <a:solidFill>
                  <a:srgbClr val="00B050"/>
                </a:solidFill>
                <a:sym typeface="Wingdings" panose="05000000000000000000" pitchFamily="2" charset="2"/>
              </a:rPr>
              <a:t> April 2022</a:t>
            </a:r>
            <a:endParaRPr lang="en-US" altLang="zh-CN" sz="1400" i="1" kern="0" dirty="0">
              <a:solidFill>
                <a:srgbClr val="00B050"/>
              </a:solidFill>
            </a:endParaRP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Initial Letter Ballot (D1.0)</a:t>
            </a:r>
            <a:r>
              <a:rPr lang="en-US" altLang="zh-CN" sz="1400" kern="0" dirty="0">
                <a:solidFill>
                  <a:srgbClr val="FF0000"/>
                </a:solidFill>
              </a:rPr>
              <a:t>		</a:t>
            </a:r>
            <a:r>
              <a:rPr lang="en-US" altLang="zh-CN" sz="1400" i="1" strike="sngStrike" kern="0" dirty="0">
                <a:solidFill>
                  <a:schemeClr val="bg1">
                    <a:lumMod val="50000"/>
                  </a:schemeClr>
                </a:solidFill>
              </a:rPr>
              <a:t>Jul 2022</a:t>
            </a:r>
            <a:r>
              <a:rPr lang="en-US" altLang="zh-CN" sz="1400" i="1" strike="sngStrike" kern="0" dirty="0">
                <a:solidFill>
                  <a:schemeClr val="bg1">
                    <a:lumMod val="50000"/>
                  </a:schemeClr>
                </a:solidFill>
                <a:sym typeface="Wingdings" panose="05000000000000000000" pitchFamily="2" charset="2"/>
              </a:rPr>
              <a:t> Sep</a:t>
            </a:r>
            <a:r>
              <a:rPr lang="en-US" altLang="zh-CN" sz="1400" i="1" strike="sngStrike" kern="0" dirty="0">
                <a:solidFill>
                  <a:schemeClr val="bg1">
                    <a:lumMod val="50000"/>
                  </a:schemeClr>
                </a:solidFill>
              </a:rPr>
              <a:t> 2022</a:t>
            </a:r>
            <a:r>
              <a:rPr lang="en-US" altLang="zh-CN" sz="1400" i="1" strike="sngStrike" kern="0" dirty="0">
                <a:solidFill>
                  <a:schemeClr val="bg1">
                    <a:lumMod val="50000"/>
                  </a:schemeClr>
                </a:solidFill>
                <a:sym typeface="Wingdings" panose="05000000000000000000" pitchFamily="2" charset="2"/>
              </a:rPr>
              <a:t> Nov</a:t>
            </a:r>
            <a:r>
              <a:rPr lang="en-US" altLang="zh-CN" sz="1400" i="1" strike="sngStrike" kern="0" dirty="0">
                <a:solidFill>
                  <a:schemeClr val="bg1">
                    <a:lumMod val="50000"/>
                  </a:schemeClr>
                </a:solidFill>
              </a:rPr>
              <a:t> 2022</a:t>
            </a:r>
            <a:r>
              <a:rPr lang="en-US" altLang="zh-CN" sz="1400" i="1" kern="0" dirty="0">
                <a:solidFill>
                  <a:srgbClr val="00B050"/>
                </a:solidFill>
                <a:sym typeface="Wingdings" panose="05000000000000000000" pitchFamily="2" charset="2"/>
              </a:rPr>
              <a:t> Jan </a:t>
            </a:r>
            <a:r>
              <a:rPr lang="en-US" altLang="zh-CN" sz="1400" i="1" kern="0" dirty="0">
                <a:solidFill>
                  <a:srgbClr val="00B050"/>
                </a:solidFill>
              </a:rPr>
              <a:t>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(D2.0)			</a:t>
            </a:r>
            <a:r>
              <a:rPr lang="en-US" altLang="zh-CN" sz="1400" i="1" strike="sngStrike" kern="0" dirty="0">
                <a:solidFill>
                  <a:schemeClr val="bg1">
                    <a:lumMod val="50000"/>
                  </a:schemeClr>
                </a:solidFill>
              </a:rPr>
              <a:t>Jan 2023</a:t>
            </a:r>
            <a:r>
              <a:rPr lang="en-US" altLang="zh-CN" sz="1400" i="1" strike="sngStrike" kern="0" dirty="0">
                <a:solidFill>
                  <a:schemeClr val="bg1">
                    <a:lumMod val="50000"/>
                  </a:schemeClr>
                </a:solidFill>
                <a:sym typeface="Wingdings" panose="05000000000000000000" pitchFamily="2" charset="2"/>
              </a:rPr>
              <a:t>  Mar 2023</a:t>
            </a:r>
            <a:r>
              <a:rPr lang="en-US" altLang="zh-CN" sz="1400" i="1" kern="0" dirty="0">
                <a:solidFill>
                  <a:srgbClr val="00B050"/>
                </a:solidFill>
                <a:sym typeface="Wingdings" panose="05000000000000000000" pitchFamily="2" charset="2"/>
              </a:rPr>
              <a:t> </a:t>
            </a:r>
            <a:r>
              <a:rPr lang="en-US" altLang="zh-CN" sz="1400" kern="0" dirty="0">
                <a:solidFill>
                  <a:srgbClr val="00B050"/>
                </a:solidFill>
              </a:rPr>
              <a:t> July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Recirculation LB (D3.0)	</a:t>
            </a:r>
            <a:r>
              <a:rPr lang="en-US" altLang="zh-CN" sz="1400" kern="0" dirty="0">
                <a:solidFill>
                  <a:srgbClr val="FF0000"/>
                </a:solidFill>
              </a:rPr>
              <a:t>		</a:t>
            </a:r>
            <a:r>
              <a:rPr lang="en-US" altLang="zh-CN" sz="1400" i="1" strike="sngStrike" kern="0" dirty="0">
                <a:solidFill>
                  <a:schemeClr val="bg1">
                    <a:lumMod val="50000"/>
                  </a:schemeClr>
                </a:solidFill>
              </a:rPr>
              <a:t>May 2023</a:t>
            </a:r>
            <a:r>
              <a:rPr lang="en-US" altLang="zh-CN" sz="1400" i="1" strike="sngStrike" kern="0" dirty="0">
                <a:solidFill>
                  <a:schemeClr val="bg1">
                    <a:lumMod val="50000"/>
                  </a:schemeClr>
                </a:solidFill>
                <a:sym typeface="Wingdings" panose="05000000000000000000" pitchFamily="2" charset="2"/>
              </a:rPr>
              <a:t> </a:t>
            </a:r>
            <a:r>
              <a:rPr lang="en-US" altLang="zh-CN" sz="1400" kern="0" dirty="0">
                <a:solidFill>
                  <a:srgbClr val="FF0000"/>
                </a:solidFill>
              </a:rPr>
              <a:t> </a:t>
            </a:r>
            <a:r>
              <a:rPr lang="en-US" altLang="zh-CN" sz="1400" kern="0" dirty="0">
                <a:solidFill>
                  <a:srgbClr val="00B050"/>
                </a:solidFill>
              </a:rPr>
              <a:t>Nov 2023</a:t>
            </a:r>
          </a:p>
          <a:p>
            <a:pPr marL="165100" lvl="1" indent="-238125" algn="just" defTabSz="685800" eaLnBrk="1" fontAlgn="auto" hangingPunct="1">
              <a:spcBef>
                <a:spcPts val="200"/>
              </a:spcBef>
              <a:spcAft>
                <a:spcPts val="600"/>
              </a:spcAft>
              <a:buFont typeface="Times New Roman" panose="02020603050405020304" pitchFamily="18" charset="0"/>
              <a:buChar char="–"/>
              <a:defRPr/>
            </a:pPr>
            <a:r>
              <a:rPr lang="en-US" altLang="zh-CN" sz="1400" kern="0" dirty="0">
                <a:solidFill>
                  <a:srgbClr val="00B050"/>
                </a:solidFill>
              </a:rPr>
              <a:t>Conditional EC Approval–SA Ballot	Mar 2024</a:t>
            </a:r>
          </a:p>
          <a:p>
            <a:pPr marL="161925" lvl="1" indent="-233363" algn="just" defTabSz="685800" eaLnBrk="1" fontAlgn="auto" hangingPunct="1">
              <a:spcBef>
                <a:spcPts val="200"/>
              </a:spcBef>
              <a:spcAft>
                <a:spcPts val="600"/>
              </a:spcAft>
              <a:defRPr/>
            </a:pPr>
            <a:r>
              <a:rPr lang="en-US" altLang="zh-CN" sz="1400" kern="0" dirty="0">
                <a:solidFill>
                  <a:srgbClr val="00B050"/>
                </a:solidFill>
              </a:rPr>
              <a:t>Recirculation LB (D4.0)	</a:t>
            </a:r>
            <a:r>
              <a:rPr lang="en-US" altLang="zh-CN" sz="1400" kern="0" dirty="0"/>
              <a:t>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Apr 2024</a:t>
            </a:r>
            <a:endParaRPr lang="en-US" altLang="zh-CN" sz="1400" i="1" kern="0" dirty="0">
              <a:solidFill>
                <a:srgbClr val="00B050"/>
              </a:solidFill>
            </a:endParaRPr>
          </a:p>
          <a:p>
            <a:pPr marL="161925" lvl="1" indent="-233363" algn="just" defTabSz="685800" eaLnBrk="1" fontAlgn="auto" hangingPunct="1">
              <a:spcBef>
                <a:spcPts val="200"/>
              </a:spcBef>
              <a:spcAft>
                <a:spcPts val="600"/>
              </a:spcAft>
              <a:defRPr/>
            </a:pPr>
            <a:r>
              <a:rPr lang="en-US" altLang="zh-CN" sz="1400" kern="0" dirty="0">
                <a:solidFill>
                  <a:srgbClr val="00B050"/>
                </a:solidFill>
              </a:rPr>
              <a:t>SA  Ballot pool formation      		Apr 2024</a:t>
            </a:r>
          </a:p>
          <a:p>
            <a:pPr marL="165100" lvl="1" indent="-238125" algn="just" defTabSz="685800" eaLnBrk="1" fontAlgn="auto" hangingPunct="1">
              <a:spcBef>
                <a:spcPts val="200"/>
              </a:spcBef>
              <a:spcAft>
                <a:spcPts val="600"/>
              </a:spcAft>
              <a:defRPr/>
            </a:pPr>
            <a:r>
              <a:rPr lang="en-US" altLang="zh-CN" sz="1400" kern="0" dirty="0">
                <a:solidFill>
                  <a:srgbClr val="00B050"/>
                </a:solidFill>
              </a:rPr>
              <a:t>Initial SA Ballot (D4.0)	</a:t>
            </a:r>
            <a:r>
              <a:rPr lang="en-US" altLang="zh-CN" sz="1400" kern="0" dirty="0"/>
              <a:t>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2023 </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2024</a:t>
            </a:r>
            <a:r>
              <a:rPr lang="en-US" altLang="zh-CN" sz="1400" i="1" dirty="0">
                <a:solidFill>
                  <a:srgbClr val="00B05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50"/>
                </a:solidFill>
                <a:ea typeface="宋体" panose="02010600030101010101" pitchFamily="2" charset="-122"/>
              </a:rPr>
              <a:t> May 2024</a:t>
            </a:r>
            <a:endParaRPr lang="en-US" altLang="zh-CN" sz="1400" kern="0" dirty="0">
              <a:solidFill>
                <a:srgbClr val="00B050"/>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400" kern="0" dirty="0">
                <a:solidFill>
                  <a:srgbClr val="FF0000"/>
                </a:solidFill>
              </a:rPr>
              <a:t>1st SA Ballot Recirculation (D5.0)	Sep 2024</a:t>
            </a:r>
          </a:p>
          <a:p>
            <a:pPr marL="161925" lvl="1" indent="-233363" algn="just" defTabSz="685800" eaLnBrk="1" fontAlgn="auto" hangingPunct="1">
              <a:spcBef>
                <a:spcPts val="200"/>
              </a:spcBef>
              <a:spcAft>
                <a:spcPts val="600"/>
              </a:spcAft>
              <a:defRPr/>
            </a:pPr>
            <a:r>
              <a:rPr lang="en-US" altLang="zh-CN" sz="1400" kern="0" dirty="0"/>
              <a:t>2nd SA Ballot Recirculation (D6.0)	Jan  2025</a:t>
            </a:r>
          </a:p>
          <a:p>
            <a:pPr marL="161925" lvl="1" indent="-233363" algn="just" defTabSz="685800" eaLnBrk="1" fontAlgn="auto" hangingPunct="1">
              <a:spcBef>
                <a:spcPts val="200"/>
              </a:spcBef>
              <a:spcAft>
                <a:spcPts val="600"/>
              </a:spcAft>
              <a:defRPr/>
            </a:pPr>
            <a:r>
              <a:rPr lang="en-US" altLang="zh-CN" sz="1400" kern="0" dirty="0"/>
              <a:t>3rd SA Ballot Recirculation (D7.0)		Mar 2025</a:t>
            </a:r>
          </a:p>
          <a:p>
            <a:pPr marL="161925" lvl="1" indent="-233363" algn="just" defTabSz="685800" eaLnBrk="1" fontAlgn="auto" hangingPunct="1">
              <a:spcBef>
                <a:spcPts val="200"/>
              </a:spcBef>
              <a:spcAft>
                <a:spcPts val="600"/>
              </a:spcAft>
              <a:defRPr/>
            </a:pPr>
            <a:r>
              <a:rPr lang="en-US" altLang="zh-CN" sz="1400" kern="0" dirty="0"/>
              <a:t>Final 802.11 WG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a:t>802 EC approval			</a:t>
            </a:r>
            <a:r>
              <a:rPr lang="en-US" altLang="zh-CN" sz="1400" i="1" strike="sngStrike" dirty="0">
                <a:solidFill>
                  <a:srgbClr val="7F7F7F"/>
                </a:solidFill>
                <a:ea typeface="宋体" panose="02010600030101010101" pitchFamily="2" charset="-122"/>
              </a:rPr>
              <a:t>July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Jan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Mar 2025</a:t>
            </a:r>
            <a:endParaRPr lang="en-US" altLang="zh-CN" sz="1400" i="1" kern="0" dirty="0"/>
          </a:p>
          <a:p>
            <a:pPr marL="161925" lvl="1" indent="-233363" algn="just" defTabSz="685800" eaLnBrk="1" fontAlgn="auto" hangingPunct="1">
              <a:spcBef>
                <a:spcPts val="200"/>
              </a:spcBef>
              <a:spcAft>
                <a:spcPts val="600"/>
              </a:spcAft>
              <a:defRPr/>
            </a:pPr>
            <a:r>
              <a:rPr lang="en-US" altLang="zh-CN" sz="1400" kern="0" dirty="0" err="1"/>
              <a:t>RevCom</a:t>
            </a:r>
            <a:r>
              <a:rPr lang="en-US" altLang="zh-CN" sz="1400" kern="0" dirty="0"/>
              <a:t> and SASB approval		</a:t>
            </a:r>
            <a:r>
              <a:rPr lang="en-US" altLang="zh-CN" sz="1400" i="1" strike="sngStrike" dirty="0">
                <a:solidFill>
                  <a:srgbClr val="7F7F7F"/>
                </a:solidFill>
                <a:ea typeface="宋体" panose="02010600030101010101" pitchFamily="2" charset="-122"/>
              </a:rPr>
              <a:t>Sep </a:t>
            </a:r>
            <a:r>
              <a:rPr lang="en-US" altLang="zh-CN" sz="1400" i="1" strike="sngStrike" dirty="0">
                <a:solidFill>
                  <a:schemeClr val="bg1">
                    <a:lumMod val="50000"/>
                  </a:schemeClr>
                </a:solidFill>
                <a:ea typeface="宋体" panose="02010600030101010101" pitchFamily="2" charset="-122"/>
              </a:rPr>
              <a:t>2024</a:t>
            </a:r>
            <a:r>
              <a:rPr lang="en-US" altLang="zh-CN" sz="1400" i="1" strike="sngStrike" dirty="0">
                <a:solidFill>
                  <a:schemeClr val="bg1">
                    <a:lumMod val="50000"/>
                  </a:schemeClr>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strike="sngStrike" dirty="0">
                <a:solidFill>
                  <a:schemeClr val="bg1">
                    <a:lumMod val="50000"/>
                  </a:schemeClr>
                </a:solidFill>
                <a:ea typeface="宋体" panose="02010600030101010101" pitchFamily="2" charset="-122"/>
              </a:rPr>
              <a:t> Mar 2025</a:t>
            </a:r>
            <a:r>
              <a:rPr lang="en-US" altLang="zh-CN" sz="1400" i="1" dirty="0">
                <a:solidFill>
                  <a:srgbClr val="00B0F0"/>
                </a:solidFill>
                <a:latin typeface="Wingdings" panose="05000000000000000000" pitchFamily="2" charset="2"/>
                <a:ea typeface="宋体" panose="02010600030101010101" pitchFamily="2" charset="-122"/>
                <a:cs typeface="Calibri" panose="020F0502020204030204" pitchFamily="34" charset="0"/>
              </a:rPr>
              <a:t>à</a:t>
            </a:r>
            <a:r>
              <a:rPr lang="en-US" altLang="zh-CN" sz="1400" i="1" dirty="0">
                <a:solidFill>
                  <a:srgbClr val="00B0F0"/>
                </a:solidFill>
                <a:ea typeface="宋体" panose="02010600030101010101" pitchFamily="2" charset="-122"/>
              </a:rPr>
              <a:t> Jun 2025</a:t>
            </a:r>
            <a:endParaRPr lang="en-US" altLang="zh-CN" sz="1400" kern="0" dirty="0"/>
          </a:p>
        </p:txBody>
      </p:sp>
      <p:sp>
        <p:nvSpPr>
          <p:cNvPr id="7" name="Content Placeholder 4">
            <a:extLst>
              <a:ext uri="{FF2B5EF4-FFF2-40B4-BE49-F238E27FC236}">
                <a16:creationId xmlns:a16="http://schemas.microsoft.com/office/drawing/2014/main" id="{B7680B5C-39D7-41CF-92D5-EF3D1C6C176E}"/>
              </a:ext>
            </a:extLst>
          </p:cNvPr>
          <p:cNvSpPr txBox="1">
            <a:spLocks/>
          </p:cNvSpPr>
          <p:nvPr/>
        </p:nvSpPr>
        <p:spPr>
          <a:xfrm>
            <a:off x="5767445" y="2938633"/>
            <a:ext cx="3528955" cy="64276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fontAlgn="auto">
              <a:lnSpc>
                <a:spcPct val="100000"/>
              </a:lnSpc>
              <a:spcBef>
                <a:spcPts val="0"/>
              </a:spcBef>
              <a:spcAft>
                <a:spcPts val="0"/>
              </a:spcAft>
            </a:pPr>
            <a:r>
              <a:rPr lang="en-US" sz="1200" dirty="0">
                <a:solidFill>
                  <a:prstClr val="black"/>
                </a:solidFill>
                <a:latin typeface="Calibri" panose="020F0502020204030204"/>
              </a:rPr>
              <a:t>PAR modification approved by the WG	Nov 2023</a:t>
            </a:r>
            <a:endParaRPr lang="en-CA" sz="1200" dirty="0">
              <a:solidFill>
                <a:prstClr val="black"/>
              </a:solidFill>
              <a:latin typeface="Calibri" panose="020F0502020204030204"/>
            </a:endParaRPr>
          </a:p>
          <a:p>
            <a:pPr fontAlgn="auto">
              <a:lnSpc>
                <a:spcPct val="100000"/>
              </a:lnSpc>
              <a:spcBef>
                <a:spcPts val="0"/>
              </a:spcBef>
              <a:spcAft>
                <a:spcPts val="0"/>
              </a:spcAft>
            </a:pPr>
            <a:r>
              <a:rPr lang="en-US" sz="1200" dirty="0">
                <a:solidFill>
                  <a:prstClr val="black"/>
                </a:solidFill>
                <a:latin typeface="Calibri" panose="020F0502020204030204"/>
              </a:rPr>
              <a:t>802EC approval 		</a:t>
            </a:r>
            <a:r>
              <a:rPr lang="en-US" altLang="zh-CN" sz="1200" dirty="0">
                <a:solidFill>
                  <a:prstClr val="black"/>
                </a:solidFill>
                <a:latin typeface="Calibri" panose="020F0502020204030204"/>
                <a:ea typeface="等线" panose="02010600030101010101" pitchFamily="2" charset="-122"/>
              </a:rPr>
              <a:t>Mar 2024</a:t>
            </a:r>
            <a:endParaRPr lang="en-US" sz="1200" dirty="0">
              <a:solidFill>
                <a:prstClr val="black"/>
              </a:solidFill>
              <a:latin typeface="Calibri" panose="020F0502020204030204"/>
            </a:endParaRPr>
          </a:p>
          <a:p>
            <a:pPr fontAlgn="auto">
              <a:lnSpc>
                <a:spcPct val="100000"/>
              </a:lnSpc>
              <a:spcBef>
                <a:spcPts val="0"/>
              </a:spcBef>
              <a:spcAft>
                <a:spcPts val="0"/>
              </a:spcAft>
            </a:pPr>
            <a:r>
              <a:rPr lang="en-US" sz="1200" dirty="0" err="1">
                <a:solidFill>
                  <a:prstClr val="black"/>
                </a:solidFill>
                <a:latin typeface="Calibri" panose="020F0502020204030204"/>
              </a:rPr>
              <a:t>NesCom</a:t>
            </a:r>
            <a:r>
              <a:rPr lang="en-US" sz="1200" dirty="0">
                <a:solidFill>
                  <a:prstClr val="black"/>
                </a:solidFill>
                <a:latin typeface="Calibri" panose="020F0502020204030204"/>
              </a:rPr>
              <a:t>/SASB approval</a:t>
            </a:r>
            <a:r>
              <a:rPr lang="en-US" altLang="zh-CN" sz="1200" dirty="0">
                <a:solidFill>
                  <a:prstClr val="black"/>
                </a:solidFill>
                <a:latin typeface="Calibri" panose="020F0502020204030204"/>
                <a:ea typeface="等线" panose="02010600030101010101" pitchFamily="2" charset="-122"/>
              </a:rPr>
              <a:t>		Mar 2024</a:t>
            </a:r>
            <a:endParaRPr lang="en-US" sz="1200" dirty="0">
              <a:solidFill>
                <a:prstClr val="black"/>
              </a:solidFill>
              <a:latin typeface="Calibri" panose="020F0502020204030204"/>
            </a:endParaRPr>
          </a:p>
        </p:txBody>
      </p:sp>
      <p:sp>
        <p:nvSpPr>
          <p:cNvPr id="11" name="左大括号 10">
            <a:extLst>
              <a:ext uri="{FF2B5EF4-FFF2-40B4-BE49-F238E27FC236}">
                <a16:creationId xmlns:a16="http://schemas.microsoft.com/office/drawing/2014/main" id="{A10E825F-8B8D-4663-83AF-13B2DA7A6B3C}"/>
              </a:ext>
            </a:extLst>
          </p:cNvPr>
          <p:cNvSpPr/>
          <p:nvPr/>
        </p:nvSpPr>
        <p:spPr bwMode="auto">
          <a:xfrm>
            <a:off x="5603013" y="2938635"/>
            <a:ext cx="328864" cy="642766"/>
          </a:xfrm>
          <a:prstGeom prst="leftBrace">
            <a:avLst>
              <a:gd name="adj1" fmla="val 8333"/>
              <a:gd name="adj2" fmla="val 61563"/>
            </a:avLst>
          </a:prstGeom>
          <a:noFill/>
          <a:ln w="2857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600" dirty="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423386333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Technology and standardization gaps to support WLAN sensing</a:t>
            </a:r>
          </a:p>
          <a:p>
            <a:pPr lvl="1" algn="just"/>
            <a:r>
              <a:rPr lang="en-US" altLang="zh-CN" sz="2400" dirty="0">
                <a:solidFill>
                  <a:srgbClr val="FF0000"/>
                </a:solidFill>
              </a:rPr>
              <a:t>Proposed Draft Text, comment resolution </a:t>
            </a:r>
          </a:p>
          <a:p>
            <a:pPr lvl="1" algn="just"/>
            <a:r>
              <a:rPr lang="en-US" altLang="zh-CN" sz="2400" dirty="0"/>
              <a:t>Other?</a:t>
            </a:r>
          </a:p>
        </p:txBody>
      </p:sp>
    </p:spTree>
    <p:extLst>
      <p:ext uri="{BB962C8B-B14F-4D97-AF65-F5344CB8AC3E}">
        <p14:creationId xmlns:p14="http://schemas.microsoft.com/office/powerpoint/2010/main" val="409841528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11201400" cy="533400"/>
          </a:xfrm>
        </p:spPr>
        <p:txBody>
          <a:bodyPr/>
          <a:lstStyle/>
          <a:p>
            <a:r>
              <a:rPr lang="en-US" altLang="zh-CN" dirty="0"/>
              <a:t>Initial SA Ballot (D4.0) CR Status</a:t>
            </a:r>
            <a:endParaRPr lang="en-GB" dirty="0"/>
          </a:p>
        </p:txBody>
      </p:sp>
      <p:sp>
        <p:nvSpPr>
          <p:cNvPr id="9218" name="Rectangle 2"/>
          <p:cNvSpPr>
            <a:spLocks noGrp="1" noChangeArrowheads="1"/>
          </p:cNvSpPr>
          <p:nvPr>
            <p:ph idx="1"/>
          </p:nvPr>
        </p:nvSpPr>
        <p:spPr>
          <a:xfrm>
            <a:off x="457200" y="1524000"/>
            <a:ext cx="8229600" cy="1905000"/>
          </a:xfrm>
          <a:ln/>
        </p:spPr>
        <p:txBody>
          <a:bodyPr/>
          <a:lstStyle/>
          <a:p>
            <a:pPr algn="just">
              <a:spcBef>
                <a:spcPts val="0"/>
              </a:spcBef>
              <a:spcAft>
                <a:spcPts val="600"/>
              </a:spcAft>
              <a:buFont typeface="Arial" panose="020B0604020202020204" pitchFamily="34" charset="0"/>
              <a:buChar char="•"/>
            </a:pPr>
            <a:r>
              <a:rPr lang="en-US" sz="2000" dirty="0"/>
              <a:t>Comment resolution for D4.0 (</a:t>
            </a:r>
            <a:r>
              <a:rPr lang="en-US" altLang="zh-CN" sz="2000" dirty="0"/>
              <a:t>Initial SA Ballot </a:t>
            </a:r>
            <a:r>
              <a:rPr lang="en-US" sz="2000" dirty="0"/>
              <a:t>comments)</a:t>
            </a:r>
          </a:p>
          <a:p>
            <a:pPr lvl="1" algn="just">
              <a:spcBef>
                <a:spcPts val="0"/>
              </a:spcBef>
              <a:spcAft>
                <a:spcPts val="600"/>
              </a:spcAft>
              <a:buFont typeface="Arial" panose="020B0604020202020204" pitchFamily="34" charset="0"/>
              <a:buChar char="•"/>
            </a:pPr>
            <a:r>
              <a:rPr lang="en-US" altLang="zh-CN" sz="1600" dirty="0">
                <a:solidFill>
                  <a:srgbClr val="FF0000"/>
                </a:solidFill>
              </a:rPr>
              <a:t>97.1</a:t>
            </a:r>
            <a:r>
              <a:rPr lang="en-US" altLang="zh-CN" sz="1600" dirty="0"/>
              <a:t>% of all LB281 comments are now resolved or marked as “ready for motion” </a:t>
            </a:r>
          </a:p>
          <a:p>
            <a:pPr lvl="1" algn="just">
              <a:spcBef>
                <a:spcPts val="0"/>
              </a:spcBef>
              <a:spcAft>
                <a:spcPts val="600"/>
              </a:spcAft>
              <a:buFont typeface="Arial" panose="020B0604020202020204" pitchFamily="34" charset="0"/>
              <a:buChar char="•"/>
            </a:pPr>
            <a:r>
              <a:rPr lang="en-US" altLang="zh-CN" sz="1600" dirty="0"/>
              <a:t>(</a:t>
            </a:r>
            <a:r>
              <a:rPr lang="en-US" altLang="zh-CN" sz="1600" dirty="0">
                <a:solidFill>
                  <a:srgbClr val="FF0000"/>
                </a:solidFill>
              </a:rPr>
              <a:t>201 /207,</a:t>
            </a:r>
            <a:r>
              <a:rPr lang="en-US" altLang="zh-CN" sz="1600" dirty="0"/>
              <a:t> Please refer to the figure)</a:t>
            </a:r>
          </a:p>
          <a:p>
            <a:pPr marL="361950" lvl="1" indent="0" algn="just">
              <a:spcBef>
                <a:spcPts val="0"/>
              </a:spcBef>
              <a:spcAft>
                <a:spcPts val="600"/>
              </a:spcAft>
              <a:buNone/>
            </a:pPr>
            <a:endParaRPr lang="en-US" altLang="zh-CN" sz="1600" dirty="0"/>
          </a:p>
        </p:txBody>
      </p:sp>
      <p:graphicFrame>
        <p:nvGraphicFramePr>
          <p:cNvPr id="8" name="Chart 6">
            <a:extLst>
              <a:ext uri="{FF2B5EF4-FFF2-40B4-BE49-F238E27FC236}">
                <a16:creationId xmlns:a16="http://schemas.microsoft.com/office/drawing/2014/main" id="{5913DE59-0E1E-4D6B-B0B4-4E37CCBA3423}"/>
              </a:ext>
            </a:extLst>
          </p:cNvPr>
          <p:cNvGraphicFramePr/>
          <p:nvPr>
            <p:extLst>
              <p:ext uri="{D42A27DB-BD31-4B8C-83A1-F6EECF244321}">
                <p14:modId xmlns:p14="http://schemas.microsoft.com/office/powerpoint/2010/main" val="1061323981"/>
              </p:ext>
            </p:extLst>
          </p:nvPr>
        </p:nvGraphicFramePr>
        <p:xfrm>
          <a:off x="7696200" y="2286000"/>
          <a:ext cx="3962400" cy="41148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表格 5">
            <a:extLst>
              <a:ext uri="{FF2B5EF4-FFF2-40B4-BE49-F238E27FC236}">
                <a16:creationId xmlns:a16="http://schemas.microsoft.com/office/drawing/2014/main" id="{DB42ED4E-CE37-477B-B5D7-B1A783F08C74}"/>
              </a:ext>
            </a:extLst>
          </p:cNvPr>
          <p:cNvGraphicFramePr>
            <a:graphicFrameLocks noGrp="1"/>
          </p:cNvGraphicFramePr>
          <p:nvPr>
            <p:extLst>
              <p:ext uri="{D42A27DB-BD31-4B8C-83A1-F6EECF244321}">
                <p14:modId xmlns:p14="http://schemas.microsoft.com/office/powerpoint/2010/main" val="2373977151"/>
              </p:ext>
            </p:extLst>
          </p:nvPr>
        </p:nvGraphicFramePr>
        <p:xfrm>
          <a:off x="533401" y="3886200"/>
          <a:ext cx="6781799" cy="2032635"/>
        </p:xfrm>
        <a:graphic>
          <a:graphicData uri="http://schemas.openxmlformats.org/drawingml/2006/table">
            <a:tbl>
              <a:tblPr/>
              <a:tblGrid>
                <a:gridCol w="905750">
                  <a:extLst>
                    <a:ext uri="{9D8B030D-6E8A-4147-A177-3AD203B41FA5}">
                      <a16:colId xmlns:a16="http://schemas.microsoft.com/office/drawing/2014/main" val="454794694"/>
                    </a:ext>
                  </a:extLst>
                </a:gridCol>
                <a:gridCol w="905750">
                  <a:extLst>
                    <a:ext uri="{9D8B030D-6E8A-4147-A177-3AD203B41FA5}">
                      <a16:colId xmlns:a16="http://schemas.microsoft.com/office/drawing/2014/main" val="27831069"/>
                    </a:ext>
                  </a:extLst>
                </a:gridCol>
                <a:gridCol w="1539774">
                  <a:extLst>
                    <a:ext uri="{9D8B030D-6E8A-4147-A177-3AD203B41FA5}">
                      <a16:colId xmlns:a16="http://schemas.microsoft.com/office/drawing/2014/main" val="1813041955"/>
                    </a:ext>
                  </a:extLst>
                </a:gridCol>
                <a:gridCol w="905750">
                  <a:extLst>
                    <a:ext uri="{9D8B030D-6E8A-4147-A177-3AD203B41FA5}">
                      <a16:colId xmlns:a16="http://schemas.microsoft.com/office/drawing/2014/main" val="506620921"/>
                    </a:ext>
                  </a:extLst>
                </a:gridCol>
                <a:gridCol w="815174">
                  <a:extLst>
                    <a:ext uri="{9D8B030D-6E8A-4147-A177-3AD203B41FA5}">
                      <a16:colId xmlns:a16="http://schemas.microsoft.com/office/drawing/2014/main" val="314894588"/>
                    </a:ext>
                  </a:extLst>
                </a:gridCol>
                <a:gridCol w="815174">
                  <a:extLst>
                    <a:ext uri="{9D8B030D-6E8A-4147-A177-3AD203B41FA5}">
                      <a16:colId xmlns:a16="http://schemas.microsoft.com/office/drawing/2014/main" val="2292879680"/>
                    </a:ext>
                  </a:extLst>
                </a:gridCol>
                <a:gridCol w="894427">
                  <a:extLst>
                    <a:ext uri="{9D8B030D-6E8A-4147-A177-3AD203B41FA5}">
                      <a16:colId xmlns:a16="http://schemas.microsoft.com/office/drawing/2014/main" val="3354473923"/>
                    </a:ext>
                  </a:extLst>
                </a:gridCol>
              </a:tblGrid>
              <a:tr h="180975">
                <a:tc>
                  <a:txBody>
                    <a:bodyPr/>
                    <a:lstStyle/>
                    <a:p>
                      <a:pPr algn="ctr" fontAlgn="b"/>
                      <a:endParaRPr lang="zh-CN" altLang="en-US" sz="14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a:solidFill>
                            <a:srgbClr val="000000"/>
                          </a:solidFill>
                          <a:effectLst/>
                          <a:latin typeface="等线" panose="02010600030101010101" pitchFamily="2" charset="-122"/>
                          <a:ea typeface="等线" panose="02010600030101010101" pitchFamily="2" charset="-122"/>
                        </a:rPr>
                        <a:t>Submitted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Ready for Motion</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Approved</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a:solidFill>
                            <a:srgbClr val="000000"/>
                          </a:solidFill>
                          <a:effectLst/>
                          <a:latin typeface="等线" panose="02010600030101010101" pitchFamily="2" charset="-122"/>
                          <a:ea typeface="等线" panose="02010600030101010101" pitchFamily="2" charset="-122"/>
                        </a:rPr>
                        <a:t>RfM+A</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endParaRPr lang="zh-CN" altLang="en-US" sz="1400" b="1"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400" b="1" i="0" u="none" strike="noStrike" dirty="0" err="1">
                          <a:solidFill>
                            <a:srgbClr val="000000"/>
                          </a:solidFill>
                          <a:effectLst/>
                          <a:latin typeface="等线" panose="02010600030101010101" pitchFamily="2" charset="-122"/>
                          <a:ea typeface="等线" panose="02010600030101010101" pitchFamily="2" charset="-122"/>
                        </a:rPr>
                        <a:t>PoC</a:t>
                      </a:r>
                      <a:endParaRPr lang="en-US" sz="1400" b="1"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81744929"/>
                  </a:ext>
                </a:extLst>
              </a:tr>
              <a:tr h="180975">
                <a:tc>
                  <a:txBody>
                    <a:bodyPr/>
                    <a:lstStyle/>
                    <a:p>
                      <a:pPr algn="l" fontAlgn="b"/>
                      <a:r>
                        <a:rPr lang="en-US" sz="1100" b="1" i="0" u="none" strike="noStrike" dirty="0">
                          <a:solidFill>
                            <a:srgbClr val="000000"/>
                          </a:solidFill>
                          <a:effectLst/>
                          <a:latin typeface="等线" panose="02010600030101010101" pitchFamily="2" charset="-122"/>
                          <a:ea typeface="等线" panose="02010600030101010101" pitchFamily="2" charset="-122"/>
                        </a:rPr>
                        <a:t>DMG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41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a:solidFill>
                            <a:srgbClr val="000000"/>
                          </a:solidFill>
                          <a:effectLst/>
                          <a:latin typeface="等线" panose="02010600030101010101" pitchFamily="2" charset="-122"/>
                          <a:ea typeface="等线" panose="02010600030101010101" pitchFamily="2" charset="-122"/>
                        </a:rPr>
                        <a:t>Naren</a:t>
                      </a:r>
                      <a:endParaRPr 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4177724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Editorial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63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Claudio</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28930983"/>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Exchange</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BFBFBF"/>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52091861"/>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OST</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Chaoming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1773385"/>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Reporting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12</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Chris</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92930388"/>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SBP</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Cheng</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82974230"/>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Individual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35</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3</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等线" panose="02010600030101010101" pitchFamily="2" charset="-122"/>
                          <a:ea typeface="等线" panose="02010600030101010101" pitchFamily="2" charset="-122"/>
                        </a:rPr>
                        <a:t>Tony</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64497537"/>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23164674"/>
                  </a:ext>
                </a:extLst>
              </a:tr>
              <a:tr h="180975">
                <a:tc>
                  <a:txBody>
                    <a:bodyPr/>
                    <a:lstStyle/>
                    <a:p>
                      <a:pPr algn="l" fontAlgn="b"/>
                      <a:r>
                        <a:rPr lang="en-US" sz="1100" b="1" i="0" u="none" strike="noStrike">
                          <a:solidFill>
                            <a:srgbClr val="000000"/>
                          </a:solidFill>
                          <a:effectLst/>
                          <a:latin typeface="等线" panose="02010600030101010101" pitchFamily="2" charset="-122"/>
                          <a:ea typeface="等线" panose="02010600030101010101" pitchFamily="2" charset="-122"/>
                        </a:rPr>
                        <a:t>All</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207</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24</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a:solidFill>
                            <a:srgbClr val="000000"/>
                          </a:solidFill>
                          <a:effectLst/>
                          <a:latin typeface="等线" panose="02010600030101010101" pitchFamily="2" charset="-122"/>
                          <a:ea typeface="等线" panose="02010600030101010101" pitchFamily="2" charset="-122"/>
                        </a:rPr>
                        <a:t>170</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0" i="0" u="none" strike="noStrike" dirty="0">
                          <a:solidFill>
                            <a:srgbClr val="000000"/>
                          </a:solidFill>
                          <a:effectLst/>
                          <a:latin typeface="等线" panose="02010600030101010101" pitchFamily="2" charset="-122"/>
                          <a:ea typeface="等线" panose="02010600030101010101" pitchFamily="2" charset="-122"/>
                        </a:rPr>
                        <a:t>201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56950882"/>
                  </a:ext>
                </a:extLst>
              </a:tr>
              <a:tr h="180975">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0.115942029</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altLang="zh-CN" sz="1100" b="1" i="0" u="none" strike="noStrike">
                          <a:solidFill>
                            <a:srgbClr val="FF0000"/>
                          </a:solidFill>
                          <a:effectLst/>
                          <a:latin typeface="等线" panose="02010600030101010101" pitchFamily="2" charset="-122"/>
                          <a:ea typeface="等线" panose="02010600030101010101" pitchFamily="2" charset="-122"/>
                        </a:rPr>
                        <a:t>0.821256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en-US" altLang="zh-CN" sz="1100" b="1" dirty="0">
                          <a:solidFill>
                            <a:srgbClr val="FF0000"/>
                          </a:solidFill>
                          <a:effectLst/>
                          <a:latin typeface="Calibri" panose="020F0502020204030204" pitchFamily="34" charset="0"/>
                          <a:ea typeface="等线" panose="02010600030101010101" pitchFamily="2" charset="-122"/>
                        </a:rPr>
                        <a:t>0.971014</a:t>
                      </a:r>
                      <a:endParaRPr lang="zh-CN" altLang="zh-CN" sz="1000" dirty="0">
                        <a:effectLst/>
                        <a:latin typeface="Calibri" panose="020F0502020204030204" pitchFamily="34" charset="0"/>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zh-CN" altLang="en-US" sz="1100" b="0" i="0" u="none" strike="noStrike" dirty="0">
                        <a:solidFill>
                          <a:srgbClr val="000000"/>
                        </a:solidFill>
                        <a:effectLst/>
                        <a:latin typeface="等线" panose="02010600030101010101" pitchFamily="2" charset="-122"/>
                        <a:ea typeface="等线" panose="02010600030101010101" pitchFamily="2" charset="-122"/>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7626175"/>
                  </a:ext>
                </a:extLst>
              </a:tr>
            </a:tbl>
          </a:graphicData>
        </a:graphic>
      </p:graphicFrame>
    </p:spTree>
    <p:extLst>
      <p:ext uri="{BB962C8B-B14F-4D97-AF65-F5344CB8AC3E}">
        <p14:creationId xmlns:p14="http://schemas.microsoft.com/office/powerpoint/2010/main" val="35371309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表格 2">
            <a:extLst>
              <a:ext uri="{FF2B5EF4-FFF2-40B4-BE49-F238E27FC236}">
                <a16:creationId xmlns:a16="http://schemas.microsoft.com/office/drawing/2014/main" id="{B093CED4-895B-491B-9F25-326B1249D2A5}"/>
              </a:ext>
            </a:extLst>
          </p:cNvPr>
          <p:cNvGraphicFramePr>
            <a:graphicFrameLocks noGrp="1"/>
          </p:cNvGraphicFramePr>
          <p:nvPr>
            <p:extLst>
              <p:ext uri="{D42A27DB-BD31-4B8C-83A1-F6EECF244321}">
                <p14:modId xmlns:p14="http://schemas.microsoft.com/office/powerpoint/2010/main" val="1149885772"/>
              </p:ext>
            </p:extLst>
          </p:nvPr>
        </p:nvGraphicFramePr>
        <p:xfrm>
          <a:off x="2057400" y="918651"/>
          <a:ext cx="7772400" cy="5549734"/>
        </p:xfrm>
        <a:graphic>
          <a:graphicData uri="http://schemas.openxmlformats.org/drawingml/2006/table">
            <a:tbl>
              <a:tblPr/>
              <a:tblGrid>
                <a:gridCol w="1110343">
                  <a:extLst>
                    <a:ext uri="{9D8B030D-6E8A-4147-A177-3AD203B41FA5}">
                      <a16:colId xmlns:a16="http://schemas.microsoft.com/office/drawing/2014/main" val="611200940"/>
                    </a:ext>
                  </a:extLst>
                </a:gridCol>
                <a:gridCol w="1110343">
                  <a:extLst>
                    <a:ext uri="{9D8B030D-6E8A-4147-A177-3AD203B41FA5}">
                      <a16:colId xmlns:a16="http://schemas.microsoft.com/office/drawing/2014/main" val="4059359357"/>
                    </a:ext>
                  </a:extLst>
                </a:gridCol>
                <a:gridCol w="1513114">
                  <a:extLst>
                    <a:ext uri="{9D8B030D-6E8A-4147-A177-3AD203B41FA5}">
                      <a16:colId xmlns:a16="http://schemas.microsoft.com/office/drawing/2014/main" val="1158145895"/>
                    </a:ext>
                  </a:extLst>
                </a:gridCol>
                <a:gridCol w="838200">
                  <a:extLst>
                    <a:ext uri="{9D8B030D-6E8A-4147-A177-3AD203B41FA5}">
                      <a16:colId xmlns:a16="http://schemas.microsoft.com/office/drawing/2014/main" val="517798951"/>
                    </a:ext>
                  </a:extLst>
                </a:gridCol>
                <a:gridCol w="1066800">
                  <a:extLst>
                    <a:ext uri="{9D8B030D-6E8A-4147-A177-3AD203B41FA5}">
                      <a16:colId xmlns:a16="http://schemas.microsoft.com/office/drawing/2014/main" val="1306143447"/>
                    </a:ext>
                  </a:extLst>
                </a:gridCol>
                <a:gridCol w="2133600">
                  <a:extLst>
                    <a:ext uri="{9D8B030D-6E8A-4147-A177-3AD203B41FA5}">
                      <a16:colId xmlns:a16="http://schemas.microsoft.com/office/drawing/2014/main" val="875986001"/>
                    </a:ext>
                  </a:extLst>
                </a:gridCol>
              </a:tblGrid>
              <a:tr h="364542">
                <a:tc>
                  <a:txBody>
                    <a:bodyPr/>
                    <a:lstStyle/>
                    <a:p>
                      <a:pPr algn="l"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Assigned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a:solidFill>
                            <a:srgbClr val="000000"/>
                          </a:solidFill>
                          <a:effectLst/>
                          <a:latin typeface="等线" panose="02010600030101010101" pitchFamily="2" charset="-122"/>
                          <a:ea typeface="等线" panose="02010600030101010101" pitchFamily="2" charset="-122"/>
                        </a:rPr>
                        <a:t>Ready for Motion</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a:solidFill>
                            <a:srgbClr val="000000"/>
                          </a:solidFill>
                          <a:effectLst/>
                          <a:latin typeface="等线" panose="02010600030101010101" pitchFamily="2" charset="-122"/>
                          <a:ea typeface="等线" panose="02010600030101010101" pitchFamily="2" charset="-122"/>
                        </a:rPr>
                        <a:t>Approved</a:t>
                      </a: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r>
                        <a:rPr lang="en-US" sz="1200" b="1" i="0" u="none" strike="noStrike" dirty="0" err="1">
                          <a:solidFill>
                            <a:srgbClr val="000000"/>
                          </a:solidFill>
                          <a:effectLst/>
                          <a:latin typeface="等线" panose="02010600030101010101" pitchFamily="2" charset="-122"/>
                          <a:ea typeface="等线" panose="02010600030101010101" pitchFamily="2" charset="-122"/>
                        </a:rPr>
                        <a:t>RfM+A</a:t>
                      </a:r>
                      <a:endParaRPr lang="en-US" sz="1200" b="1"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altLang="zh-CN" sz="1200" b="1" dirty="0">
                          <a:solidFill>
                            <a:srgbClr val="0000FF"/>
                          </a:solidFill>
                          <a:effectLst/>
                          <a:latin typeface="Calibri" panose="020F0502020204030204" pitchFamily="34" charset="0"/>
                          <a:ea typeface="宋体" panose="02010600030101010101" pitchFamily="2" charset="-122"/>
                        </a:rPr>
                        <a:t>Confirm to</a:t>
                      </a:r>
                      <a:r>
                        <a:rPr lang="en-US" altLang="zh-CN" sz="1200" b="1" baseline="0" dirty="0">
                          <a:solidFill>
                            <a:srgbClr val="0000FF"/>
                          </a:solidFill>
                          <a:effectLst/>
                          <a:latin typeface="Calibri" panose="020F0502020204030204" pitchFamily="34" charset="0"/>
                          <a:ea typeface="宋体" panose="02010600030101010101" pitchFamily="2" charset="-122"/>
                        </a:rPr>
                        <a:t> resolve all, b</a:t>
                      </a:r>
                      <a:r>
                        <a:rPr lang="en-US" altLang="zh-CN" sz="1200" b="1" dirty="0">
                          <a:solidFill>
                            <a:srgbClr val="0000FF"/>
                          </a:solidFill>
                          <a:effectLst/>
                          <a:latin typeface="Calibri" panose="020F0502020204030204" pitchFamily="34" charset="0"/>
                          <a:ea typeface="宋体" panose="02010600030101010101" pitchFamily="2" charset="-122"/>
                        </a:rPr>
                        <a:t>efore/at September</a:t>
                      </a:r>
                      <a:r>
                        <a:rPr lang="en-US" altLang="zh-CN" sz="1200" b="1" baseline="0" dirty="0">
                          <a:solidFill>
                            <a:srgbClr val="0000FF"/>
                          </a:solidFill>
                          <a:effectLst/>
                          <a:latin typeface="Calibri" panose="020F0502020204030204" pitchFamily="34" charset="0"/>
                          <a:ea typeface="宋体" panose="02010600030101010101" pitchFamily="2" charset="-122"/>
                        </a:rPr>
                        <a:t> Interim</a:t>
                      </a:r>
                      <a:endParaRPr lang="zh-CN" altLang="zh-CN" sz="1200" dirty="0">
                        <a:solidFill>
                          <a:srgbClr val="0000FF"/>
                        </a:solidFill>
                        <a:effectLst/>
                        <a:latin typeface="Calibri" panose="020F0502020204030204" pitchFamily="34" charset="0"/>
                        <a:ea typeface="宋体"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093168364"/>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Alecs</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93748529"/>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Ali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731258224"/>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Chaoming</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7</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67759988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Cheng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210357643"/>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 Beg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5</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577779994"/>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Christian Berger </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77913693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Claudio</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63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18145843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Dash</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357427078"/>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Hassan Omar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403945372"/>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Henry Ptasinski</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3</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71886618"/>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Mahmoud</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75164255"/>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Mark Hamilton</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540414685"/>
                  </a:ext>
                </a:extLst>
              </a:tr>
              <a:tr h="219985">
                <a:tc>
                  <a:txBody>
                    <a:bodyPr/>
                    <a:lstStyle/>
                    <a:p>
                      <a:pPr>
                        <a:spcAft>
                          <a:spcPts val="0"/>
                        </a:spcAft>
                      </a:pPr>
                      <a:r>
                        <a:rPr lang="en-US" sz="1100" dirty="0" err="1">
                          <a:solidFill>
                            <a:srgbClr val="000000"/>
                          </a:solidFill>
                          <a:effectLst/>
                          <a:latin typeface="Calibri" panose="020F0502020204030204" pitchFamily="34" charset="0"/>
                          <a:ea typeface="等线" panose="02010600030101010101" pitchFamily="2" charset="-122"/>
                        </a:rPr>
                        <a:t>Naren</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45</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206060167"/>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Pei</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141818337"/>
                  </a:ext>
                </a:extLst>
              </a:tr>
              <a:tr h="219985">
                <a:tc>
                  <a:txBody>
                    <a:bodyPr/>
                    <a:lstStyle/>
                    <a:p>
                      <a:pPr>
                        <a:spcAft>
                          <a:spcPts val="0"/>
                        </a:spcAft>
                      </a:pPr>
                      <a:r>
                        <a:rPr lang="en-US" sz="1100" dirty="0">
                          <a:solidFill>
                            <a:srgbClr val="000000"/>
                          </a:solidFill>
                          <a:effectLst/>
                          <a:latin typeface="Calibri" panose="020F0502020204030204" pitchFamily="34" charset="0"/>
                          <a:ea typeface="等线" panose="02010600030101010101" pitchFamily="2" charset="-122"/>
                        </a:rPr>
                        <a:t>Perry Wang</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5</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3</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3099472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Rui Du</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27</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299586454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Stephan Sand</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996981589"/>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Shellhammer</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3</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3685221812"/>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Stephen McCann</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0</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312463791"/>
                  </a:ext>
                </a:extLst>
              </a:tr>
              <a:tr h="219985">
                <a:tc>
                  <a:txBody>
                    <a:bodyPr/>
                    <a:lstStyle/>
                    <a:p>
                      <a:pPr>
                        <a:spcAft>
                          <a:spcPts val="0"/>
                        </a:spcAft>
                      </a:pPr>
                      <a:r>
                        <a:rPr lang="en-US" sz="1100">
                          <a:solidFill>
                            <a:srgbClr val="000000"/>
                          </a:solidFill>
                          <a:effectLst/>
                          <a:latin typeface="Calibri" panose="020F0502020204030204" pitchFamily="34" charset="0"/>
                          <a:ea typeface="等线" panose="02010600030101010101" pitchFamily="2" charset="-122"/>
                        </a:rPr>
                        <a:t>Zhuqing</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16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r">
                        <a:spcAft>
                          <a:spcPts val="0"/>
                        </a:spcAft>
                      </a:pPr>
                      <a:r>
                        <a:rPr lang="en-US" sz="1100" dirty="0">
                          <a:solidFill>
                            <a:srgbClr val="000000"/>
                          </a:solidFill>
                          <a:effectLst/>
                          <a:latin typeface="Calibri" panose="020F0502020204030204" pitchFamily="34" charset="0"/>
                          <a:ea typeface="等线" panose="02010600030101010101" pitchFamily="2" charset="-122"/>
                        </a:rPr>
                        <a:t>16</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92D050"/>
                    </a:solidFill>
                  </a:tcPr>
                </a:tc>
                <a:extLst>
                  <a:ext uri="{0D108BD9-81ED-4DB2-BD59-A6C34878D82A}">
                    <a16:rowId xmlns:a16="http://schemas.microsoft.com/office/drawing/2014/main" val="1349183664"/>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dirty="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865660413"/>
                  </a:ext>
                </a:extLst>
              </a:tr>
              <a:tr h="219985">
                <a:tc>
                  <a:txBody>
                    <a:bodyPr/>
                    <a:lstStyle/>
                    <a:p>
                      <a:pPr>
                        <a:spcAft>
                          <a:spcPts val="0"/>
                        </a:spcAft>
                      </a:pPr>
                      <a:r>
                        <a:rPr lang="en-US" sz="1100" b="1">
                          <a:effectLst/>
                          <a:latin typeface="Calibri" panose="020F0502020204030204" pitchFamily="34" charset="0"/>
                          <a:ea typeface="等线" panose="02010600030101010101" pitchFamily="2" charset="-122"/>
                        </a:rPr>
                        <a:t>All</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solidFill>
                            <a:srgbClr val="000000"/>
                          </a:solidFill>
                          <a:effectLst/>
                          <a:latin typeface="Calibri" panose="020F0502020204030204" pitchFamily="34" charset="0"/>
                          <a:ea typeface="等线" panose="02010600030101010101" pitchFamily="2" charset="-122"/>
                        </a:rPr>
                        <a:t>207</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24</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a:effectLst/>
                          <a:latin typeface="Calibri" panose="020F0502020204030204" pitchFamily="34" charset="0"/>
                          <a:ea typeface="等线" panose="02010600030101010101" pitchFamily="2" charset="-122"/>
                        </a:rPr>
                        <a:t>170</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dirty="0">
                          <a:effectLst/>
                          <a:latin typeface="Calibri" panose="020F0502020204030204" pitchFamily="34" charset="0"/>
                          <a:ea typeface="等线" panose="02010600030101010101" pitchFamily="2" charset="-122"/>
                        </a:rPr>
                        <a:t>201</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zh-CN" altLang="en-US"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510782417"/>
                  </a:ext>
                </a:extLst>
              </a:tr>
              <a:tr h="219985">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lang="zh-CN" sz="1000">
                        <a:effectLst/>
                        <a:latin typeface="Times New Roman" panose="02020603050405020304" pitchFamily="18" charset="0"/>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0.115942029</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a:solidFill>
                            <a:srgbClr val="FF0000"/>
                          </a:solidFill>
                          <a:effectLst/>
                          <a:latin typeface="Calibri" panose="020F0502020204030204" pitchFamily="34" charset="0"/>
                          <a:ea typeface="等线" panose="02010600030101010101" pitchFamily="2" charset="-122"/>
                        </a:rPr>
                        <a:t>0.821256</a:t>
                      </a:r>
                      <a:endParaRPr lang="zh-CN" sz="100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r">
                        <a:spcAft>
                          <a:spcPts val="0"/>
                        </a:spcAft>
                      </a:pPr>
                      <a:r>
                        <a:rPr lang="en-US" sz="1100" b="1" dirty="0">
                          <a:solidFill>
                            <a:srgbClr val="FF0000"/>
                          </a:solidFill>
                          <a:effectLst/>
                          <a:latin typeface="Calibri" panose="020F0502020204030204" pitchFamily="34" charset="0"/>
                          <a:ea typeface="等线" panose="02010600030101010101" pitchFamily="2" charset="-122"/>
                        </a:rPr>
                        <a:t>0.971014</a:t>
                      </a:r>
                      <a:endParaRPr lang="zh-CN" sz="1000" dirty="0">
                        <a:effectLst/>
                        <a:latin typeface="Calibri" panose="020F0502020204030204" pitchFamily="34" charset="0"/>
                        <a:ea typeface="等线" panose="02010600030101010101" pitchFamily="2" charset="-122"/>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fontAlgn="b"/>
                      <a:endParaRPr lang="en-US" altLang="zh-CN" sz="1200" b="0" i="0" u="none" strike="noStrike" dirty="0">
                        <a:solidFill>
                          <a:srgbClr val="000000"/>
                        </a:solidFill>
                        <a:effectLst/>
                        <a:latin typeface="等线" panose="02010600030101010101" pitchFamily="2" charset="-122"/>
                        <a:ea typeface="等线" panose="02010600030101010101" pitchFamily="2" charset="-122"/>
                      </a:endParaRPr>
                    </a:p>
                  </a:txBody>
                  <a:tcPr marL="9024" marR="9024" marT="9024"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99473319"/>
                  </a:ext>
                </a:extLst>
              </a:tr>
            </a:tbl>
          </a:graphicData>
        </a:graphic>
      </p:graphicFrame>
    </p:spTree>
    <p:extLst>
      <p:ext uri="{BB962C8B-B14F-4D97-AF65-F5344CB8AC3E}">
        <p14:creationId xmlns:p14="http://schemas.microsoft.com/office/powerpoint/2010/main" val="186701104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September</a:t>
            </a:r>
            <a:r>
              <a:rPr lang="en-US" altLang="zh-CN" b="1" dirty="0"/>
              <a:t> Interim 2024,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dirty="0" err="1">
                          <a:solidFill>
                            <a:srgbClr val="FF0000"/>
                          </a:solidFill>
                        </a:rPr>
                        <a:t>TGbf</a:t>
                      </a:r>
                      <a:endParaRPr lang="en-US" altLang="zh-CN" sz="1800" b="0"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pPr algn="ctr"/>
                      <a:r>
                        <a:rPr lang="en-US" altLang="zh-CN" sz="1800" b="0" strike="sngStrike" dirty="0" err="1">
                          <a:solidFill>
                            <a:srgbClr val="FF0000"/>
                          </a:solidFill>
                        </a:rPr>
                        <a:t>TGbf</a:t>
                      </a:r>
                      <a:endParaRPr lang="zh-CN" altLang="en-US" strike="sngStrike" dirty="0">
                        <a:solidFill>
                          <a:srgbClr val="FF0000"/>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strike="sngStrike" kern="1200" dirty="0" err="1">
                          <a:solidFill>
                            <a:srgbClr val="FF0000"/>
                          </a:solidFill>
                          <a:latin typeface="+mn-lt"/>
                          <a:ea typeface="+mn-ea"/>
                          <a:cs typeface="+mn-cs"/>
                        </a:rPr>
                        <a:t>TGbf</a:t>
                      </a:r>
                      <a:endParaRPr lang="en-US" altLang="zh-CN" sz="1800" b="0" strike="sngStrike" kern="1200" dirty="0">
                        <a:solidFill>
                          <a:srgbClr val="FF0000"/>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algn="ctr"/>
                      <a:endParaRPr lang="en-US"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Hawaii</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02:00-04:00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20:00-22:00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21:00-23:00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14:00-16:00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04:30-06:30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22:30-00:30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23:30-01:30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16:30-18:30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9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07:30-09:30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01:30-03:30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02:30-04:30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19:30-21:30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10:00-12:00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04:00-06:00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05:00-07:00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22:00-00:00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13:30-15:30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07:30-09:30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08:30-10:30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01:30-03:30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5965115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 </a:t>
            </a:r>
            <a:r>
              <a:rPr lang="en-US" altLang="zh-CN" b="0" dirty="0"/>
              <a:t>(plan after </a:t>
            </a:r>
            <a:r>
              <a:rPr lang="en-US" altLang="zh-CN" b="0" dirty="0">
                <a:solidFill>
                  <a:srgbClr val="0000FF"/>
                </a:solidFill>
              </a:rPr>
              <a:t>September Interim</a:t>
            </a:r>
            <a:r>
              <a:rPr lang="en-US" altLang="zh-CN" b="0" dirty="0"/>
              <a:t>)</a:t>
            </a:r>
            <a:endParaRPr lang="en-US" altLang="en-US" b="0" dirty="0">
              <a:solidFill>
                <a:schemeClr val="tx2"/>
              </a:solidFill>
            </a:endParaRPr>
          </a:p>
        </p:txBody>
      </p:sp>
      <p:sp>
        <p:nvSpPr>
          <p:cNvPr id="6" name="Rectangle 3"/>
          <p:cNvSpPr txBox="1">
            <a:spLocks noChangeArrowheads="1"/>
          </p:cNvSpPr>
          <p:nvPr/>
        </p:nvSpPr>
        <p:spPr bwMode="auto">
          <a:xfrm>
            <a:off x="157348" y="1143000"/>
            <a:ext cx="5100452" cy="52605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300"/>
              </a:spcAft>
              <a:buClr>
                <a:srgbClr val="000000"/>
              </a:buClr>
              <a:buFont typeface="Arial" panose="020B0604020202020204" pitchFamily="34" charset="0"/>
              <a:buChar char="•"/>
              <a:defRPr/>
            </a:pPr>
            <a:r>
              <a:rPr lang="en-US" altLang="zh-CN" b="1" dirty="0">
                <a:solidFill>
                  <a:srgbClr val="FF0000"/>
                </a:solidFill>
                <a:cs typeface="Times New Roman" panose="02020603050405020304" pitchFamily="18" charset="0"/>
              </a:rPr>
              <a:t>To be Confirmed:</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22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24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Oct 	  29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solidFill>
                  <a:srgbClr val="00B0F0"/>
                </a:solidFill>
                <a:cs typeface="Times New Roman" panose="02020603050405020304" pitchFamily="18" charset="0"/>
              </a:rPr>
              <a:t>Oct 	  31 (Thursday)	22</a:t>
            </a:r>
            <a:r>
              <a:rPr lang="zh-CN" altLang="en-US" sz="1800" b="1" dirty="0">
                <a:solidFill>
                  <a:srgbClr val="00B0F0"/>
                </a:solidFill>
                <a:cs typeface="Times New Roman" panose="02020603050405020304" pitchFamily="18" charset="0"/>
              </a:rPr>
              <a:t>：</a:t>
            </a:r>
            <a:r>
              <a:rPr lang="en-US" altLang="zh-CN" sz="1800" b="1" dirty="0">
                <a:solidFill>
                  <a:srgbClr val="00B0F0"/>
                </a:solidFill>
                <a:cs typeface="Times New Roman" panose="02020603050405020304" pitchFamily="18" charset="0"/>
              </a:rPr>
              <a:t>00 - 00:00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r>
              <a:rPr lang="en-US" altLang="zh-CN" sz="1800" b="1" dirty="0">
                <a:cs typeface="Times New Roman" panose="02020603050405020304" pitchFamily="18" charset="0"/>
              </a:rPr>
              <a:t>Nov 	    5 (Tuesday)	 9</a:t>
            </a:r>
            <a:r>
              <a:rPr lang="zh-CN" altLang="en-US" sz="1800" b="1" dirty="0">
                <a:cs typeface="Times New Roman" panose="02020603050405020304" pitchFamily="18" charset="0"/>
              </a:rPr>
              <a:t>：</a:t>
            </a:r>
            <a:r>
              <a:rPr lang="en-US" altLang="zh-CN" sz="1800" b="1" dirty="0">
                <a:cs typeface="Times New Roman" panose="02020603050405020304" pitchFamily="18" charset="0"/>
              </a:rPr>
              <a:t>00 - 11:00 ET</a:t>
            </a: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solidFill>
                <a:srgbClr val="00B0F0"/>
              </a:solidFill>
              <a:cs typeface="Times New Roman" panose="02020603050405020304" pitchFamily="18" charset="0"/>
            </a:endParaRPr>
          </a:p>
          <a:p>
            <a:pPr marL="685800" lvl="2" indent="-285750" algn="just">
              <a:spcBef>
                <a:spcPct val="0"/>
              </a:spcBef>
              <a:spcAft>
                <a:spcPts val="300"/>
              </a:spcAft>
              <a:buClr>
                <a:srgbClr val="000000"/>
              </a:buClr>
              <a:buFont typeface="Times New Roman" panose="02020603050405020304" pitchFamily="18" charset="0"/>
              <a:buChar char="―"/>
              <a:defRPr/>
            </a:pPr>
            <a:endParaRPr lang="en-US" altLang="zh-CN" sz="1800" b="1" dirty="0">
              <a:cs typeface="Times New Roman" panose="02020603050405020304" pitchFamily="18" charset="0"/>
            </a:endParaRPr>
          </a:p>
        </p:txBody>
      </p:sp>
      <p:sp>
        <p:nvSpPr>
          <p:cNvPr id="9" name="矩形 8">
            <a:extLst>
              <a:ext uri="{FF2B5EF4-FFF2-40B4-BE49-F238E27FC236}">
                <a16:creationId xmlns:a16="http://schemas.microsoft.com/office/drawing/2014/main" id="{CFA717C7-7EE1-44F8-A8E4-764E8A05AA8F}"/>
              </a:ext>
            </a:extLst>
          </p:cNvPr>
          <p:cNvSpPr/>
          <p:nvPr/>
        </p:nvSpPr>
        <p:spPr>
          <a:xfrm>
            <a:off x="7010400" y="5295458"/>
            <a:ext cx="4121910" cy="1038746"/>
          </a:xfrm>
          <a:prstGeom prst="rect">
            <a:avLst/>
          </a:prstGeom>
        </p:spPr>
        <p:txBody>
          <a:bodyPr wrap="square">
            <a:spAutoFit/>
          </a:bodyPr>
          <a:lstStyle/>
          <a:p>
            <a:pPr marL="0" lvl="1" algn="just">
              <a:spcAft>
                <a:spcPts val="300"/>
              </a:spcAft>
              <a:buClr>
                <a:srgbClr val="000000"/>
              </a:buClr>
              <a:defRPr/>
            </a:pPr>
            <a:r>
              <a:rPr lang="en-US" altLang="zh-CN" sz="900" dirty="0">
                <a:cs typeface="Times New Roman" panose="02020603050405020304" pitchFamily="18" charset="0"/>
              </a:rPr>
              <a:t>** Note: </a:t>
            </a:r>
          </a:p>
          <a:p>
            <a:pPr marL="228600" lvl="1" indent="-228600" algn="just">
              <a:spcAft>
                <a:spcPts val="300"/>
              </a:spcAft>
              <a:buClr>
                <a:srgbClr val="000000"/>
              </a:buClr>
              <a:buFont typeface="+mj-lt"/>
              <a:buAutoNum type="arabicPeriod"/>
              <a:defRPr/>
            </a:pPr>
            <a:r>
              <a:rPr lang="en-US" altLang="zh-CN" sz="900" dirty="0">
                <a:cs typeface="Times New Roman" panose="02020603050405020304" pitchFamily="18" charset="0"/>
              </a:rPr>
              <a:t>When conflict with CAC, the call may be changed. </a:t>
            </a:r>
          </a:p>
          <a:p>
            <a:pPr marL="0" lvl="1" algn="just">
              <a:spcAft>
                <a:spcPts val="300"/>
              </a:spcAft>
              <a:buClr>
                <a:srgbClr val="000000"/>
              </a:buClr>
              <a:defRPr/>
            </a:pPr>
            <a:r>
              <a:rPr lang="en-US" altLang="zh-CN" sz="900" dirty="0">
                <a:cs typeface="Times New Roman" panose="02020603050405020304" pitchFamily="18" charset="0"/>
              </a:rPr>
              <a:t>        ()</a:t>
            </a:r>
          </a:p>
          <a:p>
            <a:pPr marL="228600" lvl="1" indent="-228600" algn="just">
              <a:spcAft>
                <a:spcPts val="300"/>
              </a:spcAft>
              <a:buClr>
                <a:srgbClr val="000000"/>
              </a:buClr>
              <a:buFont typeface="+mj-lt"/>
              <a:buAutoNum type="arabicPeriod" startAt="2"/>
              <a:defRPr/>
            </a:pPr>
            <a:r>
              <a:rPr lang="en-US" altLang="zh-CN" sz="900" strike="sngStrike" dirty="0">
                <a:cs typeface="MS PGothic" charset="0"/>
              </a:rPr>
              <a:t>Thursday </a:t>
            </a:r>
            <a:r>
              <a:rPr lang="en-US" altLang="zh-CN" sz="900" strike="sngStrike" dirty="0">
                <a:solidFill>
                  <a:srgbClr val="00B0F0"/>
                </a:solidFill>
                <a:cs typeface="Times New Roman" panose="02020603050405020304" pitchFamily="18" charset="0"/>
              </a:rPr>
              <a:t>23:00 - 01:00am ET </a:t>
            </a:r>
            <a:r>
              <a:rPr lang="en-US" altLang="zh-CN" sz="900" strike="sngStrike" dirty="0">
                <a:cs typeface="MS PGothic" charset="0"/>
              </a:rPr>
              <a:t>(Thursday 20</a:t>
            </a:r>
            <a:r>
              <a:rPr lang="zh-CN" altLang="en-US" sz="900" strike="sngStrike" dirty="0">
                <a:cs typeface="MS PGothic" charset="0"/>
              </a:rPr>
              <a:t>：</a:t>
            </a:r>
            <a:r>
              <a:rPr lang="en-US" altLang="zh-CN" sz="900" strike="sngStrike" dirty="0">
                <a:cs typeface="MS PGothic" charset="0"/>
              </a:rPr>
              <a:t>00  – 22:00 PT, Friday 11am-13:00 in China, Friday 6am-8am in Israel, Friday 5am – 7am in Central Europe), and </a:t>
            </a:r>
            <a:r>
              <a:rPr lang="en-US" altLang="zh-CN" sz="900" strike="sngStrike" dirty="0">
                <a:solidFill>
                  <a:srgbClr val="0000FF"/>
                </a:solidFill>
                <a:cs typeface="MS PGothic" charset="0"/>
              </a:rPr>
              <a:t>Sang Kim </a:t>
            </a:r>
            <a:r>
              <a:rPr lang="en-US" altLang="zh-CN" sz="900" strike="sngStrike" dirty="0">
                <a:cs typeface="MS PGothic" charset="0"/>
              </a:rPr>
              <a:t>will help to take the minutes for these slots.</a:t>
            </a:r>
            <a:endParaRPr lang="zh-CN" altLang="en-US" sz="900" strike="sngStrike" dirty="0"/>
          </a:p>
        </p:txBody>
      </p:sp>
      <p:sp>
        <p:nvSpPr>
          <p:cNvPr id="10" name="矩形 9">
            <a:extLst>
              <a:ext uri="{FF2B5EF4-FFF2-40B4-BE49-F238E27FC236}">
                <a16:creationId xmlns:a16="http://schemas.microsoft.com/office/drawing/2014/main" id="{BCF07398-29C7-4114-B1BF-7DDDD7294B7C}"/>
              </a:ext>
            </a:extLst>
          </p:cNvPr>
          <p:cNvSpPr/>
          <p:nvPr/>
        </p:nvSpPr>
        <p:spPr>
          <a:xfrm>
            <a:off x="7010400" y="4495800"/>
            <a:ext cx="4572000" cy="600164"/>
          </a:xfrm>
          <a:prstGeom prst="rect">
            <a:avLst/>
          </a:prstGeom>
          <a:solidFill>
            <a:schemeClr val="bg1"/>
          </a:solidFill>
        </p:spPr>
        <p:txBody>
          <a:bodyPr wrap="square">
            <a:spAutoFit/>
          </a:bodyPr>
          <a:lstStyle/>
          <a:p>
            <a:pPr marL="171450" indent="-171450" algn="just">
              <a:spcBef>
                <a:spcPts val="0"/>
              </a:spcBef>
              <a:buFont typeface="Arial" panose="020B0604020202020204" pitchFamily="34" charset="0"/>
              <a:buChar char="•"/>
            </a:pPr>
            <a:r>
              <a:rPr lang="en-US" altLang="zh-CN" sz="1100" b="1" dirty="0"/>
              <a:t>3 Nov 2024 - </a:t>
            </a:r>
            <a:r>
              <a:rPr lang="en-US" altLang="zh-CN" sz="1100" b="1" dirty="0">
                <a:solidFill>
                  <a:srgbClr val="FF0000"/>
                </a:solidFill>
              </a:rPr>
              <a:t>Daylight Saving Time Ends (US)</a:t>
            </a:r>
          </a:p>
          <a:p>
            <a:pPr marL="171450" indent="-171450" algn="just">
              <a:spcBef>
                <a:spcPts val="0"/>
              </a:spcBef>
              <a:buFont typeface="Arial" panose="020B0604020202020204" pitchFamily="34" charset="0"/>
              <a:buChar char="•"/>
            </a:pPr>
            <a:r>
              <a:rPr lang="en-US" altLang="zh-CN" sz="1100" dirty="0"/>
              <a:t>Sunday, 3 November 2024, 02:00:00 clocks are turned backward 1 hour to Sunday, 3 November 2024, 01:00:00 local standard time instead.</a:t>
            </a:r>
          </a:p>
        </p:txBody>
      </p:sp>
    </p:spTree>
    <p:extLst>
      <p:ext uri="{BB962C8B-B14F-4D97-AF65-F5344CB8AC3E}">
        <p14:creationId xmlns:p14="http://schemas.microsoft.com/office/powerpoint/2010/main" val="422399326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0" y="533400"/>
            <a:ext cx="12192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F2F meeting</a:t>
            </a:r>
            <a:endParaRPr lang="en-US" altLang="en-US" b="0" dirty="0">
              <a:solidFill>
                <a:schemeClr val="tx2"/>
              </a:solidFill>
            </a:endParaRPr>
          </a:p>
        </p:txBody>
      </p:sp>
      <p:sp>
        <p:nvSpPr>
          <p:cNvPr id="7" name="Rectangle 3"/>
          <p:cNvSpPr txBox="1">
            <a:spLocks noChangeArrowheads="1"/>
          </p:cNvSpPr>
          <p:nvPr/>
        </p:nvSpPr>
        <p:spPr bwMode="auto">
          <a:xfrm>
            <a:off x="457200" y="1371600"/>
            <a:ext cx="65532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600"/>
              </a:spcAft>
              <a:buClr>
                <a:srgbClr val="000000"/>
              </a:buClr>
              <a:buFont typeface="Arial" panose="020B0604020202020204" pitchFamily="34" charset="0"/>
              <a:buChar char="•"/>
              <a:defRPr/>
            </a:pPr>
            <a:r>
              <a:rPr lang="en-US" altLang="zh-CN" b="1" dirty="0">
                <a:solidFill>
                  <a:srgbClr val="FF0000"/>
                </a:solidFill>
              </a:rPr>
              <a:t>November</a:t>
            </a:r>
            <a:r>
              <a:rPr lang="en-US" altLang="zh-CN" b="1" dirty="0"/>
              <a:t> Plenary 2024, </a:t>
            </a:r>
            <a:r>
              <a:rPr lang="en-US" altLang="zh-CN" b="1" dirty="0">
                <a:solidFill>
                  <a:srgbClr val="FF0000"/>
                </a:solidFill>
              </a:rPr>
              <a:t>to be </a:t>
            </a:r>
            <a:r>
              <a:rPr lang="en-US" altLang="zh-CN" b="1" dirty="0">
                <a:solidFill>
                  <a:srgbClr val="FF0000"/>
                </a:solidFill>
                <a:cs typeface="Times New Roman" panose="02020603050405020304" pitchFamily="18" charset="0"/>
              </a:rPr>
              <a:t>Confirmed: </a:t>
            </a:r>
          </a:p>
        </p:txBody>
      </p:sp>
      <p:graphicFrame>
        <p:nvGraphicFramePr>
          <p:cNvPr id="6" name="Table 6">
            <a:extLst>
              <a:ext uri="{FF2B5EF4-FFF2-40B4-BE49-F238E27FC236}">
                <a16:creationId xmlns:a16="http://schemas.microsoft.com/office/drawing/2014/main" id="{5CCF5190-D621-488B-9830-E025634DFF8A}"/>
              </a:ext>
            </a:extLst>
          </p:cNvPr>
          <p:cNvGraphicFramePr>
            <a:graphicFrameLocks noGrp="1"/>
          </p:cNvGraphicFramePr>
          <p:nvPr>
            <p:extLst>
              <p:ext uri="{D42A27DB-BD31-4B8C-83A1-F6EECF244321}">
                <p14:modId xmlns:p14="http://schemas.microsoft.com/office/powerpoint/2010/main" val="1599805943"/>
              </p:ext>
            </p:extLst>
          </p:nvPr>
        </p:nvGraphicFramePr>
        <p:xfrm>
          <a:off x="907860" y="1981200"/>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graphicFrame>
        <p:nvGraphicFramePr>
          <p:cNvPr id="9" name="表格 8">
            <a:extLst>
              <a:ext uri="{FF2B5EF4-FFF2-40B4-BE49-F238E27FC236}">
                <a16:creationId xmlns:a16="http://schemas.microsoft.com/office/drawing/2014/main" id="{F0B371B4-6548-465F-9F06-9D2004C14050}"/>
              </a:ext>
            </a:extLst>
          </p:cNvPr>
          <p:cNvGraphicFramePr>
            <a:graphicFrameLocks noGrp="1"/>
          </p:cNvGraphicFramePr>
          <p:nvPr>
            <p:extLst>
              <p:ext uri="{D42A27DB-BD31-4B8C-83A1-F6EECF244321}">
                <p14:modId xmlns:p14="http://schemas.microsoft.com/office/powerpoint/2010/main" val="1420917110"/>
              </p:ext>
            </p:extLst>
          </p:nvPr>
        </p:nvGraphicFramePr>
        <p:xfrm>
          <a:off x="907860" y="4572000"/>
          <a:ext cx="7016940" cy="1727136"/>
        </p:xfrm>
        <a:graphic>
          <a:graphicData uri="http://schemas.openxmlformats.org/drawingml/2006/table">
            <a:tbl>
              <a:tblPr firstRow="1" firstCol="1" bandRow="1"/>
              <a:tblGrid>
                <a:gridCol w="768540">
                  <a:extLst>
                    <a:ext uri="{9D8B030D-6E8A-4147-A177-3AD203B41FA5}">
                      <a16:colId xmlns:a16="http://schemas.microsoft.com/office/drawing/2014/main" val="20000"/>
                    </a:ext>
                  </a:extLst>
                </a:gridCol>
                <a:gridCol w="907862">
                  <a:extLst>
                    <a:ext uri="{9D8B030D-6E8A-4147-A177-3AD203B41FA5}">
                      <a16:colId xmlns:a16="http://schemas.microsoft.com/office/drawing/2014/main" val="20001"/>
                    </a:ext>
                  </a:extLst>
                </a:gridCol>
                <a:gridCol w="1073338">
                  <a:extLst>
                    <a:ext uri="{9D8B030D-6E8A-4147-A177-3AD203B41FA5}">
                      <a16:colId xmlns:a16="http://schemas.microsoft.com/office/drawing/2014/main" val="20002"/>
                    </a:ext>
                  </a:extLst>
                </a:gridCol>
                <a:gridCol w="1295400">
                  <a:extLst>
                    <a:ext uri="{9D8B030D-6E8A-4147-A177-3AD203B41FA5}">
                      <a16:colId xmlns:a16="http://schemas.microsoft.com/office/drawing/2014/main" val="20003"/>
                    </a:ext>
                  </a:extLst>
                </a:gridCol>
                <a:gridCol w="984062">
                  <a:extLst>
                    <a:ext uri="{9D8B030D-6E8A-4147-A177-3AD203B41FA5}">
                      <a16:colId xmlns:a16="http://schemas.microsoft.com/office/drawing/2014/main" val="20004"/>
                    </a:ext>
                  </a:extLst>
                </a:gridCol>
                <a:gridCol w="990600">
                  <a:extLst>
                    <a:ext uri="{9D8B030D-6E8A-4147-A177-3AD203B41FA5}">
                      <a16:colId xmlns:a16="http://schemas.microsoft.com/office/drawing/2014/main" val="20005"/>
                    </a:ext>
                  </a:extLst>
                </a:gridCol>
                <a:gridCol w="997138">
                  <a:extLst>
                    <a:ext uri="{9D8B030D-6E8A-4147-A177-3AD203B41FA5}">
                      <a16:colId xmlns:a16="http://schemas.microsoft.com/office/drawing/2014/main" val="20006"/>
                    </a:ext>
                  </a:extLst>
                </a:gridCol>
              </a:tblGrid>
              <a:tr h="296231">
                <a:tc>
                  <a:txBody>
                    <a:bodyPr/>
                    <a:lstStyle/>
                    <a:p>
                      <a:pPr marL="0" algn="ctr" defTabSz="914400" rtl="0" eaLnBrk="1" latinLnBrk="0" hangingPunct="1">
                        <a:spcAft>
                          <a:spcPts val="600"/>
                        </a:spcAft>
                      </a:pPr>
                      <a:r>
                        <a:rPr lang="en-US" sz="1600" b="1" kern="1200" dirty="0">
                          <a:solidFill>
                            <a:schemeClr val="tx1"/>
                          </a:solidFill>
                          <a:effectLst/>
                          <a:latin typeface="Calibri" panose="020F0502020204030204" pitchFamily="34" charset="0"/>
                          <a:ea typeface="宋体" panose="02010600030101010101" pitchFamily="2" charset="-122"/>
                          <a:cs typeface="+mn-cs"/>
                        </a:rPr>
                        <a:t> </a:t>
                      </a:r>
                      <a:endParaRPr lang="zh-CN" sz="16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altLang="zh-CN" sz="1200" b="1" kern="1200" dirty="0">
                          <a:solidFill>
                            <a:schemeClr val="tx1"/>
                          </a:solidFill>
                          <a:effectLst/>
                          <a:latin typeface="Calibri" panose="020F0502020204030204" pitchFamily="34" charset="0"/>
                          <a:ea typeface="宋体" panose="02010600030101010101" pitchFamily="2" charset="-122"/>
                          <a:cs typeface="+mn-cs"/>
                        </a:rPr>
                        <a:t>Vancouver</a:t>
                      </a:r>
                      <a:endParaRPr lang="zh-CN" sz="1200" b="1" kern="1200" dirty="0">
                        <a:solidFill>
                          <a:schemeClr val="tx1"/>
                        </a:solidFill>
                        <a:effectLst/>
                        <a:highlight>
                          <a:srgbClr val="FFFF00"/>
                        </a:highligh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Beijing</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Central Europe</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600"/>
                        </a:spcAft>
                        <a:buClrTx/>
                        <a:buSzTx/>
                        <a:buFontTx/>
                        <a:buNone/>
                        <a:tabLst/>
                        <a:defRPr/>
                      </a:pPr>
                      <a:r>
                        <a:rPr lang="en-US" altLang="zh-CN" sz="1200" b="1" kern="1200" dirty="0">
                          <a:solidFill>
                            <a:schemeClr val="tx1"/>
                          </a:solidFill>
                          <a:effectLst/>
                          <a:latin typeface="Calibri" panose="020F0502020204030204" pitchFamily="34" charset="0"/>
                          <a:ea typeface="宋体" panose="02010600030101010101" pitchFamily="2" charset="-122"/>
                          <a:cs typeface="+mn-cs"/>
                        </a:rPr>
                        <a:t>Israel</a:t>
                      </a:r>
                      <a:endParaRPr lang="zh-CN" alt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Eastern</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ctr" defTabSz="914400" rtl="0" eaLnBrk="1" latinLnBrk="0" hangingPunct="1">
                        <a:spcAft>
                          <a:spcPts val="600"/>
                        </a:spcAft>
                      </a:pPr>
                      <a:r>
                        <a:rPr lang="en-US" sz="1200" b="1" kern="1200" dirty="0">
                          <a:solidFill>
                            <a:schemeClr val="tx1"/>
                          </a:solidFill>
                          <a:effectLst/>
                          <a:latin typeface="Calibri" panose="020F0502020204030204" pitchFamily="34" charset="0"/>
                          <a:ea typeface="宋体" panose="02010600030101010101" pitchFamily="2" charset="-122"/>
                          <a:cs typeface="+mn-cs"/>
                        </a:rPr>
                        <a:t>Pacific</a:t>
                      </a:r>
                      <a:endParaRPr lang="zh-CN" sz="1200" b="1" kern="1200" dirty="0">
                        <a:solidFill>
                          <a:schemeClr val="tx1"/>
                        </a:solidFill>
                        <a:effectLst/>
                        <a:latin typeface="Calibri" panose="020F0502020204030204" pitchFamily="34" charset="0"/>
                        <a:ea typeface="宋体" panose="02010600030101010101" pitchFamily="2" charset="-122"/>
                        <a:cs typeface="+mn-cs"/>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0000"/>
                  </a:ext>
                </a:extLst>
              </a:tr>
              <a:tr h="222173">
                <a:tc>
                  <a:txBody>
                    <a:bodyPr/>
                    <a:lstStyle/>
                    <a:p>
                      <a:pPr>
                        <a:spcAft>
                          <a:spcPts val="600"/>
                        </a:spcAft>
                      </a:pPr>
                      <a:r>
                        <a:rPr lang="en-US" sz="1200" b="1" dirty="0">
                          <a:solidFill>
                            <a:srgbClr val="00B050"/>
                          </a:solidFill>
                          <a:effectLst/>
                          <a:latin typeface="Calibri" panose="020F0502020204030204" pitchFamily="34" charset="0"/>
                          <a:ea typeface="宋体" panose="02010600030101010101" pitchFamily="2" charset="-122"/>
                        </a:rPr>
                        <a:t>AM1</a:t>
                      </a:r>
                      <a:endParaRPr lang="zh-CN" sz="1200" b="1"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00:00-02:00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17:00-19:00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18:00-20:00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50"/>
                          </a:solidFill>
                          <a:effectLst/>
                          <a:latin typeface="Calibri" panose="020F0502020204030204" pitchFamily="34" charset="0"/>
                          <a:ea typeface="宋体" panose="02010600030101010101" pitchFamily="2" charset="-122"/>
                        </a:rPr>
                        <a:t>11:00-13:00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50"/>
                          </a:solidFill>
                          <a:effectLst/>
                          <a:latin typeface="Calibri" panose="020F0502020204030204" pitchFamily="34" charset="0"/>
                          <a:ea typeface="宋体" panose="02010600030101010101" pitchFamily="2" charset="-122"/>
                        </a:rPr>
                        <a:t>08:00-10:00</a:t>
                      </a:r>
                      <a:endParaRPr lang="zh-CN" sz="105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222173">
                <a:tc>
                  <a:txBody>
                    <a:bodyPr/>
                    <a:lstStyle/>
                    <a:p>
                      <a:pPr>
                        <a:spcAft>
                          <a:spcPts val="600"/>
                        </a:spcAft>
                      </a:pPr>
                      <a:r>
                        <a:rPr lang="en-US" sz="1200" b="1" dirty="0">
                          <a:solidFill>
                            <a:srgbClr val="00B0F0"/>
                          </a:solidFill>
                          <a:effectLst/>
                          <a:latin typeface="Calibri" panose="020F0502020204030204" pitchFamily="34" charset="0"/>
                          <a:ea typeface="宋体" panose="02010600030101010101" pitchFamily="2" charset="-122"/>
                        </a:rPr>
                        <a:t>AM2</a:t>
                      </a:r>
                      <a:endParaRPr lang="zh-CN" sz="1200" b="1"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02:30-04:30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19:30-21:30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20:30-22:30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00B0F0"/>
                          </a:solidFill>
                          <a:effectLst/>
                          <a:latin typeface="Calibri" panose="020F0502020204030204" pitchFamily="34" charset="0"/>
                          <a:ea typeface="宋体" panose="02010600030101010101" pitchFamily="2" charset="-122"/>
                        </a:rPr>
                        <a:t>13:30-15:30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00B0F0"/>
                          </a:solidFill>
                          <a:effectLst/>
                          <a:latin typeface="Calibri" panose="020F0502020204030204" pitchFamily="34" charset="0"/>
                          <a:ea typeface="宋体" panose="02010600030101010101" pitchFamily="2" charset="-122"/>
                        </a:rPr>
                        <a:t>10:30-12:30</a:t>
                      </a:r>
                      <a:endParaRPr lang="zh-CN" sz="105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134651">
                <a:tc>
                  <a:txBody>
                    <a:bodyPr/>
                    <a:lstStyle/>
                    <a:p>
                      <a:pPr>
                        <a:spcAft>
                          <a:spcPts val="600"/>
                        </a:spcAft>
                      </a:pPr>
                      <a:r>
                        <a:rPr lang="en-US" sz="800" b="1" dirty="0">
                          <a:solidFill>
                            <a:srgbClr val="1F497D"/>
                          </a:solidFill>
                          <a:effectLst/>
                          <a:latin typeface="Calibri" panose="020F0502020204030204" pitchFamily="34" charset="0"/>
                          <a:ea typeface="宋体" panose="02010600030101010101" pitchFamily="2" charset="-122"/>
                        </a:rPr>
                        <a:t> </a:t>
                      </a:r>
                      <a:endParaRPr lang="zh-CN" sz="800" b="1"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1050" dirty="0">
                          <a:solidFill>
                            <a:srgbClr val="1F497D"/>
                          </a:solidFill>
                          <a:effectLst/>
                          <a:latin typeface="Calibri" panose="020F0502020204030204" pitchFamily="34" charset="0"/>
                          <a:ea typeface="微软雅黑" panose="020B0503020204020204" pitchFamily="34"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zh-CN" sz="800" dirty="0">
                          <a:solidFill>
                            <a:srgbClr val="1F497D"/>
                          </a:solidFill>
                          <a:effectLst/>
                          <a:latin typeface="Calibri" panose="020F0502020204030204" pitchFamily="34" charset="0"/>
                          <a:ea typeface="微软雅黑" panose="020B0503020204020204" pitchFamily="34" charset="-122"/>
                        </a:rPr>
                        <a:t>　</a:t>
                      </a:r>
                      <a:endParaRPr lang="zh-CN" sz="8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222173">
                <a:tc>
                  <a:txBody>
                    <a:bodyPr/>
                    <a:lstStyle/>
                    <a:p>
                      <a:pPr>
                        <a:spcAft>
                          <a:spcPts val="600"/>
                        </a:spcAft>
                      </a:pPr>
                      <a:r>
                        <a:rPr lang="en-US" sz="1200" b="1" dirty="0">
                          <a:solidFill>
                            <a:srgbClr val="7030A0"/>
                          </a:solidFill>
                          <a:effectLst/>
                          <a:latin typeface="Calibri" panose="020F0502020204030204" pitchFamily="34" charset="0"/>
                          <a:ea typeface="宋体" panose="02010600030101010101" pitchFamily="2" charset="-122"/>
                        </a:rPr>
                        <a:t>PM1</a:t>
                      </a:r>
                      <a:endParaRPr lang="zh-CN" sz="1200" b="1"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05:30-07:30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12:30-00:30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23:30-01:30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kern="1200" dirty="0">
                          <a:solidFill>
                            <a:srgbClr val="7030A0"/>
                          </a:solidFill>
                          <a:effectLst/>
                          <a:latin typeface="Calibri" panose="020F0502020204030204" pitchFamily="34" charset="0"/>
                          <a:ea typeface="宋体" panose="02010600030101010101" pitchFamily="2" charset="-122"/>
                          <a:cs typeface="+mn-cs"/>
                        </a:rPr>
                        <a:t>16:30-18:30</a:t>
                      </a:r>
                      <a:endParaRPr lang="zh-CN" altLang="en-US" sz="1050" kern="1200" dirty="0">
                        <a:solidFill>
                          <a:srgbClr val="7030A0"/>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600"/>
                        </a:spcAft>
                      </a:pPr>
                      <a:r>
                        <a:rPr lang="en-US" sz="1050" dirty="0">
                          <a:solidFill>
                            <a:srgbClr val="7030A0"/>
                          </a:solidFill>
                          <a:effectLst/>
                          <a:latin typeface="Calibri" panose="020F0502020204030204" pitchFamily="34" charset="0"/>
                          <a:ea typeface="宋体" panose="02010600030101010101" pitchFamily="2" charset="-122"/>
                        </a:rPr>
                        <a:t>13:30-15:30</a:t>
                      </a:r>
                      <a:endParaRPr lang="zh-CN" sz="1050" dirty="0">
                        <a:solidFill>
                          <a:srgbClr val="7030A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PM2</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08:00-10:00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01:00-3:00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02:00-04:00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19:00-21:00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1F497D"/>
                          </a:solidFill>
                          <a:effectLst/>
                          <a:latin typeface="Calibri" panose="020F0502020204030204" pitchFamily="34" charset="0"/>
                          <a:ea typeface="宋体" panose="02010600030101010101" pitchFamily="2" charset="-122"/>
                          <a:cs typeface="+mn-cs"/>
                        </a:rPr>
                        <a:t>16:00-18:00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134651">
                <a:tc>
                  <a:txBody>
                    <a:bodyPr/>
                    <a:lstStyle/>
                    <a:p>
                      <a:pPr marL="0" algn="l" defTabSz="914400" rtl="0" eaLnBrk="1" latinLnBrk="0" hangingPunct="1">
                        <a:spcAft>
                          <a:spcPts val="600"/>
                        </a:spcAft>
                      </a:pPr>
                      <a:r>
                        <a:rPr lang="en-US" sz="800" b="1" kern="1200" dirty="0">
                          <a:solidFill>
                            <a:srgbClr val="1F497D"/>
                          </a:solidFill>
                          <a:effectLst/>
                          <a:latin typeface="Calibri" panose="020F0502020204030204" pitchFamily="34" charset="0"/>
                          <a:ea typeface="宋体" panose="02010600030101010101" pitchFamily="2" charset="-122"/>
                          <a:cs typeface="+mn-cs"/>
                        </a:rPr>
                        <a:t> </a:t>
                      </a:r>
                      <a:endParaRPr lang="zh-CN" sz="8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105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zh-CN" sz="8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6"/>
                  </a:ext>
                </a:extLst>
              </a:tr>
              <a:tr h="222173">
                <a:tc>
                  <a:txBody>
                    <a:bodyPr/>
                    <a:lstStyle/>
                    <a:p>
                      <a:pPr marL="0" algn="l" defTabSz="914400" rtl="0" eaLnBrk="1" latinLnBrk="0" hangingPunct="1">
                        <a:spcAft>
                          <a:spcPts val="600"/>
                        </a:spcAft>
                      </a:pPr>
                      <a:r>
                        <a:rPr lang="en-US" sz="1200" b="1" kern="1200" dirty="0">
                          <a:solidFill>
                            <a:srgbClr val="1F497D"/>
                          </a:solidFill>
                          <a:effectLst/>
                          <a:latin typeface="Calibri" panose="020F0502020204030204" pitchFamily="34" charset="0"/>
                          <a:ea typeface="宋体" panose="02010600030101010101" pitchFamily="2" charset="-122"/>
                          <a:cs typeface="+mn-cs"/>
                        </a:rPr>
                        <a:t>EVE</a:t>
                      </a:r>
                      <a:endParaRPr lang="zh-CN" sz="1200" b="1"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lumMod val="85000"/>
                      </a:schemeClr>
                    </a:solidFill>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11:30-13:30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04:30-06:30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05:30-07:30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1050" kern="1200" dirty="0">
                          <a:solidFill>
                            <a:srgbClr val="1F497D"/>
                          </a:solidFill>
                          <a:effectLst/>
                          <a:latin typeface="Calibri" panose="020F0502020204030204" pitchFamily="34" charset="0"/>
                          <a:ea typeface="宋体" panose="02010600030101010101" pitchFamily="2" charset="-122"/>
                          <a:cs typeface="+mn-cs"/>
                        </a:rPr>
                        <a:t>22:30-00:30</a:t>
                      </a:r>
                      <a:endParaRPr lang="zh-CN" sz="105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600"/>
                        </a:spcAft>
                      </a:pPr>
                      <a:r>
                        <a:rPr lang="en-US" sz="1050" kern="1200" dirty="0">
                          <a:solidFill>
                            <a:srgbClr val="385D8B"/>
                          </a:solidFill>
                          <a:effectLst/>
                          <a:latin typeface="Calibri" panose="020F0502020204030204" pitchFamily="34" charset="0"/>
                          <a:ea typeface="宋体" panose="02010600030101010101" pitchFamily="2" charset="-122"/>
                          <a:cs typeface="+mn-cs"/>
                        </a:rPr>
                        <a:t>19:30-21:30</a:t>
                      </a:r>
                      <a:endParaRPr lang="zh-CN" sz="1050" kern="1200" dirty="0">
                        <a:solidFill>
                          <a:srgbClr val="385D8B"/>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872633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meeting</a:t>
            </a:r>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Host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Chair (Tony) will </a:t>
            </a:r>
            <a:r>
              <a:rPr lang="en-US" altLang="zh-CN" sz="1400" dirty="0">
                <a:solidFill>
                  <a:srgbClr val="0000FF"/>
                </a:solidFill>
                <a:latin typeface="Arial" panose="020B0604020202020204" pitchFamily="34" charset="0"/>
                <a:cs typeface="Arial" panose="020B0604020202020204" pitchFamily="34" charset="0"/>
              </a:rPr>
              <a:t>host</a:t>
            </a:r>
            <a:r>
              <a:rPr lang="en-US" altLang="zh-CN" sz="1400" dirty="0">
                <a:latin typeface="Arial" panose="020B0604020202020204" pitchFamily="34" charset="0"/>
                <a:cs typeface="Arial" panose="020B0604020202020204" pitchFamily="34" charset="0"/>
              </a:rPr>
              <a:t> the meeting </a:t>
            </a:r>
            <a:r>
              <a:rPr lang="en-US" altLang="zh-CN" sz="1400" dirty="0">
                <a:solidFill>
                  <a:srgbClr val="0000FF"/>
                </a:solidFill>
                <a:latin typeface="Arial" panose="020B0604020202020204" pitchFamily="34" charset="0"/>
                <a:cs typeface="Arial" panose="020B0604020202020204" pitchFamily="34" charset="0"/>
              </a:rPr>
              <a:t>in-person</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One Vice chair will handle the </a:t>
            </a:r>
            <a:r>
              <a:rPr lang="en-US" altLang="zh-CN" sz="1400" dirty="0">
                <a:solidFill>
                  <a:srgbClr val="0000FF"/>
                </a:solidFill>
                <a:latin typeface="Arial" panose="020B0604020202020204" pitchFamily="34" charset="0"/>
                <a:cs typeface="Arial" panose="020B0604020202020204" pitchFamily="34" charset="0"/>
              </a:rPr>
              <a:t>audio/video</a:t>
            </a:r>
            <a:r>
              <a:rPr lang="en-US" altLang="zh-CN" sz="1400" dirty="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order</a:t>
            </a:r>
            <a:r>
              <a:rPr lang="en-US" altLang="zh-CN" sz="1400" dirty="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things (e.g., audio, confirm the computer and connection to projector), before the first session, e.g., Sunday night.</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Secretary (Leif) could focus on the </a:t>
            </a:r>
            <a:r>
              <a:rPr lang="en-US" altLang="zh-CN" sz="1400" dirty="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a:solidFill>
                  <a:srgbClr val="0000FF"/>
                </a:solidFill>
                <a:latin typeface="Arial" panose="020B0604020202020204" pitchFamily="34" charset="0"/>
                <a:cs typeface="Arial" panose="020B0604020202020204" pitchFamily="34" charset="0"/>
              </a:rPr>
              <a:t>CID</a:t>
            </a: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a:latin typeface="Arial" panose="020B0604020202020204" pitchFamily="34" charset="0"/>
                <a:cs typeface="Arial" panose="020B0604020202020204" pitchFamily="34" charset="0"/>
              </a:rPr>
              <a:t>Participant</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Join</a:t>
            </a:r>
            <a:r>
              <a:rPr lang="en-US" altLang="zh-CN" sz="1400" dirty="0">
                <a:latin typeface="Arial" panose="020B0604020202020204" pitchFamily="34" charset="0"/>
                <a:cs typeface="Arial" panose="020B0604020202020204" pitchFamily="34" charset="0"/>
              </a:rPr>
              <a:t>: All the “</a:t>
            </a:r>
            <a:r>
              <a:rPr lang="en-US" altLang="zh-CN" sz="1400" dirty="0">
                <a:solidFill>
                  <a:srgbClr val="0000FF"/>
                </a:solidFill>
                <a:latin typeface="Arial" panose="020B0604020202020204" pitchFamily="34" charset="0"/>
                <a:cs typeface="Arial" panose="020B0604020202020204" pitchFamily="34" charset="0"/>
              </a:rPr>
              <a:t>in person</a:t>
            </a:r>
            <a:r>
              <a:rPr lang="en-US" altLang="zh-CN" sz="1400" dirty="0">
                <a:latin typeface="Arial" panose="020B0604020202020204" pitchFamily="34" charset="0"/>
                <a:cs typeface="Arial" panose="020B0604020202020204" pitchFamily="34" charset="0"/>
              </a:rPr>
              <a:t>” member shall select “</a:t>
            </a:r>
            <a:r>
              <a:rPr lang="en-US" altLang="zh-CN" sz="1400" dirty="0">
                <a:solidFill>
                  <a:srgbClr val="0000FF"/>
                </a:solidFill>
                <a:latin typeface="Arial" panose="020B0604020202020204" pitchFamily="34" charset="0"/>
                <a:cs typeface="Arial" panose="020B0604020202020204" pitchFamily="34" charset="0"/>
              </a:rPr>
              <a:t>no audio</a:t>
            </a:r>
            <a:r>
              <a:rPr lang="en-US" altLang="zh-CN" sz="1400" dirty="0">
                <a:latin typeface="Arial" panose="020B0604020202020204" pitchFamily="34" charset="0"/>
                <a:cs typeface="Arial" panose="020B0604020202020204" pitchFamily="34" charset="0"/>
              </a:rPr>
              <a:t>” option on joining </a:t>
            </a:r>
            <a:r>
              <a:rPr lang="en-US" altLang="zh-CN" sz="1400" dirty="0" err="1">
                <a:latin typeface="Arial" panose="020B0604020202020204" pitchFamily="34" charset="0"/>
                <a:cs typeface="Arial" panose="020B0604020202020204" pitchFamily="34" charset="0"/>
              </a:rPr>
              <a:t>Webex</a:t>
            </a:r>
            <a:r>
              <a:rPr lang="en-US" altLang="zh-CN" sz="1400" dirty="0">
                <a:latin typeface="Arial" panose="020B0604020202020204" pitchFamily="34" charset="0"/>
                <a:cs typeface="Arial" panose="020B0604020202020204" pitchFamily="34" charset="0"/>
              </a:rPr>
              <a:t>, in order to avoid audio problems (feedback)</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Queue</a:t>
            </a:r>
            <a:r>
              <a:rPr lang="en-US" altLang="zh-CN" sz="1400" dirty="0">
                <a:latin typeface="Arial" panose="020B0604020202020204" pitchFamily="34" charset="0"/>
                <a:cs typeface="Arial" panose="020B0604020202020204" pitchFamily="34" charset="0"/>
              </a:rPr>
              <a:t>” should be requested </a:t>
            </a:r>
            <a:r>
              <a:rPr lang="en-US" altLang="zh-CN" sz="1400" dirty="0">
                <a:solidFill>
                  <a:srgbClr val="0000FF"/>
                </a:solidFill>
                <a:latin typeface="Arial" panose="020B0604020202020204" pitchFamily="34" charset="0"/>
                <a:cs typeface="Arial" panose="020B0604020202020204" pitchFamily="34" charset="0"/>
              </a:rPr>
              <a:t>online</a:t>
            </a:r>
            <a:r>
              <a:rPr lang="en-US" altLang="zh-CN" sz="1400" dirty="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“In person” member should 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Vote</a:t>
            </a:r>
            <a:r>
              <a:rPr lang="en-US" altLang="zh-CN" sz="1400" dirty="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Votes</a:t>
            </a:r>
            <a:r>
              <a:rPr lang="en-US" altLang="zh-CN" sz="1400" dirty="0">
                <a:latin typeface="Arial" panose="020B0604020202020204" pitchFamily="34" charset="0"/>
                <a:cs typeface="Arial" panose="020B0604020202020204" pitchFamily="34" charset="0"/>
              </a:rPr>
              <a:t> (SP/Motion) will be conducted on </a:t>
            </a:r>
            <a:r>
              <a:rPr lang="en-US" altLang="zh-CN" sz="1400" dirty="0" err="1">
                <a:solidFill>
                  <a:srgbClr val="0000FF"/>
                </a:solidFill>
                <a:latin typeface="Arial" panose="020B0604020202020204" pitchFamily="34" charset="0"/>
                <a:cs typeface="Arial" panose="020B0604020202020204" pitchFamily="34" charset="0"/>
              </a:rPr>
              <a:t>Webex</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a:latin typeface="Arial" panose="020B0604020202020204" pitchFamily="34" charset="0"/>
                <a:cs typeface="Arial" panose="020B0604020202020204" pitchFamily="34" charset="0"/>
              </a:rPr>
              <a:t>Present</a:t>
            </a:r>
            <a:r>
              <a:rPr lang="en-US" altLang="zh-CN" sz="1400" dirty="0">
                <a:latin typeface="Arial" panose="020B0604020202020204" pitchFamily="34" charset="0"/>
                <a:cs typeface="Arial" panose="020B0604020202020204" pitchFamily="34" charset="0"/>
              </a:rPr>
              <a:t>: Presenter shall go to the </a:t>
            </a:r>
            <a:r>
              <a:rPr lang="en-US" altLang="zh-CN" sz="1400" dirty="0">
                <a:solidFill>
                  <a:srgbClr val="0000FF"/>
                </a:solidFill>
                <a:latin typeface="Arial" panose="020B0604020202020204" pitchFamily="34" charset="0"/>
                <a:cs typeface="Arial" panose="020B0604020202020204" pitchFamily="34" charset="0"/>
              </a:rPr>
              <a:t>platform</a:t>
            </a:r>
            <a:r>
              <a:rPr lang="en-US" altLang="zh-CN" sz="1400" dirty="0">
                <a:latin typeface="Arial" panose="020B0604020202020204" pitchFamily="34" charset="0"/>
                <a:cs typeface="Arial" panose="020B0604020202020204" pitchFamily="34" charset="0"/>
              </a:rPr>
              <a:t>, 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platform</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1: Use 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2: Use the </a:t>
            </a:r>
            <a:r>
              <a:rPr lang="en-US" altLang="zh-CN" dirty="0">
                <a:solidFill>
                  <a:srgbClr val="0000FF"/>
                </a:solidFill>
                <a:latin typeface="Arial" panose="020B0604020202020204" pitchFamily="34" charset="0"/>
                <a:cs typeface="Arial" panose="020B0604020202020204" pitchFamily="34" charset="0"/>
              </a:rPr>
              <a:t>computer on the platform </a:t>
            </a:r>
            <a:r>
              <a:rPr lang="en-US" altLang="zh-CN" dirty="0">
                <a:latin typeface="Arial" panose="020B0604020202020204" pitchFamily="34" charset="0"/>
                <a:cs typeface="Arial" panose="020B0604020202020204" pitchFamily="34" charset="0"/>
              </a:rPr>
              <a:t>(Need to let Vice chairs know and download the slides before)</a:t>
            </a: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a:latin typeface="Arial" panose="020B0604020202020204" pitchFamily="34" charset="0"/>
                <a:cs typeface="Arial" panose="020B0604020202020204" pitchFamily="34" charset="0"/>
              </a:rPr>
              <a:t>Note: For more details, please refer to tutorial EC-22/118</a:t>
            </a:r>
          </a:p>
        </p:txBody>
      </p:sp>
    </p:spTree>
    <p:extLst>
      <p:ext uri="{BB962C8B-B14F-4D97-AF65-F5344CB8AC3E}">
        <p14:creationId xmlns:p14="http://schemas.microsoft.com/office/powerpoint/2010/main" val="387138276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endParaRPr lang="en-US" altLang="en-US" sz="4000" dirty="0">
              <a:solidFill>
                <a:srgbClr val="0000FF"/>
              </a:solidFill>
            </a:endParaRPr>
          </a:p>
          <a:p>
            <a:pPr algn="ctr">
              <a:buFontTx/>
              <a:buNone/>
            </a:pPr>
            <a:r>
              <a:rPr lang="en-US" altLang="zh-CN" sz="2800" dirty="0">
                <a:cs typeface="Times New Roman" panose="02020603050405020304" pitchFamily="18" charset="0"/>
              </a:rPr>
              <a:t>September 9   (Monday AM 2)</a:t>
            </a:r>
          </a:p>
          <a:p>
            <a:pPr lvl="1"/>
            <a:endParaRPr lang="en-US" altLang="en-US" sz="3600" dirty="0"/>
          </a:p>
          <a:p>
            <a:pPr lvl="1"/>
            <a:endParaRPr lang="en-US" altLang="en-US" sz="3600" dirty="0"/>
          </a:p>
        </p:txBody>
      </p:sp>
    </p:spTree>
    <p:extLst>
      <p:ext uri="{BB962C8B-B14F-4D97-AF65-F5344CB8AC3E}">
        <p14:creationId xmlns:p14="http://schemas.microsoft.com/office/powerpoint/2010/main" val="165986905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583</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6005 </a:t>
            </a:r>
          </a:p>
          <a:p>
            <a:pPr lvl="1" algn="just">
              <a:buFont typeface="Arial" panose="020B0604020202020204" pitchFamily="34" charset="0"/>
              <a:buChar char="–"/>
              <a:defRPr/>
            </a:pPr>
            <a:r>
              <a:rPr lang="en-US" altLang="zh-CN" sz="1600" dirty="0"/>
              <a:t>as specified in doc.: 11-24/1450r0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Narengerile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a:t>
            </a:r>
            <a:r>
              <a:rPr lang="en-GB" altLang="zh-CN" dirty="0"/>
              <a:t>11-24/1450r0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8111122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a:t>    This presentation contains the IEEE 802.11 Task Group bf agenda items for the meetings on </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graphicFrame>
        <p:nvGraphicFramePr>
          <p:cNvPr id="5" name="Table 6">
            <a:extLst>
              <a:ext uri="{FF2B5EF4-FFF2-40B4-BE49-F238E27FC236}">
                <a16:creationId xmlns:a16="http://schemas.microsoft.com/office/drawing/2014/main" id="{2A5B01B7-C909-44C2-B638-64230BEEA944}"/>
              </a:ext>
            </a:extLst>
          </p:cNvPr>
          <p:cNvGraphicFramePr>
            <a:graphicFrameLocks noGrp="1"/>
          </p:cNvGraphicFramePr>
          <p:nvPr>
            <p:extLst>
              <p:ext uri="{D42A27DB-BD31-4B8C-83A1-F6EECF244321}">
                <p14:modId xmlns:p14="http://schemas.microsoft.com/office/powerpoint/2010/main" val="3912382669"/>
              </p:ext>
            </p:extLst>
          </p:nvPr>
        </p:nvGraphicFramePr>
        <p:xfrm>
          <a:off x="914400" y="2984055"/>
          <a:ext cx="7016939" cy="2197545"/>
        </p:xfrm>
        <a:graphic>
          <a:graphicData uri="http://schemas.openxmlformats.org/drawingml/2006/table">
            <a:tbl>
              <a:tblPr firstRow="1" bandRow="1">
                <a:tableStyleId>{5940675A-B579-460E-94D1-54222C63F5DA}</a:tableStyleId>
              </a:tblPr>
              <a:tblGrid>
                <a:gridCol w="768539">
                  <a:extLst>
                    <a:ext uri="{9D8B030D-6E8A-4147-A177-3AD203B41FA5}">
                      <a16:colId xmlns:a16="http://schemas.microsoft.com/office/drawing/2014/main" val="20000"/>
                    </a:ext>
                  </a:extLst>
                </a:gridCol>
                <a:gridCol w="1622871">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210711">
                <a:tc>
                  <a:txBody>
                    <a:bodyPr/>
                    <a:lstStyle/>
                    <a:p>
                      <a:pPr algn="ctr"/>
                      <a:endParaRPr lang="en-US" b="1" dirty="0"/>
                    </a:p>
                  </a:txBody>
                  <a:tcPr>
                    <a:solidFill>
                      <a:schemeClr val="bg1">
                        <a:lumMod val="85000"/>
                      </a:schemeClr>
                    </a:solidFill>
                  </a:tcPr>
                </a:tc>
                <a:tc>
                  <a:txBody>
                    <a:bodyPr/>
                    <a:lstStyle/>
                    <a:p>
                      <a:pPr algn="ctr"/>
                      <a:r>
                        <a:rPr lang="en-US" b="1" dirty="0"/>
                        <a:t>Monday</a:t>
                      </a:r>
                    </a:p>
                  </a:txBody>
                  <a:tcPr>
                    <a:solidFill>
                      <a:schemeClr val="bg1">
                        <a:lumMod val="85000"/>
                      </a:schemeClr>
                    </a:solidFill>
                  </a:tcPr>
                </a:tc>
                <a:tc>
                  <a:txBody>
                    <a:bodyPr/>
                    <a:lstStyle/>
                    <a:p>
                      <a:pPr algn="ctr"/>
                      <a:r>
                        <a:rPr lang="en-US" b="1" dirty="0"/>
                        <a:t>Tuesday</a:t>
                      </a:r>
                    </a:p>
                  </a:txBody>
                  <a:tcPr>
                    <a:solidFill>
                      <a:schemeClr val="bg1">
                        <a:lumMod val="85000"/>
                      </a:schemeClr>
                    </a:solidFill>
                  </a:tcPr>
                </a:tc>
                <a:tc>
                  <a:txBody>
                    <a:bodyPr/>
                    <a:lstStyle/>
                    <a:p>
                      <a:pPr algn="ctr"/>
                      <a:r>
                        <a:rPr lang="en-US" b="1" dirty="0"/>
                        <a:t>Wednesday</a:t>
                      </a:r>
                    </a:p>
                  </a:txBody>
                  <a:tcPr>
                    <a:solidFill>
                      <a:schemeClr val="bg1">
                        <a:lumMod val="85000"/>
                      </a:schemeClr>
                    </a:solidFill>
                  </a:tcPr>
                </a:tc>
                <a:tc>
                  <a:txBody>
                    <a:bodyPr/>
                    <a:lstStyle/>
                    <a:p>
                      <a:pPr algn="ctr"/>
                      <a:r>
                        <a:rPr lang="en-US" b="1" dirty="0"/>
                        <a:t>Thursday</a:t>
                      </a:r>
                    </a:p>
                  </a:txBody>
                  <a:tcPr>
                    <a:solidFill>
                      <a:schemeClr val="bg1">
                        <a:lumMod val="85000"/>
                      </a:schemeClr>
                    </a:solidFill>
                  </a:tcPr>
                </a:tc>
                <a:extLst>
                  <a:ext uri="{0D108BD9-81ED-4DB2-BD59-A6C34878D82A}">
                    <a16:rowId xmlns:a16="http://schemas.microsoft.com/office/drawing/2014/main" val="10000"/>
                  </a:ext>
                </a:extLst>
              </a:tr>
              <a:tr h="312409">
                <a:tc>
                  <a:txBody>
                    <a:bodyPr/>
                    <a:lstStyle/>
                    <a:p>
                      <a:pPr algn="ctr"/>
                      <a:r>
                        <a:rPr lang="en-US" b="1" dirty="0"/>
                        <a:t>AM 1</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Opening</a:t>
                      </a:r>
                      <a:endParaRPr lang="en-US" altLang="zh-CN"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1"/>
                  </a:ext>
                </a:extLst>
              </a:tr>
              <a:tr h="210711">
                <a:tc>
                  <a:txBody>
                    <a:bodyPr/>
                    <a:lstStyle/>
                    <a:p>
                      <a:pPr algn="ctr"/>
                      <a:r>
                        <a:rPr lang="en-US" b="1" dirty="0"/>
                        <a:t>AM 2</a:t>
                      </a:r>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err="1">
                          <a:solidFill>
                            <a:schemeClr val="tx1"/>
                          </a:solidFill>
                        </a:rPr>
                        <a:t>TGbf</a:t>
                      </a:r>
                      <a:endParaRPr lang="en-US" sz="1800" b="0" dirty="0">
                        <a:solidFill>
                          <a:schemeClr val="bg1">
                            <a:lumMod val="50000"/>
                          </a:schemeClr>
                        </a:solidFill>
                      </a:endParaRPr>
                    </a:p>
                  </a:txBody>
                  <a:tcPr/>
                </a:tc>
                <a:tc>
                  <a:txBody>
                    <a:bodyPr/>
                    <a:lstStyle/>
                    <a:p>
                      <a:endParaRPr lang="zh-CN" alt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kern="120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kern="1200" dirty="0" err="1">
                          <a:solidFill>
                            <a:schemeClr val="tx1"/>
                          </a:solidFill>
                          <a:latin typeface="+mn-lt"/>
                          <a:ea typeface="+mn-ea"/>
                          <a:cs typeface="+mn-cs"/>
                        </a:rPr>
                        <a:t>TGbf</a:t>
                      </a:r>
                      <a:endParaRPr lang="en-US" altLang="zh-CN" sz="1800" b="0" kern="1200" dirty="0">
                        <a:solidFill>
                          <a:schemeClr val="tx1"/>
                        </a:solidFill>
                        <a:latin typeface="+mn-lt"/>
                        <a:ea typeface="+mn-ea"/>
                        <a:cs typeface="+mn-cs"/>
                      </a:endParaRPr>
                    </a:p>
                  </a:txBody>
                  <a:tcPr/>
                </a:tc>
                <a:extLst>
                  <a:ext uri="{0D108BD9-81ED-4DB2-BD59-A6C34878D82A}">
                    <a16:rowId xmlns:a16="http://schemas.microsoft.com/office/drawing/2014/main" val="10002"/>
                  </a:ext>
                </a:extLst>
              </a:tr>
              <a:tr h="368745">
                <a:tc>
                  <a:txBody>
                    <a:bodyPr/>
                    <a:lstStyle/>
                    <a:p>
                      <a:pPr algn="ctr"/>
                      <a:r>
                        <a:rPr lang="en-US" b="1" dirty="0"/>
                        <a:t>PM 1</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800" b="0" dirty="0">
                          <a:solidFill>
                            <a:schemeClr val="bg1">
                              <a:lumMod val="50000"/>
                            </a:schemeClr>
                          </a:solidFill>
                        </a:rPr>
                        <a:t>Mid week</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210711">
                <a:tc>
                  <a:txBody>
                    <a:bodyPr/>
                    <a:lstStyle/>
                    <a:p>
                      <a:pPr algn="ctr"/>
                      <a:r>
                        <a:rPr lang="en-US" b="1" dirty="0"/>
                        <a:t>PM</a:t>
                      </a:r>
                      <a:r>
                        <a:rPr lang="en-US" b="1" baseline="0" dirty="0"/>
                        <a:t> 2</a:t>
                      </a:r>
                      <a:endParaRPr lang="en-US" b="1" dirty="0"/>
                    </a:p>
                  </a:txBody>
                  <a:tcPr>
                    <a:solidFill>
                      <a:schemeClr val="bg1">
                        <a:lumMod val="85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strike="sngStrike"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bg1">
                            <a:lumMod val="50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altLang="zh-CN" sz="1800" b="0" dirty="0">
                        <a:solidFill>
                          <a:schemeClr val="tx1"/>
                        </a:solidFill>
                      </a:endParaRPr>
                    </a:p>
                  </a:txBody>
                  <a:tcPr/>
                </a:tc>
                <a:extLst>
                  <a:ext uri="{0D108BD9-81ED-4DB2-BD59-A6C34878D82A}">
                    <a16:rowId xmlns:a16="http://schemas.microsoft.com/office/drawing/2014/main" val="10004"/>
                  </a:ext>
                </a:extLst>
              </a:tr>
              <a:tr h="210711">
                <a:tc>
                  <a:txBody>
                    <a:bodyPr/>
                    <a:lstStyle/>
                    <a:p>
                      <a:pPr algn="ctr"/>
                      <a:r>
                        <a:rPr lang="en-US" b="1" dirty="0"/>
                        <a:t>EVE</a:t>
                      </a:r>
                    </a:p>
                  </a:txBody>
                  <a:tcPr>
                    <a:solidFill>
                      <a:schemeClr val="bg1">
                        <a:lumMod val="85000"/>
                      </a:schemeClr>
                    </a:solidFill>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584</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 6069 </a:t>
            </a:r>
          </a:p>
          <a:p>
            <a:pPr lvl="1" algn="just">
              <a:buFont typeface="Arial" panose="020B0604020202020204" pitchFamily="34" charset="0"/>
              <a:buChar char="–"/>
              <a:defRPr/>
            </a:pPr>
            <a:r>
              <a:rPr lang="en-US" altLang="zh-CN" sz="1600" dirty="0"/>
              <a:t>as specified in doc.: 11-24/1065r0</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Stephen McCann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11-24/1065r0</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69340815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585</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dirty="0"/>
              <a:t>Move to approve “Rejected” resolutions to the CIDs:</a:t>
            </a:r>
            <a:endParaRPr lang="en-US" altLang="zh-CN" sz="1800" b="1" kern="0" dirty="0"/>
          </a:p>
          <a:p>
            <a:pPr lvl="1" algn="just">
              <a:buFont typeface="Arial" panose="020B0604020202020204" pitchFamily="34" charset="0"/>
              <a:buChar char="–"/>
              <a:defRPr/>
            </a:pPr>
            <a:r>
              <a:rPr lang="en-US" altLang="zh-CN" sz="1600" dirty="0"/>
              <a:t>CID: 6042 </a:t>
            </a:r>
            <a:endParaRPr lang="zh-CN" altLang="zh-CN" sz="1600" dirty="0"/>
          </a:p>
          <a:p>
            <a:pPr marL="342900" lvl="1" indent="-342900" algn="just">
              <a:buFont typeface="Arial" panose="020B0604020202020204" pitchFamily="34" charset="0"/>
              <a:buChar char="•"/>
              <a:defRPr/>
            </a:pPr>
            <a:r>
              <a:rPr lang="en-US" altLang="zh-CN" sz="1800" b="1" dirty="0"/>
              <a:t>With the following rejection reason: “The commenter has withdrawn the comment”.</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Mark Hamilton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Result: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1055920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2514600"/>
            <a:ext cx="121920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endParaRPr lang="en-US" altLang="en-US" sz="4000" dirty="0">
              <a:solidFill>
                <a:srgbClr val="0000FF"/>
              </a:solidFill>
            </a:endParaRPr>
          </a:p>
          <a:p>
            <a:pPr algn="ctr">
              <a:buFontTx/>
              <a:buNone/>
            </a:pPr>
            <a:r>
              <a:rPr lang="en-US" altLang="zh-CN" sz="2800" dirty="0">
                <a:cs typeface="Times New Roman" panose="02020603050405020304" pitchFamily="18" charset="0"/>
              </a:rPr>
              <a:t>September 9   (Monday AM 2)</a:t>
            </a:r>
          </a:p>
          <a:p>
            <a:pPr lvl="1"/>
            <a:endParaRPr lang="en-US" altLang="en-US" sz="3600" dirty="0"/>
          </a:p>
          <a:p>
            <a:pPr lvl="1"/>
            <a:endParaRPr lang="en-US" altLang="en-US" sz="3600" dirty="0"/>
          </a:p>
        </p:txBody>
      </p:sp>
    </p:spTree>
    <p:extLst>
      <p:ext uri="{BB962C8B-B14F-4D97-AF65-F5344CB8AC3E}">
        <p14:creationId xmlns:p14="http://schemas.microsoft.com/office/powerpoint/2010/main" val="22540884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0" y="838200"/>
            <a:ext cx="121920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XXX: </a:t>
            </a:r>
            <a:r>
              <a:rPr lang="en-US" altLang="zh-CN" sz="3600" dirty="0"/>
              <a:t>P802.11bf first recirculation SA ballot</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algn="just"/>
            <a:r>
              <a:rPr lang="en-US" altLang="zh-CN" sz="2000" dirty="0"/>
              <a:t>Having approved comment resolutions for all of the comments received from </a:t>
            </a:r>
            <a:r>
              <a:rPr lang="en-GB" altLang="zh-CN" sz="2000" dirty="0"/>
              <a:t>Initial SA ballot on P802.11bf D4.0, </a:t>
            </a:r>
            <a:r>
              <a:rPr lang="en-US" altLang="zh-CN" sz="2000" dirty="0"/>
              <a:t>as contained in document 11-24/1041r</a:t>
            </a:r>
            <a:r>
              <a:rPr lang="en-US" altLang="zh-CN" sz="2000" dirty="0">
                <a:solidFill>
                  <a:srgbClr val="FF0000"/>
                </a:solidFill>
              </a:rPr>
              <a:t>XX</a:t>
            </a:r>
            <a:r>
              <a:rPr lang="en-US" altLang="zh-CN" sz="2000" dirty="0"/>
              <a:t>,</a:t>
            </a:r>
          </a:p>
          <a:p>
            <a:pPr marL="354013" indent="0" algn="just">
              <a:buNone/>
            </a:pPr>
            <a:r>
              <a:rPr lang="en-US" altLang="zh-CN" sz="2000" dirty="0">
                <a:hlinkClick r:id="rId3"/>
              </a:rPr>
              <a:t>https://mentor.ieee.org/802.11/dcn/24/11-24-1041-06-00bf-initial-sa-ballot-comments-and-approved-resolutions.xlsx</a:t>
            </a:r>
            <a:endParaRPr lang="en-US" altLang="zh-CN" sz="2000" dirty="0"/>
          </a:p>
          <a:p>
            <a:pPr marL="354013" indent="0" algn="just">
              <a:buNone/>
            </a:pPr>
            <a:r>
              <a:rPr lang="en-US" altLang="zh-CN" sz="2000" dirty="0"/>
              <a:t>Instruct the editor to prepare P802.11bf D5.0 incorporating these resolutions and,</a:t>
            </a:r>
          </a:p>
          <a:p>
            <a:pPr algn="just"/>
            <a:r>
              <a:rPr lang="en-US" altLang="zh-CN" sz="2000" dirty="0"/>
              <a:t>Approve a </a:t>
            </a:r>
            <a:r>
              <a:rPr lang="en-US" altLang="zh-CN" sz="2000" dirty="0">
                <a:solidFill>
                  <a:srgbClr val="FF0000"/>
                </a:solidFill>
              </a:rPr>
              <a:t>20</a:t>
            </a:r>
            <a:r>
              <a:rPr lang="en-US" altLang="zh-CN" sz="2000" dirty="0"/>
              <a:t> day Working Group Recirculation Ballot asking the question “Should P802.11bf D5.0 be forwarded to </a:t>
            </a:r>
            <a:r>
              <a:rPr lang="en-US" altLang="zh-CN" sz="2000" dirty="0" err="1"/>
              <a:t>RevCom</a:t>
            </a:r>
            <a:r>
              <a:rPr lang="en-US" altLang="zh-CN" sz="2000" dirty="0"/>
              <a:t>?”</a:t>
            </a:r>
          </a:p>
          <a:p>
            <a:endParaRPr lang="zh-CN" altLang="zh-CN" sz="2000" dirty="0"/>
          </a:p>
          <a:p>
            <a:pPr lvl="0"/>
            <a:r>
              <a:rPr lang="en-GB" altLang="zh-CN" sz="2000" dirty="0"/>
              <a:t>Moved: </a:t>
            </a:r>
            <a:r>
              <a:rPr lang="en-US" altLang="zh-CN" sz="2000" kern="0" dirty="0"/>
              <a:t>Claudio da Silva </a:t>
            </a:r>
            <a:r>
              <a:rPr lang="en-GB" altLang="zh-CN" sz="2000" dirty="0"/>
              <a:t>	  Seconded:</a:t>
            </a:r>
          </a:p>
          <a:p>
            <a:pPr marL="342900" lvl="1" indent="-342900" algn="just">
              <a:spcBef>
                <a:spcPct val="0"/>
              </a:spcBef>
              <a:buFont typeface="Arial" panose="020B0604020202020204" pitchFamily="34" charset="0"/>
              <a:buChar char="•"/>
              <a:defRPr/>
            </a:pPr>
            <a:r>
              <a:rPr lang="en-GB" altLang="zh-CN" dirty="0"/>
              <a:t>Result:</a:t>
            </a:r>
          </a:p>
          <a:p>
            <a:pPr marL="342900" lvl="1" indent="-342900" algn="just">
              <a:spcBef>
                <a:spcPct val="0"/>
              </a:spcBef>
              <a:buFont typeface="Arial" panose="020B0604020202020204" pitchFamily="34" charset="0"/>
              <a:buChar char="•"/>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372439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solidFill>
                  <a:srgbClr val="FF0000"/>
                </a:solidFill>
              </a:rPr>
              <a:t>Backup</a:t>
            </a:r>
            <a:endParaRPr lang="en-US" altLang="en-US" sz="3600" dirty="0">
              <a:solidFill>
                <a:srgbClr val="FF0000"/>
              </a:solidFill>
            </a:endParaRPr>
          </a:p>
        </p:txBody>
      </p:sp>
    </p:spTree>
    <p:extLst>
      <p:ext uri="{BB962C8B-B14F-4D97-AF65-F5344CB8AC3E}">
        <p14:creationId xmlns:p14="http://schemas.microsoft.com/office/powerpoint/2010/main" val="198690149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a:t>
            </a:r>
            <a:endParaRPr lang="en-US" altLang="en-US" sz="3600" dirty="0"/>
          </a:p>
        </p:txBody>
      </p:sp>
      <p:sp>
        <p:nvSpPr>
          <p:cNvPr id="5" name="Rectangle 3"/>
          <p:cNvSpPr txBox="1">
            <a:spLocks noChangeArrowheads="1"/>
          </p:cNvSpPr>
          <p:nvPr/>
        </p:nvSpPr>
        <p:spPr bwMode="auto">
          <a:xfrm>
            <a:off x="762000" y="1295400"/>
            <a:ext cx="107442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draft:</a:t>
            </a:r>
          </a:p>
          <a:p>
            <a:pPr lvl="1" algn="just">
              <a:buFont typeface="Arial" panose="020B0604020202020204" pitchFamily="34" charset="0"/>
              <a:buChar char="–"/>
              <a:defRPr/>
            </a:pPr>
            <a:r>
              <a:rPr lang="en-US" altLang="zh-CN" sz="1600" dirty="0"/>
              <a:t>CIDs:</a:t>
            </a:r>
          </a:p>
          <a:p>
            <a:pPr lvl="1" algn="just">
              <a:buFont typeface="Arial" panose="020B0604020202020204" pitchFamily="34" charset="0"/>
              <a:buChar char="–"/>
              <a:defRPr/>
            </a:pPr>
            <a:r>
              <a:rPr lang="en-US" altLang="zh-CN" sz="1600" dirty="0"/>
              <a:t>as specified in doc.:</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spcBef>
                <a:spcPct val="0"/>
              </a:spcBef>
              <a:buFont typeface="Arial" panose="020B0604020202020204" pitchFamily="34" charset="0"/>
              <a:buChar char="•"/>
              <a:defRPr/>
            </a:pPr>
            <a:r>
              <a:rPr lang="en-US" altLang="zh-CN" sz="1800" b="1" kern="0" dirty="0"/>
              <a:t>Result: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a:t>
            </a:r>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40010714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SP Motion 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a:t>SP (PDT):</a:t>
            </a:r>
          </a:p>
          <a:p>
            <a:pPr marL="0" lvl="1" indent="0" algn="just">
              <a:buNone/>
              <a:defRPr/>
            </a:pPr>
            <a:r>
              <a:rPr lang="en-US" altLang="zh-CN" sz="1400" b="1" kern="0" dirty="0"/>
              <a:t>Do you support including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Motion (PDT):</a:t>
            </a:r>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a:t>DCN + title</a:t>
            </a:r>
          </a:p>
          <a:p>
            <a:pPr marL="0" lvl="1" indent="0" algn="just">
              <a:buNone/>
              <a:defRPr/>
            </a:pPr>
            <a:endParaRPr lang="en-US" altLang="zh-CN" sz="1400" b="1" kern="0" dirty="0"/>
          </a:p>
          <a:p>
            <a:pPr marL="0" lvl="1" indent="0" algn="just">
              <a:buNone/>
              <a:defRPr/>
            </a:pPr>
            <a:r>
              <a:rPr lang="en-US" altLang="zh-CN" sz="1400" b="1" kern="0" dirty="0"/>
              <a:t>SP (CR):</a:t>
            </a:r>
          </a:p>
          <a:p>
            <a:pPr marL="0" lvl="1" indent="0" algn="just">
              <a:buNone/>
              <a:defRPr/>
            </a:pPr>
            <a:r>
              <a:rPr lang="en-US" altLang="zh-CN" sz="1400" b="1" kern="0" dirty="0"/>
              <a:t>Do you agree to resolve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a:p>
            <a:pPr marL="0" lvl="1" indent="0" algn="just">
              <a:buNone/>
              <a:defRPr/>
            </a:pPr>
            <a:r>
              <a:rPr lang="en-US" altLang="zh-CN" sz="1400" b="1" kern="0" dirty="0"/>
              <a:t>Motion (CR):</a:t>
            </a:r>
          </a:p>
          <a:p>
            <a:pPr marL="0" lvl="1" indent="0" algn="just">
              <a:buNone/>
              <a:defRPr/>
            </a:pPr>
            <a:r>
              <a:rPr lang="en-US" altLang="zh-CN" sz="1400" b="1" kern="0" dirty="0"/>
              <a:t>Move to approve resolutions to the following CIDs listed in the following document and incorporate the text changes into the latest </a:t>
            </a:r>
            <a:r>
              <a:rPr lang="en-US" altLang="zh-CN" sz="1400" b="1" kern="0" dirty="0" err="1"/>
              <a:t>TGbf</a:t>
            </a:r>
            <a:r>
              <a:rPr lang="en-US" altLang="zh-CN" sz="1400" b="1" kern="0" dirty="0"/>
              <a:t> draft:</a:t>
            </a:r>
          </a:p>
          <a:p>
            <a:pPr lvl="1" algn="just">
              <a:buFont typeface="Arial" panose="020B0604020202020204" pitchFamily="34" charset="0"/>
              <a:buChar char="–"/>
              <a:defRPr/>
            </a:pPr>
            <a:r>
              <a:rPr lang="en-US" altLang="zh-CN" sz="1400" dirty="0"/>
              <a:t>CID, in DCN + title</a:t>
            </a:r>
          </a:p>
          <a:p>
            <a:pPr marL="0" lvl="1" indent="0" algn="just">
              <a:buNone/>
              <a:defRPr/>
            </a:pPr>
            <a:endParaRPr lang="en-US" altLang="zh-CN" sz="1400" b="1" kern="0" dirty="0"/>
          </a:p>
        </p:txBody>
      </p:sp>
    </p:spTree>
    <p:extLst>
      <p:ext uri="{BB962C8B-B14F-4D97-AF65-F5344CB8AC3E}">
        <p14:creationId xmlns:p14="http://schemas.microsoft.com/office/powerpoint/2010/main" val="19632950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altLang="zh-CN" dirty="0"/>
              <a:t>Registration for the </a:t>
            </a:r>
            <a:r>
              <a:rPr lang="en-US" altLang="zh-CN" dirty="0">
                <a:solidFill>
                  <a:srgbClr val="0000FF"/>
                </a:solidFill>
              </a:rPr>
              <a:t>September</a:t>
            </a:r>
            <a:r>
              <a:rPr lang="en-US" altLang="zh-CN" dirty="0"/>
              <a:t> IEEE 802 </a:t>
            </a:r>
            <a:r>
              <a:rPr lang="en-US" altLang="zh-CN" dirty="0">
                <a:solidFill>
                  <a:srgbClr val="0000FF"/>
                </a:solidFill>
              </a:rPr>
              <a:t>interim </a:t>
            </a:r>
            <a:r>
              <a:rPr lang="en-US" altLang="zh-CN" dirty="0"/>
              <a:t>session</a:t>
            </a:r>
            <a:endParaRPr lang="en-US" dirty="0"/>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US" altLang="zh-CN" dirty="0">
                <a:solidFill>
                  <a:srgbClr val="0000FF"/>
                </a:solidFill>
              </a:rPr>
              <a:t>September</a:t>
            </a:r>
            <a:r>
              <a:rPr lang="en-US" altLang="zh-CN" dirty="0"/>
              <a:t> IEEE 802 </a:t>
            </a:r>
            <a:r>
              <a:rPr lang="en-US" altLang="zh-CN" dirty="0">
                <a:solidFill>
                  <a:srgbClr val="0000FF"/>
                </a:solidFill>
              </a:rPr>
              <a:t>interim </a:t>
            </a:r>
            <a:r>
              <a:rPr lang="en-US" altLang="zh-CN" dirty="0"/>
              <a:t>session</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altLang="zh-CN" dirty="0">
                <a:hlinkClick r:id="rId2"/>
              </a:rPr>
              <a:t>https://cvent.me/LBkMEE</a:t>
            </a:r>
            <a:endParaRPr lang="en-US" altLang="zh-CN"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9776371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149892</TotalTime>
  <Words>3628</Words>
  <Application>Microsoft Office PowerPoint</Application>
  <PresentationFormat>宽屏</PresentationFormat>
  <Paragraphs>710</Paragraphs>
  <Slides>36</Slides>
  <Notes>35</Notes>
  <HiddenSlides>0</HiddenSlides>
  <MMClips>0</MMClips>
  <ScaleCrop>false</ScaleCrop>
  <HeadingPairs>
    <vt:vector size="6" baseType="variant">
      <vt:variant>
        <vt:lpstr>已用的字体</vt:lpstr>
      </vt:variant>
      <vt:variant>
        <vt:i4>12</vt:i4>
      </vt:variant>
      <vt:variant>
        <vt:lpstr>主题</vt:lpstr>
      </vt:variant>
      <vt:variant>
        <vt:i4>1</vt:i4>
      </vt:variant>
      <vt:variant>
        <vt:lpstr>幻灯片标题</vt:lpstr>
      </vt:variant>
      <vt:variant>
        <vt:i4>36</vt:i4>
      </vt:variant>
    </vt:vector>
  </HeadingPairs>
  <TitlesOfParts>
    <vt:vector size="49" baseType="lpstr">
      <vt:lpstr>Aptos</vt:lpstr>
      <vt:lpstr>Monotype Sorts</vt:lpstr>
      <vt:lpstr>MS Gothic</vt:lpstr>
      <vt:lpstr>MS PGothic</vt:lpstr>
      <vt:lpstr>宋体</vt:lpstr>
      <vt:lpstr>Arial</vt:lpstr>
      <vt:lpstr>Calibri</vt:lpstr>
      <vt:lpstr>Helvetica</vt:lpstr>
      <vt:lpstr>Times New Roman</vt:lpstr>
      <vt:lpstr>Wingdings</vt:lpstr>
      <vt:lpstr>等线</vt:lpstr>
      <vt:lpstr>微软雅黑</vt:lpstr>
      <vt:lpstr>802-11-Submission</vt:lpstr>
      <vt:lpstr>Task Group bf Meeting agenda, September Interim 2024</vt:lpstr>
      <vt:lpstr>IEEE 802.11 Task Group bf WLAN Sensing </vt:lpstr>
      <vt:lpstr>PowerPoint 演示文稿</vt:lpstr>
      <vt:lpstr>PowerPoint 演示文稿</vt:lpstr>
      <vt:lpstr>Registration for the September IEEE 802 interim session</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vt:lpstr>
      <vt:lpstr>PowerPoint 演示文稿</vt:lpstr>
      <vt:lpstr>Initial SA Ballot (D4.0) CR Status</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September Interim 2023</dc:title>
  <dc:description/>
  <cp:lastModifiedBy>Hanxiao (Tony, WT Lab)</cp:lastModifiedBy>
  <cp:revision>866</cp:revision>
  <cp:lastPrinted>2014-11-04T15:04:57Z</cp:lastPrinted>
  <dcterms:created xsi:type="dcterms:W3CDTF">2007-04-17T18:10:23Z</dcterms:created>
  <dcterms:modified xsi:type="dcterms:W3CDTF">2024-09-05T02:31:01Z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(3)pp9Vtc0/qMibRHhOHyqUK3NZQXhNN05Mj0svBZP90CtbGX8C8IjG24GbKCNRp5o/wiw2mHYs
rv/IujRf9FHwZbtaEN9YDBqm9Cl5bMuoZxCnMOGLaaRh+qxrpk1LFP4k8LBDD1NulJmSWgZP
fLpqPFz3/+msVmRBs+crP8mZrKLFz5TYbDnxC4cPHnXhQb6axoDNeOuBEhbimxnavxltdFXt
oebDDukId0WgE/Tdg0</vt:lpwstr>
  </property>
  <property fmtid="{D5CDD505-2E9C-101B-9397-08002B2CF9AE}" pid="27" name="_2015_ms_pID_7253431">
    <vt:lpwstr>cTeO1IrGoPqk4vaPnNzjAYPacb2wa9oqYFJe0GrKLGNyb45HA1vjNh
8rtEJT33CtUwi6V5hJOcZl5qbf5+Yzi9OsyOkwLCogRTnSQaoZljmLd5B3DMySUOdDZSagJ4
cxY1QU0MZXWNoxLvUPMsUlR/GR8NGPSgBaN0rpnxZUcJ6kMG3xP1gW0Dgjw6DNKfSS1p3THi
GRBPSOy2CetJqI183aYLRSGnCtkaovswVBEw</vt:lpwstr>
  </property>
  <property fmtid="{D5CDD505-2E9C-101B-9397-08002B2CF9AE}" pid="28" name="_2015_ms_pID_7253432">
    <vt:lpwstr>HayRgxHjEUmbpURP4x4wrgs=</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