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7"/>
  </p:notesMasterIdLst>
  <p:handoutMasterIdLst>
    <p:handoutMasterId r:id="rId8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33" r:id="rId22"/>
    <p:sldId id="1234" r:id="rId23"/>
    <p:sldId id="1235" r:id="rId24"/>
    <p:sldId id="1236" r:id="rId25"/>
    <p:sldId id="1242" r:id="rId26"/>
    <p:sldId id="1238" r:id="rId27"/>
    <p:sldId id="1239" r:id="rId28"/>
    <p:sldId id="1240" r:id="rId29"/>
    <p:sldId id="1241" r:id="rId30"/>
    <p:sldId id="1244" r:id="rId31"/>
    <p:sldId id="1243" r:id="rId32"/>
    <p:sldId id="1248" r:id="rId33"/>
    <p:sldId id="1249" r:id="rId34"/>
    <p:sldId id="1137" r:id="rId35"/>
    <p:sldId id="1006" r:id="rId36"/>
    <p:sldId id="1178" r:id="rId37"/>
    <p:sldId id="1023" r:id="rId38"/>
    <p:sldId id="1028" r:id="rId39"/>
    <p:sldId id="1157" r:id="rId40"/>
    <p:sldId id="1158" r:id="rId41"/>
    <p:sldId id="1246" r:id="rId42"/>
    <p:sldId id="1245" r:id="rId43"/>
    <p:sldId id="1219" r:id="rId44"/>
    <p:sldId id="1220" r:id="rId45"/>
    <p:sldId id="1223" r:id="rId46"/>
    <p:sldId id="1224" r:id="rId47"/>
    <p:sldId id="1225" r:id="rId48"/>
    <p:sldId id="1257" r:id="rId49"/>
    <p:sldId id="1226" r:id="rId50"/>
    <p:sldId id="1250" r:id="rId51"/>
    <p:sldId id="1260" r:id="rId52"/>
    <p:sldId id="1231" r:id="rId53"/>
    <p:sldId id="1262" r:id="rId54"/>
    <p:sldId id="1232" r:id="rId55"/>
    <p:sldId id="1251" r:id="rId56"/>
    <p:sldId id="1252" r:id="rId57"/>
    <p:sldId id="1181" r:id="rId58"/>
    <p:sldId id="1024" r:id="rId59"/>
    <p:sldId id="1039" r:id="rId60"/>
    <p:sldId id="1253" r:id="rId61"/>
    <p:sldId id="1247" r:id="rId62"/>
    <p:sldId id="1264" r:id="rId63"/>
    <p:sldId id="1227" r:id="rId64"/>
    <p:sldId id="1263" r:id="rId65"/>
    <p:sldId id="1228" r:id="rId66"/>
    <p:sldId id="1254" r:id="rId67"/>
    <p:sldId id="1258" r:id="rId68"/>
    <p:sldId id="1229" r:id="rId69"/>
    <p:sldId id="1268" r:id="rId70"/>
    <p:sldId id="1270" r:id="rId71"/>
    <p:sldId id="1271" r:id="rId72"/>
    <p:sldId id="1230" r:id="rId73"/>
    <p:sldId id="1255" r:id="rId74"/>
    <p:sldId id="1261" r:id="rId75"/>
    <p:sldId id="1265" r:id="rId76"/>
    <p:sldId id="1267" r:id="rId77"/>
    <p:sldId id="356" r:id="rId78"/>
    <p:sldId id="1256" r:id="rId79"/>
    <p:sldId id="1182" r:id="rId80"/>
    <p:sldId id="1069" r:id="rId81"/>
    <p:sldId id="1269" r:id="rId82"/>
    <p:sldId id="997" r:id="rId83"/>
    <p:sldId id="362" r:id="rId84"/>
    <p:sldId id="1034" r:id="rId85"/>
    <p:sldId id="323" r:id="rId8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5E7F4D-2A7C-4F76-BE4A-DC5852E9E8B1}" v="76" dt="2024-09-17T18:34:12.3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802.11-24/1364r14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820-00-00bn-scs-proxy-for-relay.pptx" TargetMode="External"/><Relationship Id="rId3" Type="http://schemas.openxmlformats.org/officeDocument/2006/relationships/hyperlink" Target="https://mentor.ieee.org/802.11/dcn/24/11-24-0679-00-00bn-thoughts-on-functionality-and-security-architecture-for-uhr-seamless-roaming.pptx" TargetMode="External"/><Relationship Id="rId7" Type="http://schemas.openxmlformats.org/officeDocument/2006/relationships/hyperlink" Target="https://mentor.ieee.org/802.11/dcn/24/11-24-0818-01-00bn-low-latency-flow-treatment-triggered-by-upper-layer-including-ecn-indicators.pptx" TargetMode="External"/><Relationship Id="rId12" Type="http://schemas.openxmlformats.org/officeDocument/2006/relationships/hyperlink" Target="https://mentor.ieee.org/802.11/dcn/24/11-24-0868-00-00bn-additional-considerations-on-non-primary-channel-access.pptx" TargetMode="External"/><Relationship Id="rId2" Type="http://schemas.openxmlformats.org/officeDocument/2006/relationships/hyperlink" Target="https://mentor.ieee.org/802.11/dcn/24/11-24-0547-00-00bn-secure-control-frames-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17-01-00bn-opportunistic-transmission-in-c-tdma.pptx" TargetMode="External"/><Relationship Id="rId11" Type="http://schemas.openxmlformats.org/officeDocument/2006/relationships/hyperlink" Target="https://mentor.ieee.org/802.11/dcn/24/11-24-0866-00-00bn-preemption-for-c-tdma.pptx" TargetMode="External"/><Relationship Id="rId5" Type="http://schemas.openxmlformats.org/officeDocument/2006/relationships/hyperlink" Target="https://mentor.ieee.org/802.11/dcn/24/11-24-0782-00-00bn-ap-power-saving.pptx" TargetMode="External"/><Relationship Id="rId10" Type="http://schemas.openxmlformats.org/officeDocument/2006/relationships/hyperlink" Target="https://mentor.ieee.org/802.11/dcn/24/11-24-0852-00-00bn-timely-transmission-of-low-latency-traffic-with-reduced-preemption-occurance.pptx" TargetMode="External"/><Relationship Id="rId4" Type="http://schemas.openxmlformats.org/officeDocument/2006/relationships/hyperlink" Target="https://mentor.ieee.org/802.11/dcn/24/11-24-0737-00-00bn-cross-link-wake-up-to-go-deeper-in-power-save.pptx" TargetMode="External"/><Relationship Id="rId9" Type="http://schemas.openxmlformats.org/officeDocument/2006/relationships/hyperlink" Target="https://mentor.ieee.org/802.11/dcn/24/11-24-0844-00-00bn-padding-time-in-dynamic-power-save.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067-01-00bn-range-expansion-via-repeated-transmission.pptx" TargetMode="External"/><Relationship Id="rId7" Type="http://schemas.openxmlformats.org/officeDocument/2006/relationships/hyperlink" Target="https://mentor.ieee.org/802.11/dcn/24/11-24-0949-00-00bn-service-period-based-dynamic-subband-operatio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43-00-00bn-some-details-on-txop-sharing-in-c-tdma.pptx" TargetMode="External"/><Relationship Id="rId5" Type="http://schemas.openxmlformats.org/officeDocument/2006/relationships/hyperlink" Target="https://mentor.ieee.org/802.11/dcn/24/11-24-0842-00-00bn-multi-ap-set-configuration-for-c-tdma.pptx" TargetMode="External"/><Relationship Id="rId4" Type="http://schemas.openxmlformats.org/officeDocument/2006/relationships/hyperlink" Target="https://mentor.ieee.org/802.11/dcn/24/11-24-0742-00-00bn-obss-twt-management-for-map.pptx" TargetMode="External"/><Relationship Id="rId9" Type="http://schemas.openxmlformats.org/officeDocument/2006/relationships/hyperlink" Target="https://mentor.ieee.org/802.11/dcn/24/11-24-1076-00-00bn-some-thoughts-on-preemption.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167-00-00bn-eml-sr-mr-based-dynamic-power-save-design.pptx" TargetMode="External"/><Relationship Id="rId3" Type="http://schemas.openxmlformats.org/officeDocument/2006/relationships/hyperlink" Target="https://mentor.ieee.org/802.11/dcn/24/11-24-1129-00-00bn-discussion-on-intermediate-fcs-signaling.pptx" TargetMode="External"/><Relationship Id="rId7" Type="http://schemas.openxmlformats.org/officeDocument/2006/relationships/hyperlink" Target="https://mentor.ieee.org/802.11/dcn/24/11-24-1166-00-00bn-twt-based-power-save-with-enhanced-flexibility.pptx" TargetMode="External"/><Relationship Id="rId2" Type="http://schemas.openxmlformats.org/officeDocument/2006/relationships/hyperlink" Target="https://mentor.ieee.org/802.11/dcn/24/11-24-1125-01-00bn-considerations-on-switching-for-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7-00-00bn-discussions-on-dynamic-subchannel-operation.pptx" TargetMode="External"/><Relationship Id="rId11" Type="http://schemas.openxmlformats.org/officeDocument/2006/relationships/hyperlink" Target="https://mentor.ieee.org/802.11/dcn/24/11-24-1205-01-00bn-analysis-and-simulations-on-coordinated-spatial-reuse.pptx" TargetMode="External"/><Relationship Id="rId5" Type="http://schemas.openxmlformats.org/officeDocument/2006/relationships/hyperlink" Target="https://mentor.ieee.org/802.11/dcn/24/11-24-1155-00-00bn-further-discussions-on-npca.pptx" TargetMode="External"/><Relationship Id="rId10" Type="http://schemas.openxmlformats.org/officeDocument/2006/relationships/hyperlink" Target="https://mentor.ieee.org/802.11/dcn/24/11-24-1193-01-00bn-edca-for-high-priority-access.pptx" TargetMode="External"/><Relationship Id="rId4" Type="http://schemas.openxmlformats.org/officeDocument/2006/relationships/hyperlink" Target="https://mentor.ieee.org/802.11/dcn/24/11-24-1146-00-00bn-considerations-on-ap-power-save-mode.pptx" TargetMode="External"/><Relationship Id="rId9" Type="http://schemas.openxmlformats.org/officeDocument/2006/relationships/hyperlink" Target="https://mentor.ieee.org/802.11/dcn/24/11-24-1170-00-00bn-further-considerations-on-in-device-coexistenc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227-00-00bn-some-usage-of-intermediate-fcs.pptx" TargetMode="External"/><Relationship Id="rId3" Type="http://schemas.openxmlformats.org/officeDocument/2006/relationships/hyperlink" Target="https://mentor.ieee.org/802.11/dcn/24/11-24-1218-00-00bn-npca-next-level-discussions.pptx" TargetMode="External"/><Relationship Id="rId7" Type="http://schemas.openxmlformats.org/officeDocument/2006/relationships/hyperlink" Target="https://mentor.ieee.org/802.11/dcn/24/11-24-1226-00-00bn-icf-icr-design.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4-00-00bn-joint-medium-access-and-txop-sharing.pptx" TargetMode="External"/><Relationship Id="rId11" Type="http://schemas.openxmlformats.org/officeDocument/2006/relationships/hyperlink" Target="https://mentor.ieee.org/802.11/dcn/24/11-24-1247-00-00bn-icf-icr-design-for-coex.pptx" TargetMode="External"/><Relationship Id="rId5" Type="http://schemas.openxmlformats.org/officeDocument/2006/relationships/hyperlink" Target="https://mentor.ieee.org/802.11/dcn/24/11-24-1222-00-00bn-npca-follow-up.pptx" TargetMode="External"/><Relationship Id="rId10" Type="http://schemas.openxmlformats.org/officeDocument/2006/relationships/hyperlink" Target="https://mentor.ieee.org/802.11/dcn/24/11-24-1246-00-00bn-low-power-listening-mode-for-clients-follow-up.pptx" TargetMode="External"/><Relationship Id="rId4" Type="http://schemas.openxmlformats.org/officeDocument/2006/relationships/hyperlink" Target="https://mentor.ieee.org/802.11/dcn/24/11-24-1221-01-00bn-icf-icr-follow-up.pptx" TargetMode="External"/><Relationship Id="rId9" Type="http://schemas.openxmlformats.org/officeDocument/2006/relationships/hyperlink" Target="https://mentor.ieee.org/802.11/dcn/24/11-24-1243-00-00bn-100-mhz-ppdu.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259-02-00bn-sp-based-non-primary-channel-access-follow-up.pptx" TargetMode="External"/><Relationship Id="rId2" Type="http://schemas.openxmlformats.org/officeDocument/2006/relationships/hyperlink" Target="https://mentor.ieee.org/802.11/dcn/24/11-24-1256-00-00bn-the-padding-after-intermediate-fc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64-00-00bn-edca-enhancement-for-low-latency-traffic.pptx" TargetMode="Externa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0243-01-00bn-protocol-design-for-ul-beamforming.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1389-00-00bn-coordinated-spatial-reuse-design-details.pptx" TargetMode="External"/><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1104-00-00bn-some-details-on-npca.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92-01-00bn-selective-non-primary-channel-access.pptx" TargetMode="External"/><Relationship Id="rId4" Type="http://schemas.openxmlformats.org/officeDocument/2006/relationships/hyperlink" Target="https://mentor.ieee.org/802.11/dcn/24/11-24-1157-00-00bn-discussions-on-dynamic-subchannel-operation.pptx" TargetMode="External"/><Relationship Id="rId9" Type="http://schemas.openxmlformats.org/officeDocument/2006/relationships/hyperlink" Target="https://mentor.ieee.org/802.11/dcn/24/11-24-1394-00-00bn-npca-operation-issues.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414-00-00bn-channel-measurement-based-on-control-frame-exchange.pptx" TargetMode="External"/><Relationship Id="rId3" Type="http://schemas.openxmlformats.org/officeDocument/2006/relationships/hyperlink" Target="https://mentor.ieee.org/802.11/dcn/24/11-24-1404-00-00bn-discussion-on-channel-switching-for-npca.pptx" TargetMode="External"/><Relationship Id="rId7" Type="http://schemas.openxmlformats.org/officeDocument/2006/relationships/hyperlink" Target="https://mentor.ieee.org/802.11/dcn/24/11-24-1411-00-00bn-signaling-for-uhr-ppdu.pptx" TargetMode="External"/><Relationship Id="rId12" Type="http://schemas.openxmlformats.org/officeDocument/2006/relationships/hyperlink" Target="https://mentor.ieee.org/802.11/dcn/24/11-24-1435-00-00bn-uhr-multi-channel-access.pptx" TargetMode="External"/><Relationship Id="rId2" Type="http://schemas.openxmlformats.org/officeDocument/2006/relationships/hyperlink" Target="https://mentor.ieee.org/802.11/dcn/24/11-24-1403-00-00bn-some-thoughts-on-npca-op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10-00-00bn-legacy-preamble-for-elr-ppdu.pptx" TargetMode="External"/><Relationship Id="rId11"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09-00-00bn-unequal-pattern-discussion-follow-up.pptx" TargetMode="External"/><Relationship Id="rId10" Type="http://schemas.openxmlformats.org/officeDocument/2006/relationships/hyperlink" Target="https://mentor.ieee.org/802.11/dcn/24/11-24-1432-00-00bn-unified-cobf-and-mumimo-schemes-with-zero-mui.pptx" TargetMode="External"/><Relationship Id="rId4" Type="http://schemas.openxmlformats.org/officeDocument/2006/relationships/hyperlink" Target="https://mentor.ieee.org/802.11/dcn/24/11-24-1405-00-00bn-discussion-on-aspects-in-dru-operation-follow-up.pptx" TargetMode="External"/><Relationship Id="rId9" Type="http://schemas.openxmlformats.org/officeDocument/2006/relationships/hyperlink" Target="https://mentor.ieee.org/802.11/dcn/24/11-24-1431-00-00bn-a-unified-signaling-scheme-for-eqm-and-ueqm.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4/11-24-1449-00-00bn-a-flexible-extension-structure.pptx" TargetMode="External"/><Relationship Id="rId13" Type="http://schemas.openxmlformats.org/officeDocument/2006/relationships/hyperlink" Target="https://mentor.ieee.org/802.11/dcn/24/11-24-1460-00-00bn-extension-of-txop-level-idc-to-mlo.pptx" TargetMode="External"/><Relationship Id="rId3" Type="http://schemas.openxmlformats.org/officeDocument/2006/relationships/hyperlink" Target="https://mentor.ieee.org/802.11/dcn/24/11-24-1439-00-00bn-dynamic-power-saving-in-mlo.pptx" TargetMode="External"/><Relationship Id="rId7" Type="http://schemas.openxmlformats.org/officeDocument/2006/relationships/hyperlink" Target="https://mentor.ieee.org/802.11/dcn/24/11-24-1447-00-00bn-in-device-coexistence-indication.pptx" TargetMode="External"/><Relationship Id="rId12" Type="http://schemas.openxmlformats.org/officeDocument/2006/relationships/hyperlink" Target="https://mentor.ieee.org/802.11/dcn/24/11-24-1456-00-00bn-discussion-on-dcm-of-dru.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45-00-00bn-indication-for-coex-event.pptx" TargetMode="External"/><Relationship Id="rId11" Type="http://schemas.openxmlformats.org/officeDocument/2006/relationships/hyperlink" Target="https://mentor.ieee.org/802.11/dcn/24/11-24-1455-00-00bn-discussion-on-tb-elr-ppdu.pptx" TargetMode="External"/><Relationship Id="rId5" Type="http://schemas.openxmlformats.org/officeDocument/2006/relationships/hyperlink" Target="https://mentor.ieee.org/802.11/dcn/24/11-24-1444-00-00bn-roaming-with-context-transfer.pptx" TargetMode="External"/><Relationship Id="rId10" Type="http://schemas.openxmlformats.org/officeDocument/2006/relationships/hyperlink" Target="https://mentor.ieee.org/802.11/dcn/24/11-24-1454-00-00bn-discussion-on-configuration-indication-of-elr-ppdu.pptx" TargetMode="External"/><Relationship Id="rId4" Type="http://schemas.openxmlformats.org/officeDocument/2006/relationships/hyperlink" Target="https://mentor.ieee.org/802.11/dcn/24/11-24-1443-00-00bn-dpwifi-reva.pptx" TargetMode="External"/><Relationship Id="rId9" Type="http://schemas.openxmlformats.org/officeDocument/2006/relationships/hyperlink" Target="https://mentor.ieee.org/802.11/dcn/24/11-24-1453-00-00bn-concurrent-messaging.pptx"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1472-01-00bn-consideration-on-dru-for-11bn.pptx" TargetMode="External"/><Relationship Id="rId3" Type="http://schemas.openxmlformats.org/officeDocument/2006/relationships/hyperlink" Target="https://mentor.ieee.org/802.11/dcn/24/11-24-1463-01-00bn-robust-beamforming-nulling-for-cbf.pptx" TargetMode="External"/><Relationship Id="rId7" Type="http://schemas.openxmlformats.org/officeDocument/2006/relationships/hyperlink" Target="https://mentor.ieee.org/802.11/dcn/24/11-24-1469-00-00bn-phy-primitive-extension-for-npca.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68-00-00bn-credibility-criterion-for-txop-preemption.pptx" TargetMode="External"/><Relationship Id="rId5" Type="http://schemas.openxmlformats.org/officeDocument/2006/relationships/hyperlink" Target="https://mentor.ieee.org/802.11/dcn/24/11-24-1467-00-00bn-framework-of-multi-ap.pptx" TargetMode="External"/><Relationship Id="rId10" Type="http://schemas.openxmlformats.org/officeDocument/2006/relationships/hyperlink" Target="https://mentor.ieee.org/802.11/dcn/24/11-24-1477-00-00bn-operating-channel-validation-ocv-in-npca.pptx" TargetMode="External"/><Relationship Id="rId4" Type="http://schemas.openxmlformats.org/officeDocument/2006/relationships/hyperlink" Target="https://mentor.ieee.org/802.11/dcn/24/11-24-1465-01-00bn-updated-proposal-for-80mhz-dru-tone-plan.pptx" TargetMode="External"/><Relationship Id="rId9" Type="http://schemas.openxmlformats.org/officeDocument/2006/relationships/hyperlink" Target="https://mentor.ieee.org/802.11/dcn/24/11-24-1476-00-00bn-seamless-roaming-follow-up.ppt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4/11-24-1492-00-00bn-comparison-between-dynamic-and-fixed-start-csd-assignment.pptx" TargetMode="External"/><Relationship Id="rId3" Type="http://schemas.openxmlformats.org/officeDocument/2006/relationships/hyperlink" Target="https://mentor.ieee.org/802.11/dcn/24/11-24-1481-00-00bn-csma-with-enhanced-collision-avoidance-follow-up.pptx" TargetMode="External"/><Relationship Id="rId7"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1480-00-00bn-uhr-ltf-for-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87-00-00bn-ldpc-and-framing-settings-for-ultra-high-reliability.pptx" TargetMode="External"/><Relationship Id="rId5" Type="http://schemas.openxmlformats.org/officeDocument/2006/relationships/hyperlink" Target="https://mentor.ieee.org/802.11/dcn/24/11-24-1483-00-00bn-index-modulation-applied-to-the-dru.pptx" TargetMode="External"/><Relationship Id="rId10" Type="http://schemas.openxmlformats.org/officeDocument/2006/relationships/hyperlink" Target="https://mentor.ieee.org/802.11/dcn/24/11-24-1494-00-00bn-a-transmission-scheme-for-uhr.pptx" TargetMode="External"/><Relationship Id="rId4" Type="http://schemas.openxmlformats.org/officeDocument/2006/relationships/hyperlink" Target="https://mentor.ieee.org/802.11/dcn/24/11-24-1482-00-00bn-csma-with-enhanced-collision-avoidance-for-low-latency-traffic.pptx" TargetMode="External"/><Relationship Id="rId9" Type="http://schemas.openxmlformats.org/officeDocument/2006/relationships/hyperlink" Target="https://mentor.ieee.org/802.11/dcn/24/11-24-1493-00-00bn-tone-plan-shift-value-design.ppt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4/11-24-1515-00-00bn-coordinated-beamforming-for-11bn-follow-up.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41-00-00bn-tone-distribution-in-dru-follow-up.pptx" TargetMode="External"/><Relationship Id="rId5" Type="http://schemas.openxmlformats.org/officeDocument/2006/relationships/hyperlink" Target="https://mentor.ieee.org/802.11/dcn/24/11-24-1540-00-00bn-power-imbalance-issue-analysis-for-dru.pptx" TargetMode="External"/><Relationship Id="rId4" Type="http://schemas.openxmlformats.org/officeDocument/2006/relationships/hyperlink" Target="https://mentor.ieee.org/802.11/dcn/24/11-24-1531-01-00bn-non-period-idc-signaling-enhancements.ppt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555-00-00bn-thought-on-pap-transmission-in-joint-transmission.pptx" TargetMode="External"/><Relationship Id="rId2" Type="http://schemas.openxmlformats.org/officeDocument/2006/relationships/hyperlink" Target="https://mentor.ieee.org/802.11/dcn/24/11-24-1552-00-00bn-uhr-ltf-design-for-dru-further-results.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4/11-24-1574-01-00bn-harmonization-of-11bn-simulation-assumptions.pptx" TargetMode="External"/><Relationship Id="rId2" Type="http://schemas.openxmlformats.org/officeDocument/2006/relationships/hyperlink" Target="https://mentor.ieee.org/802.11/dcn/24/11-24-1566-00-00bn-l4s-support-in-802-11b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580-00-00bn-considerations-on-the-cbf-smoothing.pptx" TargetMode="Externa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4/11-24-1591-00-00bn-thoughts-on-seamless-roaming-and-npca.pptx"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0830-01-00bn-improve-roaming-between-mlds-follow-up.pptx" TargetMode="External"/><Relationship Id="rId2" Type="http://schemas.openxmlformats.org/officeDocument/2006/relationships/hyperlink" Target="https://mentor.ieee.org/802.11/dcn/24/11-24-0984-01-00bn-epcs-priority-access-for-additional-use-cases.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144-01-00bn-hip-edca-proposal-follow.pptx" TargetMode="External"/><Relationship Id="rId4" Type="http://schemas.openxmlformats.org/officeDocument/2006/relationships/hyperlink" Target="https://mentor.ieee.org/802.11/dcn/24/11-24-0084-01-00bn-considerations-on-multi-ap-operation-follow-up.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4/11-24-1340-14-00bn-july-to-sept-tgbn-teleconference-agenda.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4/11-24-1491-00-00bn-ru-adaptation-signaling-in-ul-tb-transmission.pptx" TargetMode="External"/><Relationship Id="rId2" Type="http://schemas.openxmlformats.org/officeDocument/2006/relationships/hyperlink" Target="https://mentor.ieee.org/802.11/dcn/24/11-24-0243-01-00bn-protocol-design-for-ul-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69-00-00bn-phy-primitive-extension-for-npca.pptx" TargetMode="External"/><Relationship Id="rId5" Type="http://schemas.openxmlformats.org/officeDocument/2006/relationships/hyperlink" Target="https://mentor.ieee.org/802.11/dcn/24/11-24-1566-00-00bn-l4s-support-in-802-11bn.pptx" TargetMode="External"/><Relationship Id="rId4" Type="http://schemas.openxmlformats.org/officeDocument/2006/relationships/hyperlink" Target="https://mentor.ieee.org/802.11/dcn/24/11-24-1574-01-00bn-harmonization-of-11bn-simulation-assumptions.ppt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427-00-00bn-signaling-for-mcs-and-ueqm-in-11bn.pptx" TargetMode="External"/><Relationship Id="rId2" Type="http://schemas.openxmlformats.org/officeDocument/2006/relationships/hyperlink" Target="https://mentor.ieee.org/802.11/dcn/24/11-24-1409-00-00bn-unequal-pattern-discu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3-00-00bn-enhancing-bf-feedback-mechanism-in-11bn.pptx" TargetMode="External"/><Relationship Id="rId5" Type="http://schemas.openxmlformats.org/officeDocument/2006/relationships/hyperlink" Target="https://mentor.ieee.org/802.11/dcn/24/11-24-1451-02-00bn-ueqm-transmission-over-spatial-streams.pptx" TargetMode="External"/><Relationship Id="rId4" Type="http://schemas.openxmlformats.org/officeDocument/2006/relationships/hyperlink" Target="https://mentor.ieee.org/802.11/dcn/24/11-24-1431-00-00bn-a-unified-signaling-scheme-for-eqm-and-ueqm.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hyperlink" Target="https://mentor.ieee.org/802.11/dcn/24/11-24-1146-00-00bn-considerations-on-ap-power-save-mode.pptx" TargetMode="External"/><Relationship Id="rId3" Type="http://schemas.openxmlformats.org/officeDocument/2006/relationships/hyperlink" Target="https://mentor.ieee.org/802.11/dcn/24/11-24-0544-00-00bn-power-save-protocols-for-uhr-follow-up.pptx" TargetMode="External"/><Relationship Id="rId7" Type="http://schemas.openxmlformats.org/officeDocument/2006/relationships/hyperlink" Target="https://mentor.ieee.org/802.11/dcn/24/11-24-1129-00-00bn-discussion-on-intermediate-fcs-signaling.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4-00-00bn-padding-time-in-dynamic-power-save.pptx" TargetMode="External"/><Relationship Id="rId5" Type="http://schemas.openxmlformats.org/officeDocument/2006/relationships/hyperlink" Target="https://mentor.ieee.org/802.11/dcn/24/11-24-0782-01-00bn-ap-power-saving.pptx" TargetMode="External"/><Relationship Id="rId4" Type="http://schemas.openxmlformats.org/officeDocument/2006/relationships/hyperlink" Target="https://mentor.ieee.org/802.11/dcn/24/11-24-0737-01-00bn-cross-link-wake-up-to-go-deeper-in-power-save.pptx" TargetMode="Externa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4/11-24-1488-00-00bn-elr-ppdu-transmission-design.pptx" TargetMode="External"/><Relationship Id="rId3" Type="http://schemas.openxmlformats.org/officeDocument/2006/relationships/hyperlink" Target="https://mentor.ieee.org/802.11/dcn/24/11-24-1410-00-00bn-legacy-preamble-for-elr-ppdu.pptx" TargetMode="External"/><Relationship Id="rId7" Type="http://schemas.openxmlformats.org/officeDocument/2006/relationships/hyperlink" Target="https://mentor.ieee.org/802.11/dcn/24/11-24-1486-00-00bn-performance-evaluation-of-elr-transmission.pptx" TargetMode="External"/><Relationship Id="rId2" Type="http://schemas.openxmlformats.org/officeDocument/2006/relationships/hyperlink" Target="https://mentor.ieee.org/802.11/dcn/24/11-24-1461-00-00bn-uhr-preambl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5-00-00bn-considerations-for-elr-ppdu-format.pptx" TargetMode="External"/><Relationship Id="rId5" Type="http://schemas.openxmlformats.org/officeDocument/2006/relationships/hyperlink" Target="https://mentor.ieee.org/802.11/dcn/24/11-24-1478-00-00bn-elr-ppdu-design.pptx" TargetMode="External"/><Relationship Id="rId10" Type="http://schemas.openxmlformats.org/officeDocument/2006/relationships/hyperlink" Target="https://mentor.ieee.org/802.11/dcn/24/11-24-1573-00-00bn-an-elr-ppdu-follow-up.pptx" TargetMode="External"/><Relationship Id="rId4" Type="http://schemas.openxmlformats.org/officeDocument/2006/relationships/hyperlink" Target="https://mentor.ieee.org/802.11/dcn/24/11-24-1454-00-00bn-discussion-on-configuration-indication-of-elr-ppdu.pptx" TargetMode="External"/><Relationship Id="rId9" Type="http://schemas.openxmlformats.org/officeDocument/2006/relationships/hyperlink" Target="https://mentor.ieee.org/802.11/dcn/24/11-24-1571-00-00bn-extended-long-range-elr-mark-symbol-design.pptx"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mentor.ieee.org/802.11/dcn/24/11-24-1256-00-00bn-the-padding-after-intermediate-fcs.pptx" TargetMode="External"/><Relationship Id="rId3" Type="http://schemas.openxmlformats.org/officeDocument/2006/relationships/hyperlink" Target="https://mentor.ieee.org/802.11/dcn/24/11-24-1146-00-00bn-considerations-on-ap-power-save-mode.pptx" TargetMode="External"/><Relationship Id="rId7" Type="http://schemas.openxmlformats.org/officeDocument/2006/relationships/hyperlink" Target="https://mentor.ieee.org/802.11/dcn/24/11-24-1246-00-00bn-low-power-listening-mode-for-clients-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27-00-00bn-some-usage-of-intermediate-fcs.pptx" TargetMode="External"/><Relationship Id="rId5" Type="http://schemas.openxmlformats.org/officeDocument/2006/relationships/hyperlink" Target="https://mentor.ieee.org/802.11/dcn/24/11-24-1167-00-00bn-eml-sr-mr-based-dynamic-power-save-design.pptx" TargetMode="External"/><Relationship Id="rId4" Type="http://schemas.openxmlformats.org/officeDocument/2006/relationships/hyperlink" Target="https://mentor.ieee.org/802.11/dcn/24/11-24-1166-00-00bn-twt-based-power-save-with-enhanced-flexibility.pptx" TargetMode="External"/></Relationships>
</file>

<file path=ppt/slides/_rels/slide43.xml.rels><?xml version="1.0" encoding="UTF-8" standalone="yes"?>
<Relationships xmlns="http://schemas.openxmlformats.org/package/2006/relationships"><Relationship Id="rId8" Type="http://schemas.openxmlformats.org/officeDocument/2006/relationships/hyperlink" Target="https://mentor.ieee.org/802.11/dcn/24/11-24-1590-00-00bn-extended-long-range-signaling.pptx" TargetMode="External"/><Relationship Id="rId3" Type="http://schemas.openxmlformats.org/officeDocument/2006/relationships/hyperlink" Target="https://mentor.ieee.org/802.11/dcn/24/11-24-1485-00-00bn-considerations-for-elr-ppdu-format.pptx" TargetMode="External"/><Relationship Id="rId7" Type="http://schemas.openxmlformats.org/officeDocument/2006/relationships/hyperlink" Target="https://mentor.ieee.org/802.11/dcn/24/11-24-1573-00-00bn-an-elr-ppdu-follow-up.pptx" TargetMode="External"/><Relationship Id="rId2" Type="http://schemas.openxmlformats.org/officeDocument/2006/relationships/hyperlink" Target="https://mentor.ieee.org/802.11/dcn/24/11-24-1478-00-00bn-elr-ppdu-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1-00-00bn-extended-long-range-elr-mark-symbol-design.pptx" TargetMode="External"/><Relationship Id="rId5" Type="http://schemas.openxmlformats.org/officeDocument/2006/relationships/hyperlink" Target="https://mentor.ieee.org/802.11/dcn/24/11-24-1488-00-00bn-elr-ppdu-transmission-design.pptx" TargetMode="External"/><Relationship Id="rId4" Type="http://schemas.openxmlformats.org/officeDocument/2006/relationships/hyperlink" Target="https://mentor.ieee.org/802.11/dcn/24/11-24-1486-00-00bn-performance-evaluation-of-elr-transmission.pptx" TargetMode="External"/><Relationship Id="rId9" Type="http://schemas.openxmlformats.org/officeDocument/2006/relationships/hyperlink" Target="https://mentor.ieee.org/802.11/dcn/24/11-24-1592-00-00bn-usig-fields-in-an-elr-ppdu.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817-01-00bn-opportunistic-transmission-in-c-tdma.pptx" TargetMode="External"/><Relationship Id="rId3" Type="http://schemas.openxmlformats.org/officeDocument/2006/relationships/hyperlink" Target="https://mentor.ieee.org/802.11/dcn/24/11-24-1256-00-00bn-the-padding-after-intermediate-fcs.pptx" TargetMode="External"/><Relationship Id="rId7" Type="http://schemas.openxmlformats.org/officeDocument/2006/relationships/hyperlink" Target="https://mentor.ieee.org/802.11/dcn/24/11-24-1196-01-00bn-issues-on-obss-r-twt-protec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42-00-00bn-obss-twt-management-for-map.pptx" TargetMode="External"/><Relationship Id="rId5" Type="http://schemas.openxmlformats.org/officeDocument/2006/relationships/hyperlink" Target="https://mentor.ieee.org/802.11/dcn/24/11-24-0678-00-00bn-coordinated-r-twt-follow-up.pptx" TargetMode="External"/><Relationship Id="rId4" Type="http://schemas.openxmlformats.org/officeDocument/2006/relationships/hyperlink" Target="https://mentor.ieee.org/802.11/dcn/24/11-24-1205-01-00bn-analysis-and-simulations-on-coordinated-spatial-reuse.pptx" TargetMode="External"/><Relationship Id="rId9" Type="http://schemas.openxmlformats.org/officeDocument/2006/relationships/hyperlink" Target="https://mentor.ieee.org/802.11/dcn/24/11-24-0866-00-00bn-preemption-for-c-tdma.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1484-00-00bn-coordinated-bf-figures-of-merit.pptx" TargetMode="External"/><Relationship Id="rId3" Type="http://schemas.openxmlformats.org/officeDocument/2006/relationships/hyperlink" Target="https://mentor.ieee.org/802.11/dcn/24/11-24-1592-00-00bn-usig-fields-in-an-elr-ppdu.pptx" TargetMode="External"/><Relationship Id="rId7" Type="http://schemas.openxmlformats.org/officeDocument/2006/relationships/hyperlink" Target="https://mentor.ieee.org/802.11/dcn/24/11-24-1463-01-00bn-robust-beamforming-nulling-for-cbf.pptx" TargetMode="External"/><Relationship Id="rId2" Type="http://schemas.openxmlformats.org/officeDocument/2006/relationships/hyperlink" Target="https://mentor.ieee.org/802.11/dcn/24/11-24-1590-00-00bn-extended-long-range-signal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2-00-00bn-unified-cobf-and-mumimo-schemes-with-zero-mui.pptx" TargetMode="External"/><Relationship Id="rId5" Type="http://schemas.openxmlformats.org/officeDocument/2006/relationships/hyperlink" Target="https://mentor.ieee.org/802.11/dcn/24/11-24-1455-00-00bn-discussion-on-tb-elr-ppdu.pptx" TargetMode="External"/><Relationship Id="rId4" Type="http://schemas.openxmlformats.org/officeDocument/2006/relationships/hyperlink" Target="https://mentor.ieee.org/802.11/dcn/24/11-24-1243-00-00bn-100-mhz-ppdu.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016-00-00bn-c-tdma-follow-up-additional-details-on-framing-sequence.pptx" TargetMode="External"/><Relationship Id="rId3" Type="http://schemas.openxmlformats.org/officeDocument/2006/relationships/hyperlink" Target="https://mentor.ieee.org/802.11/dcn/24/11-24-1196-01-00bn-issues-on-obss-r-twt-protection.pptx" TargetMode="External"/><Relationship Id="rId7" Type="http://schemas.openxmlformats.org/officeDocument/2006/relationships/hyperlink" Target="https://mentor.ieee.org/802.11/dcn/24/11-24-0843-00-00bn-some-details-on-txop-sharing-in-c-tdma.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42-00-00bn-multi-ap-set-configuration-for-c-tdma.pptx" TargetMode="External"/><Relationship Id="rId11"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0866-00-00bn-preemption-for-c-tdma.pptx" TargetMode="External"/><Relationship Id="rId10"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0817-01-00bn-opportunistic-transmission-in-c-tdma.pptx" TargetMode="External"/><Relationship Id="rId9" Type="http://schemas.openxmlformats.org/officeDocument/2006/relationships/hyperlink" Target="https://mentor.ieee.org/802.11/dcn/24/11-24-1017-00-00bn-mechanism-for-txop-return-in-c-tdma.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4/11-24-1580-00-00bn-considerations-on-the-cbf-smoothing.pptx" TargetMode="External"/><Relationship Id="rId3" Type="http://schemas.openxmlformats.org/officeDocument/2006/relationships/hyperlink" Target="https://mentor.ieee.org/802.11/dcn/24/11-24-1515-00-00bn-coordinated-beamforming-for-11bn-follow-up.pptx" TargetMode="External"/><Relationship Id="rId7" Type="http://schemas.openxmlformats.org/officeDocument/2006/relationships/hyperlink" Target="https://mentor.ieee.org/802.11/dcn/24/11-24-1575-00-00bn-guard-interval-coordination-for-coordinated-beamforming.pptx" TargetMode="External"/><Relationship Id="rId2" Type="http://schemas.openxmlformats.org/officeDocument/2006/relationships/hyperlink" Target="https://mentor.ieee.org/802.11/dcn/24/11-24-1484-00-00bn-coordinated-bf-figures-of-merit.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82-00-00bn-coordinated-sounding-for-cobf.pptx" TargetMode="External"/><Relationship Id="rId5" Type="http://schemas.openxmlformats.org/officeDocument/2006/relationships/hyperlink" Target="https://mentor.ieee.org/802.11/dcn/24/11-24-1568-00-00bn-sounding-design-for-c-bf.pptx" TargetMode="External"/><Relationship Id="rId4" Type="http://schemas.openxmlformats.org/officeDocument/2006/relationships/hyperlink" Target="https://mentor.ieee.org/802.11/dcn/24/11-24-1542-00-00bn-sounding-schemes-for-coordinated-beamforming.pptx"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660-00-00bn-dynamic-qos-profiles-with-scs.pptx" TargetMode="External"/><Relationship Id="rId3" Type="http://schemas.openxmlformats.org/officeDocument/2006/relationships/hyperlink" Target="https://mentor.ieee.org/802.11/dcn/24/11-24-1016-00-00bn-c-tdma-follow-up-additional-details-on-framing-sequence.pptx" TargetMode="External"/><Relationship Id="rId7"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50-00-00bn-discussion-on-txop-allocation-in-c-tdma.pptx" TargetMode="External"/><Relationship Id="rId5" Type="http://schemas.openxmlformats.org/officeDocument/2006/relationships/hyperlink" Target="https://mentor.ieee.org/802.11/dcn/24/11-24-1225-00-00bn-initial-control-frames-in-c-tdma.pptx" TargetMode="External"/><Relationship Id="rId4" Type="http://schemas.openxmlformats.org/officeDocument/2006/relationships/hyperlink" Target="https://mentor.ieee.org/802.11/dcn/24/11-24-1017-00-00bn-mechanism-for-txop-return-in-c-tdma.pptx" TargetMode="External"/><Relationship Id="rId9" Type="http://schemas.openxmlformats.org/officeDocument/2006/relationships/hyperlink" Target="https://mentor.ieee.org/802.11/dcn/24/11-24-0067-01-00bn-range-expansion-via-repeated-transmission.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1470-00-00bn-proposal-for-dru-tone-pan.pptx" TargetMode="External"/><Relationship Id="rId3" Type="http://schemas.openxmlformats.org/officeDocument/2006/relationships/hyperlink" Target="https://mentor.ieee.org/802.11/dcn/24/11-24-1575-00-00bn-guard-interval-coordination-for-coordinated-beamforming.pptx" TargetMode="External"/><Relationship Id="rId7" Type="http://schemas.openxmlformats.org/officeDocument/2006/relationships/hyperlink" Target="https://mentor.ieee.org/802.11/dcn/24/11-24-1465-01-00bn-updated-proposal-for-80mhz-dru-tone-plan.pptx" TargetMode="External"/><Relationship Id="rId2" Type="http://schemas.openxmlformats.org/officeDocument/2006/relationships/hyperlink" Target="https://mentor.ieee.org/802.11/dcn/24/11-24-1582-00-00bn-coordinated-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3-00-00bn-index-modulation-applied-to-the-dru.pptx" TargetMode="External"/><Relationship Id="rId11" Type="http://schemas.openxmlformats.org/officeDocument/2006/relationships/hyperlink" Target="https://mentor.ieee.org/802.11/dcn/24/11-24-1489-00-00bn-signaling-for-dru-transmission.pptx" TargetMode="External"/><Relationship Id="rId5" Type="http://schemas.openxmlformats.org/officeDocument/2006/relationships/hyperlink" Target="https://mentor.ieee.org/802.11/dcn/24/11-24-1456-00-00bn-discussion-on-dcm-of-dru.pptx" TargetMode="External"/><Relationship Id="rId10" Type="http://schemas.openxmlformats.org/officeDocument/2006/relationships/hyperlink" Target="https://mentor.ieee.org/802.11/dcn/24/11-24-1471-00-00bn-signaling-for-dru-in-trigger-frame.pptx" TargetMode="External"/><Relationship Id="rId4" Type="http://schemas.openxmlformats.org/officeDocument/2006/relationships/hyperlink" Target="https://mentor.ieee.org/802.11/dcn/24/11-24-1580-00-00bn-considerations-on-the-cbf-smoothing.pptx" TargetMode="External"/><Relationship Id="rId9" Type="http://schemas.openxmlformats.org/officeDocument/2006/relationships/hyperlink" Target="https://mentor.ieee.org/802.11/dcn/24/11-24-1541-00-00bn-tone-distribution-in-dru-follow-up.pptx" TargetMode="Externa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hyperlink" Target="https://mentor.ieee.org/802.11/dcn/24/11-24-0852-01-00bn-timely-transmission-of-low-latency-traffic-with-reduced-preemption-occurance.pptx" TargetMode="External"/><Relationship Id="rId13" Type="http://schemas.openxmlformats.org/officeDocument/2006/relationships/hyperlink" Target="https://mentor.ieee.org/802.11/dcn/24/11-24-1207-00-00bn-preemption-session-setup.pptx" TargetMode="External"/><Relationship Id="rId3" Type="http://schemas.openxmlformats.org/officeDocument/2006/relationships/hyperlink" Target="https://mentor.ieee.org/802.11/dcn/24/11-24-1017-00-00bn-mechanism-for-txop-return-in-c-tdma.pptx" TargetMode="External"/><Relationship Id="rId7" Type="http://schemas.openxmlformats.org/officeDocument/2006/relationships/hyperlink" Target="https://mentor.ieee.org/802.11/dcn/24/11-24-0067-01-00bn-range-expansion-via-repeated-transmission.pptx" TargetMode="External"/><Relationship Id="rId12" Type="http://schemas.openxmlformats.org/officeDocument/2006/relationships/hyperlink" Target="https://mentor.ieee.org/802.11/dcn/24/11-24-1076-00-00bn-some-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60-00-00bn-dynamic-qos-profiles-with-scs.pptx" TargetMode="External"/><Relationship Id="rId11"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18-01-00bn-low-latency-flow-treatment-triggered-by-upper-layer-including-ecn-indicators.pptx" TargetMode="External"/><Relationship Id="rId10" Type="http://schemas.openxmlformats.org/officeDocument/2006/relationships/hyperlink" Target="https://mentor.ieee.org/802.11/dcn/24/11-24-0729-00-00bn-thoughts-on-preemption.pptx" TargetMode="External"/><Relationship Id="rId4" Type="http://schemas.openxmlformats.org/officeDocument/2006/relationships/hyperlink" Target="https://mentor.ieee.org/802.11/dcn/24/11-24-1250-00-00bn-discussion-on-txop-allocation-in-c-tdma.pptx" TargetMode="External"/><Relationship Id="rId9" Type="http://schemas.openxmlformats.org/officeDocument/2006/relationships/hyperlink" Target="https://mentor.ieee.org/802.11/dcn/24/11-24-0870-00-00bn-further-considerations-on-preemption.pptx" TargetMode="External"/><Relationship Id="rId14" Type="http://schemas.openxmlformats.org/officeDocument/2006/relationships/hyperlink" Target="https://mentor.ieee.org/802.11/dcn/24/11-24-1257-00-00bn-preemption-procedure-and-indication-follow-up.pptx" TargetMode="Externa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392-04-00bn-tgbn-july-august-2024-teleconference-minutes.docx" TargetMode="External"/><Relationship Id="rId2" Type="http://schemas.openxmlformats.org/officeDocument/2006/relationships/hyperlink" Target="https://mentor.ieee.org/802.11/dcn/24/11-24-1391-02-00bn-tgbn-july-2024-meeting-minutes.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1405-00-00bn-discussion-on-aspects-in-dru-operation-follow-up.pptx" TargetMode="External"/><Relationship Id="rId2" Type="http://schemas.openxmlformats.org/officeDocument/2006/relationships/hyperlink" Target="https://mentor.ieee.org/802.11/dcn/24/11-24-1124-00-00bn-headroom-reason-reporting.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hyperlink" Target="https://mentor.ieee.org/802.11/dcn/24/11-24-1556-00-00bn-thoughts-on-dru-availability-for-regulatory-compliance.pptx" TargetMode="External"/><Relationship Id="rId3" Type="http://schemas.openxmlformats.org/officeDocument/2006/relationships/hyperlink" Target="https://mentor.ieee.org/802.11/dcn/24/11-24-1471-00-00bn-signaling-for-dru-in-trigger-frame.pptx" TargetMode="External"/><Relationship Id="rId7" Type="http://schemas.openxmlformats.org/officeDocument/2006/relationships/hyperlink" Target="https://mentor.ieee.org/802.11/dcn/24/11-24-1540-00-00bn-power-imbalance-issue-analysis-for-dru.pptx" TargetMode="External"/><Relationship Id="rId2" Type="http://schemas.openxmlformats.org/officeDocument/2006/relationships/hyperlink" Target="https://mentor.ieee.org/802.11/dcn/24/11-24-1541-00-00bn-tone-distribution-in-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10-00-00bn-open-issues-on-dru.pptx" TargetMode="External"/><Relationship Id="rId11" Type="http://schemas.openxmlformats.org/officeDocument/2006/relationships/hyperlink" Target="https://mentor.ieee.org/802.11/dcn/24/11-24-1567-00-00bn-ltf-design-for-dru.pptx" TargetMode="External"/><Relationship Id="rId5" Type="http://schemas.openxmlformats.org/officeDocument/2006/relationships/hyperlink" Target="https://mentor.ieee.org/802.11/dcn/24/11-24-1472-02-00bn-consideration-on-dru-for-11bn.pptx" TargetMode="External"/><Relationship Id="rId10" Type="http://schemas.openxmlformats.org/officeDocument/2006/relationships/hyperlink" Target="https://mentor.ieee.org/802.11/dcn/24/11-24-1552-00-00bn-uhr-ltf-design-for-dru-further-results.pptx" TargetMode="External"/><Relationship Id="rId4" Type="http://schemas.openxmlformats.org/officeDocument/2006/relationships/hyperlink" Target="https://mentor.ieee.org/802.11/dcn/24/11-24-1489-00-00bn-signaling-for-dru-transmission.pptx" TargetMode="External"/><Relationship Id="rId9" Type="http://schemas.openxmlformats.org/officeDocument/2006/relationships/hyperlink" Target="https://mentor.ieee.org/802.11/dcn/24/11-24-1480-00-00bn-uhr-ltf-for-dru.ppt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074-00-00bn-preemption-txop.pptx" TargetMode="External"/><Relationship Id="rId3" Type="http://schemas.openxmlformats.org/officeDocument/2006/relationships/hyperlink" Target="https://mentor.ieee.org/802.11/dcn/24/11-24-0660-00-00bn-dynamic-qos-profiles-with-scs.pptx" TargetMode="External"/><Relationship Id="rId7" Type="http://schemas.openxmlformats.org/officeDocument/2006/relationships/hyperlink" Target="https://mentor.ieee.org/802.11/dcn/24/11-24-0729-00-00bn-thoughts-on-preemptio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0-00-00bn-further-considerations-on-preemption.pptx" TargetMode="External"/><Relationship Id="rId11" Type="http://schemas.openxmlformats.org/officeDocument/2006/relationships/hyperlink" Target="https://mentor.ieee.org/802.11/dcn/24/11-24-1257-00-00bn-preemption-procedure-and-indication-follow-up.pptx" TargetMode="External"/><Relationship Id="rId5" Type="http://schemas.openxmlformats.org/officeDocument/2006/relationships/hyperlink" Target="https://mentor.ieee.org/802.11/dcn/24/11-24-0852-01-00bn-timely-transmission-of-low-latency-traffic-with-reduced-preemption-occurance.pptx" TargetMode="External"/><Relationship Id="rId10" Type="http://schemas.openxmlformats.org/officeDocument/2006/relationships/hyperlink" Target="https://mentor.ieee.org/802.11/dcn/24/11-24-1207-00-00bn-preemption-session-setup.pptx" TargetMode="External"/><Relationship Id="rId4" Type="http://schemas.openxmlformats.org/officeDocument/2006/relationships/hyperlink" Target="https://mentor.ieee.org/802.11/dcn/24/11-24-0067-01-00bn-range-expansion-via-repeated-transmission.pptx" TargetMode="External"/><Relationship Id="rId9" Type="http://schemas.openxmlformats.org/officeDocument/2006/relationships/hyperlink" Target="https://mentor.ieee.org/802.11/dcn/24/11-24-1076-00-00bn-some-thoughts-on-preemption.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8" Type="http://schemas.openxmlformats.org/officeDocument/2006/relationships/hyperlink" Target="https://mentor.ieee.org/802.11/dcn/24/11-24-1567-00-00bn-ltf-design-for-dru.pptx" TargetMode="External"/><Relationship Id="rId3" Type="http://schemas.openxmlformats.org/officeDocument/2006/relationships/hyperlink" Target="https://mentor.ieee.org/802.11/dcn/24/11-24-1510-00-00bn-open-issues-on-dru.pptx" TargetMode="External"/><Relationship Id="rId7" Type="http://schemas.openxmlformats.org/officeDocument/2006/relationships/hyperlink" Target="https://mentor.ieee.org/802.11/dcn/24/11-24-1552-00-00bn-uhr-ltf-design-for-dru-further-results.pptx" TargetMode="External"/><Relationship Id="rId2" Type="http://schemas.openxmlformats.org/officeDocument/2006/relationships/hyperlink" Target="https://mentor.ieee.org/802.11/dcn/24/11-24-1472-02-00bn-consideration-on-dru-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80-00-00bn-uhr-ltf-for-dru.pptx" TargetMode="External"/><Relationship Id="rId5" Type="http://schemas.openxmlformats.org/officeDocument/2006/relationships/hyperlink" Target="https://mentor.ieee.org/802.11/dcn/24/11-24-1556-00-00bn-thoughts-on-dru-availability-for-regulatory-compliance.pptx" TargetMode="External"/><Relationship Id="rId4" Type="http://schemas.openxmlformats.org/officeDocument/2006/relationships/hyperlink" Target="https://mentor.ieee.org/802.11/dcn/24/11-24-1540-00-00bn-power-imbalance-issue-analysis-for-dru.ppt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4/11-24-0729-00-00bn-thoughts-on-preemption.pptx" TargetMode="External"/><Relationship Id="rId7"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07-00-00bn-preemption-session-setup.pptx" TargetMode="External"/><Relationship Id="rId5" Type="http://schemas.openxmlformats.org/officeDocument/2006/relationships/hyperlink" Target="https://mentor.ieee.org/802.11/dcn/24/11-24-1076-00-00bn-some-thoughts-on-preemption.pptx" TargetMode="External"/><Relationship Id="rId4" Type="http://schemas.openxmlformats.org/officeDocument/2006/relationships/hyperlink" Target="https://mentor.ieee.org/802.11/dcn/24/11-24-1074-00-00bn-preemption-txop.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4/11-24-1482-00-00bn-csma-with-enhanced-collision-avoidance-for-low-latency-traffic.pptx" TargetMode="External"/><Relationship Id="rId2" Type="http://schemas.openxmlformats.org/officeDocument/2006/relationships/hyperlink" Target="https://mentor.ieee.org/802.11/dcn/24/11-24-0679-00-00bn-thoughts-on-functionality-and-security-architecture-for-uhr-seamless-roaming.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4/11-24-0171-14-00bn-tgbn-motions-list-part-1.pptxhttps:/mentor.ieee.org/802.11/dcn/24/11-24-0171-14-00bn-tgbn-motions-list-part-1.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1482-00-00bn-csma-with-enhanced-collision-avoidance-for-low-latency-traffic.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September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July 2024 meeting, and conf calls</a:t>
            </a:r>
          </a:p>
          <a:p>
            <a:pPr>
              <a:buFont typeface="Arial" panose="020B0604020202020204" pitchFamily="34" charset="0"/>
              <a:buChar char="•"/>
            </a:pPr>
            <a:r>
              <a:rPr lang="en-US" sz="1800" dirty="0"/>
              <a:t>Approve TGbn minutes from July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November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AM2 (10:30-12:30)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July 2024 meeting, and conf calls</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PM2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buFont typeface="Arial" panose="020B0604020202020204" pitchFamily="34" charset="0"/>
              <a:buChar char="•"/>
            </a:pPr>
            <a:r>
              <a:rPr lang="en-US" altLang="en-US" sz="1100" dirty="0"/>
              <a:t>Approve TGbn minutes from July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endParaRPr lang="en-US" altLang="en-US" sz="1200" dirty="0"/>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November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September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6179240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algn="ct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dirty="0">
                          <a:solidFill>
                            <a:schemeClr val="tx1"/>
                          </a:solidFill>
                        </a:rPr>
                        <a:t>TGbn</a:t>
                      </a:r>
                      <a:endParaRPr lang="en-US" sz="1800" b="1" u="none" kern="1200" dirty="0">
                        <a:solidFill>
                          <a:schemeClr val="bg1">
                            <a:lumMod val="85000"/>
                          </a:schemeClr>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Waikoloa, Hawaii, USA</a:t>
            </a:r>
          </a:p>
          <a:p>
            <a:pPr algn="ctr">
              <a:lnSpc>
                <a:spcPct val="90000"/>
              </a:lnSpc>
              <a:buFontTx/>
              <a:buNone/>
            </a:pPr>
            <a:r>
              <a:rPr lang="en-US" sz="4000" dirty="0">
                <a:latin typeface="Arial" panose="020B0604020202020204" pitchFamily="34" charset="0"/>
              </a:rPr>
              <a:t>September 08-13,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784967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24/0535</a:t>
                      </a:r>
                      <a:endParaRPr lang="en-US" sz="800" b="0" i="0" u="none" strike="noStrike" dirty="0">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BA, and BAR Protection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Po-kai Huang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24/0544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Power Save Protocols for UHR -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 </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2"/>
                        </a:rPr>
                        <a:t>24/0547</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Abhishek Patil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Security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24/0677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24/0678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Coordinated R-TWT--Follow-Up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3">
                            <a:extLst>
                              <a:ext uri="{A12FA001-AC4F-418D-AE19-62706E023703}">
                                <ahyp:hlinkClr xmlns:ahyp="http://schemas.microsoft.com/office/drawing/2018/hyperlinkcolor" val="tx"/>
                              </a:ext>
                            </a:extLst>
                          </a:hlinkClick>
                        </a:rPr>
                        <a:t>24/0679</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Thoughts on Functionality and Security Architecture for UHR Seamless Roaming</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Thomas Derham</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Roaming</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0B050"/>
                          </a:solidFill>
                          <a:effectLst/>
                          <a:latin typeface="Calibri" panose="020F0502020204030204" pitchFamily="34" charset="0"/>
                          <a:ea typeface="MS Gothic" panose="020B0609070205080204" pitchFamily="49" charset="-128"/>
                          <a:hlinkClick r:id="rId4">
                            <a:extLst>
                              <a:ext uri="{A12FA001-AC4F-418D-AE19-62706E023703}">
                                <ahyp:hlinkClr xmlns:ahyp="http://schemas.microsoft.com/office/drawing/2018/hyperlinkcolor" val="tx"/>
                              </a:ext>
                            </a:extLst>
                          </a:hlinkClick>
                        </a:rPr>
                        <a:t>24/0737</a:t>
                      </a: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Cross-link Wake-up to Go Deeper in Power Save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5">
                            <a:extLst>
                              <a:ext uri="{A12FA001-AC4F-418D-AE19-62706E023703}">
                                <ahyp:hlinkClr xmlns:ahyp="http://schemas.microsoft.com/office/drawing/2018/hyperlinkcolor" val="tx"/>
                              </a:ext>
                            </a:extLst>
                          </a:hlinkClick>
                        </a:rPr>
                        <a:t>24/0782</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AP power saving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Chaoming Luo</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24/0817</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Opportunistic Transmission in C-TDMA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Taeyoung Ha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7">
                            <a:extLst>
                              <a:ext uri="{A12FA001-AC4F-418D-AE19-62706E023703}">
                                <ahyp:hlinkClr xmlns:ahyp="http://schemas.microsoft.com/office/drawing/2018/hyperlinkcolor" val="tx"/>
                              </a:ext>
                            </a:extLst>
                          </a:hlinkClick>
                        </a:rPr>
                        <a:t>24/0818</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 latency flow treatment triggered by upper-layer (including ECN) indicators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Maulik Vaidya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QoS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24/0820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SCS proxy for relay</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Li Yan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Relay</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0B050"/>
                          </a:solidFill>
                          <a:effectLst/>
                          <a:latin typeface="Calibri" panose="020F0502020204030204" pitchFamily="34" charset="0"/>
                          <a:ea typeface="MS Gothic" panose="020B0609070205080204" pitchFamily="49" charset="-128"/>
                          <a:hlinkClick r:id="rId9">
                            <a:extLst>
                              <a:ext uri="{A12FA001-AC4F-418D-AE19-62706E023703}">
                                <ahyp:hlinkClr xmlns:ahyp="http://schemas.microsoft.com/office/drawing/2018/hyperlinkcolor" val="tx"/>
                              </a:ext>
                            </a:extLst>
                          </a:hlinkClick>
                        </a:rPr>
                        <a:t>24/0844</a:t>
                      </a: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Padding Time in Dynamic Power Save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10">
                            <a:extLst>
                              <a:ext uri="{A12FA001-AC4F-418D-AE19-62706E023703}">
                                <ahyp:hlinkClr xmlns:ahyp="http://schemas.microsoft.com/office/drawing/2018/hyperlinkcolor" val="tx"/>
                              </a:ext>
                            </a:extLst>
                          </a:hlinkClick>
                        </a:rPr>
                        <a:t>24/0852</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Timely-transmission-of-low-latency-traffic-with-reduced-preemption-occurance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Jerome Gu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11">
                            <a:extLst>
                              <a:ext uri="{A12FA001-AC4F-418D-AE19-62706E023703}">
                                <ahyp:hlinkClr xmlns:ahyp="http://schemas.microsoft.com/office/drawing/2018/hyperlinkcolor" val="tx"/>
                              </a:ext>
                            </a:extLst>
                          </a:hlinkClick>
                        </a:rPr>
                        <a:t>24/0866</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Preemption for C-TDMA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Jiayi Zhang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563C1"/>
                          </a:solidFill>
                          <a:effectLst/>
                          <a:latin typeface="Calibri" panose="020F0502020204030204" pitchFamily="34" charset="0"/>
                          <a:ea typeface="MS Gothic" panose="020B0609070205080204" pitchFamily="49" charset="-128"/>
                          <a:hlinkClick r:id="rId12"/>
                        </a:rPr>
                        <a:t>24/0868</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Additional Considerations on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8260992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2">
                            <a:extLst>
                              <a:ext uri="{A12FA001-AC4F-418D-AE19-62706E023703}">
                                <ahyp:hlinkClr xmlns:ahyp="http://schemas.microsoft.com/office/drawing/2018/hyperlinkcolor" val="tx"/>
                              </a:ext>
                            </a:extLst>
                          </a:hlinkClick>
                        </a:rPr>
                        <a:t>24/0870</a:t>
                      </a:r>
                      <a:endParaRPr lang="en-GB"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Further Considerations on Preemption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24/0888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gridSpan="6">
                  <a:txBody>
                    <a:bodyPr/>
                    <a:lstStyle/>
                    <a:p>
                      <a:pPr algn="ctr" fontAlgn="ctr"/>
                      <a:r>
                        <a:rPr lang="en-US" sz="800" b="1" i="0" u="none" strike="noStrike" dirty="0">
                          <a:solidFill>
                            <a:schemeClr val="tx1"/>
                          </a:solidFill>
                          <a:effectLst/>
                          <a:latin typeface="Times New Roman" panose="02020603050405020304" pitchFamily="18" charset="0"/>
                        </a:rPr>
                        <a:t>First Cut-Off</a:t>
                      </a:r>
                    </a:p>
                  </a:txBody>
                  <a:tcPr marL="95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chemeClr val="tx1"/>
                        </a:solidFill>
                        <a:effectLst/>
                        <a:latin typeface="Times New Roman" panose="02020603050405020304" pitchFamily="18" charset="0"/>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156585976"/>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3">
                            <a:extLst>
                              <a:ext uri="{A12FA001-AC4F-418D-AE19-62706E023703}">
                                <ahyp:hlinkClr xmlns:ahyp="http://schemas.microsoft.com/office/drawing/2018/hyperlinkcolor" val="tx"/>
                              </a:ext>
                            </a:extLst>
                          </a:hlinkClick>
                        </a:rPr>
                        <a:t>24/0067</a:t>
                      </a:r>
                      <a:endParaRPr lang="en-US" sz="800" b="0" i="0" u="sng" strike="noStrike" dirty="0">
                        <a:solidFill>
                          <a:srgbClr val="00B050"/>
                        </a:solidFill>
                        <a:effectLst/>
                        <a:latin typeface="Calibri" panose="020F0502020204030204" pitchFamily="34"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Range Expansion via Repeated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Nima Namvar</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p>
                      <a:pPr algn="ctr" fontAlgn="ctr"/>
                      <a:r>
                        <a:rPr lang="en-US" sz="800" b="0" i="0" u="none" strike="noStrike" dirty="0">
                          <a:solidFill>
                            <a:srgbClr val="FF0000"/>
                          </a:solidFill>
                          <a:effectLst/>
                          <a:latin typeface="Times New Roman" panose="02020603050405020304" pitchFamily="18" charset="0"/>
                        </a:rPr>
                        <a:t>Re-present PHY</a:t>
                      </a: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Relay</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24/0660</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Dynamic QoS profiles with SCS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Binita Gupta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QoS</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24/0729</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preemption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24/0742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OBSS TWT management for MAP</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VIGER Pascal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24/0815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bandwidth selection signaling details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Binita Gupta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24/0842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Multi-AP set configuration for C-TDMA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24/0843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Some details on TXOP sharing in C-TDMA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24/0949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Service Period based Dynamic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Subband</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Operation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C-TDMA follow-up: Additional details on framing sequence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Calibri" panose="020F0502020204030204" pitchFamily="34" charset="0"/>
                        </a:rPr>
                        <a:t>24/1017</a:t>
                      </a:r>
                      <a:endParaRPr lang="en-US" sz="800" b="0" i="0" u="none"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Mechanism for TXOP Return in C-TDMA</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Calibri" panose="020F0502020204030204" pitchFamily="34" charset="0"/>
                        </a:rPr>
                        <a:t>MAC</a:t>
                      </a:r>
                      <a:endParaRPr lang="en-US" sz="800" b="0" i="0" u="none" strike="noStrike" dirty="0">
                        <a:solidFill>
                          <a:srgbClr val="00B05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LPI PPDU Puncturing</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0B050"/>
                          </a:solidFill>
                          <a:effectLst/>
                          <a:latin typeface="Calibri" panose="020F0502020204030204" pitchFamily="34" charset="0"/>
                          <a:ea typeface="MS Gothic" panose="020B0609070205080204" pitchFamily="49" charset="-128"/>
                          <a:hlinkClick r:id="rId8">
                            <a:extLst>
                              <a:ext uri="{A12FA001-AC4F-418D-AE19-62706E023703}">
                                <ahyp:hlinkClr xmlns:ahyp="http://schemas.microsoft.com/office/drawing/2018/hyperlinkcolor" val="tx"/>
                              </a:ext>
                            </a:extLst>
                          </a:hlinkClick>
                        </a:rPr>
                        <a:t>24/1074</a:t>
                      </a: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Preemption TXOP</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24/1076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Some thoughts on </a:t>
                      </a:r>
                      <a:r>
                        <a:rPr lang="en-GB" sz="800" b="0" i="0" u="none" strike="noStrike" kern="1200" dirty="0" err="1">
                          <a:solidFill>
                            <a:srgbClr val="00B050"/>
                          </a:solidFill>
                          <a:effectLst/>
                          <a:latin typeface="Times New Roman" panose="02020603050405020304" pitchFamily="18" charset="0"/>
                          <a:ea typeface="MS Gothic" panose="020B0609070205080204" pitchFamily="49" charset="-128"/>
                        </a:rPr>
                        <a:t>preemption</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Jay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89891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4306222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Operating bandwidth indication for UHR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AP state transitions in DPS mode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24/1125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Dongju Cha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24/1129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Discussion on Intermediate FCS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24/1146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on AP Power Save Mode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Jerome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24/1155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discussions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Sanghyun Kim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24/1157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24/1166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TWT-based Power Save with Enhanced Flexibility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Qing Xia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24/1167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EML(SR/MR) Based Dynamic Power Save Design </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Qing Xia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24/1170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Further Considerations on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Jaheon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24/1178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proxy SCS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Vishnu Ratnam</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0"/>
                        </a:rPr>
                        <a:t>24/1193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EDCA+ for High Priority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Mingyu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24/1196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Issues on OBSS R-TWT Protection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Gwangho Lee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24/1205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B050"/>
                          </a:solidFill>
                          <a:effectLst/>
                          <a:latin typeface="Times New Roman" panose="02020603050405020304" pitchFamily="18" charset="0"/>
                          <a:ea typeface="MS Gothic" panose="020B0609070205080204" pitchFamily="49" charset="-128"/>
                        </a:rPr>
                        <a:t>Analysis and Simulations on Coordinated Spatial Reuse</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Jason Y. Guo</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5091547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7173428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24/1207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24/1218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 next level discussions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Gaurang Naik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4"/>
                        </a:rPr>
                        <a:t>24/1221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24/1222</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Calibri" panose="020F0502020204030204" pitchFamily="34" charset="0"/>
                          <a:ea typeface="MS Gothic" panose="020B0609070205080204" pitchFamily="49" charset="-128"/>
                          <a:hlinkClick r:id="rId6"/>
                        </a:rPr>
                        <a:t>24/1224</a:t>
                      </a:r>
                      <a:endParaRPr lang="en-GB"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Joint Medium Access and TXOP Sharing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24/1225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Initial Control Frames in C-TDMA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Sanket Kalamkar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24/1226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24/1227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Some usage of intermediate FCS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Deferred</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FF0000"/>
                          </a:solidFill>
                          <a:effectLst/>
                          <a:latin typeface="Times New Roman" panose="02020603050405020304" pitchFamily="18" charset="0"/>
                          <a:ea typeface="MS Gothic" panose="020B0609070205080204" pitchFamily="49" charset="-128"/>
                        </a:rPr>
                        <a:t>MAP</a:t>
                      </a:r>
                      <a:endParaRPr lang="en-GB"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no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24/1240</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AP Power Saving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9">
                            <a:extLst>
                              <a:ext uri="{A12FA001-AC4F-418D-AE19-62706E023703}">
                                <ahyp:hlinkClr xmlns:ahyp="http://schemas.microsoft.com/office/drawing/2018/hyperlinkcolor" val="tx"/>
                              </a:ext>
                            </a:extLst>
                          </a:hlinkClick>
                        </a:rPr>
                        <a:t>24/1243</a:t>
                      </a:r>
                      <a:endParaRPr lang="en-GB"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100 MHz PPDU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PPDU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24/1246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Low-power-listening-mode-for-clients-follow 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Ming Gan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11"/>
                        </a:rPr>
                        <a:t>24/1247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155030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3005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24/1250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TXOP Allocation in C-TDMA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Serhat Erkucuk</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24/1256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The padding after intermediate FCS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Yunbo 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24/1259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Sp-based non-primary channel access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Zhao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gridSpan="6">
                  <a:txBody>
                    <a:bodyPr/>
                    <a:lstStyle/>
                    <a:p>
                      <a:pPr algn="ctr" fontAlgn="ctr"/>
                      <a:r>
                        <a:rPr lang="en-US" sz="1100" b="1" i="0" u="none" strike="noStrike" dirty="0">
                          <a:solidFill>
                            <a:schemeClr val="tx1"/>
                          </a:solidFill>
                          <a:effectLst/>
                          <a:latin typeface="Calibri" panose="020F0502020204030204" pitchFamily="34" charset="0"/>
                        </a:rPr>
                        <a:t>Second Cut-Off</a:t>
                      </a:r>
                    </a:p>
                  </a:txBody>
                  <a:tcPr marL="95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9306037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23/1452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Measurement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24/0243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Protocol Design for UL Beamforming</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Eunsung Jeon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Beamforming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5"/>
                        </a:rPr>
                        <a:t>24/0743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Simulation results for MAP OBSS TWT management</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Patrice NEZOU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6"/>
                        </a:rPr>
                        <a:t>24/0864</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EDCA enhancement for low latency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Yonggang Fang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24/1093</a:t>
                      </a: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Special scenarios in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469931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284626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24/1104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Some details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Seongho Byeon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3">
                            <a:extLst>
                              <a:ext uri="{A12FA001-AC4F-418D-AE19-62706E023703}">
                                <ahyp:hlinkClr xmlns:ahyp="http://schemas.microsoft.com/office/drawing/2018/hyperlinkcolor" val="tx"/>
                              </a:ext>
                            </a:extLst>
                          </a:hlinkClick>
                        </a:rPr>
                        <a:t>24/1124</a:t>
                      </a:r>
                      <a:endParaRPr lang="en-GB"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Headroom Reason Reporting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24/1157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Dynamic Subchannel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5"/>
                        </a:rPr>
                        <a:t>24/1192</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Selective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24/1276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Transmission Enhancement for XR Use Case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24/1309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IDC Operation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24/1350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L4S support implementation options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Lili Hervieu</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L4S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24/1375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24/1377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Non-Primary TXOP Sharing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Jungjun Kim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TXOP sharing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24/1388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8"/>
                        </a:rPr>
                        <a:t>24/1389</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Coordinated-Spatial-Reuse-Design-Details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24/1394</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387612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27305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24/1401</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Coordinated TDMA for Coordinated R-TWT </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Jonghoe Koo</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2"/>
                        </a:rPr>
                        <a:t>24/1403</a:t>
                      </a:r>
                      <a:endParaRPr lang="en-US" sz="800" b="0" i="0" u="sng" strike="noStrike">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Some thoughts on NPCA Operation</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3"/>
                        </a:rPr>
                        <a:t>24/1404</a:t>
                      </a:r>
                      <a:endParaRPr lang="en-US" sz="800" b="0" i="0" u="sng" strike="noStrike" dirty="0">
                        <a:solidFill>
                          <a:srgbClr val="0563C1"/>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Discussion on Channel Switching for NPCA</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24/1405</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aspects in DRU operation - follow up</a:t>
                      </a:r>
                      <a:endParaRPr lang="en-US"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612225573"/>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5">
                            <a:extLst>
                              <a:ext uri="{A12FA001-AC4F-418D-AE19-62706E023703}">
                                <ahyp:hlinkClr xmlns:ahyp="http://schemas.microsoft.com/office/drawing/2018/hyperlinkcolor" val="tx"/>
                              </a:ext>
                            </a:extLst>
                          </a:hlinkClick>
                        </a:rPr>
                        <a:t>24/1409</a:t>
                      </a:r>
                      <a:endParaRPr lang="en-GB" sz="800" b="0" i="0" u="sng" strike="noStrike" dirty="0">
                        <a:solidFill>
                          <a:srgbClr val="00B050"/>
                        </a:solidFill>
                        <a:effectLst/>
                        <a:latin typeface="Calibri" panose="020F0502020204030204" pitchFamily="34" charset="0"/>
                      </a:endParaRPr>
                    </a:p>
                  </a:txBody>
                  <a:tcPr marL="9525" marR="9525" marT="9525" marB="0" anchor="ctr">
                    <a:noFill/>
                  </a:tcP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Unequal Pattern Discussion Follow up</a:t>
                      </a:r>
                      <a:endParaRPr lang="en-US"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UEQM</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536923307"/>
                  </a:ext>
                </a:extLst>
              </a:tr>
              <a:tr h="278505">
                <a:tc>
                  <a:txBody>
                    <a:bodyPr/>
                    <a:lstStyle/>
                    <a:p>
                      <a:pPr algn="ctr" fontAlgn="ctr"/>
                      <a:r>
                        <a:rPr lang="en-GB" sz="800" b="0" i="0" u="sng" strike="noStrike" kern="1200" dirty="0">
                          <a:solidFill>
                            <a:srgbClr val="00B050"/>
                          </a:solidFill>
                          <a:effectLst/>
                          <a:latin typeface="Calibri" panose="020F0502020204030204" pitchFamily="34" charset="0"/>
                          <a:ea typeface="MS Gothic" panose="020B0609070205080204" pitchFamily="49" charset="-128"/>
                          <a:hlinkClick r:id="rId6">
                            <a:extLst>
                              <a:ext uri="{A12FA001-AC4F-418D-AE19-62706E023703}">
                                <ahyp:hlinkClr xmlns:ahyp="http://schemas.microsoft.com/office/drawing/2018/hyperlinkcolor" val="tx"/>
                              </a:ext>
                            </a:extLst>
                          </a:hlinkClick>
                        </a:rPr>
                        <a:t>24/1410</a:t>
                      </a:r>
                      <a:endParaRPr lang="en-GB" sz="800" b="0" i="0" u="sng" strike="noStrike" dirty="0">
                        <a:solidFill>
                          <a:srgbClr val="00B050"/>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Legacy preamble for ELR PPDU</a:t>
                      </a:r>
                      <a:endParaRPr lang="en-GB"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0B050"/>
                          </a:solidFill>
                          <a:effectLst/>
                          <a:latin typeface="Calibri" panose="020F0502020204030204" pitchFamily="34" charset="0"/>
                          <a:ea typeface="MS Gothic" panose="020B0609070205080204" pitchFamily="49" charset="-128"/>
                          <a:hlinkClick r:id="rId7">
                            <a:extLst>
                              <a:ext uri="{A12FA001-AC4F-418D-AE19-62706E023703}">
                                <ahyp:hlinkClr xmlns:ahyp="http://schemas.microsoft.com/office/drawing/2018/hyperlinkcolor" val="tx"/>
                              </a:ext>
                            </a:extLst>
                          </a:hlinkClick>
                        </a:rPr>
                        <a:t>24/1411</a:t>
                      </a:r>
                      <a:endParaRPr lang="en-GB" sz="800" b="0" i="0" u="sng" strike="noStrike">
                        <a:solidFill>
                          <a:srgbClr val="00B050"/>
                        </a:solidFill>
                        <a:effectLst/>
                        <a:latin typeface="Calibri" panose="020F0502020204030204" pitchFamily="34" charset="0"/>
                      </a:endParaRPr>
                    </a:p>
                  </a:txBody>
                  <a:tcPr marL="95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Signaling for UHR PPDU</a:t>
                      </a:r>
                      <a:endParaRPr lang="en-GB"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Jian Yu</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PPDU</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24/1414</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Measurement Based on Control Frame Exchange</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24/1421</a:t>
                      </a:r>
                    </a:p>
                  </a:txBody>
                  <a:tcPr marL="9525" marR="9525" marT="9525" marB="0" anchor="ctr">
                    <a:noFill/>
                  </a:tcPr>
                </a:tc>
                <a:tc>
                  <a:txBody>
                    <a:bodyPr/>
                    <a:lstStyle/>
                    <a:p>
                      <a:pPr algn="l" fontAlgn="ctr"/>
                      <a:r>
                        <a:rPr lang="en-US" sz="700" b="0" i="0" u="none" strike="noStrike" dirty="0">
                          <a:solidFill>
                            <a:srgbClr val="000000"/>
                          </a:solidFill>
                          <a:effectLst/>
                          <a:latin typeface="Verdana" panose="020B0604030504040204" pitchFamily="34" charset="0"/>
                        </a:rPr>
                        <a:t>Follow-up on Peer-to-Peer TWT for Handling Co-Ex</a:t>
                      </a: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9525" marR="9525" marT="76200" marB="76200" anchor="ctr">
                    <a:noFill/>
                  </a:tcP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24/1425</a:t>
                      </a:r>
                      <a:endParaRPr lang="en-GB"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24/1427</a:t>
                      </a:r>
                    </a:p>
                  </a:txBody>
                  <a:tcPr marL="9525" marR="9525" marT="9525" marB="0" anchor="ctr">
                    <a:noFill/>
                  </a:tcPr>
                </a:tc>
                <a:tc>
                  <a:txBody>
                    <a:bodyPr/>
                    <a:lstStyle/>
                    <a:p>
                      <a:pPr algn="l" fontAlgn="ctr"/>
                      <a:r>
                        <a:rPr lang="en-US" sz="800" b="0" i="0" u="none" strike="noStrike">
                          <a:solidFill>
                            <a:srgbClr val="00B050"/>
                          </a:solidFill>
                          <a:effectLst/>
                          <a:latin typeface="Times New Roman" panose="02020603050405020304" pitchFamily="18" charset="0"/>
                        </a:rPr>
                        <a:t>Signaling for MCS and UEQM in 11bn</a:t>
                      </a:r>
                    </a:p>
                  </a:txBody>
                  <a:tcPr marL="85725" marR="9525" marT="9525" marB="0" anchor="ctr">
                    <a:noFill/>
                  </a:tcPr>
                </a:tc>
                <a:tc>
                  <a:txBody>
                    <a:bodyPr/>
                    <a:lstStyle/>
                    <a:p>
                      <a:pPr algn="l" fontAlgn="ctr"/>
                      <a:r>
                        <a:rPr lang="en-US" sz="800" b="0" i="0" u="none" strike="noStrike">
                          <a:solidFill>
                            <a:srgbClr val="00B050"/>
                          </a:solidFill>
                          <a:effectLst/>
                          <a:latin typeface="Times New Roman" panose="02020603050405020304" pitchFamily="18" charset="0"/>
                        </a:rPr>
                        <a:t>Dongguk Lim</a:t>
                      </a: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noFill/>
                  </a:tcP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noFill/>
                  </a:tcP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24/1431</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A-Unified-Signaling-Scheme-for-EQM-and-UEQM</a:t>
                      </a:r>
                      <a:endParaRPr lang="en-GB"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UEQM</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24/1432</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Unified-CoBF-and-MUMIMO-Schemes-with-Zero-MUI</a:t>
                      </a:r>
                      <a:endParaRPr lang="en-GB"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411104555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24/1433</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Enhancing-BF-Feedback-Mechanism-in-11bn</a:t>
                      </a:r>
                      <a:endParaRPr lang="en-GB" sz="800" b="0" i="0" u="none" strike="noStrike">
                        <a:solidFill>
                          <a:srgbClr val="00B050"/>
                        </a:solidFill>
                        <a:effectLst/>
                        <a:latin typeface="Times New Roman" panose="02020603050405020304" pitchFamily="18" charset="0"/>
                      </a:endParaRPr>
                    </a:p>
                  </a:txBody>
                  <a:tcPr marL="85725" marR="9525" marT="9525" marB="0" anchor="ctr">
                    <a:noFill/>
                  </a:tcP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Beamforming</a:t>
                      </a:r>
                      <a:endParaRPr lang="en-GB" sz="800" b="1" i="0" u="none" strike="noStrike">
                        <a:solidFill>
                          <a:srgbClr val="00B050"/>
                        </a:solidFill>
                        <a:effectLst/>
                        <a:latin typeface="Times New Roman" panose="02020603050405020304" pitchFamily="18" charset="0"/>
                      </a:endParaRPr>
                    </a:p>
                  </a:txBody>
                  <a:tcPr marL="9525" marR="9525" marT="9525" marB="0" anchor="ctr">
                    <a:noFill/>
                  </a:tcP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noFill/>
                  </a:tcP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2"/>
                        </a:rPr>
                        <a:t>24/1435</a:t>
                      </a:r>
                      <a:endParaRPr lang="en-US" sz="800" b="0" i="0" u="none" strike="noStrike" dirty="0">
                        <a:solidFill>
                          <a:srgbClr val="FF0000"/>
                        </a:solidFill>
                        <a:effectLst/>
                        <a:latin typeface="Times New Roman" panose="02020603050405020304" pitchFamily="18" charset="0"/>
                      </a:endParaRPr>
                    </a:p>
                  </a:txBody>
                  <a:tcPr marL="95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UHR Multi-Channel Access</a:t>
                      </a:r>
                    </a:p>
                  </a:txBody>
                  <a:tcPr marL="85725" marR="9525" marT="9525" marB="0" anchor="ctr">
                    <a:noFill/>
                  </a:tcPr>
                </a:tc>
                <a:tc>
                  <a:txBody>
                    <a:bodyPr/>
                    <a:lstStyle/>
                    <a:p>
                      <a:pPr algn="l" fontAlgn="ctr"/>
                      <a:r>
                        <a:rPr lang="en-US" sz="800" b="0" i="0" u="none" strike="noStrike">
                          <a:solidFill>
                            <a:srgbClr val="000000"/>
                          </a:solidFill>
                          <a:effectLst/>
                          <a:latin typeface="Times New Roman" panose="02020603050405020304" pitchFamily="18" charset="0"/>
                        </a:rPr>
                        <a:t>Yanchun Li</a:t>
                      </a:r>
                    </a:p>
                  </a:txBody>
                  <a:tcPr marL="9525" marR="9525" marT="9525" marB="0" anchor="ctr">
                    <a:noFill/>
                  </a:tcP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noFill/>
                  </a:tcP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noFill/>
                  </a:tcP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noFill/>
                  </a:tcP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735016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757056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2"/>
                        </a:rPr>
                        <a:t>24/1438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3"/>
                        </a:rPr>
                        <a:t>24/1439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saving in MLO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24/1443</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DPWiFi RevA</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Carlos Rios</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24/1444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24/1445</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7"/>
                        </a:rPr>
                        <a:t>24/1447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8"/>
                        </a:rPr>
                        <a:t>24/1449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 Flexible Extension Structure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Yongsen 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Miscellaneous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24/1451</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UEQM Transmission over Spatial Streams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Ying Wang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9"/>
                        </a:rPr>
                        <a:t>24/1453</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24/1454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configuration/indication of ELR PPDU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 Zhong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24/1455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TB ELR PPDU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PPDU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24/1456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Discussion on DCM of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DRU-Modulation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13"/>
                        </a:rPr>
                        <a:t>24/1460</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Extension of TXOP-level IDC to MLO</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14494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6763755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24/1461</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 preamble signaling</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24/1463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Robust Beamforming Nulling for CBF</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Ken Tanaka</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ICF</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24/1465</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Updated Proposal for 80MHz DRU Tone Plan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5"/>
                        </a:rPr>
                        <a:t>24/1467</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Framework of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Suhwook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hlinkClick r:id="rId6"/>
                        </a:rPr>
                        <a:t>24/1468</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24/1469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PHY primitive extension for NPCA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 Li</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 for DRU Tone Plan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24/1471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Signaling for DRU in Trigger Frame</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DRU-PPDU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0B050"/>
                          </a:solidFill>
                          <a:effectLst/>
                          <a:latin typeface="Calibri" panose="020F0502020204030204" pitchFamily="34" charset="0"/>
                          <a:hlinkClick r:id="rId8">
                            <a:extLst>
                              <a:ext uri="{A12FA001-AC4F-418D-AE19-62706E023703}">
                                <ahyp:hlinkClr xmlns:ahyp="http://schemas.microsoft.com/office/drawing/2018/hyperlinkcolor" val="tx"/>
                              </a:ext>
                            </a:extLst>
                          </a:hlinkClick>
                        </a:rPr>
                        <a:t>24/1472</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Consideration-on-DRU-for-11bn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Lei Zhou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24/1473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co-EDCA to improve the performance of edging STA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DSO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Quan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9"/>
                        </a:rPr>
                        <a:t>24/1476</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follow up </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10"/>
                        </a:rPr>
                        <a:t>24/1477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Channel Validation(OCV)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24/1478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ELR-PPDU-design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7530878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653359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24/1480</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for DRU</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dirty="0">
                          <a:solidFill>
                            <a:srgbClr val="000000"/>
                          </a:solidFill>
                          <a:effectLst/>
                          <a:latin typeface="Times New Roman" panose="02020603050405020304" pitchFamily="18" charset="0"/>
                        </a:rPr>
                        <a:t>DRU-LTF</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24/1481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4"/>
                        </a:rPr>
                        <a:t>24/1482</a:t>
                      </a:r>
                      <a:br>
                        <a:rPr lang="en-US" sz="800" b="0" i="0" u="none" strike="noStrike" dirty="0">
                          <a:solidFill>
                            <a:srgbClr val="FF0000"/>
                          </a:solidFill>
                          <a:effectLst/>
                          <a:latin typeface="Times New Roman" panose="02020603050405020304" pitchFamily="18" charset="0"/>
                        </a:rPr>
                      </a:b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24/1483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Index Modulation Applied to DRU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Junghoon Suh</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DRU-Modulation</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24/1484</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BF: Figures of Merit</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Shimi Shilo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24/1485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Considerations for ELR PPDU format </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24/1486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Performance evaluation of ELR transmission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Dongguk Lim</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24/1487</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LDPC and Framing Settings for Ultra High Reliability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of ICR/CRF for in-device-coexistence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0B050"/>
                          </a:solidFill>
                          <a:effectLst/>
                          <a:latin typeface="Calibri" panose="020F0502020204030204" pitchFamily="34" charset="0"/>
                          <a:hlinkClick r:id="rId7">
                            <a:extLst>
                              <a:ext uri="{A12FA001-AC4F-418D-AE19-62706E023703}">
                                <ahyp:hlinkClr xmlns:ahyp="http://schemas.microsoft.com/office/drawing/2018/hyperlinkcolor" val="tx"/>
                              </a:ext>
                            </a:extLst>
                          </a:hlinkClick>
                        </a:rPr>
                        <a:t>24/1491</a:t>
                      </a: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RU adaptation signaling in UL TB transmission</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8"/>
                        </a:rPr>
                        <a:t>24/1492</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Comparison between Dynamic and Fixed Start CSD Assignment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CSD</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dirty="0">
                          <a:solidFill>
                            <a:srgbClr val="0563C1"/>
                          </a:solidFill>
                          <a:effectLst/>
                          <a:latin typeface="Calibri" panose="020F0502020204030204" pitchFamily="34" charset="0"/>
                          <a:hlinkClick r:id="rId9"/>
                        </a:rPr>
                        <a:t>24/1493</a:t>
                      </a: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Tone Plan Shift Value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Tone Plan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dirty="0">
                          <a:solidFill>
                            <a:srgbClr val="0563C1"/>
                          </a:solidFill>
                          <a:effectLst/>
                          <a:latin typeface="Calibri" panose="020F0502020204030204" pitchFamily="34" charset="0"/>
                          <a:hlinkClick r:id="rId10"/>
                        </a:rPr>
                        <a:t>24/1494</a:t>
                      </a:r>
                      <a:endParaRPr lang="en-US" sz="8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A-transmission-scheme-for-UHR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Xiangxin Gu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24/1499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BSS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Akira Kishida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24/1502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214682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September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https://cvent.me/LBkMEE</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69074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Aperiodic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Hyeonjun Sung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24/1505</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 TXOP bandwidth expansion -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Bandwidth Expansion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24/1507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UHR Trigger Frame Design</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Mahmoud Hasabelnaby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24/1508</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24/1510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Open-issues-on-DRU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DRU-Misc</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b"/>
                      <a:r>
                        <a:rPr lang="en-US" sz="800" b="0" i="0" u="none" strike="noStrike">
                          <a:solidFill>
                            <a:srgbClr val="FF0000"/>
                          </a:solidFill>
                          <a:effectLst/>
                          <a:latin typeface="Times New Roman" panose="02020603050405020304" pitchFamily="18" charset="0"/>
                        </a:rPr>
                        <a:t>24/1512</a:t>
                      </a: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High-Capability Protection in DPS</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Maolin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rtl="0"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24/1515</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Coordinated Beamforming for 11bn –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Insik Jung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24/1516</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Context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24/1517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Seamless Roaming Data Transfer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Yelin Yoon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During Intra-BSS Traffic On Primary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Charlie Pettersson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24/1528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Details-on-data-forwarding-for-seamless-roaming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4"/>
                        </a:rPr>
                        <a:t>24/1531</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Non-period IDC signaling enhancements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Michail Koundourakis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Resource management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Qi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0B050"/>
                          </a:solidFill>
                          <a:effectLst/>
                          <a:latin typeface="Calibri" panose="020F0502020204030204" pitchFamily="34" charset="0"/>
                          <a:hlinkClick r:id="rId5">
                            <a:extLst>
                              <a:ext uri="{A12FA001-AC4F-418D-AE19-62706E023703}">
                                <ahyp:hlinkClr xmlns:ahyp="http://schemas.microsoft.com/office/drawing/2018/hyperlinkcolor" val="tx"/>
                              </a:ext>
                            </a:extLst>
                          </a:hlinkClick>
                        </a:rPr>
                        <a:t>24/1540</a:t>
                      </a: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Power Imbalance Issue Analysis for DRU</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24/1541</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Tone distribution in DRU - follow up</a:t>
                      </a:r>
                    </a:p>
                  </a:txBody>
                  <a:tcPr marL="857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Yan Xin</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DRU-Tone Plan</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237694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53806244"/>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24/1542</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Sounding Schemes for Coordinated Beamforming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Sameer Vermani</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Providing Granular Transmit PSD Limits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Regulatory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24/1547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Operation for IDC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Abdel Karim Ajami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2"/>
                        </a:rPr>
                        <a:t>24/1552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 - Further Results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DRU-LTF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3"/>
                        </a:rPr>
                        <a:t>24/1555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 on PAP Transmission in Joint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Kazunobu Serizawa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JT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DRU Availability for Regulatory Compliance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Yusuke Asai</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DRU-Misc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24/1559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In-device-coexistence next steps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coexistence follow up</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DSO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24/1565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considerations on data unit delivery using relaying</a:t>
                      </a:r>
                    </a:p>
                  </a:txBody>
                  <a:tcPr marL="85725" marR="9525" marT="9525" marB="0" anchor="ctr"/>
                </a:tc>
                <a:tc>
                  <a:txBody>
                    <a:bodyPr/>
                    <a:lstStyle/>
                    <a:p>
                      <a:pPr algn="l" rtl="0"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rtl="0"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1044395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8032072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0B050"/>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24/1566</a:t>
                      </a:r>
                      <a:endParaRPr lang="en-US" sz="800" b="0" i="0" u="sng" strike="noStrike">
                        <a:solidFill>
                          <a:srgbClr val="00B050"/>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L4S Support in 802.11bn</a:t>
                      </a:r>
                    </a:p>
                  </a:txBody>
                  <a:tcPr marL="857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Prabodh Varshney</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L4S</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24/1567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LTF Design for DRU</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DRU-LTF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24/1568</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Sounding  Design for C-BF</a:t>
                      </a:r>
                    </a:p>
                  </a:txBody>
                  <a:tcPr marL="85725" marR="9525" marT="9525" marB="0" anchor="ctr"/>
                </a:tc>
                <a:tc>
                  <a:txBody>
                    <a:bodyPr/>
                    <a:lstStyle/>
                    <a:p>
                      <a:pPr algn="l" fontAlgn="b"/>
                      <a:r>
                        <a:rPr lang="en-US" sz="800" b="0" i="0" u="none" strike="noStrike">
                          <a:solidFill>
                            <a:srgbClr val="00B050"/>
                          </a:solidFill>
                          <a:effectLst/>
                          <a:latin typeface="Times New Roman" panose="02020603050405020304" pitchFamily="18" charset="0"/>
                        </a:rPr>
                        <a:t>Ron Porat</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24/1571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Extended Long Range (ELR) Mark Symbol Design</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Rethna Pulikkoonattu</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24/1572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Relaying for UHR</a:t>
                      </a:r>
                    </a:p>
                  </a:txBody>
                  <a:tcPr marL="857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Tuncer Baykas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24/1573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An ELR PPDU Follow Up</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Wook Bong Lee</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ctr"/>
                      <a:r>
                        <a:rPr lang="en-US" sz="800" b="0" i="0" u="none" strike="noStrike" dirty="0">
                          <a:solidFill>
                            <a:srgbClr val="00B050"/>
                          </a:solidFill>
                          <a:effectLst/>
                          <a:latin typeface="Times New Roman" panose="02020603050405020304" pitchFamily="18" charset="0"/>
                          <a:hlinkClick r:id="rId3">
                            <a:extLst>
                              <a:ext uri="{A12FA001-AC4F-418D-AE19-62706E023703}">
                                <ahyp:hlinkClr xmlns:ahyp="http://schemas.microsoft.com/office/drawing/2018/hyperlinkcolor" val="tx"/>
                              </a:ext>
                            </a:extLst>
                          </a:hlinkClick>
                        </a:rPr>
                        <a:t>24/1574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Harmonization of .11bn simulation assumptions</a:t>
                      </a:r>
                    </a:p>
                  </a:txBody>
                  <a:tcPr marL="857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Klaus Doppler</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B050"/>
                          </a:solidFill>
                          <a:effectLst/>
                          <a:latin typeface="Times New Roman" panose="02020603050405020304" pitchFamily="18" charset="0"/>
                        </a:rPr>
                        <a:t>24/1575</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Guard Interval Coordination for Coordinated Beamforming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During R-TWT Coordination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Sounding Procedure for Relay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Jiayi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dirty="0">
                          <a:solidFill>
                            <a:srgbClr val="00B050"/>
                          </a:solidFill>
                          <a:effectLst/>
                          <a:latin typeface="Times New Roman" panose="02020603050405020304" pitchFamily="18" charset="0"/>
                          <a:hlinkClick r:id="rId4">
                            <a:extLst>
                              <a:ext uri="{A12FA001-AC4F-418D-AE19-62706E023703}">
                                <ahyp:hlinkClr xmlns:ahyp="http://schemas.microsoft.com/office/drawing/2018/hyperlinkcolor" val="tx"/>
                              </a:ext>
                            </a:extLst>
                          </a:hlinkClick>
                        </a:rPr>
                        <a:t>24/1580</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cbf-smoothing</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Xiaogang Chen</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B050"/>
                          </a:solidFill>
                          <a:effectLst/>
                          <a:latin typeface="Times New Roman" panose="02020603050405020304" pitchFamily="18" charset="0"/>
                        </a:rPr>
                        <a:t>24/1582</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Coordinated Sounding for CoBF</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You-Wei Chen</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a:solidFill>
                            <a:srgbClr val="00B05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ICR transmission-follow-up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Non-primary channel access operation (NPCA)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24/1586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Reducing CSD collisions for DRU STF,</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1" i="0" u="none" strike="noStrike">
                          <a:solidFill>
                            <a:srgbClr val="000000"/>
                          </a:solidFill>
                          <a:effectLst/>
                          <a:latin typeface="Times New Roman" panose="02020603050405020304" pitchFamily="18" charset="0"/>
                        </a:rPr>
                        <a:t>DRU-STF</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8053362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687335313"/>
              </p:ext>
            </p:extLst>
          </p:nvPr>
        </p:nvGraphicFramePr>
        <p:xfrm>
          <a:off x="851217" y="1587465"/>
          <a:ext cx="7736268" cy="417234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DSO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DSO Configurations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Shubhodeep Adhikari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24/1589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Subband Operation,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Morteza Mehrnoush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dirty="0">
                          <a:solidFill>
                            <a:srgbClr val="FF0000"/>
                          </a:solidFill>
                          <a:effectLst/>
                          <a:latin typeface="Times New Roman" panose="02020603050405020304" pitchFamily="18" charset="0"/>
                          <a:hlinkClick r:id="rId2"/>
                        </a:rPr>
                        <a:t>24/1591</a:t>
                      </a:r>
                      <a:endParaRPr lang="en-US" sz="800" b="0" i="0" u="none" strike="noStrike" dirty="0">
                        <a:solidFill>
                          <a:srgbClr val="FF0000"/>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Seamless Roaming and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Ning Gao</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B050"/>
                          </a:solidFill>
                          <a:effectLst/>
                          <a:latin typeface="Times New Roman" panose="02020603050405020304" pitchFamily="18" charset="0"/>
                        </a:rPr>
                        <a:t>24/1592</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USIG fields in an ELR PPDU</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 Hari Ram</a:t>
                      </a:r>
                    </a:p>
                  </a:txBody>
                  <a:tcPr marL="9525" marR="9525" marT="9525" marB="0" anchor="b"/>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1" i="0" u="none" strike="noStrike" dirty="0">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ct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mn-lt"/>
                          <a:ea typeface="MS Gothic" panose="020B0609070205080204" pitchFamily="49" charset="-128"/>
                        </a:rPr>
                        <a:t>24/</a:t>
                      </a:r>
                      <a:r>
                        <a:rPr lang="en-US" sz="800" b="0" i="0" u="none" strike="noStrike" dirty="0">
                          <a:solidFill>
                            <a:srgbClr val="00B050"/>
                          </a:solidFill>
                          <a:effectLst/>
                          <a:latin typeface="+mn-lt"/>
                        </a:rPr>
                        <a:t>1488</a:t>
                      </a:r>
                    </a:p>
                  </a:txBody>
                  <a:tcPr marL="9525" marR="9525" marT="9525" marB="0" anchor="ctr"/>
                </a:tc>
                <a:tc>
                  <a:txBody>
                    <a:bodyPr/>
                    <a:lstStyle/>
                    <a:p>
                      <a:pPr algn="l" fontAlgn="ctr"/>
                      <a:r>
                        <a:rPr lang="en-US" sz="800" b="0" i="0" u="none" strike="noStrike" dirty="0">
                          <a:solidFill>
                            <a:srgbClr val="00B050"/>
                          </a:solidFill>
                          <a:effectLst/>
                          <a:latin typeface="+mn-lt"/>
                        </a:rPr>
                        <a:t>ELR PPDU Transmission Design</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mn-lt"/>
                          <a:ea typeface="MS Gothic" panose="020B0609070205080204" pitchFamily="49" charset="-128"/>
                        </a:rPr>
                        <a:t>24/</a:t>
                      </a:r>
                      <a:r>
                        <a:rPr lang="en-US" sz="800" b="0" i="0" u="none" strike="noStrike" dirty="0">
                          <a:solidFill>
                            <a:srgbClr val="00B050"/>
                          </a:solidFill>
                          <a:effectLst/>
                          <a:latin typeface="+mn-lt"/>
                        </a:rPr>
                        <a:t>1489</a:t>
                      </a:r>
                    </a:p>
                  </a:txBody>
                  <a:tcPr marL="9525" marR="9525" marT="9525" marB="0" anchor="ctr"/>
                </a:tc>
                <a:tc>
                  <a:txBody>
                    <a:bodyPr/>
                    <a:lstStyle/>
                    <a:p>
                      <a:pPr algn="l" fontAlgn="ctr"/>
                      <a:r>
                        <a:rPr lang="en-US" sz="800" b="0" i="0" u="none" strike="noStrike" dirty="0">
                          <a:solidFill>
                            <a:srgbClr val="00B050"/>
                          </a:solidFill>
                          <a:effectLst/>
                          <a:latin typeface="+mn-lt"/>
                        </a:rPr>
                        <a:t>Signaling for DRU Transmission </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dirty="0">
                          <a:solidFill>
                            <a:srgbClr val="0563C1"/>
                          </a:solidFill>
                          <a:effectLst/>
                          <a:latin typeface="Calibri" panose="020F0502020204030204" pitchFamily="34" charset="0"/>
                        </a:rPr>
                        <a:t>24/1595</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Scope of MAPC and Roaming Standardization</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24/1596</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 of MAP coordination on NPCA channel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kern="1200" dirty="0">
                          <a:solidFill>
                            <a:srgbClr val="FF0000"/>
                          </a:solidFill>
                          <a:effectLst/>
                          <a:latin typeface="Times New Roman" panose="02020603050405020304" pitchFamily="18" charset="0"/>
                          <a:ea typeface="+mn-ea"/>
                          <a:cs typeface="+mn-cs"/>
                        </a:rPr>
                        <a:t>24/1602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Power Save Enhancements in UHR</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Kumail Haider</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kern="1200" dirty="0">
                          <a:solidFill>
                            <a:srgbClr val="00B050"/>
                          </a:solidFill>
                          <a:effectLst/>
                          <a:latin typeface="Times New Roman" panose="02020603050405020304" pitchFamily="18" charset="0"/>
                          <a:ea typeface="+mn-ea"/>
                          <a:cs typeface="+mn-cs"/>
                        </a:rPr>
                        <a:t>24/1590</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Enhanced Long Range Signaling</a:t>
                      </a:r>
                    </a:p>
                  </a:txBody>
                  <a:tcPr marL="857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kumimoji="0" lang="en-US" sz="800" b="0" i="0" u="none" strike="noStrike" kern="1200" cap="none" spc="0" normalizeH="0" baseline="0" noProof="0" dirty="0">
                          <a:ln>
                            <a:noFill/>
                          </a:ln>
                          <a:solidFill>
                            <a:srgbClr val="00B050"/>
                          </a:solidFill>
                          <a:effectLst/>
                          <a:uLnTx/>
                          <a:uFillTx/>
                          <a:latin typeface="Times New Roman" panose="02020603050405020304" pitchFamily="18" charset="0"/>
                          <a:ea typeface="+mn-ea"/>
                          <a:cs typeface="+mn-cs"/>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none" strike="noStrike" kern="1200" dirty="0">
                        <a:solidFill>
                          <a:srgbClr val="FF0000"/>
                        </a:solidFill>
                        <a:effectLst/>
                        <a:latin typeface="Times New Roman" panose="02020603050405020304" pitchFamily="18" charset="0"/>
                        <a:ea typeface="+mn-ea"/>
                        <a:cs typeface="+mn-cs"/>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9432811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September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752708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kern="1200" dirty="0">
                          <a:solidFill>
                            <a:schemeClr val="tx1"/>
                          </a:solidFill>
                          <a:effectLst/>
                          <a:latin typeface="+mn-lt"/>
                          <a:ea typeface="+mn-ea"/>
                          <a:cs typeface="+mn-cs"/>
                          <a:hlinkClick r:id="rId2"/>
                        </a:rPr>
                        <a:t>24/984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Subir Das</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EPCS</a:t>
                      </a:r>
                    </a:p>
                  </a:txBody>
                  <a:tcPr marL="9525" marR="9525" marT="9525" marB="0" anchor="ctr"/>
                </a:tc>
                <a:tc>
                  <a:txBody>
                    <a:bodyPr/>
                    <a:lstStyle/>
                    <a:p>
                      <a:pPr algn="ctr" fontAlgn="ctr"/>
                      <a:r>
                        <a:rPr lang="en-GB" sz="800" b="0" i="0" u="sng"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[23/0250, 23/1887, 23/1916, 23/1952, 23/1962, 23/2022, 23/2084, 24/0160, 24/0161, 24/0388, 24/0407]</a:t>
                      </a:r>
                    </a:p>
                  </a:txBody>
                  <a:tcPr marL="85725" marR="9525" marT="9525" marB="0" anchor="ctr"/>
                </a:tc>
                <a:tc>
                  <a:txBody>
                    <a:bodyPr/>
                    <a:lstStyle/>
                    <a:p>
                      <a:pPr algn="l" fontAlgn="ctr"/>
                      <a:r>
                        <a:rPr lang="en-GB" sz="800" b="0" i="0" u="none" strike="noStrike" dirty="0">
                          <a:solidFill>
                            <a:schemeClr val="tx1"/>
                          </a:solidFill>
                          <a:effectLst/>
                          <a:latin typeface="+mn-lt"/>
                        </a:rPr>
                        <a:t>Giovanni Chisci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C-rTWT</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3"/>
                        </a:rPr>
                        <a:t>24/830r1</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Roaming</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4"/>
                        </a:rPr>
                        <a:t>24/0084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dirty="0"/>
                        <a:t>Jiayi Zhang</a:t>
                      </a: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(3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hlinkClick r:id="rId5"/>
                        </a:rPr>
                        <a:t>24/1144</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Dmitry Akhmetov</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24/838r0, 24/1075r1</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(2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23/1837r2, 24/1389r0</a:t>
                      </a:r>
                    </a:p>
                  </a:txBody>
                  <a:tcPr marL="85725" marR="9525" marT="9525" marB="0" anchor="ctr"/>
                </a:tc>
                <a:tc>
                  <a:txBody>
                    <a:bodyPr/>
                    <a:lstStyle/>
                    <a:p>
                      <a:pPr algn="l" fontAlgn="ctr"/>
                      <a:r>
                        <a:rPr lang="en-GB" sz="800" b="0" i="0" u="none" strike="noStrike" dirty="0">
                          <a:solidFill>
                            <a:schemeClr val="tx1"/>
                          </a:solidFill>
                          <a:effectLst/>
                          <a:latin typeface="+mn-lt"/>
                        </a:rPr>
                        <a:t>Jay Yang</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MAP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1184r0</a:t>
                      </a:r>
                    </a:p>
                  </a:txBody>
                  <a:tcPr marL="85725" marR="9525" marT="9525" marB="0" anchor="ctr"/>
                </a:tc>
                <a:tc>
                  <a:txBody>
                    <a:bodyPr/>
                    <a:lstStyle/>
                    <a:p>
                      <a:pPr algn="l" fontAlgn="ctr"/>
                      <a:r>
                        <a:rPr lang="en-GB" sz="800" b="0" i="0" u="none" strike="noStrike" dirty="0">
                          <a:solidFill>
                            <a:schemeClr val="tx1"/>
                          </a:solidFill>
                          <a:effectLst/>
                          <a:latin typeface="+mn-lt"/>
                        </a:rPr>
                        <a:t>Dongguk Lim</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ELR</a:t>
                      </a: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Liwen Chu</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Control</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11-24/543, 11-24/857, 11-24/1226, 11-24/1247</a:t>
                      </a:r>
                    </a:p>
                  </a:txBody>
                  <a:tcPr marL="85725" marR="9525" marT="9525" marB="0" anchor="ctr"/>
                </a:tc>
                <a:tc>
                  <a:txBody>
                    <a:bodyPr/>
                    <a:lstStyle/>
                    <a:p>
                      <a:pPr algn="l" fontAlgn="ctr"/>
                      <a:r>
                        <a:rPr lang="en-GB" sz="800" b="0" i="0" u="none" strike="noStrike" dirty="0">
                          <a:solidFill>
                            <a:schemeClr val="tx1"/>
                          </a:solidFill>
                          <a:effectLst/>
                          <a:latin typeface="+mn-lt"/>
                        </a:rPr>
                        <a:t>Abdel Ajami</a:t>
                      </a: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Coex</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23/1871</a:t>
                      </a:r>
                      <a:endParaRPr lang="en-GB" sz="800" b="0" i="0" u="none" strike="noStrike" dirty="0">
                        <a:solidFill>
                          <a:srgbClr val="FF0000"/>
                        </a:solidFill>
                        <a:effectLst/>
                        <a:latin typeface="Times New Roman" panose="02020603050405020304" pitchFamily="18" charset="0"/>
                      </a:endParaRPr>
                    </a:p>
                    <a:p>
                      <a:pPr algn="l" fontAlgn="ct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Pending (2 SP)</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1877r2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1053r2</a:t>
                      </a: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r>
                        <a:rPr lang="en-GB" sz="800" b="1" i="0" u="none" strike="noStrike" dirty="0">
                          <a:solidFill>
                            <a:schemeClr val="tx1"/>
                          </a:solidFill>
                          <a:effectLst/>
                          <a:latin typeface="+mn-lt"/>
                        </a:rPr>
                        <a:t>Pending (1 SP)</a:t>
                      </a: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en-US" sz="800" b="0" i="0" u="none" strike="noStrike" dirty="0">
                          <a:solidFill>
                            <a:schemeClr val="tx1"/>
                          </a:solidFill>
                          <a:effectLst/>
                          <a:latin typeface="+mn-lt"/>
                        </a:rPr>
                        <a:t>1183</a:t>
                      </a:r>
                    </a:p>
                  </a:txBody>
                  <a:tcPr marL="85725" marR="9525" marT="9525" marB="0" anchor="ctr"/>
                </a:tc>
                <a:tc>
                  <a:txBody>
                    <a:bodyPr/>
                    <a:lstStyle/>
                    <a:p>
                      <a:pPr algn="l" fontAlgn="ctr"/>
                      <a:r>
                        <a:rPr lang="en-GB" sz="800" b="0" i="0" u="none" strike="noStrike" dirty="0">
                          <a:solidFill>
                            <a:schemeClr val="tx1"/>
                          </a:solidFill>
                          <a:effectLst/>
                          <a:latin typeface="+mn-lt"/>
                        </a:rPr>
                        <a:t>Sean Coffey</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Channel Access</a:t>
                      </a:r>
                    </a:p>
                  </a:txBody>
                  <a:tcPr marL="9525" marR="9525" marT="9525" marB="0" anchor="ctr"/>
                </a:tc>
                <a:tc>
                  <a:txBody>
                    <a:bodyPr/>
                    <a:lstStyle/>
                    <a:p>
                      <a:pPr algn="ctr" fontAlgn="ctr"/>
                      <a:r>
                        <a:rPr lang="en-GB" sz="800" b="0" i="0" u="none" strike="noStrike" dirty="0">
                          <a:solidFill>
                            <a:schemeClr val="tx1"/>
                          </a:solidFill>
                          <a:effectLst/>
                          <a:latin typeface="+mn-lt"/>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r>
                        <a:rPr lang="pt-BR" sz="800" b="0" i="0" u="none" strike="noStrike" dirty="0">
                          <a:solidFill>
                            <a:schemeClr val="tx1"/>
                          </a:solidFill>
                          <a:effectLst/>
                          <a:latin typeface="+mn-lt"/>
                        </a:rPr>
                        <a:t>11-22/1528r1, 11-23/294r1, 11-23/1424r0, 11-23/1929r0, 11-24/392r2, 11-24/393r3, 11-24/0403r2</a:t>
                      </a:r>
                      <a:endParaRPr lang="en-US" sz="800" b="0" i="0" u="none" strike="noStrike" dirty="0">
                        <a:solidFill>
                          <a:schemeClr val="tx1"/>
                        </a:solidFill>
                        <a:effectLst/>
                        <a:latin typeface="+mn-lt"/>
                      </a:endParaRPr>
                    </a:p>
                  </a:txBody>
                  <a:tcPr marL="85725" marR="9525" marT="9525" marB="0" anchor="ctr"/>
                </a:tc>
                <a:tc>
                  <a:txBody>
                    <a:bodyPr/>
                    <a:lstStyle/>
                    <a:p>
                      <a:pPr algn="l" fontAlgn="ctr"/>
                      <a:r>
                        <a:rPr lang="en-GB" sz="800" b="0" i="0" u="none" strike="noStrike" dirty="0">
                          <a:solidFill>
                            <a:schemeClr val="tx1"/>
                          </a:solidFill>
                          <a:effectLst/>
                          <a:latin typeface="+mn-lt"/>
                        </a:rPr>
                        <a:t>Rubayet Shafin</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1" i="0" u="none" strike="noStrike" dirty="0">
                          <a:solidFill>
                            <a:schemeClr val="tx1"/>
                          </a:solidFill>
                          <a:effectLst/>
                          <a:latin typeface="+mn-lt"/>
                        </a:rPr>
                        <a:t>Pending (1 SP)</a:t>
                      </a:r>
                    </a:p>
                  </a:txBody>
                  <a:tcPr marL="9525" marR="9525" marT="9525" marB="0" anchor="ctr"/>
                </a:tc>
                <a:tc>
                  <a:txBody>
                    <a:bodyPr/>
                    <a:lstStyle/>
                    <a:p>
                      <a:pPr algn="ctr" fontAlgn="ctr"/>
                      <a:r>
                        <a:rPr lang="en-GB" sz="800" b="0" i="0" u="none" strike="noStrike" dirty="0">
                          <a:solidFill>
                            <a:schemeClr val="tx1"/>
                          </a:solidFill>
                          <a:effectLst/>
                          <a:latin typeface="+mn-lt"/>
                        </a:rPr>
                        <a:t>P2P</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r>
                        <a:rPr lang="en-GB" sz="800" b="0" i="0" u="sng" strike="noStrike" dirty="0">
                          <a:solidFill>
                            <a:schemeClr val="tx1"/>
                          </a:solidFill>
                          <a:effectLst/>
                          <a:latin typeface="+mn-lt"/>
                        </a:rPr>
                        <a:t>*Not complete and not updated after the end </a:t>
                      </a:r>
                      <a:r>
                        <a:rPr lang="en-GB" sz="800" b="0" i="0" u="sng" strike="noStrike">
                          <a:solidFill>
                            <a:schemeClr val="tx1"/>
                          </a:solidFill>
                          <a:effectLst/>
                          <a:latin typeface="+mn-lt"/>
                        </a:rPr>
                        <a:t>of F2F.</a:t>
                      </a: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July 2024 meeting,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Queues and agendas are organized following the usual routines:</a:t>
            </a:r>
          </a:p>
          <a:p>
            <a:pPr marL="800100" lvl="1" indent="-342900">
              <a:buFont typeface="Arial" panose="020B0604020202020204" pitchFamily="34" charset="0"/>
              <a:buChar char="•"/>
            </a:pPr>
            <a:r>
              <a:rPr lang="en-US" sz="1400" dirty="0"/>
              <a:t>Submissions ordered per-DCN, and distribution is on a per-topic basis</a:t>
            </a:r>
          </a:p>
          <a:p>
            <a:pPr marL="800100" lvl="1" indent="-342900">
              <a:buFont typeface="Arial" panose="020B0604020202020204" pitchFamily="34" charset="0"/>
              <a:buChar char="•"/>
            </a:pPr>
            <a:r>
              <a:rPr lang="en-US" sz="1400" dirty="0"/>
              <a:t>Sunday (start of each F2F) deadline used to determine the cut-offs</a:t>
            </a:r>
          </a:p>
          <a:p>
            <a:pPr>
              <a:buFont typeface="Arial" panose="020B0604020202020204" pitchFamily="34" charset="0"/>
              <a:buChar char="•"/>
            </a:pPr>
            <a:r>
              <a:rPr lang="en-US" sz="1600" dirty="0"/>
              <a:t>Queue Status and Plans for this F2F:</a:t>
            </a:r>
          </a:p>
          <a:p>
            <a:pPr marL="800100" lvl="1" indent="-342900">
              <a:buFont typeface="Arial" panose="020B0604020202020204" pitchFamily="34" charset="0"/>
              <a:buChar char="•"/>
            </a:pPr>
            <a:r>
              <a:rPr lang="en-US" sz="1400" dirty="0"/>
              <a:t>Still a lot of MAC submissions up to second cut-off to cover</a:t>
            </a:r>
          </a:p>
          <a:p>
            <a:pPr marL="1200150" lvl="2" indent="-285750">
              <a:buFont typeface="Arial" panose="020B0604020202020204" pitchFamily="34" charset="0"/>
              <a:buChar char="•"/>
            </a:pPr>
            <a:r>
              <a:rPr lang="en-US" sz="1200" dirty="0"/>
              <a:t>Intent is to cover (at least part of) the 1st &amp; 2nd cut-off during this F2F meeting</a:t>
            </a:r>
          </a:p>
          <a:p>
            <a:pPr marL="800100" lvl="1" indent="-342900">
              <a:buFont typeface="Arial" panose="020B0604020202020204" pitchFamily="34" charset="0"/>
              <a:buChar char="•"/>
            </a:pPr>
            <a:r>
              <a:rPr lang="en-US" sz="1400" dirty="0"/>
              <a:t>Good total number of PHY/Joint submissions</a:t>
            </a:r>
          </a:p>
          <a:p>
            <a:pPr marL="1200150" lvl="2" indent="-285750">
              <a:buFont typeface="Arial" panose="020B0604020202020204" pitchFamily="34" charset="0"/>
              <a:buChar char="•"/>
            </a:pPr>
            <a:r>
              <a:rPr lang="en-US" sz="1200" dirty="0"/>
              <a:t>Intent is to cover as many as possible during this F2F meeting</a:t>
            </a:r>
            <a:endParaRPr lang="en-US" sz="1600" dirty="0"/>
          </a:p>
          <a:p>
            <a:pPr marL="800100" lvl="1" indent="-342900">
              <a:buFont typeface="Arial" panose="020B0604020202020204" pitchFamily="34" charset="0"/>
              <a:buChar char="•"/>
            </a:pPr>
            <a:r>
              <a:rPr lang="en-US" sz="1400" dirty="0"/>
              <a:t>Allocating 45’ at the start of each MAC/Joint/PHY session for SPs</a:t>
            </a:r>
          </a:p>
          <a:p>
            <a:pPr marL="1200150" lvl="2" indent="-285750">
              <a:buFont typeface="Arial" panose="020B0604020202020204" pitchFamily="34" charset="0"/>
              <a:buChar char="•"/>
            </a:pPr>
            <a:r>
              <a:rPr lang="en-US" sz="1200" dirty="0"/>
              <a:t>These start from Wednesday’s sessions to allow for discussions and consensus building</a:t>
            </a:r>
          </a:p>
          <a:p>
            <a:pPr marL="400050">
              <a:buFont typeface="Arial" panose="020B0604020202020204" pitchFamily="34" charset="0"/>
              <a:buChar char="•"/>
            </a:pPr>
            <a:r>
              <a:rPr lang="en-US" sz="1600" dirty="0"/>
              <a:t>Requests to members:</a:t>
            </a:r>
          </a:p>
          <a:p>
            <a:pPr marL="800100" lvl="1" indent="-342900">
              <a:buFont typeface="Arial" panose="020B0604020202020204" pitchFamily="34" charset="0"/>
              <a:buChar char="•"/>
            </a:pPr>
            <a:r>
              <a:rPr lang="en-US" sz="1400" dirty="0"/>
              <a:t>Please make sure that submissions are uploaded asap and no later than 24 hours before the allocated slot (those that were not in the server have the DCN in </a:t>
            </a:r>
            <a:r>
              <a:rPr lang="en-US" sz="1400" dirty="0">
                <a:solidFill>
                  <a:srgbClr val="FF0000"/>
                </a:solidFill>
              </a:rPr>
              <a:t>red font</a:t>
            </a:r>
            <a:r>
              <a:rPr lang="en-US" sz="1400" dirty="0"/>
              <a:t>)</a:t>
            </a:r>
          </a:p>
          <a:p>
            <a:pPr marL="800100" lvl="1">
              <a:buFont typeface="Arial" panose="020B0604020202020204" pitchFamily="34" charset="0"/>
              <a:buChar char="•"/>
            </a:pPr>
            <a:r>
              <a:rPr lang="en-US" sz="1400" dirty="0"/>
              <a:t>Please review submissions of other members in the same topic, if there are similarities check, if there is room for harmonization/consolidation (co-authoring, harmonized SPs, etc.)</a:t>
            </a:r>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a:t>Summary from July 2024 meeting</a:t>
            </a:r>
            <a:endParaRPr lang="en-US" dirty="0"/>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Since the July plenary </a:t>
            </a:r>
          </a:p>
          <a:p>
            <a:pPr marL="800100" lvl="1">
              <a:buFont typeface="Arial" panose="020B0604020202020204" pitchFamily="34" charset="0"/>
              <a:buChar char="•"/>
            </a:pPr>
            <a:r>
              <a:rPr lang="en-US" sz="1800" dirty="0"/>
              <a:t>Held </a:t>
            </a:r>
            <a:r>
              <a:rPr lang="en-US" sz="1800" dirty="0">
                <a:solidFill>
                  <a:srgbClr val="FF0000"/>
                </a:solidFill>
              </a:rPr>
              <a:t>9</a:t>
            </a:r>
            <a:r>
              <a:rPr lang="en-US" sz="1800" dirty="0"/>
              <a:t> teleconferences between July &amp; September 2024 (</a:t>
            </a:r>
            <a:r>
              <a:rPr lang="en-US" sz="1800" dirty="0">
                <a:solidFill>
                  <a:srgbClr val="CCCCFF"/>
                </a:solidFill>
                <a:hlinkClick r:id="rId2">
                  <a:extLst>
                    <a:ext uri="{A12FA001-AC4F-418D-AE19-62706E023703}">
                      <ahyp:hlinkClr xmlns:ahyp="http://schemas.microsoft.com/office/drawing/2018/hyperlinkcolor" val="tx"/>
                    </a:ext>
                  </a:extLst>
                </a:hlinkClick>
              </a:rPr>
              <a:t>11-24/1340r14</a:t>
            </a:r>
            <a:r>
              <a:rPr lang="en-US" sz="1800" dirty="0"/>
              <a:t>)</a:t>
            </a:r>
          </a:p>
          <a:p>
            <a:pPr marL="1200150" lvl="2">
              <a:buFont typeface="Arial" panose="020B0604020202020204" pitchFamily="34" charset="0"/>
              <a:buChar char="•"/>
            </a:pPr>
            <a:r>
              <a:rPr lang="en-US" sz="1600" dirty="0"/>
              <a:t>The group discussed </a:t>
            </a:r>
            <a:r>
              <a:rPr lang="en-US" sz="1600" dirty="0">
                <a:solidFill>
                  <a:srgbClr val="FF0000"/>
                </a:solidFill>
              </a:rPr>
              <a:t>41</a:t>
            </a:r>
            <a:r>
              <a:rPr lang="en-US" sz="1600" dirty="0">
                <a:solidFill>
                  <a:schemeClr val="tx1"/>
                </a:solidFill>
              </a:rPr>
              <a:t> </a:t>
            </a:r>
            <a:r>
              <a:rPr lang="en-US" sz="1600" dirty="0"/>
              <a:t>submissions covering a variety of topics</a:t>
            </a:r>
          </a:p>
          <a:p>
            <a:pPr marL="1657350" lvl="3" indent="-285750">
              <a:buFont typeface="Arial" panose="020B0604020202020204" pitchFamily="34" charset="0"/>
              <a:buChar char="•"/>
            </a:pPr>
            <a:r>
              <a:rPr lang="en-US" sz="1200" dirty="0">
                <a:solidFill>
                  <a:schemeClr val="tx1"/>
                </a:solidFill>
              </a:rPr>
              <a:t>Improving reliability, low latency, coordinated beamforming, relay operation, roaming, </a:t>
            </a:r>
          </a:p>
          <a:p>
            <a:pPr marL="1657350" lvl="3" indent="-285750">
              <a:buFont typeface="Arial" panose="020B0604020202020204" pitchFamily="34" charset="0"/>
              <a:buChar char="•"/>
            </a:pPr>
            <a:r>
              <a:rPr lang="en-US" sz="1200" dirty="0">
                <a:solidFill>
                  <a:schemeClr val="tx1"/>
                </a:solidFill>
              </a:rPr>
              <a:t>Multi-AP (MAP) coordination, dynamic subchannel operation (DSO), coordinated r-TWT, </a:t>
            </a:r>
          </a:p>
          <a:p>
            <a:pPr marL="1657350" lvl="3" indent="-285750">
              <a:buFont typeface="Arial" panose="020B0604020202020204" pitchFamily="34" charset="0"/>
              <a:buChar char="•"/>
            </a:pPr>
            <a:r>
              <a:rPr lang="en-US" sz="1200" dirty="0">
                <a:solidFill>
                  <a:schemeClr val="tx1"/>
                </a:solidFill>
              </a:rPr>
              <a:t>TXOP sharing, non-primary channel access (NPCA),  distributed RUs (DRU), etc.</a:t>
            </a:r>
          </a:p>
          <a:p>
            <a:pPr marL="1200150" lvl="2" indent="-285750">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dirty="0"/>
              <a:t>Targets for the September interim</a:t>
            </a:r>
          </a:p>
          <a:p>
            <a:pPr marL="800100" lvl="1">
              <a:buFont typeface="Arial" panose="020B0604020202020204" pitchFamily="34" charset="0"/>
              <a:buChar char="•"/>
            </a:pPr>
            <a:r>
              <a:rPr lang="en-US" sz="1800" dirty="0"/>
              <a:t>Presentation of technical submissions</a:t>
            </a:r>
          </a:p>
          <a:p>
            <a:pPr marL="1200150" lvl="2">
              <a:buFont typeface="Arial" panose="020B0604020202020204" pitchFamily="34" charset="0"/>
              <a:buChar char="•"/>
            </a:pPr>
            <a:r>
              <a:rPr lang="en-US" sz="1600" dirty="0">
                <a:solidFill>
                  <a:srgbClr val="FF0000"/>
                </a:solidFill>
              </a:rPr>
              <a:t>~200 </a:t>
            </a:r>
            <a:r>
              <a:rPr lang="en-US" sz="1600" dirty="0"/>
              <a:t>pending submissions </a:t>
            </a:r>
            <a:r>
              <a:rPr lang="en-US" sz="1600" dirty="0">
                <a:solidFill>
                  <a:srgbClr val="FF0000"/>
                </a:solidFill>
              </a:rPr>
              <a:t>(by EOB of Sept 08)</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a:t>September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(B.forming + Misc.)</a:t>
            </a:r>
          </a:p>
        </p:txBody>
      </p:sp>
      <p:sp>
        <p:nvSpPr>
          <p:cNvPr id="10" name="Content Placeholder 9">
            <a:extLst>
              <a:ext uri="{FF2B5EF4-FFF2-40B4-BE49-F238E27FC236}">
                <a16:creationId xmlns:a16="http://schemas.microsoft.com/office/drawing/2014/main" id="{E3804790-C915-D0B1-4B78-4B556E2219B2}"/>
              </a:ext>
            </a:extLst>
          </p:cNvPr>
          <p:cNvSpPr>
            <a:spLocks noGrp="1"/>
          </p:cNvSpPr>
          <p:nvPr>
            <p:ph idx="1"/>
          </p:nvPr>
        </p:nvSpPr>
        <p:spPr/>
        <p:txBody>
          <a:bodyPr/>
          <a:lstStyle/>
          <a:p>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24/0243</a:t>
            </a:r>
            <a:r>
              <a:rPr lang="en-US" sz="1400" dirty="0">
                <a:solidFill>
                  <a:srgbClr val="00B050"/>
                </a:solidFill>
              </a:rPr>
              <a:t> </a:t>
            </a:r>
            <a:r>
              <a:rPr lang="en-US" sz="1400" b="0" i="0" u="none" strike="noStrike" dirty="0">
                <a:solidFill>
                  <a:srgbClr val="00B050"/>
                </a:solidFill>
                <a:effectLst/>
              </a:rPr>
              <a:t>Protocol Design for UL Beamforming</a:t>
            </a:r>
            <a:r>
              <a:rPr lang="en-US" sz="1400" dirty="0">
                <a:solidFill>
                  <a:srgbClr val="00B050"/>
                </a:solidFill>
              </a:rPr>
              <a:t> 					</a:t>
            </a:r>
            <a:r>
              <a:rPr lang="en-US" sz="1400" b="0" i="0" u="none" strike="noStrike" dirty="0">
                <a:solidFill>
                  <a:srgbClr val="00B050"/>
                </a:solidFill>
                <a:effectLst/>
              </a:rPr>
              <a:t>Eunsung Jeon</a:t>
            </a:r>
          </a:p>
          <a:p>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24/1491</a:t>
            </a:r>
            <a:r>
              <a:rPr lang="en-US" sz="1400" dirty="0">
                <a:solidFill>
                  <a:srgbClr val="00B050"/>
                </a:solidFill>
              </a:rPr>
              <a:t> </a:t>
            </a:r>
            <a:r>
              <a:rPr lang="en-US" sz="1400" b="0" i="0" u="none" strike="noStrike" dirty="0">
                <a:solidFill>
                  <a:srgbClr val="00B050"/>
                </a:solidFill>
                <a:effectLst/>
              </a:rPr>
              <a:t>RU adaptation signaling in UL TB transmission</a:t>
            </a:r>
            <a:r>
              <a:rPr lang="en-US" sz="1400" dirty="0">
                <a:solidFill>
                  <a:srgbClr val="00B050"/>
                </a:solidFill>
              </a:rPr>
              <a:t> 			</a:t>
            </a:r>
            <a:r>
              <a:rPr lang="en-US" sz="1400" b="0" i="0" u="none" strike="noStrike" dirty="0">
                <a:solidFill>
                  <a:srgbClr val="00B050"/>
                </a:solidFill>
                <a:effectLst/>
              </a:rPr>
              <a:t>Yapu Li</a:t>
            </a:r>
            <a:endParaRPr lang="en-US" sz="1400" b="0" i="0" u="none" strike="noStrike" kern="1200" dirty="0">
              <a:solidFill>
                <a:srgbClr val="00B050"/>
              </a:solidFill>
              <a:effectLst/>
              <a:ea typeface="MS Gothic" panose="020B0609070205080204" pitchFamily="49" charset="-128"/>
            </a:endParaRPr>
          </a:p>
          <a:p>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24/1574</a:t>
            </a:r>
            <a:r>
              <a:rPr lang="en-US" sz="1400" dirty="0">
                <a:solidFill>
                  <a:srgbClr val="00B050"/>
                </a:solidFill>
              </a:rPr>
              <a:t> </a:t>
            </a:r>
            <a:r>
              <a:rPr lang="en-US" sz="1400" b="0" i="0" u="none" strike="noStrike" dirty="0">
                <a:solidFill>
                  <a:srgbClr val="00B050"/>
                </a:solidFill>
                <a:effectLst/>
              </a:rPr>
              <a:t>Harmonization of .11bn simulation assumptions</a:t>
            </a:r>
            <a:r>
              <a:rPr lang="en-US" sz="1400" dirty="0">
                <a:solidFill>
                  <a:srgbClr val="00B050"/>
                </a:solidFill>
              </a:rPr>
              <a:t> 			</a:t>
            </a:r>
            <a:r>
              <a:rPr lang="en-US" sz="1400" b="0" i="0" u="none" strike="noStrike" dirty="0">
                <a:solidFill>
                  <a:srgbClr val="00B050"/>
                </a:solidFill>
                <a:effectLst/>
              </a:rPr>
              <a:t>Klaus Doppler</a:t>
            </a:r>
          </a:p>
          <a:p>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24/1566</a:t>
            </a:r>
            <a:r>
              <a:rPr lang="en-US" sz="1400" u="sng" dirty="0">
                <a:solidFill>
                  <a:srgbClr val="00B050"/>
                </a:solidFill>
              </a:rPr>
              <a:t> </a:t>
            </a:r>
            <a:r>
              <a:rPr lang="en-US" sz="1400" b="0" i="0" u="sng" strike="noStrike" dirty="0">
                <a:solidFill>
                  <a:srgbClr val="00B050"/>
                </a:solidFill>
                <a:effectLst/>
              </a:rPr>
              <a:t>L4S Support in 802.11bn</a:t>
            </a:r>
            <a:r>
              <a:rPr lang="en-US" sz="1400" u="sng" dirty="0">
                <a:solidFill>
                  <a:srgbClr val="00B050"/>
                </a:solidFill>
              </a:rPr>
              <a:t> 							</a:t>
            </a:r>
            <a:r>
              <a:rPr lang="en-US" sz="1400" b="0" i="0" u="sng" strike="noStrike" dirty="0">
                <a:solidFill>
                  <a:srgbClr val="00B050"/>
                </a:solidFill>
                <a:effectLst/>
              </a:rPr>
              <a:t>Prabodh Varshney</a:t>
            </a:r>
          </a:p>
          <a:p>
            <a:r>
              <a:rPr lang="en-GB" sz="1400" b="0" i="0" u="sng"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24/1469</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PHY primitive extension for NPCA</a:t>
            </a:r>
            <a:r>
              <a:rPr lang="en-GB" sz="1400" u="sng" dirty="0">
                <a:solidFill>
                  <a:srgbClr val="00B050"/>
                </a:solidFill>
              </a:rPr>
              <a:t> 					</a:t>
            </a:r>
            <a:r>
              <a:rPr lang="en-GB" sz="1400" b="0" i="0" u="sng" kern="1200" dirty="0">
                <a:solidFill>
                  <a:srgbClr val="00B050"/>
                </a:solidFill>
                <a:effectLst/>
                <a:ea typeface="MS Gothic" panose="020B0609070205080204" pitchFamily="49" charset="-128"/>
              </a:rPr>
              <a:t>Yan Li</a:t>
            </a:r>
            <a:endParaRPr lang="en-US" sz="1400" u="sng" dirty="0">
              <a:solidFill>
                <a:srgbClr val="00B050"/>
              </a:solidFill>
            </a:endParaRPr>
          </a:p>
          <a:p>
            <a:endParaRPr lang="en-US" sz="1400" b="0" i="0" u="sng" strike="noStrike" dirty="0">
              <a:solidFill>
                <a:srgbClr val="00B050"/>
              </a:solidFill>
              <a:effectLst/>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 UEQM + Beamforming</a:t>
            </a:r>
            <a:endParaRPr lang="en-GB" sz="1000" strike="sngStrike" dirty="0">
              <a:solidFill>
                <a:schemeClr val="bg1">
                  <a:lumMod val="65000"/>
                </a:schemeClr>
              </a:solidFill>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24/1409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24/1427</a:t>
            </a:r>
            <a:r>
              <a:rPr lang="en-US" sz="1400" dirty="0">
                <a:solidFill>
                  <a:srgbClr val="00B050"/>
                </a:solidFill>
              </a:rPr>
              <a:t> </a:t>
            </a:r>
            <a:r>
              <a:rPr lang="en-US" sz="1400" b="0" i="0" u="none" strike="noStrike" dirty="0">
                <a:solidFill>
                  <a:srgbClr val="00B050"/>
                </a:solidFill>
                <a:effectLst/>
              </a:rPr>
              <a:t>Signaling for MCS and UEQM in 11bn</a:t>
            </a:r>
            <a:r>
              <a:rPr lang="en-US" sz="1400" dirty="0">
                <a:solidFill>
                  <a:srgbClr val="00B050"/>
                </a:solidFill>
              </a:rPr>
              <a:t> 				</a:t>
            </a:r>
            <a:r>
              <a:rPr lang="en-US" sz="1400" b="0" i="0" u="none" strike="noStrike" dirty="0">
                <a:solidFill>
                  <a:srgbClr val="00B050"/>
                </a:solidFill>
                <a:effectLst/>
              </a:rPr>
              <a:t>Dongguk Lim</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24/1431</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A-Unified-</a:t>
            </a:r>
            <a:r>
              <a:rPr lang="en-GB" sz="1400" b="0" i="0" u="none" strike="noStrike" kern="1200" dirty="0" err="1">
                <a:solidFill>
                  <a:srgbClr val="00B050"/>
                </a:solidFill>
                <a:effectLst/>
                <a:ea typeface="MS Gothic" panose="020B0609070205080204" pitchFamily="49" charset="-128"/>
              </a:rPr>
              <a:t>Signaling</a:t>
            </a:r>
            <a:r>
              <a:rPr lang="en-GB" sz="1400" b="0" i="0" u="none" strike="noStrike" kern="1200" dirty="0">
                <a:solidFill>
                  <a:srgbClr val="00B050"/>
                </a:solidFill>
                <a:effectLst/>
                <a:ea typeface="MS Gothic" panose="020B0609070205080204" pitchFamily="49" charset="-128"/>
              </a:rPr>
              <a:t>-Scheme-for-EQM-and-UEQM</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24/1451</a:t>
            </a:r>
            <a:r>
              <a:rPr lang="en-US" sz="1400" dirty="0">
                <a:solidFill>
                  <a:srgbClr val="00B050"/>
                </a:solidFill>
              </a:rPr>
              <a:t> </a:t>
            </a:r>
            <a:r>
              <a:rPr lang="en-US" sz="1400" b="0" i="0" u="none" strike="noStrike" dirty="0">
                <a:solidFill>
                  <a:srgbClr val="00B050"/>
                </a:solidFill>
                <a:effectLst/>
              </a:rPr>
              <a:t>UEQM Transmission over Spatial Streams</a:t>
            </a:r>
            <a:r>
              <a:rPr lang="en-US" sz="1400" dirty="0">
                <a:solidFill>
                  <a:srgbClr val="00B050"/>
                </a:solidFill>
              </a:rPr>
              <a:t> 				</a:t>
            </a:r>
            <a:r>
              <a:rPr lang="en-US" sz="1400" b="0" i="0" u="none" strike="noStrike" dirty="0">
                <a:solidFill>
                  <a:srgbClr val="00B050"/>
                </a:solidFill>
                <a:effectLst/>
              </a:rPr>
              <a:t>Ying Wang</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Enhancing-BF-Feedback-Mechanism-in-11bn</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Aiguo Yan</a:t>
            </a:r>
          </a:p>
          <a:p>
            <a:pPr lvl="1">
              <a:buFont typeface="Arial" panose="020B0604020202020204" pitchFamily="34" charset="0"/>
              <a:buChar char="•"/>
            </a:pPr>
            <a:r>
              <a:rPr lang="nb-NO" sz="1400" dirty="0">
                <a:solidFill>
                  <a:srgbClr val="00B050"/>
                </a:solidFill>
              </a:rPr>
              <a:t>24/1411 Signaling for UHR PPDU   						Ross Jian Yu</a:t>
            </a:r>
            <a:endParaRPr lang="en-GB" sz="1400" dirty="0">
              <a:solidFill>
                <a:srgbClr val="00B050"/>
              </a:solidFill>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686497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1</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24/0544</a:t>
            </a:r>
            <a:r>
              <a:rPr lang="en-GB" sz="1400" dirty="0">
                <a:solidFill>
                  <a:srgbClr val="00B050"/>
                </a:solidFill>
              </a:rPr>
              <a:t>	 Power Save Protocols for UHR - follow up			Sherief Helwa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24/0737</a:t>
            </a:r>
            <a:r>
              <a:rPr lang="en-GB" sz="1400" dirty="0">
                <a:solidFill>
                  <a:srgbClr val="00B050"/>
                </a:solidFill>
              </a:rPr>
              <a:t>	Cross-link Wake-up to Go Deeper in Power Save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24/0782</a:t>
            </a:r>
            <a:r>
              <a:rPr lang="en-GB" sz="1400" dirty="0">
                <a:solidFill>
                  <a:srgbClr val="00B050"/>
                </a:solidFill>
              </a:rPr>
              <a:t>	AP power saving							Chaoming Luo</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24/0844</a:t>
            </a:r>
            <a:r>
              <a:rPr lang="en-GB" sz="1400" dirty="0">
                <a:solidFill>
                  <a:srgbClr val="00B050"/>
                </a:solidFill>
              </a:rPr>
              <a:t>	Padding Time in Dynamic Power Save			</a:t>
            </a:r>
            <a:r>
              <a:rPr lang="en-GB" sz="1400" dirty="0" err="1">
                <a:solidFill>
                  <a:srgbClr val="00B050"/>
                </a:solidFill>
              </a:rPr>
              <a:t>Maolin</a:t>
            </a:r>
            <a:r>
              <a:rPr lang="en-GB" sz="1400" dirty="0">
                <a:solidFill>
                  <a:srgbClr val="00B050"/>
                </a:solidFill>
              </a:rPr>
              <a:t> Zhang</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24/1129</a:t>
            </a:r>
            <a:r>
              <a:rPr lang="en-GB" sz="1400" dirty="0">
                <a:solidFill>
                  <a:srgbClr val="00B050"/>
                </a:solidFill>
              </a:rPr>
              <a:t>	Discussion on Intermediate FCS </a:t>
            </a:r>
            <a:r>
              <a:rPr lang="en-GB" sz="1400" dirty="0" err="1">
                <a:solidFill>
                  <a:srgbClr val="00B050"/>
                </a:solidFill>
              </a:rPr>
              <a:t>Signaling</a:t>
            </a:r>
            <a:r>
              <a:rPr lang="en-GB" sz="1400" dirty="0">
                <a:solidFill>
                  <a:srgbClr val="00B050"/>
                </a:solidFill>
              </a:rPr>
              <a:t>			</a:t>
            </a:r>
            <a:r>
              <a:rPr lang="en-GB" sz="1400" dirty="0" err="1">
                <a:solidFill>
                  <a:srgbClr val="00B050"/>
                </a:solidFill>
              </a:rPr>
              <a:t>SunHee</a:t>
            </a:r>
            <a:r>
              <a:rPr lang="en-GB" sz="1400" dirty="0">
                <a:solidFill>
                  <a:srgbClr val="00B050"/>
                </a:solidFill>
              </a:rPr>
              <a:t> Baek</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24/1146</a:t>
            </a:r>
            <a:r>
              <a:rPr lang="en-GB" sz="1400" dirty="0">
                <a:solidFill>
                  <a:schemeClr val="bg1">
                    <a:lumMod val="65000"/>
                  </a:schemeClr>
                </a:solidFill>
              </a:rPr>
              <a:t>	Considerations on AP Power Save Mode			Jerome Gu</a:t>
            </a:r>
          </a:p>
          <a:p>
            <a:pPr lvl="0">
              <a:buFont typeface="Arial" panose="020B0604020202020204" pitchFamily="34" charset="0"/>
              <a:buChar char="•"/>
            </a:pPr>
            <a:r>
              <a:rPr lang="en-GB" sz="1800" dirty="0" err="1"/>
              <a:t>AoB</a:t>
            </a:r>
            <a:r>
              <a:rPr lang="en-GB" sz="1800" dirty="0"/>
              <a:t>:</a:t>
            </a:r>
          </a:p>
          <a:p>
            <a:pPr>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877779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1</a:t>
            </a:r>
          </a:p>
          <a:p>
            <a:pPr lvl="1">
              <a:buFont typeface="Arial" panose="020B0604020202020204" pitchFamily="34" charset="0"/>
              <a:buChar char="•"/>
            </a:pPr>
            <a:r>
              <a:rPr lang="en-GB" sz="1400" kern="1200" dirty="0">
                <a:solidFill>
                  <a:srgbClr val="00B050"/>
                </a:solidFill>
                <a:ea typeface="MS Gothic" panose="020B0609070205080204" pitchFamily="49" charset="-128"/>
                <a:hlinkClick r:id="rId2">
                  <a:extLst>
                    <a:ext uri="{A12FA001-AC4F-418D-AE19-62706E023703}">
                      <ahyp:hlinkClr xmlns:ahyp="http://schemas.microsoft.com/office/drawing/2018/hyperlinkcolor" val="tx"/>
                    </a:ext>
                  </a:extLst>
                </a:hlinkClick>
              </a:rPr>
              <a:t>24/1461</a:t>
            </a:r>
            <a:r>
              <a:rPr lang="en-GB" sz="1400" kern="1200" dirty="0">
                <a:solidFill>
                  <a:srgbClr val="00B050"/>
                </a:solidFill>
                <a:ea typeface="MS Gothic" panose="020B0609070205080204" pitchFamily="49" charset="-128"/>
              </a:rPr>
              <a:t> UHR preamble </a:t>
            </a:r>
            <a:r>
              <a:rPr lang="en-GB" sz="1400" kern="1200" dirty="0" err="1">
                <a:solidFill>
                  <a:srgbClr val="00B050"/>
                </a:solidFill>
                <a:ea typeface="MS Gothic" panose="020B0609070205080204" pitchFamily="49" charset="-128"/>
              </a:rPr>
              <a:t>signaling</a:t>
            </a:r>
            <a:r>
              <a:rPr lang="en-GB" sz="1400" kern="1200" dirty="0">
                <a:solidFill>
                  <a:srgbClr val="00B050"/>
                </a:solidFill>
                <a:ea typeface="MS Gothic" panose="020B0609070205080204" pitchFamily="49" charset="-128"/>
              </a:rPr>
              <a:t>   					Sigurd Schelstraete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24/1410</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Legacy preamble for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24/1454</a:t>
            </a:r>
            <a:r>
              <a:rPr lang="en-GB" sz="1400" dirty="0">
                <a:solidFill>
                  <a:srgbClr val="00B050"/>
                </a:solidFill>
              </a:rPr>
              <a:t>	Discussion on configuration/indication of ELR PPDU	Ke Zhong</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24/1478</a:t>
            </a:r>
            <a:r>
              <a:rPr lang="en-GB" sz="1400" dirty="0">
                <a:solidFill>
                  <a:srgbClr val="00B050"/>
                </a:solidFill>
              </a:rPr>
              <a:t>	ELR-PPDU-design						Lin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24/1485</a:t>
            </a:r>
            <a:r>
              <a:rPr lang="en-GB" sz="1400" dirty="0">
                <a:solidFill>
                  <a:schemeClr val="bg1">
                    <a:lumMod val="65000"/>
                  </a:schemeClr>
                </a:solidFill>
              </a:rPr>
              <a:t>	Considerations for ELR PPDU format 			Dongguk Lim</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24/1486</a:t>
            </a:r>
            <a:r>
              <a:rPr lang="en-GB" sz="1400" dirty="0">
                <a:solidFill>
                  <a:schemeClr val="bg1">
                    <a:lumMod val="65000"/>
                  </a:schemeClr>
                </a:solidFill>
              </a:rPr>
              <a:t>	Performance evaluation of ELR transmission		Dongguk Lim</a:t>
            </a:r>
            <a:endParaRPr lang="en-GB" sz="1400" b="1" dirty="0">
              <a:solidFill>
                <a:schemeClr val="bg1">
                  <a:lumMod val="65000"/>
                </a:schemeClr>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a:t>
            </a:r>
            <a:r>
              <a:rPr lang="en-US" sz="1400" b="0" i="0"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1488</a:t>
            </a:r>
            <a:r>
              <a:rPr lang="en-US" sz="1400" b="0" i="0" strike="noStrike" kern="1200" dirty="0">
                <a:solidFill>
                  <a:schemeClr val="bg1">
                    <a:lumMod val="65000"/>
                  </a:schemeClr>
                </a:solidFill>
                <a:effectLst/>
                <a:ea typeface="MS Gothic" panose="020B0609070205080204" pitchFamily="49" charset="-128"/>
              </a:rPr>
              <a:t> ELR PPDU Transmission Design 				Shengquan Hu</a:t>
            </a:r>
            <a:endParaRPr lang="en-US" sz="1400" dirty="0">
              <a:solidFill>
                <a:schemeClr val="bg1">
                  <a:lumMod val="65000"/>
                </a:schemeClr>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24/1571</a:t>
            </a:r>
            <a:r>
              <a:rPr lang="en-US" sz="1400" b="0" i="0" u="none" strike="noStrike" kern="1200" dirty="0">
                <a:solidFill>
                  <a:schemeClr val="bg1">
                    <a:lumMod val="65000"/>
                  </a:schemeClr>
                </a:solidFill>
                <a:effectLst/>
                <a:ea typeface="MS Gothic" panose="020B0609070205080204" pitchFamily="49" charset="-128"/>
              </a:rPr>
              <a:t> Extended Long Range (ELR) Mark Symbol Design 	Rethna Pulikkoonattu</a:t>
            </a:r>
            <a:endParaRPr lang="en-GB" sz="1400" dirty="0">
              <a:solidFill>
                <a:schemeClr val="bg1">
                  <a:lumMod val="65000"/>
                </a:schemeClr>
              </a:solidFill>
              <a:hlinkClick r:id="rId10">
                <a:extLst>
                  <a:ext uri="{A12FA001-AC4F-418D-AE19-62706E023703}">
                    <ahyp:hlinkClr xmlns:ahyp="http://schemas.microsoft.com/office/drawing/2018/hyperlinkcolor" val="tx"/>
                  </a:ext>
                </a:extLst>
              </a:hlinkClick>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85086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endParaRPr lang="en-GB" sz="1800" dirty="0"/>
          </a:p>
          <a:p>
            <a:pPr>
              <a:buFont typeface="Arial" panose="020B0604020202020204" pitchFamily="34" charset="0"/>
              <a:buChar char="•"/>
            </a:pPr>
            <a:r>
              <a:rPr lang="en-GB" sz="1800" dirty="0"/>
              <a:t>Submissions – Power Save Part 2</a:t>
            </a:r>
            <a:endParaRPr lang="en-US" sz="105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24/1146</a:t>
            </a:r>
            <a:r>
              <a:rPr lang="en-GB" sz="1400" dirty="0">
                <a:solidFill>
                  <a:srgbClr val="00B050"/>
                </a:solidFill>
              </a:rPr>
              <a:t>	Considerations on AP Power Save Mode				Jerome Gu</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24/1166</a:t>
            </a:r>
            <a:r>
              <a:rPr lang="en-GB" sz="1400" dirty="0">
                <a:solidFill>
                  <a:srgbClr val="00B050"/>
                </a:solidFill>
              </a:rPr>
              <a:t>	TWT-based Power Save with Enhanced Flexibility 		Qing Xia</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24/1167</a:t>
            </a:r>
            <a:r>
              <a:rPr lang="en-GB" sz="1400" dirty="0">
                <a:solidFill>
                  <a:srgbClr val="00B050"/>
                </a:solidFill>
              </a:rPr>
              <a:t>	EML(SR/MR) Based Dynamic Power Save Design 		Qing Xia</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24/1227</a:t>
            </a:r>
            <a:r>
              <a:rPr lang="en-GB" sz="1400" dirty="0">
                <a:solidFill>
                  <a:srgbClr val="00B050"/>
                </a:solidFill>
              </a:rPr>
              <a:t>	Some usage of intermediate FCS					Cariou, Laurent</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24/1246</a:t>
            </a:r>
            <a:r>
              <a:rPr lang="en-GB" sz="1400" dirty="0">
                <a:solidFill>
                  <a:srgbClr val="00B050"/>
                </a:solidFill>
              </a:rPr>
              <a:t>	Low-power-listening-mode-for-clients-follow up			Ming Gan</a:t>
            </a:r>
          </a:p>
          <a:p>
            <a:pPr lvl="1">
              <a:buFont typeface="Arial" panose="020B0604020202020204" pitchFamily="34" charset="0"/>
              <a:buChar char="•"/>
            </a:pPr>
            <a:r>
              <a:rPr lang="en-GB" sz="1400" dirty="0">
                <a:solidFill>
                  <a:srgbClr val="00B050"/>
                </a:solidFill>
                <a:hlinkClick r:id="rId8">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2025937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2</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24/1478</a:t>
            </a:r>
            <a:r>
              <a:rPr lang="en-GB" sz="1400" dirty="0">
                <a:solidFill>
                  <a:srgbClr val="00B050"/>
                </a:solidFill>
              </a:rPr>
              <a:t>	ELR-PPDU-design						Lin Yang	Q&amp;A</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24/1485</a:t>
            </a:r>
            <a:r>
              <a:rPr lang="en-GB" sz="1400" dirty="0">
                <a:solidFill>
                  <a:srgbClr val="00B050"/>
                </a:solidFill>
              </a:rPr>
              <a:t>	Considerations for ELR PPDU format 			Dongguk Lim</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24/1486</a:t>
            </a:r>
            <a:r>
              <a:rPr lang="en-GB" sz="1400" dirty="0">
                <a:solidFill>
                  <a:srgbClr val="00B050"/>
                </a:solidFill>
              </a:rPr>
              <a:t>	Performance evaluation of ELR transmission		Dongguk Lim</a:t>
            </a:r>
            <a:endParaRPr lang="en-GB" sz="1400" b="1" dirty="0">
              <a:solidFill>
                <a:srgbClr val="00B050"/>
              </a:solidFill>
            </a:endParaRPr>
          </a:p>
          <a:p>
            <a:pPr lvl="1">
              <a:buFont typeface="Arial" panose="020B0604020202020204" pitchFamily="34" charset="0"/>
              <a:buChar char="•"/>
            </a:pPr>
            <a:r>
              <a:rPr lang="en-GB" sz="1400" b="0" i="0" strike="noStrike" kern="1200" dirty="0">
                <a:solidFill>
                  <a:srgbClr val="6B9F25"/>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a:t>
            </a:r>
            <a:r>
              <a:rPr lang="en-US" sz="1400" b="0" i="0"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1488</a:t>
            </a:r>
            <a:r>
              <a:rPr lang="en-US" sz="1400" b="0" i="0" strike="noStrike" kern="1200" dirty="0">
                <a:solidFill>
                  <a:srgbClr val="00B050"/>
                </a:solidFill>
                <a:effectLst/>
                <a:ea typeface="MS Gothic" panose="020B0609070205080204" pitchFamily="49" charset="-128"/>
              </a:rPr>
              <a:t> ELR PPDU Transmission Design 				Shengquan Hu</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24/1571</a:t>
            </a:r>
            <a:r>
              <a:rPr lang="en-US" sz="1400" b="0" i="0" u="none" strike="noStrike" kern="1200" dirty="0">
                <a:solidFill>
                  <a:srgbClr val="00B050"/>
                </a:solidFill>
                <a:effectLst/>
                <a:ea typeface="MS Gothic" panose="020B0609070205080204" pitchFamily="49" charset="-128"/>
              </a:rPr>
              <a:t> Extended Long Range (ELR) Mark Symbol Design 	Rethna Pulikkoonattu</a:t>
            </a:r>
            <a:endParaRPr lang="en-GB" sz="1400" dirty="0">
              <a:solidFill>
                <a:srgbClr val="6B9F25"/>
              </a:solidFill>
              <a:hlinkClick r:id="rId7">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24/1573</a:t>
            </a:r>
            <a:r>
              <a:rPr lang="en-GB" sz="1400" dirty="0">
                <a:solidFill>
                  <a:srgbClr val="00B050"/>
                </a:solidFill>
              </a:rPr>
              <a:t>	An ELR PPDU Follow Up					Wook Bong Lee</a:t>
            </a:r>
            <a:endParaRPr lang="en-GB" sz="1400" b="1"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24/1590</a:t>
            </a:r>
            <a:r>
              <a:rPr lang="en-US" sz="1400" b="0" i="0" u="none" strike="noStrike" kern="1200" dirty="0">
                <a:solidFill>
                  <a:schemeClr val="bg1">
                    <a:lumMod val="65000"/>
                  </a:schemeClr>
                </a:solidFill>
                <a:effectLst/>
                <a:ea typeface="MS Gothic" panose="020B0609070205080204" pitchFamily="49" charset="-128"/>
              </a:rPr>
              <a:t> Enhanced Long Range Signaling 				Juan Fang</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none" strike="noStrike" dirty="0">
                <a:solidFill>
                  <a:schemeClr val="bg1">
                    <a:lumMod val="65000"/>
                  </a:schemeClr>
                </a:solidFill>
                <a:effectLst/>
                <a:hlinkClick r:id="rId9">
                  <a:extLst>
                    <a:ext uri="{A12FA001-AC4F-418D-AE19-62706E023703}">
                      <ahyp:hlinkClr xmlns:ahyp="http://schemas.microsoft.com/office/drawing/2018/hyperlinkcolor" val="tx"/>
                    </a:ext>
                  </a:extLst>
                </a:hlinkClick>
              </a:rPr>
              <a:t>24/1592</a:t>
            </a:r>
            <a:r>
              <a:rPr lang="en-US" sz="1400" dirty="0">
                <a:solidFill>
                  <a:schemeClr val="bg1">
                    <a:lumMod val="65000"/>
                  </a:schemeClr>
                </a:solidFill>
              </a:rPr>
              <a:t> </a:t>
            </a:r>
            <a:r>
              <a:rPr lang="en-US" sz="1400" b="0" i="0" u="none" strike="noStrike" dirty="0">
                <a:solidFill>
                  <a:schemeClr val="bg1">
                    <a:lumMod val="65000"/>
                  </a:schemeClr>
                </a:solidFill>
                <a:effectLst/>
              </a:rPr>
              <a:t>USIG fields in an ELR PPDU</a:t>
            </a:r>
            <a:r>
              <a:rPr lang="en-US" sz="1400" dirty="0">
                <a:solidFill>
                  <a:schemeClr val="bg1">
                    <a:lumMod val="65000"/>
                  </a:schemeClr>
                </a:solidFill>
              </a:rPr>
              <a:t> </a:t>
            </a:r>
            <a:r>
              <a:rPr lang="en-US" sz="1400" b="0" i="0" u="none" strike="noStrike" dirty="0">
                <a:solidFill>
                  <a:schemeClr val="bg1">
                    <a:lumMod val="65000"/>
                  </a:schemeClr>
                </a:solidFill>
                <a:effectLst/>
              </a:rPr>
              <a:t> 					Hari Ram</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888688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 C-RTWT + C-TDMA</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24/1256</a:t>
            </a:r>
            <a:r>
              <a:rPr lang="en-GB" sz="1400" dirty="0">
                <a:solidFill>
                  <a:srgbClr val="00B050"/>
                </a:solidFill>
              </a:rPr>
              <a:t>	The padding after intermediate FCS					Yunbo Li 	[Q&amp;A]</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24/1205</a:t>
            </a:r>
            <a:r>
              <a:rPr lang="en-GB" sz="1400" b="0" i="0" u="none" strike="noStrike" kern="1200" dirty="0">
                <a:solidFill>
                  <a:srgbClr val="00B050"/>
                </a:solidFill>
                <a:effectLst/>
                <a:ea typeface="MS Gothic" panose="020B0609070205080204" pitchFamily="49" charset="-128"/>
              </a:rPr>
              <a:t> </a:t>
            </a:r>
            <a:r>
              <a:rPr lang="en-US" sz="1400" b="0" i="0" u="none" strike="noStrike" kern="1200" dirty="0">
                <a:solidFill>
                  <a:srgbClr val="00B050"/>
                </a:solidFill>
                <a:effectLst/>
                <a:ea typeface="MS Gothic" panose="020B0609070205080204" pitchFamily="49" charset="-128"/>
              </a:rPr>
              <a:t>Analysis and Simulations on Coordinated Spatial Reuse 		</a:t>
            </a:r>
            <a:r>
              <a:rPr lang="en-GB" sz="1400" b="0" i="0" u="none" strike="noStrike" kern="1200" dirty="0">
                <a:solidFill>
                  <a:srgbClr val="00B050"/>
                </a:solidFill>
                <a:effectLst/>
                <a:ea typeface="MS Gothic" panose="020B0609070205080204" pitchFamily="49" charset="-128"/>
              </a:rPr>
              <a:t>Jason Y. Guo </a:t>
            </a:r>
            <a:endParaRPr lang="en-US" sz="1400" b="0" i="0" u="none" strike="noStrike" kern="1200" dirty="0">
              <a:solidFill>
                <a:srgbClr val="00B050"/>
              </a:solidFill>
              <a:effectLst/>
              <a:ea typeface="MS Gothic" panose="020B0609070205080204" pitchFamily="49" charset="-128"/>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24/0678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Coordinated R-TWT--Follow-Up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Rubayet Shafin</a:t>
            </a:r>
            <a:r>
              <a:rPr lang="en-US" sz="1400" dirty="0">
                <a:solidFill>
                  <a:srgbClr val="00B050"/>
                </a:solidFill>
              </a:rPr>
              <a:t> </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24/0742</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OBSS TWT management for MAP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VIGER Pascal</a:t>
            </a:r>
            <a:r>
              <a:rPr lang="en-GB" sz="1400" dirty="0">
                <a:solidFill>
                  <a:srgbClr val="00B050"/>
                </a:solidFill>
              </a:rPr>
              <a:t> </a:t>
            </a:r>
            <a:endParaRPr lang="en-US" sz="1400" dirty="0">
              <a:solidFill>
                <a:srgbClr val="00B050"/>
              </a:solidFill>
            </a:endParaRP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24/1196</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Issues on OBSS R-TWT Protection</a:t>
            </a:r>
            <a:r>
              <a:rPr lang="en-US" sz="1400" dirty="0">
                <a:solidFill>
                  <a:schemeClr val="bg1">
                    <a:lumMod val="65000"/>
                  </a:schemeClr>
                </a:solidFill>
              </a:rPr>
              <a:t> 					</a:t>
            </a:r>
            <a:r>
              <a:rPr lang="en-US" sz="1400" b="0" i="0" u="none" strike="noStrike" kern="1200" dirty="0" err="1">
                <a:solidFill>
                  <a:schemeClr val="bg1">
                    <a:lumMod val="65000"/>
                  </a:schemeClr>
                </a:solidFill>
                <a:effectLst/>
                <a:ea typeface="MS Gothic" panose="020B0609070205080204" pitchFamily="49" charset="-128"/>
              </a:rPr>
              <a:t>Gwangho</a:t>
            </a:r>
            <a:r>
              <a:rPr lang="en-US" sz="1400" b="0" i="0" u="none" strike="noStrike" kern="1200" dirty="0">
                <a:solidFill>
                  <a:schemeClr val="bg1">
                    <a:lumMod val="65000"/>
                  </a:schemeClr>
                </a:solidFill>
                <a:effectLst/>
                <a:ea typeface="MS Gothic" panose="020B0609070205080204" pitchFamily="49" charset="-128"/>
              </a:rPr>
              <a:t> Lee</a:t>
            </a:r>
            <a:r>
              <a:rPr lang="en-US" sz="1400" dirty="0">
                <a:solidFill>
                  <a:schemeClr val="bg1">
                    <a:lumMod val="65000"/>
                  </a:schemeClr>
                </a:solidFill>
              </a:rPr>
              <a:t> </a:t>
            </a:r>
          </a:p>
          <a:p>
            <a:pPr lvl="1">
              <a:buFont typeface="Arial" panose="020B0604020202020204" pitchFamily="34" charset="0"/>
              <a:buChar char="•"/>
            </a:pPr>
            <a:r>
              <a:rPr lang="en-US" sz="1400" dirty="0">
                <a:solidFill>
                  <a:schemeClr val="bg1">
                    <a:lumMod val="65000"/>
                  </a:schemeClr>
                </a:solidFill>
                <a:hlinkClick r:id="rId8">
                  <a:extLst>
                    <a:ext uri="{A12FA001-AC4F-418D-AE19-62706E023703}">
                      <ahyp:hlinkClr xmlns:ahyp="http://schemas.microsoft.com/office/drawing/2018/hyperlinkcolor" val="tx"/>
                    </a:ext>
                  </a:extLst>
                </a:hlinkClick>
              </a:rPr>
              <a:t>24/0817</a:t>
            </a:r>
            <a:r>
              <a:rPr lang="en-US" sz="1400" dirty="0">
                <a:solidFill>
                  <a:schemeClr val="bg1">
                    <a:lumMod val="65000"/>
                  </a:schemeClr>
                </a:solidFill>
              </a:rPr>
              <a:t>	Opportunistic Transmission in C-TDMA				</a:t>
            </a:r>
            <a:r>
              <a:rPr lang="en-US" sz="1400" dirty="0" err="1">
                <a:solidFill>
                  <a:schemeClr val="bg1">
                    <a:lumMod val="65000"/>
                  </a:schemeClr>
                </a:solidFill>
              </a:rPr>
              <a:t>Taeyoung</a:t>
            </a:r>
            <a:r>
              <a:rPr lang="en-US" sz="1400" dirty="0">
                <a:solidFill>
                  <a:schemeClr val="bg1">
                    <a:lumMod val="65000"/>
                  </a:schemeClr>
                </a:solidFill>
              </a:rPr>
              <a:t> Ha</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24/0866</a:t>
            </a:r>
            <a:r>
              <a:rPr lang="en-US" sz="1400" dirty="0">
                <a:solidFill>
                  <a:schemeClr val="bg1">
                    <a:lumMod val="65000"/>
                  </a:schemeClr>
                </a:solidFill>
              </a:rPr>
              <a:t>	Preemption for C-TDMA						Jiayi Zhang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67823652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part 3 + PPDU + Preamble + CBF Part 1</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24/1590</a:t>
            </a:r>
            <a:r>
              <a:rPr lang="en-US" sz="1400" b="0" i="0" u="none" strike="noStrike" kern="1200" dirty="0">
                <a:solidFill>
                  <a:srgbClr val="00B050"/>
                </a:solidFill>
                <a:effectLst/>
                <a:ea typeface="MS Gothic" panose="020B0609070205080204" pitchFamily="49" charset="-128"/>
              </a:rPr>
              <a:t> Enhanced Long Range Signaling 					Juan Fang</a:t>
            </a:r>
            <a:endParaRPr lang="en-US" sz="1400" b="0" i="0" u="none" strike="noStrike" dirty="0">
              <a:solidFill>
                <a:srgbClr val="00B050"/>
              </a:solidFill>
              <a:effectLst/>
            </a:endParaRP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24/1592</a:t>
            </a:r>
            <a:r>
              <a:rPr lang="en-US" sz="1400" dirty="0">
                <a:solidFill>
                  <a:srgbClr val="00B050"/>
                </a:solidFill>
              </a:rPr>
              <a:t> </a:t>
            </a:r>
            <a:r>
              <a:rPr lang="en-US" sz="1400" b="0" i="0" u="none" strike="noStrike" dirty="0">
                <a:solidFill>
                  <a:srgbClr val="00B050"/>
                </a:solidFill>
                <a:effectLst/>
              </a:rPr>
              <a:t>USIG fields in an ELR PPDU</a:t>
            </a:r>
            <a:r>
              <a:rPr lang="en-US" sz="1400" dirty="0">
                <a:solidFill>
                  <a:srgbClr val="00B050"/>
                </a:solidFill>
              </a:rPr>
              <a:t> </a:t>
            </a:r>
            <a:r>
              <a:rPr lang="en-US" sz="1400" b="0" i="0" u="none" strike="noStrike" dirty="0">
                <a:solidFill>
                  <a:srgbClr val="00B050"/>
                </a:solidFill>
                <a:effectLst/>
              </a:rPr>
              <a:t> 						Hari Ram</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24/1243</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100 MHz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24/1455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Discussion on TB ELR PPDU</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Mengshi Hu</a:t>
            </a:r>
            <a:r>
              <a:rPr lang="en-GB"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24/1432</a:t>
            </a:r>
            <a:r>
              <a:rPr lang="en-US" sz="1400" b="0" i="0" u="none" strike="noStrike" dirty="0">
                <a:solidFill>
                  <a:srgbClr val="00B050"/>
                </a:solidFill>
                <a:effectLst/>
              </a:rPr>
              <a:t>	Unified-</a:t>
            </a:r>
            <a:r>
              <a:rPr lang="en-US" sz="1400" b="0" i="0" u="none" strike="noStrike" dirty="0" err="1">
                <a:solidFill>
                  <a:srgbClr val="00B050"/>
                </a:solidFill>
                <a:effectLst/>
              </a:rPr>
              <a:t>CoBF</a:t>
            </a:r>
            <a:r>
              <a:rPr lang="en-US" sz="1400" b="0" i="0" u="none" strike="noStrike" dirty="0">
                <a:solidFill>
                  <a:srgbClr val="00B050"/>
                </a:solidFill>
                <a:effectLst/>
              </a:rPr>
              <a:t>-and-MUMIMO-Schemes-with-Zero-MUI	Aiguo Yan</a:t>
            </a:r>
          </a:p>
          <a:p>
            <a:pPr lvl="1">
              <a:buFont typeface="Arial" panose="020B0604020202020204" pitchFamily="34" charset="0"/>
              <a:buChar char="•"/>
            </a:pPr>
            <a:r>
              <a:rPr lang="en-US" sz="1400" b="0" i="0" u="none" strike="noStrike" dirty="0">
                <a:solidFill>
                  <a:srgbClr val="00B050"/>
                </a:solidFill>
                <a:effectLst/>
                <a:hlinkClick r:id="rId7">
                  <a:extLst>
                    <a:ext uri="{A12FA001-AC4F-418D-AE19-62706E023703}">
                      <ahyp:hlinkClr xmlns:ahyp="http://schemas.microsoft.com/office/drawing/2018/hyperlinkcolor" val="tx"/>
                    </a:ext>
                  </a:extLst>
                </a:hlinkClick>
              </a:rPr>
              <a:t>24/1463</a:t>
            </a:r>
            <a:r>
              <a:rPr lang="en-US" sz="1400" b="0" i="0" u="none" strike="noStrike" dirty="0">
                <a:solidFill>
                  <a:srgbClr val="00B050"/>
                </a:solidFill>
                <a:effectLst/>
              </a:rPr>
              <a:t>	Robust Beamforming Nulling for CBF				Ken Tanaka</a:t>
            </a:r>
            <a:endParaRPr lang="en-GB" sz="1400" dirty="0">
              <a:solidFill>
                <a:srgbClr val="00B050"/>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24/1484</a:t>
            </a:r>
            <a:r>
              <a:rPr lang="en-US" sz="1400" b="0" i="0" u="none" strike="noStrike" dirty="0">
                <a:solidFill>
                  <a:schemeClr val="bg1">
                    <a:lumMod val="65000"/>
                  </a:schemeClr>
                </a:solidFill>
                <a:effectLst/>
              </a:rPr>
              <a:t>	Coordinated BF: Figures of Merit					Shimi Shilo</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77287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C-RTWT Part 2 + C-TDMA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24/1196</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Issues on OBSS R-TWT Protection</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Gwangho</a:t>
            </a:r>
            <a:r>
              <a:rPr lang="en-US" sz="1400" b="0" i="0" u="none" strike="noStrike" kern="1200" dirty="0">
                <a:solidFill>
                  <a:srgbClr val="00B050"/>
                </a:solidFill>
                <a:effectLst/>
                <a:ea typeface="MS Gothic" panose="020B0609070205080204" pitchFamily="49" charset="-128"/>
              </a:rPr>
              <a:t> Lee</a:t>
            </a:r>
            <a:r>
              <a:rPr lang="en-US" sz="1400" dirty="0">
                <a:solidFill>
                  <a:srgbClr val="00B050"/>
                </a:solidFill>
              </a:rPr>
              <a:t> </a:t>
            </a:r>
          </a:p>
          <a:p>
            <a:pPr lvl="1">
              <a:buFont typeface="Arial" panose="020B0604020202020204" pitchFamily="34" charset="0"/>
              <a:buChar char="•"/>
            </a:pPr>
            <a:r>
              <a:rPr lang="en-US" sz="1400" dirty="0">
                <a:solidFill>
                  <a:srgbClr val="00B050"/>
                </a:solidFill>
                <a:hlinkClick r:id="rId4">
                  <a:extLst>
                    <a:ext uri="{A12FA001-AC4F-418D-AE19-62706E023703}">
                      <ahyp:hlinkClr xmlns:ahyp="http://schemas.microsoft.com/office/drawing/2018/hyperlinkcolor" val="tx"/>
                    </a:ext>
                  </a:extLst>
                </a:hlinkClick>
              </a:rPr>
              <a:t>24/0817</a:t>
            </a:r>
            <a:r>
              <a:rPr lang="en-US" sz="1400" dirty="0">
                <a:solidFill>
                  <a:srgbClr val="00B050"/>
                </a:solidFill>
              </a:rPr>
              <a:t>	Opportunistic Transmission in C-TDMA				</a:t>
            </a:r>
            <a:r>
              <a:rPr lang="en-US" sz="1400" dirty="0" err="1">
                <a:solidFill>
                  <a:srgbClr val="00B050"/>
                </a:solidFill>
              </a:rPr>
              <a:t>Taeyoung</a:t>
            </a:r>
            <a:r>
              <a:rPr lang="en-US" sz="1400" dirty="0">
                <a:solidFill>
                  <a:srgbClr val="00B050"/>
                </a:solidFill>
              </a:rPr>
              <a:t> Ha</a:t>
            </a: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24/0866</a:t>
            </a:r>
            <a:r>
              <a:rPr lang="en-US" sz="1400" dirty="0">
                <a:solidFill>
                  <a:srgbClr val="00B050"/>
                </a:solidFill>
              </a:rPr>
              <a:t>	Preemption for C-TDMA						Jiayi Zhang</a:t>
            </a:r>
          </a:p>
          <a:p>
            <a:pPr lvl="1">
              <a:buFont typeface="Arial" panose="020B0604020202020204" pitchFamily="34" charset="0"/>
              <a:buChar char="•"/>
            </a:pPr>
            <a:r>
              <a:rPr lang="en-GB" sz="1400" dirty="0">
                <a:solidFill>
                  <a:srgbClr val="00B050"/>
                </a:solidFill>
                <a:hlinkClick r:id="rId6">
                  <a:extLst>
                    <a:ext uri="{A12FA001-AC4F-418D-AE19-62706E023703}">
                      <ahyp:hlinkClr xmlns:ahyp="http://schemas.microsoft.com/office/drawing/2018/hyperlinkcolor" val="tx"/>
                    </a:ext>
                  </a:extLst>
                </a:hlinkClick>
              </a:rPr>
              <a:t>24/0842</a:t>
            </a:r>
            <a:r>
              <a:rPr lang="en-GB" sz="1400" dirty="0">
                <a:solidFill>
                  <a:srgbClr val="00B050"/>
                </a:solidFill>
              </a:rPr>
              <a:t>	Multi-AP set configuration for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rgbClr val="00B050"/>
                </a:solidFill>
                <a:hlinkClick r:id="rId7">
                  <a:extLst>
                    <a:ext uri="{A12FA001-AC4F-418D-AE19-62706E023703}">
                      <ahyp:hlinkClr xmlns:ahyp="http://schemas.microsoft.com/office/drawing/2018/hyperlinkcolor" val="tx"/>
                    </a:ext>
                  </a:extLst>
                </a:hlinkClick>
              </a:rPr>
              <a:t>24/0843</a:t>
            </a:r>
            <a:r>
              <a:rPr lang="en-GB" sz="1400" dirty="0">
                <a:solidFill>
                  <a:srgbClr val="00B050"/>
                </a:solidFill>
              </a:rPr>
              <a:t>	Some details on TXOP sharing in C-TDMA				</a:t>
            </a:r>
            <a:r>
              <a:rPr lang="en-GB" sz="1400" dirty="0" err="1">
                <a:solidFill>
                  <a:srgbClr val="00B050"/>
                </a:solidFill>
              </a:rPr>
              <a:t>GeonHwan</a:t>
            </a:r>
            <a:r>
              <a:rPr lang="en-GB" sz="1400" dirty="0">
                <a:solidFill>
                  <a:srgbClr val="00B050"/>
                </a:solidFill>
              </a:rPr>
              <a:t> Kim</a:t>
            </a:r>
          </a:p>
          <a:p>
            <a:pPr lvl="1">
              <a:buFont typeface="Arial" panose="020B0604020202020204" pitchFamily="34" charset="0"/>
              <a:buChar char="•"/>
            </a:pPr>
            <a:r>
              <a:rPr lang="en-GB" sz="1400" dirty="0">
                <a:solidFill>
                  <a:schemeClr val="bg1">
                    <a:lumMod val="75000"/>
                  </a:schemeClr>
                </a:solidFill>
                <a:hlinkClick r:id="rId8">
                  <a:extLst>
                    <a:ext uri="{A12FA001-AC4F-418D-AE19-62706E023703}">
                      <ahyp:hlinkClr xmlns:ahyp="http://schemas.microsoft.com/office/drawing/2018/hyperlinkcolor" val="tx"/>
                    </a:ext>
                  </a:extLst>
                </a:hlinkClick>
              </a:rPr>
              <a:t>24/1016</a:t>
            </a:r>
            <a:r>
              <a:rPr lang="en-GB" sz="1400" dirty="0">
                <a:solidFill>
                  <a:schemeClr val="bg1">
                    <a:lumMod val="75000"/>
                  </a:schemeClr>
                </a:solidFill>
              </a:rPr>
              <a:t>	C-TDMA follow-up: Additional details on framing sequence	Sanket Kalamkar</a:t>
            </a:r>
          </a:p>
          <a:p>
            <a:pPr lvl="1">
              <a:buFont typeface="Arial" panose="020B0604020202020204" pitchFamily="34" charset="0"/>
              <a:buChar char="•"/>
            </a:pPr>
            <a:r>
              <a:rPr lang="en-GB" sz="1400" dirty="0">
                <a:solidFill>
                  <a:schemeClr val="bg1">
                    <a:lumMod val="75000"/>
                  </a:schemeClr>
                </a:solidFill>
                <a:hlinkClick r:id="rId9">
                  <a:extLst>
                    <a:ext uri="{A12FA001-AC4F-418D-AE19-62706E023703}">
                      <ahyp:hlinkClr xmlns:ahyp="http://schemas.microsoft.com/office/drawing/2018/hyperlinkcolor" val="tx"/>
                    </a:ext>
                  </a:extLst>
                </a:hlinkClick>
              </a:rPr>
              <a:t>24/1017</a:t>
            </a:r>
            <a:r>
              <a:rPr lang="en-GB" sz="1400" dirty="0">
                <a:solidFill>
                  <a:schemeClr val="bg1">
                    <a:lumMod val="75000"/>
                  </a:schemeClr>
                </a:solidFill>
              </a:rPr>
              <a:t>	Mechanism for TXOP Return in C-TDMA				Sanket Kalamkar</a:t>
            </a:r>
          </a:p>
          <a:p>
            <a:pPr lvl="1">
              <a:buFont typeface="Arial" panose="020B0604020202020204" pitchFamily="34" charset="0"/>
              <a:buChar char="•"/>
            </a:pPr>
            <a:r>
              <a:rPr lang="en-GB" sz="1400" dirty="0">
                <a:solidFill>
                  <a:schemeClr val="bg1">
                    <a:lumMod val="75000"/>
                  </a:schemeClr>
                </a:solidFill>
                <a:hlinkClick r:id="rId10">
                  <a:extLst>
                    <a:ext uri="{A12FA001-AC4F-418D-AE19-62706E023703}">
                      <ahyp:hlinkClr xmlns:ahyp="http://schemas.microsoft.com/office/drawing/2018/hyperlinkcolor" val="tx"/>
                    </a:ext>
                  </a:extLst>
                </a:hlinkClick>
              </a:rPr>
              <a:t>24/1225</a:t>
            </a:r>
            <a:r>
              <a:rPr lang="en-GB" sz="1400" dirty="0">
                <a:solidFill>
                  <a:schemeClr val="bg1">
                    <a:lumMod val="75000"/>
                  </a:schemeClr>
                </a:solidFill>
              </a:rPr>
              <a:t>	Initial Control Frames in C-TDMA					Sanket Kalamkar</a:t>
            </a:r>
          </a:p>
          <a:p>
            <a:pPr lvl="1">
              <a:buFont typeface="Arial" panose="020B0604020202020204" pitchFamily="34" charset="0"/>
              <a:buChar char="•"/>
            </a:pPr>
            <a:r>
              <a:rPr lang="en-GB" sz="1400" dirty="0">
                <a:solidFill>
                  <a:schemeClr val="bg1">
                    <a:lumMod val="75000"/>
                  </a:schemeClr>
                </a:solidFill>
                <a:hlinkClick r:id="rId11">
                  <a:extLst>
                    <a:ext uri="{A12FA001-AC4F-418D-AE19-62706E023703}">
                      <ahyp:hlinkClr xmlns:ahyp="http://schemas.microsoft.com/office/drawing/2018/hyperlinkcolor" val="tx"/>
                    </a:ext>
                  </a:extLst>
                </a:hlinkClick>
              </a:rPr>
              <a:t>24/1250</a:t>
            </a:r>
            <a:r>
              <a:rPr lang="en-GB" sz="1400" dirty="0">
                <a:solidFill>
                  <a:schemeClr val="bg1">
                    <a:lumMod val="75000"/>
                  </a:schemeClr>
                </a:solidFill>
              </a:rPr>
              <a:t>	Discussion on TXOP Allocation in C-TDMA			Serhat Erkucuk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3734302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 – CBF Part 2</a:t>
            </a:r>
            <a:endParaRPr lang="en-GB" sz="1000" strike="sngStrike" dirty="0">
              <a:solidFill>
                <a:schemeClr val="bg1">
                  <a:lumMod val="65000"/>
                </a:schemeClr>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24/1484</a:t>
            </a:r>
            <a:r>
              <a:rPr lang="en-US" sz="1400" b="0" i="0" u="none" strike="noStrike" dirty="0">
                <a:solidFill>
                  <a:srgbClr val="00B050"/>
                </a:solidFill>
                <a:effectLst/>
              </a:rPr>
              <a:t>	Coordinated BF: Figures of Merit					Shimi Shilo</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24/1515</a:t>
            </a:r>
            <a:r>
              <a:rPr lang="en-US" sz="1400" b="0" i="0" u="none" strike="noStrike" dirty="0">
                <a:solidFill>
                  <a:srgbClr val="00B050"/>
                </a:solidFill>
                <a:effectLst/>
              </a:rPr>
              <a:t>	Coordinated Beamforming for 11bn – Follow Up			Insik Jung</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24/1542</a:t>
            </a:r>
            <a:r>
              <a:rPr lang="en-US" sz="1400" b="0" i="0" u="none" strike="noStrike" dirty="0">
                <a:solidFill>
                  <a:srgbClr val="00B050"/>
                </a:solidFill>
                <a:effectLst/>
              </a:rPr>
              <a:t>	Sounding Schemes for Coordinated Beamforming			Sameer Vermani</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24/1568</a:t>
            </a:r>
            <a:r>
              <a:rPr lang="en-US" sz="1400" b="0" i="0" u="none" strike="noStrike" dirty="0">
                <a:solidFill>
                  <a:srgbClr val="00B050"/>
                </a:solidFill>
                <a:effectLst/>
              </a:rPr>
              <a:t>	Sounding  Design for C-BF						Ron Porat</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24/1582</a:t>
            </a:r>
            <a:r>
              <a:rPr lang="en-US" sz="1400" b="0" i="0" u="none" strike="noStrike" dirty="0">
                <a:solidFill>
                  <a:schemeClr val="bg1">
                    <a:lumMod val="65000"/>
                  </a:schemeClr>
                </a:solidFill>
                <a:effectLst/>
              </a:rPr>
              <a:t>	Coordinated Sounding for </a:t>
            </a:r>
            <a:r>
              <a:rPr lang="en-US" sz="1400" b="0" i="0" u="none" strike="noStrike" dirty="0" err="1">
                <a:solidFill>
                  <a:schemeClr val="bg1">
                    <a:lumMod val="65000"/>
                  </a:schemeClr>
                </a:solidFill>
                <a:effectLst/>
              </a:rPr>
              <a:t>CoBF</a:t>
            </a:r>
            <a:r>
              <a:rPr lang="en-US" sz="1400" b="0" i="0" u="none" strike="noStrike" dirty="0">
                <a:solidFill>
                  <a:schemeClr val="bg1">
                    <a:lumMod val="65000"/>
                  </a:schemeClr>
                </a:solidFill>
                <a:effectLst/>
              </a:rPr>
              <a:t>					You-Wei Chen</a:t>
            </a:r>
            <a:endParaRPr lang="en-GB" sz="1400" dirty="0">
              <a:solidFill>
                <a:schemeClr val="bg1">
                  <a:lumMod val="65000"/>
                </a:schemeClr>
              </a:solidFill>
            </a:endParaRP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24/1575</a:t>
            </a:r>
            <a:r>
              <a:rPr lang="en-US" sz="1400" b="0" i="0" u="none" strike="noStrike" dirty="0">
                <a:solidFill>
                  <a:schemeClr val="bg1">
                    <a:lumMod val="65000"/>
                  </a:schemeClr>
                </a:solidFill>
                <a:effectLst/>
              </a:rPr>
              <a:t>	Guard Interval Coordination for Coordinated Beamforming	Jiayi Zhang</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24/1580</a:t>
            </a:r>
            <a:r>
              <a:rPr lang="en-US" sz="1400" b="0" i="0" u="none" strike="noStrike" dirty="0">
                <a:solidFill>
                  <a:schemeClr val="bg1">
                    <a:lumMod val="65000"/>
                  </a:schemeClr>
                </a:solidFill>
                <a:effectLst/>
              </a:rPr>
              <a:t>	</a:t>
            </a:r>
            <a:r>
              <a:rPr lang="en-US" sz="1400" b="0" i="0" u="none" strike="noStrike" dirty="0" err="1">
                <a:solidFill>
                  <a:schemeClr val="bg1">
                    <a:lumMod val="65000"/>
                  </a:schemeClr>
                </a:solidFill>
                <a:effectLst/>
              </a:rPr>
              <a:t>cbf</a:t>
            </a:r>
            <a:r>
              <a:rPr lang="en-US" sz="1400" b="0" i="0" u="none" strike="noStrike" dirty="0">
                <a:solidFill>
                  <a:schemeClr val="bg1">
                    <a:lumMod val="65000"/>
                  </a:schemeClr>
                </a:solidFill>
                <a:effectLst/>
              </a:rPr>
              <a:t>-smoothing								Xiaogang Chen</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70218413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t>SP1: Do you agree that ELR PPDU starts with a legacy preamble in the PPDU for the ELR transmission?</a:t>
            </a:r>
          </a:p>
          <a:p>
            <a:r>
              <a:rPr lang="en-US" sz="1200" dirty="0"/>
              <a:t>–      The legacy preamble contains the L-STF, L-LTF, L-SIG, RL-SIG, and U-SIG.</a:t>
            </a:r>
            <a:endParaRPr lang="en-US" sz="1200" b="0" dirty="0"/>
          </a:p>
          <a:p>
            <a:r>
              <a:rPr lang="en-US" sz="1200" b="0" i="1" dirty="0"/>
              <a:t>Supporting list: [24/1184r0]</a:t>
            </a:r>
          </a:p>
          <a:p>
            <a:r>
              <a:rPr lang="en-US" sz="1200" dirty="0"/>
              <a:t>Result: </a:t>
            </a:r>
          </a:p>
          <a:p>
            <a:endParaRPr lang="en-US" sz="1200" dirty="0"/>
          </a:p>
          <a:p>
            <a:pPr algn="l"/>
            <a:r>
              <a:rPr lang="en-US" sz="1050" b="1" i="0" dirty="0">
                <a:solidFill>
                  <a:srgbClr val="000000"/>
                </a:solidFill>
                <a:effectLst/>
                <a:highlight>
                  <a:srgbClr val="FFFFFF"/>
                </a:highlight>
                <a:latin typeface="Times New Roman" panose="02020603050405020304" pitchFamily="18" charset="0"/>
              </a:rPr>
              <a:t>SP2 (refer to 1877r2) 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rtl="0"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In an UHR MU PPDU, the transmitter may set the LDPC Extra Symbol Segment field to 1 regardless of the value derived from the calculations.</a:t>
            </a:r>
            <a:endParaRPr lang="en-US" sz="1050" b="0" i="0" dirty="0">
              <a:solidFill>
                <a:srgbClr val="222222"/>
              </a:solidFill>
              <a:effectLst/>
              <a:highlight>
                <a:srgbClr val="FFFFFF"/>
              </a:highlight>
              <a:latin typeface="Arial" panose="020B0604020202020204" pitchFamily="34" charset="0"/>
            </a:endParaRPr>
          </a:p>
          <a:p>
            <a:pPr marL="585216" algn="l" rtl="0"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Note: “UHR MU PPDU” is referring to a SU transmission or OFDMA transmission which includes more than one user.</a:t>
            </a:r>
            <a:r>
              <a:rPr lang="en-US" sz="1800" b="0" i="0" dirty="0">
                <a:solidFill>
                  <a:srgbClr val="000000"/>
                </a:solidFill>
                <a:effectLst/>
                <a:highlight>
                  <a:srgbClr val="FFFFFF"/>
                </a:highlight>
                <a:latin typeface="Times New Roman" panose="02020603050405020304" pitchFamily="18" charset="0"/>
              </a:rPr>
              <a:t> </a:t>
            </a:r>
            <a:endParaRPr lang="en-US" sz="1050" b="0" dirty="0">
              <a:solidFill>
                <a:srgbClr val="222222"/>
              </a:solidFill>
              <a:highlight>
                <a:srgbClr val="FFFFFF"/>
              </a:highlight>
              <a:latin typeface="Arial" panose="020B0604020202020204" pitchFamily="34" charset="0"/>
            </a:endParaRPr>
          </a:p>
          <a:p>
            <a:pPr marL="585216" algn="l" rtl="0" fontAlgn="base">
              <a:spcBef>
                <a:spcPts val="375"/>
              </a:spcBef>
              <a:spcAft>
                <a:spcPts val="0"/>
              </a:spcAft>
            </a:pPr>
            <a:endParaRPr lang="en-US" sz="1200" dirty="0">
              <a:highlight>
                <a:srgbClr val="FFFFFF"/>
              </a:highlight>
            </a:endParaRPr>
          </a:p>
          <a:p>
            <a:pPr marL="585216" algn="l" fontAlgn="base">
              <a:spcBef>
                <a:spcPts val="375"/>
              </a:spcBef>
              <a:spcAft>
                <a:spcPts val="0"/>
              </a:spcAft>
            </a:pPr>
            <a:r>
              <a:rPr lang="en-US" sz="1050" dirty="0">
                <a:highlight>
                  <a:srgbClr val="FFFFFF"/>
                </a:highlight>
                <a:latin typeface="Times New Roman" panose="02020603050405020304" pitchFamily="18" charset="0"/>
              </a:rPr>
              <a:t>SP3 (refer to 1053r0) </a:t>
            </a:r>
            <a:r>
              <a:rPr lang="en-US" sz="1050" b="1" i="0" dirty="0">
                <a:solidFill>
                  <a:srgbClr val="000000"/>
                </a:solidFill>
                <a:effectLst/>
                <a:highlight>
                  <a:srgbClr val="FFFFFF"/>
                </a:highlight>
                <a:latin typeface="Times New Roman" panose="02020603050405020304" pitchFamily="18" charset="0"/>
              </a:rPr>
              <a:t>Do you agree to add the following text to the 11bn SFD:</a:t>
            </a:r>
            <a:endParaRPr lang="en-US" sz="1050" b="0" i="0" dirty="0">
              <a:solidFill>
                <a:srgbClr val="222222"/>
              </a:solidFill>
              <a:effectLst/>
              <a:highlight>
                <a:srgbClr val="FFFFFF"/>
              </a:highlight>
              <a:latin typeface="Arial" panose="020B0604020202020204" pitchFamily="34" charset="0"/>
            </a:endParaRPr>
          </a:p>
          <a:p>
            <a:pPr marL="283464" algn="l" fontAlgn="base">
              <a:spcBef>
                <a:spcPts val="450"/>
              </a:spcBef>
              <a:spcAft>
                <a:spcPts val="0"/>
              </a:spcAft>
              <a:buFont typeface="Arial" panose="020B0604020202020204" pitchFamily="34" charset="0"/>
              <a:buChar char="•"/>
            </a:pPr>
            <a:r>
              <a:rPr lang="en-US" sz="1050" b="1" i="0" dirty="0">
                <a:solidFill>
                  <a:srgbClr val="000000"/>
                </a:solidFill>
                <a:effectLst/>
                <a:highlight>
                  <a:srgbClr val="FFFFFF"/>
                </a:highlight>
                <a:latin typeface="Times New Roman" panose="02020603050405020304" pitchFamily="18" charset="0"/>
              </a:rPr>
              <a:t>A per RU phase rotation is applied to the pilot sequence in OFDMA transmission?</a:t>
            </a:r>
            <a:endParaRPr lang="en-US" sz="1050" b="0" i="0" dirty="0">
              <a:solidFill>
                <a:srgbClr val="222222"/>
              </a:solidFill>
              <a:effectLst/>
              <a:highlight>
                <a:srgbClr val="FFFFFF"/>
              </a:highlight>
              <a:latin typeface="Arial" panose="020B0604020202020204" pitchFamily="34" charset="0"/>
            </a:endParaRPr>
          </a:p>
          <a:p>
            <a:pPr marL="585216" algn="l" fontAlgn="base">
              <a:spcBef>
                <a:spcPts val="375"/>
              </a:spcBef>
              <a:spcAft>
                <a:spcPts val="0"/>
              </a:spcAft>
            </a:pPr>
            <a:r>
              <a:rPr lang="en-US" sz="1050" b="0" i="0" dirty="0">
                <a:solidFill>
                  <a:srgbClr val="000000"/>
                </a:solidFill>
                <a:effectLst/>
                <a:highlight>
                  <a:srgbClr val="FFFFFF"/>
                </a:highlight>
                <a:latin typeface="Times New Roman" panose="02020603050405020304" pitchFamily="18" charset="0"/>
              </a:rPr>
              <a:t>The pattern of phase rotation is TBD. (e.g. [1 -1 j -j])</a:t>
            </a:r>
            <a:endParaRPr lang="en-US" sz="1050" b="0" i="0" dirty="0">
              <a:solidFill>
                <a:srgbClr val="222222"/>
              </a:solidFill>
              <a:effectLst/>
              <a:highlight>
                <a:srgbClr val="FFFFFF"/>
              </a:highlight>
              <a:latin typeface="Arial" panose="020B0604020202020204" pitchFamily="34" charset="0"/>
            </a:endParaRP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6542793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 – C-TDMA Part 2 + QoS + Relay</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24/1016</a:t>
            </a:r>
            <a:r>
              <a:rPr lang="en-GB" sz="1400" dirty="0">
                <a:solidFill>
                  <a:srgbClr val="00B050"/>
                </a:solidFill>
              </a:rPr>
              <a:t>	C-TDMA follow-up: Additional details on framing sequence	Sanket Kalamkar</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24/1017</a:t>
            </a:r>
            <a:r>
              <a:rPr lang="en-GB" sz="1400" dirty="0">
                <a:solidFill>
                  <a:srgbClr val="00B050"/>
                </a:solidFill>
              </a:rPr>
              <a:t>	Mechanism for TXOP Return in C-TDMA				Sanket Kalamkar</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24/1225</a:t>
            </a:r>
            <a:r>
              <a:rPr lang="en-GB" sz="1400" dirty="0">
                <a:solidFill>
                  <a:srgbClr val="00B050"/>
                </a:solidFill>
              </a:rPr>
              <a:t>	Initial Control Frames in C-TDMA					Sanket Kalamkar</a:t>
            </a:r>
          </a:p>
          <a:p>
            <a:pPr lvl="2">
              <a:buFont typeface="Arial" panose="020B0604020202020204" pitchFamily="34" charset="0"/>
              <a:buChar char="•"/>
            </a:pPr>
            <a:r>
              <a:rPr lang="en-GB" sz="1200" dirty="0">
                <a:solidFill>
                  <a:srgbClr val="00B050"/>
                </a:solidFill>
              </a:rPr>
              <a:t>SP result : 61Y (+5), 28N, 30A</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24/1250</a:t>
            </a:r>
            <a:r>
              <a:rPr lang="en-GB" sz="1400" dirty="0">
                <a:solidFill>
                  <a:schemeClr val="bg1">
                    <a:lumMod val="65000"/>
                  </a:schemeClr>
                </a:solidFill>
              </a:rPr>
              <a:t>	Discussion on TXOP Allocation in C-TDMA			Serhat Erkucuk</a:t>
            </a:r>
          </a:p>
          <a:p>
            <a:pPr lvl="1">
              <a:buFont typeface="Arial" panose="020B0604020202020204" pitchFamily="34" charset="0"/>
              <a:buChar char="•"/>
            </a:pPr>
            <a:r>
              <a:rPr lang="en-US" sz="14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24/0818</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LL flow treatment triggered by upper-layer (incl. ECN) indicators	Maulik Vaidya</a:t>
            </a:r>
            <a:r>
              <a:rPr lang="en-US" sz="1400" dirty="0">
                <a:solidFill>
                  <a:schemeClr val="bg1">
                    <a:lumMod val="65000"/>
                  </a:schemeClr>
                </a:solidFill>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8">
                  <a:extLst>
                    <a:ext uri="{A12FA001-AC4F-418D-AE19-62706E023703}">
                      <ahyp:hlinkClr xmlns:ahyp="http://schemas.microsoft.com/office/drawing/2018/hyperlinkcolor" val="tx"/>
                    </a:ext>
                  </a:extLst>
                </a:hlinkClick>
              </a:rPr>
              <a:t>24/0660</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Dynamic QoS profiles with SCS</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Binita Gupta</a:t>
            </a:r>
            <a:r>
              <a:rPr lang="en-US" sz="1400" dirty="0">
                <a:solidFill>
                  <a:schemeClr val="bg1">
                    <a:lumMod val="65000"/>
                  </a:schemeClr>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9">
                  <a:extLst>
                    <a:ext uri="{A12FA001-AC4F-418D-AE19-62706E023703}">
                      <ahyp:hlinkClr xmlns:ahyp="http://schemas.microsoft.com/office/drawing/2018/hyperlinkcolor" val="tx"/>
                    </a:ext>
                  </a:extLst>
                </a:hlinkClick>
              </a:rPr>
              <a:t>24/0067</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Range Expansion via Repeated Transmission</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Nima Namvar</a:t>
            </a:r>
            <a:r>
              <a:rPr lang="en-US" sz="1400" dirty="0">
                <a:solidFill>
                  <a:schemeClr val="bg1">
                    <a:lumMod val="65000"/>
                  </a:schemeClr>
                </a:solidFill>
                <a:effectLst/>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4688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200" dirty="0">
                <a:solidFill>
                  <a:srgbClr val="FFC000"/>
                </a:solidFill>
              </a:rPr>
              <a:t>SP1: </a:t>
            </a:r>
            <a:r>
              <a:rPr lang="en-US" sz="1200" b="0" dirty="0">
                <a:solidFill>
                  <a:srgbClr val="FFC000"/>
                </a:solidFill>
              </a:rPr>
              <a:t>Do you agree to define mechanism(s) that enable APs to assign priority channel access to EPCS </a:t>
            </a:r>
          </a:p>
          <a:p>
            <a:r>
              <a:rPr lang="en-US" sz="1200" b="0" i="1" dirty="0"/>
              <a:t>Supporting list: [24/984] SP requested by: Subir</a:t>
            </a:r>
          </a:p>
          <a:p>
            <a:r>
              <a:rPr lang="en-US" sz="1200" dirty="0"/>
              <a:t>Result: Deferred</a:t>
            </a:r>
          </a:p>
          <a:p>
            <a:r>
              <a:rPr lang="en-US" sz="1200" dirty="0">
                <a:solidFill>
                  <a:srgbClr val="FFC000"/>
                </a:solidFill>
              </a:rPr>
              <a:t>SP2: </a:t>
            </a:r>
            <a:r>
              <a:rPr lang="en-US" sz="1200" b="0" dirty="0">
                <a:solidFill>
                  <a:srgbClr val="FFC000"/>
                </a:solidFill>
              </a:rPr>
              <a:t>Do you agree to define mechanism(s) that enable APs to preempt STAs to better support EPCS authorized STAs?</a:t>
            </a:r>
          </a:p>
          <a:p>
            <a:r>
              <a:rPr lang="en-US" sz="1200" b="0" dirty="0"/>
              <a:t>Note: Preempted STAs could include non-EPCS and lower priority EPCS STAs</a:t>
            </a:r>
          </a:p>
          <a:p>
            <a:r>
              <a:rPr lang="en-US" sz="1200" b="0" i="1" dirty="0"/>
              <a:t>Supporting list: [24/984] SP requested by: Subir</a:t>
            </a:r>
          </a:p>
          <a:p>
            <a:r>
              <a:rPr lang="en-US" sz="1200" dirty="0"/>
              <a:t>Result: Deferred</a:t>
            </a:r>
          </a:p>
          <a:p>
            <a:r>
              <a:rPr lang="en-US" sz="1200" dirty="0">
                <a:solidFill>
                  <a:srgbClr val="FFC000"/>
                </a:solidFill>
              </a:rPr>
              <a:t>SP3: </a:t>
            </a:r>
            <a:r>
              <a:rPr lang="en-US" sz="1200" b="0" dirty="0">
                <a:solidFill>
                  <a:srgbClr val="FFC000"/>
                </a:solidFill>
              </a:rPr>
              <a:t>Do you agree to define mechanisms that enable APs operating on the same channel to coordinate their respective </a:t>
            </a:r>
            <a:r>
              <a:rPr lang="en-US" sz="1200" b="0" dirty="0"/>
              <a:t>rTWT schedules and/or to ensure that one AP extends the protection of the rTWT schedule of the other AP.</a:t>
            </a:r>
          </a:p>
          <a:p>
            <a:r>
              <a:rPr lang="en-US" sz="1200" b="0" dirty="0"/>
              <a:t>NOTE – TBD mechanisms including negotiation between 2 APs and advertisement.</a:t>
            </a:r>
          </a:p>
          <a:p>
            <a:r>
              <a:rPr lang="en-US" sz="1200" b="0" i="1" dirty="0"/>
              <a:t>Supporting list: [23/0250, 23/1887, 23/1916, 23/1952, 23/1962, 23/2022, 23/2084, 24/0160, 24/0161, 24/0388, 24/0407, 24/827] SP requested by: Giovanni</a:t>
            </a:r>
          </a:p>
          <a:p>
            <a:r>
              <a:rPr lang="en-US" sz="1200" dirty="0"/>
              <a:t>Result: Defer to tomorrow.</a:t>
            </a:r>
          </a:p>
          <a:p>
            <a:r>
              <a:rPr lang="en-US" sz="1200" dirty="0">
                <a:solidFill>
                  <a:srgbClr val="FFC000"/>
                </a:solidFill>
              </a:rPr>
              <a:t>SP4:</a:t>
            </a:r>
            <a:r>
              <a:rPr lang="en-US" sz="1200" b="0" dirty="0">
                <a:solidFill>
                  <a:srgbClr val="FFC000"/>
                </a:solidFill>
              </a:rPr>
              <a:t> Do you support as part of the coordinated transmission, that a sharing AP identifies a shared AP via an AP ID carried </a:t>
            </a:r>
            <a:r>
              <a:rPr lang="en-US" sz="1200" b="0" dirty="0">
                <a:solidFill>
                  <a:schemeClr val="tx1"/>
                </a:solidFill>
              </a:rPr>
              <a:t>in the AID12 field of the User Info field of the sharing AP’s Trigger frame?</a:t>
            </a:r>
          </a:p>
          <a:p>
            <a:pPr marL="571500" lvl="1" indent="-171450">
              <a:buFont typeface="Arial" panose="020B0604020202020204" pitchFamily="34" charset="0"/>
              <a:buChar char="•"/>
            </a:pPr>
            <a:r>
              <a:rPr lang="en-US" sz="900" b="0" dirty="0">
                <a:solidFill>
                  <a:schemeClr val="tx1"/>
                </a:solidFill>
              </a:rPr>
              <a:t>NOTE: An AP that obtains the TXOP is referred to as a sharing AP (name TBD) and the AP with whom the sharing AP shares portion of the TXOP is referred to as the shared AP (name TBD).</a:t>
            </a:r>
          </a:p>
          <a:p>
            <a:pPr marL="0" indent="0"/>
            <a:r>
              <a:rPr lang="en-US" sz="1200" b="0" i="1" dirty="0"/>
              <a:t>Supporting list: [23/1837r2, 24/1389r0, 24/1217r2,24/842r0,24/843r0] SP requested by: Jay</a:t>
            </a:r>
          </a:p>
          <a:p>
            <a:r>
              <a:rPr lang="en-US" sz="1200" dirty="0"/>
              <a:t>Result: Deferred.</a:t>
            </a:r>
          </a:p>
          <a:p>
            <a:endParaRPr lang="en-US" sz="1200" dirty="0">
              <a:solidFill>
                <a:srgbClr val="FF0000"/>
              </a:solidFill>
            </a:endParaRP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72027638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pPr marL="0" indent="0"/>
            <a:r>
              <a:rPr lang="en-US" sz="800" dirty="0">
                <a:solidFill>
                  <a:srgbClr val="00B050"/>
                </a:solidFill>
              </a:rPr>
              <a:t>SP5: Do you support the following: </a:t>
            </a:r>
          </a:p>
          <a:p>
            <a:pPr marL="171450" indent="-171450">
              <a:buFont typeface="Arial" panose="020B0604020202020204" pitchFamily="34" charset="0"/>
              <a:buChar char="•"/>
            </a:pPr>
            <a:r>
              <a:rPr lang="en-US" sz="800" b="0" dirty="0"/>
              <a:t>Define a request frame sent by a non-AP MLD in state 4 to initiate the roaming procedure </a:t>
            </a:r>
          </a:p>
          <a:p>
            <a:pPr marL="171450" indent="-171450">
              <a:buFont typeface="Arial" panose="020B0604020202020204" pitchFamily="34" charset="0"/>
              <a:buChar char="•"/>
            </a:pPr>
            <a:r>
              <a:rPr lang="en-US" sz="800" b="0" dirty="0"/>
              <a:t>The roaming procedure performs context transfer to the target AP MLD and changes the DS mapping from the current AP MLD to the target AP MLD </a:t>
            </a:r>
          </a:p>
          <a:p>
            <a:pPr marL="171450" indent="-171450">
              <a:buFont typeface="Arial" panose="020B0604020202020204" pitchFamily="34" charset="0"/>
              <a:buChar char="•"/>
            </a:pPr>
            <a:r>
              <a:rPr lang="en-US" sz="800" b="0" dirty="0"/>
              <a:t>Define a response frame sent to the non-AP MLD to indicate readiness for the non-AP MLD to send class 3 frames to the target AP MLD </a:t>
            </a:r>
          </a:p>
          <a:p>
            <a:pPr marL="171450" indent="-171450">
              <a:buFont typeface="Arial" panose="020B0604020202020204" pitchFamily="34" charset="0"/>
              <a:buChar char="•"/>
            </a:pPr>
            <a:r>
              <a:rPr lang="en-US" sz="800" b="0" dirty="0"/>
              <a:t>TBD on data transmission from non-AP MLD to current AP MLD during the request/response frame exchange </a:t>
            </a:r>
          </a:p>
          <a:p>
            <a:pPr marL="171450" indent="-171450">
              <a:buFont typeface="Arial" panose="020B0604020202020204" pitchFamily="34" charset="0"/>
              <a:buChar char="•"/>
            </a:pPr>
            <a:r>
              <a:rPr lang="en-US" sz="800" b="0" dirty="0"/>
              <a:t>NOTE - What context is transferred is TBD.     </a:t>
            </a:r>
          </a:p>
          <a:p>
            <a:pPr marL="171450" indent="-171450">
              <a:buFont typeface="Arial" panose="020B0604020202020204" pitchFamily="34" charset="0"/>
              <a:buChar char="•"/>
            </a:pPr>
            <a:r>
              <a:rPr lang="en-US" sz="800" b="0" dirty="0"/>
              <a:t>NOTE – TBD on which request/response frame to use </a:t>
            </a:r>
          </a:p>
          <a:p>
            <a:pPr marL="0" indent="0"/>
            <a:r>
              <a:rPr lang="en-US" sz="800" i="1" dirty="0"/>
              <a:t>Supporting list: [23/1971, 23/1996, 24/0052, 24/0083, 24/0101, 24/0396, 24/0412, 24/0679 , 23/1884, 24/830] </a:t>
            </a:r>
            <a:r>
              <a:rPr lang="en-US" sz="800" b="0" i="1" dirty="0"/>
              <a:t> SP requested by: Po-Kai</a:t>
            </a:r>
          </a:p>
          <a:p>
            <a:pPr marL="57150" indent="0"/>
            <a:r>
              <a:rPr lang="en-US" sz="800" dirty="0"/>
              <a:t>Result: 77Y (+9), 19N (+8), 42A </a:t>
            </a:r>
          </a:p>
          <a:p>
            <a:pPr marL="0" indent="0"/>
            <a:r>
              <a:rPr lang="en-US" sz="800" dirty="0">
                <a:solidFill>
                  <a:srgbClr val="00B050"/>
                </a:solidFill>
              </a:rPr>
              <a:t>SP6: </a:t>
            </a:r>
            <a:r>
              <a:rPr lang="en-US" sz="700" dirty="0">
                <a:solidFill>
                  <a:srgbClr val="00B050"/>
                </a:solidFill>
              </a:rPr>
              <a:t>Do you support the following: </a:t>
            </a:r>
          </a:p>
          <a:p>
            <a:pPr>
              <a:buFont typeface="Arial" panose="020B0604020202020204" pitchFamily="34" charset="0"/>
              <a:buChar char="•"/>
            </a:pPr>
            <a:r>
              <a:rPr lang="en-US" sz="900" b="0" dirty="0"/>
              <a:t>At the time the response frame to initiate the roaming procedure is sent, the following shall be complete </a:t>
            </a:r>
          </a:p>
          <a:p>
            <a:pPr>
              <a:buFont typeface="Arial" panose="020B0604020202020204" pitchFamily="34" charset="0"/>
              <a:buChar char="•"/>
            </a:pPr>
            <a:r>
              <a:rPr lang="en-US" sz="900" b="0" dirty="0"/>
              <a:t>The transfer of the non-AP MLD context that is not renegotiated to the target AP MLD that is required for resuming operation with the target AP MLD </a:t>
            </a:r>
          </a:p>
          <a:p>
            <a:pPr>
              <a:buFont typeface="Arial" panose="020B0604020202020204" pitchFamily="34" charset="0"/>
              <a:buChar char="•"/>
            </a:pPr>
            <a:r>
              <a:rPr lang="en-US" sz="900" b="0" dirty="0"/>
              <a:t>NOTE – TBD on what contexts is required for resuming operations </a:t>
            </a:r>
          </a:p>
          <a:p>
            <a:pPr>
              <a:buFont typeface="Arial" panose="020B0604020202020204" pitchFamily="34" charset="0"/>
              <a:buChar char="•"/>
            </a:pPr>
            <a:r>
              <a:rPr lang="en-US" sz="900" b="0" dirty="0"/>
              <a:t>After the request/response frame exchange to initiate the roaming procedure, </a:t>
            </a:r>
          </a:p>
          <a:p>
            <a:pPr>
              <a:buFont typeface="Arial" panose="020B0604020202020204" pitchFamily="34" charset="0"/>
              <a:buChar char="•"/>
            </a:pPr>
            <a:r>
              <a:rPr lang="en-US" sz="900" b="0" dirty="0"/>
              <a:t>If DS is not already notified about the update of the destination mapping for the non-AP MLD, DS is notified about the update of the destination mapping for the non-AP MLD </a:t>
            </a:r>
          </a:p>
          <a:p>
            <a:pPr>
              <a:buFont typeface="Arial" panose="020B0604020202020204" pitchFamily="34" charset="0"/>
              <a:buChar char="•"/>
            </a:pPr>
            <a:r>
              <a:rPr lang="en-US" sz="900" b="0" dirty="0"/>
              <a:t>After DS is notified about the update of the destination mapping for the non-AP MLD, the current AP MLD shall not pass up any user data in the received reorder buffer to the next MAC process </a:t>
            </a:r>
          </a:p>
          <a:p>
            <a:pPr>
              <a:buFont typeface="Arial" panose="020B0604020202020204" pitchFamily="34" charset="0"/>
              <a:buChar char="•"/>
            </a:pPr>
            <a:r>
              <a:rPr lang="en-US" sz="1000" b="0" dirty="0"/>
              <a:t>NOTE – TBD on whether the current AP MLD can be notified to stop pass up any user data in the received reorder buffer to the next MAC process. </a:t>
            </a:r>
          </a:p>
          <a:p>
            <a:pPr marL="0" indent="0"/>
            <a:r>
              <a:rPr lang="en-US" sz="800" b="0" i="1" dirty="0"/>
              <a:t>Supporting list: [11-24/830r1] SP requested by: Po-Kai</a:t>
            </a:r>
          </a:p>
          <a:p>
            <a:pPr marL="0" indent="0"/>
            <a:r>
              <a:rPr lang="en-US" sz="800" dirty="0"/>
              <a:t>Result: 78Y (+3), 60N (+4), 46A</a:t>
            </a:r>
          </a:p>
          <a:p>
            <a:pPr marL="57150" indent="0"/>
            <a:endParaRPr lang="en-US" sz="8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28732817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a:t>
            </a:r>
          </a:p>
          <a:p>
            <a:pPr lvl="0">
              <a:buFont typeface="Arial" panose="020B0604020202020204" pitchFamily="34" charset="0"/>
              <a:buChar char="•"/>
            </a:pPr>
            <a:r>
              <a:rPr lang="en-GB" sz="1400" dirty="0"/>
              <a:t>Submissions – CBF part 3 + DRU (Modulation, Tone Plan, PPDU)</a:t>
            </a:r>
            <a:endParaRPr lang="en-GB" sz="900" strike="sngStrike" dirty="0">
              <a:solidFill>
                <a:schemeClr val="bg1">
                  <a:lumMod val="65000"/>
                </a:schemeClr>
              </a:solidFill>
            </a:endParaRP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24/1582</a:t>
            </a:r>
            <a:r>
              <a:rPr lang="en-US" sz="1200" b="0" i="0" u="none" strike="noStrike" dirty="0">
                <a:solidFill>
                  <a:srgbClr val="00B050"/>
                </a:solidFill>
                <a:effectLst/>
              </a:rPr>
              <a:t>	Coordinated Sounding for </a:t>
            </a:r>
            <a:r>
              <a:rPr lang="en-US" sz="1200" b="0" i="0" u="none" strike="noStrike" dirty="0" err="1">
                <a:solidFill>
                  <a:srgbClr val="00B050"/>
                </a:solidFill>
                <a:effectLst/>
              </a:rPr>
              <a:t>CoBF</a:t>
            </a:r>
            <a:r>
              <a:rPr lang="en-US" sz="1200" b="0" i="0" u="none" strike="noStrike" dirty="0">
                <a:solidFill>
                  <a:srgbClr val="00B050"/>
                </a:solidFill>
                <a:effectLst/>
              </a:rPr>
              <a:t>					You-Wei Chen</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24/1575</a:t>
            </a:r>
            <a:r>
              <a:rPr lang="en-US" sz="1200" b="0" i="0" u="none" strike="noStrike" dirty="0">
                <a:solidFill>
                  <a:srgbClr val="00B050"/>
                </a:solidFill>
                <a:effectLst/>
              </a:rPr>
              <a:t>	Guard Interval Coordination for Coordinated Beamforming	Jiayi Zhang</a:t>
            </a: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24/1580</a:t>
            </a:r>
            <a:r>
              <a:rPr lang="en-US" sz="1200" b="0" i="0" u="none" strike="noStrike" dirty="0">
                <a:solidFill>
                  <a:srgbClr val="00B050"/>
                </a:solidFill>
                <a:effectLst/>
              </a:rPr>
              <a:t>	</a:t>
            </a:r>
            <a:r>
              <a:rPr lang="en-US" sz="1200" b="0" i="0" u="none" strike="noStrike" dirty="0" err="1">
                <a:solidFill>
                  <a:srgbClr val="00B050"/>
                </a:solidFill>
                <a:effectLst/>
              </a:rPr>
              <a:t>cbf</a:t>
            </a:r>
            <a:r>
              <a:rPr lang="en-US" sz="1200" b="0" i="0" u="none" strike="noStrike" dirty="0">
                <a:solidFill>
                  <a:srgbClr val="00B050"/>
                </a:solidFill>
                <a:effectLst/>
              </a:rPr>
              <a:t>-smoothing								Xiaogang Chen</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24/1456</a:t>
            </a:r>
            <a:r>
              <a:rPr lang="en-US" sz="1200" dirty="0">
                <a:solidFill>
                  <a:srgbClr val="00B050"/>
                </a:solidFill>
              </a:rPr>
              <a:t>	Discussion on DCM of DRU						Mengshi Hu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24/1483</a:t>
            </a:r>
            <a:r>
              <a:rPr lang="en-US" sz="1200" dirty="0">
                <a:solidFill>
                  <a:srgbClr val="00B050"/>
                </a:solidFill>
              </a:rPr>
              <a:t>	Index Modulation Applied to DRU					Junghoon Suh</a:t>
            </a:r>
          </a:p>
          <a:p>
            <a:pPr lvl="1">
              <a:buFont typeface="Arial" panose="020B0604020202020204" pitchFamily="34" charset="0"/>
              <a:buChar char="•"/>
            </a:pPr>
            <a:r>
              <a:rPr lang="en-US" sz="1200" dirty="0">
                <a:solidFill>
                  <a:srgbClr val="00B050"/>
                </a:solidFill>
                <a:hlinkClick r:id="rId7">
                  <a:extLst>
                    <a:ext uri="{A12FA001-AC4F-418D-AE19-62706E023703}">
                      <ahyp:hlinkClr xmlns:ahyp="http://schemas.microsoft.com/office/drawing/2018/hyperlinkcolor" val="tx"/>
                    </a:ext>
                  </a:extLst>
                </a:hlinkClick>
              </a:rPr>
              <a:t>24/1465</a:t>
            </a:r>
            <a:r>
              <a:rPr lang="en-US" sz="1200" dirty="0">
                <a:solidFill>
                  <a:srgbClr val="00B050"/>
                </a:solidFill>
              </a:rPr>
              <a:t>	Updated Proposal for 80MHz DRU Tone Plan			</a:t>
            </a:r>
            <a:r>
              <a:rPr lang="en-US" sz="1200" dirty="0" err="1">
                <a:solidFill>
                  <a:srgbClr val="00B050"/>
                </a:solidFill>
              </a:rPr>
              <a:t>Chenchen</a:t>
            </a:r>
            <a:r>
              <a:rPr lang="en-US" sz="1200" dirty="0">
                <a:solidFill>
                  <a:srgbClr val="00B050"/>
                </a:solidFill>
              </a:rPr>
              <a:t> Liu</a:t>
            </a:r>
          </a:p>
          <a:p>
            <a:pPr lvl="1">
              <a:buFont typeface="Arial" panose="020B0604020202020204" pitchFamily="34" charset="0"/>
              <a:buChar char="•"/>
            </a:pPr>
            <a:r>
              <a:rPr lang="en-US" sz="1200" strike="sngStrike" dirty="0">
                <a:solidFill>
                  <a:srgbClr val="FF0000"/>
                </a:solidFill>
                <a:hlinkClick r:id="rId8">
                  <a:extLst>
                    <a:ext uri="{A12FA001-AC4F-418D-AE19-62706E023703}">
                      <ahyp:hlinkClr xmlns:ahyp="http://schemas.microsoft.com/office/drawing/2018/hyperlinkcolor" val="tx"/>
                    </a:ext>
                  </a:extLst>
                </a:hlinkClick>
              </a:rPr>
              <a:t>24/1470</a:t>
            </a:r>
            <a:r>
              <a:rPr lang="en-US" sz="1200" strike="sngStrike" dirty="0">
                <a:solidFill>
                  <a:srgbClr val="FF0000"/>
                </a:solidFill>
              </a:rPr>
              <a:t>	Proposal for DRU Tone Plan						Eunsung Park</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24/1541</a:t>
            </a:r>
            <a:r>
              <a:rPr lang="en-US" sz="1200" dirty="0">
                <a:solidFill>
                  <a:schemeClr val="bg1">
                    <a:lumMod val="65000"/>
                  </a:schemeClr>
                </a:solidFill>
              </a:rPr>
              <a:t>	Tone distribution in DRU - follow up				Yan Xin</a:t>
            </a:r>
          </a:p>
          <a:p>
            <a:pPr lvl="1">
              <a:buFont typeface="Arial" panose="020B0604020202020204" pitchFamily="34" charset="0"/>
              <a:buChar char="•"/>
            </a:pPr>
            <a:r>
              <a:rPr lang="en-US" sz="1200" b="0" i="0" u="none" strike="noStrike" dirty="0">
                <a:solidFill>
                  <a:schemeClr val="bg1">
                    <a:lumMod val="65000"/>
                  </a:schemeClr>
                </a:solidFill>
                <a:effectLst/>
                <a:hlinkClick r:id="rId10">
                  <a:extLst>
                    <a:ext uri="{A12FA001-AC4F-418D-AE19-62706E023703}">
                      <ahyp:hlinkClr xmlns:ahyp="http://schemas.microsoft.com/office/drawing/2018/hyperlinkcolor" val="tx"/>
                    </a:ext>
                  </a:extLst>
                </a:hlinkClick>
              </a:rPr>
              <a:t>24/1471</a:t>
            </a:r>
            <a:r>
              <a:rPr lang="en-US" sz="1200" dirty="0">
                <a:solidFill>
                  <a:schemeClr val="bg1">
                    <a:lumMod val="65000"/>
                  </a:schemeClr>
                </a:solidFill>
              </a:rPr>
              <a:t>   </a:t>
            </a:r>
            <a:r>
              <a:rPr lang="en-US" sz="1200" b="0" i="0" u="none" strike="noStrike" dirty="0">
                <a:solidFill>
                  <a:schemeClr val="bg1">
                    <a:lumMod val="65000"/>
                  </a:schemeClr>
                </a:solidFill>
                <a:effectLst/>
              </a:rPr>
              <a:t>Signaling for DRU in Trigger Frame</a:t>
            </a:r>
            <a:r>
              <a:rPr lang="en-US" sz="1200" dirty="0">
                <a:solidFill>
                  <a:schemeClr val="bg1">
                    <a:lumMod val="65000"/>
                  </a:schemeClr>
                </a:solidFill>
              </a:rPr>
              <a:t> 				</a:t>
            </a:r>
            <a:r>
              <a:rPr lang="en-US" sz="1200" b="0" i="0" u="none" strike="noStrike" dirty="0">
                <a:solidFill>
                  <a:schemeClr val="bg1">
                    <a:lumMod val="65000"/>
                  </a:schemeClr>
                </a:solidFill>
                <a:effectLst/>
              </a:rPr>
              <a:t>Eunsung Park</a:t>
            </a:r>
            <a:endParaRPr lang="en-US" sz="1200" dirty="0">
              <a:solidFill>
                <a:schemeClr val="bg1">
                  <a:lumMod val="65000"/>
                </a:schemeClr>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24/</a:t>
            </a:r>
            <a:r>
              <a:rPr lang="en-US" sz="1200" b="0" i="0" u="none" strike="noStrike" kern="1200" dirty="0">
                <a:solidFill>
                  <a:schemeClr val="bg1">
                    <a:lumMod val="65000"/>
                  </a:schemeClr>
                </a:solidFill>
                <a:effectLst/>
                <a:ea typeface="MS Gothic" panose="020B0609070205080204" pitchFamily="49" charset="-128"/>
                <a:hlinkClick r:id="rId11">
                  <a:extLst>
                    <a:ext uri="{A12FA001-AC4F-418D-AE19-62706E023703}">
                      <ahyp:hlinkClr xmlns:ahyp="http://schemas.microsoft.com/office/drawing/2018/hyperlinkcolor" val="tx"/>
                    </a:ext>
                  </a:extLst>
                </a:hlinkClick>
              </a:rPr>
              <a:t>1489</a:t>
            </a:r>
            <a:r>
              <a:rPr lang="en-US" sz="1200" b="0" i="0" u="none" strike="noStrike" kern="1200" dirty="0">
                <a:solidFill>
                  <a:schemeClr val="bg1">
                    <a:lumMod val="65000"/>
                  </a:schemeClr>
                </a:solidFill>
                <a:effectLst/>
                <a:ea typeface="MS Gothic" panose="020B0609070205080204" pitchFamily="49" charset="-128"/>
              </a:rPr>
              <a:t>   Signaling for DRU Transmission 					Shengquan Hu</a:t>
            </a:r>
            <a:endParaRPr lang="en-US"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410902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B6E60-ED62-1404-8037-14C8F1F03AC3}"/>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6C8FEA60-D54C-DF96-7E03-385835E29369}"/>
              </a:ext>
            </a:extLst>
          </p:cNvPr>
          <p:cNvSpPr>
            <a:spLocks noGrp="1"/>
          </p:cNvSpPr>
          <p:nvPr>
            <p:ph idx="1"/>
          </p:nvPr>
        </p:nvSpPr>
        <p:spPr>
          <a:xfrm>
            <a:off x="685800" y="1981200"/>
            <a:ext cx="7770813" cy="4113213"/>
          </a:xfrm>
        </p:spPr>
        <p:txBody>
          <a:bodyPr/>
          <a:lstStyle/>
          <a:p>
            <a:r>
              <a:rPr lang="en-US" sz="1600" dirty="0">
                <a:solidFill>
                  <a:srgbClr val="FFC000"/>
                </a:solidFill>
              </a:rPr>
              <a:t>Do you agree to include the following text to the 11bn SFD?</a:t>
            </a:r>
          </a:p>
          <a:p>
            <a:r>
              <a:rPr lang="en-US" sz="1600" dirty="0"/>
              <a:t>     Introduce new MCSs which are applicable to single spatial stream transmissions, as well as to equal modulation and unequal modulation cases in multiple spatial stream transmissions.</a:t>
            </a:r>
          </a:p>
          <a:p>
            <a:r>
              <a:rPr lang="en-US" sz="1600" dirty="0"/>
              <a:t>[DCN# 11/24-1186]</a:t>
            </a:r>
          </a:p>
          <a:p>
            <a:r>
              <a:rPr lang="en-US" sz="1600" dirty="0"/>
              <a:t>Result: Defer to tomorrow.</a:t>
            </a:r>
          </a:p>
          <a:p>
            <a:r>
              <a:rPr lang="en-US" sz="1600" dirty="0">
                <a:solidFill>
                  <a:srgbClr val="FFC000"/>
                </a:solidFill>
              </a:rPr>
              <a:t>Do you agree to include the following into the 11bn SFD?</a:t>
            </a:r>
          </a:p>
          <a:p>
            <a:pPr>
              <a:buFont typeface="Arial" panose="020B0604020202020204" pitchFamily="34" charset="0"/>
              <a:buChar char="•"/>
            </a:pPr>
            <a:r>
              <a:rPr lang="en-US" sz="1600" dirty="0"/>
              <a:t>	In the U-SIG field of a UHR ELR PPDU, the PHY Version Identifier is set to 1. And the PPDU Type And Compression Mode is used to indicate ELR PPDU.</a:t>
            </a:r>
          </a:p>
          <a:p>
            <a:pPr>
              <a:buFont typeface="Arial" panose="020B0604020202020204" pitchFamily="34" charset="0"/>
              <a:buChar char="•"/>
            </a:pPr>
            <a:r>
              <a:rPr lang="en-US" sz="1600" dirty="0"/>
              <a:t>Whether applicable to UL only or both is TBD</a:t>
            </a:r>
          </a:p>
          <a:p>
            <a:pPr marL="0" indent="0"/>
            <a:r>
              <a:rPr lang="en-US" sz="1600" dirty="0"/>
              <a:t>[DCN# 11/24-1410r0]</a:t>
            </a:r>
          </a:p>
          <a:p>
            <a:pPr marL="0" indent="0"/>
            <a:r>
              <a:rPr lang="en-US" sz="1600" dirty="0"/>
              <a:t>Result: Defer to tomorrow.</a:t>
            </a:r>
          </a:p>
        </p:txBody>
      </p:sp>
      <p:sp>
        <p:nvSpPr>
          <p:cNvPr id="4" name="Slide Number Placeholder 3">
            <a:extLst>
              <a:ext uri="{FF2B5EF4-FFF2-40B4-BE49-F238E27FC236}">
                <a16:creationId xmlns:a16="http://schemas.microsoft.com/office/drawing/2014/main" id="{4B52D2E8-6379-899E-C1AB-1CFF52A72A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6CC33941-09A1-B68A-7CA1-E30DFA3D0931}"/>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A89C8D-F738-96CC-4CC7-CDAF73E8D1A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2373837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a:buFont typeface="Arial" panose="020B0604020202020204" pitchFamily="34" charset="0"/>
              <a:buChar char="•"/>
            </a:pPr>
            <a:r>
              <a:rPr lang="en-US" sz="1200" dirty="0"/>
              <a:t>Straw Polls</a:t>
            </a:r>
            <a:endParaRPr lang="en-GB" sz="1200" dirty="0"/>
          </a:p>
          <a:p>
            <a:pPr>
              <a:buFont typeface="Arial" panose="020B0604020202020204" pitchFamily="34" charset="0"/>
              <a:buChar char="•"/>
            </a:pPr>
            <a:r>
              <a:rPr lang="en-GB" sz="1200" dirty="0"/>
              <a:t>Submissions – C-TDMA + Preemption</a:t>
            </a:r>
            <a:endParaRPr lang="en-US" sz="8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24/1017</a:t>
            </a:r>
            <a:r>
              <a:rPr lang="en-GB" sz="1100" dirty="0">
                <a:solidFill>
                  <a:srgbClr val="00B050"/>
                </a:solidFill>
              </a:rPr>
              <a:t>	Mechanism for TXOP Return in C-TDMA				Sanket Kalamkar</a:t>
            </a:r>
          </a:p>
          <a:p>
            <a:pPr lvl="1">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24/1250</a:t>
            </a:r>
            <a:r>
              <a:rPr lang="en-GB" sz="1100" dirty="0">
                <a:solidFill>
                  <a:srgbClr val="00B050"/>
                </a:solidFill>
              </a:rPr>
              <a:t>	Discussion on TXOP Allocation in C-TDMA				Serhat Erkucuk</a:t>
            </a:r>
          </a:p>
          <a:p>
            <a:pPr lvl="1">
              <a:buFont typeface="Arial" panose="020B0604020202020204" pitchFamily="34" charset="0"/>
              <a:buChar char="•"/>
            </a:pPr>
            <a:r>
              <a:rPr lang="en-US" sz="11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24/0818</a:t>
            </a:r>
            <a:r>
              <a:rPr lang="en-US" sz="1100" dirty="0">
                <a:solidFill>
                  <a:srgbClr val="00B050"/>
                </a:solidFill>
              </a:rPr>
              <a:t> </a:t>
            </a:r>
            <a:r>
              <a:rPr lang="en-US" sz="1100" b="0" i="0" u="none" strike="noStrike" kern="1200" dirty="0">
                <a:solidFill>
                  <a:srgbClr val="00B050"/>
                </a:solidFill>
                <a:effectLst/>
                <a:ea typeface="MS Gothic" panose="020B0609070205080204" pitchFamily="49" charset="-128"/>
              </a:rPr>
              <a:t>LL flow treatment triggered by upper-layer (incl. ECN) indicators		Maulik Vaidya</a:t>
            </a:r>
            <a:r>
              <a:rPr lang="en-US" sz="1100" dirty="0">
                <a:solidFill>
                  <a:srgbClr val="00B050"/>
                </a:solidFill>
              </a:rPr>
              <a:t> </a:t>
            </a:r>
          </a:p>
          <a:p>
            <a:pPr lvl="1">
              <a:buFont typeface="Arial" panose="020B0604020202020204" pitchFamily="34" charset="0"/>
              <a:buChar char="•"/>
            </a:pPr>
            <a:r>
              <a:rPr lang="en-US" sz="1100" b="0" i="0" u="none" strike="noStrike" kern="1200" dirty="0">
                <a:solidFill>
                  <a:schemeClr val="bg1">
                    <a:lumMod val="65000"/>
                  </a:schemeClr>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24/0660</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Dynamic QoS profiles with SCS</a:t>
            </a:r>
            <a:r>
              <a:rPr lang="en-US" sz="1100" dirty="0">
                <a:solidFill>
                  <a:schemeClr val="bg1">
                    <a:lumMod val="65000"/>
                  </a:schemeClr>
                </a:solidFill>
              </a:rPr>
              <a:t> 						</a:t>
            </a:r>
            <a:r>
              <a:rPr lang="en-US" sz="1100" b="0" i="0" u="none" strike="noStrike" kern="1200" dirty="0">
                <a:solidFill>
                  <a:schemeClr val="bg1">
                    <a:lumMod val="65000"/>
                  </a:schemeClr>
                </a:solidFill>
                <a:effectLst/>
                <a:ea typeface="MS Gothic" panose="020B0609070205080204" pitchFamily="49" charset="-128"/>
              </a:rPr>
              <a:t>Binita Gupta</a:t>
            </a:r>
            <a:r>
              <a:rPr lang="en-US" sz="1100" dirty="0">
                <a:solidFill>
                  <a:schemeClr val="bg1">
                    <a:lumMod val="65000"/>
                  </a:schemeClr>
                </a:solidFill>
              </a:rPr>
              <a:t> </a:t>
            </a:r>
          </a:p>
          <a:p>
            <a:pPr lvl="1">
              <a:buFont typeface="Arial" panose="020B0604020202020204" pitchFamily="34" charset="0"/>
              <a:buChar char="•"/>
            </a:pPr>
            <a:r>
              <a:rPr lang="en-GB" sz="1100" b="0" i="0" u="sng" strike="noStrike" kern="1200" dirty="0">
                <a:solidFill>
                  <a:schemeClr val="bg1">
                    <a:lumMod val="65000"/>
                  </a:schemeClr>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24/0067</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Range Expansion via Repeated Transmission</a:t>
            </a:r>
            <a:r>
              <a:rPr lang="en-US" sz="1100" dirty="0">
                <a:solidFill>
                  <a:schemeClr val="bg1">
                    <a:lumMod val="65000"/>
                  </a:schemeClr>
                </a:solidFill>
                <a:effectLst/>
              </a:rPr>
              <a:t> 				</a:t>
            </a:r>
            <a:r>
              <a:rPr lang="en-GB" sz="1100" b="0" i="0" u="none" strike="noStrike" kern="1200" dirty="0">
                <a:solidFill>
                  <a:schemeClr val="bg1">
                    <a:lumMod val="65000"/>
                  </a:schemeClr>
                </a:solidFill>
                <a:effectLst/>
                <a:ea typeface="MS Gothic" panose="020B0609070205080204" pitchFamily="49" charset="-128"/>
              </a:rPr>
              <a:t>Nima Namvar</a:t>
            </a:r>
            <a:r>
              <a:rPr lang="en-US" sz="1100" dirty="0">
                <a:solidFill>
                  <a:schemeClr val="bg1">
                    <a:lumMod val="65000"/>
                  </a:schemeClr>
                </a:solidFill>
                <a:effectLst/>
              </a:rPr>
              <a:t> </a:t>
            </a:r>
            <a:endParaRPr lang="en-GB" sz="1100" dirty="0">
              <a:solidFill>
                <a:schemeClr val="bg1">
                  <a:lumMod val="65000"/>
                </a:schemeClr>
              </a:solidFill>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24/0852</a:t>
            </a:r>
            <a:r>
              <a:rPr lang="en-US" sz="1100" dirty="0">
                <a:solidFill>
                  <a:schemeClr val="bg1">
                    <a:lumMod val="65000"/>
                  </a:schemeClr>
                </a:solidFill>
              </a:rPr>
              <a:t>	Timely TX of LL traffic with reduced preemption occurance		Jerome Gu</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24/0870</a:t>
            </a:r>
            <a:r>
              <a:rPr lang="en-US" sz="1100" dirty="0">
                <a:solidFill>
                  <a:schemeClr val="bg1">
                    <a:lumMod val="65000"/>
                  </a:schemeClr>
                </a:solidFill>
              </a:rPr>
              <a:t>	Further Considerations on Preemption					Serhat Erkucuk</a:t>
            </a:r>
          </a:p>
          <a:p>
            <a:pPr lvl="1">
              <a:buFont typeface="Arial" panose="020B0604020202020204" pitchFamily="34" charset="0"/>
              <a:buChar char="•"/>
            </a:pPr>
            <a:r>
              <a:rPr lang="en-GB" sz="1100" dirty="0">
                <a:solidFill>
                  <a:schemeClr val="bg1">
                    <a:lumMod val="65000"/>
                  </a:schemeClr>
                </a:solidFill>
                <a:hlinkClick r:id="rId10">
                  <a:extLst>
                    <a:ext uri="{A12FA001-AC4F-418D-AE19-62706E023703}">
                      <ahyp:hlinkClr xmlns:ahyp="http://schemas.microsoft.com/office/drawing/2018/hyperlinkcolor" val="tx"/>
                    </a:ext>
                  </a:extLst>
                </a:hlinkClick>
              </a:rPr>
              <a:t>24/0729</a:t>
            </a:r>
            <a:r>
              <a:rPr lang="en-GB" sz="1100" dirty="0">
                <a:solidFill>
                  <a:schemeClr val="bg1">
                    <a:lumMod val="65000"/>
                  </a:schemeClr>
                </a:solidFill>
              </a:rPr>
              <a:t>	Thoughts on </a:t>
            </a:r>
            <a:r>
              <a:rPr lang="en-GB" sz="1100" dirty="0" err="1">
                <a:solidFill>
                  <a:schemeClr val="bg1">
                    <a:lumMod val="65000"/>
                  </a:schemeClr>
                </a:solidFill>
              </a:rPr>
              <a:t>preemption</a:t>
            </a:r>
            <a:r>
              <a:rPr lang="en-GB" sz="1100" dirty="0">
                <a:solidFill>
                  <a:schemeClr val="bg1">
                    <a:lumMod val="65000"/>
                  </a:schemeClr>
                </a:solidFill>
              </a:rPr>
              <a:t>						Binita Gupta</a:t>
            </a:r>
          </a:p>
          <a:p>
            <a:pPr lvl="1">
              <a:buFont typeface="Arial" panose="020B0604020202020204" pitchFamily="34" charset="0"/>
              <a:buChar char="•"/>
            </a:pPr>
            <a:r>
              <a:rPr lang="en-GB" sz="1100" dirty="0">
                <a:solidFill>
                  <a:schemeClr val="bg1">
                    <a:lumMod val="65000"/>
                  </a:schemeClr>
                </a:solidFill>
                <a:hlinkClick r:id="rId11">
                  <a:extLst>
                    <a:ext uri="{A12FA001-AC4F-418D-AE19-62706E023703}">
                      <ahyp:hlinkClr xmlns:ahyp="http://schemas.microsoft.com/office/drawing/2018/hyperlinkcolor" val="tx"/>
                    </a:ext>
                  </a:extLst>
                </a:hlinkClick>
              </a:rPr>
              <a:t>24/1074</a:t>
            </a:r>
            <a:r>
              <a:rPr lang="en-GB" sz="1100" dirty="0">
                <a:solidFill>
                  <a:schemeClr val="bg1">
                    <a:lumMod val="65000"/>
                  </a:schemeClr>
                </a:solidFill>
              </a:rPr>
              <a:t>	Preemption TXOP							Yuxin Lu</a:t>
            </a:r>
          </a:p>
          <a:p>
            <a:pPr lvl="1">
              <a:buFont typeface="Arial" panose="020B0604020202020204" pitchFamily="34" charset="0"/>
              <a:buChar char="•"/>
            </a:pPr>
            <a:r>
              <a:rPr lang="en-GB" sz="1100" dirty="0">
                <a:solidFill>
                  <a:schemeClr val="bg1">
                    <a:lumMod val="65000"/>
                  </a:schemeClr>
                </a:solidFill>
                <a:hlinkClick r:id="rId12">
                  <a:extLst>
                    <a:ext uri="{A12FA001-AC4F-418D-AE19-62706E023703}">
                      <ahyp:hlinkClr xmlns:ahyp="http://schemas.microsoft.com/office/drawing/2018/hyperlinkcolor" val="tx"/>
                    </a:ext>
                  </a:extLst>
                </a:hlinkClick>
              </a:rPr>
              <a:t>24/1076</a:t>
            </a:r>
            <a:r>
              <a:rPr lang="en-GB" sz="1100" dirty="0">
                <a:solidFill>
                  <a:schemeClr val="bg1">
                    <a:lumMod val="65000"/>
                  </a:schemeClr>
                </a:solidFill>
              </a:rPr>
              <a:t>	Some thoughts on </a:t>
            </a:r>
            <a:r>
              <a:rPr lang="en-GB" sz="1100" dirty="0" err="1">
                <a:solidFill>
                  <a:schemeClr val="bg1">
                    <a:lumMod val="65000"/>
                  </a:schemeClr>
                </a:solidFill>
              </a:rPr>
              <a:t>preemption</a:t>
            </a:r>
            <a:r>
              <a:rPr lang="en-GB" sz="1100" dirty="0">
                <a:solidFill>
                  <a:schemeClr val="bg1">
                    <a:lumMod val="65000"/>
                  </a:schemeClr>
                </a:solidFill>
              </a:rPr>
              <a:t>						Jay Yang</a:t>
            </a:r>
          </a:p>
          <a:p>
            <a:pPr lvl="1">
              <a:buFont typeface="Arial" panose="020B0604020202020204" pitchFamily="34" charset="0"/>
              <a:buChar char="•"/>
            </a:pPr>
            <a:r>
              <a:rPr lang="en-GB" sz="1100" dirty="0">
                <a:solidFill>
                  <a:schemeClr val="bg1">
                    <a:lumMod val="65000"/>
                  </a:schemeClr>
                </a:solidFill>
                <a:hlinkClick r:id="rId13">
                  <a:extLst>
                    <a:ext uri="{A12FA001-AC4F-418D-AE19-62706E023703}">
                      <ahyp:hlinkClr xmlns:ahyp="http://schemas.microsoft.com/office/drawing/2018/hyperlinkcolor" val="tx"/>
                    </a:ext>
                  </a:extLst>
                </a:hlinkClick>
              </a:rPr>
              <a:t>24/1207</a:t>
            </a:r>
            <a:r>
              <a:rPr lang="en-GB" sz="1100" dirty="0">
                <a:solidFill>
                  <a:schemeClr val="bg1">
                    <a:lumMod val="65000"/>
                  </a:schemeClr>
                </a:solidFill>
              </a:rPr>
              <a:t>	Preemption Session Setup						Jason Y. Guo</a:t>
            </a:r>
          </a:p>
          <a:p>
            <a:pPr lvl="1">
              <a:buFont typeface="Arial" panose="020B0604020202020204" pitchFamily="34" charset="0"/>
              <a:buChar char="•"/>
            </a:pPr>
            <a:r>
              <a:rPr lang="en-GB" sz="1100" dirty="0">
                <a:solidFill>
                  <a:schemeClr val="bg1">
                    <a:lumMod val="65000"/>
                  </a:schemeClr>
                </a:solidFill>
                <a:hlinkClick r:id="rId14">
                  <a:extLst>
                    <a:ext uri="{A12FA001-AC4F-418D-AE19-62706E023703}">
                      <ahyp:hlinkClr xmlns:ahyp="http://schemas.microsoft.com/office/drawing/2018/hyperlinkcolor" val="tx"/>
                    </a:ext>
                  </a:extLst>
                </a:hlinkClick>
              </a:rPr>
              <a:t>24/1257</a:t>
            </a:r>
            <a:r>
              <a:rPr lang="en-GB" sz="1100" dirty="0">
                <a:solidFill>
                  <a:schemeClr val="bg1">
                    <a:lumMod val="65000"/>
                  </a:schemeClr>
                </a:solidFill>
              </a:rPr>
              <a:t>	Preemption Procedure and Indication- follow up				Yunbo Li</a:t>
            </a:r>
            <a:endParaRPr lang="en-GB" sz="1050" dirty="0">
              <a:solidFill>
                <a:schemeClr val="bg1">
                  <a:lumMod val="65000"/>
                </a:schemeClr>
              </a:solidFill>
            </a:endParaRPr>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5893998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200"/>
            <a:ext cx="7770813" cy="4494213"/>
          </a:xfrm>
        </p:spPr>
        <p:txBody>
          <a:bodyPr/>
          <a:lstStyle/>
          <a:p>
            <a:pPr marL="0" indent="0"/>
            <a:r>
              <a:rPr lang="en-US" sz="1050" dirty="0">
                <a:solidFill>
                  <a:srgbClr val="FFC000"/>
                </a:solidFill>
              </a:rPr>
              <a:t>SP1: Do you support the following:</a:t>
            </a:r>
          </a:p>
          <a:p>
            <a:pPr lvl="1">
              <a:buFont typeface="Arial" panose="020B0604020202020204" pitchFamily="34" charset="0"/>
              <a:buChar char="•"/>
            </a:pPr>
            <a:r>
              <a:rPr lang="en-US" sz="1000" dirty="0"/>
              <a:t>At the time the response frame to initiate the roaming procedure is sent, the following shall be complete</a:t>
            </a:r>
          </a:p>
          <a:p>
            <a:pPr lvl="1">
              <a:buFont typeface="Arial" panose="020B0604020202020204" pitchFamily="34" charset="0"/>
              <a:buChar char="•"/>
            </a:pPr>
            <a:r>
              <a:rPr lang="en-US" sz="1000" dirty="0"/>
              <a:t>The non-AP MLD context that is required for resuming operation with the target AP MLD shall be transferred to the target AP MLD</a:t>
            </a:r>
          </a:p>
          <a:p>
            <a:pPr lvl="1">
              <a:buFont typeface="Arial" panose="020B0604020202020204" pitchFamily="34" charset="0"/>
              <a:buChar char="•"/>
            </a:pPr>
            <a:r>
              <a:rPr lang="en-US" sz="1000" dirty="0"/>
              <a:t>After this request/response frame exchange to initiate the roaming procedure,</a:t>
            </a:r>
          </a:p>
          <a:p>
            <a:pPr lvl="1">
              <a:buFont typeface="Arial" panose="020B0604020202020204" pitchFamily="34" charset="0"/>
              <a:buChar char="•"/>
            </a:pPr>
            <a:r>
              <a:rPr lang="en-US" sz="10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0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000" dirty="0"/>
              <a:t>NOTE - What context is transferred is TBD.    </a:t>
            </a:r>
          </a:p>
          <a:p>
            <a:pPr marL="0" indent="0"/>
            <a:r>
              <a:rPr lang="en-US" sz="1050" b="0" i="1" dirty="0"/>
              <a:t>Supporting list: [11-24/830r1] SP requested by: Po-Kai</a:t>
            </a:r>
          </a:p>
          <a:p>
            <a:pPr marL="0" indent="0"/>
            <a:r>
              <a:rPr lang="en-US" sz="1050" dirty="0"/>
              <a:t>Result: Not present.</a:t>
            </a:r>
          </a:p>
          <a:p>
            <a:pPr marL="0" indent="0"/>
            <a:r>
              <a:rPr lang="en-US" sz="1100" dirty="0">
                <a:solidFill>
                  <a:srgbClr val="FFC000"/>
                </a:solidFill>
              </a:rPr>
              <a:t>SP2: Do you support to enable the following contexts to be transferred to target AP MLD to preserve the data exchange context </a:t>
            </a:r>
            <a:r>
              <a:rPr lang="en-US" sz="1100" dirty="0"/>
              <a:t>for the non-AP MLD?</a:t>
            </a:r>
          </a:p>
          <a:p>
            <a:pPr marL="800100" lvl="1" indent="-342900">
              <a:buFont typeface="Arial" panose="020B0604020202020204" pitchFamily="34" charset="0"/>
              <a:buChar char="•"/>
            </a:pPr>
            <a:r>
              <a:rPr lang="en-US" sz="1050" dirty="0"/>
              <a:t>Block Ack Parameters and Block Ack Timeout Value indicated by the non-AP MLD for existing BA agreement of a TID</a:t>
            </a:r>
          </a:p>
          <a:p>
            <a:pPr marL="800100" lvl="1" indent="-342900">
              <a:buFont typeface="Arial" panose="020B0604020202020204" pitchFamily="34" charset="0"/>
              <a:buChar char="•"/>
            </a:pPr>
            <a:r>
              <a:rPr lang="en-US" sz="1050" dirty="0"/>
              <a:t>Next SN to be assigned for DL individually addressed data frame of each TID</a:t>
            </a:r>
          </a:p>
          <a:p>
            <a:pPr marL="800100" lvl="1" indent="-342900">
              <a:buFont typeface="Arial" panose="020B0604020202020204" pitchFamily="34" charset="0"/>
              <a:buChar char="•"/>
            </a:pPr>
            <a:r>
              <a:rPr lang="en-US" sz="1050" dirty="0"/>
              <a:t>Latest duplicate receiver cache for TID without BA agreement</a:t>
            </a:r>
          </a:p>
          <a:p>
            <a:pPr marL="800100" lvl="1" indent="-342900">
              <a:buFont typeface="Arial" panose="020B0604020202020204" pitchFamily="34" charset="0"/>
              <a:buChar char="•"/>
            </a:pPr>
            <a:r>
              <a:rPr lang="en-US" sz="1050" dirty="0"/>
              <a:t>latest SN that has been pass up for TID with UL BA agreement</a:t>
            </a:r>
          </a:p>
          <a:p>
            <a:pPr marL="800100" lvl="1" indent="-342900">
              <a:buFont typeface="Arial" panose="020B0604020202020204" pitchFamily="34" charset="0"/>
              <a:buChar char="•"/>
            </a:pPr>
            <a:r>
              <a:rPr lang="en-US" sz="1050" dirty="0"/>
              <a:t>TBD for other contexts</a:t>
            </a:r>
          </a:p>
          <a:p>
            <a:pPr marL="800100" lvl="1" indent="-342900">
              <a:buFont typeface="Arial" panose="020B0604020202020204" pitchFamily="34" charset="0"/>
              <a:buChar char="•"/>
            </a:pPr>
            <a:r>
              <a:rPr lang="en-US" sz="1050" dirty="0"/>
              <a:t>TBD on the agreed buffer size with the target AP MLD</a:t>
            </a:r>
          </a:p>
          <a:p>
            <a:pPr marL="57150" indent="0"/>
            <a:r>
              <a:rPr lang="en-US" sz="1100" b="0" i="1" dirty="0"/>
              <a:t>Supporting list: [11-24/830r1] SP requested by: Po-Kai</a:t>
            </a:r>
          </a:p>
          <a:p>
            <a:pPr marL="57150" indent="0"/>
            <a:r>
              <a:rPr lang="en-US" sz="1100" dirty="0"/>
              <a:t>Result: Not present.</a:t>
            </a:r>
          </a:p>
          <a:p>
            <a:pPr marL="0" indent="0"/>
            <a:endParaRPr lang="en-US" sz="105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32506133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E09B2-2194-DDE0-F9C9-F24960D4CD31}"/>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4B1FF809-CC11-7BE3-780E-6F2122D433E1}"/>
              </a:ext>
            </a:extLst>
          </p:cNvPr>
          <p:cNvSpPr>
            <a:spLocks noGrp="1"/>
          </p:cNvSpPr>
          <p:nvPr>
            <p:ph idx="1"/>
          </p:nvPr>
        </p:nvSpPr>
        <p:spPr>
          <a:xfrm>
            <a:off x="685800" y="1981199"/>
            <a:ext cx="7770813" cy="4494213"/>
          </a:xfrm>
        </p:spPr>
        <p:txBody>
          <a:bodyPr/>
          <a:lstStyle/>
          <a:p>
            <a:pPr marL="57150" indent="0"/>
            <a:r>
              <a:rPr lang="en-US" sz="1200" dirty="0">
                <a:solidFill>
                  <a:srgbClr val="00B050"/>
                </a:solidFill>
              </a:rPr>
              <a:t>SP3: Do you support to use M-STA BA for Initial Control Response frame (ICR) for DL and UL, at least when </a:t>
            </a:r>
            <a:r>
              <a:rPr lang="en-US" sz="1200" dirty="0"/>
              <a:t>carrying feedbacks (i.e. unavailability feedback)?</a:t>
            </a:r>
          </a:p>
          <a:p>
            <a:pPr marL="57150" indent="0"/>
            <a:r>
              <a:rPr lang="en-US" sz="1200" b="0" i="1" dirty="0"/>
              <a:t>Supporting list: [11-24/543, 11-24/857, 11-24/1226, 11-24/1247, 11-24/1504] SP requested by: Liwen</a:t>
            </a:r>
          </a:p>
          <a:p>
            <a:pPr marL="57150" indent="0"/>
            <a:r>
              <a:rPr lang="en-US" sz="1200" dirty="0"/>
              <a:t>Result: 86Y (+2), 57N (+3), 37A </a:t>
            </a:r>
          </a:p>
          <a:p>
            <a:r>
              <a:rPr lang="en-US" sz="1200" dirty="0">
                <a:solidFill>
                  <a:srgbClr val="FFC000"/>
                </a:solidFill>
              </a:rPr>
              <a:t>SP4: Do you support to include the following in the 11bn SFD:</a:t>
            </a:r>
          </a:p>
          <a:p>
            <a:pPr>
              <a:buFont typeface="Arial" panose="020B0604020202020204" pitchFamily="34" charset="0"/>
              <a:buChar char="•"/>
            </a:pPr>
            <a:r>
              <a:rPr lang="en-US" sz="1200" b="0" dirty="0"/>
              <a:t>In MAP coordination scheme, the initiator AP and the responder AP may have different P20 channels. And the P20 channel of initiator AP shall be within the BSS operating channel bandwidth of the responder APs , vice versa.</a:t>
            </a:r>
          </a:p>
          <a:p>
            <a:pPr marL="0" indent="0"/>
            <a:r>
              <a:rPr lang="en-US" sz="1200" b="0" i="1" dirty="0"/>
              <a:t>Supporting list: [24/838r0, 24/1075r1] SP requested by: Jay</a:t>
            </a:r>
            <a:endParaRPr lang="en-US" sz="1200" dirty="0"/>
          </a:p>
          <a:p>
            <a:r>
              <a:rPr lang="en-US" sz="1200" dirty="0"/>
              <a:t>Result: Deferred</a:t>
            </a:r>
          </a:p>
          <a:p>
            <a:r>
              <a:rPr lang="en-US" sz="1200" dirty="0">
                <a:solidFill>
                  <a:srgbClr val="FFC000"/>
                </a:solidFill>
              </a:rPr>
              <a:t>SP5: Do you support to include the following in the 11bn SFD:</a:t>
            </a:r>
          </a:p>
          <a:p>
            <a:pPr>
              <a:buFont typeface="Arial" panose="020B0604020202020204" pitchFamily="34" charset="0"/>
              <a:buChar char="•"/>
            </a:pPr>
            <a:r>
              <a:rPr lang="en-US" sz="1200" b="0" dirty="0"/>
              <a:t>The initiator AP that operates on different P20 channel from the responder AP should transmit its control frame and MGMT . frame in non-HT duplicate PPDU covering the P20 channel of the responder AP.</a:t>
            </a:r>
          </a:p>
          <a:p>
            <a:r>
              <a:rPr lang="en-US" sz="1200" b="0" i="1" dirty="0"/>
              <a:t>Supporting list: [24/838r0, 24/1075r1] SP requested by: Jay</a:t>
            </a:r>
          </a:p>
          <a:p>
            <a:r>
              <a:rPr lang="en-US" sz="1200" dirty="0"/>
              <a:t>Result: Deferred</a:t>
            </a:r>
          </a:p>
          <a:p>
            <a:r>
              <a:rPr lang="en-US" sz="1200" dirty="0">
                <a:solidFill>
                  <a:srgbClr val="00B050"/>
                </a:solidFill>
              </a:rPr>
              <a:t>SP6: </a:t>
            </a:r>
            <a:r>
              <a:rPr lang="en-US" sz="1200" b="0" dirty="0">
                <a:solidFill>
                  <a:srgbClr val="00B050"/>
                </a:solidFill>
              </a:rPr>
              <a:t>Do you support that a non-AP STA can request its associated AP to initiate TXOPs/frame exchanges with the STA </a:t>
            </a:r>
            <a:r>
              <a:rPr lang="en-US" sz="1200" b="0" dirty="0"/>
              <a:t>with an initial control frame that enables the non-AP STA to include unavailability feedback in the initial response frame?</a:t>
            </a:r>
          </a:p>
          <a:p>
            <a:r>
              <a:rPr lang="en-US" sz="1200" b="0" i="1" dirty="0"/>
              <a:t>Supporting list: [11-24/543, 11-24/857, 11-24/1226, 11-24/1247] SP requested by: Abdel</a:t>
            </a:r>
          </a:p>
          <a:p>
            <a:r>
              <a:rPr lang="en-US" sz="1200" dirty="0"/>
              <a:t>Result: Deferred</a:t>
            </a:r>
          </a:p>
          <a:p>
            <a:pPr marL="57150" indent="0"/>
            <a:endParaRPr lang="en-US" sz="1200" dirty="0"/>
          </a:p>
        </p:txBody>
      </p:sp>
      <p:sp>
        <p:nvSpPr>
          <p:cNvPr id="4" name="Slide Number Placeholder 3">
            <a:extLst>
              <a:ext uri="{FF2B5EF4-FFF2-40B4-BE49-F238E27FC236}">
                <a16:creationId xmlns:a16="http://schemas.microsoft.com/office/drawing/2014/main" id="{B843CF77-25E6-4F1F-8253-5AD6D05A8F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F41F0617-1601-F294-C933-1FD4306DA7E5}"/>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1349EBD-08BE-BFDA-D651-D7598924F7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281856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US" altLang="en-US" sz="1600" dirty="0"/>
              <a:t>Approve TG minutes from July 2024, and conf calls</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https://mentor.ieee.org/802.11/dcn/24/11-24-1391-</a:t>
            </a:r>
            <a:r>
              <a:rPr lang="en-US" sz="1800" dirty="0">
                <a:solidFill>
                  <a:srgbClr val="FF0000"/>
                </a:solidFill>
                <a:hlinkClick r:id="rId2">
                  <a:extLst>
                    <a:ext uri="{A12FA001-AC4F-418D-AE19-62706E023703}">
                      <ahyp:hlinkClr xmlns:ahyp="http://schemas.microsoft.com/office/drawing/2018/hyperlinkcolor" val="tx"/>
                    </a:ext>
                  </a:extLst>
                </a:hlinkClick>
              </a:rPr>
              <a:t>02</a:t>
            </a:r>
            <a:r>
              <a:rPr lang="en-US" sz="1800" dirty="0">
                <a:solidFill>
                  <a:srgbClr val="6B9F25"/>
                </a:solidFill>
                <a:hlinkClick r:id="rId2">
                  <a:extLst>
                    <a:ext uri="{A12FA001-AC4F-418D-AE19-62706E023703}">
                      <ahyp:hlinkClr xmlns:ahyp="http://schemas.microsoft.com/office/drawing/2018/hyperlinkcolor" val="tx"/>
                    </a:ext>
                  </a:extLst>
                </a:hlinkClick>
              </a:rPr>
              <a:t>-00bn-tgbn-july-2024-meeting-minutes.docx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https://mentor.ieee.org/802.11/dcn/24/11-24-1392-</a:t>
            </a:r>
            <a:r>
              <a:rPr lang="en-US" sz="1800" dirty="0">
                <a:solidFill>
                  <a:srgbClr val="FF0000"/>
                </a:solidFill>
                <a:hlinkClick r:id="rId3">
                  <a:extLst>
                    <a:ext uri="{A12FA001-AC4F-418D-AE19-62706E023703}">
                      <ahyp:hlinkClr xmlns:ahyp="http://schemas.microsoft.com/office/drawing/2018/hyperlinkcolor" val="tx"/>
                    </a:ext>
                  </a:extLst>
                </a:hlinkClick>
              </a:rPr>
              <a:t>04</a:t>
            </a:r>
            <a:r>
              <a:rPr lang="en-US" sz="1800" dirty="0">
                <a:solidFill>
                  <a:srgbClr val="6B9F25"/>
                </a:solidFill>
                <a:hlinkClick r:id="rId3">
                  <a:extLst>
                    <a:ext uri="{A12FA001-AC4F-418D-AE19-62706E023703}">
                      <ahyp:hlinkClr xmlns:ahyp="http://schemas.microsoft.com/office/drawing/2018/hyperlinkcolor" val="tx"/>
                    </a:ext>
                  </a:extLst>
                </a:hlinkClick>
              </a:rPr>
              <a:t>-00bn-tgbn-july-august-2024-teleconference-minutes.docx</a:t>
            </a:r>
            <a:endParaRPr lang="en-US" sz="1800" dirty="0">
              <a:solidFill>
                <a:schemeClr val="tx1"/>
              </a:solidFill>
            </a:endParaRPr>
          </a:p>
          <a:p>
            <a:endParaRPr lang="en-US" sz="1800" dirty="0"/>
          </a:p>
          <a:p>
            <a:r>
              <a:rPr lang="en-US" sz="1800" dirty="0"/>
              <a:t>Move: 	Yusuke Asai			Second: Stephen McCann</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1682214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1</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SP1: Do you support defining a common framework of a M-AP Coordination for various coordination schemes?</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NOTE: Coordination schemes such as (but not limited to): Co-SR (TXOP-based with power control), Co-BF, TBD Co-TDMA , TBD C-RTWT, etc.</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i="1" dirty="0">
                <a:solidFill>
                  <a:schemeClr val="tx1"/>
                </a:solidFill>
              </a:rPr>
              <a:t> Supporting doc: [??] </a:t>
            </a:r>
            <a:r>
              <a:rPr lang="en-US" sz="1200" b="0" dirty="0">
                <a:solidFill>
                  <a:schemeClr val="tx1"/>
                </a:solidFill>
              </a:rPr>
              <a:t>Requested by Arik</a:t>
            </a:r>
          </a:p>
          <a:p>
            <a:r>
              <a:rPr lang="en-US" sz="1200" dirty="0"/>
              <a:t>Result: 170Y, 30N, 42A</a:t>
            </a:r>
          </a:p>
          <a:p>
            <a:r>
              <a:rPr lang="en-US" sz="1200" dirty="0"/>
              <a:t>SP2: </a:t>
            </a:r>
            <a:r>
              <a:rPr lang="en-US" sz="1200" b="0" dirty="0"/>
              <a:t>Do you support defining a common framework of a M-AP Coordination that includes the following procedures:</a:t>
            </a:r>
          </a:p>
          <a:p>
            <a:pPr>
              <a:buFont typeface="Arial" panose="020B0604020202020204" pitchFamily="34" charset="0"/>
              <a:buChar char="•"/>
            </a:pPr>
            <a:r>
              <a:rPr lang="en-US" sz="1200" b="0" dirty="0"/>
              <a:t>M-AP Coordination Discovery procedure</a:t>
            </a:r>
          </a:p>
          <a:p>
            <a:pPr>
              <a:buFont typeface="Arial" panose="020B0604020202020204" pitchFamily="34" charset="0"/>
              <a:buChar char="•"/>
            </a:pPr>
            <a:r>
              <a:rPr lang="en-US" sz="1200" b="0" dirty="0"/>
              <a:t>M-AP Coordination agreement negotiation procedure</a:t>
            </a:r>
          </a:p>
          <a:p>
            <a:r>
              <a:rPr lang="en-US" sz="1200" b="0" dirty="0"/>
              <a:t>Note: Details of the procedures and whether the above procedures are mandatory / optional – TBD</a:t>
            </a:r>
          </a:p>
          <a:p>
            <a:r>
              <a:rPr lang="en-US" sz="1200" b="0" i="1" dirty="0">
                <a:solidFill>
                  <a:schemeClr val="tx1"/>
                </a:solidFill>
              </a:rPr>
              <a:t>Supporting doc: [</a:t>
            </a:r>
            <a:r>
              <a:rPr lang="pt-BR" sz="1200" b="0" i="1" dirty="0">
                <a:solidFill>
                  <a:schemeClr val="tx1"/>
                </a:solidFill>
              </a:rPr>
              <a:t>11-22/1530r1, 11-23/293r0, 11-23/1871r5, 11-23/1932r3, 11-23/2022r1, 11-24/0072r0, 11-24/453r0, 11-24/511r1, 11-24/512r0, 11-24/719r0, 11-24/842r0, 11-24/1217r2, 11-24/1220r0</a:t>
            </a:r>
            <a:r>
              <a:rPr lang="en-US" sz="1200" b="0" i="1" dirty="0">
                <a:solidFill>
                  <a:schemeClr val="tx1"/>
                </a:solidFill>
              </a:rPr>
              <a:t>]</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solidFill>
                  <a:schemeClr val="tx1"/>
                </a:solidFill>
              </a:rPr>
              <a:t>Result: 199Y, 8N, 46A</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Straw Polls – Part 2</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a:xfrm>
            <a:off x="685800" y="1981200"/>
            <a:ext cx="7770813" cy="4113213"/>
          </a:xfrm>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200" b="0" dirty="0"/>
              <a:t>SP3: </a:t>
            </a:r>
            <a:r>
              <a:rPr lang="en-US" sz="1200" b="0" dirty="0"/>
              <a:t>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may provide a preferred multi-AP scheme to another AP in MAP procedure if both APs support more than one multi-AP scheme.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naming of term MAP scheme is TBD, e.g., MAP transmission schemes/modes, MAP coordination schemes/modes, etc., and may include but not limited to CSR, CBF, </a:t>
            </a:r>
            <a:r>
              <a:rPr lang="en-US" sz="1200" dirty="0">
                <a:solidFill>
                  <a:srgbClr val="FF0000"/>
                </a:solidFill>
              </a:rPr>
              <a:t>TBD</a:t>
            </a:r>
            <a:r>
              <a:rPr lang="en-US" sz="1200" b="0" dirty="0"/>
              <a:t> C-TDMA,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procedure may include but not limited to MAP setup, MAP information exchange, MAP selection, MAP Coordination agreement negotiation,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33Y, 140N, 76A</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SP4: Do you support defining a multi-AP operation that includes the following procedure? </a:t>
            </a:r>
          </a:p>
          <a:p>
            <a:pPr marL="171450" indent="-17145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One AP and another AP may coordinate availability/unavailability periods used for performing a multi-AP transmission.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1: the availability/unavailability periods is within a TXOP obtained by one of the APs, e.g., a sharing AP. The naming of term availability/unavailability periods is TBD, e.g., transmission window, unavailability window, etc.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b="0" dirty="0"/>
              <a:t>  Note 2: the term MAP transmission may include MAP coordination using MAP scheme (e.g. see SP1). Details of the operation and whether the above operation are mandatory / optional - TBD </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i="1" dirty="0"/>
              <a:t>Supporting doc: [24/0084]</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200" dirty="0"/>
              <a:t>Result: 26Y, 161N, 62A</a:t>
            </a:r>
          </a:p>
          <a:p>
            <a:endParaRPr lang="en-US" sz="1200" b="0" i="1" dirty="0">
              <a:solidFill>
                <a:schemeClr val="tx1"/>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3460845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(L4S, DRU, NPCA)</a:t>
            </a:r>
          </a:p>
        </p:txBody>
      </p:sp>
      <p:sp>
        <p:nvSpPr>
          <p:cNvPr id="11" name="Content Placeholder 10">
            <a:extLst>
              <a:ext uri="{FF2B5EF4-FFF2-40B4-BE49-F238E27FC236}">
                <a16:creationId xmlns:a16="http://schemas.microsoft.com/office/drawing/2014/main" id="{D83BC6FD-E509-9ECD-A46C-799144E40C34}"/>
              </a:ext>
            </a:extLst>
          </p:cNvPr>
          <p:cNvSpPr>
            <a:spLocks noGrp="1"/>
          </p:cNvSpPr>
          <p:nvPr>
            <p:ph idx="1"/>
          </p:nvPr>
        </p:nvSpPr>
        <p:spPr/>
        <p:txBody>
          <a:bodyPr/>
          <a:lstStyle/>
          <a:p>
            <a:r>
              <a:rPr lang="en-GB" sz="1400" b="0" i="0" u="none" strike="noStrike" kern="1200" dirty="0">
                <a:solidFill>
                  <a:srgbClr val="00B050"/>
                </a:solidFill>
                <a:effectLst/>
                <a:ea typeface="MS Gothic" panose="020B0609070205080204" pitchFamily="49" charset="-128"/>
              </a:rPr>
              <a:t>24/1350 L4S support implementation options</a:t>
            </a:r>
            <a:r>
              <a:rPr lang="en-US" sz="1400" b="0" dirty="0">
                <a:solidFill>
                  <a:srgbClr val="00B050"/>
                </a:solidFill>
              </a:rPr>
              <a:t> 				</a:t>
            </a:r>
            <a:r>
              <a:rPr lang="en-GB" sz="1400" b="0" i="0" u="none" strike="noStrike" kern="1200" dirty="0">
                <a:solidFill>
                  <a:srgbClr val="00B050"/>
                </a:solidFill>
                <a:effectLst/>
                <a:ea typeface="MS Gothic" panose="020B0609070205080204" pitchFamily="49" charset="-128"/>
              </a:rPr>
              <a:t>Lili Hervieu</a:t>
            </a:r>
            <a:endParaRPr lang="en-US" sz="1400" b="0" i="0" u="none" strike="noStrike" dirty="0">
              <a:solidFill>
                <a:srgbClr val="00B050"/>
              </a:solidFill>
              <a:effectLst/>
            </a:endParaRPr>
          </a:p>
          <a:p>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24/1124</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Headroom Reason Reporting</a:t>
            </a:r>
            <a:r>
              <a:rPr lang="en-US" sz="1400" u="sng" dirty="0">
                <a:solidFill>
                  <a:srgbClr val="00B050"/>
                </a:solidFill>
              </a:rPr>
              <a:t> 					</a:t>
            </a:r>
            <a:r>
              <a:rPr lang="en-US" sz="1400" b="0" i="0" u="sng" strike="noStrike" kern="1200" dirty="0">
                <a:solidFill>
                  <a:srgbClr val="00B050"/>
                </a:solidFill>
                <a:effectLst/>
                <a:ea typeface="MS Gothic" panose="020B0609070205080204" pitchFamily="49" charset="-128"/>
              </a:rPr>
              <a:t>Brian Hart</a:t>
            </a:r>
            <a:endParaRPr lang="en-US" sz="1400" b="0" u="sng" kern="1200" dirty="0">
              <a:solidFill>
                <a:srgbClr val="00B050"/>
              </a:solidFill>
              <a:ea typeface="MS Gothic" panose="020B0609070205080204" pitchFamily="49" charset="-128"/>
            </a:endParaRPr>
          </a:p>
          <a:p>
            <a:r>
              <a:rPr lang="en-US" sz="14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24/1405</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Discussion on aspects in DRU operation -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Arik Klein</a:t>
            </a:r>
            <a:endParaRPr lang="fr-FR" sz="1400" b="0" i="0" u="none" strike="noStrike" kern="1200" dirty="0">
              <a:solidFill>
                <a:srgbClr val="00B050"/>
              </a:solidFill>
              <a:effectLst/>
              <a:ea typeface="MS Gothic" panose="020B0609070205080204" pitchFamily="49" charset="-128"/>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400462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6A93C-CC39-E63C-61A3-E9BEDD92B9F0}"/>
              </a:ext>
            </a:extLst>
          </p:cNvPr>
          <p:cNvSpPr>
            <a:spLocks noGrp="1"/>
          </p:cNvSpPr>
          <p:nvPr>
            <p:ph type="title"/>
          </p:nvPr>
        </p:nvSpPr>
        <p:spPr>
          <a:xfrm>
            <a:off x="685800" y="685800"/>
            <a:ext cx="7770813" cy="1065213"/>
          </a:xfrm>
        </p:spPr>
        <p:txBody>
          <a:bodyPr/>
          <a:lstStyle/>
          <a:p>
            <a:r>
              <a:rPr lang="en-US" dirty="0"/>
              <a:t>More Straw Polls</a:t>
            </a:r>
          </a:p>
        </p:txBody>
      </p:sp>
      <p:sp>
        <p:nvSpPr>
          <p:cNvPr id="3" name="Content Placeholder 2">
            <a:extLst>
              <a:ext uri="{FF2B5EF4-FFF2-40B4-BE49-F238E27FC236}">
                <a16:creationId xmlns:a16="http://schemas.microsoft.com/office/drawing/2014/main" id="{778B3E14-9600-AF2A-B5EA-96D1F606E637}"/>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200" dirty="0"/>
              <a:t>Do you support adding the following to the TGbn SFD?</a:t>
            </a:r>
          </a:p>
          <a:p>
            <a:pPr lvl="1">
              <a:buFont typeface="Arial" panose="020B0604020202020204" pitchFamily="34" charset="0"/>
              <a:buChar char="•"/>
            </a:pPr>
            <a:r>
              <a:rPr lang="en-US" sz="1050" dirty="0"/>
              <a:t>The 802.11bn amendment defines a mechanism for a UHR non-AP STA  to assist a UHR AP with a DRU allocation.</a:t>
            </a:r>
          </a:p>
          <a:p>
            <a:pPr marL="0" indent="0"/>
            <a:r>
              <a:rPr lang="pt-BR" sz="1200" dirty="0"/>
              <a:t>Supporting submissions: 11-24/1405r1</a:t>
            </a:r>
          </a:p>
          <a:p>
            <a:pPr marL="0" indent="0"/>
            <a:r>
              <a:rPr lang="pt-BR" sz="1200" dirty="0"/>
              <a:t>Result: 85Y, 70N, 69A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a way for a non-AP STA to notify an AP when the STA’s 0 dB of UL power headroom is due to the STA’s Local max TX power level</a:t>
            </a:r>
          </a:p>
          <a:p>
            <a:pPr marL="0" indent="0"/>
            <a:r>
              <a:rPr lang="pt-BR" sz="1200" dirty="0"/>
              <a:t>Supporting submissions: 11-24/1124r2</a:t>
            </a:r>
          </a:p>
          <a:p>
            <a:pPr marL="0" indent="0"/>
            <a:r>
              <a:rPr lang="pt-BR" sz="1200" dirty="0"/>
              <a:t>Result: 69Y 86N, 68A</a:t>
            </a:r>
            <a:endParaRPr lang="en-US" sz="1200" dirty="0"/>
          </a:p>
          <a:p>
            <a:pPr>
              <a:buFont typeface="Arial" panose="020B0604020202020204" pitchFamily="34" charset="0"/>
              <a:buChar char="•"/>
            </a:pPr>
            <a:r>
              <a:rPr lang="en-US" sz="1200" dirty="0"/>
              <a:t>Do you support adding the following to the TGbn SFD?</a:t>
            </a:r>
          </a:p>
          <a:p>
            <a:pPr marL="800100" lvl="1" indent="-342900">
              <a:buFont typeface="Arial" panose="020B0604020202020204" pitchFamily="34" charset="0"/>
              <a:buChar char="•"/>
            </a:pPr>
            <a:r>
              <a:rPr lang="en-US" sz="1100" dirty="0"/>
              <a:t>The 802.11bn amendment defines indication for "bounded output TX power" of a UHR non-AP STA in the UPH A-Control field for the following cases:</a:t>
            </a:r>
          </a:p>
          <a:p>
            <a:pPr marL="1200150" lvl="2" indent="-285750">
              <a:buFont typeface="Arial" panose="020B0604020202020204" pitchFamily="34" charset="0"/>
              <a:buChar char="•"/>
            </a:pPr>
            <a:r>
              <a:rPr lang="en-US" sz="1050" dirty="0"/>
              <a:t>Case 1: the maximal allowed transmit power equals the value of the power of max EIRP PSD value within the allocated BW</a:t>
            </a:r>
          </a:p>
          <a:p>
            <a:pPr marL="1200150" lvl="2" indent="-285750">
              <a:buFont typeface="Arial" panose="020B0604020202020204" pitchFamily="34" charset="0"/>
              <a:buChar char="•"/>
            </a:pPr>
            <a:r>
              <a:rPr lang="en-US" sz="1050" dirty="0"/>
              <a:t>Case 2: the UL Power Headroom value is 0 due to the non-AP STA’s Local max TX power level.</a:t>
            </a:r>
          </a:p>
          <a:p>
            <a:pPr marL="800100" lvl="1" indent="-342900">
              <a:buFont typeface="Arial" panose="020B0604020202020204" pitchFamily="34" charset="0"/>
              <a:buChar char="•"/>
            </a:pPr>
            <a:r>
              <a:rPr lang="en-US" sz="1100" dirty="0"/>
              <a:t> NOTES:</a:t>
            </a:r>
          </a:p>
          <a:p>
            <a:pPr marL="1200150" lvl="2" indent="-342900">
              <a:buFont typeface="Arial" panose="020B0604020202020204" pitchFamily="34" charset="0"/>
              <a:buChar char="•"/>
            </a:pPr>
            <a:r>
              <a:rPr lang="en-US" sz="900" dirty="0"/>
              <a:t>The "bounded output TX power" (TBD field name) uses B6-B7 reserved bits in UPH A-control.</a:t>
            </a:r>
          </a:p>
          <a:p>
            <a:pPr marL="1200150" lvl="2" indent="-342900">
              <a:buFont typeface="Arial" panose="020B0604020202020204" pitchFamily="34" charset="0"/>
              <a:buChar char="•"/>
            </a:pPr>
            <a:r>
              <a:rPr lang="en-US" sz="1100" dirty="0"/>
              <a:t>Other Cases - TBD.</a:t>
            </a:r>
          </a:p>
          <a:p>
            <a:pPr>
              <a:buFont typeface="Arial" panose="020B0604020202020204" pitchFamily="34" charset="0"/>
              <a:buChar char="•"/>
            </a:pPr>
            <a:r>
              <a:rPr lang="pt-BR" sz="1200" dirty="0"/>
              <a:t>Supporting submissions: 11-24/1405r1, 11-24/1124r2</a:t>
            </a: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357DA7DF-0B4A-A609-B3F0-BD2A0651E14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B70E26C7-B636-7215-4608-F639EF9F254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DAB610B4-6E76-DEA7-F2E1-FE46E53BD651}"/>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88680984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US" sz="1400" dirty="0"/>
              <a:t>Straw Polls</a:t>
            </a:r>
            <a:endParaRPr lang="en-GB" sz="1400" dirty="0"/>
          </a:p>
          <a:p>
            <a:pPr lvl="0">
              <a:buFont typeface="Arial" panose="020B0604020202020204" pitchFamily="34" charset="0"/>
              <a:buChar char="•"/>
            </a:pPr>
            <a:r>
              <a:rPr lang="en-GB" sz="1400" dirty="0"/>
              <a:t>Submissions – DRU (Miscellaneous, LTF, STF)</a:t>
            </a:r>
            <a:endParaRPr lang="en-GB" sz="900" strike="sngStrike" dirty="0">
              <a:solidFill>
                <a:schemeClr val="bg1">
                  <a:lumMod val="65000"/>
                </a:schemeClr>
              </a:solidFill>
            </a:endParaRP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24/1541</a:t>
            </a:r>
            <a:r>
              <a:rPr lang="en-US" sz="1200" dirty="0">
                <a:solidFill>
                  <a:srgbClr val="00B050"/>
                </a:solidFill>
              </a:rPr>
              <a:t>	Tone distribution in DRU - follow up				Yan Xin</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24/1471</a:t>
            </a:r>
            <a:r>
              <a:rPr lang="en-US" sz="1200" dirty="0">
                <a:solidFill>
                  <a:srgbClr val="00B050"/>
                </a:solidFill>
              </a:rPr>
              <a:t>   </a:t>
            </a:r>
            <a:r>
              <a:rPr lang="en-US" sz="1200" b="0" i="0" u="none" strike="noStrike" dirty="0">
                <a:solidFill>
                  <a:srgbClr val="00B050"/>
                </a:solidFill>
                <a:effectLst/>
              </a:rPr>
              <a:t>Signaling for DRU in Trigger Frame</a:t>
            </a:r>
            <a:r>
              <a:rPr lang="en-US" sz="1200" dirty="0">
                <a:solidFill>
                  <a:srgbClr val="00B050"/>
                </a:solidFill>
              </a:rPr>
              <a:t> 				</a:t>
            </a:r>
            <a:r>
              <a:rPr lang="en-US" sz="1200" b="0" i="0" u="none" strike="noStrike" dirty="0">
                <a:solidFill>
                  <a:srgbClr val="00B050"/>
                </a:solidFill>
                <a:effectLst/>
              </a:rPr>
              <a:t>Eunsung Park</a:t>
            </a:r>
            <a:endParaRPr lang="en-US" sz="1200" dirty="0">
              <a:solidFill>
                <a:srgbClr val="00B050"/>
              </a:solidFill>
            </a:endParaRPr>
          </a:p>
          <a:p>
            <a:pPr lvl="1">
              <a:buFont typeface="Arial" panose="020B0604020202020204" pitchFamily="34" charset="0"/>
              <a:buChar char="•"/>
            </a:pPr>
            <a:r>
              <a:rPr lang="en-GB" sz="1200" b="0" i="0" u="none" strike="noStrike" kern="1200" dirty="0">
                <a:solidFill>
                  <a:srgbClr val="6B9F25"/>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a:t>
            </a:r>
            <a:r>
              <a:rPr lang="en-US" sz="12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1489</a:t>
            </a:r>
            <a:r>
              <a:rPr lang="en-US" sz="1200" b="0" i="0" u="none" strike="noStrike" kern="1200" dirty="0">
                <a:solidFill>
                  <a:srgbClr val="00B050"/>
                </a:solidFill>
                <a:effectLst/>
                <a:ea typeface="MS Gothic" panose="020B0609070205080204" pitchFamily="49" charset="-128"/>
              </a:rPr>
              <a:t>   Signaling for DRU Transmission 					Shengquan Hu</a:t>
            </a:r>
            <a:endParaRPr lang="en-US" sz="1200" dirty="0">
              <a:solidFill>
                <a:srgbClr val="00B050"/>
              </a:solidFill>
            </a:endParaRP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24/1472</a:t>
            </a:r>
            <a:r>
              <a:rPr lang="en-GB" sz="1200" dirty="0">
                <a:solidFill>
                  <a:schemeClr val="bg1">
                    <a:lumMod val="65000"/>
                  </a:schemeClr>
                </a:solidFill>
              </a:rPr>
              <a:t>	Consideration-on-DRU-for-11bn					Lei Zhou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24/1510</a:t>
            </a:r>
            <a:r>
              <a:rPr lang="en-GB" sz="1200" dirty="0">
                <a:solidFill>
                  <a:schemeClr val="bg1">
                    <a:lumMod val="65000"/>
                  </a:schemeClr>
                </a:solidFill>
              </a:rPr>
              <a:t>	Open-issues-on-DRU							Lin Yang</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24/1540</a:t>
            </a:r>
            <a:r>
              <a:rPr lang="en-GB" sz="1200" dirty="0">
                <a:solidFill>
                  <a:schemeClr val="bg1">
                    <a:lumMod val="65000"/>
                  </a:schemeClr>
                </a:solidFill>
              </a:rPr>
              <a:t>	Power Imbalance Issue Analysis for DRU				Bo Gong</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24/1556</a:t>
            </a:r>
            <a:r>
              <a:rPr lang="en-GB" sz="1200" dirty="0">
                <a:solidFill>
                  <a:schemeClr val="bg1">
                    <a:lumMod val="65000"/>
                  </a:schemeClr>
                </a:solidFill>
              </a:rPr>
              <a:t>	Thoughts on DRU Availability for Regulatory Compliance	Yusuke Asai</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24/1480</a:t>
            </a:r>
            <a:r>
              <a:rPr lang="en-GB" sz="1200" dirty="0">
                <a:solidFill>
                  <a:schemeClr val="bg1">
                    <a:lumMod val="65000"/>
                  </a:schemeClr>
                </a:solidFill>
              </a:rPr>
              <a:t>	UHR-LTF for DRU							Sigurd Schelstraete</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24/1552</a:t>
            </a:r>
            <a:r>
              <a:rPr lang="en-GB" sz="1200" dirty="0">
                <a:solidFill>
                  <a:schemeClr val="bg1">
                    <a:lumMod val="65000"/>
                  </a:schemeClr>
                </a:solidFill>
              </a:rPr>
              <a:t>	UHR-LTF Design for DRU - Further Results			Mahmoud Kamel</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24/1567</a:t>
            </a:r>
            <a:r>
              <a:rPr lang="en-GB" sz="1200" dirty="0">
                <a:solidFill>
                  <a:schemeClr val="bg1">
                    <a:lumMod val="65000"/>
                  </a:schemeClr>
                </a:solidFill>
              </a:rPr>
              <a:t>	LTF Design for DRU							Ron Porat</a:t>
            </a:r>
          </a:p>
          <a:p>
            <a:pPr lvl="0">
              <a:buFont typeface="Arial" panose="020B0604020202020204" pitchFamily="34" charset="0"/>
              <a:buChar char="•"/>
            </a:pPr>
            <a:r>
              <a:rPr lang="en-GB" sz="1400" dirty="0" err="1"/>
              <a:t>AoB</a:t>
            </a:r>
            <a:r>
              <a:rPr lang="en-GB" sz="1400" dirty="0"/>
              <a:t>:</a:t>
            </a:r>
          </a:p>
          <a:p>
            <a:pPr>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3843519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BAACF-5859-61A3-E373-956BF9DB7985}"/>
              </a:ext>
            </a:extLst>
          </p:cNvPr>
          <p:cNvSpPr>
            <a:spLocks noGrp="1"/>
          </p:cNvSpPr>
          <p:nvPr>
            <p:ph type="title"/>
          </p:nvPr>
        </p:nvSpPr>
        <p:spPr/>
        <p:txBody>
          <a:bodyPr/>
          <a:lstStyle/>
          <a:p>
            <a:r>
              <a:rPr lang="en-US" dirty="0"/>
              <a:t>Straw Polls Part 1</a:t>
            </a:r>
          </a:p>
        </p:txBody>
      </p:sp>
      <p:sp>
        <p:nvSpPr>
          <p:cNvPr id="3" name="Content Placeholder 2">
            <a:extLst>
              <a:ext uri="{FF2B5EF4-FFF2-40B4-BE49-F238E27FC236}">
                <a16:creationId xmlns:a16="http://schemas.microsoft.com/office/drawing/2014/main" id="{8F8A38C6-55CD-64E3-03E5-F821D75507B4}"/>
              </a:ext>
            </a:extLst>
          </p:cNvPr>
          <p:cNvSpPr>
            <a:spLocks noGrp="1"/>
          </p:cNvSpPr>
          <p:nvPr>
            <p:ph idx="1"/>
          </p:nvPr>
        </p:nvSpPr>
        <p:spPr>
          <a:xfrm>
            <a:off x="685800" y="1981200"/>
            <a:ext cx="7770813" cy="4494213"/>
          </a:xfrm>
        </p:spPr>
        <p:txBody>
          <a:bodyPr/>
          <a:lstStyle/>
          <a:p>
            <a:r>
              <a:rPr lang="en-US" sz="1050" b="0" dirty="0"/>
              <a:t>SP1: Do you agree to include the following text to the 11bn SFD?</a:t>
            </a:r>
          </a:p>
          <a:p>
            <a:r>
              <a:rPr lang="en-US" sz="1050" b="0" dirty="0"/>
              <a:t>     Introduce new MCSs which are applicable to single spatial stream transmissions, as well as to equal modulation and unequal modulation cases in multiple spatial stream transmissions.</a:t>
            </a:r>
          </a:p>
          <a:p>
            <a:r>
              <a:rPr lang="en-US" sz="1050" b="0" dirty="0"/>
              <a:t>[DCN# 11/24-1186]</a:t>
            </a:r>
          </a:p>
          <a:p>
            <a:r>
              <a:rPr lang="en-US" sz="1050" b="0" dirty="0"/>
              <a:t>Result: No objection.</a:t>
            </a:r>
          </a:p>
          <a:p>
            <a:r>
              <a:rPr lang="en-US" sz="1050" b="0" dirty="0"/>
              <a:t>SP2: Do you agree to include the following into the 11bn SFD?</a:t>
            </a:r>
          </a:p>
          <a:p>
            <a:r>
              <a:rPr lang="en-US" sz="1050" b="0" dirty="0"/>
              <a:t>In the U-SIG field of a UHR ELR PPDU, the PHY Version Identifier is set to 1. And the PPDU Type And Compression Mode is used to indicate ELR PPDU.[DCN# 11/24-1410r0]Result: No objection.</a:t>
            </a:r>
          </a:p>
          <a:p>
            <a:r>
              <a:rPr lang="en-US" sz="1050" b="0" dirty="0"/>
              <a:t>Result: No objection.</a:t>
            </a:r>
          </a:p>
          <a:p>
            <a:r>
              <a:rPr lang="en-US" sz="1050" b="0" dirty="0"/>
              <a:t>SP3: Do you agree to add to the TGbn SFD the following:</a:t>
            </a:r>
          </a:p>
          <a:p>
            <a:r>
              <a:rPr lang="en-US" sz="1050" b="0" dirty="0"/>
              <a:t>Define a mode with additional pilots, located within the data portion of the PPDU, which are used for interference estimation &amp; mitigation</a:t>
            </a:r>
          </a:p>
          <a:p>
            <a:r>
              <a:rPr lang="en-US" sz="1050" b="0" dirty="0"/>
              <a:t>Note: zero-energy pilots alternative to be considered as well</a:t>
            </a:r>
          </a:p>
          <a:p>
            <a:r>
              <a:rPr lang="en-US" sz="1050" b="0" dirty="0"/>
              <a:t>This SP is in relation to DCN 11-24/1264</a:t>
            </a:r>
          </a:p>
          <a:p>
            <a:r>
              <a:rPr lang="en-US" sz="1050" b="0" dirty="0"/>
              <a:t>Results: Y/N/Abs: 60/17/34</a:t>
            </a:r>
          </a:p>
          <a:p>
            <a:r>
              <a:rPr lang="en-US" sz="1050" b="0" dirty="0"/>
              <a:t>SP4: Do you agree to include the following into the 11bn SFD? </a:t>
            </a:r>
          </a:p>
          <a:p>
            <a:r>
              <a:rPr lang="en-US" sz="1050" b="0" dirty="0"/>
              <a:t>• ELR-SIG is located right after ELR-LTF in ELR PPDU </a:t>
            </a:r>
          </a:p>
          <a:p>
            <a:r>
              <a:rPr lang="en-US" sz="1050" b="0" dirty="0"/>
              <a:t>(Note that ELR-LTF is the short name of UHR-LTF for ELR PPDU) </a:t>
            </a:r>
          </a:p>
          <a:p>
            <a:r>
              <a:rPr lang="en-US" sz="1050" b="0" dirty="0"/>
              <a:t>This SP is in relation to DCN 11-24/1478</a:t>
            </a:r>
          </a:p>
          <a:p>
            <a:r>
              <a:rPr lang="en-US" sz="1050" b="0" dirty="0"/>
              <a:t>Results: Y/N/Abs: 64/3/15</a:t>
            </a:r>
          </a:p>
        </p:txBody>
      </p:sp>
      <p:sp>
        <p:nvSpPr>
          <p:cNvPr id="4" name="Slide Number Placeholder 3">
            <a:extLst>
              <a:ext uri="{FF2B5EF4-FFF2-40B4-BE49-F238E27FC236}">
                <a16:creationId xmlns:a16="http://schemas.microsoft.com/office/drawing/2014/main" id="{AAE94E7D-2B89-16DD-9524-A893F6B4E36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661CD23B-F339-947A-7538-020F54D24CA1}"/>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25D90AC6-7C28-3C25-752B-3FD61ED5684B}"/>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7950019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Straw Polls</a:t>
            </a:r>
          </a:p>
          <a:p>
            <a:pPr>
              <a:buFont typeface="Arial" panose="020B0604020202020204" pitchFamily="34" charset="0"/>
              <a:buChar char="•"/>
            </a:pPr>
            <a:r>
              <a:rPr lang="en-GB" sz="1400" dirty="0"/>
              <a:t>Submissions – Preemption Part 1</a:t>
            </a:r>
            <a:endParaRPr lang="en-US" sz="9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200" b="0" i="0" u="none"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24/0660</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Dynamic QoS profiles with SCS</a:t>
            </a:r>
            <a:r>
              <a:rPr lang="en-US" sz="1200" dirty="0">
                <a:solidFill>
                  <a:srgbClr val="00B050"/>
                </a:solidFill>
              </a:rPr>
              <a:t> 						</a:t>
            </a:r>
            <a:r>
              <a:rPr lang="en-US" sz="1200" b="0" i="0" u="none" strike="noStrike" kern="1200" dirty="0">
                <a:solidFill>
                  <a:srgbClr val="00B050"/>
                </a:solidFill>
                <a:effectLst/>
                <a:ea typeface="MS Gothic" panose="020B0609070205080204" pitchFamily="49" charset="-128"/>
              </a:rPr>
              <a:t>Binita Gupta</a:t>
            </a:r>
            <a:r>
              <a:rPr lang="en-US" sz="1200" dirty="0">
                <a:solidFill>
                  <a:srgbClr val="00B050"/>
                </a:solidFill>
              </a:rPr>
              <a:t> </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24/0067</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Range Expansion via Repeated Transmission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Nima Namvar</a:t>
            </a:r>
            <a:r>
              <a:rPr lang="en-US" sz="1200" dirty="0">
                <a:solidFill>
                  <a:srgbClr val="00B050"/>
                </a:solidFill>
                <a:effectLst/>
              </a:rPr>
              <a:t> </a:t>
            </a:r>
            <a:endParaRPr lang="en-GB"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24/0852</a:t>
            </a:r>
            <a:r>
              <a:rPr lang="en-US" sz="1200" dirty="0">
                <a:solidFill>
                  <a:srgbClr val="00B050"/>
                </a:solidFill>
              </a:rPr>
              <a:t>	Timely TX of LL traffic with reduced preemption </a:t>
            </a:r>
            <a:r>
              <a:rPr lang="en-US" sz="1200" dirty="0" err="1">
                <a:solidFill>
                  <a:srgbClr val="00B050"/>
                </a:solidFill>
              </a:rPr>
              <a:t>occurance</a:t>
            </a:r>
            <a:r>
              <a:rPr lang="en-US" sz="1200" dirty="0">
                <a:solidFill>
                  <a:srgbClr val="00B050"/>
                </a:solidFill>
              </a:rPr>
              <a:t>		Jerome Gu</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24/0870</a:t>
            </a:r>
            <a:r>
              <a:rPr lang="en-US" sz="1200" dirty="0">
                <a:solidFill>
                  <a:srgbClr val="00B050"/>
                </a:solidFill>
              </a:rPr>
              <a:t>	Further Considerations on Preemption					Serhat Erkucuk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24/0729</a:t>
            </a:r>
            <a:r>
              <a:rPr lang="en-GB" sz="1200" dirty="0">
                <a:solidFill>
                  <a:schemeClr val="bg1">
                    <a:lumMod val="65000"/>
                  </a:schemeClr>
                </a:solidFill>
              </a:rPr>
              <a:t>	Thoughts on </a:t>
            </a:r>
            <a:r>
              <a:rPr lang="en-GB" sz="1200" dirty="0" err="1">
                <a:solidFill>
                  <a:schemeClr val="bg1">
                    <a:lumMod val="65000"/>
                  </a:schemeClr>
                </a:solidFill>
              </a:rPr>
              <a:t>preemption</a:t>
            </a:r>
            <a:r>
              <a:rPr lang="en-GB" sz="1200" dirty="0">
                <a:solidFill>
                  <a:schemeClr val="bg1">
                    <a:lumMod val="65000"/>
                  </a:schemeClr>
                </a:solidFill>
              </a:rPr>
              <a:t>							Binita Gupta</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24/1074</a:t>
            </a:r>
            <a:r>
              <a:rPr lang="en-GB" sz="1200" dirty="0">
                <a:solidFill>
                  <a:schemeClr val="bg1">
                    <a:lumMod val="65000"/>
                  </a:schemeClr>
                </a:solidFill>
              </a:rPr>
              <a:t>	Preemption TXOP								Yuxin Lu</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24/1076</a:t>
            </a:r>
            <a:r>
              <a:rPr lang="en-GB" sz="1200" dirty="0">
                <a:solidFill>
                  <a:schemeClr val="bg1">
                    <a:lumMod val="65000"/>
                  </a:schemeClr>
                </a:solidFill>
              </a:rPr>
              <a:t>	Some thoughts on </a:t>
            </a:r>
            <a:r>
              <a:rPr lang="en-GB" sz="1200" dirty="0" err="1">
                <a:solidFill>
                  <a:schemeClr val="bg1">
                    <a:lumMod val="65000"/>
                  </a:schemeClr>
                </a:solidFill>
              </a:rPr>
              <a:t>preemption</a:t>
            </a:r>
            <a:r>
              <a:rPr lang="en-GB" sz="1200" dirty="0">
                <a:solidFill>
                  <a:schemeClr val="bg1">
                    <a:lumMod val="65000"/>
                  </a:schemeClr>
                </a:solidFill>
              </a:rPr>
              <a:t>						Jay Yang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24/1207</a:t>
            </a:r>
            <a:r>
              <a:rPr lang="en-GB" sz="1200" dirty="0">
                <a:solidFill>
                  <a:schemeClr val="bg1">
                    <a:lumMod val="65000"/>
                  </a:schemeClr>
                </a:solidFill>
              </a:rPr>
              <a:t>	Preemption Session Setup							Jason Y. Guo</a:t>
            </a:r>
          </a:p>
          <a:p>
            <a:pPr lvl="1">
              <a:buFont typeface="Arial" panose="020B0604020202020204" pitchFamily="34" charset="0"/>
              <a:buChar char="•"/>
            </a:pPr>
            <a:r>
              <a:rPr lang="en-GB" sz="1200" dirty="0">
                <a:solidFill>
                  <a:schemeClr val="bg1">
                    <a:lumMod val="65000"/>
                  </a:schemeClr>
                </a:solidFill>
                <a:hlinkClick r:id="rId11">
                  <a:extLst>
                    <a:ext uri="{A12FA001-AC4F-418D-AE19-62706E023703}">
                      <ahyp:hlinkClr xmlns:ahyp="http://schemas.microsoft.com/office/drawing/2018/hyperlinkcolor" val="tx"/>
                    </a:ext>
                  </a:extLst>
                </a:hlinkClick>
              </a:rPr>
              <a:t>24/1257</a:t>
            </a:r>
            <a:r>
              <a:rPr lang="en-GB" sz="1200" dirty="0">
                <a:solidFill>
                  <a:schemeClr val="bg1">
                    <a:lumMod val="65000"/>
                  </a:schemeClr>
                </a:solidFill>
              </a:rPr>
              <a:t>	Preemption Procedure and Indication- follow up				Yunbo Li</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9409927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19600"/>
          </a:xfrm>
        </p:spPr>
        <p:txBody>
          <a:bodyPr/>
          <a:lstStyle/>
          <a:p>
            <a:r>
              <a:rPr lang="en-US" sz="1050" dirty="0">
                <a:solidFill>
                  <a:srgbClr val="00B050"/>
                </a:solidFill>
              </a:rPr>
              <a:t>SP1: Do you agree to add mechanism(s) in 11bn to improve latency for peer-to-peer communication for a non-AP STA on the base channel as well as off-channel?</a:t>
            </a:r>
          </a:p>
          <a:p>
            <a:r>
              <a:rPr lang="en-US" sz="1050" b="0" dirty="0"/>
              <a:t>Note 1: </a:t>
            </a:r>
          </a:p>
          <a:p>
            <a:r>
              <a:rPr lang="en-US" sz="1050" b="0" dirty="0"/>
              <a:t>- Base channel is the channel where the AP associated with the non-AP STA is operating. </a:t>
            </a:r>
          </a:p>
          <a:p>
            <a:r>
              <a:rPr lang="en-US" sz="1050" b="0" dirty="0"/>
              <a:t>- A channel where the associated AP is not operating is an off-channel for the non-AP STA.</a:t>
            </a:r>
          </a:p>
          <a:p>
            <a:r>
              <a:rPr lang="en-US" sz="1050" b="0" dirty="0"/>
              <a:t>Note 2: Off-channel P2P improvement can be based on enhancement to the baseline Channel Usage procedure; whether additional procedures are needed is TBD.</a:t>
            </a:r>
          </a:p>
          <a:p>
            <a:pPr marL="0" indent="0"/>
            <a:r>
              <a:rPr lang="en-US" sz="1050" b="0" i="1" dirty="0"/>
              <a:t>Supporting list: [</a:t>
            </a:r>
            <a:r>
              <a:rPr lang="pt-BR" sz="900" b="0" i="1" dirty="0">
                <a:solidFill>
                  <a:srgbClr val="222222"/>
                </a:solidFill>
                <a:effectLst/>
                <a:highlight>
                  <a:srgbClr val="FFFFFF"/>
                </a:highlight>
                <a:latin typeface="Arial" panose="020B0604020202020204" pitchFamily="34" charset="0"/>
              </a:rPr>
              <a:t>22/1528r1, 23/294r1, 23/1424r0, 23/1929r0, 24/392r2, 24/393r3, 24/0403r2</a:t>
            </a:r>
            <a:r>
              <a:rPr lang="en-US" sz="1050" b="0" i="1" dirty="0"/>
              <a:t>] SP requested by: Rubayet</a:t>
            </a:r>
          </a:p>
          <a:p>
            <a:pPr marL="0" indent="0"/>
            <a:r>
              <a:rPr lang="en-US" sz="1050" i="1" dirty="0"/>
              <a:t>Result: 89Y, 57N, 33A</a:t>
            </a:r>
          </a:p>
          <a:p>
            <a:pPr marL="0" indent="0" algn="l">
              <a:spcBef>
                <a:spcPts val="0"/>
              </a:spcBef>
              <a:spcAft>
                <a:spcPts val="0"/>
              </a:spcAft>
            </a:pPr>
            <a:endParaRPr lang="en-US" sz="900" b="1" i="0" dirty="0">
              <a:solidFill>
                <a:srgbClr val="222222"/>
              </a:solidFill>
              <a:effectLst/>
              <a:highlight>
                <a:srgbClr val="FFFFFF"/>
              </a:highlight>
              <a:latin typeface="Arial" panose="020B0604020202020204" pitchFamily="34" charset="0"/>
            </a:endParaRPr>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SP2: Do you support that an UHR STA that uses the power save mode to transition from lower capability (LC) mode to higher capability (HC) mode, advertises the amount of padding it needs in a received initial control frame?</a:t>
            </a:r>
            <a:endParaRPr lang="en-US" sz="1600" b="0" i="0" dirty="0">
              <a:solidFill>
                <a:srgbClr val="00B050"/>
              </a:solidFill>
              <a:effectLst/>
              <a:highlight>
                <a:srgbClr val="FFFFFF"/>
              </a:highlight>
              <a:latin typeface="Arial" panose="020B0604020202020204" pitchFamily="34" charset="0"/>
            </a:endParaRPr>
          </a:p>
          <a:p>
            <a:pPr marL="742950" marR="0" lvl="1" indent="-285750" algn="l">
              <a:spcBef>
                <a:spcPts val="0"/>
              </a:spcBef>
              <a:spcAft>
                <a:spcPts val="0"/>
              </a:spcAft>
              <a:buFont typeface="Arial" panose="020B0604020202020204" pitchFamily="34" charset="0"/>
              <a:buChar char="•"/>
            </a:pPr>
            <a:r>
              <a:rPr lang="en-US" sz="900" b="0" i="0" dirty="0">
                <a:solidFill>
                  <a:srgbClr val="222222"/>
                </a:solidFill>
                <a:effectLst/>
                <a:highlight>
                  <a:srgbClr val="FFFFFF"/>
                </a:highlight>
                <a:latin typeface="Aptos" panose="020B0004020202020204" pitchFamily="34" charset="0"/>
              </a:rPr>
              <a:t>Padding values range between 0 and 256 us with a TBD resolution</a:t>
            </a:r>
            <a:endParaRPr lang="en-US" sz="1000" b="0" i="0" dirty="0">
              <a:solidFill>
                <a:srgbClr val="222222"/>
              </a:solidFill>
              <a:effectLst/>
              <a:highlight>
                <a:srgbClr val="FFFFFF"/>
              </a:highlight>
              <a:latin typeface="Aptos" panose="020B0004020202020204" pitchFamily="34" charset="0"/>
            </a:endParaRPr>
          </a:p>
          <a:p>
            <a:pPr algn="l"/>
            <a:r>
              <a:rPr lang="en-US" sz="900" b="0" i="1" dirty="0">
                <a:solidFill>
                  <a:srgbClr val="222222"/>
                </a:solidFill>
                <a:effectLst/>
                <a:highlight>
                  <a:srgbClr val="FFFFFF"/>
                </a:highlight>
                <a:latin typeface="Arial" panose="020B0604020202020204" pitchFamily="34" charset="0"/>
              </a:rPr>
              <a:t>Supporting list: [24/503, 24/544, 24/1129, 24/1227, 450] </a:t>
            </a:r>
            <a:r>
              <a:rPr lang="en-US" sz="900" b="0" i="1" dirty="0"/>
              <a:t>SP requested by: Sherief </a:t>
            </a:r>
            <a:r>
              <a:rPr lang="en-US" sz="900" b="0" i="0" dirty="0">
                <a:solidFill>
                  <a:srgbClr val="222222"/>
                </a:solidFill>
                <a:effectLst/>
                <a:highlight>
                  <a:srgbClr val="FFFFFF"/>
                </a:highlight>
                <a:latin typeface="Arial" panose="020B0604020202020204" pitchFamily="34" charset="0"/>
              </a:rPr>
              <a:t> </a:t>
            </a:r>
          </a:p>
          <a:p>
            <a:pPr algn="l"/>
            <a:r>
              <a:rPr lang="en-US" sz="1050" i="1" dirty="0"/>
              <a:t>Result: 130Y, 35N, 26A</a:t>
            </a:r>
          </a:p>
          <a:p>
            <a:pPr algn="l"/>
            <a:endParaRPr lang="en-US" sz="1050" i="1" dirty="0"/>
          </a:p>
          <a:p>
            <a:pPr marL="0" indent="0" algn="l">
              <a:spcBef>
                <a:spcPts val="0"/>
              </a:spcBef>
              <a:spcAft>
                <a:spcPts val="0"/>
              </a:spcAft>
            </a:pPr>
            <a:r>
              <a:rPr lang="en-US" sz="900" b="1" i="0" dirty="0">
                <a:solidFill>
                  <a:srgbClr val="00B050"/>
                </a:solidFill>
                <a:effectLst/>
                <a:highlight>
                  <a:srgbClr val="FFFFFF"/>
                </a:highlight>
                <a:latin typeface="Arial" panose="020B0604020202020204" pitchFamily="34" charset="0"/>
              </a:rPr>
              <a:t>SP3: 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endParaRPr lang="en-US" sz="1600" b="0" i="0" dirty="0">
              <a:solidFill>
                <a:srgbClr val="00B050"/>
              </a:solidFill>
              <a:effectLst/>
              <a:highlight>
                <a:srgbClr val="FFFFFF"/>
              </a:highlight>
              <a:latin typeface="Arial" panose="020B0604020202020204" pitchFamily="34" charset="0"/>
            </a:endParaRPr>
          </a:p>
          <a:p>
            <a:pPr marL="914400" algn="l"/>
            <a:r>
              <a:rPr lang="en-US" sz="900" b="0" i="0" dirty="0">
                <a:solidFill>
                  <a:srgbClr val="222222"/>
                </a:solidFill>
                <a:effectLst/>
                <a:highlight>
                  <a:srgbClr val="FFFFFF"/>
                </a:highlight>
                <a:latin typeface="Calibri" panose="020F0502020204030204" pitchFamily="34" charset="0"/>
              </a:rPr>
              <a:t>–</a:t>
            </a:r>
            <a:r>
              <a:rPr lang="en-US" sz="400" b="0" i="0" dirty="0">
                <a:solidFill>
                  <a:srgbClr val="222222"/>
                </a:solidFill>
                <a:effectLst/>
                <a:highlight>
                  <a:srgbClr val="FFFFFF"/>
                </a:highlight>
                <a:latin typeface="Times New Roman" panose="02020603050405020304" pitchFamily="18" charset="0"/>
              </a:rPr>
              <a:t>         </a:t>
            </a:r>
            <a:r>
              <a:rPr lang="en-US" sz="900" b="0" i="0" dirty="0">
                <a:solidFill>
                  <a:srgbClr val="222222"/>
                </a:solidFill>
                <a:effectLst/>
                <a:highlight>
                  <a:srgbClr val="FFFFFF"/>
                </a:highlight>
                <a:latin typeface="Arial" panose="020B0604020202020204" pitchFamily="34" charset="0"/>
              </a:rPr>
              <a:t>Mandatory/optional support for transmitting intermediate FCS is TBD</a:t>
            </a:r>
            <a:endParaRPr lang="en-US" sz="1600" b="0" i="0" dirty="0">
              <a:solidFill>
                <a:srgbClr val="222222"/>
              </a:solidFill>
              <a:effectLst/>
              <a:highlight>
                <a:srgbClr val="FFFFFF"/>
              </a:highlight>
              <a:latin typeface="Arial" panose="020B0604020202020204" pitchFamily="34" charset="0"/>
            </a:endParaRPr>
          </a:p>
          <a:p>
            <a:pPr algn="l"/>
            <a:r>
              <a:rPr lang="en-US" sz="900" b="0" i="1" dirty="0">
                <a:solidFill>
                  <a:srgbClr val="222222"/>
                </a:solidFill>
                <a:effectLst/>
                <a:highlight>
                  <a:srgbClr val="FFFFFF"/>
                </a:highlight>
              </a:rPr>
              <a:t> Supporting list: [24/544, 24/1129, 24/1227, 24/1246] </a:t>
            </a:r>
            <a:r>
              <a:rPr lang="en-US" sz="900" b="0" i="1" dirty="0"/>
              <a:t>SP requested by: Sherief</a:t>
            </a:r>
          </a:p>
          <a:p>
            <a:pPr algn="l"/>
            <a:r>
              <a:rPr lang="en-US" sz="1050" i="1" dirty="0">
                <a:solidFill>
                  <a:srgbClr val="222222"/>
                </a:solidFill>
                <a:effectLst/>
                <a:highlight>
                  <a:srgbClr val="FFFFFF"/>
                </a:highlight>
              </a:rPr>
              <a:t>Result: 125Y, 55N, 35A</a:t>
            </a:r>
            <a:endParaRPr lang="en-US" sz="1050" i="0" dirty="0">
              <a:solidFill>
                <a:srgbClr val="222222"/>
              </a:solidFill>
              <a:effectLst/>
              <a:highlight>
                <a:srgbClr val="FFFFFF"/>
              </a:highlight>
            </a:endParaRP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8201907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 (22’)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050" dirty="0">
                <a:solidFill>
                  <a:srgbClr val="00B050"/>
                </a:solidFill>
              </a:rPr>
              <a:t>SP4: Do you agree that TGbn shall define a Coordinated TDMA (C-TDMA) procedure for an AP to share its time resources of an obtained TXOP with a set of APs.</a:t>
            </a:r>
          </a:p>
          <a:p>
            <a:pPr>
              <a:buFont typeface="Arial" panose="020B0604020202020204" pitchFamily="34" charset="0"/>
              <a:buChar char="•"/>
            </a:pPr>
            <a:r>
              <a:rPr lang="en-US" sz="1050" b="0" dirty="0"/>
              <a:t>Set of APs is TBD.</a:t>
            </a:r>
          </a:p>
          <a:p>
            <a:pPr>
              <a:buFont typeface="Arial" panose="020B0604020202020204" pitchFamily="34" charset="0"/>
              <a:buChar char="•"/>
            </a:pPr>
            <a:r>
              <a:rPr lang="en-US" sz="1050" b="0" dirty="0"/>
              <a:t>The set can consist of one AP.</a:t>
            </a:r>
          </a:p>
          <a:p>
            <a:r>
              <a:rPr lang="en-US" sz="1050" b="0" i="1" dirty="0"/>
              <a:t> Supporting list: [11-23/0041, 11-23/249, 11-23/0261, 11-23/739, 11-23/1085, 11-23/1692, 11-23/1895, 11-23/1910, 11-23/1912, 11-24/93, 11-24/227, 11-24/382, 11-24/411, 11-24/423, 11-24/462, 11-24/842, 11-24/843, 11-24/866, 11-24/887, 11-24/941, 11-24/1016, 11-24/1017, 11-24/1225, 11-24/1250] SP requested by: Abhishek</a:t>
            </a:r>
            <a:endParaRPr lang="en-US" sz="1050" i="1" dirty="0"/>
          </a:p>
          <a:p>
            <a:r>
              <a:rPr lang="en-US" sz="1050" i="1" dirty="0"/>
              <a:t>Result: No objection.</a:t>
            </a:r>
          </a:p>
          <a:p>
            <a:pPr marL="0" indent="0"/>
            <a:r>
              <a:rPr lang="en-US" sz="1000" dirty="0">
                <a:solidFill>
                  <a:srgbClr val="FFC000"/>
                </a:solidFill>
              </a:rPr>
              <a:t>SP5: Do you agree to define a mode of operation in NPCA where the NPCA non-AP does not use untriggered UL transmissions on the NPCA primary channel</a:t>
            </a:r>
          </a:p>
          <a:p>
            <a:pPr>
              <a:buFont typeface="Arial" panose="020B0604020202020204" pitchFamily="34" charset="0"/>
              <a:buChar char="•"/>
            </a:pPr>
            <a:r>
              <a:rPr lang="en-US" sz="1050" b="0" dirty="0"/>
              <a:t>This mode can be enabled/disabled by the AP  </a:t>
            </a:r>
          </a:p>
          <a:p>
            <a:pPr>
              <a:buFont typeface="Arial" panose="020B0604020202020204" pitchFamily="34" charset="0"/>
              <a:buChar char="•"/>
            </a:pPr>
            <a:r>
              <a:rPr lang="en-US" sz="1050" b="0" dirty="0"/>
              <a:t>Whether the mode is for all associated non-APs or per non-AP is TBD</a:t>
            </a:r>
          </a:p>
          <a:p>
            <a:pPr>
              <a:buFont typeface="Arial" panose="020B0604020202020204" pitchFamily="34" charset="0"/>
              <a:buChar char="•"/>
            </a:pPr>
            <a:r>
              <a:rPr lang="en-US" sz="1050" b="0" dirty="0"/>
              <a:t>TBD whether MU EDCA parameters mechanism is used for this or not</a:t>
            </a:r>
          </a:p>
          <a:p>
            <a:pPr marL="0" indent="0"/>
            <a:r>
              <a:rPr lang="en-US" sz="1000" b="0" dirty="0"/>
              <a:t>Supporting list: 24/1093] SP requested by: Sindhu</a:t>
            </a:r>
          </a:p>
          <a:p>
            <a:pPr marL="0" indent="0"/>
            <a:r>
              <a:rPr lang="en-US" sz="1000" dirty="0"/>
              <a:t>Result: Deferred after presentation.</a:t>
            </a:r>
          </a:p>
          <a:p>
            <a:pPr marL="0" indent="0"/>
            <a:r>
              <a:rPr lang="en-US" sz="1000" dirty="0">
                <a:solidFill>
                  <a:srgbClr val="FFC000"/>
                </a:solidFill>
              </a:rPr>
              <a:t>SP6: Do you agree with the following:</a:t>
            </a:r>
          </a:p>
          <a:p>
            <a:pPr>
              <a:buFont typeface="Arial" panose="020B0604020202020204" pitchFamily="34" charset="0"/>
              <a:buChar char="•"/>
            </a:pPr>
            <a:r>
              <a:rPr lang="en-US" sz="1050" b="0" dirty="0"/>
              <a:t>An NPCA STA shall initiate frame exchange on the NPCA Primary channel with an NPCA Initial Control Frame in the non-HT PPDU or non-HT duplicate PPDU format using a rate of 6 Mb/s, 12 Mb/s, or 24 Mb/s</a:t>
            </a:r>
          </a:p>
          <a:p>
            <a:pPr>
              <a:buFont typeface="Arial" panose="020B0604020202020204" pitchFamily="34" charset="0"/>
              <a:buChar char="•"/>
            </a:pPr>
            <a:r>
              <a:rPr lang="en-US" sz="1050" b="0" dirty="0"/>
              <a:t>Details on NPCA ICF are TBD</a:t>
            </a:r>
          </a:p>
          <a:p>
            <a:pPr marL="0" indent="0"/>
            <a:r>
              <a:rPr lang="en-US" sz="1000" b="0" dirty="0"/>
              <a:t>Supporting list: [24/1093] SP requested by: Sindhu</a:t>
            </a:r>
          </a:p>
          <a:p>
            <a:r>
              <a:rPr lang="en-US" sz="1050" i="1" dirty="0"/>
              <a:t>Result: </a:t>
            </a:r>
            <a:r>
              <a:rPr lang="en-US" sz="1050" dirty="0"/>
              <a:t>Deferred after presentation.</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9649730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sz="1600" dirty="0"/>
              <a:t>Straw Polls </a:t>
            </a:r>
            <a:endParaRPr lang="en-GB" sz="1600" dirty="0"/>
          </a:p>
          <a:p>
            <a:pPr>
              <a:buFont typeface="Arial" panose="020B0604020202020204" pitchFamily="34" charset="0"/>
              <a:buChar char="•"/>
            </a:pPr>
            <a:r>
              <a:rPr lang="en-GB" sz="1600" dirty="0"/>
              <a:t>Submissions – DRU Part 2 (Miscellaneous, LTF, STF)</a:t>
            </a:r>
            <a:endParaRPr lang="en-GB" sz="1000" strike="sngStrike" dirty="0">
              <a:solidFill>
                <a:schemeClr val="bg1">
                  <a:lumMod val="65000"/>
                </a:schemeClr>
              </a:solidFill>
            </a:endParaRP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24/1472</a:t>
            </a:r>
            <a:r>
              <a:rPr lang="en-GB" sz="1400" dirty="0">
                <a:solidFill>
                  <a:srgbClr val="00B050"/>
                </a:solidFill>
              </a:rPr>
              <a:t>	Consideration-on-DRU-for-11bn					Lei Zhou</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24/1510</a:t>
            </a:r>
            <a:r>
              <a:rPr lang="en-GB" sz="1400" dirty="0">
                <a:solidFill>
                  <a:srgbClr val="00B050"/>
                </a:solidFill>
              </a:rPr>
              <a:t>	Open-issues-on-DRU							Lin Yang</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24/1540</a:t>
            </a:r>
            <a:r>
              <a:rPr lang="en-GB" sz="1400" dirty="0">
                <a:solidFill>
                  <a:srgbClr val="00B050"/>
                </a:solidFill>
              </a:rPr>
              <a:t>	Power Imbalance Issue Analysis for DRU				Bo Gong</a:t>
            </a:r>
          </a:p>
          <a:p>
            <a:pPr lvl="1">
              <a:buFont typeface="Arial" panose="020B0604020202020204" pitchFamily="34" charset="0"/>
              <a:buChar char="•"/>
            </a:pPr>
            <a:r>
              <a:rPr lang="en-GB" sz="1400" dirty="0">
                <a:solidFill>
                  <a:schemeClr val="bg1">
                    <a:lumMod val="65000"/>
                  </a:schemeClr>
                </a:solidFill>
                <a:hlinkClick r:id="rId5">
                  <a:extLst>
                    <a:ext uri="{A12FA001-AC4F-418D-AE19-62706E023703}">
                      <ahyp:hlinkClr xmlns:ahyp="http://schemas.microsoft.com/office/drawing/2018/hyperlinkcolor" val="tx"/>
                    </a:ext>
                  </a:extLst>
                </a:hlinkClick>
              </a:rPr>
              <a:t>24/1556</a:t>
            </a:r>
            <a:r>
              <a:rPr lang="en-GB" sz="1400" dirty="0">
                <a:solidFill>
                  <a:schemeClr val="bg1">
                    <a:lumMod val="65000"/>
                  </a:schemeClr>
                </a:solidFill>
              </a:rPr>
              <a:t>	Thoughts on DRU Availability for Regulatory Compliance	Yusuke Asai</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24/1480</a:t>
            </a:r>
            <a:r>
              <a:rPr lang="en-GB" sz="1400" dirty="0">
                <a:solidFill>
                  <a:schemeClr val="bg1">
                    <a:lumMod val="65000"/>
                  </a:schemeClr>
                </a:solidFill>
              </a:rPr>
              <a:t>	UHR-LTF for DRU							Sigurd Schelstraete</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24/1552</a:t>
            </a:r>
            <a:r>
              <a:rPr lang="en-GB" sz="1400" dirty="0">
                <a:solidFill>
                  <a:schemeClr val="bg1">
                    <a:lumMod val="65000"/>
                  </a:schemeClr>
                </a:solidFill>
              </a:rPr>
              <a:t>	UHR-LTF Design for DRU - Further Results			Mahmoud Kamel</a:t>
            </a:r>
          </a:p>
          <a:p>
            <a:pPr lvl="1">
              <a:buFont typeface="Arial" panose="020B0604020202020204" pitchFamily="34" charset="0"/>
              <a:buChar char="•"/>
            </a:pPr>
            <a:r>
              <a:rPr lang="en-GB" sz="1400" dirty="0">
                <a:solidFill>
                  <a:schemeClr val="bg1">
                    <a:lumMod val="65000"/>
                  </a:schemeClr>
                </a:solidFill>
                <a:hlinkClick r:id="rId8">
                  <a:extLst>
                    <a:ext uri="{A12FA001-AC4F-418D-AE19-62706E023703}">
                      <ahyp:hlinkClr xmlns:ahyp="http://schemas.microsoft.com/office/drawing/2018/hyperlinkcolor" val="tx"/>
                    </a:ext>
                  </a:extLst>
                </a:hlinkClick>
              </a:rPr>
              <a:t>24/1567</a:t>
            </a:r>
            <a:r>
              <a:rPr lang="en-GB" sz="1400" dirty="0">
                <a:solidFill>
                  <a:schemeClr val="bg1">
                    <a:lumMod val="65000"/>
                  </a:schemeClr>
                </a:solidFill>
              </a:rPr>
              <a:t>	LTF Design for DRU							Ron Porat</a:t>
            </a:r>
          </a:p>
          <a:p>
            <a:pPr lvl="0">
              <a:buFont typeface="Arial" panose="020B0604020202020204" pitchFamily="34" charset="0"/>
              <a:buChar char="•"/>
            </a:pPr>
            <a:r>
              <a:rPr lang="en-GB" sz="1600" dirty="0" err="1"/>
              <a:t>AoB</a:t>
            </a:r>
            <a:r>
              <a:rPr lang="en-GB" sz="1600" dirty="0"/>
              <a:t>:</a:t>
            </a:r>
          </a:p>
          <a:p>
            <a:pPr>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04359504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113213"/>
          </a:xfrm>
        </p:spPr>
        <p:txBody>
          <a:bodyPr/>
          <a:lstStyle/>
          <a:p>
            <a:pPr marL="347472" algn="l" rtl="0" fontAlgn="base">
              <a:spcBef>
                <a:spcPts val="600"/>
              </a:spcBef>
              <a:spcAft>
                <a:spcPts val="0"/>
              </a:spcAft>
            </a:pPr>
            <a:r>
              <a:rPr lang="en-US" sz="1100" b="1" i="0" dirty="0">
                <a:solidFill>
                  <a:srgbClr val="222222"/>
                </a:solidFill>
                <a:effectLst/>
                <a:highlight>
                  <a:srgbClr val="FFFFFF"/>
                </a:highlight>
                <a:latin typeface="Times New Roman" panose="02020603050405020304" pitchFamily="18" charset="0"/>
              </a:rPr>
              <a:t>SP1: Do you agree to add the following text to the TGbn SFD?</a:t>
            </a:r>
            <a:endParaRPr lang="en-US" sz="1000" b="0" i="0" dirty="0">
              <a:solidFill>
                <a:srgbClr val="222222"/>
              </a:solidFill>
              <a:effectLst/>
              <a:highlight>
                <a:srgbClr val="FFFFFF"/>
              </a:highlight>
              <a:latin typeface="Arial" panose="020B0604020202020204" pitchFamily="34" charset="0"/>
            </a:endParaRPr>
          </a:p>
          <a:p>
            <a:pPr marL="0" indent="0" algn="l" rtl="0" fontAlgn="base">
              <a:spcBef>
                <a:spcPts val="600"/>
              </a:spcBef>
              <a:spcAft>
                <a:spcPts val="0"/>
              </a:spcAft>
            </a:pPr>
            <a:r>
              <a:rPr lang="en-US" sz="1100" b="1" i="0" dirty="0">
                <a:solidFill>
                  <a:srgbClr val="222222"/>
                </a:solidFill>
                <a:effectLst/>
                <a:highlight>
                  <a:srgbClr val="FFFFFF"/>
                </a:highlight>
                <a:latin typeface="Times New Roman" panose="02020603050405020304" pitchFamily="18" charset="0"/>
              </a:rPr>
              <a:t>  </a:t>
            </a:r>
            <a:r>
              <a:rPr lang="en-US" sz="1050" b="0" i="0" dirty="0">
                <a:solidFill>
                  <a:srgbClr val="222222"/>
                </a:solidFill>
                <a:effectLst/>
                <a:highlight>
                  <a:srgbClr val="FFFFFF"/>
                </a:highlight>
                <a:latin typeface="Times New Roman" panose="02020603050405020304" pitchFamily="18" charset="0"/>
              </a:rPr>
              <a:t>DRU only supports up to 2ss</a:t>
            </a:r>
            <a:endParaRPr lang="en-US" sz="1000" b="0" i="0" dirty="0">
              <a:solidFill>
                <a:srgbClr val="222222"/>
              </a:solidFill>
              <a:effectLst/>
              <a:highlight>
                <a:srgbClr val="FFFFFF"/>
              </a:highlight>
              <a:latin typeface="Arial" panose="020B0604020202020204" pitchFamily="34" charset="0"/>
            </a:endParaRPr>
          </a:p>
          <a:p>
            <a:pPr marL="0" indent="0" algn="l" rtl="0" fontAlgn="base">
              <a:spcBef>
                <a:spcPts val="600"/>
              </a:spcBef>
              <a:spcAft>
                <a:spcPts val="0"/>
              </a:spcAft>
            </a:pPr>
            <a:r>
              <a:rPr lang="en-US" sz="1050" b="0" i="0" dirty="0">
                <a:solidFill>
                  <a:srgbClr val="222222"/>
                </a:solidFill>
                <a:effectLst/>
                <a:highlight>
                  <a:srgbClr val="00FF00"/>
                </a:highlight>
                <a:latin typeface="Times New Roman" panose="02020603050405020304" pitchFamily="18" charset="0"/>
              </a:rPr>
              <a:t>Results: No Objection</a:t>
            </a:r>
            <a:endParaRPr lang="en-US" sz="10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1" i="0" dirty="0">
                <a:solidFill>
                  <a:srgbClr val="222222"/>
                </a:solidFill>
                <a:effectLst/>
                <a:highlight>
                  <a:srgbClr val="FFFFFF"/>
                </a:highlight>
                <a:latin typeface="Times New Roman" panose="02020603050405020304" pitchFamily="18" charset="0"/>
              </a:rPr>
              <a:t>SP2: Do you agree to add the following text to the TGbn SFD? </a:t>
            </a:r>
            <a:endParaRPr lang="en-US" sz="1000" b="0" i="0" dirty="0">
              <a:solidFill>
                <a:srgbClr val="222222"/>
              </a:solidFill>
              <a:effectLst/>
              <a:highlight>
                <a:srgbClr val="FFFFFF"/>
              </a:highlight>
              <a:latin typeface="Arial" panose="020B0604020202020204" pitchFamily="34" charset="0"/>
            </a:endParaRPr>
          </a:p>
          <a:p>
            <a:pPr marL="0" indent="0" algn="l" rtl="0" fontAlgn="base">
              <a:spcBef>
                <a:spcPts val="600"/>
              </a:spcBef>
              <a:spcAft>
                <a:spcPts val="0"/>
              </a:spcAft>
            </a:pPr>
            <a:r>
              <a:rPr lang="en-US" sz="1050" b="0" i="0" dirty="0">
                <a:solidFill>
                  <a:srgbClr val="222222"/>
                </a:solidFill>
                <a:effectLst/>
                <a:highlight>
                  <a:srgbClr val="FFFFFF"/>
                </a:highlight>
                <a:latin typeface="Times New Roman" panose="02020603050405020304" pitchFamily="18" charset="0"/>
              </a:rPr>
              <a:t>  UL MU-MIMO is not applicable to DRU</a:t>
            </a:r>
            <a:endParaRPr lang="en-US" sz="1000" b="0" i="0" dirty="0">
              <a:solidFill>
                <a:srgbClr val="222222"/>
              </a:solidFill>
              <a:effectLst/>
              <a:highlight>
                <a:srgbClr val="FFFFFF"/>
              </a:highlight>
              <a:latin typeface="Arial" panose="020B0604020202020204" pitchFamily="34" charset="0"/>
            </a:endParaRPr>
          </a:p>
          <a:p>
            <a:pPr marL="0" indent="0" algn="l" rtl="0" fontAlgn="base">
              <a:spcBef>
                <a:spcPts val="600"/>
              </a:spcBef>
              <a:spcAft>
                <a:spcPts val="0"/>
              </a:spcAft>
            </a:pPr>
            <a:r>
              <a:rPr lang="en-US" sz="1050" b="0" i="0" dirty="0">
                <a:solidFill>
                  <a:srgbClr val="222222"/>
                </a:solidFill>
                <a:effectLst/>
                <a:highlight>
                  <a:srgbClr val="00FF00"/>
                </a:highlight>
                <a:latin typeface="Times New Roman" panose="02020603050405020304" pitchFamily="18" charset="0"/>
              </a:rPr>
              <a:t>Results: No Objection</a:t>
            </a:r>
          </a:p>
          <a:p>
            <a:pPr marL="347472" algn="l" rtl="0" fontAlgn="base">
              <a:spcBef>
                <a:spcPts val="600"/>
              </a:spcBef>
              <a:spcAft>
                <a:spcPts val="0"/>
              </a:spcAft>
            </a:pPr>
            <a:r>
              <a:rPr lang="en-US" sz="1100" b="1" i="0" dirty="0">
                <a:solidFill>
                  <a:srgbClr val="222222"/>
                </a:solidFill>
                <a:effectLst/>
                <a:highlight>
                  <a:srgbClr val="FFFFFF"/>
                </a:highlight>
                <a:latin typeface="Times New Roman" panose="02020603050405020304" pitchFamily="18" charset="0"/>
              </a:rPr>
              <a:t>SP3: Do you agree to include the following into the 11bn SFD?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1" i="0" dirty="0">
                <a:solidFill>
                  <a:srgbClr val="222222"/>
                </a:solidFill>
                <a:effectLst/>
                <a:highlight>
                  <a:srgbClr val="FFFFFF"/>
                </a:highlight>
                <a:latin typeface="Times New Roman" panose="02020603050405020304" pitchFamily="18" charset="0"/>
              </a:rPr>
              <a:t>For 4 SS, the UEQM patterns only include: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1st ss, 2nd ss, 3rd ss, 4th ss,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[M, M, M, M-1]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[M,M,M,M-2]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[M,M,M-1,M-2]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[M,M-1,M-1,M-2]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  </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100" b="0" i="0" dirty="0">
                <a:solidFill>
                  <a:srgbClr val="222222"/>
                </a:solidFill>
                <a:effectLst/>
                <a:highlight>
                  <a:srgbClr val="FFFFFF"/>
                </a:highlight>
                <a:latin typeface="Times New Roman" panose="02020603050405020304" pitchFamily="18" charset="0"/>
              </a:rPr>
              <a:t>Note: M is the modulation order  ; M-1 refers to the modulation that is one order lower than M; M-2 refers to the modulation that is two orders lower than M; in 11-24/1409</a:t>
            </a:r>
            <a:endParaRPr lang="en-US" sz="800" b="0" i="0" dirty="0">
              <a:solidFill>
                <a:srgbClr val="222222"/>
              </a:solidFill>
              <a:effectLst/>
              <a:highlight>
                <a:srgbClr val="FFFFFF"/>
              </a:highlight>
              <a:latin typeface="Arial" panose="020B0604020202020204" pitchFamily="34" charset="0"/>
            </a:endParaRPr>
          </a:p>
          <a:p>
            <a:pPr marL="347472" algn="l" rtl="0" fontAlgn="base">
              <a:spcBef>
                <a:spcPts val="600"/>
              </a:spcBef>
              <a:spcAft>
                <a:spcPts val="0"/>
              </a:spcAft>
            </a:pPr>
            <a:r>
              <a:rPr lang="en-US" sz="1800" b="0" i="0" dirty="0">
                <a:solidFill>
                  <a:srgbClr val="222222"/>
                </a:solidFill>
                <a:effectLst/>
                <a:highlight>
                  <a:srgbClr val="00FF00"/>
                </a:highlight>
                <a:latin typeface="Times New Roman" panose="02020603050405020304" pitchFamily="18" charset="0"/>
              </a:rPr>
              <a:t>Results: No Objection</a:t>
            </a:r>
            <a:endParaRPr lang="en-US" sz="800" b="0" i="0" dirty="0">
              <a:solidFill>
                <a:srgbClr val="222222"/>
              </a:solidFill>
              <a:effectLst/>
              <a:highlight>
                <a:srgbClr val="FFFFFF"/>
              </a:highlight>
              <a:latin typeface="Arial" panose="020B0604020202020204" pitchFamily="34" charset="0"/>
            </a:endParaRPr>
          </a:p>
          <a:p>
            <a:br>
              <a:rPr lang="en-US" sz="800" dirty="0"/>
            </a:br>
            <a:endParaRPr lang="en-US" sz="1000" b="0" i="0" dirty="0">
              <a:solidFill>
                <a:srgbClr val="222222"/>
              </a:solidFill>
              <a:effectLst/>
              <a:highlight>
                <a:srgbClr val="FFFFFF"/>
              </a:highlight>
              <a:latin typeface="Arial" panose="020B0604020202020204" pitchFamily="34" charset="0"/>
            </a:endParaRPr>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3599632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 4: Do you agree to include the following into the 11bn SFD? </a:t>
            </a:r>
          </a:p>
          <a:p>
            <a:pPr lvl="1">
              <a:buFont typeface="Arial" panose="020B0604020202020204" pitchFamily="34" charset="0"/>
              <a:buChar char="•"/>
            </a:pPr>
            <a:r>
              <a:rPr lang="en-US" sz="1050" dirty="0"/>
              <a:t>For a (non-ELR) UHR MU PPDU, there exists a 1bit EQM/UEQM indication in a User field for non-MU-MIMO in the UHR-SIG field. </a:t>
            </a:r>
          </a:p>
          <a:p>
            <a:pPr lvl="1">
              <a:buFont typeface="Arial" panose="020B0604020202020204" pitchFamily="34" charset="0"/>
              <a:buChar char="•"/>
            </a:pPr>
            <a:r>
              <a:rPr lang="en-US" sz="1050" dirty="0"/>
              <a:t>in  11-24/1411 </a:t>
            </a:r>
          </a:p>
          <a:p>
            <a:pPr marL="0" indent="0"/>
            <a:r>
              <a:rPr lang="en-US" sz="1200" dirty="0"/>
              <a:t>Results: Y/N/Abs: 88/6/12</a:t>
            </a:r>
          </a:p>
          <a:p>
            <a:pPr>
              <a:buFont typeface="Arial" panose="020B0604020202020204" pitchFamily="34" charset="0"/>
              <a:buChar char="•"/>
            </a:pPr>
            <a:r>
              <a:rPr lang="en-US" sz="1200" dirty="0"/>
              <a:t>SP 5: Do you agree to include the following into the 11bn SFD? </a:t>
            </a:r>
          </a:p>
          <a:p>
            <a:pPr lvl="1">
              <a:buFont typeface="Arial" panose="020B0604020202020204" pitchFamily="34" charset="0"/>
              <a:buChar char="•"/>
            </a:pPr>
            <a:r>
              <a:rPr lang="en-US" sz="1050" dirty="0"/>
              <a:t>For a (non-ELR) UHR MU PPDU, when EQM/UEQM indicates UEQM in a User field for non-MU-MIMO, there exists a MCS field, a NSS field and a 2 bit field indicating UEQM patterns. </a:t>
            </a:r>
          </a:p>
          <a:p>
            <a:pPr>
              <a:buFont typeface="Arial" panose="020B0604020202020204" pitchFamily="34" charset="0"/>
              <a:buChar char="•"/>
            </a:pPr>
            <a:r>
              <a:rPr lang="en-US" sz="1200" dirty="0"/>
              <a:t>in 11-24/1411 </a:t>
            </a:r>
          </a:p>
          <a:p>
            <a:pPr marL="0" indent="0"/>
            <a:r>
              <a:rPr lang="en-US" sz="1200" dirty="0"/>
              <a:t>Results: Y/N/Abs: 64/10/12</a:t>
            </a:r>
          </a:p>
          <a:p>
            <a:pPr>
              <a:buFont typeface="Arial" panose="020B0604020202020204" pitchFamily="34" charset="0"/>
              <a:buChar char="•"/>
            </a:pPr>
            <a:r>
              <a:rPr lang="en-US" sz="1200" dirty="0"/>
              <a:t>SP6: [11-24/498r2]: Do you agree to add the following text to 11bn SFD? </a:t>
            </a:r>
          </a:p>
          <a:p>
            <a:pPr lvl="1">
              <a:buFont typeface="Arial" panose="020B0604020202020204" pitchFamily="34" charset="0"/>
              <a:buChar char="•"/>
            </a:pPr>
            <a:r>
              <a:rPr lang="en-US" sz="1050" dirty="0"/>
              <a:t>UEQM patterns for </a:t>
            </a:r>
            <a:r>
              <a:rPr lang="en-US" sz="1050" dirty="0" err="1"/>
              <a:t>Nss</a:t>
            </a:r>
            <a:r>
              <a:rPr lang="en-US" sz="1050" dirty="0"/>
              <a:t>=3 are limited to the following three:</a:t>
            </a:r>
          </a:p>
          <a:p>
            <a:pPr lvl="2">
              <a:buFont typeface="Arial" panose="020B0604020202020204" pitchFamily="34" charset="0"/>
              <a:buChar char="•"/>
            </a:pPr>
            <a:r>
              <a:rPr lang="en-US" sz="1000" dirty="0"/>
              <a:t>[M, M, M-1]</a:t>
            </a:r>
          </a:p>
          <a:p>
            <a:pPr lvl="2">
              <a:buFont typeface="Arial" panose="020B0604020202020204" pitchFamily="34" charset="0"/>
              <a:buChar char="•"/>
            </a:pPr>
            <a:r>
              <a:rPr lang="en-US" sz="1000" dirty="0"/>
              <a:t>[M, M, M-2]</a:t>
            </a:r>
          </a:p>
          <a:p>
            <a:pPr lvl="2">
              <a:buFont typeface="Arial" panose="020B0604020202020204" pitchFamily="34" charset="0"/>
              <a:buChar char="•"/>
            </a:pPr>
            <a:r>
              <a:rPr lang="en-US" sz="1000" dirty="0"/>
              <a:t>[M, M-1, M-2]</a:t>
            </a:r>
          </a:p>
          <a:p>
            <a:pPr>
              <a:buFont typeface="Arial" panose="020B0604020202020204" pitchFamily="34" charset="0"/>
              <a:buChar char="•"/>
            </a:pPr>
            <a:r>
              <a:rPr lang="en-US" sz="1200" dirty="0"/>
              <a:t>Note: </a:t>
            </a:r>
          </a:p>
          <a:p>
            <a:pPr lvl="1">
              <a:buFont typeface="Arial" panose="020B0604020202020204" pitchFamily="34" charset="0"/>
              <a:buChar char="•"/>
            </a:pPr>
            <a:r>
              <a:rPr lang="en-US" sz="900" dirty="0"/>
              <a:t>M is the modulation order index.</a:t>
            </a:r>
          </a:p>
          <a:p>
            <a:pPr lvl="1">
              <a:buFont typeface="Arial" panose="020B0604020202020204" pitchFamily="34" charset="0"/>
              <a:buChar char="•"/>
            </a:pPr>
            <a:r>
              <a:rPr lang="en-US" sz="900" dirty="0"/>
              <a:t>M-1 refers to the modulation that is one order lower than M.</a:t>
            </a:r>
          </a:p>
          <a:p>
            <a:pPr lvl="1">
              <a:buFont typeface="Arial" panose="020B0604020202020204" pitchFamily="34" charset="0"/>
              <a:buChar char="•"/>
            </a:pPr>
            <a:r>
              <a:rPr lang="en-US" sz="900" dirty="0"/>
              <a:t>M-2 refers to the modulation that is two orders lower than M.</a:t>
            </a:r>
          </a:p>
          <a:p>
            <a:pPr>
              <a:buFont typeface="Arial" panose="020B0604020202020204" pitchFamily="34" charset="0"/>
              <a:buChar char="•"/>
            </a:pPr>
            <a:r>
              <a:rPr lang="en-US" sz="1200" dirty="0"/>
              <a:t>Results: Y/N/A: 77/3/14</a:t>
            </a:r>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456785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A71BD-DCB6-C553-1452-1DB0CA95B0E4}"/>
              </a:ext>
            </a:extLst>
          </p:cNvPr>
          <p:cNvSpPr>
            <a:spLocks noGrp="1"/>
          </p:cNvSpPr>
          <p:nvPr>
            <p:ph type="title"/>
          </p:nvPr>
        </p:nvSpPr>
        <p:spPr>
          <a:xfrm>
            <a:off x="685800" y="685800"/>
            <a:ext cx="7770813" cy="1065213"/>
          </a:xfrm>
        </p:spPr>
        <p:txBody>
          <a:bodyPr/>
          <a:lstStyle/>
          <a:p>
            <a:r>
              <a:rPr lang="en-US" dirty="0"/>
              <a:t>Straw Polls Part 3</a:t>
            </a:r>
          </a:p>
        </p:txBody>
      </p:sp>
      <p:sp>
        <p:nvSpPr>
          <p:cNvPr id="3" name="Content Placeholder 2">
            <a:extLst>
              <a:ext uri="{FF2B5EF4-FFF2-40B4-BE49-F238E27FC236}">
                <a16:creationId xmlns:a16="http://schemas.microsoft.com/office/drawing/2014/main" id="{691EDB52-4ADE-4DD2-CE2F-69DB0C0C896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SP7: [11-24/1186r1]: Do you agree to include the following text to the 11bn SFD? </a:t>
            </a:r>
          </a:p>
          <a:p>
            <a:pPr lvl="1">
              <a:buFont typeface="Arial" panose="020B0604020202020204" pitchFamily="34" charset="0"/>
              <a:buChar char="•"/>
            </a:pPr>
            <a:r>
              <a:rPr lang="en-US" sz="1000" dirty="0"/>
              <a:t>Add the following modulation and code rate combinations as the new MCSs for 11bn: </a:t>
            </a:r>
          </a:p>
          <a:p>
            <a:pPr lvl="2">
              <a:buFont typeface="Arial" panose="020B0604020202020204" pitchFamily="34" charset="0"/>
              <a:buChar char="•"/>
            </a:pPr>
            <a:r>
              <a:rPr lang="en-US" sz="800" dirty="0"/>
              <a:t>Modulations of {QPSK, 16QAM, 256QAM} with code rate R=2/3 </a:t>
            </a:r>
          </a:p>
          <a:p>
            <a:pPr lvl="2">
              <a:buFont typeface="Arial" panose="020B0604020202020204" pitchFamily="34" charset="0"/>
              <a:buChar char="•"/>
            </a:pPr>
            <a:r>
              <a:rPr lang="en-US" sz="800" dirty="0"/>
              <a:t>Modulation of 16QAM with code rate R=5/6 </a:t>
            </a:r>
          </a:p>
          <a:p>
            <a:pPr marL="0" indent="0"/>
            <a:r>
              <a:rPr lang="en-US" sz="1600" dirty="0"/>
              <a:t>Results: No Objection</a:t>
            </a:r>
          </a:p>
          <a:p>
            <a:pPr>
              <a:buFont typeface="Arial" panose="020B0604020202020204" pitchFamily="34" charset="0"/>
              <a:buChar char="•"/>
            </a:pPr>
            <a:r>
              <a:rPr lang="en-US" sz="1600" dirty="0"/>
              <a:t>SP8 [11-24/474r3]: Do you agree to add the following text to 11bn SFD? </a:t>
            </a:r>
          </a:p>
          <a:p>
            <a:pPr lvl="1">
              <a:buFont typeface="Arial" panose="020B0604020202020204" pitchFamily="34" charset="0"/>
              <a:buChar char="•"/>
            </a:pPr>
            <a:r>
              <a:rPr lang="en-US" sz="1000" dirty="0"/>
              <a:t>UEQM patterns for </a:t>
            </a:r>
            <a:r>
              <a:rPr lang="en-US" sz="1000" dirty="0" err="1"/>
              <a:t>Nss</a:t>
            </a:r>
            <a:r>
              <a:rPr lang="en-US" sz="1000" dirty="0"/>
              <a:t>=2 are limited to two as: </a:t>
            </a:r>
          </a:p>
          <a:p>
            <a:pPr lvl="2">
              <a:buFont typeface="Arial" panose="020B0604020202020204" pitchFamily="34" charset="0"/>
              <a:buChar char="•"/>
            </a:pPr>
            <a:r>
              <a:rPr lang="en-US" sz="800" dirty="0"/>
              <a:t>·[M, M-1] </a:t>
            </a:r>
          </a:p>
          <a:p>
            <a:pPr lvl="2">
              <a:buFont typeface="Arial" panose="020B0604020202020204" pitchFamily="34" charset="0"/>
              <a:buChar char="•"/>
            </a:pPr>
            <a:r>
              <a:rPr lang="en-US" sz="800" dirty="0"/>
              <a:t>·[M, M-2] </a:t>
            </a:r>
          </a:p>
          <a:p>
            <a:pPr>
              <a:buFont typeface="Arial" panose="020B0604020202020204" pitchFamily="34" charset="0"/>
              <a:buChar char="•"/>
            </a:pPr>
            <a:r>
              <a:rPr lang="en-US" sz="1600" dirty="0"/>
              <a:t>·Note: </a:t>
            </a:r>
          </a:p>
          <a:p>
            <a:pPr lvl="1">
              <a:buFont typeface="Arial" panose="020B0604020202020204" pitchFamily="34" charset="0"/>
              <a:buChar char="•"/>
            </a:pPr>
            <a:r>
              <a:rPr lang="en-US" sz="1000" dirty="0"/>
              <a:t>·M is the modulation order index </a:t>
            </a:r>
          </a:p>
          <a:p>
            <a:pPr lvl="1">
              <a:buFont typeface="Arial" panose="020B0604020202020204" pitchFamily="34" charset="0"/>
              <a:buChar char="•"/>
            </a:pPr>
            <a:r>
              <a:rPr lang="en-US" sz="1000" dirty="0"/>
              <a:t>·M-1 refers to the modulation that is one order lower than M </a:t>
            </a:r>
          </a:p>
          <a:p>
            <a:pPr lvl="1">
              <a:buFont typeface="Arial" panose="020B0604020202020204" pitchFamily="34" charset="0"/>
              <a:buChar char="•"/>
            </a:pPr>
            <a:r>
              <a:rPr lang="en-US" sz="1000" dirty="0"/>
              <a:t>·M-2 refers to the modulation that is two orders lower than M </a:t>
            </a:r>
          </a:p>
          <a:p>
            <a:pPr marL="0" indent="0"/>
            <a:r>
              <a:rPr lang="en-US" sz="1600" dirty="0"/>
              <a:t>Results: No Objection</a:t>
            </a:r>
          </a:p>
          <a:p>
            <a:pPr>
              <a:buFont typeface="Arial" panose="020B0604020202020204" pitchFamily="34" charset="0"/>
              <a:buChar char="•"/>
            </a:pPr>
            <a:r>
              <a:rPr lang="en-US" sz="1600" dirty="0"/>
              <a:t>SP9 [11-24/474r3]: Do you agree to add the following text to 11bn SFD? </a:t>
            </a:r>
          </a:p>
          <a:p>
            <a:pPr lvl="1">
              <a:buFont typeface="Arial" panose="020B0604020202020204" pitchFamily="34" charset="0"/>
              <a:buChar char="•"/>
            </a:pPr>
            <a:r>
              <a:rPr lang="en-US" sz="1000" dirty="0"/>
              <a:t>  UHR defines unequal modulation only for LDPC</a:t>
            </a:r>
          </a:p>
          <a:p>
            <a:pPr marL="0" indent="0"/>
            <a:r>
              <a:rPr lang="en-US" sz="1600" dirty="0"/>
              <a:t>Results: No Objection</a:t>
            </a:r>
          </a:p>
        </p:txBody>
      </p:sp>
      <p:sp>
        <p:nvSpPr>
          <p:cNvPr id="4" name="Slide Number Placeholder 3">
            <a:extLst>
              <a:ext uri="{FF2B5EF4-FFF2-40B4-BE49-F238E27FC236}">
                <a16:creationId xmlns:a16="http://schemas.microsoft.com/office/drawing/2014/main" id="{1BFA4C10-A390-0402-EC9B-0A9FC63EC4B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BAF1A838-12F7-0E9F-97C4-14C2D732EFFD}"/>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2BD8A13-4FA4-907E-339E-8B30A59D84EE}"/>
              </a:ext>
            </a:extLst>
          </p:cNvPr>
          <p:cNvSpPr>
            <a:spLocks noGrp="1"/>
          </p:cNvSpPr>
          <p:nvPr>
            <p:ph type="dt" idx="15"/>
          </p:nvPr>
        </p:nvSpPr>
        <p:spPr>
          <a:xfrm>
            <a:off x="696912" y="333375"/>
            <a:ext cx="1874823" cy="273050"/>
          </a:xfrm>
        </p:spPr>
        <p:txBody>
          <a:bodyPr/>
          <a:lstStyle/>
          <a:p>
            <a:r>
              <a:rPr lang="en-US"/>
              <a:t>January 2024</a:t>
            </a:r>
            <a:endParaRPr lang="en-GB" dirty="0"/>
          </a:p>
        </p:txBody>
      </p:sp>
    </p:spTree>
    <p:extLst>
      <p:ext uri="{BB962C8B-B14F-4D97-AF65-F5344CB8AC3E}">
        <p14:creationId xmlns:p14="http://schemas.microsoft.com/office/powerpoint/2010/main" val="191619296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a:t>
            </a:r>
          </a:p>
          <a:p>
            <a:pPr>
              <a:buFont typeface="Arial" panose="020B0604020202020204" pitchFamily="34" charset="0"/>
              <a:buChar char="•"/>
            </a:pPr>
            <a:r>
              <a:rPr lang="en-GB" sz="1600" dirty="0"/>
              <a:t>Submissions – Preemption Part 2</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24/0729</a:t>
            </a:r>
            <a:r>
              <a:rPr lang="en-GB" sz="1400" dirty="0">
                <a:solidFill>
                  <a:srgbClr val="00B050"/>
                </a:solidFill>
              </a:rPr>
              <a:t>	Thoughts on </a:t>
            </a:r>
            <a:r>
              <a:rPr lang="en-GB" sz="1400" dirty="0" err="1">
                <a:solidFill>
                  <a:srgbClr val="00B050"/>
                </a:solidFill>
              </a:rPr>
              <a:t>preemption</a:t>
            </a:r>
            <a:r>
              <a:rPr lang="en-GB" sz="1400" dirty="0">
                <a:solidFill>
                  <a:srgbClr val="00B050"/>
                </a:solidFill>
              </a:rPr>
              <a:t>							Binita Gupta</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24/1074</a:t>
            </a:r>
            <a:r>
              <a:rPr lang="en-GB" sz="1400" dirty="0">
                <a:solidFill>
                  <a:srgbClr val="00B050"/>
                </a:solidFill>
              </a:rPr>
              <a:t>	Preemption TXOP								Yuxin Lu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24/1076</a:t>
            </a:r>
            <a:r>
              <a:rPr lang="en-GB" sz="1400" dirty="0">
                <a:solidFill>
                  <a:srgbClr val="00B050"/>
                </a:solidFill>
              </a:rPr>
              <a:t>	Some thoughts on </a:t>
            </a:r>
            <a:r>
              <a:rPr lang="en-GB" sz="1400" dirty="0" err="1">
                <a:solidFill>
                  <a:srgbClr val="00B050"/>
                </a:solidFill>
              </a:rPr>
              <a:t>preemption</a:t>
            </a:r>
            <a:r>
              <a:rPr lang="en-GB" sz="1400" dirty="0">
                <a:solidFill>
                  <a:srgbClr val="00B050"/>
                </a:solidFill>
              </a:rPr>
              <a:t>						Jay Yang</a:t>
            </a:r>
          </a:p>
          <a:p>
            <a:pPr lvl="1">
              <a:buFont typeface="Arial" panose="020B0604020202020204" pitchFamily="34" charset="0"/>
              <a:buChar char="•"/>
            </a:pPr>
            <a:r>
              <a:rPr lang="en-GB" sz="1400" dirty="0">
                <a:solidFill>
                  <a:schemeClr val="bg1">
                    <a:lumMod val="65000"/>
                  </a:schemeClr>
                </a:solidFill>
                <a:hlinkClick r:id="rId6">
                  <a:extLst>
                    <a:ext uri="{A12FA001-AC4F-418D-AE19-62706E023703}">
                      <ahyp:hlinkClr xmlns:ahyp="http://schemas.microsoft.com/office/drawing/2018/hyperlinkcolor" val="tx"/>
                    </a:ext>
                  </a:extLst>
                </a:hlinkClick>
              </a:rPr>
              <a:t>24/1207</a:t>
            </a:r>
            <a:r>
              <a:rPr lang="en-GB" sz="1400" dirty="0">
                <a:solidFill>
                  <a:schemeClr val="bg1">
                    <a:lumMod val="65000"/>
                  </a:schemeClr>
                </a:solidFill>
              </a:rPr>
              <a:t>	Preemption Session Setup						Jason Y. Guo</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24/1257</a:t>
            </a:r>
            <a:r>
              <a:rPr lang="en-GB" sz="1400" dirty="0">
                <a:solidFill>
                  <a:schemeClr val="bg1">
                    <a:lumMod val="65000"/>
                  </a:schemeClr>
                </a:solidFill>
              </a:rPr>
              <a:t>	Preemption Procedure and Indication- follow up			Yunbo Li</a:t>
            </a:r>
            <a:endParaRPr lang="en-GB" sz="12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17813753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pPr marL="0" indent="0"/>
            <a:r>
              <a:rPr lang="en-US" sz="1200" dirty="0"/>
              <a:t>SP1: Do you agree with the following:</a:t>
            </a:r>
          </a:p>
          <a:p>
            <a:pPr marL="400050">
              <a:buFont typeface="Arial" panose="020B0604020202020204" pitchFamily="34" charset="0"/>
              <a:buChar char="•"/>
            </a:pPr>
            <a:r>
              <a:rPr lang="en-US" sz="1100" b="0" dirty="0"/>
              <a:t>Unavailability Target Start Time is indicated using 9 bits with a granularity of 64us</a:t>
            </a:r>
          </a:p>
          <a:p>
            <a:pPr marL="400050">
              <a:buFont typeface="Arial" panose="020B0604020202020204" pitchFamily="34" charset="0"/>
              <a:buChar char="•"/>
            </a:pPr>
            <a:r>
              <a:rPr lang="en-US" sz="1100" b="0" dirty="0"/>
              <a:t>Unavailability Duration is indicated using 9 bits with a granularity of 64us</a:t>
            </a:r>
          </a:p>
          <a:p>
            <a:pPr marL="0" indent="0"/>
            <a:r>
              <a:rPr lang="en-US" sz="1200" dirty="0"/>
              <a:t>SP2: Do you support that</a:t>
            </a:r>
          </a:p>
          <a:p>
            <a:pPr marL="400050">
              <a:buFont typeface="Arial" panose="020B0604020202020204" pitchFamily="34" charset="0"/>
              <a:buChar char="•"/>
            </a:pPr>
            <a:r>
              <a:rPr lang="en-US" sz="1100" b="0" dirty="0"/>
              <a:t>The AP maintains up to one unavailability report per STA </a:t>
            </a:r>
          </a:p>
          <a:p>
            <a:pPr marL="400050">
              <a:buFont typeface="Arial" panose="020B0604020202020204" pitchFamily="34" charset="0"/>
              <a:buChar char="•"/>
            </a:pPr>
            <a:r>
              <a:rPr lang="en-US" sz="1100" b="0" dirty="0"/>
              <a:t>And the most recent unavailability report (received in a control frame) is the valid one</a:t>
            </a:r>
          </a:p>
          <a:p>
            <a:pPr marL="0" marR="0" lvl="0" indent="0" algn="l"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1200" b="1" i="0" u="none" strike="noStrike" kern="0" cap="none" spc="0" normalizeH="0" baseline="0" noProof="0" dirty="0">
                <a:ln>
                  <a:noFill/>
                </a:ln>
                <a:solidFill>
                  <a:srgbClr val="000000"/>
                </a:solidFill>
                <a:effectLst/>
                <a:uLnTx/>
                <a:uFillTx/>
                <a:latin typeface="Times New Roman"/>
                <a:ea typeface="MS Gothic"/>
                <a:cs typeface="+mn-cs"/>
              </a:rPr>
              <a:t>Supporting list: 24/1093: Both SPs requested by Sindhu</a:t>
            </a:r>
          </a:p>
          <a:p>
            <a:r>
              <a:rPr lang="en-US" sz="1100" dirty="0"/>
              <a:t>SP3: Do you agree to add the following text to the TGbn SFD?</a:t>
            </a:r>
          </a:p>
          <a:p>
            <a:pPr>
              <a:buFont typeface="Arial" panose="020B0604020202020204" pitchFamily="34" charset="0"/>
              <a:buChar char="•"/>
            </a:pPr>
            <a:r>
              <a:rPr lang="en-US" sz="1100" b="0" dirty="0"/>
              <a:t>If an initial control frame includes an intermediate FCS for UHR STA(s) that precedes padding and the FCS field, the intermediate FCS has the size of 32 bits</a:t>
            </a:r>
            <a:r>
              <a:rPr lang="en-US" sz="1100" dirty="0"/>
              <a:t>.</a:t>
            </a:r>
          </a:p>
          <a:p>
            <a:r>
              <a:rPr lang="en-US" sz="1100" dirty="0"/>
              <a:t> Supporting list: [24/1129, 23/1873, 24/485, 24/497, 24/1227, 24/1246, 24/1256] SP requested by </a:t>
            </a:r>
            <a:r>
              <a:rPr lang="en-US" sz="1100" dirty="0" err="1"/>
              <a:t>SunHee</a:t>
            </a:r>
            <a:endParaRPr lang="en-US" sz="1100" dirty="0"/>
          </a:p>
          <a:p>
            <a:pPr marL="457200" lvl="1" indent="0"/>
            <a:endParaRPr lang="en-US" sz="11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547302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Part 2</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dirty="0">
                <a:solidFill>
                  <a:schemeClr val="tx1"/>
                </a:solidFill>
              </a:rPr>
              <a:t>SP4 Do you agree to add to the TGbn SFD the following</a:t>
            </a:r>
          </a:p>
          <a:p>
            <a:r>
              <a:rPr lang="en-US" sz="1400" dirty="0">
                <a:solidFill>
                  <a:schemeClr val="tx1"/>
                </a:solidFill>
              </a:rPr>
              <a:t>define mechanisms that enable APs to coordinate their rTWT schedule(s) and/or to ensure that one AP provides the protection of the rTWT schedule(s) of the other AP.</a:t>
            </a:r>
          </a:p>
          <a:p>
            <a:r>
              <a:rPr lang="en-US" sz="1400" dirty="0">
                <a:solidFill>
                  <a:schemeClr val="tx1"/>
                </a:solidFill>
              </a:rPr>
              <a:t>NOTE – TBD mechanisms include negotiation between 2 APs and advertisement.</a:t>
            </a:r>
            <a:r>
              <a:rPr lang="en-US" sz="1400" b="0" dirty="0"/>
              <a:t>.</a:t>
            </a:r>
          </a:p>
          <a:p>
            <a:r>
              <a:rPr lang="en-US" sz="1400" b="0" i="1" dirty="0"/>
              <a:t>Supporting list: [23/0250, 23/1871, 23/1887, 23/1916, 23/1932, 23/1952, 23/1962, 23/2212, 23/2022, 23/2084, 24/0160, 24/0161, 24/0388, 24/0407, 24/0678, 24/827] SP requested by: Giovanni</a:t>
            </a:r>
          </a:p>
          <a:p>
            <a:r>
              <a:rPr lang="en-US" sz="1400" dirty="0"/>
              <a:t>Result:</a:t>
            </a:r>
          </a:p>
          <a:p>
            <a:r>
              <a:rPr lang="en-US" sz="1400" dirty="0"/>
              <a:t>SP5: Do you agree to add to the TGbn SFD the following:</a:t>
            </a:r>
          </a:p>
          <a:p>
            <a:pPr>
              <a:buFont typeface="Arial" panose="020B0604020202020204" pitchFamily="34" charset="0"/>
              <a:buChar char="•"/>
            </a:pPr>
            <a:r>
              <a:rPr lang="en-US" sz="1400" dirty="0"/>
              <a:t>define a new mechanism and/or enhance existing mechanism for AP power save?</a:t>
            </a:r>
          </a:p>
          <a:p>
            <a:r>
              <a:rPr lang="en-US" sz="1400" dirty="0"/>
              <a:t> </a:t>
            </a:r>
            <a:r>
              <a:rPr lang="en-US" sz="1400" b="0" i="1" dirty="0"/>
              <a:t>Supporting list: [11-23/10, 11-23/2002, 11-23/2040, 11-24/659, 11-24/450, 24/544, 24/671, 24/451] Requested by Laurent</a:t>
            </a:r>
          </a:p>
          <a:p>
            <a:endParaRPr lang="en-US" sz="1400" dirty="0"/>
          </a:p>
          <a:p>
            <a:r>
              <a:rPr lang="en-US" sz="1400" dirty="0"/>
              <a:t>SP6: Do you agree that a TXOP Sharing Group which may be a subset of a Multi-AP Coordination group should be established to coordinate the sharing of TXOPs?</a:t>
            </a:r>
          </a:p>
          <a:p>
            <a:r>
              <a:rPr lang="en-US" sz="1400" dirty="0"/>
              <a:t> </a:t>
            </a:r>
            <a:r>
              <a:rPr lang="en-US" sz="1400" b="0" i="1" dirty="0"/>
              <a:t>Supporting list: [24/0941] Requested by Klaus</a:t>
            </a:r>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4482302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D7021-D59F-B49A-E32E-18A4891C7D5E}"/>
              </a:ext>
            </a:extLst>
          </p:cNvPr>
          <p:cNvSpPr>
            <a:spLocks noGrp="1"/>
          </p:cNvSpPr>
          <p:nvPr>
            <p:ph type="title"/>
          </p:nvPr>
        </p:nvSpPr>
        <p:spPr>
          <a:xfrm>
            <a:off x="685800" y="685800"/>
            <a:ext cx="7770813" cy="1065213"/>
          </a:xfrm>
        </p:spPr>
        <p:txBody>
          <a:bodyPr/>
          <a:lstStyle/>
          <a:p>
            <a:r>
              <a:rPr lang="en-US" dirty="0"/>
              <a:t>Straw Polls Back Up 1</a:t>
            </a:r>
          </a:p>
        </p:txBody>
      </p:sp>
      <p:sp>
        <p:nvSpPr>
          <p:cNvPr id="3" name="Content Placeholder 2">
            <a:extLst>
              <a:ext uri="{FF2B5EF4-FFF2-40B4-BE49-F238E27FC236}">
                <a16:creationId xmlns:a16="http://schemas.microsoft.com/office/drawing/2014/main" id="{BF0AB706-0204-17B0-0D09-E8B531BA18F2}"/>
              </a:ext>
            </a:extLst>
          </p:cNvPr>
          <p:cNvSpPr>
            <a:spLocks noGrp="1"/>
          </p:cNvSpPr>
          <p:nvPr>
            <p:ph idx="1"/>
          </p:nvPr>
        </p:nvSpPr>
        <p:spPr>
          <a:xfrm>
            <a:off x="685800" y="1981200"/>
            <a:ext cx="7770813" cy="4494213"/>
          </a:xfrm>
        </p:spPr>
        <p:txBody>
          <a:bodyPr/>
          <a:lstStyle/>
          <a:p>
            <a:r>
              <a:rPr lang="en-US" sz="1400" b="0" i="1" dirty="0"/>
              <a:t>Do you support as part of coordinated transmission that a sharing AP identifies a shared AP via an AP ID carried in the AID12 field of the User Info field of the sharing AP’s Trigger frame?</a:t>
            </a:r>
          </a:p>
          <a:p>
            <a:r>
              <a:rPr lang="en-US" sz="1400" b="0" i="1" dirty="0"/>
              <a:t>Note: the name of "sharing AP" and "shared AP" are TBD .</a:t>
            </a:r>
          </a:p>
          <a:p>
            <a:r>
              <a:rPr lang="en-US" sz="1400" b="0" i="1" dirty="0"/>
              <a:t>Supporting list: [23/1837r2, 24/1389r0,24/1217r2,24/842r0,24/843r0]</a:t>
            </a:r>
          </a:p>
          <a:p>
            <a:r>
              <a:rPr lang="en-US" sz="1400" dirty="0"/>
              <a:t>Do you agree to add to the TGbn SFD the following ?</a:t>
            </a:r>
          </a:p>
          <a:p>
            <a:r>
              <a:rPr lang="en-US" sz="1400" dirty="0"/>
              <a:t>define mechanisms that enable APs of a Multi-AP set to modify their STAs medium access policy during coordinated R-TWT (aka OBSS TWT) schedule(s)</a:t>
            </a:r>
          </a:p>
          <a:p>
            <a:r>
              <a:rPr lang="en-US" sz="1400" dirty="0"/>
              <a:t>-  objective is to reduce interferences encountered by one BSS of the MAP set during the scheduled period;</a:t>
            </a:r>
          </a:p>
          <a:p>
            <a:r>
              <a:rPr lang="en-US" sz="1400" dirty="0"/>
              <a:t>                - detailed mechanisms are TBD.</a:t>
            </a:r>
          </a:p>
          <a:p>
            <a:r>
              <a:rPr lang="en-US" sz="1400" dirty="0"/>
              <a:t>Supporting presentation: 24/742r1</a:t>
            </a:r>
          </a:p>
          <a:p>
            <a:pPr marL="0" indent="0" algn="l">
              <a:lnSpc>
                <a:spcPts val="1500"/>
              </a:lnSpc>
              <a:spcAft>
                <a:spcPts val="0"/>
              </a:spcAft>
            </a:pPr>
            <a:endParaRPr lang="en-US" sz="1800" b="1" i="0" dirty="0">
              <a:solidFill>
                <a:srgbClr val="222222"/>
              </a:solidFill>
              <a:effectLst/>
              <a:highlight>
                <a:srgbClr val="FFFFFF"/>
              </a:highlight>
              <a:latin typeface="Calibri" panose="020F0502020204030204" pitchFamily="34" charset="0"/>
            </a:endParaRPr>
          </a:p>
          <a:p>
            <a:pPr marL="0" indent="0" algn="l">
              <a:lnSpc>
                <a:spcPts val="1500"/>
              </a:lnSpc>
              <a:spcAft>
                <a:spcPts val="0"/>
              </a:spcAft>
            </a:pPr>
            <a:r>
              <a:rPr lang="en-US" sz="1800" b="1" i="0" dirty="0">
                <a:solidFill>
                  <a:srgbClr val="222222"/>
                </a:solidFill>
                <a:effectLst/>
                <a:highlight>
                  <a:srgbClr val="FFFFFF"/>
                </a:highlight>
                <a:latin typeface="Calibri" panose="020F0502020204030204" pitchFamily="34" charset="0"/>
              </a:rPr>
              <a:t>Do you support that all the APs in a multiple BSSID set that enable NPCA announce the same NPCA primary channel?</a:t>
            </a:r>
            <a:endParaRPr lang="en-US" sz="1100" b="0" i="0" dirty="0">
              <a:solidFill>
                <a:srgbClr val="222222"/>
              </a:solidFill>
              <a:effectLst/>
              <a:highlight>
                <a:srgbClr val="FFFFFF"/>
              </a:highlight>
              <a:latin typeface="Arial" panose="020B0604020202020204" pitchFamily="34" charset="0"/>
            </a:endParaRPr>
          </a:p>
          <a:p>
            <a:pPr marL="0" marR="0" algn="l">
              <a:lnSpc>
                <a:spcPts val="1500"/>
              </a:lnSpc>
              <a:spcBef>
                <a:spcPts val="0"/>
              </a:spcBef>
              <a:spcAft>
                <a:spcPts val="0"/>
              </a:spcAft>
            </a:pPr>
            <a:r>
              <a:rPr lang="en-US" sz="1800" b="0" i="0" dirty="0">
                <a:solidFill>
                  <a:srgbClr val="222222"/>
                </a:solidFill>
                <a:effectLst/>
                <a:highlight>
                  <a:srgbClr val="FFFFFF"/>
                </a:highlight>
                <a:latin typeface="Calibri" panose="020F0502020204030204" pitchFamily="34" charset="0"/>
              </a:rPr>
              <a:t>       Supporting list: [11-24/858]</a:t>
            </a:r>
            <a:endParaRPr lang="en-US" sz="1100" b="0" i="0" dirty="0">
              <a:solidFill>
                <a:srgbClr val="222222"/>
              </a:solidFill>
              <a:effectLst/>
              <a:highlight>
                <a:srgbClr val="FFFFFF"/>
              </a:highlight>
              <a:latin typeface="Arial" panose="020B0604020202020204" pitchFamily="34" charset="0"/>
            </a:endParaRPr>
          </a:p>
          <a:p>
            <a:endParaRPr lang="en-US" sz="1400" dirty="0"/>
          </a:p>
        </p:txBody>
      </p:sp>
      <p:sp>
        <p:nvSpPr>
          <p:cNvPr id="4" name="Slide Number Placeholder 3">
            <a:extLst>
              <a:ext uri="{FF2B5EF4-FFF2-40B4-BE49-F238E27FC236}">
                <a16:creationId xmlns:a16="http://schemas.microsoft.com/office/drawing/2014/main" id="{A2785D53-2F51-0E10-5420-CAC0A1C6D0A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62D66F3-04C7-DF6A-7F82-307851EDBA8B}"/>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F635F079-7FE6-CA9A-2008-E6FCFA8B936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6571735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C4AF3-D286-942A-8EB1-A664893041D4}"/>
              </a:ext>
            </a:extLst>
          </p:cNvPr>
          <p:cNvSpPr>
            <a:spLocks noGrp="1"/>
          </p:cNvSpPr>
          <p:nvPr>
            <p:ph type="title"/>
          </p:nvPr>
        </p:nvSpPr>
        <p:spPr/>
        <p:txBody>
          <a:bodyPr/>
          <a:lstStyle/>
          <a:p>
            <a:r>
              <a:rPr lang="en-US" dirty="0"/>
              <a:t>Back Up 2</a:t>
            </a:r>
          </a:p>
        </p:txBody>
      </p:sp>
      <p:sp>
        <p:nvSpPr>
          <p:cNvPr id="3" name="Content Placeholder 2">
            <a:extLst>
              <a:ext uri="{FF2B5EF4-FFF2-40B4-BE49-F238E27FC236}">
                <a16:creationId xmlns:a16="http://schemas.microsoft.com/office/drawing/2014/main" id="{B4BF3012-3646-1697-093D-8B365AAB781F}"/>
              </a:ext>
            </a:extLst>
          </p:cNvPr>
          <p:cNvSpPr>
            <a:spLocks noGrp="1"/>
          </p:cNvSpPr>
          <p:nvPr>
            <p:ph idx="1"/>
          </p:nvPr>
        </p:nvSpPr>
        <p:spPr/>
        <p:txBody>
          <a:bodyPr/>
          <a:lstStyle/>
          <a:p>
            <a:pPr algn="l"/>
            <a:r>
              <a:rPr lang="en-US" sz="1400" b="1" i="0" dirty="0">
                <a:solidFill>
                  <a:srgbClr val="222222"/>
                </a:solidFill>
                <a:effectLst/>
                <a:highlight>
                  <a:srgbClr val="FFFFFF"/>
                </a:highlight>
                <a:latin typeface="等线" panose="02010600030101010101" pitchFamily="2" charset="-122"/>
              </a:rPr>
              <a:t>SP1.</a:t>
            </a:r>
            <a:r>
              <a:rPr lang="en-US" sz="1800" b="0" i="0" dirty="0">
                <a:solidFill>
                  <a:srgbClr val="222222"/>
                </a:solidFill>
                <a:effectLst/>
                <a:highlight>
                  <a:srgbClr val="FFFFFF"/>
                </a:highlight>
                <a:latin typeface="Arial" panose="020B0604020202020204" pitchFamily="34" charset="0"/>
              </a:rPr>
              <a:t> </a:t>
            </a:r>
            <a:r>
              <a:rPr lang="en-US" sz="1400" b="1" i="0" dirty="0">
                <a:solidFill>
                  <a:srgbClr val="222222"/>
                </a:solidFill>
                <a:effectLst/>
                <a:highlight>
                  <a:srgbClr val="FFFFFF"/>
                </a:highlight>
                <a:latin typeface="等线" panose="02010600030101010101" pitchFamily="2" charset="-122"/>
              </a:rPr>
              <a:t>Do you support to define in 11bn a RSSI measurement method based on a PPDU which is solicited by a Control frame that a non-AP STA sends?</a:t>
            </a:r>
            <a:endParaRPr lang="en-US" sz="1800" b="0" i="0" dirty="0">
              <a:solidFill>
                <a:srgbClr val="222222"/>
              </a:solidFill>
              <a:effectLst/>
              <a:highlight>
                <a:srgbClr val="FFFFFF"/>
              </a:highlight>
              <a:latin typeface="Arial" panose="020B0604020202020204" pitchFamily="34" charset="0"/>
            </a:endParaRPr>
          </a:p>
          <a:p>
            <a:pPr algn="l"/>
            <a:r>
              <a:rPr lang="en-US" altLang="ja-JP" sz="1400" b="1" i="0" dirty="0">
                <a:solidFill>
                  <a:srgbClr val="222222"/>
                </a:solidFill>
                <a:effectLst/>
                <a:highlight>
                  <a:srgbClr val="FFFFFF"/>
                </a:highlight>
                <a:latin typeface="Arial" panose="020B0604020202020204" pitchFamily="34" charset="0"/>
                <a:ea typeface="等线" panose="02010600030101010101" pitchFamily="2" charset="-122"/>
              </a:rPr>
              <a:t>–</a:t>
            </a:r>
            <a:r>
              <a:rPr lang="en-US" sz="1400" b="1" i="0" dirty="0">
                <a:solidFill>
                  <a:srgbClr val="222222"/>
                </a:solidFill>
                <a:effectLst/>
                <a:highlight>
                  <a:srgbClr val="FFFFFF"/>
                </a:highlight>
                <a:latin typeface="等线" panose="02010600030101010101" pitchFamily="2" charset="-122"/>
              </a:rPr>
              <a:t>   Details of the above frame exchange are TBD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24/1414r1].</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SP2. Do you support in 11bn to improve the existing FT protocol?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According to the existing FT protocol, the FTO remains in state 4 during and after roaming to the other AP MLD.</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Note. The PTK sharing has no benefit and will introduce the security risk. There is no precedent of the PTK sharing at all.</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 </a:t>
            </a:r>
            <a:endParaRPr lang="en-US" sz="1800" b="0" i="0" dirty="0">
              <a:solidFill>
                <a:srgbClr val="222222"/>
              </a:solidFill>
              <a:effectLst/>
              <a:highlight>
                <a:srgbClr val="FFFFFF"/>
              </a:highlight>
              <a:latin typeface="Arial" panose="020B0604020202020204" pitchFamily="34" charset="0"/>
            </a:endParaRPr>
          </a:p>
          <a:p>
            <a:pPr algn="l"/>
            <a:r>
              <a:rPr lang="en-US" sz="1400" b="1" i="0" dirty="0">
                <a:solidFill>
                  <a:srgbClr val="222222"/>
                </a:solidFill>
                <a:effectLst/>
                <a:highlight>
                  <a:srgbClr val="FFFFFF"/>
                </a:highlight>
                <a:latin typeface="等线" panose="02010600030101010101" pitchFamily="2" charset="-122"/>
              </a:rPr>
              <a:t>Reference documents: [24/0349r3, 24/0679r3, 24/934r0, 24/1414r1].</a:t>
            </a:r>
            <a:endParaRPr lang="en-US" sz="1800" b="0" i="0" dirty="0">
              <a:solidFill>
                <a:srgbClr val="222222"/>
              </a:solidFill>
              <a:effectLst/>
              <a:highlight>
                <a:srgbClr val="FFFFFF"/>
              </a:highligh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4B42FE61-431B-E427-7C8B-98B303DE2F31}"/>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4F5178C-A1C2-2D94-5295-5D64D00A9243}"/>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7D8ECC3F-4CB6-B3BD-7E31-B46BDA41D51F}"/>
              </a:ext>
            </a:extLst>
          </p:cNvPr>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5298378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November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 (23’)</a:t>
            </a:r>
          </a:p>
        </p:txBody>
      </p:sp>
      <p:sp>
        <p:nvSpPr>
          <p:cNvPr id="3" name="Content Placeholder 2">
            <a:extLst>
              <a:ext uri="{FF2B5EF4-FFF2-40B4-BE49-F238E27FC236}">
                <a16:creationId xmlns:a16="http://schemas.microsoft.com/office/drawing/2014/main" id="{40697212-82EA-064E-CD79-BC33C537E773}"/>
              </a:ext>
            </a:extLst>
          </p:cNvPr>
          <p:cNvSpPr>
            <a:spLocks noGrp="1"/>
          </p:cNvSpPr>
          <p:nvPr>
            <p:ph idx="1"/>
          </p:nvPr>
        </p:nvSpPr>
        <p:spPr>
          <a:xfrm>
            <a:off x="685800" y="1981200"/>
            <a:ext cx="7770813" cy="4494213"/>
          </a:xfrm>
        </p:spPr>
        <p:txBody>
          <a:bodyPr/>
          <a:lstStyle/>
          <a:p>
            <a:r>
              <a:rPr lang="en-US" sz="1600" dirty="0"/>
              <a:t>SP1: Do you agree to improve EDCA to reduce tail access delay of Low Latency traffic in multi-BSS dense scenarios in presence of best effort traffic?</a:t>
            </a:r>
          </a:p>
          <a:p>
            <a:pPr lvl="1"/>
            <a:r>
              <a:rPr lang="en-US" sz="1200" b="0" dirty="0"/>
              <a:t>•	The solution to improve EDCA is distributed</a:t>
            </a:r>
          </a:p>
          <a:p>
            <a:pPr lvl="1"/>
            <a:r>
              <a:rPr lang="en-US" sz="1200" b="0" dirty="0"/>
              <a:t>•	The impact on legacy device has to be balanced</a:t>
            </a:r>
          </a:p>
          <a:p>
            <a:pPr lvl="1"/>
            <a:r>
              <a:rPr lang="en-US" sz="1200" b="0" dirty="0"/>
              <a:t>•	Low Latency traffic is treated as AC_VO traffic. Other cases are TBD</a:t>
            </a:r>
            <a:endParaRPr lang="en-US" sz="1800" b="0" dirty="0"/>
          </a:p>
          <a:p>
            <a:r>
              <a:rPr lang="en-US" sz="1100" b="0" dirty="0"/>
              <a:t> </a:t>
            </a:r>
            <a:r>
              <a:rPr lang="en-US" sz="1100" b="0" i="1" dirty="0"/>
              <a:t>Supporting list: [11-23/2126,11-23/1065r0, 11-24/467, 11-24/31, 11-24/840] Requested by Dmitry</a:t>
            </a:r>
          </a:p>
          <a:p>
            <a:r>
              <a:rPr lang="en-US" sz="1100" dirty="0"/>
              <a:t>Result: 134Y, 85N, 68A</a:t>
            </a:r>
          </a:p>
          <a:p>
            <a:endParaRPr lang="en-US" sz="1000" dirty="0"/>
          </a:p>
          <a:p>
            <a:r>
              <a:rPr lang="en-US" sz="1600" dirty="0"/>
              <a:t>SP2: Do you support adding in TGbn a short common signal (enough for legacy 11g+ STAs to detect) that may be sent in EDCA whenever a STA may send a PPDU, fitting within one slot, and not requiring TGbn STAs to defer?</a:t>
            </a:r>
          </a:p>
          <a:p>
            <a:r>
              <a:rPr lang="en-US" sz="1200" b="0" i="1" dirty="0">
                <a:solidFill>
                  <a:srgbClr val="222222"/>
                </a:solidFill>
                <a:effectLst/>
                <a:highlight>
                  <a:srgbClr val="FFFFFF"/>
                </a:highlight>
                <a:latin typeface="Arial" panose="020B0604020202020204" pitchFamily="34" charset="0"/>
              </a:rPr>
              <a:t> </a:t>
            </a:r>
            <a:r>
              <a:rPr lang="en-US" sz="1200" b="0" i="1" dirty="0"/>
              <a:t>Supporting list: [24/0284r2, 24/1183r1] Requested by Sean</a:t>
            </a:r>
          </a:p>
          <a:p>
            <a:r>
              <a:rPr lang="en-US" sz="1100" dirty="0"/>
              <a:t>Result: 41Y, 181N, 69A</a:t>
            </a:r>
          </a:p>
          <a:p>
            <a:endParaRPr lang="en-US" sz="1000" dirty="0"/>
          </a:p>
          <a:p>
            <a:pPr marL="0">
              <a:spcBef>
                <a:spcPts val="0"/>
              </a:spcBef>
            </a:pPr>
            <a:endParaRPr lang="en-US" sz="1000" dirty="0"/>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(Roaming 1</a:t>
            </a:r>
            <a:r>
              <a:rPr lang="en-US" baseline="30000" dirty="0"/>
              <a:t>st</a:t>
            </a:r>
            <a:r>
              <a:rPr lang="en-US" dirty="0"/>
              <a:t> cut-off)</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p:txBody>
          <a:bodyPr/>
          <a:lstStyle/>
          <a:p>
            <a:pPr latinLnBrk="0"/>
            <a:r>
              <a:rPr lang="en-GB" sz="1400" b="0" dirty="0">
                <a:solidFill>
                  <a:srgbClr val="00B050"/>
                </a:solidFill>
                <a:hlinkClick r:id="rId2">
                  <a:extLst>
                    <a:ext uri="{A12FA001-AC4F-418D-AE19-62706E023703}">
                      <ahyp:hlinkClr xmlns:ahyp="http://schemas.microsoft.com/office/drawing/2018/hyperlinkcolor" val="tx"/>
                    </a:ext>
                  </a:extLst>
                </a:hlinkClick>
              </a:rPr>
              <a:t>24/0679</a:t>
            </a:r>
            <a:r>
              <a:rPr lang="en-GB" sz="1400" b="0" dirty="0">
                <a:solidFill>
                  <a:srgbClr val="00B050"/>
                </a:solidFill>
              </a:rPr>
              <a:t> Thoughts on Functionality and Security Architecture for UHR Seamless Roaming</a:t>
            </a:r>
            <a:endParaRPr lang="en-US" sz="1400" b="0" dirty="0">
              <a:solidFill>
                <a:srgbClr val="00B050"/>
              </a:solidFill>
            </a:endParaRPr>
          </a:p>
          <a:p>
            <a:pPr latinLnBrk="0"/>
            <a:r>
              <a:rPr lang="en-GB" sz="1400" b="0" dirty="0">
                <a:solidFill>
                  <a:srgbClr val="00B050"/>
                </a:solidFill>
              </a:rPr>
              <a:t>Thomas Derham</a:t>
            </a:r>
            <a:endParaRPr lang="en-US" sz="1400" b="0" dirty="0">
              <a:solidFill>
                <a:srgbClr val="00B050"/>
              </a:solidFill>
            </a:endParaRPr>
          </a:p>
          <a:p>
            <a:endParaRPr lang="en-US" sz="1400" b="0" dirty="0">
              <a:hlinkClick r:id="rId3"/>
            </a:endParaRPr>
          </a:p>
          <a:p>
            <a:endParaRPr lang="en-US"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rgbClr val="00B050"/>
                </a:solidFill>
                <a:hlinkClick r:id="rId2">
                  <a:extLst>
                    <a:ext uri="{A12FA001-AC4F-418D-AE19-62706E023703}">
                      <ahyp:hlinkClr xmlns:ahyp="http://schemas.microsoft.com/office/drawing/2018/hyperlinkcolor" val="tx"/>
                    </a:ext>
                  </a:extLst>
                </a:hlinkClick>
              </a:rPr>
              <a:t>24/171r14</a:t>
            </a:r>
            <a:r>
              <a:rPr lang="en-US" sz="2000" dirty="0">
                <a:solidFill>
                  <a:srgbClr val="00B050"/>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(part 2)</a:t>
            </a:r>
          </a:p>
        </p:txBody>
      </p:sp>
      <p:sp>
        <p:nvSpPr>
          <p:cNvPr id="11" name="Content Placeholder 10">
            <a:extLst>
              <a:ext uri="{FF2B5EF4-FFF2-40B4-BE49-F238E27FC236}">
                <a16:creationId xmlns:a16="http://schemas.microsoft.com/office/drawing/2014/main" id="{FCB036F9-C53E-4FA7-0AA8-F449B171258B}"/>
              </a:ext>
            </a:extLst>
          </p:cNvPr>
          <p:cNvSpPr>
            <a:spLocks noGrp="1"/>
          </p:cNvSpPr>
          <p:nvPr>
            <p:ph idx="1"/>
          </p:nvPr>
        </p:nvSpPr>
        <p:spPr>
          <a:xfrm>
            <a:off x="685800" y="1981200"/>
            <a:ext cx="7770813" cy="4113213"/>
          </a:xfrm>
        </p:spPr>
        <p:txBody>
          <a:bodyPr/>
          <a:lstStyle/>
          <a:p>
            <a:r>
              <a:rPr lang="en-US" sz="1400" b="0" strike="sngStrike" dirty="0">
                <a:solidFill>
                  <a:schemeClr val="bg1">
                    <a:lumMod val="65000"/>
                  </a:schemeClr>
                </a:solidFill>
                <a:hlinkClick r:id="rId2">
                  <a:extLst>
                    <a:ext uri="{A12FA001-AC4F-418D-AE19-62706E023703}">
                      <ahyp:hlinkClr xmlns:ahyp="http://schemas.microsoft.com/office/drawing/2018/hyperlinkcolor" val="tx"/>
                    </a:ext>
                  </a:extLst>
                </a:hlinkClick>
              </a:rPr>
              <a:t>24/1482</a:t>
            </a:r>
            <a:r>
              <a:rPr lang="en-US" sz="1400" b="0" strike="sngStrike" dirty="0">
                <a:solidFill>
                  <a:schemeClr val="bg1">
                    <a:lumMod val="65000"/>
                  </a:schemeClr>
                </a:solidFill>
              </a:rPr>
              <a:t> CSMA with enhanced Collision Avoidance for Low-Latency traffic	Sigurd Schelstraete</a:t>
            </a:r>
          </a:p>
          <a:p>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11099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7EC72086-D1FA-8844-986B-F59F77419C9B}"/>
              </a:ext>
            </a:extLst>
          </p:cNvPr>
          <p:cNvSpPr>
            <a:spLocks noGrp="1"/>
          </p:cNvSpPr>
          <p:nvPr>
            <p:ph idx="1"/>
          </p:nvPr>
        </p:nvSpPr>
        <p:spPr>
          <a:xfrm>
            <a:off x="685800" y="1981200"/>
            <a:ext cx="7770813" cy="4494213"/>
          </a:xfrm>
        </p:spPr>
        <p:txBody>
          <a:bodyPr/>
          <a:lstStyle/>
          <a:p>
            <a:pPr marL="342900" marR="0" lvl="0" indent="-342900">
              <a:spcBef>
                <a:spcPts val="0"/>
              </a:spcBef>
              <a:spcAft>
                <a:spcPts val="1200"/>
              </a:spcAft>
              <a:buFont typeface="Times New Roman" panose="02020603050405020304" pitchFamily="18" charset="0"/>
              <a:buChar char="-"/>
            </a:pPr>
            <a:r>
              <a:rPr lang="en-US" sz="1000" b="1" dirty="0">
                <a:solidFill>
                  <a:srgbClr val="FF0000"/>
                </a:solidFill>
                <a:effectLst/>
                <a:highlight>
                  <a:srgbClr val="00FFFF"/>
                </a:highlight>
                <a:latin typeface="Times New Roman" panose="02020603050405020304" pitchFamily="18" charset="0"/>
                <a:ea typeface="Times New Roman" panose="02020603050405020304" pitchFamily="18" charset="0"/>
              </a:rPr>
              <a:t>September 16-20 				(Monday-Friday) 							 Holiday</a:t>
            </a:r>
            <a:endParaRPr lang="en-US" sz="10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September 23 				(Monday)			– MAC/PHY				19:00-21:00 ET</a:t>
            </a:r>
            <a:endParaRPr lang="en-US" sz="10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September 26 				(Thursday) 			–</a:t>
            </a:r>
            <a:r>
              <a:rPr lang="en-US" sz="1000" dirty="0">
                <a:solidFill>
                  <a:schemeClr val="tx1"/>
                </a:solidFill>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MAC*</a:t>
            </a:r>
            <a:r>
              <a:rPr lang="en-GB" sz="1000" b="1" dirty="0">
                <a:solidFill>
                  <a:schemeClr val="tx1"/>
                </a:solidFill>
                <a:effectLst/>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September 30 				(Monday)			– MAC*				19:00-21:00 ET</a:t>
            </a:r>
            <a:endParaRPr lang="en-US" sz="10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000" b="1" dirty="0">
                <a:solidFill>
                  <a:srgbClr val="FF0000"/>
                </a:solidFill>
                <a:effectLst/>
                <a:highlight>
                  <a:srgbClr val="00FFFF"/>
                </a:highlight>
                <a:latin typeface="Times New Roman" panose="02020603050405020304" pitchFamily="18" charset="0"/>
                <a:ea typeface="Times New Roman" panose="02020603050405020304" pitchFamily="18" charset="0"/>
              </a:rPr>
              <a:t>October 03 -07				(Thursday-Monday) 							Holiday</a:t>
            </a:r>
          </a:p>
          <a:p>
            <a:pPr marL="342900" marR="0" lvl="0" indent="-342900">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10 				(Thursday) 			–</a:t>
            </a:r>
            <a:r>
              <a:rPr lang="en-US" sz="1000" dirty="0">
                <a:solidFill>
                  <a:schemeClr val="tx1"/>
                </a:solidFill>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Joint</a:t>
            </a:r>
            <a:r>
              <a:rPr lang="en-GB" sz="1000" b="1" dirty="0">
                <a:solidFill>
                  <a:schemeClr val="tx1"/>
                </a:solidFill>
                <a:effectLst/>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14 				(Monday)			– MAC*				19:00-21:00 ET</a:t>
            </a:r>
            <a:endParaRPr lang="en-US" sz="10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17 				(Thursday) 			–</a:t>
            </a:r>
            <a:r>
              <a:rPr lang="en-US" sz="1000" dirty="0">
                <a:solidFill>
                  <a:schemeClr val="tx1"/>
                </a:solidFill>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MAC*</a:t>
            </a:r>
            <a:r>
              <a:rPr lang="en-GB" sz="1000" b="1" dirty="0">
                <a:solidFill>
                  <a:schemeClr val="tx1"/>
                </a:solidFill>
                <a:effectLst/>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21 				(Monday)			– MAC*				19:00-21:00 ET</a:t>
            </a:r>
            <a:endParaRPr lang="en-US" sz="10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24 				(Thursday) 			–</a:t>
            </a:r>
            <a:r>
              <a:rPr lang="en-US" sz="1000" dirty="0">
                <a:solidFill>
                  <a:schemeClr val="tx1"/>
                </a:solidFill>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MAC*</a:t>
            </a:r>
            <a:r>
              <a:rPr lang="en-GB" sz="1000" b="1" dirty="0">
                <a:solidFill>
                  <a:schemeClr val="tx1"/>
                </a:solidFill>
                <a:effectLst/>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28 				(Monday)			– MAC*				19:00-21:00 ET</a:t>
            </a:r>
            <a:endParaRPr lang="en-US" sz="10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000" b="1" dirty="0">
                <a:solidFill>
                  <a:schemeClr val="tx1"/>
                </a:solidFill>
                <a:effectLst/>
                <a:latin typeface="Times New Roman" panose="02020603050405020304" pitchFamily="18" charset="0"/>
                <a:ea typeface="Times New Roman" panose="02020603050405020304" pitchFamily="18" charset="0"/>
              </a:rPr>
              <a:t>October 31 				(Thursday) 			–</a:t>
            </a:r>
            <a:r>
              <a:rPr lang="en-US" sz="1000" dirty="0">
                <a:solidFill>
                  <a:schemeClr val="tx1"/>
                </a:solidFill>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Joint	</a:t>
            </a:r>
            <a:r>
              <a:rPr lang="en-GB" sz="1000" b="1" dirty="0">
                <a:solidFill>
                  <a:schemeClr val="tx1"/>
                </a:solidFill>
                <a:effectLst/>
                <a:latin typeface="Times New Roman" panose="02020603050405020304" pitchFamily="18" charset="0"/>
                <a:ea typeface="Times New Roman" panose="02020603050405020304" pitchFamily="18" charset="0"/>
              </a:rPr>
              <a:t>				</a:t>
            </a:r>
            <a:r>
              <a:rPr lang="en-US" sz="10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00" dirty="0">
                <a:solidFill>
                  <a:srgbClr val="FF0000"/>
                </a:solidFill>
                <a:highlight>
                  <a:srgbClr val="00FFFF"/>
                </a:highlight>
                <a:latin typeface="Times New Roman" panose="02020603050405020304" pitchFamily="18" charset="0"/>
                <a:ea typeface="Times New Roman" panose="02020603050405020304" pitchFamily="18" charset="0"/>
              </a:rPr>
              <a:t>November</a:t>
            </a:r>
            <a:r>
              <a:rPr lang="en-US" sz="1000" b="1" dirty="0">
                <a:solidFill>
                  <a:srgbClr val="FF0000"/>
                </a:solidFill>
                <a:effectLst/>
                <a:highlight>
                  <a:srgbClr val="00FFFF"/>
                </a:highlight>
                <a:latin typeface="Times New Roman" panose="02020603050405020304" pitchFamily="18" charset="0"/>
                <a:ea typeface="Times New Roman" panose="02020603050405020304" pitchFamily="18" charset="0"/>
              </a:rPr>
              <a:t> 04-08 			(Monday-Friday) 		</a:t>
            </a:r>
            <a:r>
              <a:rPr lang="en-GB" sz="1000" b="1" dirty="0">
                <a:solidFill>
                  <a:srgbClr val="FF0000"/>
                </a:solidFill>
                <a:effectLst/>
                <a:highlight>
                  <a:srgbClr val="00FFFF"/>
                </a:highlight>
                <a:latin typeface="Times New Roman" panose="02020603050405020304" pitchFamily="18" charset="0"/>
                <a:ea typeface="Times New Roman" panose="02020603050405020304" pitchFamily="18" charset="0"/>
              </a:rPr>
              <a:t>						</a:t>
            </a:r>
            <a:r>
              <a:rPr lang="en-US" sz="1000" b="1" dirty="0">
                <a:solidFill>
                  <a:srgbClr val="FF0000"/>
                </a:solidFill>
                <a:effectLst/>
                <a:highlight>
                  <a:srgbClr val="00FFFF"/>
                </a:highlight>
                <a:latin typeface="Times New Roman" panose="02020603050405020304" pitchFamily="18" charset="0"/>
                <a:ea typeface="Times New Roman" panose="02020603050405020304" pitchFamily="18" charset="0"/>
              </a:rPr>
              <a:t>Holiday</a:t>
            </a:r>
          </a:p>
          <a:p>
            <a:pPr marL="0" indent="0">
              <a:spcBef>
                <a:spcPts val="0"/>
              </a:spcBef>
              <a:spcAft>
                <a:spcPts val="1200"/>
              </a:spcAft>
            </a:pPr>
            <a:r>
              <a:rPr lang="en-US" sz="1000" b="0" dirty="0">
                <a:solidFill>
                  <a:schemeClr val="tx1"/>
                </a:solidFill>
                <a:latin typeface="Times New Roman" panose="02020603050405020304" pitchFamily="18" charset="0"/>
                <a:ea typeface="Times New Roman" panose="02020603050405020304" pitchFamily="18" charset="0"/>
              </a:rPr>
              <a:t>*May add additional PHY sessions, if pending submissions in the PHY queue and with 10-day advanced notice.</a:t>
            </a:r>
            <a:endParaRPr lang="en-US" sz="100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November 2024</a:t>
            </a:r>
          </a:p>
        </p:txBody>
      </p:sp>
      <p:sp>
        <p:nvSpPr>
          <p:cNvPr id="10" name="Content Placeholder 9">
            <a:extLst>
              <a:ext uri="{FF2B5EF4-FFF2-40B4-BE49-F238E27FC236}">
                <a16:creationId xmlns:a16="http://schemas.microsoft.com/office/drawing/2014/main" id="{CC600E6A-60A7-51A7-399C-0D96A989FDD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the TGbn SFD</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6" name="Content Placeholder 15">
            <a:extLst>
              <a:ext uri="{FF2B5EF4-FFF2-40B4-BE49-F238E27FC236}">
                <a16:creationId xmlns:a16="http://schemas.microsoft.com/office/drawing/2014/main" id="{6A3D1F61-C70B-527B-6469-4EC643FA23FB}"/>
              </a:ext>
            </a:extLst>
          </p:cNvPr>
          <p:cNvSpPr>
            <a:spLocks noGrp="1"/>
          </p:cNvSpPr>
          <p:nvPr>
            <p:ph idx="1"/>
          </p:nvPr>
        </p:nvSpPr>
        <p:spPr/>
        <p:txBody>
          <a:bodyPr/>
          <a:lstStyle/>
          <a:p>
            <a:r>
              <a:rPr lang="en-US"/>
              <a:t>None.</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September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225289</TotalTime>
  <Words>13357</Words>
  <Application>Microsoft Office PowerPoint</Application>
  <PresentationFormat>On-screen Show (4:3)</PresentationFormat>
  <Paragraphs>2538</Paragraphs>
  <Slides>85</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85</vt:i4>
      </vt:variant>
    </vt:vector>
  </HeadingPairs>
  <TitlesOfParts>
    <vt:vector size="98" baseType="lpstr">
      <vt:lpstr>等线</vt:lpstr>
      <vt:lpstr>MS Gothic</vt:lpstr>
      <vt:lpstr>Aptos</vt:lpstr>
      <vt:lpstr>Arial</vt:lpstr>
      <vt:lpstr>Arial Black</vt:lpstr>
      <vt:lpstr>Arial Unicode MS</vt:lpstr>
      <vt:lpstr>Calibri</vt:lpstr>
      <vt:lpstr>Monotype Sorts</vt:lpstr>
      <vt:lpstr>Times New Roman</vt:lpstr>
      <vt:lpstr>Verdana</vt:lpstr>
      <vt:lpstr>Wingdings</vt:lpstr>
      <vt:lpstr>Office Theme</vt:lpstr>
      <vt:lpstr>Document</vt:lpstr>
      <vt:lpstr>TGbn September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12</vt:lpstr>
      <vt:lpstr>Submissions List – Pending SPs*</vt:lpstr>
      <vt:lpstr>Monday Joint Agenda-AM2</vt:lpstr>
      <vt:lpstr>Announcements</vt:lpstr>
      <vt:lpstr>Summary from July 2024 meeting</vt:lpstr>
      <vt:lpstr>Submissions (B.forming + Misc.)</vt:lpstr>
      <vt:lpstr>Monday PHY Agenda–PM2</vt:lpstr>
      <vt:lpstr>Monday MAC Agenda–PM2</vt:lpstr>
      <vt:lpstr>Tuesday PHY Agenda–AM2</vt:lpstr>
      <vt:lpstr>Tuesday MAC Agenda–AM2</vt:lpstr>
      <vt:lpstr>Tuesday PHY Agenda–PM1</vt:lpstr>
      <vt:lpstr>Tuesday MAC Agenda–PM1</vt:lpstr>
      <vt:lpstr>Tuesday PHY Agenda–PM2</vt:lpstr>
      <vt:lpstr>Tuesday MAC Agenda–PM2</vt:lpstr>
      <vt:lpstr>Wednesday PHY Agenda–AM1</vt:lpstr>
      <vt:lpstr>Straw Polls</vt:lpstr>
      <vt:lpstr>Wednesday MAC Agenda–AM1</vt:lpstr>
      <vt:lpstr>Straw Polls Part 1</vt:lpstr>
      <vt:lpstr>Straw Polls Part 2</vt:lpstr>
      <vt:lpstr>Wednesday PHY Agenda–AM2</vt:lpstr>
      <vt:lpstr>Straw Polls</vt:lpstr>
      <vt:lpstr>Wednesday MAC Agenda–AM2</vt:lpstr>
      <vt:lpstr>Straw Polls Part 1</vt:lpstr>
      <vt:lpstr>Straw Polls Part 2</vt:lpstr>
      <vt:lpstr>Wednesday Joint Agenda-PM2</vt:lpstr>
      <vt:lpstr>Approve TG Minutes</vt:lpstr>
      <vt:lpstr>Straw Polls – Part 1</vt:lpstr>
      <vt:lpstr>Straw Polls – Part 2</vt:lpstr>
      <vt:lpstr>Submissions (L4S, DRU, NPCA)</vt:lpstr>
      <vt:lpstr>More Straw Polls</vt:lpstr>
      <vt:lpstr>Thursday PHY Agenda–AM1</vt:lpstr>
      <vt:lpstr>Straw Polls Part 1</vt:lpstr>
      <vt:lpstr>Thursday MAC Agenda–AM1</vt:lpstr>
      <vt:lpstr>Straw Polls Part 1</vt:lpstr>
      <vt:lpstr>Straw Polls Part 2 (22’)</vt:lpstr>
      <vt:lpstr>Thursday PHY Agenda–AM2</vt:lpstr>
      <vt:lpstr>Straw Polls Part 1</vt:lpstr>
      <vt:lpstr>Straw Polls Part 2</vt:lpstr>
      <vt:lpstr>Straw Polls Part 3</vt:lpstr>
      <vt:lpstr>Thursday MAC Agenda–AM2</vt:lpstr>
      <vt:lpstr>Straw Polls Part 1</vt:lpstr>
      <vt:lpstr>Straw Polls Part 2</vt:lpstr>
      <vt:lpstr>Straw Polls Back Up 1</vt:lpstr>
      <vt:lpstr>Back Up 2</vt:lpstr>
      <vt:lpstr>Thursday Joint Agenda-PM1</vt:lpstr>
      <vt:lpstr>Straw Polls (23’)</vt:lpstr>
      <vt:lpstr>Submissions (Roaming 1st cut-off)</vt:lpstr>
      <vt:lpstr>Motions</vt:lpstr>
      <vt:lpstr>Submissions (part 2)</vt:lpstr>
      <vt:lpstr>Teleconference Plan</vt:lpstr>
      <vt:lpstr>Goals for November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2024-09-17T18:36:55Z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