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64" r:id="rId63"/>
    <p:sldId id="1227" r:id="rId64"/>
    <p:sldId id="1263" r:id="rId65"/>
    <p:sldId id="1228" r:id="rId66"/>
    <p:sldId id="1254" r:id="rId67"/>
    <p:sldId id="1258" r:id="rId68"/>
    <p:sldId id="1229" r:id="rId69"/>
    <p:sldId id="1268" r:id="rId70"/>
    <p:sldId id="1270" r:id="rId71"/>
    <p:sldId id="1271" r:id="rId72"/>
    <p:sldId id="1230" r:id="rId73"/>
    <p:sldId id="1255" r:id="rId74"/>
    <p:sldId id="1261" r:id="rId75"/>
    <p:sldId id="1265" r:id="rId76"/>
    <p:sldId id="1267" r:id="rId77"/>
    <p:sldId id="356" r:id="rId78"/>
    <p:sldId id="1256" r:id="rId79"/>
    <p:sldId id="1259" r:id="rId80"/>
    <p:sldId id="1182" r:id="rId81"/>
    <p:sldId id="1069" r:id="rId82"/>
    <p:sldId id="1269" r:id="rId83"/>
    <p:sldId id="997" r:id="rId84"/>
    <p:sldId id="362" r:id="rId85"/>
    <p:sldId id="1034" r:id="rId86"/>
    <p:sldId id="323" r:id="rId8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74" dt="2024-09-12T23:12:36.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95" Type="http://schemas.microsoft.com/office/2015/10/relationships/revisionInfo" Target="revisionInfo.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52-01-00bn-timely-transmission-of-low-latency-traffic-with-reduced-preemption-occurance.pptx" TargetMode="External"/><Relationship Id="rId13"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1017-00-00bn-mechanism-for-txop-return-in-c-tdma.pptx" TargetMode="External"/><Relationship Id="rId7" Type="http://schemas.openxmlformats.org/officeDocument/2006/relationships/hyperlink" Target="https://mentor.ieee.org/802.11/dcn/24/11-24-0067-01-00bn-range-expansion-via-repeated-transmission.pptx" TargetMode="External"/><Relationship Id="rId12"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60-00-00bn-dynamic-qos-profiles-with-scs.pptx" TargetMode="External"/><Relationship Id="rId11"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18-01-00bn-low-latency-flow-treatment-triggered-by-upper-layer-including-ecn-indicators.pptx" TargetMode="External"/><Relationship Id="rId10"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1250-00-00bn-discussion-on-txop-allocation-in-c-tdma.pptx" TargetMode="External"/><Relationship Id="rId9" Type="http://schemas.openxmlformats.org/officeDocument/2006/relationships/hyperlink" Target="https://mentor.ieee.org/802.11/dcn/24/11-24-0870-00-00bn-further-considerations-on-preemption.pptx" TargetMode="External"/><Relationship Id="rId14" Type="http://schemas.openxmlformats.org/officeDocument/2006/relationships/hyperlink" Target="https://mentor.ieee.org/802.11/dcn/24/11-24-1257-00-00bn-preemption-procedure-and-indication-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4-00bn-tgbn-july-august-2024-teleconference-minutes.docx" TargetMode="External"/><Relationship Id="rId2" Type="http://schemas.openxmlformats.org/officeDocument/2006/relationships/hyperlink" Target="https://mentor.ieee.org/802.11/dcn/24/11-24-1391-02-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556-00-00bn-thoughts-on-dru-availability-for-regulatory-compliance.pptx" TargetMode="External"/><Relationship Id="rId3" Type="http://schemas.openxmlformats.org/officeDocument/2006/relationships/hyperlink" Target="https://mentor.ieee.org/802.11/dcn/24/11-24-1471-00-00bn-signaling-for-dru-in-trigger-frame.pptx" TargetMode="External"/><Relationship Id="rId7"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541-00-00bn-tone-distribution-in-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10-00-00bn-open-issues-on-dru.pptx" TargetMode="External"/><Relationship Id="rId11" Type="http://schemas.openxmlformats.org/officeDocument/2006/relationships/hyperlink" Target="https://mentor.ieee.org/802.11/dcn/24/11-24-1567-00-00bn-ltf-design-for-dru.pptx" TargetMode="External"/><Relationship Id="rId5" Type="http://schemas.openxmlformats.org/officeDocument/2006/relationships/hyperlink" Target="https://mentor.ieee.org/802.11/dcn/24/11-24-1472-02-00bn-consideration-on-dru-for-11bn.pptx" TargetMode="External"/><Relationship Id="rId10"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9-00-00bn-signaling-for-dru-transmission.pptx" TargetMode="External"/><Relationship Id="rId9" Type="http://schemas.openxmlformats.org/officeDocument/2006/relationships/hyperlink" Target="https://mentor.ieee.org/802.11/dcn/24/11-24-1480-00-00bn-uhr-ltf-for-dru.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660-00-00bn-dynamic-qos-profiles-with-scs.pptx" TargetMode="External"/><Relationship Id="rId7" Type="http://schemas.openxmlformats.org/officeDocument/2006/relationships/hyperlink" Target="https://mentor.ieee.org/802.11/dcn/24/11-24-0729-00-00bn-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0-00-00bn-further-considerations-on-preemption.pptx" TargetMode="External"/><Relationship Id="rId11" Type="http://schemas.openxmlformats.org/officeDocument/2006/relationships/hyperlink" Target="https://mentor.ieee.org/802.11/dcn/24/11-24-1257-00-00bn-preemption-procedure-and-indication-follow-up.pptx" TargetMode="External"/><Relationship Id="rId5" Type="http://schemas.openxmlformats.org/officeDocument/2006/relationships/hyperlink" Target="https://mentor.ieee.org/802.11/dcn/24/11-24-0852-01-00bn-timely-transmission-of-low-latency-traffic-with-reduced-preemption-occurance.pptx" TargetMode="External"/><Relationship Id="rId10"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0067-01-00bn-range-expansion-via-repeated-transmission.pptx" TargetMode="External"/><Relationship Id="rId9" Type="http://schemas.openxmlformats.org/officeDocument/2006/relationships/hyperlink" Target="https://mentor.ieee.org/802.11/dcn/24/11-24-1076-00-00bn-some-thoughts-on-preemption.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0729-00-00bn-thoughts-on-preemption.pptx" TargetMode="External"/><Relationship Id="rId7"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07-00-00bn-preemption-session-setup.pptx" TargetMode="External"/><Relationship Id="rId5" Type="http://schemas.openxmlformats.org/officeDocument/2006/relationships/hyperlink" Target="https://mentor.ieee.org/802.11/dcn/24/11-24-1076-00-00bn-some-thoughts-on-preemption.pptx" TargetMode="External"/><Relationship Id="rId4" Type="http://schemas.openxmlformats.org/officeDocument/2006/relationships/hyperlink" Target="https://mentor.ieee.org/802.11/dcn/24/11-24-1074-00-00bn-preemption-txop.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1482-00-00bn-csma-with-enhanced-collision-avoidance-for-low-latency-traffic.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Deferred</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 Deferred</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 Defer to tomorrow.</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 Deferred.</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24/1582</a:t>
            </a:r>
            <a:r>
              <a:rPr lang="en-US" sz="1200" b="0" i="0" u="none" strike="noStrike" dirty="0">
                <a:solidFill>
                  <a:srgbClr val="00B050"/>
                </a:solidFill>
                <a:effectLst/>
              </a:rPr>
              <a:t>	Coordinated Sounding for </a:t>
            </a:r>
            <a:r>
              <a:rPr lang="en-US" sz="1200" b="0" i="0" u="none" strike="noStrike" dirty="0" err="1">
                <a:solidFill>
                  <a:srgbClr val="00B050"/>
                </a:solidFill>
                <a:effectLst/>
              </a:rPr>
              <a:t>CoBF</a:t>
            </a:r>
            <a:r>
              <a:rPr lang="en-US" sz="1200" b="0" i="0" u="none" strike="noStrike" dirty="0">
                <a:solidFill>
                  <a:srgbClr val="00B050"/>
                </a:solidFill>
                <a:effectLst/>
              </a:rPr>
              <a:t>					You-Wei Chen</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24/1575</a:t>
            </a:r>
            <a:r>
              <a:rPr lang="en-US" sz="1200" b="0" i="0" u="none" strike="noStrike" dirty="0">
                <a:solidFill>
                  <a:srgbClr val="00B050"/>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24/1580</a:t>
            </a:r>
            <a:r>
              <a:rPr lang="en-US" sz="1200" b="0" i="0" u="none" strike="noStrike" dirty="0">
                <a:solidFill>
                  <a:srgbClr val="00B050"/>
                </a:solidFill>
                <a:effectLst/>
              </a:rPr>
              <a:t>	</a:t>
            </a:r>
            <a:r>
              <a:rPr lang="en-US" sz="1200" b="0" i="0" u="none" strike="noStrike" dirty="0" err="1">
                <a:solidFill>
                  <a:srgbClr val="00B050"/>
                </a:solidFill>
                <a:effectLst/>
              </a:rPr>
              <a:t>cbf</a:t>
            </a:r>
            <a:r>
              <a:rPr lang="en-US" sz="1200" b="0" i="0" u="none" strike="noStrike" dirty="0">
                <a:solidFill>
                  <a:srgbClr val="00B050"/>
                </a:solidFill>
                <a:effectLst/>
              </a:rPr>
              <a:t>-smoothing								Xiaogang Chen</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24/1456</a:t>
            </a:r>
            <a:r>
              <a:rPr lang="en-US" sz="1200" dirty="0">
                <a:solidFill>
                  <a:srgbClr val="00B050"/>
                </a:solidFill>
              </a:rPr>
              <a:t>	Discussion on DCM of DRU						Mengshi Hu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24/1483</a:t>
            </a:r>
            <a:r>
              <a:rPr lang="en-US" sz="1200" dirty="0">
                <a:solidFill>
                  <a:srgbClr val="00B050"/>
                </a:solidFill>
              </a:rPr>
              <a:t>	Index Modulation Applied to DRU					Junghoon Suh</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24/1465</a:t>
            </a:r>
            <a:r>
              <a:rPr lang="en-US" sz="1200" dirty="0">
                <a:solidFill>
                  <a:srgbClr val="00B050"/>
                </a:solidFill>
              </a:rPr>
              <a:t>	Updated Proposal for 80MHz DRU Tone Plan			</a:t>
            </a:r>
            <a:r>
              <a:rPr lang="en-US" sz="1200" dirty="0" err="1">
                <a:solidFill>
                  <a:srgbClr val="00B050"/>
                </a:solidFill>
              </a:rPr>
              <a:t>Chenchen</a:t>
            </a:r>
            <a:r>
              <a:rPr lang="en-US" sz="1200" dirty="0">
                <a:solidFill>
                  <a:srgbClr val="00B050"/>
                </a:solidFill>
              </a:rPr>
              <a:t> Liu</a:t>
            </a:r>
          </a:p>
          <a:p>
            <a:pPr lvl="1">
              <a:buFont typeface="Arial" panose="020B0604020202020204" pitchFamily="34" charset="0"/>
              <a:buChar char="•"/>
            </a:pPr>
            <a:r>
              <a:rPr lang="en-US" sz="1200" strike="sngStrike" dirty="0">
                <a:solidFill>
                  <a:srgbClr val="FF0000"/>
                </a:solidFill>
                <a:hlinkClick r:id="rId8">
                  <a:extLst>
                    <a:ext uri="{A12FA001-AC4F-418D-AE19-62706E023703}">
                      <ahyp:hlinkClr xmlns:ahyp="http://schemas.microsoft.com/office/drawing/2018/hyperlinkcolor" val="tx"/>
                    </a:ext>
                  </a:extLst>
                </a:hlinkClick>
              </a:rPr>
              <a:t>24/1470</a:t>
            </a:r>
            <a:r>
              <a:rPr lang="en-US" sz="1200" strike="sngStrike" dirty="0">
                <a:solidFill>
                  <a:srgbClr val="FF0000"/>
                </a:solidFill>
              </a:rPr>
              <a:t>	Proposal for DRU Tone Plan						Eunsung Park</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24/1541</a:t>
            </a:r>
            <a:r>
              <a:rPr lang="en-US" sz="1200" dirty="0">
                <a:solidFill>
                  <a:schemeClr val="bg1">
                    <a:lumMod val="65000"/>
                  </a:schemeClr>
                </a:solidFill>
              </a:rPr>
              <a:t>	Tone distribution in DRU - follow up				Yan Xin</a:t>
            </a:r>
          </a:p>
          <a:p>
            <a:pPr lvl="1">
              <a:buFont typeface="Arial" panose="020B0604020202020204" pitchFamily="34" charset="0"/>
              <a:buChar char="•"/>
            </a:pPr>
            <a:r>
              <a:rPr lang="en-US" sz="1200" b="0" i="0" u="none"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24/1471</a:t>
            </a:r>
            <a:r>
              <a:rPr lang="en-US" sz="1200" dirty="0">
                <a:solidFill>
                  <a:schemeClr val="bg1">
                    <a:lumMod val="65000"/>
                  </a:schemeClr>
                </a:solidFill>
              </a:rPr>
              <a:t>   </a:t>
            </a:r>
            <a:r>
              <a:rPr lang="en-US" sz="1200" b="0" i="0" u="none" strike="noStrike" dirty="0">
                <a:solidFill>
                  <a:schemeClr val="bg1">
                    <a:lumMod val="65000"/>
                  </a:schemeClr>
                </a:solidFill>
                <a:effectLst/>
              </a:rPr>
              <a:t>Signaling for DRU in Trigger Frame</a:t>
            </a:r>
            <a:r>
              <a:rPr lang="en-US" sz="1200" dirty="0">
                <a:solidFill>
                  <a:schemeClr val="bg1">
                    <a:lumMod val="65000"/>
                  </a:schemeClr>
                </a:solidFill>
              </a:rPr>
              <a:t> 				</a:t>
            </a:r>
            <a:r>
              <a:rPr lang="en-US" sz="1200" b="0" i="0" u="none" strike="noStrike" dirty="0">
                <a:solidFill>
                  <a:schemeClr val="bg1">
                    <a:lumMod val="65000"/>
                  </a:schemeClr>
                </a:solidFill>
                <a:effectLst/>
              </a:rPr>
              <a:t>Eunsung Park</a:t>
            </a:r>
            <a:endParaRPr lang="en-US" sz="1200"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a:t>
            </a: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1489</a:t>
            </a:r>
            <a:r>
              <a:rPr lang="en-US" sz="1200" b="0" i="0" u="none" strike="noStrike" kern="1200" dirty="0">
                <a:solidFill>
                  <a:schemeClr val="bg1">
                    <a:lumMod val="65000"/>
                  </a:schemeClr>
                </a:solidFill>
                <a:effectLst/>
                <a:ea typeface="MS Gothic" panose="020B0609070205080204" pitchFamily="49" charset="-128"/>
              </a:rPr>
              <a:t>   Signaling for DRU Transmission 					Shengquan Hu</a:t>
            </a:r>
            <a:endParaRPr lang="en-US"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solidFill>
                  <a:srgbClr val="FFC000"/>
                </a:solidFill>
              </a:rPr>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r>
              <a:rPr lang="en-US" sz="1600" dirty="0"/>
              <a:t>Result: Defer to tomorrow.</a:t>
            </a:r>
          </a:p>
          <a:p>
            <a:r>
              <a:rPr lang="en-US" sz="1600" dirty="0">
                <a:solidFill>
                  <a:srgbClr val="FFC000"/>
                </a:solidFill>
              </a:rPr>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r>
              <a:rPr lang="en-US" sz="1600" dirty="0"/>
              <a:t>Result: Defer to tomorrow.</a:t>
            </a:r>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sz="1200" dirty="0"/>
              <a:t>Straw Polls</a:t>
            </a:r>
            <a:endParaRPr lang="en-GB" sz="1200" dirty="0"/>
          </a:p>
          <a:p>
            <a:pPr>
              <a:buFont typeface="Arial" panose="020B0604020202020204" pitchFamily="34" charset="0"/>
              <a:buChar char="•"/>
            </a:pPr>
            <a:r>
              <a:rPr lang="en-GB" sz="1200" dirty="0"/>
              <a:t>Submissions – C-TDMA + Preemption</a:t>
            </a:r>
            <a:endParaRPr lang="en-US" sz="8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24/1017</a:t>
            </a:r>
            <a:r>
              <a:rPr lang="en-GB" sz="1100" dirty="0">
                <a:solidFill>
                  <a:srgbClr val="00B050"/>
                </a:solidFill>
              </a:rPr>
              <a:t>	Mechanism for TXOP Return in C-TDMA				Sanket Kalamkar</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24/1250</a:t>
            </a:r>
            <a:r>
              <a:rPr lang="en-GB" sz="1100" dirty="0">
                <a:solidFill>
                  <a:srgbClr val="00B050"/>
                </a:solidFill>
              </a:rPr>
              <a:t>	Discussion on TXOP Allocation in C-TDMA				Serhat Erkucuk</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24/0818</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LL flow treatment triggered by upper-layer (incl. ECN) indicators		Maulik Vaidya</a:t>
            </a:r>
            <a:r>
              <a:rPr lang="en-US" sz="1100" dirty="0">
                <a:solidFill>
                  <a:srgbClr val="00B050"/>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24/0660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Dynamic QoS profiles with SCS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Binita Gupta</a:t>
            </a:r>
            <a:r>
              <a:rPr lang="en-US" sz="1100" dirty="0">
                <a:solidFill>
                  <a:schemeClr val="bg1">
                    <a:lumMod val="65000"/>
                  </a:schemeClr>
                </a:solidFill>
              </a:rPr>
              <a:t> </a:t>
            </a: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24/0067</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Range Expansion via Repeated Transmission</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Nima Namvar</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24/0852</a:t>
            </a:r>
            <a:r>
              <a:rPr lang="en-US" sz="1100" dirty="0">
                <a:solidFill>
                  <a:schemeClr val="bg1">
                    <a:lumMod val="65000"/>
                  </a:schemeClr>
                </a:solidFill>
              </a:rPr>
              <a:t>	Timely TX of LL traffic with reduced preemption occurance		Jerome Gu</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24/0870</a:t>
            </a:r>
            <a:r>
              <a:rPr lang="en-US" sz="1100" dirty="0">
                <a:solidFill>
                  <a:schemeClr val="bg1">
                    <a:lumMod val="65000"/>
                  </a:schemeClr>
                </a:solidFill>
              </a:rPr>
              <a:t>	Further Considerations on Preemption					Serhat Erkucuk</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24/0729</a:t>
            </a:r>
            <a:r>
              <a:rPr lang="en-GB" sz="1100" dirty="0">
                <a:solidFill>
                  <a:schemeClr val="bg1">
                    <a:lumMod val="65000"/>
                  </a:schemeClr>
                </a:solidFill>
              </a:rPr>
              <a:t>	Thoughts on </a:t>
            </a:r>
            <a:r>
              <a:rPr lang="en-GB" sz="1100" dirty="0" err="1">
                <a:solidFill>
                  <a:schemeClr val="bg1">
                    <a:lumMod val="65000"/>
                  </a:schemeClr>
                </a:solidFill>
              </a:rPr>
              <a:t>preemption</a:t>
            </a:r>
            <a:r>
              <a:rPr lang="en-GB" sz="1100" dirty="0">
                <a:solidFill>
                  <a:schemeClr val="bg1">
                    <a:lumMod val="65000"/>
                  </a:schemeClr>
                </a:solidFill>
              </a:rPr>
              <a:t>						Binita Gupta</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24/1074</a:t>
            </a:r>
            <a:r>
              <a:rPr lang="en-GB" sz="1100" dirty="0">
                <a:solidFill>
                  <a:schemeClr val="bg1">
                    <a:lumMod val="65000"/>
                  </a:schemeClr>
                </a:solidFill>
              </a:rPr>
              <a:t>	Preemption TXOP							Yuxin Lu</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24/1076</a:t>
            </a:r>
            <a:r>
              <a:rPr lang="en-GB" sz="1100" dirty="0">
                <a:solidFill>
                  <a:schemeClr val="bg1">
                    <a:lumMod val="65000"/>
                  </a:schemeClr>
                </a:solidFill>
              </a:rPr>
              <a:t>	Some thoughts on </a:t>
            </a:r>
            <a:r>
              <a:rPr lang="en-GB" sz="1100" dirty="0" err="1">
                <a:solidFill>
                  <a:schemeClr val="bg1">
                    <a:lumMod val="65000"/>
                  </a:schemeClr>
                </a:solidFill>
              </a:rPr>
              <a:t>preemption</a:t>
            </a:r>
            <a:r>
              <a:rPr lang="en-GB" sz="1100" dirty="0">
                <a:solidFill>
                  <a:schemeClr val="bg1">
                    <a:lumMod val="65000"/>
                  </a:schemeClr>
                </a:solidFill>
              </a:rPr>
              <a:t>						Jay Yang</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24/1207</a:t>
            </a:r>
            <a:r>
              <a:rPr lang="en-GB" sz="1100" dirty="0">
                <a:solidFill>
                  <a:schemeClr val="bg1">
                    <a:lumMod val="65000"/>
                  </a:schemeClr>
                </a:solidFill>
              </a:rPr>
              <a:t>	Preemption Session Setup						Jason Y. Guo</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24/1257</a:t>
            </a:r>
            <a:r>
              <a:rPr lang="en-GB" sz="1100" dirty="0">
                <a:solidFill>
                  <a:schemeClr val="bg1">
                    <a:lumMod val="65000"/>
                  </a:schemeClr>
                </a:solidFill>
              </a:rPr>
              <a:t>	Preemption Procedure and Indication- follow up				Yunbo Li</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solidFill>
                  <a:srgbClr val="FFC000"/>
                </a:solidFill>
              </a:rPr>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 Not present.</a:t>
            </a:r>
          </a:p>
          <a:p>
            <a:pPr marL="0" indent="0"/>
            <a:r>
              <a:rPr lang="en-US" sz="1100" dirty="0">
                <a:solidFill>
                  <a:srgbClr val="FFC000"/>
                </a:solidFill>
              </a:rPr>
              <a:t>SP2: Do you support to enable the following contexts to be transferred to target AP MLD to preserve the data exchange context </a:t>
            </a:r>
            <a:r>
              <a:rPr lang="en-US" sz="1100" dirty="0"/>
              <a:t>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 Not present.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199"/>
            <a:ext cx="7770813" cy="4494213"/>
          </a:xfrm>
        </p:spPr>
        <p:txBody>
          <a:bodyPr/>
          <a:lstStyle/>
          <a:p>
            <a:pPr marL="57150" indent="0"/>
            <a:r>
              <a:rPr lang="en-US" sz="1200" dirty="0">
                <a:solidFill>
                  <a:srgbClr val="00B050"/>
                </a:solidFill>
              </a:rPr>
              <a:t>SP3: Do you support to use M-STA BA for Initial Control Response frame (ICR) for DL and UL, at least when </a:t>
            </a:r>
            <a:r>
              <a:rPr lang="en-US" sz="1200" dirty="0"/>
              <a:t>carrying feedbacks (i.e. unavailability feedback)?</a:t>
            </a:r>
          </a:p>
          <a:p>
            <a:pPr marL="57150" indent="0"/>
            <a:r>
              <a:rPr lang="en-US" sz="1200" b="0" i="1" dirty="0"/>
              <a:t>Supporting list: [11-24/543, 11-24/857, 11-24/1226, 11-24/1247, 11-24/1504] SP requested by: Liwen</a:t>
            </a:r>
          </a:p>
          <a:p>
            <a:pPr marL="57150" indent="0"/>
            <a:r>
              <a:rPr lang="en-US" sz="1200" dirty="0"/>
              <a:t>Result: 86Y (+2), 57N (+3), 37A </a:t>
            </a:r>
          </a:p>
          <a:p>
            <a:r>
              <a:rPr lang="en-US" sz="1200" dirty="0">
                <a:solidFill>
                  <a:srgbClr val="FFC000"/>
                </a:solidFill>
              </a:rPr>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 Deferred</a:t>
            </a:r>
          </a:p>
          <a:p>
            <a:r>
              <a:rPr lang="en-US" sz="1200" dirty="0">
                <a:solidFill>
                  <a:srgbClr val="FFC000"/>
                </a:solidFill>
              </a:rPr>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Deferred</a:t>
            </a:r>
          </a:p>
          <a:p>
            <a:r>
              <a:rPr lang="en-US" sz="1200" dirty="0">
                <a:solidFill>
                  <a:srgbClr val="00B050"/>
                </a:solidFill>
              </a:rPr>
              <a:t>SP6: </a:t>
            </a:r>
            <a:r>
              <a:rPr lang="en-US" sz="1200" b="0" dirty="0">
                <a:solidFill>
                  <a:srgbClr val="00B050"/>
                </a:solidFill>
              </a:rPr>
              <a:t>Do you support that a non-AP STA can request its associated AP to initiate TXOPs/frame exchanges with the STA </a:t>
            </a:r>
            <a:r>
              <a:rPr lang="en-US" sz="1200" b="0" dirty="0"/>
              <a:t>with an initial control frame that enables the non-AP STA to include unavailability feedback in the initial response frame?</a:t>
            </a:r>
          </a:p>
          <a:p>
            <a:r>
              <a:rPr lang="en-US" sz="1200" b="0" i="1" dirty="0"/>
              <a:t>Supporting list: [11-24/543, 11-24/857, 11-24/1226, 11-24/1247] SP requested by: Abdel</a:t>
            </a:r>
          </a:p>
          <a:p>
            <a:r>
              <a:rPr lang="en-US" sz="1200" dirty="0"/>
              <a:t>Result: Deferred</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Yusuke Asai			Second: Stephen McCann</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SP1: Do you support defining a common framework of a M-AP Coordination for various coordination schemes?</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NOTE: Coordination schemes such as (but not limited to): Co-SR (TXOP-based with power control), Co-BF, TBD Co-TDMA , TBD C-RTWT, etc.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 Supporting doc: [??] </a:t>
            </a:r>
            <a:r>
              <a:rPr lang="en-US" sz="1200" b="0" dirty="0">
                <a:solidFill>
                  <a:schemeClr val="tx1"/>
                </a:solidFill>
              </a:rPr>
              <a:t>Requested by Arik</a:t>
            </a:r>
          </a:p>
          <a:p>
            <a:r>
              <a:rPr lang="en-US" sz="1200" dirty="0"/>
              <a:t>Result: 170Y, 30N, 42A</a:t>
            </a:r>
          </a:p>
          <a:p>
            <a:r>
              <a:rPr lang="en-US" sz="1200" dirty="0"/>
              <a:t>SP2: </a:t>
            </a:r>
            <a:r>
              <a:rPr lang="en-US" sz="1200" b="0" dirty="0"/>
              <a:t>Do you support defining a common framework of a M-AP Coordination that includes the following procedures:</a:t>
            </a:r>
          </a:p>
          <a:p>
            <a:pPr>
              <a:buFont typeface="Arial" panose="020B0604020202020204" pitchFamily="34" charset="0"/>
              <a:buChar char="•"/>
            </a:pPr>
            <a:r>
              <a:rPr lang="en-US" sz="1200" b="0" dirty="0"/>
              <a:t>M-AP Coordination Discovery procedure</a:t>
            </a:r>
          </a:p>
          <a:p>
            <a:pPr>
              <a:buFont typeface="Arial" panose="020B0604020202020204" pitchFamily="34" charset="0"/>
              <a:buChar char="•"/>
            </a:pPr>
            <a:r>
              <a:rPr lang="en-US" sz="1200" b="0" dirty="0"/>
              <a:t>M-AP Coordination agreement negotiation procedure</a:t>
            </a:r>
          </a:p>
          <a:p>
            <a:r>
              <a:rPr lang="en-US" sz="1200" b="0" dirty="0"/>
              <a:t>Note: Details of the procedures and whether the above procedures are mandatory / optional – TBD</a:t>
            </a:r>
          </a:p>
          <a:p>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Result: 199Y, 8N, 46A</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SP3: </a:t>
            </a:r>
            <a:r>
              <a:rPr lang="en-US" sz="1200" b="0" dirty="0"/>
              <a:t>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may provide a preferred multi-AP scheme to another AP in MAP procedure if both APs support more than one multi-AP scheme.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naming of term MAP scheme is TBD, e.g., MAP transmission schemes/modes, MAP coordination schemes/modes, etc., and may include but not limited to CSR, CBF, </a:t>
            </a:r>
            <a:r>
              <a:rPr lang="en-US" sz="1200" dirty="0">
                <a:solidFill>
                  <a:srgbClr val="FF0000"/>
                </a:solidFill>
              </a:rPr>
              <a:t>TBD</a:t>
            </a:r>
            <a:r>
              <a:rPr lang="en-US" sz="1200" b="0" dirty="0"/>
              <a:t> C-TDMA,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procedure may include but not limited to MAP setup, MAP information exchange, MAP selection, MAP Coordination agreement negotiation,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33Y, 140N, 76A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SP4: 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and another AP may coordinate availability/unavailability periods used for performing a multi-AP transmission.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availability/unavailability periods is within a TXOP obtained by one of the APs, e.g., a sharing AP. The naming of term availability/unavailability periods is TBD, e.g., transmission window, unavailability window,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transmission may include MAP coordination using MAP scheme (e.g. see SP1). Details of the operation and whether the above operation are mandatory / optional - TBD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26Y, 161N, 62A</a:t>
            </a:r>
          </a:p>
          <a:p>
            <a:endParaRPr lang="en-US" sz="1200" b="0" i="1" dirty="0">
              <a:solidFill>
                <a:schemeClr val="tx1"/>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00B050"/>
                </a:solidFill>
                <a:effectLst/>
                <a:ea typeface="MS Gothic" panose="020B0609070205080204" pitchFamily="49" charset="-128"/>
              </a:rPr>
              <a:t>24/1350 L4S support implementation options</a:t>
            </a:r>
            <a:r>
              <a:rPr lang="en-US" sz="1400" b="0" dirty="0">
                <a:solidFill>
                  <a:srgbClr val="00B050"/>
                </a:solidFill>
              </a:rPr>
              <a:t> 				</a:t>
            </a:r>
            <a:r>
              <a:rPr lang="en-GB" sz="1400" b="0" i="0" u="none" strike="noStrike" kern="1200" dirty="0">
                <a:solidFill>
                  <a:srgbClr val="00B050"/>
                </a:solidFill>
                <a:effectLst/>
                <a:ea typeface="MS Gothic" panose="020B0609070205080204" pitchFamily="49" charset="-128"/>
              </a:rPr>
              <a:t>Lili Hervieu</a:t>
            </a:r>
            <a:endParaRPr lang="en-US" sz="1400" b="0" i="0" u="none" strike="noStrike" dirty="0">
              <a:solidFill>
                <a:srgbClr val="00B050"/>
              </a:solidFill>
              <a:effectLst/>
            </a:endParaRPr>
          </a:p>
          <a:p>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24/1124</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Headroom Reason Reporting</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Brian Hart</a:t>
            </a:r>
            <a:endParaRPr lang="en-US" sz="1400" b="0" u="sng" kern="1200" dirty="0">
              <a:solidFill>
                <a:srgbClr val="00B050"/>
              </a:solidFill>
              <a:ea typeface="MS Gothic" panose="020B0609070205080204" pitchFamily="49" charset="-128"/>
            </a:endParaRPr>
          </a:p>
          <a:p>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24/1405</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Discussion on aspects in DRU operation -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endParaRPr lang="fr-FR" sz="1400" b="0" i="0" u="none" strike="noStrike" kern="1200" dirty="0">
              <a:solidFill>
                <a:srgbClr val="00B05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A93C-CC39-E63C-61A3-E9BEDD92B9F0}"/>
              </a:ext>
            </a:extLst>
          </p:cNvPr>
          <p:cNvSpPr>
            <a:spLocks noGrp="1"/>
          </p:cNvSpPr>
          <p:nvPr>
            <p:ph type="title"/>
          </p:nvPr>
        </p:nvSpPr>
        <p:spPr>
          <a:xfrm>
            <a:off x="685800" y="685800"/>
            <a:ext cx="7770813" cy="1065213"/>
          </a:xfrm>
        </p:spPr>
        <p:txBody>
          <a:bodyPr/>
          <a:lstStyle/>
          <a:p>
            <a:r>
              <a:rPr lang="en-US" dirty="0"/>
              <a:t>More Straw Polls</a:t>
            </a:r>
          </a:p>
        </p:txBody>
      </p:sp>
      <p:sp>
        <p:nvSpPr>
          <p:cNvPr id="3" name="Content Placeholder 2">
            <a:extLst>
              <a:ext uri="{FF2B5EF4-FFF2-40B4-BE49-F238E27FC236}">
                <a16:creationId xmlns:a16="http://schemas.microsoft.com/office/drawing/2014/main" id="{778B3E14-9600-AF2A-B5EA-96D1F606E63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Do you support adding the following to the TGbn SFD?</a:t>
            </a:r>
          </a:p>
          <a:p>
            <a:pPr lvl="1">
              <a:buFont typeface="Arial" panose="020B0604020202020204" pitchFamily="34" charset="0"/>
              <a:buChar char="•"/>
            </a:pPr>
            <a:r>
              <a:rPr lang="en-US" sz="1050" dirty="0"/>
              <a:t>The 802.11bn amendment defines a mechanism for a UHR non-AP STA  to assist a UHR AP with a DRU allocation.</a:t>
            </a:r>
          </a:p>
          <a:p>
            <a:pPr marL="0" indent="0"/>
            <a:r>
              <a:rPr lang="pt-BR" sz="1200" dirty="0"/>
              <a:t>Supporting submissions: 11-24/1405r1</a:t>
            </a:r>
          </a:p>
          <a:p>
            <a:pPr marL="0" indent="0"/>
            <a:r>
              <a:rPr lang="pt-BR" sz="1200" dirty="0"/>
              <a:t>Result: 85Y, 70N, 69A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a way for a non-AP STA to notify an AP when the STA’s 0 dB of UL power headroom is due to the STA’s Local max TX power level</a:t>
            </a:r>
          </a:p>
          <a:p>
            <a:pPr marL="0" indent="0"/>
            <a:r>
              <a:rPr lang="pt-BR" sz="1200" dirty="0"/>
              <a:t>Supporting submissions: 11-24/1124r2</a:t>
            </a:r>
          </a:p>
          <a:p>
            <a:pPr marL="0" indent="0"/>
            <a:r>
              <a:rPr lang="pt-BR" sz="1200" dirty="0"/>
              <a:t>Result: 69Y 86N, 68A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indication for "bounded output TX power" of a UHR non-AP STA in the UPH A-Control field for the following cases:</a:t>
            </a:r>
          </a:p>
          <a:p>
            <a:pPr marL="1200150" lvl="2" indent="-285750">
              <a:buFont typeface="Arial" panose="020B0604020202020204" pitchFamily="34" charset="0"/>
              <a:buChar char="•"/>
            </a:pPr>
            <a:r>
              <a:rPr lang="en-US" sz="1050" dirty="0"/>
              <a:t>Case 1: the maximal allowed transmit power equals the value of the power of max EIRP PSD value within the allocated BW</a:t>
            </a:r>
          </a:p>
          <a:p>
            <a:pPr marL="1200150" lvl="2" indent="-285750">
              <a:buFont typeface="Arial" panose="020B0604020202020204" pitchFamily="34" charset="0"/>
              <a:buChar char="•"/>
            </a:pPr>
            <a:r>
              <a:rPr lang="en-US" sz="1050" dirty="0"/>
              <a:t>Case 2: the UL Power Headroom value is 0 due to the non-AP STA’s Local max TX power level.</a:t>
            </a:r>
          </a:p>
          <a:p>
            <a:pPr marL="800100" lvl="1" indent="-342900">
              <a:buFont typeface="Arial" panose="020B0604020202020204" pitchFamily="34" charset="0"/>
              <a:buChar char="•"/>
            </a:pPr>
            <a:r>
              <a:rPr lang="en-US" sz="1100" dirty="0"/>
              <a:t> NOTES:</a:t>
            </a:r>
          </a:p>
          <a:p>
            <a:pPr marL="1200150" lvl="2" indent="-342900">
              <a:buFont typeface="Arial" panose="020B0604020202020204" pitchFamily="34" charset="0"/>
              <a:buChar char="•"/>
            </a:pPr>
            <a:r>
              <a:rPr lang="en-US" sz="900" dirty="0"/>
              <a:t>The "bounded output TX power" (TBD field name) uses B6-B7 reserved bits in UPH A-control.</a:t>
            </a:r>
          </a:p>
          <a:p>
            <a:pPr marL="1200150" lvl="2" indent="-342900">
              <a:buFont typeface="Arial" panose="020B0604020202020204" pitchFamily="34" charset="0"/>
              <a:buChar char="•"/>
            </a:pPr>
            <a:r>
              <a:rPr lang="en-US" sz="1100" dirty="0"/>
              <a:t>Other Cases - TBD.</a:t>
            </a:r>
          </a:p>
          <a:p>
            <a:pPr>
              <a:buFont typeface="Arial" panose="020B0604020202020204" pitchFamily="34" charset="0"/>
              <a:buChar char="•"/>
            </a:pPr>
            <a:r>
              <a:rPr lang="pt-BR" sz="1200" dirty="0"/>
              <a:t>Supporting submissions: 11-24/1405r1, 11-24/1124r2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57DA7DF-0B4A-A609-B3F0-BD2A0651E14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70E26C7-B636-7215-4608-F639EF9F254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B610B4-6E76-DEA7-F2E1-FE46E53BD65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8868098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lvl="0">
              <a:buFont typeface="Arial" panose="020B0604020202020204" pitchFamily="34" charset="0"/>
              <a:buChar char="•"/>
            </a:pPr>
            <a:r>
              <a:rPr lang="en-GB" sz="1400" dirty="0"/>
              <a:t>Submissions – DRU (Miscellaneous, LTF, STF)</a:t>
            </a:r>
            <a:endParaRPr lang="en-GB" sz="900" strike="sngStrike" dirty="0">
              <a:solidFill>
                <a:schemeClr val="bg1">
                  <a:lumMod val="65000"/>
                </a:schemeClr>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24/1541</a:t>
            </a:r>
            <a:r>
              <a:rPr lang="en-US" sz="1200" dirty="0">
                <a:solidFill>
                  <a:srgbClr val="00B050"/>
                </a:solidFill>
              </a:rPr>
              <a:t>	Tone distribution in DRU - follow up				Yan Xin</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24/1471</a:t>
            </a:r>
            <a:r>
              <a:rPr lang="en-US" sz="1200" dirty="0">
                <a:solidFill>
                  <a:srgbClr val="00B050"/>
                </a:solidFill>
              </a:rPr>
              <a:t>   </a:t>
            </a:r>
            <a:r>
              <a:rPr lang="en-US" sz="1200" b="0" i="0" u="none" strike="noStrike" dirty="0">
                <a:solidFill>
                  <a:srgbClr val="00B050"/>
                </a:solidFill>
                <a:effectLst/>
              </a:rPr>
              <a:t>Signaling for DRU in Trigger Frame</a:t>
            </a:r>
            <a:r>
              <a:rPr lang="en-US" sz="1200" dirty="0">
                <a:solidFill>
                  <a:srgbClr val="00B050"/>
                </a:solidFill>
              </a:rPr>
              <a:t> 				</a:t>
            </a:r>
            <a:r>
              <a:rPr lang="en-US" sz="1200" b="0" i="0" u="none" strike="noStrike" dirty="0">
                <a:solidFill>
                  <a:srgbClr val="00B050"/>
                </a:solidFill>
                <a:effectLst/>
              </a:rPr>
              <a:t>Eunsung Park</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a:t>
            </a: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1489</a:t>
            </a:r>
            <a:r>
              <a:rPr lang="en-US" sz="1200" b="0" i="0" u="none" strike="noStrike" kern="1200" dirty="0">
                <a:solidFill>
                  <a:srgbClr val="00B050"/>
                </a:solidFill>
                <a:effectLst/>
                <a:ea typeface="MS Gothic" panose="020B0609070205080204" pitchFamily="49" charset="-128"/>
              </a:rPr>
              <a:t>   Signaling for DRU Transmission 					Shengquan Hu</a:t>
            </a:r>
            <a:endParaRPr lang="en-US" sz="1200" dirty="0">
              <a:solidFill>
                <a:srgbClr val="00B050"/>
              </a:solidFill>
            </a:endParaRPr>
          </a:p>
          <a:p>
            <a:pPr lvl="1">
              <a:buFont typeface="Arial" panose="020B0604020202020204" pitchFamily="34" charset="0"/>
              <a:buChar char="•"/>
            </a:pPr>
            <a:r>
              <a:rPr lang="en-GB" sz="1200" dirty="0">
                <a:hlinkClick r:id="rId5"/>
              </a:rPr>
              <a:t>24/1472</a:t>
            </a:r>
            <a:r>
              <a:rPr lang="en-GB" sz="1200" dirty="0"/>
              <a:t>	Consideration-on-DRU-for-11bn					Lei Zhou</a:t>
            </a:r>
          </a:p>
          <a:p>
            <a:pPr lvl="1">
              <a:buFont typeface="Arial" panose="020B0604020202020204" pitchFamily="34" charset="0"/>
              <a:buChar char="•"/>
            </a:pPr>
            <a:r>
              <a:rPr lang="en-GB" sz="1200" dirty="0">
                <a:solidFill>
                  <a:srgbClr val="FF0000"/>
                </a:solidFill>
                <a:hlinkClick r:id="rId6"/>
              </a:rPr>
              <a:t>24/1510</a:t>
            </a:r>
            <a:r>
              <a:rPr lang="en-GB" sz="1200" dirty="0"/>
              <a:t>	Open-issues-on-DRU							Lin Yang</a:t>
            </a:r>
          </a:p>
          <a:p>
            <a:pPr lvl="1">
              <a:buFont typeface="Arial" panose="020B0604020202020204" pitchFamily="34" charset="0"/>
              <a:buChar char="•"/>
            </a:pPr>
            <a:r>
              <a:rPr lang="en-GB" sz="1200" dirty="0">
                <a:hlinkClick r:id="rId7"/>
              </a:rPr>
              <a:t>24/1540</a:t>
            </a:r>
            <a:r>
              <a:rPr lang="en-GB" sz="1200" dirty="0"/>
              <a:t>	Power Imbalance Issue Analysis for DRU				Bo Gong</a:t>
            </a:r>
          </a:p>
          <a:p>
            <a:pPr lvl="1">
              <a:buFont typeface="Arial" panose="020B0604020202020204" pitchFamily="34" charset="0"/>
              <a:buChar char="•"/>
            </a:pPr>
            <a:r>
              <a:rPr lang="en-GB" sz="1200" dirty="0">
                <a:solidFill>
                  <a:srgbClr val="FF0000"/>
                </a:solidFill>
                <a:hlinkClick r:id="rId8"/>
              </a:rPr>
              <a:t>24/1556</a:t>
            </a:r>
            <a:r>
              <a:rPr lang="en-GB" sz="1200" dirty="0"/>
              <a:t>	Thoughts on DRU Availability for Regulatory Compliance	Yusuke Asai</a:t>
            </a:r>
          </a:p>
          <a:p>
            <a:pPr lvl="1">
              <a:buFont typeface="Arial" panose="020B0604020202020204" pitchFamily="34" charset="0"/>
              <a:buChar char="•"/>
            </a:pPr>
            <a:r>
              <a:rPr lang="en-GB" sz="1200" dirty="0">
                <a:hlinkClick r:id="rId9"/>
              </a:rPr>
              <a:t>24/1480</a:t>
            </a:r>
            <a:r>
              <a:rPr lang="en-GB" sz="1200" dirty="0"/>
              <a:t>	UHR-LTF for DRU							Sigurd Schelstraete</a:t>
            </a:r>
          </a:p>
          <a:p>
            <a:pPr lvl="1">
              <a:buFont typeface="Arial" panose="020B0604020202020204" pitchFamily="34" charset="0"/>
              <a:buChar char="•"/>
            </a:pPr>
            <a:r>
              <a:rPr lang="en-GB" sz="1200" dirty="0">
                <a:hlinkClick r:id="rId10"/>
              </a:rPr>
              <a:t>24/1552</a:t>
            </a:r>
            <a:r>
              <a:rPr lang="en-GB" sz="1200" dirty="0"/>
              <a:t>	UHR-LTF Design for DRU - Further Results			Mahmoud Kamel</a:t>
            </a:r>
          </a:p>
          <a:p>
            <a:pPr lvl="1">
              <a:buFont typeface="Arial" panose="020B0604020202020204" pitchFamily="34" charset="0"/>
              <a:buChar char="•"/>
            </a:pPr>
            <a:r>
              <a:rPr lang="en-GB" sz="1200" dirty="0">
                <a:solidFill>
                  <a:srgbClr val="FF0000"/>
                </a:solidFill>
                <a:hlinkClick r:id="rId11"/>
              </a:rPr>
              <a:t>24/1567</a:t>
            </a:r>
            <a:r>
              <a:rPr lang="en-GB" sz="1200" dirty="0"/>
              <a:t>	LTF Design for DRU							Ron Porat</a:t>
            </a: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a:xfrm>
            <a:off x="685800" y="1981200"/>
            <a:ext cx="7770813" cy="4494213"/>
          </a:xfrm>
        </p:spPr>
        <p:txBody>
          <a:bodyPr/>
          <a:lstStyle/>
          <a:p>
            <a:r>
              <a:rPr lang="en-US" sz="1050" b="0" dirty="0"/>
              <a:t>SP1: Do you agree to include the following text to the 11bn SFD?</a:t>
            </a:r>
          </a:p>
          <a:p>
            <a:r>
              <a:rPr lang="en-US" sz="1050" b="0" dirty="0"/>
              <a:t>     Introduce new MCSs which are applicable to single spatial stream transmissions, as well as to equal modulation and unequal modulation cases in multiple spatial stream transmissions.</a:t>
            </a:r>
          </a:p>
          <a:p>
            <a:r>
              <a:rPr lang="en-US" sz="1050" b="0" dirty="0"/>
              <a:t>[DCN# 11/24-1186]</a:t>
            </a:r>
          </a:p>
          <a:p>
            <a:r>
              <a:rPr lang="en-US" sz="1050" b="0" dirty="0"/>
              <a:t>Result: No objection.</a:t>
            </a:r>
          </a:p>
          <a:p>
            <a:r>
              <a:rPr lang="en-US" sz="1050" b="0" dirty="0"/>
              <a:t>SP2: Do you agree to include the following into the 11bn SFD?</a:t>
            </a:r>
          </a:p>
          <a:p>
            <a:r>
              <a:rPr lang="en-US" sz="1050" b="0" dirty="0"/>
              <a:t>In the U-SIG field of a UHR ELR PPDU, the PHY Version Identifier is set to 1. And the PPDU Type And Compression Mode is used to indicate ELR PPDU.[DCN# 11/24-1410r0]Result: No objection.</a:t>
            </a:r>
          </a:p>
          <a:p>
            <a:r>
              <a:rPr lang="en-US" sz="1050" b="0" dirty="0"/>
              <a:t>Result: No objection.</a:t>
            </a:r>
          </a:p>
          <a:p>
            <a:r>
              <a:rPr lang="en-US" sz="1050" b="0" dirty="0"/>
              <a:t>SP3: Do you agree to add to the TGbn SFD the following:</a:t>
            </a:r>
          </a:p>
          <a:p>
            <a:r>
              <a:rPr lang="en-US" sz="1050" b="0" dirty="0"/>
              <a:t>Define a mode with additional pilots, located within the data portion of the PPDU, which are used for interference estimation &amp; mitigation</a:t>
            </a:r>
          </a:p>
          <a:p>
            <a:r>
              <a:rPr lang="en-US" sz="1050" b="0" dirty="0"/>
              <a:t>Note: zero-energy pilots alternative to be considered as well</a:t>
            </a:r>
          </a:p>
          <a:p>
            <a:r>
              <a:rPr lang="en-US" sz="1050" b="0" dirty="0"/>
              <a:t>This SP is in relation to DCN 11-24/1264</a:t>
            </a:r>
          </a:p>
          <a:p>
            <a:r>
              <a:rPr lang="en-US" sz="1050" b="0" dirty="0"/>
              <a:t>Results: Y/N/Abs: 60/17/34</a:t>
            </a:r>
          </a:p>
          <a:p>
            <a:r>
              <a:rPr lang="en-US" sz="1050" b="0" dirty="0"/>
              <a:t>SP4: Do you agree to include the following into the 11bn SFD? </a:t>
            </a:r>
          </a:p>
          <a:p>
            <a:r>
              <a:rPr lang="en-US" sz="1050" b="0" dirty="0"/>
              <a:t>• ELR-SIG is located right after ELR-LTF in ELR PPDU </a:t>
            </a:r>
          </a:p>
          <a:p>
            <a:r>
              <a:rPr lang="en-US" sz="1050" b="0" dirty="0"/>
              <a:t>(Note that ELR-LTF is the short name of UHR-LTF for ELR PPDU) </a:t>
            </a:r>
          </a:p>
          <a:p>
            <a:r>
              <a:rPr lang="en-US" sz="1050" b="0" dirty="0"/>
              <a:t>This SP is in relation to DCN 11-24/1478</a:t>
            </a:r>
          </a:p>
          <a:p>
            <a:r>
              <a:rPr lang="en-US" sz="1050" b="0" dirty="0"/>
              <a:t>Results: Y/N/Abs: 64/3/15</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795001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Submissions – Preemption Part 1</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24/0660</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Dynamic QoS profiles with SCS</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Binita Gupta</a:t>
            </a:r>
            <a:r>
              <a:rPr lang="en-US" sz="1200" dirty="0">
                <a:solidFill>
                  <a:srgbClr val="00B050"/>
                </a:solidFill>
              </a:rPr>
              <a:t>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24/0067</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Range Expansion via Repeated Transmission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Nima Namvar</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24/0852</a:t>
            </a:r>
            <a:r>
              <a:rPr lang="en-US" sz="1200" dirty="0">
                <a:solidFill>
                  <a:srgbClr val="00B050"/>
                </a:solidFill>
              </a:rPr>
              <a:t>	Timely TX of LL traffic with reduced preemption </a:t>
            </a:r>
            <a:r>
              <a:rPr lang="en-US" sz="1200" dirty="0" err="1">
                <a:solidFill>
                  <a:srgbClr val="00B050"/>
                </a:solidFill>
              </a:rPr>
              <a:t>occurance</a:t>
            </a:r>
            <a:r>
              <a:rPr lang="en-US" sz="1200" dirty="0">
                <a:solidFill>
                  <a:srgbClr val="00B050"/>
                </a:solidFill>
              </a:rPr>
              <a:t>		Jerome Gu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24/0870</a:t>
            </a:r>
            <a:r>
              <a:rPr lang="en-US" sz="1200" dirty="0">
                <a:solidFill>
                  <a:srgbClr val="00B050"/>
                </a:solidFill>
              </a:rPr>
              <a:t>	Further Considerations on Preemption					Serhat Erkucuk</a:t>
            </a:r>
          </a:p>
          <a:p>
            <a:pPr lvl="1">
              <a:buFont typeface="Arial" panose="020B0604020202020204" pitchFamily="34" charset="0"/>
              <a:buChar char="•"/>
            </a:pPr>
            <a:r>
              <a:rPr lang="en-GB" sz="1200" dirty="0">
                <a:solidFill>
                  <a:srgbClr val="FF0000"/>
                </a:solidFill>
                <a:hlinkClick r:id="rId7"/>
              </a:rPr>
              <a:t>24/0729</a:t>
            </a:r>
            <a:r>
              <a:rPr lang="en-GB" sz="1200" dirty="0"/>
              <a:t>	Thoughts on </a:t>
            </a:r>
            <a:r>
              <a:rPr lang="en-GB" sz="1200" dirty="0" err="1"/>
              <a:t>preemption</a:t>
            </a:r>
            <a:r>
              <a:rPr lang="en-GB" sz="1200" dirty="0"/>
              <a:t>							Binita Gupta</a:t>
            </a:r>
          </a:p>
          <a:p>
            <a:pPr lvl="1">
              <a:buFont typeface="Arial" panose="020B0604020202020204" pitchFamily="34" charset="0"/>
              <a:buChar char="•"/>
            </a:pPr>
            <a:r>
              <a:rPr lang="en-GB" sz="1200" dirty="0">
                <a:hlinkClick r:id="rId8"/>
              </a:rPr>
              <a:t>24/1074</a:t>
            </a:r>
            <a:r>
              <a:rPr lang="en-GB" sz="1200" dirty="0"/>
              <a:t>	Preemption TXOP								Yuxin Lu</a:t>
            </a:r>
          </a:p>
          <a:p>
            <a:pPr lvl="1">
              <a:buFont typeface="Arial" panose="020B0604020202020204" pitchFamily="34" charset="0"/>
              <a:buChar char="•"/>
            </a:pPr>
            <a:r>
              <a:rPr lang="en-GB" sz="1200" dirty="0">
                <a:hlinkClick r:id="rId9"/>
              </a:rPr>
              <a:t>24/1076</a:t>
            </a:r>
            <a:r>
              <a:rPr lang="en-GB" sz="1200" dirty="0"/>
              <a:t>	Some thoughts on </a:t>
            </a:r>
            <a:r>
              <a:rPr lang="en-GB" sz="1200" dirty="0" err="1"/>
              <a:t>preemption</a:t>
            </a:r>
            <a:r>
              <a:rPr lang="en-GB" sz="1200" dirty="0"/>
              <a:t>						Jay Yang</a:t>
            </a:r>
          </a:p>
          <a:p>
            <a:pPr lvl="1">
              <a:buFont typeface="Arial" panose="020B0604020202020204" pitchFamily="34" charset="0"/>
              <a:buChar char="•"/>
            </a:pPr>
            <a:r>
              <a:rPr lang="en-GB" sz="1200" dirty="0">
                <a:hlinkClick r:id="rId10"/>
              </a:rPr>
              <a:t>24/1207</a:t>
            </a:r>
            <a:r>
              <a:rPr lang="en-GB" sz="1200" dirty="0"/>
              <a:t>	Preemption Session Setup							Jason Y. Guo</a:t>
            </a:r>
          </a:p>
          <a:p>
            <a:pPr lvl="1">
              <a:buFont typeface="Arial" panose="020B0604020202020204" pitchFamily="34" charset="0"/>
              <a:buChar char="•"/>
            </a:pPr>
            <a:r>
              <a:rPr lang="en-GB" sz="1200" dirty="0">
                <a:solidFill>
                  <a:srgbClr val="FF0000"/>
                </a:solidFill>
                <a:hlinkClick r:id="rId11"/>
              </a:rPr>
              <a:t>24/1257</a:t>
            </a:r>
            <a:r>
              <a:rPr lang="en-GB" sz="1200" dirty="0"/>
              <a:t>	Preemption Procedure and Indication- follow up				Yunbo Li</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19600"/>
          </a:xfrm>
        </p:spPr>
        <p:txBody>
          <a:bodyPr/>
          <a:lstStyle/>
          <a:p>
            <a:r>
              <a:rPr lang="en-US" sz="1050" dirty="0">
                <a:solidFill>
                  <a:srgbClr val="00B050"/>
                </a:solidFill>
              </a:rPr>
              <a:t>SP1: Do you agree to add mechanism(s) in 11bn to improve latency for peer-to-peer communication for a non-AP STA on the base channel as well as off-channel?</a:t>
            </a:r>
          </a:p>
          <a:p>
            <a:r>
              <a:rPr lang="en-US" sz="1050" b="0" dirty="0"/>
              <a:t>Note 1: </a:t>
            </a:r>
          </a:p>
          <a:p>
            <a:r>
              <a:rPr lang="en-US" sz="1050" b="0" dirty="0"/>
              <a:t>- Base channel is the channel where the AP associated with the non-AP STA is operating. </a:t>
            </a:r>
          </a:p>
          <a:p>
            <a:r>
              <a:rPr lang="en-US" sz="1050" b="0" dirty="0"/>
              <a:t>- A channel where the associated AP is not operating is an off-channel for the non-AP STA.</a:t>
            </a:r>
          </a:p>
          <a:p>
            <a:r>
              <a:rPr lang="en-US" sz="1050" b="0" dirty="0"/>
              <a:t>Note 2: Off-channel P2P improvement can be based on enhancement to the baseline Channel Usage procedure; whether additional procedures are needed is TBD.</a:t>
            </a:r>
          </a:p>
          <a:p>
            <a:pPr marL="0" indent="0"/>
            <a:r>
              <a:rPr lang="en-US" sz="1050" b="0" i="1" dirty="0"/>
              <a:t>Supporting list: [</a:t>
            </a:r>
            <a:r>
              <a:rPr lang="pt-BR" sz="900" b="0" i="1" dirty="0">
                <a:solidFill>
                  <a:srgbClr val="222222"/>
                </a:solidFill>
                <a:effectLst/>
                <a:highlight>
                  <a:srgbClr val="FFFFFF"/>
                </a:highlight>
                <a:latin typeface="Arial" panose="020B0604020202020204" pitchFamily="34" charset="0"/>
              </a:rPr>
              <a:t>22/1528r1, 23/294r1, 23/1424r0, 23/1929r0, 24/392r2, 24/393r3, 24/0403r2</a:t>
            </a:r>
            <a:r>
              <a:rPr lang="en-US" sz="1050" b="0" i="1" dirty="0"/>
              <a:t>] SP requested by: Rubayet</a:t>
            </a:r>
          </a:p>
          <a:p>
            <a:pPr marL="0" indent="0"/>
            <a:r>
              <a:rPr lang="en-US" sz="1050" i="1" dirty="0"/>
              <a:t>Result: 89Y, 57N, 33A</a:t>
            </a:r>
          </a:p>
          <a:p>
            <a:pPr marL="0" indent="0" algn="l">
              <a:spcBef>
                <a:spcPts val="0"/>
              </a:spcBef>
              <a:spcAft>
                <a:spcPts val="0"/>
              </a:spcAft>
            </a:pPr>
            <a:endParaRPr lang="en-US" sz="9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600" b="0" i="0" dirty="0">
              <a:solidFill>
                <a:srgbClr val="00B050"/>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9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00" b="0" i="0" dirty="0">
              <a:solidFill>
                <a:srgbClr val="222222"/>
              </a:solidFill>
              <a:effectLst/>
              <a:highlight>
                <a:srgbClr val="FFFFFF"/>
              </a:highlight>
              <a:latin typeface="Aptos" panose="020B0004020202020204" pitchFamily="34" charset="0"/>
            </a:endParaRPr>
          </a:p>
          <a:p>
            <a:pPr algn="l"/>
            <a:r>
              <a:rPr lang="en-US" sz="900" b="0" i="1" dirty="0">
                <a:solidFill>
                  <a:srgbClr val="222222"/>
                </a:solidFill>
                <a:effectLst/>
                <a:highlight>
                  <a:srgbClr val="FFFFFF"/>
                </a:highlight>
                <a:latin typeface="Arial" panose="020B0604020202020204" pitchFamily="34" charset="0"/>
              </a:rPr>
              <a:t>Supporting list: [24/503, 24/544, 24/1129, 24/1227, 450] </a:t>
            </a:r>
            <a:r>
              <a:rPr lang="en-US" sz="900" b="0" i="1" dirty="0"/>
              <a:t>SP requested by: Sherief </a:t>
            </a:r>
            <a:r>
              <a:rPr lang="en-US" sz="900" b="0" i="0" dirty="0">
                <a:solidFill>
                  <a:srgbClr val="222222"/>
                </a:solidFill>
                <a:effectLst/>
                <a:highlight>
                  <a:srgbClr val="FFFFFF"/>
                </a:highlight>
                <a:latin typeface="Arial" panose="020B0604020202020204" pitchFamily="34" charset="0"/>
              </a:rPr>
              <a:t> </a:t>
            </a:r>
          </a:p>
          <a:p>
            <a:pPr algn="l"/>
            <a:r>
              <a:rPr lang="en-US" sz="1050" i="1" dirty="0"/>
              <a:t>Result: 130Y, 35N, 26A</a:t>
            </a:r>
          </a:p>
          <a:p>
            <a:pPr algn="l"/>
            <a:endParaRPr lang="en-US" sz="1050" i="1" dirty="0"/>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600" b="0" i="0" dirty="0">
              <a:solidFill>
                <a:srgbClr val="00B050"/>
              </a:solidFill>
              <a:effectLst/>
              <a:highlight>
                <a:srgbClr val="FFFFFF"/>
              </a:highlight>
              <a:latin typeface="Arial" panose="020B0604020202020204" pitchFamily="34" charset="0"/>
            </a:endParaRPr>
          </a:p>
          <a:p>
            <a:pPr marL="914400" algn="l"/>
            <a:r>
              <a:rPr lang="en-US" sz="900" b="0" i="0" dirty="0">
                <a:solidFill>
                  <a:srgbClr val="222222"/>
                </a:solidFill>
                <a:effectLst/>
                <a:highlight>
                  <a:srgbClr val="FFFFFF"/>
                </a:highlight>
                <a:latin typeface="Calibri" panose="020F0502020204030204" pitchFamily="34" charset="0"/>
              </a:rPr>
              <a:t>–</a:t>
            </a:r>
            <a:r>
              <a:rPr lang="en-US" sz="400" b="0" i="0" dirty="0">
                <a:solidFill>
                  <a:srgbClr val="222222"/>
                </a:solidFill>
                <a:effectLst/>
                <a:highlight>
                  <a:srgbClr val="FFFFFF"/>
                </a:highlight>
                <a:latin typeface="Times New Roman" panose="02020603050405020304" pitchFamily="18" charset="0"/>
              </a:rPr>
              <a:t>         </a:t>
            </a:r>
            <a:r>
              <a:rPr lang="en-US" sz="9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600" b="0" i="0" dirty="0">
              <a:solidFill>
                <a:srgbClr val="222222"/>
              </a:solidFill>
              <a:effectLst/>
              <a:highlight>
                <a:srgbClr val="FFFFFF"/>
              </a:highlight>
              <a:latin typeface="Arial" panose="020B0604020202020204" pitchFamily="34" charset="0"/>
            </a:endParaRPr>
          </a:p>
          <a:p>
            <a:pPr algn="l"/>
            <a:r>
              <a:rPr lang="en-US" sz="900" b="0" i="1" dirty="0">
                <a:solidFill>
                  <a:srgbClr val="222222"/>
                </a:solidFill>
                <a:effectLst/>
                <a:highlight>
                  <a:srgbClr val="FFFFFF"/>
                </a:highlight>
              </a:rPr>
              <a:t> Supporting list: [24/544, 24/1129, 24/1227, 24/1246] </a:t>
            </a:r>
            <a:r>
              <a:rPr lang="en-US" sz="900" b="0" i="1" dirty="0"/>
              <a:t>SP requested by: Sherief</a:t>
            </a:r>
          </a:p>
          <a:p>
            <a:pPr algn="l"/>
            <a:r>
              <a:rPr lang="en-US" sz="1050" i="1" dirty="0">
                <a:solidFill>
                  <a:srgbClr val="222222"/>
                </a:solidFill>
                <a:effectLst/>
                <a:highlight>
                  <a:srgbClr val="FFFFFF"/>
                </a:highlight>
              </a:rPr>
              <a:t>Result: 125Y, 55N, 35A</a:t>
            </a:r>
            <a:endParaRPr lang="en-US" sz="1050" i="0" dirty="0">
              <a:solidFill>
                <a:srgbClr val="222222"/>
              </a:solidFill>
              <a:effectLst/>
              <a:highlight>
                <a:srgbClr val="FFFFFF"/>
              </a:highlight>
            </a:endParaRP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050" dirty="0">
                <a:solidFill>
                  <a:srgbClr val="00B050"/>
                </a:solidFill>
              </a:rPr>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050" b="0" dirty="0"/>
              <a:t>Set of APs is TBD.</a:t>
            </a:r>
          </a:p>
          <a:p>
            <a:pPr>
              <a:buFont typeface="Arial" panose="020B0604020202020204" pitchFamily="34" charset="0"/>
              <a:buChar char="•"/>
            </a:pPr>
            <a:r>
              <a:rPr lang="en-US" sz="1050" b="0" dirty="0"/>
              <a:t>The set can consist of one AP.</a:t>
            </a:r>
          </a:p>
          <a:p>
            <a:r>
              <a:rPr lang="en-US" sz="1050" b="0" i="1" dirty="0"/>
              <a:t> Supporting list: [11-23/0041, 11-23/249, 11-23/0261, 11-23/739, 11-23/1085, 11-23/1692, 11-23/1895, 11-23/1910, 11-23/1912, 11-24/93, 11-24/227, 11-24/382, 11-24/411, 11-24/423, 11-24/462, 11-24/842, 11-24/843, 11-24/866, 11-24/887, 11-24/941, 11-24/1016, 11-24/1017, 11-24/1225, 11-24/1250] SP requested by: Abhishek</a:t>
            </a:r>
            <a:endParaRPr lang="en-US" sz="1050" i="1" dirty="0"/>
          </a:p>
          <a:p>
            <a:r>
              <a:rPr lang="en-US" sz="1050" i="1" dirty="0"/>
              <a:t>Result: No objection.</a:t>
            </a:r>
          </a:p>
          <a:p>
            <a:pPr marL="0" indent="0"/>
            <a:r>
              <a:rPr lang="en-US" sz="1000" dirty="0">
                <a:solidFill>
                  <a:srgbClr val="FFC000"/>
                </a:solidFill>
              </a:rPr>
              <a:t>SP5: Do you agree to define a mode of operation in NPCA where the NPCA non-AP does not use untriggered UL transmissions on the NPCA primary channel</a:t>
            </a:r>
          </a:p>
          <a:p>
            <a:pPr>
              <a:buFont typeface="Arial" panose="020B0604020202020204" pitchFamily="34" charset="0"/>
              <a:buChar char="•"/>
            </a:pPr>
            <a:r>
              <a:rPr lang="en-US" sz="1050" b="0" dirty="0"/>
              <a:t>This mode can be enabled/disabled by the AP  </a:t>
            </a:r>
          </a:p>
          <a:p>
            <a:pPr>
              <a:buFont typeface="Arial" panose="020B0604020202020204" pitchFamily="34" charset="0"/>
              <a:buChar char="•"/>
            </a:pPr>
            <a:r>
              <a:rPr lang="en-US" sz="1050" b="0" dirty="0"/>
              <a:t>Whether the mode is for all associated non-APs or per non-AP is TBD</a:t>
            </a:r>
          </a:p>
          <a:p>
            <a:pPr>
              <a:buFont typeface="Arial" panose="020B0604020202020204" pitchFamily="34" charset="0"/>
              <a:buChar char="•"/>
            </a:pPr>
            <a:r>
              <a:rPr lang="en-US" sz="1050" b="0" dirty="0"/>
              <a:t>TBD whether MU EDCA parameters mechanism is used for this or not</a:t>
            </a:r>
          </a:p>
          <a:p>
            <a:pPr marL="0" indent="0"/>
            <a:r>
              <a:rPr lang="en-US" sz="1000" b="0" dirty="0"/>
              <a:t>Supporting list: 24/1093] SP requested by: Sindhu</a:t>
            </a:r>
          </a:p>
          <a:p>
            <a:pPr marL="0" indent="0"/>
            <a:r>
              <a:rPr lang="en-US" sz="1000" dirty="0"/>
              <a:t>Result: Deferred after presentation.</a:t>
            </a:r>
          </a:p>
          <a:p>
            <a:pPr marL="0" indent="0"/>
            <a:r>
              <a:rPr lang="en-US" sz="1000" dirty="0">
                <a:solidFill>
                  <a:srgbClr val="FFC000"/>
                </a:solidFill>
              </a:rPr>
              <a:t>SP6: Do you agree with the following:</a:t>
            </a:r>
          </a:p>
          <a:p>
            <a:pPr>
              <a:buFont typeface="Arial" panose="020B0604020202020204" pitchFamily="34" charset="0"/>
              <a:buChar char="•"/>
            </a:pPr>
            <a:r>
              <a:rPr lang="en-US" sz="105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050" b="0" dirty="0"/>
              <a:t>Details on NPCA ICF are TBD</a:t>
            </a:r>
          </a:p>
          <a:p>
            <a:pPr marL="0" indent="0"/>
            <a:r>
              <a:rPr lang="en-US" sz="1000" b="0" dirty="0"/>
              <a:t>Supporting list: [24/1093] SP requested by: Sindhu</a:t>
            </a:r>
          </a:p>
          <a:p>
            <a:r>
              <a:rPr lang="en-US" sz="1050" i="1" dirty="0"/>
              <a:t>Result: </a:t>
            </a:r>
            <a:r>
              <a:rPr lang="en-US" sz="1050" dirty="0"/>
              <a:t>Deferred after presentation.</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 </a:t>
            </a:r>
            <a:endParaRPr lang="en-GB" sz="1600" dirty="0"/>
          </a:p>
          <a:p>
            <a:pPr>
              <a:buFont typeface="Arial" panose="020B0604020202020204" pitchFamily="34" charset="0"/>
              <a:buChar char="•"/>
            </a:pPr>
            <a:r>
              <a:rPr lang="en-GB" sz="1600" dirty="0"/>
              <a:t>Submissions – DRU Part 2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59963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 4: Do you agree to include the following into the 11bn SFD? </a:t>
            </a:r>
          </a:p>
          <a:p>
            <a:pPr lvl="1">
              <a:buFont typeface="Arial" panose="020B0604020202020204" pitchFamily="34" charset="0"/>
              <a:buChar char="•"/>
            </a:pPr>
            <a:r>
              <a:rPr lang="en-US" sz="1050" dirty="0"/>
              <a:t>For a (non-ELR) UHR MU PPDU, there exists a 1bit EQM/UEQM indication in a User field for non-MU-MIMO in the UHR-SIG field. </a:t>
            </a:r>
          </a:p>
          <a:p>
            <a:pPr lvl="1">
              <a:buFont typeface="Arial" panose="020B0604020202020204" pitchFamily="34" charset="0"/>
              <a:buChar char="•"/>
            </a:pPr>
            <a:r>
              <a:rPr lang="en-US" sz="1050" dirty="0"/>
              <a:t>in  11-24/1411 </a:t>
            </a:r>
          </a:p>
          <a:p>
            <a:pPr marL="0" indent="0"/>
            <a:r>
              <a:rPr lang="en-US" sz="1200" dirty="0"/>
              <a:t>Results: Y/N/Abs: 88/6/12</a:t>
            </a:r>
          </a:p>
          <a:p>
            <a:pPr>
              <a:buFont typeface="Arial" panose="020B0604020202020204" pitchFamily="34" charset="0"/>
              <a:buChar char="•"/>
            </a:pPr>
            <a:r>
              <a:rPr lang="en-US" sz="1200" dirty="0"/>
              <a:t>SP 5: Do you agree to include the following into the 11bn SFD? </a:t>
            </a:r>
          </a:p>
          <a:p>
            <a:pPr lvl="1">
              <a:buFont typeface="Arial" panose="020B0604020202020204" pitchFamily="34" charset="0"/>
              <a:buChar char="•"/>
            </a:pPr>
            <a:r>
              <a:rPr lang="en-US" sz="1050" dirty="0"/>
              <a:t>For a (non-ELR) UHR MU PPDU, when EQM/UEQM indicates UEQM in a User field for non-MU-MIMO, there exists a MCS field, a NSS field and a 2 bit field indicating UEQM patterns. </a:t>
            </a:r>
          </a:p>
          <a:p>
            <a:pPr>
              <a:buFont typeface="Arial" panose="020B0604020202020204" pitchFamily="34" charset="0"/>
              <a:buChar char="•"/>
            </a:pPr>
            <a:r>
              <a:rPr lang="en-US" sz="1200" dirty="0"/>
              <a:t>in 11-24/1411 </a:t>
            </a:r>
          </a:p>
          <a:p>
            <a:pPr marL="0" indent="0"/>
            <a:r>
              <a:rPr lang="en-US" sz="1200" dirty="0"/>
              <a:t>Results: Y/N/Abs: 64/10/12</a:t>
            </a:r>
          </a:p>
          <a:p>
            <a:pPr>
              <a:buFont typeface="Arial" panose="020B0604020202020204" pitchFamily="34" charset="0"/>
              <a:buChar char="•"/>
            </a:pPr>
            <a:r>
              <a:rPr lang="en-US" sz="1200" dirty="0"/>
              <a:t>SP6: [11-24/498r2]: Do you agree to add the following text to 11bn SFD? </a:t>
            </a:r>
          </a:p>
          <a:p>
            <a:pPr lvl="1">
              <a:buFont typeface="Arial" panose="020B0604020202020204" pitchFamily="34" charset="0"/>
              <a:buChar char="•"/>
            </a:pPr>
            <a:r>
              <a:rPr lang="en-US" sz="1050" dirty="0"/>
              <a:t>UEQM patterns for </a:t>
            </a:r>
            <a:r>
              <a:rPr lang="en-US" sz="1050" dirty="0" err="1"/>
              <a:t>Nss</a:t>
            </a:r>
            <a:r>
              <a:rPr lang="en-US" sz="1050" dirty="0"/>
              <a:t>=3 are limited to the following three:</a:t>
            </a:r>
          </a:p>
          <a:p>
            <a:pPr lvl="2">
              <a:buFont typeface="Arial" panose="020B0604020202020204" pitchFamily="34" charset="0"/>
              <a:buChar char="•"/>
            </a:pPr>
            <a:r>
              <a:rPr lang="en-US" sz="1000" dirty="0"/>
              <a:t>[M, M, M-1]</a:t>
            </a:r>
          </a:p>
          <a:p>
            <a:pPr lvl="2">
              <a:buFont typeface="Arial" panose="020B0604020202020204" pitchFamily="34" charset="0"/>
              <a:buChar char="•"/>
            </a:pPr>
            <a:r>
              <a:rPr lang="en-US" sz="1000" dirty="0"/>
              <a:t>[M, M, M-2]</a:t>
            </a:r>
          </a:p>
          <a:p>
            <a:pPr lvl="2">
              <a:buFont typeface="Arial" panose="020B0604020202020204" pitchFamily="34" charset="0"/>
              <a:buChar char="•"/>
            </a:pPr>
            <a:r>
              <a:rPr lang="en-US" sz="1000" dirty="0"/>
              <a:t>[M, M-1, M-2]</a:t>
            </a:r>
          </a:p>
          <a:p>
            <a:pPr>
              <a:buFont typeface="Arial" panose="020B0604020202020204" pitchFamily="34" charset="0"/>
              <a:buChar char="•"/>
            </a:pPr>
            <a:r>
              <a:rPr lang="en-US" sz="1200" dirty="0"/>
              <a:t>Note: </a:t>
            </a:r>
          </a:p>
          <a:p>
            <a:pPr lvl="1">
              <a:buFont typeface="Arial" panose="020B0604020202020204" pitchFamily="34" charset="0"/>
              <a:buChar char="•"/>
            </a:pPr>
            <a:r>
              <a:rPr lang="en-US" sz="900" dirty="0"/>
              <a:t>M is the modulation order index.</a:t>
            </a:r>
          </a:p>
          <a:p>
            <a:pPr lvl="1">
              <a:buFont typeface="Arial" panose="020B0604020202020204" pitchFamily="34" charset="0"/>
              <a:buChar char="•"/>
            </a:pPr>
            <a:r>
              <a:rPr lang="en-US" sz="900" dirty="0"/>
              <a:t>M-1 refers to the modulation that is one order lower than M.</a:t>
            </a:r>
          </a:p>
          <a:p>
            <a:pPr lvl="1">
              <a:buFont typeface="Arial" panose="020B0604020202020204" pitchFamily="34" charset="0"/>
              <a:buChar char="•"/>
            </a:pPr>
            <a:r>
              <a:rPr lang="en-US" sz="900" dirty="0"/>
              <a:t>M-2 refers to the modulation that is two orders lower than M.</a:t>
            </a:r>
          </a:p>
          <a:p>
            <a:pPr>
              <a:buFont typeface="Arial" panose="020B0604020202020204" pitchFamily="34" charset="0"/>
              <a:buChar char="•"/>
            </a:pPr>
            <a:r>
              <a:rPr lang="en-US" sz="1200" dirty="0"/>
              <a:t>Results: Y/N/A: 77/3/14</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5678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 Part 3</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SP7: [11-24/1186r1]: Do you agree to include the following text to the 11bn SFD? </a:t>
            </a:r>
          </a:p>
          <a:p>
            <a:pPr lvl="1">
              <a:buFont typeface="Arial" panose="020B0604020202020204" pitchFamily="34" charset="0"/>
              <a:buChar char="•"/>
            </a:pPr>
            <a:r>
              <a:rPr lang="en-US" sz="1000" dirty="0"/>
              <a:t>Add the following modulation and code rate combinations as the new MCSs for 11bn: </a:t>
            </a:r>
          </a:p>
          <a:p>
            <a:pPr lvl="2">
              <a:buFont typeface="Arial" panose="020B0604020202020204" pitchFamily="34" charset="0"/>
              <a:buChar char="•"/>
            </a:pPr>
            <a:r>
              <a:rPr lang="en-US" sz="800" dirty="0"/>
              <a:t>Modulations of {QPSK, 16QAM, 256QAM} with code rate R=2/3 </a:t>
            </a:r>
          </a:p>
          <a:p>
            <a:pPr lvl="2">
              <a:buFont typeface="Arial" panose="020B0604020202020204" pitchFamily="34" charset="0"/>
              <a:buChar char="•"/>
            </a:pPr>
            <a:r>
              <a:rPr lang="en-US" sz="800" dirty="0"/>
              <a:t>Modulation of 16QAM with code rate R=5/6 </a:t>
            </a:r>
          </a:p>
          <a:p>
            <a:pPr marL="0" indent="0"/>
            <a:r>
              <a:rPr lang="en-US" sz="1600" dirty="0"/>
              <a:t>Results: No Objection</a:t>
            </a:r>
          </a:p>
          <a:p>
            <a:pPr>
              <a:buFont typeface="Arial" panose="020B0604020202020204" pitchFamily="34" charset="0"/>
              <a:buChar char="•"/>
            </a:pPr>
            <a:r>
              <a:rPr lang="en-US" sz="1600" dirty="0"/>
              <a:t>SP8 [11-24/474r3]: Do you agree to add the following text to 11bn SFD? </a:t>
            </a:r>
          </a:p>
          <a:p>
            <a:pPr lvl="1">
              <a:buFont typeface="Arial" panose="020B0604020202020204" pitchFamily="34" charset="0"/>
              <a:buChar char="•"/>
            </a:pPr>
            <a:r>
              <a:rPr lang="en-US" sz="1000" dirty="0"/>
              <a:t>UEQM patterns for </a:t>
            </a:r>
            <a:r>
              <a:rPr lang="en-US" sz="1000" dirty="0" err="1"/>
              <a:t>Nss</a:t>
            </a:r>
            <a:r>
              <a:rPr lang="en-US" sz="1000" dirty="0"/>
              <a:t>=2 are limited to two as: </a:t>
            </a:r>
          </a:p>
          <a:p>
            <a:pPr lvl="2">
              <a:buFont typeface="Arial" panose="020B0604020202020204" pitchFamily="34" charset="0"/>
              <a:buChar char="•"/>
            </a:pPr>
            <a:r>
              <a:rPr lang="en-US" sz="800" dirty="0"/>
              <a:t>·[M, M-1] </a:t>
            </a:r>
          </a:p>
          <a:p>
            <a:pPr lvl="2">
              <a:buFont typeface="Arial" panose="020B0604020202020204" pitchFamily="34" charset="0"/>
              <a:buChar char="•"/>
            </a:pPr>
            <a:r>
              <a:rPr lang="en-US" sz="800" dirty="0"/>
              <a:t>·[M, M-2] </a:t>
            </a:r>
          </a:p>
          <a:p>
            <a:pPr>
              <a:buFont typeface="Arial" panose="020B0604020202020204" pitchFamily="34" charset="0"/>
              <a:buChar char="•"/>
            </a:pPr>
            <a:r>
              <a:rPr lang="en-US" sz="1600" dirty="0"/>
              <a:t>·Note: </a:t>
            </a:r>
          </a:p>
          <a:p>
            <a:pPr lvl="1">
              <a:buFont typeface="Arial" panose="020B0604020202020204" pitchFamily="34" charset="0"/>
              <a:buChar char="•"/>
            </a:pPr>
            <a:r>
              <a:rPr lang="en-US" sz="1000" dirty="0"/>
              <a:t>·M is the modulation order index </a:t>
            </a:r>
          </a:p>
          <a:p>
            <a:pPr lvl="1">
              <a:buFont typeface="Arial" panose="020B0604020202020204" pitchFamily="34" charset="0"/>
              <a:buChar char="•"/>
            </a:pPr>
            <a:r>
              <a:rPr lang="en-US" sz="1000" dirty="0"/>
              <a:t>·M-1 refers to the modulation that is one order lower than M </a:t>
            </a:r>
          </a:p>
          <a:p>
            <a:pPr lvl="1">
              <a:buFont typeface="Arial" panose="020B0604020202020204" pitchFamily="34" charset="0"/>
              <a:buChar char="•"/>
            </a:pPr>
            <a:r>
              <a:rPr lang="en-US" sz="1000" dirty="0"/>
              <a:t>·M-2 refers to the modulation that is two orders lower than M </a:t>
            </a:r>
          </a:p>
          <a:p>
            <a:pPr marL="0" indent="0"/>
            <a:r>
              <a:rPr lang="en-US" sz="1600" dirty="0"/>
              <a:t>Results: No Objection</a:t>
            </a:r>
          </a:p>
          <a:p>
            <a:pPr>
              <a:buFont typeface="Arial" panose="020B0604020202020204" pitchFamily="34" charset="0"/>
              <a:buChar char="•"/>
            </a:pPr>
            <a:r>
              <a:rPr lang="en-US" sz="1600" dirty="0"/>
              <a:t>SP9 [11-24/474r3]: Do you agree to add the following text to 11bn SFD? </a:t>
            </a:r>
          </a:p>
          <a:p>
            <a:pPr lvl="1">
              <a:buFont typeface="Arial" panose="020B0604020202020204" pitchFamily="34" charset="0"/>
              <a:buChar char="•"/>
            </a:pPr>
            <a:r>
              <a:rPr lang="en-US" sz="1000" dirty="0"/>
              <a:t>  UHR defines unequal modulation only for LDPC</a:t>
            </a:r>
          </a:p>
          <a:p>
            <a:pPr marL="0" indent="0"/>
            <a:r>
              <a:rPr lang="en-US" sz="1600" dirty="0"/>
              <a:t>Results: No Objection</a:t>
            </a:r>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19161929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Preemption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hlinkClick r:id="rId3"/>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4"/>
              </a:rPr>
              <a:t>24/1074</a:t>
            </a:r>
            <a:r>
              <a:rPr lang="en-GB" sz="1400" dirty="0"/>
              <a:t>	Preemption TXOP								Yuxin Lu</a:t>
            </a:r>
          </a:p>
          <a:p>
            <a:pPr lvl="1">
              <a:buFont typeface="Arial" panose="020B0604020202020204" pitchFamily="34" charset="0"/>
              <a:buChar char="•"/>
            </a:pPr>
            <a:r>
              <a:rPr lang="en-GB" sz="1400" dirty="0">
                <a:hlinkClick r:id="rId5"/>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6"/>
              </a:rPr>
              <a:t>24/1207</a:t>
            </a:r>
            <a:r>
              <a:rPr lang="en-GB" sz="1400" dirty="0"/>
              <a:t>	Preemption Session Setup						Jason Y. Guo</a:t>
            </a:r>
          </a:p>
          <a:p>
            <a:pPr lvl="1">
              <a:buFont typeface="Arial" panose="020B0604020202020204" pitchFamily="34" charset="0"/>
              <a:buChar char="•"/>
            </a:pPr>
            <a:r>
              <a:rPr lang="en-GB" sz="1400" dirty="0">
                <a:solidFill>
                  <a:srgbClr val="FF0000"/>
                </a:solidFill>
                <a:hlinkClick r:id="rId7"/>
              </a:rPr>
              <a:t>24/1257</a:t>
            </a:r>
            <a:r>
              <a:rPr lang="en-GB" sz="1400" dirty="0"/>
              <a:t>	Preemption Procedure and Indication- follow up		</a:t>
            </a:r>
            <a:r>
              <a:rPr lang="en-GB" sz="1400"/>
              <a:t>	Yunbo </a:t>
            </a:r>
            <a:r>
              <a:rPr lang="en-GB" sz="1400" dirty="0"/>
              <a:t>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23/1873, 24/485, 24/497, 24/1227, 24/1246, 24/1256]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dirty="0">
                <a:solidFill>
                  <a:schemeClr val="tx1"/>
                </a:solidFill>
              </a:rPr>
              <a:t>SP4 Do you agree to add to the TGbn SFD the following</a:t>
            </a:r>
          </a:p>
          <a:p>
            <a:r>
              <a:rPr lang="en-US" sz="1400" dirty="0">
                <a:solidFill>
                  <a:schemeClr val="tx1"/>
                </a:solidFill>
              </a:rPr>
              <a:t>define mechanisms that enable APs to coordinate their rTWT schedule(s) and/or to ensure that one AP provides the protection of the rTWT schedule(s) of the other AP.</a:t>
            </a:r>
          </a:p>
          <a:p>
            <a:r>
              <a:rPr lang="en-US" sz="1400" dirty="0">
                <a:solidFill>
                  <a:schemeClr val="tx1"/>
                </a:solidFill>
              </a:rPr>
              <a:t>NOTE – TBD mechanisms include negotiation between 2 APs and advertisement.</a:t>
            </a:r>
            <a:r>
              <a:rPr lang="en-US" sz="1400" b="0" dirty="0"/>
              <a:t>.</a:t>
            </a:r>
          </a:p>
          <a:p>
            <a:r>
              <a:rPr lang="en-US" sz="1400" b="0" i="1" dirty="0"/>
              <a:t>Supporting list: [23/0250, 23/1871, 23/1887, 23/1916, 23/1932, 23/1952, 23/1962, 23/2212, 23/2022, 23/2084, 24/0160, 24/0161, 24/0388, 24/0407, 24/0678, 24/827] SP requested by: Giovanni</a:t>
            </a:r>
          </a:p>
          <a:p>
            <a:r>
              <a:rPr lang="en-US" sz="1400" dirty="0"/>
              <a:t>Result:</a:t>
            </a:r>
          </a:p>
          <a:p>
            <a:r>
              <a:rPr lang="en-US" sz="1400" dirty="0"/>
              <a:t>SP5: Do you agree to add to the TGbn SFD the following:</a:t>
            </a:r>
          </a:p>
          <a:p>
            <a:pPr>
              <a:buFont typeface="Arial" panose="020B0604020202020204" pitchFamily="34" charset="0"/>
              <a:buChar char="•"/>
            </a:pPr>
            <a:r>
              <a:rPr lang="en-US" sz="1400" dirty="0"/>
              <a:t>define a new mechanism and/or enhance existing mechanism for AP power save?</a:t>
            </a:r>
          </a:p>
          <a:p>
            <a:r>
              <a:rPr lang="en-US" sz="1400" dirty="0"/>
              <a:t> </a:t>
            </a:r>
            <a:r>
              <a:rPr lang="en-US" sz="1400" b="0" i="1" dirty="0"/>
              <a:t>Supporting list: [11-23/10, 11-23/2002, 11-23/2040, 11-24/659, 11-24/450, 24/544, 24/671, 24/451] Requested by Laurent</a:t>
            </a:r>
          </a:p>
          <a:p>
            <a:endParaRPr lang="en-US" sz="1400" dirty="0"/>
          </a:p>
          <a:p>
            <a:r>
              <a:rPr lang="en-US" sz="1400" dirty="0"/>
              <a:t>SP6: Do you agree that a TXOP Sharing Group which may be a subset of a Multi-AP Coordination group should be established to coordinate the sharing of TXOPs?</a:t>
            </a:r>
          </a:p>
          <a:p>
            <a:r>
              <a:rPr lang="en-US" sz="1400" dirty="0"/>
              <a:t> </a:t>
            </a:r>
            <a:r>
              <a:rPr lang="en-US" sz="1400" b="0" i="1" dirty="0"/>
              <a:t>Supporting list: [24/0941] Requested by Klaus</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Back Up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b="0" i="1" dirty="0"/>
              <a:t>Do you support as part of coordinated transmission that a sharing AP identifies a shared AP via an AP ID carried in the AID12 field of the User Info field of the sharing AP’s Trigger frame?</a:t>
            </a:r>
          </a:p>
          <a:p>
            <a:r>
              <a:rPr lang="en-US" sz="1400" b="0" i="1" dirty="0"/>
              <a:t>Note: the name of "sharing AP" and "shared AP" are TBD .</a:t>
            </a:r>
          </a:p>
          <a:p>
            <a:r>
              <a:rPr lang="en-US" sz="1400" b="0" i="1" dirty="0"/>
              <a:t>Supporting list: [23/1837r2, 24/1389r0,24/1217r2,24/842r0,24/843r0]</a:t>
            </a:r>
          </a:p>
          <a:p>
            <a:r>
              <a:rPr lang="en-US" sz="1400" dirty="0"/>
              <a:t>Do you agree to add to the TGbn SFD the following ?</a:t>
            </a:r>
          </a:p>
          <a:p>
            <a:r>
              <a:rPr lang="en-US" sz="1400" dirty="0"/>
              <a:t>define mechanisms that enable APs of a Multi-AP set to modify their STAs medium access policy during coordinated R-TWT (aka OBSS TWT) schedule(s)</a:t>
            </a:r>
          </a:p>
          <a:p>
            <a:r>
              <a:rPr lang="en-US" sz="1400" dirty="0"/>
              <a:t>-  objective is to reduce interferences encountered by one BSS of the MAP set during the scheduled period;</a:t>
            </a:r>
          </a:p>
          <a:p>
            <a:r>
              <a:rPr lang="en-US" sz="1400" dirty="0"/>
              <a:t>                - detailed mechanisms are TBD.</a:t>
            </a:r>
          </a:p>
          <a:p>
            <a:r>
              <a:rPr lang="en-US" sz="1400" dirty="0"/>
              <a:t>Supporting presentation: 24/742r1</a:t>
            </a:r>
          </a:p>
          <a:p>
            <a:pPr marL="0" indent="0" algn="l">
              <a:lnSpc>
                <a:spcPts val="1500"/>
              </a:lnSpc>
              <a:spcAft>
                <a:spcPts val="0"/>
              </a:spcAft>
            </a:pPr>
            <a:endParaRPr lang="en-US" sz="1800" b="1" i="0" dirty="0">
              <a:solidFill>
                <a:srgbClr val="222222"/>
              </a:solidFill>
              <a:effectLst/>
              <a:highlight>
                <a:srgbClr val="FFFFFF"/>
              </a:highlight>
              <a:latin typeface="Calibri" panose="020F0502020204030204" pitchFamily="34" charset="0"/>
            </a:endParaRPr>
          </a:p>
          <a:p>
            <a:pPr marL="0" indent="0" algn="l">
              <a:lnSpc>
                <a:spcPts val="1500"/>
              </a:lnSpc>
              <a:spcAft>
                <a:spcPts val="0"/>
              </a:spcAft>
            </a:pPr>
            <a:r>
              <a:rPr lang="en-US" sz="1800" b="1" i="0" dirty="0">
                <a:solidFill>
                  <a:srgbClr val="222222"/>
                </a:solidFill>
                <a:effectLst/>
                <a:highlight>
                  <a:srgbClr val="FFFFFF"/>
                </a:highlight>
                <a:latin typeface="Calibri" panose="020F0502020204030204" pitchFamily="34" charset="0"/>
              </a:rPr>
              <a:t>Do you support that all the APs in a multiple BSSID set that enable NPCA announce the same NPCA primary channel?</a:t>
            </a:r>
            <a:endParaRPr lang="en-US" sz="1100" b="0" i="0" dirty="0">
              <a:solidFill>
                <a:srgbClr val="222222"/>
              </a:solidFill>
              <a:effectLst/>
              <a:highlight>
                <a:srgbClr val="FFFFFF"/>
              </a:highlight>
              <a:latin typeface="Arial" panose="020B0604020202020204" pitchFamily="34" charset="0"/>
            </a:endParaRPr>
          </a:p>
          <a:p>
            <a:pPr marL="0" marR="0" algn="l">
              <a:lnSpc>
                <a:spcPts val="1500"/>
              </a:lnSpc>
              <a:spcBef>
                <a:spcPts val="0"/>
              </a:spcBef>
              <a:spcAft>
                <a:spcPts val="0"/>
              </a:spcAft>
            </a:pPr>
            <a:r>
              <a:rPr lang="en-US" sz="1800" b="0" i="0" dirty="0">
                <a:solidFill>
                  <a:srgbClr val="222222"/>
                </a:solidFill>
                <a:effectLst/>
                <a:highlight>
                  <a:srgbClr val="FFFFFF"/>
                </a:highlight>
                <a:latin typeface="Calibri" panose="020F0502020204030204" pitchFamily="34" charset="0"/>
              </a:rPr>
              <a:t>       Supporting list: [11-24/858]</a:t>
            </a:r>
            <a:endParaRPr lang="en-US" sz="1100" b="0" i="0" dirty="0">
              <a:solidFill>
                <a:srgbClr val="222222"/>
              </a:solidFill>
              <a:effectLst/>
              <a:highlight>
                <a:srgbClr val="FFFFFF"/>
              </a:highlight>
              <a:latin typeface="Arial" panose="020B0604020202020204" pitchFamily="34" charset="0"/>
            </a:endParaRPr>
          </a:p>
          <a:p>
            <a:endParaRPr lang="en-US" sz="14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71735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4AF3-D286-942A-8EB1-A664893041D4}"/>
              </a:ext>
            </a:extLst>
          </p:cNvPr>
          <p:cNvSpPr>
            <a:spLocks noGrp="1"/>
          </p:cNvSpPr>
          <p:nvPr>
            <p:ph type="title"/>
          </p:nvPr>
        </p:nvSpPr>
        <p:spPr/>
        <p:txBody>
          <a:bodyPr/>
          <a:lstStyle/>
          <a:p>
            <a:r>
              <a:rPr lang="en-US" dirty="0"/>
              <a:t>Back Up 2</a:t>
            </a:r>
          </a:p>
        </p:txBody>
      </p:sp>
      <p:sp>
        <p:nvSpPr>
          <p:cNvPr id="3" name="Content Placeholder 2">
            <a:extLst>
              <a:ext uri="{FF2B5EF4-FFF2-40B4-BE49-F238E27FC236}">
                <a16:creationId xmlns:a16="http://schemas.microsoft.com/office/drawing/2014/main" id="{B4BF3012-3646-1697-093D-8B365AAB781F}"/>
              </a:ext>
            </a:extLst>
          </p:cNvPr>
          <p:cNvSpPr>
            <a:spLocks noGrp="1"/>
          </p:cNvSpPr>
          <p:nvPr>
            <p:ph idx="1"/>
          </p:nvPr>
        </p:nvSpPr>
        <p:spPr/>
        <p:txBody>
          <a:bodyPr/>
          <a:lstStyle/>
          <a:p>
            <a:pPr algn="l"/>
            <a:r>
              <a:rPr lang="en-US" sz="1400" b="1" i="0" dirty="0">
                <a:solidFill>
                  <a:srgbClr val="222222"/>
                </a:solidFill>
                <a:effectLst/>
                <a:highlight>
                  <a:srgbClr val="FFFFFF"/>
                </a:highlight>
                <a:latin typeface="等线" panose="02010600030101010101" pitchFamily="2" charset="-122"/>
              </a:rPr>
              <a:t>SP1.</a:t>
            </a:r>
            <a:r>
              <a:rPr lang="en-US" sz="1800" b="0" i="0" dirty="0">
                <a:solidFill>
                  <a:srgbClr val="222222"/>
                </a:solidFill>
                <a:effectLst/>
                <a:highlight>
                  <a:srgbClr val="FFFFFF"/>
                </a:highlight>
                <a:latin typeface="Arial" panose="020B0604020202020204" pitchFamily="34" charset="0"/>
              </a:rPr>
              <a:t> </a:t>
            </a:r>
            <a:r>
              <a:rPr lang="en-US" sz="1400" b="1" i="0" dirty="0">
                <a:solidFill>
                  <a:srgbClr val="222222"/>
                </a:solidFill>
                <a:effectLst/>
                <a:highlight>
                  <a:srgbClr val="FFFFFF"/>
                </a:highlight>
                <a:latin typeface="等线" panose="02010600030101010101" pitchFamily="2" charset="-122"/>
              </a:rPr>
              <a:t>Do you support to define in 11bn a RSSI measurement method based on a PPDU which is solicited by a Control frame that a non-AP STA sends?</a:t>
            </a:r>
            <a:endParaRPr lang="en-US" sz="1800" b="0" i="0" dirty="0">
              <a:solidFill>
                <a:srgbClr val="222222"/>
              </a:solidFill>
              <a:effectLst/>
              <a:highlight>
                <a:srgbClr val="FFFFFF"/>
              </a:highlight>
              <a:latin typeface="Arial" panose="020B0604020202020204" pitchFamily="34" charset="0"/>
            </a:endParaRPr>
          </a:p>
          <a:p>
            <a:pPr algn="l"/>
            <a:r>
              <a:rPr lang="en-US" altLang="ja-JP" sz="1400" b="1" i="0" dirty="0">
                <a:solidFill>
                  <a:srgbClr val="222222"/>
                </a:solidFill>
                <a:effectLst/>
                <a:highlight>
                  <a:srgbClr val="FFFFFF"/>
                </a:highlight>
                <a:latin typeface="Arial" panose="020B0604020202020204" pitchFamily="34" charset="0"/>
                <a:ea typeface="等线" panose="02010600030101010101" pitchFamily="2" charset="-122"/>
              </a:rPr>
              <a:t>–</a:t>
            </a:r>
            <a:r>
              <a:rPr lang="en-US" sz="1400" b="1" i="0" dirty="0">
                <a:solidFill>
                  <a:srgbClr val="222222"/>
                </a:solidFill>
                <a:effectLst/>
                <a:highlight>
                  <a:srgbClr val="FFFFFF"/>
                </a:highlight>
                <a:latin typeface="等线" panose="02010600030101010101" pitchFamily="2" charset="-122"/>
              </a:rPr>
              <a:t>   Details of the above frame exchange are TBD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24/1414r1].</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SP2. Do you support in 11bn to improve the existing FT protocol?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According to the existing FT protocol, the FTO remains in state 4 during and after roaming to the other AP MLD.</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The PTK sharing has no benefit and will introduce the security risk. There is no precedent of the PTK sharing at all.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24/934r0, 24/1414r1].</a:t>
            </a:r>
            <a:endParaRPr lang="en-US" sz="1800" b="0" i="0" dirty="0">
              <a:solidFill>
                <a:srgbClr val="222222"/>
              </a:solidFill>
              <a:effectLst/>
              <a:highlight>
                <a:srgbClr val="FFFFFF"/>
              </a:highligh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4B42FE61-431B-E427-7C8B-98B303DE2F3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4F5178C-A1C2-2D94-5295-5D64D00A924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D8ECC3F-4CB6-B3BD-7E31-B46BDA41D51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298378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[11-23/2126,11-23/1065r0, 11-24/467, 11-24/31, 11-24/840]</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r>
              <a:rPr lang="en-US" sz="800" b="0" i="0" dirty="0">
                <a:solidFill>
                  <a:srgbClr val="222222"/>
                </a:solidFill>
                <a:effectLst/>
                <a:highlight>
                  <a:srgbClr val="FFFFFF"/>
                </a:highlight>
                <a:latin typeface="Arial" panose="020B0604020202020204" pitchFamily="34" charset="0"/>
              </a:rPr>
              <a:t> Supporting list: [24/0284r2, 24/1183r1]</a:t>
            </a:r>
            <a:endParaRPr lang="en-US" sz="1000" dirty="0"/>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(part 2)</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a:xfrm>
            <a:off x="685800" y="1981200"/>
            <a:ext cx="7770813" cy="4113213"/>
          </a:xfrm>
        </p:spPr>
        <p:txBody>
          <a:bodyPr/>
          <a:lstStyle/>
          <a:p>
            <a:r>
              <a:rPr lang="en-US" sz="1400" b="0" dirty="0">
                <a:hlinkClick r:id="rId2"/>
              </a:rPr>
              <a:t>24/1482</a:t>
            </a:r>
            <a:r>
              <a:rPr lang="en-US" sz="1400" b="0" dirty="0"/>
              <a:t> CSMA with enhanced Collision Avoidance for Low-Latency traffic	Sigurd Schelstraete</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11099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225071</TotalTime>
  <Words>12889</Words>
  <Application>Microsoft Office PowerPoint</Application>
  <PresentationFormat>On-screen Show (4:3)</PresentationFormat>
  <Paragraphs>2506</Paragraphs>
  <Slides>86</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9" baseType="lpstr">
      <vt:lpstr>等线</vt: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vt:lpstr>
      <vt:lpstr>Straw Polls – Part 2</vt:lpstr>
      <vt:lpstr>Submissions (L4S, DRU, NPCA)</vt:lpstr>
      <vt:lpstr>More Straw Polls</vt:lpstr>
      <vt:lpstr>Thursday PHY Agenda–AM1</vt:lpstr>
      <vt:lpstr>Straw Polls Part 1</vt:lpstr>
      <vt:lpstr>Thursday MAC Agenda–AM1</vt:lpstr>
      <vt:lpstr>Straw Polls Part 1</vt:lpstr>
      <vt:lpstr>Straw Polls Part 2 (22’)</vt:lpstr>
      <vt:lpstr>Thursday PHY Agenda–AM2</vt:lpstr>
      <vt:lpstr>Straw Polls</vt:lpstr>
      <vt:lpstr>Straw Polls Part 2</vt:lpstr>
      <vt:lpstr>Straw Polls Part 3</vt:lpstr>
      <vt:lpstr>Thursday MAC Agenda–AM2</vt:lpstr>
      <vt:lpstr>Straw Polls Part 1</vt:lpstr>
      <vt:lpstr>Straw Polls Part 2</vt:lpstr>
      <vt:lpstr>Straw Polls Back Up 1</vt:lpstr>
      <vt:lpstr>Back Up 2</vt:lpstr>
      <vt:lpstr>Thursday Joint Agenda-PM1</vt:lpstr>
      <vt:lpstr>Straw Polls (23’)</vt:lpstr>
      <vt:lpstr>Straw Polls (22’)</vt:lpstr>
      <vt:lpstr>Submissions (Channel Access)</vt:lpstr>
      <vt:lpstr>Motions</vt:lpstr>
      <vt:lpstr>Submissions (part 2)</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2024-09-12T23:13:21Z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