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60" r:id="rId52"/>
    <p:sldId id="1231" r:id="rId53"/>
    <p:sldId id="1262" r:id="rId54"/>
    <p:sldId id="1232" r:id="rId55"/>
    <p:sldId id="1251" r:id="rId56"/>
    <p:sldId id="1252" r:id="rId57"/>
    <p:sldId id="1181" r:id="rId58"/>
    <p:sldId id="1024" r:id="rId59"/>
    <p:sldId id="1039" r:id="rId60"/>
    <p:sldId id="1253" r:id="rId61"/>
    <p:sldId id="1247" r:id="rId62"/>
    <p:sldId id="1227" r:id="rId63"/>
    <p:sldId id="1228" r:id="rId64"/>
    <p:sldId id="1254" r:id="rId65"/>
    <p:sldId id="1258" r:id="rId66"/>
    <p:sldId id="1229" r:id="rId67"/>
    <p:sldId id="1230" r:id="rId68"/>
    <p:sldId id="1255" r:id="rId69"/>
    <p:sldId id="1261" r:id="rId70"/>
    <p:sldId id="356" r:id="rId71"/>
    <p:sldId id="1256" r:id="rId72"/>
    <p:sldId id="1259" r:id="rId73"/>
    <p:sldId id="1182" r:id="rId74"/>
    <p:sldId id="1069" r:id="rId75"/>
    <p:sldId id="997" r:id="rId76"/>
    <p:sldId id="362" r:id="rId77"/>
    <p:sldId id="1034" r:id="rId78"/>
    <p:sldId id="323" r:id="rId7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0725D23-625E-498B-87E0-2B1913CF0FE0}" v="456" dt="2024-09-11T16:51:12.4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86"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1T20:17:46.670" v="8432" actId="6549"/>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8-05T20:11:13.910" v="631" actId="6264"/>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8-05T20:11:13.910" v="631" actId="6264"/>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8-05T20:11:04.686" v="621" actId="6264"/>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mod ord">
          <ac:chgData name="Alfred Asterjadhi" userId="39de57b9-85c0-4fd1-aaac-8ca2b6560ad0" providerId="ADAL" clId="{E0725D23-625E-498B-87E0-2B1913CF0FE0}" dt="2024-08-05T20:11:04.686" v="621" actId="6264"/>
          <ac:spMkLst>
            <pc:docMk/>
            <pc:sldMk cId="3140364693" sldId="997"/>
            <ac:spMk id="11" creationId="{7EC72086-D1FA-8844-986B-F59F77419C9B}"/>
          </ac:spMkLst>
        </pc:sp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add">
        <pc:chgData name="Alfred Asterjadhi" userId="39de57b9-85c0-4fd1-aaac-8ca2b6560ad0" providerId="ADAL" clId="{E0725D23-625E-498B-87E0-2B1913CF0FE0}" dt="2024-09-09T04:48:31.949" v="6449"/>
        <pc:sldMkLst>
          <pc:docMk/>
          <pc:sldMk cId="4168221453" sldId="1024"/>
        </pc:sldMkLst>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0T20:11:13.957" v="6826" actId="12"/>
        <pc:sldMkLst>
          <pc:docMk/>
          <pc:sldMk cId="2191704044" sldId="1039"/>
        </pc:sldMkLst>
        <pc:spChg chg="mod ord">
          <ac:chgData name="Alfred Asterjadhi" userId="39de57b9-85c0-4fd1-aaac-8ca2b6560ad0" providerId="ADAL" clId="{E0725D23-625E-498B-87E0-2B1913CF0FE0}" dt="2024-09-08T01:37:59.372" v="2829"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0T20:11:13.957" v="6826" actId="12"/>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8-05T20:10:40.172" v="609" actId="207"/>
        <pc:sldMkLst>
          <pc:docMk/>
          <pc:sldMk cId="1268796722" sldId="1069"/>
        </pc:sldMkLst>
        <pc:spChg chg="mod">
          <ac:chgData name="Alfred Asterjadhi" userId="39de57b9-85c0-4fd1-aaac-8ca2b6560ad0" providerId="ADAL" clId="{E0725D23-625E-498B-87E0-2B1913CF0FE0}" dt="2024-08-05T20:10:40.172" v="609" actId="20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09T04:48:00.203" v="6447"/>
        <pc:sldMkLst>
          <pc:docMk/>
          <pc:sldMk cId="1738592868" sldId="1181"/>
        </pc:sldMkLst>
        <pc:spChg chg="mod">
          <ac:chgData name="Alfred Asterjadhi" userId="39de57b9-85c0-4fd1-aaac-8ca2b6560ad0" providerId="ADAL" clId="{E0725D23-625E-498B-87E0-2B1913CF0FE0}" dt="2024-09-07T19:51:57.915" v="1881"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07T19:53:36.119" v="1928" actId="20577"/>
        <pc:sldMkLst>
          <pc:docMk/>
          <pc:sldMk cId="2152064426" sldId="1182"/>
        </pc:sldMkLst>
        <pc:spChg chg="mod ord">
          <ac:chgData name="Alfred Asterjadhi" userId="39de57b9-85c0-4fd1-aaac-8ca2b6560ad0" providerId="ADAL" clId="{E0725D23-625E-498B-87E0-2B1913CF0FE0}" dt="2024-09-07T19:53:36.119" v="1928"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mod ord">
          <ac:chgData name="Alfred Asterjadhi" userId="39de57b9-85c0-4fd1-aaac-8ca2b6560ad0" providerId="ADAL" clId="{E0725D23-625E-498B-87E0-2B1913CF0FE0}" dt="2024-08-05T20:10:53.849" v="618"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8-05T20:10:53.849" v="618"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8-05T20:10:53.849" v="618"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07T19:53:30.934" v="1914" actId="20577"/>
          <ac:spMkLst>
            <pc:docMk/>
            <pc:sldMk cId="2152064426" sldId="1182"/>
            <ac:spMk id="11" creationId="{FCB036F9-C53E-4FA7-0AA8-F449B171258B}"/>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1T01:46:32.732" v="7425" actId="21"/>
        <pc:sldMkLst>
          <pc:docMk/>
          <pc:sldMk cId="3384351993" sldId="1227"/>
        </pc:sldMkLst>
        <pc:spChg chg="mod">
          <ac:chgData name="Alfred Asterjadhi" userId="39de57b9-85c0-4fd1-aaac-8ca2b6560ad0" providerId="ADAL" clId="{E0725D23-625E-498B-87E0-2B1913CF0FE0}" dt="2024-09-07T19:43:07.781" v="1739"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1T01:46:32.732" v="7425" actId="21"/>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08T01:43:20.209" v="2851" actId="20577"/>
        <pc:sldMkLst>
          <pc:docMk/>
          <pc:sldMk cId="940992785" sldId="1228"/>
        </pc:sldMkLst>
        <pc:spChg chg="mod">
          <ac:chgData name="Alfred Asterjadhi" userId="39de57b9-85c0-4fd1-aaac-8ca2b6560ad0" providerId="ADAL" clId="{E0725D23-625E-498B-87E0-2B1913CF0FE0}" dt="2024-09-07T21:15:23.633" v="2121" actId="13926"/>
          <ac:spMkLst>
            <pc:docMk/>
            <pc:sldMk cId="940992785" sldId="1228"/>
            <ac:spMk id="2" creationId="{4B5F0D0E-8BB7-48AB-9160-728B8B3399A2}"/>
          </ac:spMkLst>
        </pc:spChg>
        <pc:spChg chg="mod">
          <ac:chgData name="Alfred Asterjadhi" userId="39de57b9-85c0-4fd1-aaac-8ca2b6560ad0" providerId="ADAL" clId="{E0725D23-625E-498B-87E0-2B1913CF0FE0}" dt="2024-09-08T01:43:20.209" v="2851"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1T01:46:56.286" v="7428" actId="20577"/>
        <pc:sldMkLst>
          <pc:docMk/>
          <pc:sldMk cId="1043595049" sldId="1229"/>
        </pc:sldMkLst>
        <pc:spChg chg="mod">
          <ac:chgData name="Alfred Asterjadhi" userId="39de57b9-85c0-4fd1-aaac-8ca2b6560ad0" providerId="ADAL" clId="{E0725D23-625E-498B-87E0-2B1913CF0FE0}" dt="2024-09-07T19:44:58.720" v="1745"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1T01:46:56.286" v="7428" actId="2057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08T02:28:36.665" v="5774" actId="5793"/>
        <pc:sldMkLst>
          <pc:docMk/>
          <pc:sldMk cId="2178137531" sldId="1230"/>
        </pc:sldMkLst>
        <pc:spChg chg="mod">
          <ac:chgData name="Alfred Asterjadhi" userId="39de57b9-85c0-4fd1-aaac-8ca2b6560ad0" providerId="ADAL" clId="{E0725D23-625E-498B-87E0-2B1913CF0FE0}" dt="2024-09-07T21:18:16.172" v="2127"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08T02:28:36.665" v="5774" actId="5793"/>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0:17:46.670" v="8432" actId="6549"/>
        <pc:sldMkLst>
          <pc:docMk/>
          <pc:sldMk cId="174109028" sldId="1231"/>
        </pc:sldMkLst>
        <pc:spChg chg="mod">
          <ac:chgData name="Alfred Asterjadhi" userId="39de57b9-85c0-4fd1-aaac-8ca2b6560ad0" providerId="ADAL" clId="{E0725D23-625E-498B-87E0-2B1913CF0FE0}" dt="2024-09-07T19:40:12.455" v="166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0:17:46.670" v="8432" actId="6549"/>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0:04:42.374" v="8347" actId="20577"/>
        <pc:sldMkLst>
          <pc:docMk/>
          <pc:sldMk cId="3589399835" sldId="1232"/>
        </pc:sldMkLst>
        <pc:spChg chg="mod">
          <ac:chgData name="Alfred Asterjadhi" userId="39de57b9-85c0-4fd1-aaac-8ca2b6560ad0" providerId="ADAL" clId="{E0725D23-625E-498B-87E0-2B1913CF0FE0}" dt="2024-09-07T21:09:15.014" v="2025"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0:04:42.374" v="8347" actId="20577"/>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0T04:34:15.391" v="6810" actId="20577"/>
        <pc:sldMkLst>
          <pc:docMk/>
          <pc:sldMk cId="3400462390" sldId="1247"/>
        </pc:sldMkLst>
        <pc:spChg chg="mod">
          <ac:chgData name="Alfred Asterjadhi" userId="39de57b9-85c0-4fd1-aaac-8ca2b6560ad0" providerId="ADAL" clId="{E0725D23-625E-498B-87E0-2B1913CF0FE0}" dt="2024-09-10T04:34:15.391" v="6810" actId="2057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18:36:09.586" v="8149" actId="20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18:36:09.586" v="8149" actId="20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16:56:10.373" v="7651" actId="20577"/>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16:53:21.818" v="7614" actId="20577"/>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19:39:40.196" v="8280" actId="20577"/>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19:39:40.196" v="8280" actId="20577"/>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1T01:16:43.520" v="7331" actId="20577"/>
        <pc:sldMkLst>
          <pc:docMk/>
          <pc:sldMk cId="1346084554" sldId="1253"/>
        </pc:sldMkLst>
        <pc:spChg chg="mod">
          <ac:chgData name="Alfred Asterjadhi" userId="39de57b9-85c0-4fd1-aaac-8ca2b6560ad0" providerId="ADAL" clId="{E0725D23-625E-498B-87E0-2B1913CF0FE0}" dt="2024-09-08T01:41:01.655" v="2834"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1T01:16:43.520" v="7331"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1T17:04:31.800" v="7794" actId="2057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1T17:04:31.800" v="7794" actId="2057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1T19:36:32.986" v="8246" actId="21"/>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1T19:36:32.986" v="8246" actId="21"/>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1T01:19:25.799" v="7345" actId="20577"/>
        <pc:sldMkLst>
          <pc:docMk/>
          <pc:sldMk cId="4212050258" sldId="1256"/>
        </pc:sldMkLst>
        <pc:spChg chg="mod">
          <ac:chgData name="Alfred Asterjadhi" userId="39de57b9-85c0-4fd1-aaac-8ca2b6560ad0" providerId="ADAL" clId="{E0725D23-625E-498B-87E0-2B1913CF0FE0}" dt="2024-09-11T01:19:25.799" v="7345"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1T01:19:19.957" v="7343" actId="20577"/>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1T17:07:11.971" v="7885" actId="2057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1T17:07:11.971" v="7885" actId="2057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1T01:20:44.172" v="7348" actId="6264"/>
        <pc:sldMkLst>
          <pc:docMk/>
          <pc:sldMk cId="665139246" sldId="1259"/>
        </pc:sldMkLst>
        <pc:spChg chg="mod ord">
          <ac:chgData name="Alfred Asterjadhi" userId="39de57b9-85c0-4fd1-aaac-8ca2b6560ad0" providerId="ADAL" clId="{E0725D23-625E-498B-87E0-2B1913CF0FE0}" dt="2024-09-11T01:20:44.172" v="7348" actId="6264"/>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1T19:36:34.638" v="824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1T19:36:34.638" v="824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0:09:42.082" v="8427" actId="20577"/>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0:09:42.082" v="8427" actId="20577"/>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MasterChg chg="modSp mod">
        <pc:chgData name="Alfred Asterjadhi" userId="39de57b9-85c0-4fd1-aaac-8ca2b6560ad0" providerId="ADAL" clId="{E0725D23-625E-498B-87E0-2B1913CF0FE0}" dt="2024-09-11T01:49:13.584" v="7448" actId="20577"/>
        <pc:sldMasterMkLst>
          <pc:docMk/>
          <pc:sldMasterMk cId="0" sldId="2147483648"/>
        </pc:sldMasterMkLst>
        <pc:spChg chg="mod">
          <ac:chgData name="Alfred Asterjadhi" userId="39de57b9-85c0-4fd1-aaac-8ca2b6560ad0" providerId="ADAL" clId="{E0725D23-625E-498B-87E0-2B1913CF0FE0}" dt="2024-09-11T01:49:13.584" v="7448"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590-00-00bn-extended-long-range-signaling.pptx" TargetMode="External"/><Relationship Id="rId3" Type="http://schemas.openxmlformats.org/officeDocument/2006/relationships/hyperlink" Target="https://mentor.ieee.org/802.11/dcn/24/11-24-1485-00-00bn-considerations-for-elr-ppdu-format.pptx" TargetMode="External"/><Relationship Id="rId7"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0-00bn-elr-ppdu-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1-00-00bn-extended-long-range-elr-mark-symbol-design.pptx" TargetMode="External"/><Relationship Id="rId5" Type="http://schemas.openxmlformats.org/officeDocument/2006/relationships/hyperlink" Target="https://mentor.ieee.org/802.11/dcn/24/11-24-1488-00-00bn-elr-ppdu-transmission-design.pptx" TargetMode="External"/><Relationship Id="rId4" Type="http://schemas.openxmlformats.org/officeDocument/2006/relationships/hyperlink" Target="https://mentor.ieee.org/802.11/dcn/24/11-24-1486-00-00bn-performance-evaluation-of-elr-transmission.pptx" TargetMode="External"/><Relationship Id="rId9" Type="http://schemas.openxmlformats.org/officeDocument/2006/relationships/hyperlink" Target="https://mentor.ieee.org/802.11/dcn/24/11-24-1592-00-00bn-usig-fields-in-an-elr-ppdu.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17-01-00bn-opportunistic-transmission-in-c-tdma.pptx" TargetMode="External"/><Relationship Id="rId3" Type="http://schemas.openxmlformats.org/officeDocument/2006/relationships/hyperlink" Target="https://mentor.ieee.org/802.11/dcn/24/11-24-1256-00-00bn-the-padding-after-intermediate-fcs.pptx" TargetMode="External"/><Relationship Id="rId7" Type="http://schemas.openxmlformats.org/officeDocument/2006/relationships/hyperlink" Target="https://mentor.ieee.org/802.11/dcn/24/11-24-1196-01-00bn-issues-on-obss-r-twt-protec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42-00-00bn-obss-twt-management-for-map.pptx" TargetMode="External"/><Relationship Id="rId5" Type="http://schemas.openxmlformats.org/officeDocument/2006/relationships/hyperlink" Target="https://mentor.ieee.org/802.11/dcn/24/11-24-0678-00-00bn-coordinated-r-twt-follow-up.pptx" TargetMode="External"/><Relationship Id="rId4" Type="http://schemas.openxmlformats.org/officeDocument/2006/relationships/hyperlink" Target="https://mentor.ieee.org/802.11/dcn/24/11-24-1205-01-00bn-analysis-and-simulations-on-coordinated-spatial-reuse.pptx" TargetMode="External"/><Relationship Id="rId9" Type="http://schemas.openxmlformats.org/officeDocument/2006/relationships/hyperlink" Target="https://mentor.ieee.org/802.11/dcn/24/11-24-0866-00-00bn-preemption-for-c-tdma.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484-00-00bn-coordinated-bf-figures-of-merit.pptx" TargetMode="External"/><Relationship Id="rId3" Type="http://schemas.openxmlformats.org/officeDocument/2006/relationships/hyperlink" Target="https://mentor.ieee.org/802.11/dcn/24/11-24-1592-00-00bn-usig-fields-in-an-el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590-00-00bn-extended-long-rang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55-00-00bn-discussion-on-tb-elr-ppdu.pptx" TargetMode="External"/><Relationship Id="rId4" Type="http://schemas.openxmlformats.org/officeDocument/2006/relationships/hyperlink" Target="https://mentor.ieee.org/802.11/dcn/24/11-24-1243-00-00bn-100-mhz-ppdu.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016-00-00bn-c-tdma-follow-up-additional-details-on-framing-sequence.pptx" TargetMode="External"/><Relationship Id="rId3" Type="http://schemas.openxmlformats.org/officeDocument/2006/relationships/hyperlink" Target="https://mentor.ieee.org/802.11/dcn/24/11-24-1196-01-00bn-issues-on-obss-r-twt-protection.pptx" TargetMode="External"/><Relationship Id="rId7" Type="http://schemas.openxmlformats.org/officeDocument/2006/relationships/hyperlink" Target="https://mentor.ieee.org/802.11/dcn/24/11-24-0843-00-00bn-some-details-on-txop-sharing-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2-00-00bn-multi-ap-set-configuration-for-c-tdma.pptx" TargetMode="External"/><Relationship Id="rId11"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0866-00-00bn-preemption-for-c-tdma.pptx" TargetMode="External"/><Relationship Id="rId10"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0817-01-00bn-opportunistic-transmission-in-c-tdma.pptx" TargetMode="External"/><Relationship Id="rId9" Type="http://schemas.openxmlformats.org/officeDocument/2006/relationships/hyperlink" Target="https://mentor.ieee.org/802.11/dcn/24/11-24-1017-00-00bn-mechanism-for-txop-return-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580-00-00bn-considerations-on-the-cbf-smoothing.pptx" TargetMode="External"/><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75-00-00bn-guard-interval-coordination-for-coordinated-beamforming.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82-00-00bn-coordinated-sounding-for-cobf.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660-00-00bn-dynamic-qos-profiles-with-scs.pptx" TargetMode="External"/><Relationship Id="rId3" Type="http://schemas.openxmlformats.org/officeDocument/2006/relationships/hyperlink" Target="https://mentor.ieee.org/802.11/dcn/24/11-24-1016-00-00bn-c-tdma-follow-up-additional-details-on-framing-sequence.pptx" TargetMode="External"/><Relationship Id="rId7"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1017-00-00bn-mechanism-for-txop-return-in-c-tdma.pptx" TargetMode="External"/><Relationship Id="rId9" Type="http://schemas.openxmlformats.org/officeDocument/2006/relationships/hyperlink" Target="https://mentor.ieee.org/802.11/dcn/24/11-24-0067-01-00bn-range-expansion-via-repeated-transmissio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470-00-00bn-proposal-for-dru-tone-pan.pptx" TargetMode="External"/><Relationship Id="rId3" Type="http://schemas.openxmlformats.org/officeDocument/2006/relationships/hyperlink" Target="https://mentor.ieee.org/802.11/dcn/24/11-24-1575-00-00bn-guard-interval-coordination-for-coordinated-beamforming.pptx" TargetMode="External"/><Relationship Id="rId7" Type="http://schemas.openxmlformats.org/officeDocument/2006/relationships/hyperlink" Target="https://mentor.ieee.org/802.11/dcn/24/11-24-1465-01-00bn-updated-proposal-for-80mhz-dru-tone-plan.pptx" TargetMode="External"/><Relationship Id="rId2" Type="http://schemas.openxmlformats.org/officeDocument/2006/relationships/hyperlink" Target="https://mentor.ieee.org/802.11/dcn/24/11-24-1582-00-00bn-coordinated-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3-00-00bn-index-modulation-applied-to-the-dru.pptx" TargetMode="External"/><Relationship Id="rId11" Type="http://schemas.openxmlformats.org/officeDocument/2006/relationships/hyperlink" Target="https://mentor.ieee.org/802.11/dcn/24/11-24-1489-00-00bn-signaling-for-dru-transmission.pptx" TargetMode="External"/><Relationship Id="rId5" Type="http://schemas.openxmlformats.org/officeDocument/2006/relationships/hyperlink" Target="https://mentor.ieee.org/802.11/dcn/24/11-24-1456-00-00bn-discussion-on-dcm-of-dru.pptx" TargetMode="External"/><Relationship Id="rId10" Type="http://schemas.openxmlformats.org/officeDocument/2006/relationships/hyperlink" Target="https://mentor.ieee.org/802.11/dcn/24/11-24-1471-00-00bn-signaling-for-dru-in-trigger-frame.pptx" TargetMode="External"/><Relationship Id="rId4" Type="http://schemas.openxmlformats.org/officeDocument/2006/relationships/hyperlink" Target="https://mentor.ieee.org/802.11/dcn/24/11-24-1580-00-00bn-considerations-on-the-cbf-smoothing.pptx" TargetMode="External"/><Relationship Id="rId9" Type="http://schemas.openxmlformats.org/officeDocument/2006/relationships/hyperlink" Target="https://mentor.ieee.org/802.11/dcn/24/11-24-1541-00-00bn-tone-distribution-in-dru-follow-up.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4/11-24-0870-00-00bn-further-considerations-on-preemption.pptx" TargetMode="External"/><Relationship Id="rId13" Type="http://schemas.openxmlformats.org/officeDocument/2006/relationships/hyperlink" Target="https://mentor.ieee.org/802.11/dcn/24/11-24-1257-00-00bn-preemption-procedure-and-indication-follow-up.pptx" TargetMode="External"/><Relationship Id="rId3" Type="http://schemas.openxmlformats.org/officeDocument/2006/relationships/hyperlink" Target="https://mentor.ieee.org/802.11/dcn/24/11-24-1250-00-00bn-discussion-on-txop-allocation-in-c-tdma.pptx" TargetMode="External"/><Relationship Id="rId7" Type="http://schemas.openxmlformats.org/officeDocument/2006/relationships/hyperlink" Target="https://mentor.ieee.org/802.11/dcn/24/11-24-0852-01-00bn-timely-transmission-of-low-latency-traffic-with-reduced-preemption-occurance.pptx" TargetMode="External"/><Relationship Id="rId12" Type="http://schemas.openxmlformats.org/officeDocument/2006/relationships/hyperlink" Target="https://mentor.ieee.org/802.11/dcn/24/11-24-1207-00-00bn-preemption-session-set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67-01-00bn-range-expansion-via-repeated-transmission.pptx" TargetMode="External"/><Relationship Id="rId11" Type="http://schemas.openxmlformats.org/officeDocument/2006/relationships/hyperlink" Target="https://mentor.ieee.org/802.11/dcn/24/11-24-1076-00-00bn-some-thoughts-on-preemption.pptx" TargetMode="External"/><Relationship Id="rId5" Type="http://schemas.openxmlformats.org/officeDocument/2006/relationships/hyperlink" Target="https://mentor.ieee.org/802.11/dcn/24/11-24-0660-00-00bn-dynamic-qos-profiles-with-scs.pptx" TargetMode="External"/><Relationship Id="rId10" Type="http://schemas.openxmlformats.org/officeDocument/2006/relationships/hyperlink" Target="https://mentor.ieee.org/802.11/dcn/24/11-24-1074-00-00bn-preemption-txop.pptx" TargetMode="External"/><Relationship Id="rId4" Type="http://schemas.openxmlformats.org/officeDocument/2006/relationships/hyperlink" Target="https://mentor.ieee.org/802.11/dcn/24/11-24-0818-01-00bn-low-latency-flow-treatment-triggered-by-upper-layer-including-ecn-indicators.pptx" TargetMode="External"/><Relationship Id="rId9" Type="http://schemas.openxmlformats.org/officeDocument/2006/relationships/hyperlink" Target="https://mentor.ieee.org/802.11/dcn/24/11-24-0729-00-00bn-thoughts-on-preemption.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392-02-00bn-tgbn-july-august-2024-teleconference-minutes.docx" TargetMode="External"/><Relationship Id="rId2" Type="http://schemas.openxmlformats.org/officeDocument/2006/relationships/hyperlink" Target="https://mentor.ieee.org/802.11/dcn/24/11-24-1391-01-00bn-tgbn-july-2024-meeting-minutes.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259-02-00bn-sp-based-non-primary-channel-access-follow-up.pptx" TargetMode="External"/><Relationship Id="rId3" Type="http://schemas.openxmlformats.org/officeDocument/2006/relationships/hyperlink" Target="https://mentor.ieee.org/802.11/dcn/24/11-24-0868-00-00bn-additional-considerations-on-non-primary-channel-access.pptx" TargetMode="External"/><Relationship Id="rId7" Type="http://schemas.openxmlformats.org/officeDocument/2006/relationships/hyperlink" Target="https://mentor.ieee.org/802.11/dcn/24/11-24-1222-00-00bn-npca-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18-00-00bn-npca-next-level-discussions.pptx" TargetMode="External"/><Relationship Id="rId5" Type="http://schemas.openxmlformats.org/officeDocument/2006/relationships/hyperlink" Target="https://mentor.ieee.org/802.11/dcn/24/11-24-1155-00-00bn-further-discussions-on-npca.pptx" TargetMode="External"/><Relationship Id="rId4" Type="http://schemas.openxmlformats.org/officeDocument/2006/relationships/hyperlink" Target="https://mentor.ieee.org/802.11/dcn/24/11-24-1125-01-00bn-considerations-on-switching-for-npca.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4/11-24-1487-00-00bn-ldpc-and-framing-settings-for-ultra-high-reliability.pptx" TargetMode="External"/><Relationship Id="rId2" Type="http://schemas.openxmlformats.org/officeDocument/2006/relationships/hyperlink" Target="https://mentor.ieee.org/802.11/dcn/24/11-24-1443-00-00bn-dpwifi-reva.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55-00-00bn-thought-on-pap-transmission-in-joint-transmission.pptx" TargetMode="External"/><Relationship Id="rId5" Type="http://schemas.openxmlformats.org/officeDocument/2006/relationships/hyperlink" Target="https://mentor.ieee.org/802.11/dcn/24/11-24-1493-00-00bn-tone-plan-shift-value-design.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1481-00-00bn-csma-with-enhanced-collision-avoidance-follow-up.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14856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3"/>
                        </a:rPr>
                        <a:t>24/0679</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Derham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4"/>
                        </a:rPr>
                        <a:t>24/0737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24/0782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24/0817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24/0818</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9"/>
                        </a:rPr>
                        <a:t>24/0844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0"/>
                        </a:rPr>
                        <a:t>24/0852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1"/>
                        </a:rPr>
                        <a:t>24/0866</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157437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2"/>
                        </a:rPr>
                        <a:t>24/0870</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24/0067</a:t>
                      </a:r>
                      <a:endParaRPr lang="en-US" sz="800" b="0" i="0" u="sng" strike="noStrike" dirty="0">
                        <a:solidFill>
                          <a:srgbClr val="0563C1"/>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Nima Namvar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24/0660</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24/0729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24/0742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24/0842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24/0843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Calibri" panose="020F0502020204030204" pitchFamily="34" charset="0"/>
                        </a:rPr>
                        <a:t>24/1017</a:t>
                      </a:r>
                      <a:endParaRPr lang="en-US" sz="800" b="0" i="0" u="none" strike="noStrike">
                        <a:solidFill>
                          <a:srgbClr val="FF000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Calibri" panose="020F0502020204030204" pitchFamily="34" charset="0"/>
                        </a:rPr>
                        <a:t>MAC</a:t>
                      </a:r>
                      <a:endParaRPr lang="en-US" sz="8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8"/>
                        </a:rPr>
                        <a:t>24/1074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24/1076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0668247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24/1129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24/1146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24/1166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24/1167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Qing Xia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FF000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C-rTWT</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24/1205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126726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24/1227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9"/>
                        </a:rPr>
                        <a:t>24/1243</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24/1246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 Gan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245343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24/0243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5723909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3"/>
                        </a:rPr>
                        <a:t>24/1124</a:t>
                      </a:r>
                      <a:endParaRPr lang="en-GB"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L4S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83084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24/1405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5"/>
                        </a:rPr>
                        <a:t>24/1409</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6"/>
                        </a:rPr>
                        <a:t>24/1410</a:t>
                      </a:r>
                      <a:endParaRPr lang="en-GB"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7"/>
                        </a:rPr>
                        <a:t>24/1411</a:t>
                      </a:r>
                      <a:endParaRPr lang="en-GB"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24/1431</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24/1432</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24/1433</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8532514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24/1454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24/1455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2"/>
                        </a:rPr>
                        <a:t>24/1456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2714009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24/1461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24/1463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Ken Tanaka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24/1465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Chenchen Liu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24/1469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24/1472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Lei Zhou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73853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24/1483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7"/>
                        </a:rPr>
                        <a:t>24/1491</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240736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24/1515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Insik Jung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5"/>
                        </a:rPr>
                        <a:t>24/1540</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24/1541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42780162"/>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213011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24/1566</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24/1574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4"/>
                        </a:rPr>
                        <a:t>24/1580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48939339"/>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1488</a:t>
                      </a:r>
                    </a:p>
                  </a:txBody>
                  <a:tcPr marL="9525" marR="9525" marT="9525" marB="0" anchor="ctr"/>
                </a:tc>
                <a:tc>
                  <a:txBody>
                    <a:bodyPr/>
                    <a:lstStyle/>
                    <a:p>
                      <a:pPr algn="l" fontAlgn="ctr"/>
                      <a:r>
                        <a:rPr lang="en-US" sz="800" b="0" i="0" u="none" strike="noStrike" dirty="0">
                          <a:solidFill>
                            <a:srgbClr val="00000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FF0000"/>
                          </a:solidFill>
                          <a:effectLst/>
                          <a:latin typeface="+mn-lt"/>
                          <a:ea typeface="MS Gothic" panose="020B0609070205080204" pitchFamily="49" charset="-128"/>
                        </a:rPr>
                        <a:t>24/</a:t>
                      </a:r>
                      <a:r>
                        <a:rPr lang="en-US" sz="800" b="0" i="0" u="none" strike="noStrike" dirty="0">
                          <a:solidFill>
                            <a:srgbClr val="FF0000"/>
                          </a:solidFill>
                          <a:effectLst/>
                          <a:latin typeface="+mn-lt"/>
                        </a:rPr>
                        <a:t>1489</a:t>
                      </a:r>
                    </a:p>
                  </a:txBody>
                  <a:tcPr marL="9525" marR="9525" marT="9525" marB="0" anchor="ctr"/>
                </a:tc>
                <a:tc>
                  <a:txBody>
                    <a:bodyPr/>
                    <a:lstStyle/>
                    <a:p>
                      <a:pPr algn="l" fontAlgn="ctr"/>
                      <a:r>
                        <a:rPr lang="en-US" sz="800" b="0" i="0" u="none" strike="noStrike" dirty="0">
                          <a:solidFill>
                            <a:srgbClr val="00000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9216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kern="1200" dirty="0">
                          <a:solidFill>
                            <a:schemeClr val="tx1"/>
                          </a:solidFill>
                          <a:effectLst/>
                          <a:latin typeface="+mn-lt"/>
                          <a:ea typeface="+mn-ea"/>
                          <a:cs typeface="+mn-cs"/>
                          <a:hlinkClick r:id="rId2"/>
                        </a:rPr>
                        <a:t>24/984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Subir Das</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EPCS</a:t>
                      </a:r>
                    </a:p>
                  </a:txBody>
                  <a:tcPr marL="9525" marR="9525" marT="9525" marB="0" anchor="ctr"/>
                </a:tc>
                <a:tc>
                  <a:txBody>
                    <a:bodyPr/>
                    <a:lstStyle/>
                    <a:p>
                      <a:pPr algn="ctr" fontAlgn="ctr"/>
                      <a:r>
                        <a:rPr lang="en-GB" sz="8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800" b="0" i="0" u="none" strike="noStrike" dirty="0">
                          <a:solidFill>
                            <a:schemeClr val="tx1"/>
                          </a:solidFill>
                          <a:effectLst/>
                          <a:latin typeface="+mn-lt"/>
                        </a:rPr>
                        <a:t>Giovanni Chisci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C-rTWT</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3"/>
                        </a:rPr>
                        <a:t>24/830r1</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Roaming</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4"/>
                        </a:rPr>
                        <a:t>24/0084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dirty="0"/>
                        <a:t>Jiayi Zhang</a:t>
                      </a: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5"/>
                        </a:rPr>
                        <a:t>24/1144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24/838r0, 24/1075r1</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23/1837r2, 24/1389r0</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1184r0</a:t>
                      </a:r>
                    </a:p>
                  </a:txBody>
                  <a:tcPr marL="85725" marR="9525" marT="9525" marB="0" anchor="ctr"/>
                </a:tc>
                <a:tc>
                  <a:txBody>
                    <a:bodyPr/>
                    <a:lstStyle/>
                    <a:p>
                      <a:pPr algn="l" fontAlgn="ctr"/>
                      <a:r>
                        <a:rPr lang="en-GB" sz="800" b="0" i="0" u="none" strike="noStrike" dirty="0">
                          <a:solidFill>
                            <a:schemeClr val="tx1"/>
                          </a:solidFill>
                          <a:effectLst/>
                          <a:latin typeface="+mn-lt"/>
                        </a:rPr>
                        <a:t>Dongguk Lim</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ELR</a:t>
                      </a: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Liwen Chu</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Control</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Abdel Ajami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Coex</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p>
                      <a:pPr algn="l" fontAlgn="ct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1877r2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1053r2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1183</a:t>
                      </a:r>
                    </a:p>
                  </a:txBody>
                  <a:tcPr marL="85725" marR="9525" marT="9525" marB="0" anchor="ctr"/>
                </a:tc>
                <a:tc>
                  <a:txBody>
                    <a:bodyPr/>
                    <a:lstStyle/>
                    <a:p>
                      <a:pPr algn="l" fontAlgn="ctr"/>
                      <a:r>
                        <a:rPr lang="en-GB" sz="800" b="0" i="0" u="none" strike="noStrike" dirty="0">
                          <a:solidFill>
                            <a:schemeClr val="tx1"/>
                          </a:solidFill>
                          <a:effectLst/>
                          <a:latin typeface="+mn-lt"/>
                        </a:rPr>
                        <a:t>Sean Coffey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pt-BR" sz="800" b="0" i="0" u="none" strike="noStrike" dirty="0">
                          <a:solidFill>
                            <a:schemeClr val="tx1"/>
                          </a:solidFill>
                          <a:effectLst/>
                          <a:latin typeface="+mn-lt"/>
                        </a:rPr>
                        <a:t>11-22/1528r1, 11-23/294r1, 11-23/1424r0, 11-23/1929r0, 11-24/392r2, 11-24/393r3, 11-24/0403r2</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Rubayet Shafin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P2P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24/1461</a:t>
            </a:r>
            <a:r>
              <a:rPr lang="en-GB" sz="1400" kern="1200" dirty="0">
                <a:solidFill>
                  <a:srgbClr val="00B050"/>
                </a:solidFill>
                <a:ea typeface="MS Gothic" panose="020B0609070205080204" pitchFamily="49" charset="-128"/>
              </a:rPr>
              <a:t> UHR preamble </a:t>
            </a:r>
            <a:r>
              <a:rPr lang="en-GB" sz="1400" kern="1200" dirty="0" err="1">
                <a:solidFill>
                  <a:srgbClr val="00B050"/>
                </a:solidFill>
                <a:ea typeface="MS Gothic" panose="020B0609070205080204" pitchFamily="49" charset="-128"/>
              </a:rPr>
              <a:t>signaling</a:t>
            </a:r>
            <a:r>
              <a:rPr lang="en-GB" sz="1400" kern="1200" dirty="0">
                <a:solidFill>
                  <a:srgbClr val="00B050"/>
                </a:solidFill>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24/1410</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Legacy preamble for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24/1454</a:t>
            </a:r>
            <a:r>
              <a:rPr lang="en-GB" sz="1400" dirty="0">
                <a:solidFill>
                  <a:srgbClr val="00B050"/>
                </a:solidFill>
              </a:rPr>
              <a:t>	Discussion on configuration/indication of ELR PPDU	Ke Zhong</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24/1478</a:t>
            </a:r>
            <a:r>
              <a:rPr lang="en-GB" sz="1400" dirty="0">
                <a:solidFill>
                  <a:srgbClr val="00B050"/>
                </a:solidFill>
              </a:rPr>
              <a:t>	ELR-PPDU-design						Lin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24/1485</a:t>
            </a:r>
            <a:r>
              <a:rPr lang="en-GB" sz="1400" dirty="0">
                <a:solidFill>
                  <a:schemeClr val="bg1">
                    <a:lumMod val="65000"/>
                  </a:schemeClr>
                </a:solidFill>
              </a:rPr>
              <a:t>	Considerations for ELR PPDU format 			Dongguk Lim</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24/1486</a:t>
            </a:r>
            <a:r>
              <a:rPr lang="en-GB" sz="1400" dirty="0">
                <a:solidFill>
                  <a:schemeClr val="bg1">
                    <a:lumMod val="65000"/>
                  </a:schemeClr>
                </a:solidFill>
              </a:rPr>
              <a:t>	Performance evaluation of ELR transmission		Dongguk Lim</a:t>
            </a:r>
            <a:endParaRPr lang="en-GB" sz="1400" b="1" dirty="0">
              <a:solidFill>
                <a:schemeClr val="bg1">
                  <a:lumMod val="65000"/>
                </a:schemeClr>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a:t>
            </a:r>
            <a:r>
              <a:rPr lang="en-US" sz="1400" b="0" i="0"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1488</a:t>
            </a:r>
            <a:r>
              <a:rPr lang="en-US" sz="1400" b="0" i="0" strike="noStrike" kern="1200" dirty="0">
                <a:solidFill>
                  <a:schemeClr val="bg1">
                    <a:lumMod val="65000"/>
                  </a:schemeClr>
                </a:solidFill>
                <a:effectLst/>
                <a:ea typeface="MS Gothic" panose="020B0609070205080204" pitchFamily="49" charset="-128"/>
              </a:rPr>
              <a:t> ELR PPDU Transmission Design 				Shengquan Hu</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24/1571</a:t>
            </a:r>
            <a:r>
              <a:rPr lang="en-US" sz="1400" b="0" i="0" u="none" strike="noStrike" kern="1200" dirty="0">
                <a:solidFill>
                  <a:schemeClr val="bg1">
                    <a:lumMod val="65000"/>
                  </a:schemeClr>
                </a:solidFill>
                <a:effectLst/>
                <a:ea typeface="MS Gothic" panose="020B0609070205080204" pitchFamily="49" charset="-128"/>
              </a:rPr>
              <a:t> Extended Long Range (ELR) Mark Symbol Design 	Rethna Pulikkoonattu</a:t>
            </a:r>
            <a:endParaRPr lang="en-GB" sz="1400" dirty="0">
              <a:solidFill>
                <a:schemeClr val="bg1">
                  <a:lumMod val="65000"/>
                </a:schemeClr>
              </a:solidFill>
              <a:hlinkClick r:id="rId10">
                <a:extLst>
                  <a:ext uri="{A12FA001-AC4F-418D-AE19-62706E023703}">
                    <ahyp:hlinkClr xmlns:ahyp="http://schemas.microsoft.com/office/drawing/2018/hyperlinkcolor" val="tx"/>
                  </a:ext>
                </a:extLst>
              </a:hlinkClick>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24/1146</a:t>
            </a:r>
            <a:r>
              <a:rPr lang="en-GB" sz="1400" dirty="0">
                <a:solidFill>
                  <a:srgbClr val="00B050"/>
                </a:solidFill>
              </a:rPr>
              <a:t>	Considerations on AP Power Save Mode				Jerome Gu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24/1166</a:t>
            </a:r>
            <a:r>
              <a:rPr lang="en-GB" sz="1400" dirty="0">
                <a:solidFill>
                  <a:srgbClr val="00B050"/>
                </a:solidFill>
              </a:rPr>
              <a:t>	TWT-based Power Save with Enhanced Flexibility 		Qing Xia</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24/1167</a:t>
            </a:r>
            <a:r>
              <a:rPr lang="en-GB" sz="1400" dirty="0">
                <a:solidFill>
                  <a:srgbClr val="00B050"/>
                </a:solidFill>
              </a:rPr>
              <a:t>	EML(SR/MR) Based Dynamic Power Save Design 		Qing Xia</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24/1227</a:t>
            </a:r>
            <a:r>
              <a:rPr lang="en-GB" sz="1400" dirty="0">
                <a:solidFill>
                  <a:srgbClr val="00B050"/>
                </a:solidFill>
              </a:rPr>
              <a:t>	Some usage of intermediate FCS					Cariou, Laurent</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24/1246</a:t>
            </a:r>
            <a:r>
              <a:rPr lang="en-GB" sz="1400" dirty="0">
                <a:solidFill>
                  <a:srgbClr val="00B050"/>
                </a:solidFill>
              </a:rPr>
              <a:t>	Low-power-listening-mode-for-clients-follow up			Ming Gan</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24/1478</a:t>
            </a:r>
            <a:r>
              <a:rPr lang="en-GB" sz="1400" dirty="0">
                <a:solidFill>
                  <a:srgbClr val="00B050"/>
                </a:solidFill>
              </a:rPr>
              <a:t>	ELR-PPDU-design						Lin Yang	Q&amp;A</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24/1485</a:t>
            </a:r>
            <a:r>
              <a:rPr lang="en-GB" sz="1400" dirty="0">
                <a:solidFill>
                  <a:srgbClr val="00B050"/>
                </a:solidFill>
              </a:rPr>
              <a:t>	Considerations for ELR PPDU format 			Dongguk Lim</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24/1486</a:t>
            </a:r>
            <a:r>
              <a:rPr lang="en-GB" sz="1400" dirty="0">
                <a:solidFill>
                  <a:srgbClr val="00B050"/>
                </a:solidFill>
              </a:rPr>
              <a:t>	Performance evaluation of ELR transmission		Dongguk Lim</a:t>
            </a:r>
            <a:endParaRPr lang="en-GB" sz="1400" b="1" dirty="0">
              <a:solidFill>
                <a:srgbClr val="00B050"/>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a:t>
            </a:r>
            <a:r>
              <a:rPr lang="en-US" sz="1400" b="0" i="0"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1488</a:t>
            </a:r>
            <a:r>
              <a:rPr lang="en-US" sz="1400" b="0" i="0" strike="noStrike" kern="1200" dirty="0">
                <a:solidFill>
                  <a:srgbClr val="00B050"/>
                </a:solidFill>
                <a:effectLst/>
                <a:ea typeface="MS Gothic" panose="020B0609070205080204" pitchFamily="49" charset="-128"/>
              </a:rPr>
              <a:t> ELR PPDU Transmission Design 				Shengquan Hu</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24/1571</a:t>
            </a:r>
            <a:r>
              <a:rPr lang="en-US" sz="1400" b="0" i="0" u="none" strike="noStrike" kern="1200" dirty="0">
                <a:solidFill>
                  <a:srgbClr val="00B050"/>
                </a:solidFill>
                <a:effectLst/>
                <a:ea typeface="MS Gothic" panose="020B0609070205080204" pitchFamily="49" charset="-128"/>
              </a:rPr>
              <a:t> Extended Long Range (ELR) Mark Symbol Design 	Rethna Pulikkoonattu</a:t>
            </a:r>
            <a:endParaRPr lang="en-GB" sz="1400" dirty="0">
              <a:solidFill>
                <a:srgbClr val="6B9F25"/>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24/1573</a:t>
            </a:r>
            <a:r>
              <a:rPr lang="en-GB" sz="1400" dirty="0">
                <a:solidFill>
                  <a:srgbClr val="00B050"/>
                </a:solidFill>
              </a:rPr>
              <a:t>	An ELR PPDU Follow Up					Wook Bong Lee</a:t>
            </a:r>
            <a:endParaRPr lang="en-GB" sz="1400" b="1"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24/1590</a:t>
            </a:r>
            <a:r>
              <a:rPr lang="en-US" sz="1400" b="0" i="0" u="none" strike="noStrike" kern="1200" dirty="0">
                <a:solidFill>
                  <a:schemeClr val="bg1">
                    <a:lumMod val="65000"/>
                  </a:schemeClr>
                </a:solidFill>
                <a:effectLst/>
                <a:ea typeface="MS Gothic" panose="020B0609070205080204" pitchFamily="49" charset="-128"/>
              </a:rPr>
              <a:t> Enhanced Long Range Signaling 				Juan Fang</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24/1592</a:t>
            </a:r>
            <a:r>
              <a:rPr lang="en-US" sz="1400" dirty="0">
                <a:solidFill>
                  <a:schemeClr val="bg1">
                    <a:lumMod val="65000"/>
                  </a:schemeClr>
                </a:solidFill>
              </a:rPr>
              <a:t> </a:t>
            </a:r>
            <a:r>
              <a:rPr lang="en-US" sz="1400" b="0" i="0" u="none" strike="noStrike" dirty="0">
                <a:solidFill>
                  <a:schemeClr val="bg1">
                    <a:lumMod val="65000"/>
                  </a:schemeClr>
                </a:solidFill>
                <a:effectLst/>
              </a:rPr>
              <a:t>USIG fields in an ELR PPDU</a:t>
            </a:r>
            <a:r>
              <a:rPr lang="en-US" sz="1400" dirty="0">
                <a:solidFill>
                  <a:schemeClr val="bg1">
                    <a:lumMod val="65000"/>
                  </a:schemeClr>
                </a:solidFill>
              </a:rPr>
              <a:t> </a:t>
            </a:r>
            <a:r>
              <a:rPr lang="en-US" sz="1400" b="0" i="0" u="none" strike="noStrike" dirty="0">
                <a:solidFill>
                  <a:schemeClr val="bg1">
                    <a:lumMod val="65000"/>
                  </a:schemeClr>
                </a:solidFill>
                <a:effectLst/>
              </a:rPr>
              <a:t> 					Hari Ram</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 	[Q&amp;A]</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24/1205</a:t>
            </a:r>
            <a:r>
              <a:rPr lang="en-GB" sz="1400" b="0" i="0" u="none" strike="noStrike" kern="1200" dirty="0">
                <a:solidFill>
                  <a:srgbClr val="00B050"/>
                </a:solidFill>
                <a:effectLst/>
                <a:ea typeface="MS Gothic" panose="020B0609070205080204" pitchFamily="49" charset="-128"/>
              </a:rPr>
              <a:t> </a:t>
            </a:r>
            <a:r>
              <a:rPr lang="en-US" sz="1400" b="0" i="0" u="none" strike="noStrike" kern="1200" dirty="0">
                <a:solidFill>
                  <a:srgbClr val="00B050"/>
                </a:solidFill>
                <a:effectLst/>
                <a:ea typeface="MS Gothic" panose="020B0609070205080204" pitchFamily="49" charset="-128"/>
              </a:rPr>
              <a:t>Analysis and Simulations on Coordinated Spatial Reuse 		</a:t>
            </a:r>
            <a:r>
              <a:rPr lang="en-GB" sz="1400" b="0" i="0" u="none" strike="noStrike" kern="1200" dirty="0">
                <a:solidFill>
                  <a:srgbClr val="00B050"/>
                </a:solidFill>
                <a:effectLst/>
                <a:ea typeface="MS Gothic" panose="020B0609070205080204" pitchFamily="49" charset="-128"/>
              </a:rPr>
              <a:t>Jason Y. Guo </a:t>
            </a:r>
            <a:endParaRPr lang="en-US" sz="14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24/0678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Coordinated R-TWT--Follow-Up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Rubayet Shafin</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24/0742</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OBSS TWT management for MAP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VIGER Pascal</a:t>
            </a:r>
            <a:r>
              <a:rPr lang="en-GB" sz="1400" dirty="0">
                <a:solidFill>
                  <a:srgbClr val="00B050"/>
                </a:solidFill>
              </a:rPr>
              <a:t> </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24/1196</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Issues on OBSS R-TWT Protection</a:t>
            </a:r>
            <a:r>
              <a:rPr lang="en-US" sz="1400" dirty="0">
                <a:solidFill>
                  <a:schemeClr val="bg1">
                    <a:lumMod val="65000"/>
                  </a:schemeClr>
                </a:solidFill>
              </a:rPr>
              <a:t> 					</a:t>
            </a:r>
            <a:r>
              <a:rPr lang="en-US" sz="1400" b="0" i="0" u="none" strike="noStrike" kern="1200" dirty="0" err="1">
                <a:solidFill>
                  <a:schemeClr val="bg1">
                    <a:lumMod val="65000"/>
                  </a:schemeClr>
                </a:solidFill>
                <a:effectLst/>
                <a:ea typeface="MS Gothic" panose="020B0609070205080204" pitchFamily="49" charset="-128"/>
              </a:rPr>
              <a:t>Gwangho</a:t>
            </a:r>
            <a:r>
              <a:rPr lang="en-US" sz="1400" b="0" i="0" u="none" strike="noStrike" kern="1200" dirty="0">
                <a:solidFill>
                  <a:schemeClr val="bg1">
                    <a:lumMod val="65000"/>
                  </a:schemeClr>
                </a:solidFill>
                <a:effectLst/>
                <a:ea typeface="MS Gothic" panose="020B0609070205080204" pitchFamily="49" charset="-128"/>
              </a:rPr>
              <a:t> Lee</a:t>
            </a:r>
            <a:r>
              <a:rPr lang="en-US" sz="1400" dirty="0">
                <a:solidFill>
                  <a:schemeClr val="bg1">
                    <a:lumMod val="65000"/>
                  </a:schemeClr>
                </a:solidFill>
              </a:rPr>
              <a:t>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24/0817</a:t>
            </a:r>
            <a:r>
              <a:rPr lang="en-US" sz="1400" dirty="0">
                <a:solidFill>
                  <a:schemeClr val="bg1">
                    <a:lumMod val="65000"/>
                  </a:schemeClr>
                </a:solidFill>
              </a:rPr>
              <a:t>	Opportunistic Transmission in C-TDMA				</a:t>
            </a:r>
            <a:r>
              <a:rPr lang="en-US" sz="1400" dirty="0" err="1">
                <a:solidFill>
                  <a:schemeClr val="bg1">
                    <a:lumMod val="65000"/>
                  </a:schemeClr>
                </a:solidFill>
              </a:rPr>
              <a:t>Taeyoung</a:t>
            </a:r>
            <a:r>
              <a:rPr lang="en-US" sz="1400" dirty="0">
                <a:solidFill>
                  <a:schemeClr val="bg1">
                    <a:lumMod val="65000"/>
                  </a:schemeClr>
                </a:solidFill>
              </a:rPr>
              <a:t> Ha</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24/0866</a:t>
            </a:r>
            <a:r>
              <a:rPr lang="en-US" sz="1400" dirty="0">
                <a:solidFill>
                  <a:schemeClr val="bg1">
                    <a:lumMod val="65000"/>
                  </a:schemeClr>
                </a:solidFill>
              </a:rPr>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3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24/1590</a:t>
            </a:r>
            <a:r>
              <a:rPr lang="en-US" sz="1400" b="0" i="0" u="none" strike="noStrike" kern="1200" dirty="0">
                <a:solidFill>
                  <a:srgbClr val="00B050"/>
                </a:solidFill>
                <a:effectLst/>
                <a:ea typeface="MS Gothic" panose="020B0609070205080204" pitchFamily="49" charset="-128"/>
              </a:rPr>
              <a:t> Enhanced Long Range Signaling 					Juan Fang</a:t>
            </a:r>
            <a:endParaRPr lang="en-US" sz="1400" b="0" i="0" u="none" strike="noStrike" dirty="0">
              <a:solidFill>
                <a:srgbClr val="00B050"/>
              </a:solidFill>
              <a:effectLst/>
            </a:endParaRP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24/1592</a:t>
            </a:r>
            <a:r>
              <a:rPr lang="en-US" sz="1400" dirty="0">
                <a:solidFill>
                  <a:srgbClr val="00B050"/>
                </a:solidFill>
              </a:rPr>
              <a:t> </a:t>
            </a:r>
            <a:r>
              <a:rPr lang="en-US" sz="1400" b="0" i="0" u="none" strike="noStrike" dirty="0">
                <a:solidFill>
                  <a:srgbClr val="00B050"/>
                </a:solidFill>
                <a:effectLst/>
              </a:rPr>
              <a:t>USIG fields in an ELR PPDU</a:t>
            </a:r>
            <a:r>
              <a:rPr lang="en-US" sz="1400" dirty="0">
                <a:solidFill>
                  <a:srgbClr val="00B050"/>
                </a:solidFill>
              </a:rPr>
              <a:t> </a:t>
            </a:r>
            <a:r>
              <a:rPr lang="en-US" sz="1400" b="0" i="0" u="none" strike="noStrike" dirty="0">
                <a:solidFill>
                  <a:srgbClr val="00B050"/>
                </a:solidFill>
                <a:effectLst/>
              </a:rPr>
              <a:t> 						Hari Ram</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100 MHz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24/1455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Discussion on TB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Mengshi Hu</a:t>
            </a:r>
            <a:r>
              <a:rPr lang="en-GB"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24/1432</a:t>
            </a:r>
            <a:r>
              <a:rPr lang="en-US" sz="1400" b="0" i="0" u="none" strike="noStrike" dirty="0">
                <a:solidFill>
                  <a:srgbClr val="00B050"/>
                </a:solidFill>
                <a:effectLst/>
              </a:rPr>
              <a:t>	Unified-</a:t>
            </a:r>
            <a:r>
              <a:rPr lang="en-US" sz="1400" b="0" i="0" u="none" strike="noStrike" dirty="0" err="1">
                <a:solidFill>
                  <a:srgbClr val="00B050"/>
                </a:solidFill>
                <a:effectLst/>
              </a:rPr>
              <a:t>CoBF</a:t>
            </a:r>
            <a:r>
              <a:rPr lang="en-US" sz="1400" b="0" i="0" u="none" strike="noStrike" dirty="0">
                <a:solidFill>
                  <a:srgbClr val="00B050"/>
                </a:solidFill>
                <a:effectLst/>
              </a:rPr>
              <a:t>-and-MUMIMO-Schemes-with-Zero-MUI	Aiguo Yan</a:t>
            </a:r>
          </a:p>
          <a:p>
            <a:pPr lvl="1">
              <a:buFont typeface="Arial" panose="020B0604020202020204" pitchFamily="34" charset="0"/>
              <a:buChar char="•"/>
            </a:pPr>
            <a:r>
              <a:rPr lang="en-US" sz="1400" b="0" i="0" u="none" strike="noStrike" dirty="0">
                <a:solidFill>
                  <a:srgbClr val="00B050"/>
                </a:solidFill>
                <a:effectLst/>
                <a:hlinkClick r:id="rId7">
                  <a:extLst>
                    <a:ext uri="{A12FA001-AC4F-418D-AE19-62706E023703}">
                      <ahyp:hlinkClr xmlns:ahyp="http://schemas.microsoft.com/office/drawing/2018/hyperlinkcolor" val="tx"/>
                    </a:ext>
                  </a:extLst>
                </a:hlinkClick>
              </a:rPr>
              <a:t>24/1463</a:t>
            </a:r>
            <a:r>
              <a:rPr lang="en-US" sz="1400" b="0" i="0" u="none" strike="noStrike" dirty="0">
                <a:solidFill>
                  <a:srgbClr val="00B050"/>
                </a:solidFill>
                <a:effectLst/>
              </a:rPr>
              <a:t>	Robust Beamforming Nulling for CBF				Ken Tanaka</a:t>
            </a:r>
            <a:endParaRPr lang="en-GB" sz="1400" dirty="0">
              <a:solidFill>
                <a:srgbClr val="00B050"/>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24/1484</a:t>
            </a:r>
            <a:r>
              <a:rPr lang="en-US" sz="1400" b="0" i="0" u="none" strike="noStrike" dirty="0">
                <a:solidFill>
                  <a:schemeClr val="bg1">
                    <a:lumMod val="65000"/>
                  </a:schemeClr>
                </a:solidFill>
                <a:effectLst/>
              </a:rPr>
              <a:t>	Coordinated BF: Figures of Merit					Shimi Shilo</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C-RTWT Part 2 + C-TDMA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24/1196</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Issues on OBSS R-TWT Protection</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Gwangho</a:t>
            </a:r>
            <a:r>
              <a:rPr lang="en-US" sz="1400" b="0" i="0" u="none" strike="noStrike" kern="1200" dirty="0">
                <a:solidFill>
                  <a:srgbClr val="00B050"/>
                </a:solidFill>
                <a:effectLst/>
                <a:ea typeface="MS Gothic" panose="020B0609070205080204" pitchFamily="49" charset="-128"/>
              </a:rPr>
              <a:t> Lee</a:t>
            </a:r>
            <a:r>
              <a:rPr lang="en-US" sz="1400" dirty="0">
                <a:solidFill>
                  <a:srgbClr val="00B050"/>
                </a:solidFill>
              </a:rPr>
              <a:t>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24/0817</a:t>
            </a:r>
            <a:r>
              <a:rPr lang="en-US" sz="1400" dirty="0">
                <a:solidFill>
                  <a:srgbClr val="00B050"/>
                </a:solidFill>
              </a:rPr>
              <a:t>	Opportunistic Transmission in C-TDMA				</a:t>
            </a:r>
            <a:r>
              <a:rPr lang="en-US" sz="1400" dirty="0" err="1">
                <a:solidFill>
                  <a:srgbClr val="00B050"/>
                </a:solidFill>
              </a:rPr>
              <a:t>Taeyoung</a:t>
            </a:r>
            <a:r>
              <a:rPr lang="en-US" sz="1400" dirty="0">
                <a:solidFill>
                  <a:srgbClr val="00B050"/>
                </a:solidFill>
              </a:rPr>
              <a:t> Ha</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24/0866</a:t>
            </a:r>
            <a:r>
              <a:rPr lang="en-US" sz="1400" dirty="0">
                <a:solidFill>
                  <a:srgbClr val="00B050"/>
                </a:solidFill>
              </a:rPr>
              <a:t>	Preemption for C-TDMA						Jiayi Zhang</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24/0842</a:t>
            </a:r>
            <a:r>
              <a:rPr lang="en-GB" sz="1400" dirty="0">
                <a:solidFill>
                  <a:srgbClr val="00B050"/>
                </a:solidFill>
              </a:rPr>
              <a:t>	Multi-AP set configuration for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24/0843</a:t>
            </a:r>
            <a:r>
              <a:rPr lang="en-GB" sz="1400" dirty="0">
                <a:solidFill>
                  <a:srgbClr val="00B050"/>
                </a:solidFill>
              </a:rPr>
              <a:t>	Some details on TXOP sharing in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chemeClr val="bg1">
                    <a:lumMod val="75000"/>
                  </a:schemeClr>
                </a:solidFill>
                <a:hlinkClick r:id="rId8">
                  <a:extLst>
                    <a:ext uri="{A12FA001-AC4F-418D-AE19-62706E023703}">
                      <ahyp:hlinkClr xmlns:ahyp="http://schemas.microsoft.com/office/drawing/2018/hyperlinkcolor" val="tx"/>
                    </a:ext>
                  </a:extLst>
                </a:hlinkClick>
              </a:rPr>
              <a:t>24/1016</a:t>
            </a:r>
            <a:r>
              <a:rPr lang="en-GB" sz="1400" dirty="0">
                <a:solidFill>
                  <a:schemeClr val="bg1">
                    <a:lumMod val="75000"/>
                  </a:schemeClr>
                </a:solidFill>
              </a:rPr>
              <a:t>	C-TDMA follow-up: Additional details on framing sequence	Sanket Kalamkar</a:t>
            </a:r>
          </a:p>
          <a:p>
            <a:pPr lvl="1">
              <a:buFont typeface="Arial" panose="020B0604020202020204" pitchFamily="34" charset="0"/>
              <a:buChar char="•"/>
            </a:pPr>
            <a:r>
              <a:rPr lang="en-GB" sz="1400" dirty="0">
                <a:solidFill>
                  <a:schemeClr val="bg1">
                    <a:lumMod val="75000"/>
                  </a:schemeClr>
                </a:solidFill>
                <a:hlinkClick r:id="rId9">
                  <a:extLst>
                    <a:ext uri="{A12FA001-AC4F-418D-AE19-62706E023703}">
                      <ahyp:hlinkClr xmlns:ahyp="http://schemas.microsoft.com/office/drawing/2018/hyperlinkcolor" val="tx"/>
                    </a:ext>
                  </a:extLst>
                </a:hlinkClick>
              </a:rPr>
              <a:t>24/1017</a:t>
            </a:r>
            <a:r>
              <a:rPr lang="en-GB" sz="1400" dirty="0">
                <a:solidFill>
                  <a:schemeClr val="bg1">
                    <a:lumMod val="75000"/>
                  </a:schemeClr>
                </a:solidFill>
              </a:rPr>
              <a:t>	Mechanism for TXOP Return in C-TDMA				Sanket Kalamkar</a:t>
            </a:r>
          </a:p>
          <a:p>
            <a:pPr lvl="1">
              <a:buFont typeface="Arial" panose="020B0604020202020204" pitchFamily="34" charset="0"/>
              <a:buChar char="•"/>
            </a:pPr>
            <a:r>
              <a:rPr lang="en-GB" sz="1400" dirty="0">
                <a:solidFill>
                  <a:schemeClr val="bg1">
                    <a:lumMod val="75000"/>
                  </a:schemeClr>
                </a:solidFill>
                <a:hlinkClick r:id="rId10">
                  <a:extLst>
                    <a:ext uri="{A12FA001-AC4F-418D-AE19-62706E023703}">
                      <ahyp:hlinkClr xmlns:ahyp="http://schemas.microsoft.com/office/drawing/2018/hyperlinkcolor" val="tx"/>
                    </a:ext>
                  </a:extLst>
                </a:hlinkClick>
              </a:rPr>
              <a:t>24/1225</a:t>
            </a:r>
            <a:r>
              <a:rPr lang="en-GB" sz="1400" dirty="0">
                <a:solidFill>
                  <a:schemeClr val="bg1">
                    <a:lumMod val="75000"/>
                  </a:schemeClr>
                </a:solidFill>
              </a:rPr>
              <a:t>	Initial Control Frames in C-TDMA					Sanket Kalamkar</a:t>
            </a:r>
          </a:p>
          <a:p>
            <a:pPr lvl="1">
              <a:buFont typeface="Arial" panose="020B0604020202020204" pitchFamily="34" charset="0"/>
              <a:buChar char="•"/>
            </a:pPr>
            <a:r>
              <a:rPr lang="en-GB" sz="1400" dirty="0">
                <a:solidFill>
                  <a:schemeClr val="bg1">
                    <a:lumMod val="75000"/>
                  </a:schemeClr>
                </a:solidFill>
                <a:hlinkClick r:id="rId11">
                  <a:extLst>
                    <a:ext uri="{A12FA001-AC4F-418D-AE19-62706E023703}">
                      <ahyp:hlinkClr xmlns:ahyp="http://schemas.microsoft.com/office/drawing/2018/hyperlinkcolor" val="tx"/>
                    </a:ext>
                  </a:extLst>
                </a:hlinkClick>
              </a:rPr>
              <a:t>24/1250</a:t>
            </a:r>
            <a:r>
              <a:rPr lang="en-GB" sz="1400" dirty="0">
                <a:solidFill>
                  <a:schemeClr val="bg1">
                    <a:lumMod val="75000"/>
                  </a:schemeClr>
                </a:solidFill>
              </a:rPr>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24/1484</a:t>
            </a:r>
            <a:r>
              <a:rPr lang="en-US" sz="1400" b="0" i="0" u="none" strike="noStrike" dirty="0">
                <a:solidFill>
                  <a:srgbClr val="00B050"/>
                </a:solidFill>
                <a:effectLst/>
              </a:rPr>
              <a:t>	Coordinated BF: Figures of Merit					Shimi Shilo</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24/1515</a:t>
            </a:r>
            <a:r>
              <a:rPr lang="en-US" sz="1400" b="0" i="0" u="none" strike="noStrike" dirty="0">
                <a:solidFill>
                  <a:srgbClr val="00B050"/>
                </a:solidFill>
                <a:effectLst/>
              </a:rPr>
              <a:t>	Coordinated Beamforming for 11bn – Follow Up			Insik Jung</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24/1542</a:t>
            </a:r>
            <a:r>
              <a:rPr lang="en-US" sz="1400" b="0" i="0" u="none" strike="noStrike" dirty="0">
                <a:solidFill>
                  <a:srgbClr val="00B050"/>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24/1568</a:t>
            </a:r>
            <a:r>
              <a:rPr lang="en-US" sz="1400" b="0" i="0" u="none" strike="noStrike" dirty="0">
                <a:solidFill>
                  <a:srgbClr val="00B050"/>
                </a:solidFill>
                <a:effectLst/>
              </a:rPr>
              <a:t>	Sounding  Design for C-BF						Ron Porat</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24/1582</a:t>
            </a:r>
            <a:r>
              <a:rPr lang="en-US" sz="1400" b="0" i="0" u="none" strike="noStrike" dirty="0">
                <a:solidFill>
                  <a:schemeClr val="bg1">
                    <a:lumMod val="65000"/>
                  </a:schemeClr>
                </a:solidFill>
                <a:effectLst/>
              </a:rPr>
              <a:t>	Coordinated Sounding for </a:t>
            </a:r>
            <a:r>
              <a:rPr lang="en-US" sz="1400" b="0" i="0" u="none" strike="noStrike" dirty="0" err="1">
                <a:solidFill>
                  <a:schemeClr val="bg1">
                    <a:lumMod val="65000"/>
                  </a:schemeClr>
                </a:solidFill>
                <a:effectLst/>
              </a:rPr>
              <a:t>CoBF</a:t>
            </a:r>
            <a:r>
              <a:rPr lang="en-US" sz="1400" b="0" i="0" u="none" strike="noStrike" dirty="0">
                <a:solidFill>
                  <a:schemeClr val="bg1">
                    <a:lumMod val="65000"/>
                  </a:schemeClr>
                </a:solidFill>
                <a:effectLst/>
              </a:rPr>
              <a:t>					You-Wei Chen</a:t>
            </a:r>
            <a:endParaRPr lang="en-GB" sz="1400" dirty="0">
              <a:solidFill>
                <a:schemeClr val="bg1">
                  <a:lumMod val="65000"/>
                </a:schemeClr>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24/1575</a:t>
            </a:r>
            <a:r>
              <a:rPr lang="en-US" sz="1400" b="0" i="0" u="none" strike="noStrike" dirty="0">
                <a:solidFill>
                  <a:schemeClr val="bg1">
                    <a:lumMod val="65000"/>
                  </a:schemeClr>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24/1580</a:t>
            </a:r>
            <a:r>
              <a:rPr lang="en-US" sz="1400" b="0" i="0" u="none" strike="noStrike" dirty="0">
                <a:solidFill>
                  <a:schemeClr val="bg1">
                    <a:lumMod val="65000"/>
                  </a:schemeClr>
                </a:solidFill>
                <a:effectLst/>
              </a:rPr>
              <a:t>	</a:t>
            </a:r>
            <a:r>
              <a:rPr lang="en-US" sz="1400" b="0" i="0" u="none" strike="noStrike" dirty="0" err="1">
                <a:solidFill>
                  <a:schemeClr val="bg1">
                    <a:lumMod val="65000"/>
                  </a:schemeClr>
                </a:solidFill>
                <a:effectLst/>
              </a:rPr>
              <a:t>cbf</a:t>
            </a:r>
            <a:r>
              <a:rPr lang="en-US" sz="1400" b="0" i="0" u="none" strike="noStrike" dirty="0">
                <a:solidFill>
                  <a:schemeClr val="bg1">
                    <a:lumMod val="65000"/>
                  </a:schemeClr>
                </a:solidFill>
                <a:effectLst/>
              </a:rPr>
              <a:t>-smoothing								Xiaogang Chen</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C-TDMA Part 2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24/1016</a:t>
            </a:r>
            <a:r>
              <a:rPr lang="en-GB" sz="1400" dirty="0">
                <a:solidFill>
                  <a:srgbClr val="00B050"/>
                </a:solidFill>
              </a:rPr>
              <a:t>	C-TDMA follow-up: Additional details on framing sequence	Sanket Kalamkar</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24/1017</a:t>
            </a:r>
            <a:r>
              <a:rPr lang="en-GB" sz="1400" dirty="0">
                <a:solidFill>
                  <a:srgbClr val="00B050"/>
                </a:solidFill>
              </a:rPr>
              <a:t>	Mechanism for TXOP Return in C-TDMA				Sanket Kalamkar</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24/1225</a:t>
            </a:r>
            <a:r>
              <a:rPr lang="en-GB" sz="1400" dirty="0">
                <a:solidFill>
                  <a:srgbClr val="00B050"/>
                </a:solidFill>
              </a:rPr>
              <a:t>	Initial Control Frames in C-TDMA					Sanket Kalamkar</a:t>
            </a:r>
          </a:p>
          <a:p>
            <a:pPr lvl="2">
              <a:buFont typeface="Arial" panose="020B0604020202020204" pitchFamily="34" charset="0"/>
              <a:buChar char="•"/>
            </a:pPr>
            <a:r>
              <a:rPr lang="en-GB" sz="1200" dirty="0">
                <a:solidFill>
                  <a:srgbClr val="00B050"/>
                </a:solidFill>
              </a:rPr>
              <a:t>SP result : 61Y (+5), 28N, 30A</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24/1250</a:t>
            </a:r>
            <a:r>
              <a:rPr lang="en-GB" sz="1400" dirty="0">
                <a:solidFill>
                  <a:schemeClr val="bg1">
                    <a:lumMod val="65000"/>
                  </a:schemeClr>
                </a:solidFill>
              </a:rPr>
              <a:t>	Discussion on TXOP Allocation in C-TDMA			Serhat Erkucuk</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24/0818</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LL flow treatment triggered by upper-layer (incl. ECN) indicators	Maulik Vaidya</a:t>
            </a:r>
            <a:r>
              <a:rPr lang="en-US" sz="1400" dirty="0">
                <a:solidFill>
                  <a:schemeClr val="bg1">
                    <a:lumMod val="65000"/>
                  </a:schemeClr>
                </a:solidFill>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24/0660</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Dynamic QoS profiles with SCS</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Binita Gupta</a:t>
            </a:r>
            <a:r>
              <a:rPr lang="en-US" sz="1400" dirty="0">
                <a:solidFill>
                  <a:schemeClr val="bg1">
                    <a:lumMod val="65000"/>
                  </a:schemeClr>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24/0067</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Range Expansion via Repeated Transmission</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Nima Namvar</a:t>
            </a:r>
            <a:r>
              <a:rPr lang="en-US" sz="1400" dirty="0">
                <a:solidFill>
                  <a:schemeClr val="bg1">
                    <a:lumMod val="65000"/>
                  </a:schemeClr>
                </a:solidFill>
                <a:effectLst/>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solidFill>
                  <a:srgbClr val="FFC000"/>
                </a:solidFill>
              </a:rPr>
              <a:t>SP1: </a:t>
            </a:r>
            <a:r>
              <a:rPr lang="en-US" sz="1200" b="0" dirty="0">
                <a:solidFill>
                  <a:srgbClr val="FFC000"/>
                </a:solidFill>
              </a:rPr>
              <a:t>Do you agree to define mechanism(s) that enable APs to assign priority channel access to EPCS </a:t>
            </a:r>
          </a:p>
          <a:p>
            <a:r>
              <a:rPr lang="en-US" sz="1200" b="0" i="1" dirty="0"/>
              <a:t>Supporting list: [24/984] SP requested by: Subir</a:t>
            </a:r>
          </a:p>
          <a:p>
            <a:r>
              <a:rPr lang="en-US" sz="1200" dirty="0"/>
              <a:t>Result: </a:t>
            </a:r>
          </a:p>
          <a:p>
            <a:r>
              <a:rPr lang="en-US" sz="1200" dirty="0">
                <a:solidFill>
                  <a:srgbClr val="FFC000"/>
                </a:solidFill>
              </a:rPr>
              <a:t>SP2: </a:t>
            </a:r>
            <a:r>
              <a:rPr lang="en-US" sz="1200" b="0" dirty="0">
                <a:solidFill>
                  <a:srgbClr val="FFC000"/>
                </a:solidFill>
              </a:rPr>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 SP requested by: Subir</a:t>
            </a:r>
          </a:p>
          <a:p>
            <a:r>
              <a:rPr lang="en-US" sz="1200" dirty="0"/>
              <a:t>Result:</a:t>
            </a:r>
          </a:p>
          <a:p>
            <a:r>
              <a:rPr lang="en-US" sz="1200" dirty="0">
                <a:solidFill>
                  <a:srgbClr val="FFC000"/>
                </a:solidFill>
              </a:rPr>
              <a:t>SP3: </a:t>
            </a:r>
            <a:r>
              <a:rPr lang="en-US" sz="1200" b="0" dirty="0">
                <a:solidFill>
                  <a:srgbClr val="FFC000"/>
                </a:solidFill>
              </a:rPr>
              <a:t>Do you agree to define mechanisms that enable APs operating on the same channel to coordinate their respective </a:t>
            </a:r>
            <a:r>
              <a:rPr lang="en-US" sz="1200" b="0" dirty="0"/>
              <a:t>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 SP requested by: Giovanni</a:t>
            </a:r>
          </a:p>
          <a:p>
            <a:r>
              <a:rPr lang="en-US" sz="1200" dirty="0"/>
              <a:t>Result:</a:t>
            </a:r>
          </a:p>
          <a:p>
            <a:r>
              <a:rPr lang="en-US" sz="1200" dirty="0">
                <a:solidFill>
                  <a:srgbClr val="FFC000"/>
                </a:solidFill>
              </a:rPr>
              <a:t>SP4:</a:t>
            </a:r>
            <a:r>
              <a:rPr lang="en-US" sz="1200" b="0" dirty="0">
                <a:solidFill>
                  <a:srgbClr val="FFC000"/>
                </a:solidFill>
              </a:rPr>
              <a:t> Do you support as part of the coordinated transmission, that a sharing AP identifies a shared AP via an AP ID carried </a:t>
            </a:r>
            <a:r>
              <a:rPr lang="en-US" sz="1200" b="0" dirty="0">
                <a:solidFill>
                  <a:schemeClr val="tx1"/>
                </a:solidFill>
              </a:rPr>
              <a:t>in the AID12 field of the User Info field of the sharing AP’s Trigger frame?</a:t>
            </a:r>
          </a:p>
          <a:p>
            <a:pPr marL="571500" lvl="1" indent="-171450">
              <a:buFont typeface="Arial" panose="020B0604020202020204" pitchFamily="34" charset="0"/>
              <a:buChar char="•"/>
            </a:pPr>
            <a:r>
              <a:rPr lang="en-US" sz="900" b="0" dirty="0">
                <a:solidFill>
                  <a:schemeClr val="tx1"/>
                </a:solidFill>
              </a:rPr>
              <a:t>NOTE: An AP that obtains the TXOP is referred to as a sharing AP (name TBD) and the AP with whom the sharing AP shares portion of the TXOP is referred to as the shared AP (name TBD).</a:t>
            </a:r>
          </a:p>
          <a:p>
            <a:pPr marL="0" indent="0"/>
            <a:r>
              <a:rPr lang="en-US" sz="1200" b="0" i="1" dirty="0"/>
              <a:t>Supporting list: [23/1837r2, 24/1389r0, 24/1217r2,24/842r0,24/843r0] SP requested by: Jay</a:t>
            </a:r>
          </a:p>
          <a:p>
            <a:r>
              <a:rPr lang="en-US" sz="1200" dirty="0"/>
              <a:t>Result:</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pPr marL="0" indent="0"/>
            <a:r>
              <a:rPr lang="en-US" sz="800" dirty="0">
                <a:solidFill>
                  <a:srgbClr val="00B050"/>
                </a:solidFill>
              </a:rPr>
              <a:t>SP5: Do you support the following: </a:t>
            </a:r>
          </a:p>
          <a:p>
            <a:pPr marL="171450" indent="-171450">
              <a:buFont typeface="Arial" panose="020B0604020202020204" pitchFamily="34" charset="0"/>
              <a:buChar char="•"/>
            </a:pPr>
            <a:r>
              <a:rPr lang="en-US" sz="800" b="0" dirty="0"/>
              <a:t>Define a request frame sent by a non-AP MLD in state 4 to initiate the roaming procedure </a:t>
            </a:r>
          </a:p>
          <a:p>
            <a:pPr marL="171450" indent="-171450">
              <a:buFont typeface="Arial" panose="020B0604020202020204" pitchFamily="34" charset="0"/>
              <a:buChar char="•"/>
            </a:pPr>
            <a:r>
              <a:rPr lang="en-US" sz="800" b="0" dirty="0"/>
              <a:t>The roaming procedure performs context transfer to the target AP MLD and changes the DS mapping from the current AP MLD to the target AP MLD </a:t>
            </a:r>
          </a:p>
          <a:p>
            <a:pPr marL="171450" indent="-171450">
              <a:buFont typeface="Arial" panose="020B0604020202020204" pitchFamily="34" charset="0"/>
              <a:buChar char="•"/>
            </a:pPr>
            <a:r>
              <a:rPr lang="en-US" sz="800" b="0" dirty="0"/>
              <a:t>Define a response frame sent to the non-AP MLD to indicate readiness for the non-AP MLD to send class 3 frames to the target AP MLD </a:t>
            </a:r>
          </a:p>
          <a:p>
            <a:pPr marL="171450" indent="-171450">
              <a:buFont typeface="Arial" panose="020B0604020202020204" pitchFamily="34" charset="0"/>
              <a:buChar char="•"/>
            </a:pPr>
            <a:r>
              <a:rPr lang="en-US" sz="800" b="0" dirty="0"/>
              <a:t>TBD on data transmission from non-AP MLD to current AP MLD during the request/response frame exchange </a:t>
            </a:r>
          </a:p>
          <a:p>
            <a:pPr marL="171450" indent="-171450">
              <a:buFont typeface="Arial" panose="020B0604020202020204" pitchFamily="34" charset="0"/>
              <a:buChar char="•"/>
            </a:pPr>
            <a:r>
              <a:rPr lang="en-US" sz="800" b="0" dirty="0"/>
              <a:t>NOTE - What context is transferred is TBD.     </a:t>
            </a:r>
          </a:p>
          <a:p>
            <a:pPr marL="171450" indent="-171450">
              <a:buFont typeface="Arial" panose="020B0604020202020204" pitchFamily="34" charset="0"/>
              <a:buChar char="•"/>
            </a:pPr>
            <a:r>
              <a:rPr lang="en-US" sz="800" b="0" dirty="0"/>
              <a:t>NOTE – TBD on which request/response frame to use </a:t>
            </a:r>
          </a:p>
          <a:p>
            <a:pPr marL="0" indent="0"/>
            <a:r>
              <a:rPr lang="en-US" sz="800" i="1" dirty="0"/>
              <a:t>Supporting list: [23/1971, 23/1996, 24/0052, 24/0083, 24/0101, 24/0396, 24/0412, 24/0679 , 23/1884, 24/830] </a:t>
            </a:r>
            <a:r>
              <a:rPr lang="en-US" sz="800" b="0" i="1" dirty="0"/>
              <a:t> SP requested by: Po-Kai</a:t>
            </a:r>
          </a:p>
          <a:p>
            <a:pPr marL="57150" indent="0"/>
            <a:r>
              <a:rPr lang="en-US" sz="800" dirty="0"/>
              <a:t>Result: 77Y (+9), 19N (+8), 42A </a:t>
            </a:r>
          </a:p>
          <a:p>
            <a:pPr marL="0" indent="0"/>
            <a:r>
              <a:rPr lang="en-US" sz="800" dirty="0">
                <a:solidFill>
                  <a:srgbClr val="00B050"/>
                </a:solidFill>
              </a:rPr>
              <a:t>SP6: </a:t>
            </a:r>
            <a:r>
              <a:rPr lang="en-US" sz="700" dirty="0">
                <a:solidFill>
                  <a:srgbClr val="00B050"/>
                </a:solidFill>
              </a:rPr>
              <a:t>Do you support the following: </a:t>
            </a:r>
          </a:p>
          <a:p>
            <a:pPr>
              <a:buFont typeface="Arial" panose="020B0604020202020204" pitchFamily="34" charset="0"/>
              <a:buChar char="•"/>
            </a:pPr>
            <a:r>
              <a:rPr lang="en-US" sz="900" b="0" dirty="0"/>
              <a:t>At the time the response frame to initiate the roaming procedure is sent, the following shall be complete </a:t>
            </a:r>
          </a:p>
          <a:p>
            <a:pPr>
              <a:buFont typeface="Arial" panose="020B0604020202020204" pitchFamily="34" charset="0"/>
              <a:buChar char="•"/>
            </a:pPr>
            <a:r>
              <a:rPr lang="en-US" sz="900" b="0" dirty="0"/>
              <a:t>The transfer of the non-AP MLD context that is not renegotiated to the target AP MLD that is required for resuming operation with the target AP MLD </a:t>
            </a:r>
          </a:p>
          <a:p>
            <a:pPr>
              <a:buFont typeface="Arial" panose="020B0604020202020204" pitchFamily="34" charset="0"/>
              <a:buChar char="•"/>
            </a:pPr>
            <a:r>
              <a:rPr lang="en-US" sz="900" b="0" dirty="0"/>
              <a:t>NOTE – TBD on what contexts is required for resuming operations </a:t>
            </a:r>
          </a:p>
          <a:p>
            <a:pPr>
              <a:buFont typeface="Arial" panose="020B0604020202020204" pitchFamily="34" charset="0"/>
              <a:buChar char="•"/>
            </a:pPr>
            <a:r>
              <a:rPr lang="en-US" sz="900" b="0" dirty="0"/>
              <a:t>After the request/response frame exchange to initiate the roaming procedure, </a:t>
            </a:r>
          </a:p>
          <a:p>
            <a:pPr>
              <a:buFont typeface="Arial" panose="020B0604020202020204" pitchFamily="34" charset="0"/>
              <a:buChar char="•"/>
            </a:pPr>
            <a:r>
              <a:rPr lang="en-US" sz="900" b="0" dirty="0"/>
              <a:t>If DS is not already notified about the update of the destination mapping for the non-AP MLD, DS is notified about the update of the destination mapping for the non-AP MLD </a:t>
            </a:r>
          </a:p>
          <a:p>
            <a:pPr>
              <a:buFont typeface="Arial" panose="020B0604020202020204" pitchFamily="34" charset="0"/>
              <a:buChar char="•"/>
            </a:pPr>
            <a:r>
              <a:rPr lang="en-US" sz="900" b="0" dirty="0"/>
              <a:t>After DS is notified about the update of the destination mapping for the non-AP MLD, the current AP MLD shall not pass up any user data in the received reorder buffer to the next MAC process </a:t>
            </a:r>
          </a:p>
          <a:p>
            <a:pPr>
              <a:buFont typeface="Arial" panose="020B0604020202020204" pitchFamily="34" charset="0"/>
              <a:buChar char="•"/>
            </a:pPr>
            <a:r>
              <a:rPr lang="en-US" sz="1000" b="0" dirty="0"/>
              <a:t>NOTE – TBD on whether the current AP MLD can be notified to stop pass up any user data in the received reorder buffer to the next MAC process. </a:t>
            </a:r>
          </a:p>
          <a:p>
            <a:pPr marL="0" indent="0"/>
            <a:r>
              <a:rPr lang="en-US" sz="800" b="0" i="1" dirty="0"/>
              <a:t>Supporting list: [11-24/830r1] SP requested by: Po-Kai</a:t>
            </a:r>
          </a:p>
          <a:p>
            <a:pPr marL="0" indent="0"/>
            <a:r>
              <a:rPr lang="en-US" sz="800" dirty="0"/>
              <a:t>Result: 78Y (+3), 60N (+4), 46A</a:t>
            </a:r>
          </a:p>
          <a:p>
            <a:pPr marL="57150" indent="0"/>
            <a:endParaRPr lang="en-US" sz="8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2873281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a:t>
            </a:r>
          </a:p>
          <a:p>
            <a:pPr lvl="0">
              <a:buFont typeface="Arial" panose="020B0604020202020204" pitchFamily="34" charset="0"/>
              <a:buChar char="•"/>
            </a:pPr>
            <a:r>
              <a:rPr lang="en-GB" sz="1400" dirty="0"/>
              <a:t>Submissions – CBF part 3 + DRU (Modulation, Tone Plan, PPDU)</a:t>
            </a:r>
            <a:endParaRPr lang="en-GB" sz="900" strike="sngStrike" dirty="0">
              <a:solidFill>
                <a:schemeClr val="bg1">
                  <a:lumMod val="65000"/>
                </a:schemeClr>
              </a:solidFill>
            </a:endParaRPr>
          </a:p>
          <a:p>
            <a:pPr lvl="1">
              <a:buFont typeface="Arial" panose="020B0604020202020204" pitchFamily="34" charset="0"/>
              <a:buChar char="•"/>
            </a:pPr>
            <a:r>
              <a:rPr lang="en-US" sz="1200" b="0" i="0" u="none" strike="noStrike" dirty="0">
                <a:solidFill>
                  <a:srgbClr val="FF0000"/>
                </a:solidFill>
                <a:effectLst/>
                <a:hlinkClick r:id="rId2"/>
              </a:rPr>
              <a:t>24/1582</a:t>
            </a:r>
            <a:r>
              <a:rPr lang="en-US" sz="1200" b="0" i="0" u="none" strike="noStrike" dirty="0">
                <a:solidFill>
                  <a:schemeClr val="tx1"/>
                </a:solidFill>
                <a:effectLst/>
              </a:rPr>
              <a:t>	Coordinated Sounding for </a:t>
            </a:r>
            <a:r>
              <a:rPr lang="en-US" sz="1200" b="0" i="0" u="none" strike="noStrike" dirty="0" err="1">
                <a:solidFill>
                  <a:schemeClr val="tx1"/>
                </a:solidFill>
                <a:effectLst/>
              </a:rPr>
              <a:t>CoBF</a:t>
            </a:r>
            <a:r>
              <a:rPr lang="en-US" sz="1200" b="0" i="0" u="none" strike="noStrike" dirty="0">
                <a:solidFill>
                  <a:schemeClr val="tx1"/>
                </a:solidFill>
                <a:effectLst/>
              </a:rPr>
              <a:t>					You-Wei Chen</a:t>
            </a:r>
            <a:endParaRPr lang="en-GB" sz="1200" dirty="0"/>
          </a:p>
          <a:p>
            <a:pPr lvl="1">
              <a:buFont typeface="Arial" panose="020B0604020202020204" pitchFamily="34" charset="0"/>
              <a:buChar char="•"/>
            </a:pPr>
            <a:r>
              <a:rPr lang="en-US" sz="1200" b="0" i="0" u="none" strike="noStrike" dirty="0">
                <a:solidFill>
                  <a:srgbClr val="FF0000"/>
                </a:solidFill>
                <a:effectLst/>
                <a:hlinkClick r:id="rId3"/>
              </a:rPr>
              <a:t>24/1575</a:t>
            </a:r>
            <a:r>
              <a:rPr lang="en-US" sz="1200" b="0" i="0" u="none" strike="noStrike" dirty="0">
                <a:solidFill>
                  <a:schemeClr val="tx1"/>
                </a:solidFill>
                <a:effectLst/>
              </a:rPr>
              <a:t>	Guard Interval Coordination for Coordinated Beamforming	Jiayi Zhang</a:t>
            </a:r>
          </a:p>
          <a:p>
            <a:pPr lvl="1">
              <a:buFont typeface="Arial" panose="020B0604020202020204" pitchFamily="34" charset="0"/>
              <a:buChar char="•"/>
            </a:pPr>
            <a:r>
              <a:rPr lang="en-US" sz="1200" b="0" i="0" u="none" strike="noStrike" dirty="0">
                <a:solidFill>
                  <a:schemeClr val="tx1"/>
                </a:solidFill>
                <a:effectLst/>
                <a:hlinkClick r:id="rId4"/>
              </a:rPr>
              <a:t>24/1580</a:t>
            </a:r>
            <a:r>
              <a:rPr lang="en-US" sz="1200" b="0" i="0" u="none" strike="noStrike" dirty="0">
                <a:solidFill>
                  <a:schemeClr val="tx1"/>
                </a:solidFill>
                <a:effectLst/>
              </a:rPr>
              <a:t>	</a:t>
            </a:r>
            <a:r>
              <a:rPr lang="en-US" sz="1200" b="0" i="0" u="none" strike="noStrike" dirty="0" err="1">
                <a:solidFill>
                  <a:schemeClr val="tx1"/>
                </a:solidFill>
                <a:effectLst/>
              </a:rPr>
              <a:t>cbf</a:t>
            </a:r>
            <a:r>
              <a:rPr lang="en-US" sz="1200" b="0" i="0" u="none" strike="noStrike" dirty="0">
                <a:solidFill>
                  <a:schemeClr val="tx1"/>
                </a:solidFill>
                <a:effectLst/>
              </a:rPr>
              <a:t>-smoothing								Xiaogang Chen</a:t>
            </a:r>
          </a:p>
          <a:p>
            <a:pPr lvl="1">
              <a:buFont typeface="Arial" panose="020B0604020202020204" pitchFamily="34" charset="0"/>
              <a:buChar char="•"/>
            </a:pPr>
            <a:r>
              <a:rPr lang="en-US" sz="1200" dirty="0">
                <a:hlinkClick r:id="rId5"/>
              </a:rPr>
              <a:t>24/1456</a:t>
            </a:r>
            <a:r>
              <a:rPr lang="en-US" sz="1200" dirty="0"/>
              <a:t>	Discussion on DCM of DRU						Mengshi Hu</a:t>
            </a:r>
          </a:p>
          <a:p>
            <a:pPr lvl="1">
              <a:buFont typeface="Arial" panose="020B0604020202020204" pitchFamily="34" charset="0"/>
              <a:buChar char="•"/>
            </a:pPr>
            <a:r>
              <a:rPr lang="en-US" sz="1200" dirty="0">
                <a:hlinkClick r:id="rId6"/>
              </a:rPr>
              <a:t>24/1483</a:t>
            </a:r>
            <a:r>
              <a:rPr lang="en-US" sz="1200" dirty="0"/>
              <a:t>	Index Modulation Applied to DRU					Junghoon Suh</a:t>
            </a:r>
          </a:p>
          <a:p>
            <a:pPr lvl="1">
              <a:buFont typeface="Arial" panose="020B0604020202020204" pitchFamily="34" charset="0"/>
              <a:buChar char="•"/>
            </a:pPr>
            <a:r>
              <a:rPr lang="en-US" sz="1200" dirty="0">
                <a:hlinkClick r:id="rId7"/>
              </a:rPr>
              <a:t>24/1465</a:t>
            </a:r>
            <a:r>
              <a:rPr lang="en-US" sz="1200" dirty="0"/>
              <a:t>	Updated Proposal for 80MHz DRU Tone Plan			</a:t>
            </a:r>
            <a:r>
              <a:rPr lang="en-US" sz="1200" dirty="0" err="1"/>
              <a:t>Chenchen</a:t>
            </a:r>
            <a:r>
              <a:rPr lang="en-US" sz="1200" dirty="0"/>
              <a:t> Liu</a:t>
            </a:r>
          </a:p>
          <a:p>
            <a:pPr lvl="1">
              <a:buFont typeface="Arial" panose="020B0604020202020204" pitchFamily="34" charset="0"/>
              <a:buChar char="•"/>
            </a:pPr>
            <a:r>
              <a:rPr lang="en-US" sz="1200" dirty="0">
                <a:solidFill>
                  <a:srgbClr val="FF0000"/>
                </a:solidFill>
                <a:hlinkClick r:id="rId8"/>
              </a:rPr>
              <a:t>24/1470</a:t>
            </a:r>
            <a:r>
              <a:rPr lang="en-US" sz="1200" dirty="0"/>
              <a:t>	Proposal for DRU Tone Plan						Eunsung Park</a:t>
            </a:r>
          </a:p>
          <a:p>
            <a:pPr lvl="1">
              <a:buFont typeface="Arial" panose="020B0604020202020204" pitchFamily="34" charset="0"/>
              <a:buChar char="•"/>
            </a:pPr>
            <a:r>
              <a:rPr lang="en-US" sz="1200" dirty="0">
                <a:hlinkClick r:id="rId9"/>
              </a:rPr>
              <a:t>24/1541</a:t>
            </a:r>
            <a:r>
              <a:rPr lang="en-US" sz="1200" dirty="0"/>
              <a:t>	Tone distribution in DRU - follow up				Yan Xin</a:t>
            </a:r>
          </a:p>
          <a:p>
            <a:pPr lvl="1">
              <a:buFont typeface="Arial" panose="020B0604020202020204" pitchFamily="34" charset="0"/>
              <a:buChar char="•"/>
            </a:pPr>
            <a:r>
              <a:rPr lang="en-US" sz="1200" b="0" i="0" u="none" strike="noStrike" dirty="0">
                <a:solidFill>
                  <a:srgbClr val="FF0000"/>
                </a:solidFill>
                <a:effectLst/>
                <a:hlinkClick r:id="rId10"/>
              </a:rPr>
              <a:t>24/1471</a:t>
            </a:r>
            <a:r>
              <a:rPr lang="en-US" sz="1200" dirty="0"/>
              <a:t>   </a:t>
            </a:r>
            <a:r>
              <a:rPr lang="en-US" sz="1200" b="0" i="0" u="none" strike="noStrike" dirty="0">
                <a:solidFill>
                  <a:srgbClr val="000000"/>
                </a:solidFill>
                <a:effectLst/>
              </a:rPr>
              <a:t>Signaling for DRU in Trigger Frame</a:t>
            </a:r>
            <a:r>
              <a:rPr lang="en-US" sz="1200" dirty="0"/>
              <a:t> 				</a:t>
            </a:r>
            <a:r>
              <a:rPr lang="en-US" sz="1200" b="0" i="0" u="none" strike="noStrike" dirty="0">
                <a:solidFill>
                  <a:srgbClr val="000000"/>
                </a:solidFill>
                <a:effectLst/>
              </a:rPr>
              <a:t>Eunsung Park</a:t>
            </a:r>
            <a:endParaRPr lang="en-US" sz="1200" dirty="0"/>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11"/>
              </a:rPr>
              <a:t>24/</a:t>
            </a:r>
            <a:r>
              <a:rPr lang="en-US" sz="1200" b="0" i="0" u="none" strike="noStrike" kern="1200" dirty="0">
                <a:solidFill>
                  <a:srgbClr val="FF0000"/>
                </a:solidFill>
                <a:effectLst/>
                <a:ea typeface="MS Gothic" panose="020B0609070205080204" pitchFamily="49" charset="-128"/>
                <a:hlinkClick r:id="rId11"/>
              </a:rPr>
              <a:t>1489</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Signaling for DRU Transmission 					Shengquan Hu</a:t>
            </a:r>
            <a:endParaRPr lang="en-US" sz="1200" dirty="0"/>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6E60-ED62-1404-8037-14C8F1F03AC3}"/>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6C8FEA60-D54C-DF96-7E03-385835E29369}"/>
              </a:ext>
            </a:extLst>
          </p:cNvPr>
          <p:cNvSpPr>
            <a:spLocks noGrp="1"/>
          </p:cNvSpPr>
          <p:nvPr>
            <p:ph idx="1"/>
          </p:nvPr>
        </p:nvSpPr>
        <p:spPr>
          <a:xfrm>
            <a:off x="685800" y="1981200"/>
            <a:ext cx="7770813" cy="4113213"/>
          </a:xfrm>
        </p:spPr>
        <p:txBody>
          <a:bodyPr/>
          <a:lstStyle/>
          <a:p>
            <a:r>
              <a:rPr lang="en-US" sz="1600" dirty="0"/>
              <a:t>Do you agree to include the following text to the 11bn SFD?</a:t>
            </a:r>
          </a:p>
          <a:p>
            <a:r>
              <a:rPr lang="en-US" sz="1600" dirty="0"/>
              <a:t>     Introduce new MCSs which are applicable to single spatial stream transmissions, as well as to equal modulation and unequal modulation cases in multiple spatial stream transmissions.</a:t>
            </a:r>
          </a:p>
          <a:p>
            <a:r>
              <a:rPr lang="en-US" sz="1600" dirty="0"/>
              <a:t>[DCN# 11/24-1186]</a:t>
            </a:r>
          </a:p>
          <a:p>
            <a:endParaRPr lang="en-US" sz="1600" dirty="0"/>
          </a:p>
          <a:p>
            <a:r>
              <a:rPr lang="en-US" sz="1600" dirty="0"/>
              <a:t>Do you agree to include the following into the 11bn SFD?</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pPr>
              <a:buFont typeface="Arial" panose="020B0604020202020204" pitchFamily="34" charset="0"/>
              <a:buChar char="•"/>
            </a:pPr>
            <a:r>
              <a:rPr lang="en-US" sz="1600" dirty="0"/>
              <a:t>Whether applicable to UL only or both is TBD</a:t>
            </a:r>
          </a:p>
          <a:p>
            <a:pPr marL="0" indent="0"/>
            <a:r>
              <a:rPr lang="en-US" sz="1600" dirty="0"/>
              <a:t>[DCN# 11/24-1410r0]</a:t>
            </a:r>
          </a:p>
          <a:p>
            <a:pPr marL="0" indent="0"/>
            <a:endParaRPr lang="en-US" sz="1600" dirty="0"/>
          </a:p>
        </p:txBody>
      </p:sp>
      <p:sp>
        <p:nvSpPr>
          <p:cNvPr id="4" name="Slide Number Placeholder 3">
            <a:extLst>
              <a:ext uri="{FF2B5EF4-FFF2-40B4-BE49-F238E27FC236}">
                <a16:creationId xmlns:a16="http://schemas.microsoft.com/office/drawing/2014/main" id="{4B52D2E8-6379-899E-C1AB-1CFF52A72A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CC33941-09A1-B68A-7CA1-E30DFA3D093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A89C8D-F738-96CC-4CC7-CDAF73E8D1A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2373837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t>Straw Polls</a:t>
            </a:r>
            <a:endParaRPr lang="en-GB" sz="1400" dirty="0"/>
          </a:p>
          <a:p>
            <a:pPr>
              <a:buFont typeface="Arial" panose="020B0604020202020204" pitchFamily="34" charset="0"/>
              <a:buChar char="•"/>
            </a:pPr>
            <a:r>
              <a:rPr lang="en-GB" sz="1400" dirty="0"/>
              <a:t>Submissions – C-TDMA + Preemption</a:t>
            </a:r>
            <a:endParaRPr lang="en-US" sz="9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FF0000"/>
                </a:solidFill>
                <a:hlinkClick r:id="rId3"/>
              </a:rPr>
              <a:t>24/1250</a:t>
            </a:r>
            <a:r>
              <a:rPr lang="en-GB" sz="1200" dirty="0"/>
              <a:t>	Discussion on TXOP Allocation in C-TDMA				Serhat Erkucuk</a:t>
            </a:r>
          </a:p>
          <a:p>
            <a:pPr lvl="1">
              <a:buFont typeface="Arial" panose="020B0604020202020204" pitchFamily="34" charset="0"/>
              <a:buChar char="•"/>
            </a:pPr>
            <a:r>
              <a:rPr lang="en-US" sz="1200" b="0" i="0" u="sng" strike="noStrike" kern="1200" dirty="0">
                <a:solidFill>
                  <a:srgbClr val="0563C1"/>
                </a:solidFill>
                <a:effectLst/>
                <a:ea typeface="MS Gothic" panose="020B0609070205080204" pitchFamily="49" charset="-128"/>
                <a:hlinkClick r:id="rId4"/>
              </a:rPr>
              <a:t>24/0818</a:t>
            </a:r>
            <a:r>
              <a:rPr lang="en-US" sz="1200" dirty="0"/>
              <a:t> </a:t>
            </a:r>
            <a:r>
              <a:rPr lang="en-US" sz="1200" b="0" i="0" u="none" strike="noStrike" kern="1200" dirty="0">
                <a:solidFill>
                  <a:srgbClr val="000000"/>
                </a:solidFill>
                <a:effectLst/>
                <a:ea typeface="MS Gothic" panose="020B0609070205080204" pitchFamily="49" charset="-128"/>
              </a:rPr>
              <a:t>LL flow treatment triggered by upper-layer (incl. ECN) indicators		Maulik Vaidya</a:t>
            </a:r>
            <a:r>
              <a:rPr lang="en-US" sz="1200" dirty="0"/>
              <a:t> </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5"/>
              </a:rPr>
              <a:t>24/0660</a:t>
            </a:r>
            <a:r>
              <a:rPr lang="en-US" sz="1200" dirty="0"/>
              <a:t> </a:t>
            </a:r>
            <a:r>
              <a:rPr lang="en-US" sz="1200" b="0" i="0" u="none" strike="noStrike" kern="1200" dirty="0">
                <a:solidFill>
                  <a:srgbClr val="000000"/>
                </a:solidFill>
                <a:effectLst/>
                <a:ea typeface="MS Gothic" panose="020B0609070205080204" pitchFamily="49" charset="-128"/>
              </a:rPr>
              <a:t>Dynamic QoS profiles with SCS</a:t>
            </a:r>
            <a:r>
              <a:rPr lang="en-US" sz="1200" dirty="0"/>
              <a:t> 						</a:t>
            </a:r>
            <a:r>
              <a:rPr lang="en-US" sz="1200" b="0" i="0" u="none" strike="noStrike" kern="1200" dirty="0">
                <a:solidFill>
                  <a:srgbClr val="000000"/>
                </a:solidFill>
                <a:effectLst/>
                <a:ea typeface="MS Gothic" panose="020B0609070205080204" pitchFamily="49" charset="-128"/>
              </a:rPr>
              <a:t>Binita Gupta</a:t>
            </a:r>
            <a:r>
              <a:rPr lang="en-US" sz="1200" dirty="0"/>
              <a:t> </a:t>
            </a:r>
          </a:p>
          <a:p>
            <a:pPr lvl="1">
              <a:buFont typeface="Arial" panose="020B0604020202020204" pitchFamily="34" charset="0"/>
              <a:buChar char="•"/>
            </a:pPr>
            <a:r>
              <a:rPr lang="en-GB" sz="1200" b="0" i="0" u="sng" strike="noStrike" kern="1200" dirty="0">
                <a:solidFill>
                  <a:srgbClr val="0563C1"/>
                </a:solidFill>
                <a:effectLst/>
                <a:ea typeface="MS Gothic" panose="020B0609070205080204" pitchFamily="49" charset="-128"/>
                <a:hlinkClick r:id="rId6"/>
              </a:rPr>
              <a:t>24/0067</a:t>
            </a:r>
            <a:r>
              <a:rPr lang="en-US" sz="1200" dirty="0">
                <a:effectLst/>
              </a:rPr>
              <a:t> </a:t>
            </a:r>
            <a:r>
              <a:rPr lang="en-GB" sz="1200" b="0" i="0" u="none" strike="noStrike" kern="1200" dirty="0">
                <a:solidFill>
                  <a:srgbClr val="000000"/>
                </a:solidFill>
                <a:effectLst/>
                <a:ea typeface="MS Gothic" panose="020B0609070205080204" pitchFamily="49" charset="-128"/>
              </a:rPr>
              <a:t>Range Expansion via Repeated Transmission</a:t>
            </a:r>
            <a:r>
              <a:rPr lang="en-US" sz="1200" dirty="0">
                <a:effectLst/>
              </a:rPr>
              <a:t> 				</a:t>
            </a:r>
            <a:r>
              <a:rPr lang="en-GB" sz="1200" b="0" i="0" u="none" strike="noStrike" kern="1200" dirty="0">
                <a:solidFill>
                  <a:srgbClr val="000000"/>
                </a:solidFill>
                <a:effectLst/>
                <a:ea typeface="MS Gothic" panose="020B0609070205080204" pitchFamily="49" charset="-128"/>
              </a:rPr>
              <a:t>Nima Namvar</a:t>
            </a:r>
            <a:r>
              <a:rPr lang="en-US" sz="1200" dirty="0">
                <a:effectLst/>
              </a:rPr>
              <a:t> </a:t>
            </a:r>
            <a:endParaRPr lang="en-GB" sz="1200" dirty="0"/>
          </a:p>
          <a:p>
            <a:pPr lvl="1">
              <a:buFont typeface="Arial" panose="020B0604020202020204" pitchFamily="34" charset="0"/>
              <a:buChar char="•"/>
            </a:pPr>
            <a:r>
              <a:rPr lang="en-US" sz="1200" dirty="0">
                <a:hlinkClick r:id="rId7"/>
              </a:rPr>
              <a:t>24/0852</a:t>
            </a:r>
            <a:r>
              <a:rPr lang="en-US" sz="1200" dirty="0"/>
              <a:t>	Timely TX of LL traffic with reduced preemption occurance		Jerome Gu</a:t>
            </a:r>
          </a:p>
          <a:p>
            <a:pPr lvl="1">
              <a:buFont typeface="Arial" panose="020B0604020202020204" pitchFamily="34" charset="0"/>
              <a:buChar char="•"/>
            </a:pPr>
            <a:r>
              <a:rPr lang="en-US" sz="1200" dirty="0">
                <a:hlinkClick r:id="rId8"/>
              </a:rPr>
              <a:t>24/0870</a:t>
            </a:r>
            <a:r>
              <a:rPr lang="en-US" sz="1200" dirty="0"/>
              <a:t>	Further Considerations on Preemption					Serhat Erkucuk</a:t>
            </a:r>
          </a:p>
          <a:p>
            <a:pPr lvl="1">
              <a:buFont typeface="Arial" panose="020B0604020202020204" pitchFamily="34" charset="0"/>
              <a:buChar char="•"/>
            </a:pPr>
            <a:r>
              <a:rPr lang="en-GB" sz="1200" dirty="0">
                <a:solidFill>
                  <a:srgbClr val="FF0000"/>
                </a:solidFill>
                <a:hlinkClick r:id="rId9"/>
              </a:rPr>
              <a:t>24/0729</a:t>
            </a:r>
            <a:r>
              <a:rPr lang="en-GB" sz="1200" dirty="0"/>
              <a:t>	Thoughts on </a:t>
            </a:r>
            <a:r>
              <a:rPr lang="en-GB" sz="1200" dirty="0" err="1"/>
              <a:t>preemption</a:t>
            </a:r>
            <a:r>
              <a:rPr lang="en-GB" sz="1200" dirty="0"/>
              <a:t>							Binita Gupta</a:t>
            </a:r>
          </a:p>
          <a:p>
            <a:pPr lvl="1">
              <a:buFont typeface="Arial" panose="020B0604020202020204" pitchFamily="34" charset="0"/>
              <a:buChar char="•"/>
            </a:pPr>
            <a:r>
              <a:rPr lang="en-GB" sz="1200" dirty="0">
                <a:hlinkClick r:id="rId10"/>
              </a:rPr>
              <a:t>24/1074</a:t>
            </a:r>
            <a:r>
              <a:rPr lang="en-GB" sz="1200" dirty="0"/>
              <a:t>	Preemption TXOP								Yuxin Lu</a:t>
            </a:r>
          </a:p>
          <a:p>
            <a:pPr lvl="1">
              <a:buFont typeface="Arial" panose="020B0604020202020204" pitchFamily="34" charset="0"/>
              <a:buChar char="•"/>
            </a:pPr>
            <a:r>
              <a:rPr lang="en-GB" sz="1200" dirty="0">
                <a:hlinkClick r:id="rId11"/>
              </a:rPr>
              <a:t>24/1076</a:t>
            </a:r>
            <a:r>
              <a:rPr lang="en-GB" sz="1200" dirty="0"/>
              <a:t>	Some thoughts on </a:t>
            </a:r>
            <a:r>
              <a:rPr lang="en-GB" sz="1200" dirty="0" err="1"/>
              <a:t>preemption</a:t>
            </a:r>
            <a:r>
              <a:rPr lang="en-GB" sz="1200" dirty="0"/>
              <a:t>						Jay Yang</a:t>
            </a:r>
          </a:p>
          <a:p>
            <a:pPr lvl="1">
              <a:buFont typeface="Arial" panose="020B0604020202020204" pitchFamily="34" charset="0"/>
              <a:buChar char="•"/>
            </a:pPr>
            <a:r>
              <a:rPr lang="en-GB" sz="1200" dirty="0">
                <a:hlinkClick r:id="rId12"/>
              </a:rPr>
              <a:t>24/1207</a:t>
            </a:r>
            <a:r>
              <a:rPr lang="en-GB" sz="1200" dirty="0"/>
              <a:t>	Preemption Session Setup							Jason Y. Guo</a:t>
            </a:r>
          </a:p>
          <a:p>
            <a:pPr lvl="1">
              <a:buFont typeface="Arial" panose="020B0604020202020204" pitchFamily="34" charset="0"/>
              <a:buChar char="•"/>
            </a:pPr>
            <a:r>
              <a:rPr lang="en-GB" sz="1200" dirty="0">
                <a:solidFill>
                  <a:srgbClr val="FF0000"/>
                </a:solidFill>
                <a:hlinkClick r:id="rId13"/>
              </a:rPr>
              <a:t>24/1257</a:t>
            </a:r>
            <a:r>
              <a:rPr lang="en-GB" sz="1200" dirty="0"/>
              <a:t>	Preemption Procedure and Indication- follow up				Yunbo Li</a:t>
            </a:r>
            <a:endParaRPr lang="en-GB" sz="11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t>SP1: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 SP requested by: Po-Kai</a:t>
            </a:r>
          </a:p>
          <a:p>
            <a:pPr marL="0" indent="0"/>
            <a:r>
              <a:rPr lang="en-US" sz="1050" dirty="0"/>
              <a:t>Result:</a:t>
            </a:r>
          </a:p>
          <a:p>
            <a:pPr marL="0" indent="0"/>
            <a:r>
              <a:rPr lang="en-US" sz="1100" dirty="0"/>
              <a:t>SP2: Do you support to enable the following contexts to be transferred to target AP MLD to preserve the data exchange context for the non-AP MLD?</a:t>
            </a:r>
          </a:p>
          <a:p>
            <a:pPr marL="800100" lvl="1" indent="-342900">
              <a:buFont typeface="Arial" panose="020B0604020202020204" pitchFamily="34" charset="0"/>
              <a:buChar char="•"/>
            </a:pPr>
            <a:r>
              <a:rPr lang="en-US" sz="1050" dirty="0"/>
              <a:t>Block Ack Parameters and Block Ack Timeout Value indicated by the non-AP MLD for existing BA agreement of a TID</a:t>
            </a:r>
          </a:p>
          <a:p>
            <a:pPr marL="800100" lvl="1" indent="-342900">
              <a:buFont typeface="Arial" panose="020B0604020202020204" pitchFamily="34" charset="0"/>
              <a:buChar char="•"/>
            </a:pPr>
            <a:r>
              <a:rPr lang="en-US" sz="1050" dirty="0"/>
              <a:t>Next SN to be assigned for DL individually addressed data frame of each TID</a:t>
            </a:r>
          </a:p>
          <a:p>
            <a:pPr marL="800100" lvl="1" indent="-342900">
              <a:buFont typeface="Arial" panose="020B0604020202020204" pitchFamily="34" charset="0"/>
              <a:buChar char="•"/>
            </a:pPr>
            <a:r>
              <a:rPr lang="en-US" sz="1050" dirty="0"/>
              <a:t>Latest duplicate receiver cache for TID without BA agreement</a:t>
            </a:r>
          </a:p>
          <a:p>
            <a:pPr marL="800100" lvl="1" indent="-342900">
              <a:buFont typeface="Arial" panose="020B0604020202020204" pitchFamily="34" charset="0"/>
              <a:buChar char="•"/>
            </a:pPr>
            <a:r>
              <a:rPr lang="en-US" sz="1050" dirty="0"/>
              <a:t>latest SN that has been pass up for TID with UL BA agreement</a:t>
            </a:r>
          </a:p>
          <a:p>
            <a:pPr marL="800100" lvl="1" indent="-342900">
              <a:buFont typeface="Arial" panose="020B0604020202020204" pitchFamily="34" charset="0"/>
              <a:buChar char="•"/>
            </a:pPr>
            <a:r>
              <a:rPr lang="en-US" sz="1050" dirty="0"/>
              <a:t>TBD for other contexts</a:t>
            </a:r>
          </a:p>
          <a:p>
            <a:pPr marL="800100" lvl="1" indent="-342900">
              <a:buFont typeface="Arial" panose="020B0604020202020204" pitchFamily="34" charset="0"/>
              <a:buChar char="•"/>
            </a:pPr>
            <a:r>
              <a:rPr lang="en-US" sz="1050" dirty="0"/>
              <a:t>TBD on the agreed buffer size with the target AP MLD</a:t>
            </a:r>
          </a:p>
          <a:p>
            <a:pPr marL="57150" indent="0"/>
            <a:r>
              <a:rPr lang="en-US" sz="1100" b="0" i="1" dirty="0"/>
              <a:t>Supporting list: [11-24/830r1] SP requested by: Po-Kai</a:t>
            </a:r>
          </a:p>
          <a:p>
            <a:pPr marL="57150" indent="0"/>
            <a:r>
              <a:rPr lang="en-US" sz="1100" dirty="0"/>
              <a:t>Result:</a:t>
            </a:r>
          </a:p>
          <a:p>
            <a:pPr marL="0" indent="0"/>
            <a:endParaRPr lang="en-US" sz="105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343400"/>
          </a:xfrm>
        </p:spPr>
        <p:txBody>
          <a:bodyPr/>
          <a:lstStyle/>
          <a:p>
            <a:pPr marL="57150" indent="0"/>
            <a:r>
              <a:rPr lang="en-US" sz="1200" dirty="0"/>
              <a:t>SP3: Do you support to use M-STA BA for Initial Control Response frame (ICR) for DL and UL, at least when carrying feedbacks (i.e. unavailability feedback)?</a:t>
            </a:r>
          </a:p>
          <a:p>
            <a:pPr marL="57150" indent="0"/>
            <a:r>
              <a:rPr lang="en-US" sz="1200" b="0" i="1" dirty="0"/>
              <a:t>Supporting list: [11-24/543, 11-24/857, 11-24/1226, 11-24/1247, 11-24/1504] SP requested by: Liwen</a:t>
            </a:r>
          </a:p>
          <a:p>
            <a:pPr marL="57150" indent="0"/>
            <a:r>
              <a:rPr lang="en-US" sz="1200" dirty="0"/>
              <a:t>Result:</a:t>
            </a:r>
          </a:p>
          <a:p>
            <a:r>
              <a:rPr lang="en-US" sz="1200" dirty="0"/>
              <a:t>SP4: Do you support to include the following in the 11bn SFD:</a:t>
            </a:r>
          </a:p>
          <a:p>
            <a:pPr>
              <a:buFont typeface="Arial" panose="020B0604020202020204" pitchFamily="34" charset="0"/>
              <a:buChar char="•"/>
            </a:pPr>
            <a:r>
              <a:rPr lang="en-US" sz="12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200" b="0" i="1" dirty="0"/>
              <a:t>Supporting list: [24/838r0, 24/1075r1] SP requested by: Jay</a:t>
            </a:r>
            <a:endParaRPr lang="en-US" sz="1200" dirty="0"/>
          </a:p>
          <a:p>
            <a:r>
              <a:rPr lang="en-US" sz="1200" dirty="0"/>
              <a:t>Result:</a:t>
            </a:r>
          </a:p>
          <a:p>
            <a:r>
              <a:rPr lang="en-US" sz="1200" dirty="0"/>
              <a:t>SP5: Do you support to include the following in the 11bn SFD:</a:t>
            </a:r>
          </a:p>
          <a:p>
            <a:pPr>
              <a:buFont typeface="Arial" panose="020B0604020202020204" pitchFamily="34" charset="0"/>
              <a:buChar char="•"/>
            </a:pPr>
            <a:r>
              <a:rPr lang="en-US" sz="1200" b="0" dirty="0"/>
              <a:t>The initiator AP that operates on different P20 channel from the responder AP should transmit its control frame and MGMT . frame in non-HT duplicate PPDU covering the P20 channel of the responder AP.</a:t>
            </a:r>
          </a:p>
          <a:p>
            <a:r>
              <a:rPr lang="en-US" sz="1200" b="0" i="1" dirty="0"/>
              <a:t>Supporting list: [24/838r0, 24/1075r1] SP requested by: Jay</a:t>
            </a:r>
          </a:p>
          <a:p>
            <a:r>
              <a:rPr lang="en-US" sz="1200" dirty="0"/>
              <a:t>Result: </a:t>
            </a:r>
          </a:p>
          <a:p>
            <a:r>
              <a:rPr lang="en-US" sz="1200" dirty="0"/>
              <a:t>SP6: </a:t>
            </a:r>
            <a:r>
              <a:rPr lang="en-US" sz="1200" b="0" dirty="0"/>
              <a:t>Do you support that a non-AP STA can request its associated AP to initiate TXOPs/frame exchanges with the STA with an initial control frame that enables the non-AP STA to include unavailability feedback in the initial response frame?</a:t>
            </a:r>
          </a:p>
          <a:p>
            <a:r>
              <a:rPr lang="en-US" sz="1200" b="0" i="1" dirty="0"/>
              <a:t>Supporting list: [11-24/543, 11-24/857, 11-24/1226, 11-24/1247] SP requested by: Abdel</a:t>
            </a:r>
            <a:endParaRPr lang="en-US" sz="1200" dirty="0"/>
          </a:p>
          <a:p>
            <a:pPr marL="57150" indent="0"/>
            <a:endParaRPr lang="en-US" sz="120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Wednesday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01</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02</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Second:</a:t>
            </a:r>
          </a:p>
          <a:p>
            <a:r>
              <a:rPr lang="en-US" sz="1800" dirty="0"/>
              <a:t>Discussion:</a:t>
            </a:r>
          </a:p>
          <a:p>
            <a:pPr marL="0" indent="0"/>
            <a:r>
              <a:rPr lang="en-US" sz="1800" dirty="0"/>
              <a:t>Result: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 (23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SP1: Do you support the following text?</a:t>
            </a:r>
          </a:p>
          <a:p>
            <a:pPr marL="573786"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A shared AP may provide a sharing AP a preferred multi-AP transmission scheme of the shared AP, when the shared AP supports more than one multi-AP transmission schemes.</a:t>
            </a:r>
          </a:p>
          <a:p>
            <a:pPr marL="402336"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Note: the multi-AP transmission schemes may include but not limited to CSR, CBF, C-TDMA, etc.</a:t>
            </a:r>
            <a:endParaRPr lang="en-US" sz="1200" dirty="0"/>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SP2: Do you support the following text?</a:t>
            </a:r>
          </a:p>
          <a:p>
            <a:pPr marL="571500" lvl="1"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A sharing AP and a shared AP may coordinate availability/unavailability periods used for performing a multi-AP transmission.</a:t>
            </a:r>
          </a:p>
          <a:p>
            <a:pPr marL="40005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endParaRPr lang="en-US" sz="1200" dirty="0"/>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 (22 mins)</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SP4: Do you support defining a common framework of a M-AP Coordinated transmission for various coordination schemes?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NOTE: Coordination schemes such as: Co-SR (TXOP-based with power control), Co-BF, </a:t>
            </a:r>
            <a:br>
              <a:rPr lang="en-US" sz="1200" b="0" dirty="0">
                <a:solidFill>
                  <a:schemeClr val="tx1"/>
                </a:solidFill>
              </a:rPr>
            </a:br>
            <a:r>
              <a:rPr lang="en-US" sz="1200" b="0" dirty="0">
                <a:solidFill>
                  <a:schemeClr val="tx1"/>
                </a:solidFill>
              </a:rPr>
              <a:t>TBD Co-TDMA , TBD C-RTWT,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Supporting doc: [24/1871r4]</a:t>
            </a:r>
            <a:endParaRPr lang="en-US" sz="1400" dirty="0"/>
          </a:p>
          <a:p>
            <a:r>
              <a:rPr lang="en-US" sz="1200" dirty="0"/>
              <a:t>SP5: </a:t>
            </a:r>
            <a:r>
              <a:rPr lang="en-US" sz="1200" b="0" dirty="0"/>
              <a:t>Do you support defining a common framework of a M-AP Coordinated transmission that includes the following stages:</a:t>
            </a:r>
          </a:p>
          <a:p>
            <a:r>
              <a:rPr lang="en-US" sz="1200" b="0" dirty="0"/>
              <a:t>	Stage 1: M-AP Discovery</a:t>
            </a:r>
          </a:p>
          <a:p>
            <a:r>
              <a:rPr lang="en-US" sz="1200" b="0" dirty="0"/>
              <a:t>	Stage 2: M-AP Coordination agreement setting</a:t>
            </a:r>
          </a:p>
          <a:p>
            <a:r>
              <a:rPr lang="en-US" sz="1200" b="0" dirty="0"/>
              <a:t>	Note: The phases are provisioned for the framework. Mandatory / Optional - TBD</a:t>
            </a:r>
          </a:p>
          <a:p>
            <a:r>
              <a:rPr lang="en-US" sz="1200" b="0" i="1" dirty="0">
                <a:solidFill>
                  <a:schemeClr val="tx1"/>
                </a:solidFill>
              </a:rPr>
              <a:t>Supporting doc: [24/1871r4]</a:t>
            </a: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FF0000"/>
                </a:solidFill>
                <a:effectLst/>
                <a:ea typeface="MS Gothic" panose="020B0609070205080204" pitchFamily="49" charset="-128"/>
              </a:rPr>
              <a:t>24/1350 </a:t>
            </a:r>
            <a:r>
              <a:rPr lang="en-GB" sz="1400" b="0" i="0" u="none" strike="noStrike" kern="1200" dirty="0">
                <a:solidFill>
                  <a:srgbClr val="000000"/>
                </a:solidFill>
                <a:effectLst/>
                <a:ea typeface="MS Gothic" panose="020B0609070205080204" pitchFamily="49" charset="-128"/>
              </a:rPr>
              <a:t>L4S support implementation options</a:t>
            </a:r>
            <a:r>
              <a:rPr lang="en-US" sz="1400" b="0" dirty="0"/>
              <a:t> 				</a:t>
            </a:r>
            <a:r>
              <a:rPr lang="en-GB" sz="1400" b="0" i="0" u="none" strike="noStrike" kern="1200" dirty="0">
                <a:solidFill>
                  <a:srgbClr val="000000"/>
                </a:solidFill>
                <a:effectLst/>
                <a:ea typeface="MS Gothic" panose="020B0609070205080204" pitchFamily="49" charset="-128"/>
              </a:rPr>
              <a:t>Lili Hervieu</a:t>
            </a:r>
            <a:endParaRPr lang="en-US" sz="1400" b="0" i="0" u="none" strike="noStrike" dirty="0">
              <a:effectLst/>
            </a:endParaRPr>
          </a:p>
          <a:p>
            <a:r>
              <a:rPr lang="en-US" sz="1400" b="0" i="0" u="sng" strike="noStrike" kern="1200" dirty="0">
                <a:solidFill>
                  <a:srgbClr val="0563C1"/>
                </a:solidFill>
                <a:effectLst/>
                <a:ea typeface="MS Gothic" panose="020B0609070205080204" pitchFamily="49" charset="-128"/>
                <a:hlinkClick r:id="rId2"/>
              </a:rPr>
              <a:t>24/1124</a:t>
            </a:r>
            <a:r>
              <a:rPr lang="en-US" sz="1400" u="sng" dirty="0"/>
              <a:t> </a:t>
            </a:r>
            <a:r>
              <a:rPr lang="en-US" sz="1400" b="0" i="0" u="sng" strike="noStrike" kern="1200" dirty="0">
                <a:solidFill>
                  <a:srgbClr val="000000"/>
                </a:solidFill>
                <a:effectLst/>
                <a:ea typeface="MS Gothic" panose="020B0609070205080204" pitchFamily="49" charset="-128"/>
              </a:rPr>
              <a:t>Headroom Reason Reporting</a:t>
            </a:r>
            <a:r>
              <a:rPr lang="en-US" sz="1400" u="sng" dirty="0"/>
              <a:t> 					</a:t>
            </a:r>
            <a:r>
              <a:rPr lang="en-US" sz="1400" b="0" i="0" u="sng" strike="noStrike" kern="1200" dirty="0">
                <a:solidFill>
                  <a:srgbClr val="000000"/>
                </a:solidFill>
                <a:effectLst/>
                <a:ea typeface="MS Gothic" panose="020B0609070205080204" pitchFamily="49" charset="-128"/>
              </a:rPr>
              <a:t>Brian Hart</a:t>
            </a:r>
            <a:endParaRPr lang="en-US" sz="1400" b="0" u="sng" kern="1200" dirty="0">
              <a:ea typeface="MS Gothic" panose="020B0609070205080204" pitchFamily="49" charset="-128"/>
            </a:endParaRPr>
          </a:p>
          <a:p>
            <a:r>
              <a:rPr lang="en-US" sz="1400" b="0" i="0" u="none" strike="noStrike" kern="1200" dirty="0">
                <a:solidFill>
                  <a:srgbClr val="FF0000"/>
                </a:solidFill>
                <a:effectLst/>
                <a:ea typeface="MS Gothic" panose="020B0609070205080204" pitchFamily="49" charset="-128"/>
                <a:hlinkClick r:id="rId3"/>
              </a:rPr>
              <a:t>24/1405</a:t>
            </a:r>
            <a:r>
              <a:rPr lang="en-US" sz="1400" dirty="0"/>
              <a:t> </a:t>
            </a:r>
            <a:r>
              <a:rPr lang="en-US" sz="1400" b="0" i="0" u="none" strike="noStrike" kern="1200" dirty="0">
                <a:solidFill>
                  <a:srgbClr val="000000"/>
                </a:solidFill>
                <a:effectLst/>
                <a:ea typeface="MS Gothic" panose="020B0609070205080204" pitchFamily="49" charset="-128"/>
              </a:rPr>
              <a:t>Discussion on aspects in DRU operation - follow up</a:t>
            </a:r>
            <a:r>
              <a:rPr lang="en-US" sz="1400" dirty="0"/>
              <a:t> 		</a:t>
            </a:r>
            <a:r>
              <a:rPr lang="en-US" sz="1400" b="0" i="0" u="none" strike="noStrike" kern="1200" dirty="0">
                <a:solidFill>
                  <a:srgbClr val="000000"/>
                </a:solidFill>
                <a:effectLst/>
                <a:ea typeface="MS Gothic" panose="020B0609070205080204" pitchFamily="49" charset="-128"/>
              </a:rPr>
              <a:t>Arik Klein</a:t>
            </a:r>
            <a:endParaRPr lang="fr-FR" sz="1400" b="0" i="0" u="none" strike="noStrike" kern="1200" dirty="0">
              <a:solidFill>
                <a:srgbClr val="00000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24/1472</a:t>
            </a:r>
            <a:r>
              <a:rPr lang="en-GB" sz="1400" dirty="0"/>
              <a:t>	Consideration-on-DRU-for-11bn					Lei Zhou</a:t>
            </a:r>
          </a:p>
          <a:p>
            <a:pPr lvl="1">
              <a:buFont typeface="Arial" panose="020B0604020202020204" pitchFamily="34" charset="0"/>
              <a:buChar char="•"/>
            </a:pPr>
            <a:r>
              <a:rPr lang="en-GB" sz="1400" dirty="0">
                <a:solidFill>
                  <a:srgbClr val="FF0000"/>
                </a:solidFill>
                <a:hlinkClick r:id="rId3"/>
              </a:rPr>
              <a:t>24/1510</a:t>
            </a:r>
            <a:r>
              <a:rPr lang="en-GB" sz="1400" dirty="0"/>
              <a:t>	Open-issues-on-DRU							Lin Yang</a:t>
            </a:r>
          </a:p>
          <a:p>
            <a:pPr lvl="1">
              <a:buFont typeface="Arial" panose="020B0604020202020204" pitchFamily="34" charset="0"/>
              <a:buChar char="•"/>
            </a:pPr>
            <a:r>
              <a:rPr lang="en-GB" sz="1400" dirty="0">
                <a:hlinkClick r:id="rId4"/>
              </a:rPr>
              <a:t>24/1540</a:t>
            </a:r>
            <a:r>
              <a:rPr lang="en-GB" sz="1400" dirty="0"/>
              <a:t>	Power Imbalance Issue Analysis for DRU				Bo Gong</a:t>
            </a:r>
          </a:p>
          <a:p>
            <a:pPr lvl="1">
              <a:buFont typeface="Arial" panose="020B0604020202020204" pitchFamily="34" charset="0"/>
              <a:buChar char="•"/>
            </a:pPr>
            <a:r>
              <a:rPr lang="en-GB" sz="1400" dirty="0">
                <a:solidFill>
                  <a:srgbClr val="FF0000"/>
                </a:solidFill>
                <a:hlinkClick r:id="rId5"/>
              </a:rPr>
              <a:t>24/1556</a:t>
            </a:r>
            <a:r>
              <a:rPr lang="en-GB" sz="1400" dirty="0"/>
              <a:t>	Thoughts on DRU Availability for Regulatory Compliance	Yusuke Asai</a:t>
            </a:r>
          </a:p>
          <a:p>
            <a:pPr lvl="1">
              <a:buFont typeface="Arial" panose="020B0604020202020204" pitchFamily="34" charset="0"/>
              <a:buChar char="•"/>
            </a:pPr>
            <a:r>
              <a:rPr lang="en-GB" sz="1400" dirty="0">
                <a:hlinkClick r:id="rId6"/>
              </a:rPr>
              <a:t>24/1480</a:t>
            </a:r>
            <a:r>
              <a:rPr lang="en-GB" sz="1400" dirty="0"/>
              <a:t>	UHR-LTF for DRU							Sigurd Schelstraete</a:t>
            </a:r>
          </a:p>
          <a:p>
            <a:pPr lvl="1">
              <a:buFont typeface="Arial" panose="020B0604020202020204" pitchFamily="34" charset="0"/>
              <a:buChar char="•"/>
            </a:pPr>
            <a:r>
              <a:rPr lang="en-GB" sz="1400" dirty="0">
                <a:hlinkClick r:id="rId7"/>
              </a:rPr>
              <a:t>24/1552</a:t>
            </a:r>
            <a:r>
              <a:rPr lang="en-GB" sz="1400" dirty="0"/>
              <a:t>	UHR-LTF Design for DRU - Further Results			Mahmoud Kamel</a:t>
            </a:r>
          </a:p>
          <a:p>
            <a:pPr lvl="1">
              <a:buFont typeface="Arial" panose="020B0604020202020204" pitchFamily="34" charset="0"/>
              <a:buChar char="•"/>
            </a:pPr>
            <a:r>
              <a:rPr lang="en-GB" sz="1400" dirty="0">
                <a:solidFill>
                  <a:srgbClr val="FF0000"/>
                </a:solidFill>
                <a:hlinkClick r:id="rId8"/>
              </a:rPr>
              <a:t>24/1567</a:t>
            </a:r>
            <a:r>
              <a:rPr lang="en-GB" sz="1400" dirty="0"/>
              <a:t>	LTF Design for DRU							Ron Porat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NPCA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3"/>
              </a:rPr>
              <a:t>24/0868</a:t>
            </a:r>
            <a:r>
              <a:rPr lang="en-GB" sz="1400" dirty="0"/>
              <a:t> </a:t>
            </a:r>
            <a:r>
              <a:rPr lang="en-GB" sz="1400" b="0" i="0" u="none" strike="noStrike" kern="1200" dirty="0">
                <a:solidFill>
                  <a:srgbClr val="000000"/>
                </a:solidFill>
                <a:effectLst/>
                <a:ea typeface="MS Gothic" panose="020B0609070205080204" pitchFamily="49" charset="-128"/>
              </a:rPr>
              <a:t>Additional Considerations on Non-Primary Channel Access</a:t>
            </a:r>
            <a:r>
              <a:rPr lang="en-GB" sz="1400" dirty="0"/>
              <a:t> 	</a:t>
            </a:r>
            <a:r>
              <a:rPr lang="en-GB" sz="1400" b="0" i="0" u="none" strike="noStrike" kern="1200" dirty="0">
                <a:solidFill>
                  <a:srgbClr val="000000"/>
                </a:solidFill>
                <a:effectLst/>
                <a:ea typeface="MS Gothic" panose="020B0609070205080204" pitchFamily="49" charset="-128"/>
              </a:rPr>
              <a:t>Leonardo </a:t>
            </a:r>
            <a:r>
              <a:rPr lang="en-GB" sz="1400" b="0" i="0" u="none" strike="noStrike" kern="1200" dirty="0" err="1">
                <a:solidFill>
                  <a:srgbClr val="000000"/>
                </a:solidFill>
                <a:effectLst/>
                <a:ea typeface="MS Gothic" panose="020B0609070205080204" pitchFamily="49" charset="-128"/>
              </a:rPr>
              <a:t>Lanante</a:t>
            </a:r>
            <a:r>
              <a:rPr lang="en-GB" sz="1400" dirty="0"/>
              <a:t> </a:t>
            </a:r>
          </a:p>
          <a:p>
            <a:pPr lvl="1">
              <a:buFont typeface="Arial" panose="020B0604020202020204" pitchFamily="34" charset="0"/>
              <a:buChar char="•"/>
            </a:pPr>
            <a:r>
              <a:rPr lang="en-GB" sz="1400" dirty="0">
                <a:hlinkClick r:id="rId4"/>
              </a:rPr>
              <a:t>24/1125</a:t>
            </a:r>
            <a:r>
              <a:rPr lang="en-GB" sz="1400" dirty="0"/>
              <a:t>	Considerations on switching for NPCA				</a:t>
            </a:r>
            <a:r>
              <a:rPr lang="en-GB" sz="1400" dirty="0" err="1"/>
              <a:t>Dongju</a:t>
            </a:r>
            <a:r>
              <a:rPr lang="en-GB" sz="1400" dirty="0"/>
              <a:t> Cha</a:t>
            </a:r>
          </a:p>
          <a:p>
            <a:pPr lvl="1">
              <a:buFont typeface="Arial" panose="020B0604020202020204" pitchFamily="34" charset="0"/>
              <a:buChar char="•"/>
            </a:pPr>
            <a:r>
              <a:rPr lang="en-GB" sz="1400" dirty="0">
                <a:hlinkClick r:id="rId5"/>
              </a:rPr>
              <a:t>24/1155</a:t>
            </a:r>
            <a:r>
              <a:rPr lang="en-GB" sz="1400" dirty="0"/>
              <a:t>	Further discussions on NPCA	  					</a:t>
            </a:r>
            <a:r>
              <a:rPr lang="en-GB" sz="1400" dirty="0" err="1"/>
              <a:t>Sanghyun</a:t>
            </a:r>
            <a:r>
              <a:rPr lang="en-GB" sz="1400" dirty="0"/>
              <a:t> Kim</a:t>
            </a:r>
          </a:p>
          <a:p>
            <a:pPr lvl="1">
              <a:buFont typeface="Arial" panose="020B0604020202020204" pitchFamily="34" charset="0"/>
              <a:buChar char="•"/>
            </a:pPr>
            <a:r>
              <a:rPr lang="en-GB" sz="1400" dirty="0">
                <a:hlinkClick r:id="rId6"/>
              </a:rPr>
              <a:t>24/1218</a:t>
            </a:r>
            <a:r>
              <a:rPr lang="en-GB" sz="1400" dirty="0"/>
              <a:t>	NPCA - next level discussions						Gaurang Naik</a:t>
            </a:r>
          </a:p>
          <a:p>
            <a:pPr lvl="1">
              <a:buFont typeface="Arial" panose="020B0604020202020204" pitchFamily="34" charset="0"/>
              <a:buChar char="•"/>
            </a:pPr>
            <a:r>
              <a:rPr lang="en-GB" sz="1400" dirty="0">
                <a:hlinkClick r:id="rId7"/>
              </a:rPr>
              <a:t>24/1222</a:t>
            </a:r>
            <a:r>
              <a:rPr lang="en-GB" sz="1400" dirty="0"/>
              <a:t>	NPCA Follow up								Liwen Chu</a:t>
            </a:r>
          </a:p>
          <a:p>
            <a:pPr lvl="1">
              <a:buFont typeface="Arial" panose="020B0604020202020204" pitchFamily="34" charset="0"/>
              <a:buChar char="•"/>
            </a:pPr>
            <a:r>
              <a:rPr lang="en-GB" sz="1400" dirty="0">
                <a:solidFill>
                  <a:srgbClr val="FF0000"/>
                </a:solidFill>
              </a:rPr>
              <a:t>24/1229</a:t>
            </a:r>
            <a:r>
              <a:rPr lang="en-GB" sz="1400" dirty="0"/>
              <a:t>	NPCA follow-up								Cariou, Laurent</a:t>
            </a:r>
          </a:p>
          <a:p>
            <a:pPr lvl="1">
              <a:buFont typeface="Arial" panose="020B0604020202020204" pitchFamily="34" charset="0"/>
              <a:buChar char="•"/>
            </a:pPr>
            <a:r>
              <a:rPr lang="en-GB" sz="1400" dirty="0">
                <a:hlinkClick r:id="rId8"/>
              </a:rPr>
              <a:t>24/1259</a:t>
            </a:r>
            <a:r>
              <a:rPr lang="en-GB" sz="1400" dirty="0"/>
              <a:t>	SP-based non-primary channel access follow-up			Yue Zhao</a:t>
            </a:r>
          </a:p>
          <a:p>
            <a:pPr lvl="1">
              <a:buFont typeface="Arial" panose="020B0604020202020204" pitchFamily="34" charset="0"/>
              <a:buChar char="•"/>
            </a:pPr>
            <a:r>
              <a:rPr lang="en-GB" sz="1400" dirty="0">
                <a:solidFill>
                  <a:srgbClr val="FF0000"/>
                </a:solidFill>
              </a:rPr>
              <a:t>24/1260</a:t>
            </a:r>
            <a:r>
              <a:rPr lang="en-GB" sz="1400" dirty="0"/>
              <a:t>	Further considerations on NPCA					Liuming Lu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100" dirty="0"/>
              <a:t>SP1</a:t>
            </a:r>
            <a:r>
              <a:rPr lang="en-US" sz="1100" b="0" dirty="0"/>
              <a:t>: Do you agree to add mechanisms in 11bn to improve latency for peer-to-peer communication for a non-AP STA on the base channel as well as off-channel?</a:t>
            </a:r>
          </a:p>
          <a:p>
            <a:r>
              <a:rPr lang="en-US" sz="1100" b="0" dirty="0"/>
              <a:t>Note 1: </a:t>
            </a:r>
          </a:p>
          <a:p>
            <a:r>
              <a:rPr lang="en-US" sz="1100" b="0" dirty="0"/>
              <a:t>- Base channel is the channel where the AP associated with the non-AP STA is operating.</a:t>
            </a:r>
          </a:p>
          <a:p>
            <a:r>
              <a:rPr lang="en-US" sz="1100" b="0" dirty="0"/>
              <a:t>- A channel where the associated AP is not operating is an off-channel for the non-AP STA.</a:t>
            </a:r>
          </a:p>
          <a:p>
            <a:r>
              <a:rPr lang="en-US" sz="1100" b="0" dirty="0"/>
              <a:t>Note 2: Off-channel P2P improvement can be based on enhancement on the baseline Channel Usage procedure</a:t>
            </a:r>
          </a:p>
          <a:p>
            <a:pPr marL="0" indent="0"/>
            <a:r>
              <a:rPr lang="en-US" sz="1100" b="0" i="1" dirty="0"/>
              <a:t>Supporting list: [</a:t>
            </a:r>
            <a:r>
              <a:rPr lang="pt-BR" sz="1000" b="0" i="1" dirty="0">
                <a:solidFill>
                  <a:srgbClr val="222222"/>
                </a:solidFill>
                <a:effectLst/>
                <a:highlight>
                  <a:srgbClr val="FFFFFF"/>
                </a:highlight>
                <a:latin typeface="Arial" panose="020B0604020202020204" pitchFamily="34" charset="0"/>
              </a:rPr>
              <a:t>11-22/1528r1, 11-23/294r1, 11-23/1424r0, 11-23/1929r0, 11-24/392r2, 11-24/393r3, 11-</a:t>
            </a:r>
            <a:r>
              <a:rPr lang="pt-BR" sz="1000" b="0" i="1" dirty="0">
                <a:solidFill>
                  <a:srgbClr val="222222"/>
                </a:solidFill>
                <a:effectLst/>
                <a:highlight>
                  <a:srgbClr val="FFFFFF"/>
                </a:highlight>
                <a:latin typeface="Aptos" panose="020B0004020202020204" pitchFamily="34" charset="0"/>
              </a:rPr>
              <a:t>24/0403r2</a:t>
            </a:r>
            <a:r>
              <a:rPr lang="en-US" sz="1100" b="0" i="1" dirty="0"/>
              <a:t>] SP requested by: Rubayet</a:t>
            </a:r>
          </a:p>
          <a:p>
            <a:pPr marL="0" indent="0" algn="l">
              <a:spcBef>
                <a:spcPts val="0"/>
              </a:spcBef>
              <a:spcAft>
                <a:spcPts val="0"/>
              </a:spcAft>
            </a:pPr>
            <a:endParaRPr lang="en-US" sz="1000" b="1"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1000" b="1" i="0" dirty="0">
                <a:solidFill>
                  <a:srgbClr val="222222"/>
                </a:solidFill>
                <a:effectLst/>
                <a:highlight>
                  <a:srgbClr val="FFFFFF"/>
                </a:highlight>
                <a:latin typeface="Arial" panose="020B0604020202020204" pitchFamily="34" charset="0"/>
              </a:rPr>
              <a:t>SP2: Do you support that an UHR STA that uses the power save mode to transition from lower capability (LC) mode to higher capability (HC) mode, advertises the amount of padding it needs in a received initial control frame?</a:t>
            </a:r>
            <a:endParaRPr lang="en-US" sz="1800" b="0" i="0" dirty="0">
              <a:solidFill>
                <a:srgbClr val="222222"/>
              </a:solidFill>
              <a:effectLst/>
              <a:highlight>
                <a:srgbClr val="FFFFFF"/>
              </a:highlight>
              <a:latin typeface="Arial" panose="020B0604020202020204" pitchFamily="34" charset="0"/>
            </a:endParaRPr>
          </a:p>
          <a:p>
            <a:pPr marL="742950" marR="0" lvl="1" indent="-285750" algn="l">
              <a:spcBef>
                <a:spcPts val="0"/>
              </a:spcBef>
              <a:spcAft>
                <a:spcPts val="0"/>
              </a:spcAft>
              <a:buFont typeface="Arial" panose="020B0604020202020204" pitchFamily="34" charset="0"/>
              <a:buChar char="•"/>
            </a:pPr>
            <a:r>
              <a:rPr lang="en-US" sz="1000" b="0" i="0" dirty="0">
                <a:solidFill>
                  <a:srgbClr val="222222"/>
                </a:solidFill>
                <a:effectLst/>
                <a:highlight>
                  <a:srgbClr val="FFFFFF"/>
                </a:highlight>
                <a:latin typeface="Aptos" panose="020B0004020202020204" pitchFamily="34" charset="0"/>
              </a:rPr>
              <a:t>Padding values range between 0 and 256 us with a TBD resolution</a:t>
            </a:r>
            <a:endParaRPr lang="en-US" sz="1050" b="0" i="0" dirty="0">
              <a:solidFill>
                <a:srgbClr val="222222"/>
              </a:solidFill>
              <a:effectLst/>
              <a:highlight>
                <a:srgbClr val="FFFFFF"/>
              </a:highlight>
              <a:latin typeface="Aptos" panose="020B0004020202020204" pitchFamily="34" charset="0"/>
            </a:endParaRPr>
          </a:p>
          <a:p>
            <a:pPr algn="l"/>
            <a:r>
              <a:rPr lang="en-US" sz="1000" b="0" i="0" dirty="0">
                <a:solidFill>
                  <a:srgbClr val="222222"/>
                </a:solidFill>
                <a:effectLst/>
                <a:highlight>
                  <a:srgbClr val="FFFFFF"/>
                </a:highlight>
                <a:latin typeface="Arial" panose="020B0604020202020204" pitchFamily="34" charset="0"/>
              </a:rPr>
              <a:t>Supporting List: ??? </a:t>
            </a:r>
            <a:r>
              <a:rPr lang="en-US" sz="1000" b="0" i="1" dirty="0"/>
              <a:t>SP requested by: Sherief </a:t>
            </a:r>
            <a:r>
              <a:rPr lang="en-US" sz="1000" b="0" i="0" dirty="0">
                <a:solidFill>
                  <a:srgbClr val="222222"/>
                </a:solidFill>
                <a:effectLst/>
                <a:highlight>
                  <a:srgbClr val="FFFFFF"/>
                </a:highlight>
                <a:latin typeface="Arial" panose="020B0604020202020204" pitchFamily="34" charset="0"/>
              </a:rPr>
              <a:t> </a:t>
            </a:r>
          </a:p>
          <a:p>
            <a:pPr algn="l"/>
            <a:endParaRPr lang="en-US" sz="1800" b="0"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1000" b="1" i="0" dirty="0">
                <a:solidFill>
                  <a:srgbClr val="222222"/>
                </a:solidFill>
                <a:effectLst/>
                <a:highlight>
                  <a:srgbClr val="FFFFFF"/>
                </a:highlight>
                <a:latin typeface="Arial" panose="020B0604020202020204" pitchFamily="34" charset="0"/>
              </a:rPr>
              <a:t>SP3: 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endParaRPr lang="en-US" sz="1800" b="0" i="0" dirty="0">
              <a:solidFill>
                <a:srgbClr val="222222"/>
              </a:solidFill>
              <a:effectLst/>
              <a:highlight>
                <a:srgbClr val="FFFFFF"/>
              </a:highlight>
              <a:latin typeface="Arial" panose="020B0604020202020204" pitchFamily="34" charset="0"/>
            </a:endParaRPr>
          </a:p>
          <a:p>
            <a:pPr marL="914400" algn="l"/>
            <a:r>
              <a:rPr lang="en-US" sz="1000" b="0" i="0" dirty="0">
                <a:solidFill>
                  <a:srgbClr val="222222"/>
                </a:solidFill>
                <a:effectLst/>
                <a:highlight>
                  <a:srgbClr val="FFFFFF"/>
                </a:highlight>
                <a:latin typeface="Calibri" panose="020F0502020204030204" pitchFamily="34" charset="0"/>
              </a:rPr>
              <a:t>–</a:t>
            </a:r>
            <a:r>
              <a:rPr lang="en-US" sz="500" b="0" i="0" dirty="0">
                <a:solidFill>
                  <a:srgbClr val="222222"/>
                </a:solidFill>
                <a:effectLst/>
                <a:highlight>
                  <a:srgbClr val="FFFFFF"/>
                </a:highlight>
                <a:latin typeface="Times New Roman" panose="02020603050405020304" pitchFamily="18" charset="0"/>
              </a:rPr>
              <a:t>         </a:t>
            </a:r>
            <a:r>
              <a:rPr lang="en-US" sz="1000" b="0" i="0" dirty="0">
                <a:solidFill>
                  <a:srgbClr val="222222"/>
                </a:solidFill>
                <a:effectLst/>
                <a:highlight>
                  <a:srgbClr val="FFFFFF"/>
                </a:highlight>
                <a:latin typeface="Arial" panose="020B0604020202020204" pitchFamily="34" charset="0"/>
              </a:rPr>
              <a:t>Mandatory/optional support for transmitting intermediate FCS is TBD</a:t>
            </a:r>
            <a:endParaRPr lang="en-US" sz="1800" b="0" i="0" dirty="0">
              <a:solidFill>
                <a:srgbClr val="222222"/>
              </a:solidFill>
              <a:effectLst/>
              <a:highlight>
                <a:srgbClr val="FFFFFF"/>
              </a:highlight>
              <a:latin typeface="Arial" panose="020B0604020202020204" pitchFamily="34" charset="0"/>
            </a:endParaRPr>
          </a:p>
          <a:p>
            <a:pPr algn="l"/>
            <a:r>
              <a:rPr lang="en-US" sz="1100" b="0" i="0" dirty="0">
                <a:solidFill>
                  <a:srgbClr val="222222"/>
                </a:solidFill>
                <a:effectLst/>
                <a:highlight>
                  <a:srgbClr val="FFFFFF"/>
                </a:highlight>
                <a:latin typeface="Arial" panose="020B0604020202020204" pitchFamily="34" charset="0"/>
              </a:rPr>
              <a:t>Supporting List: ??? </a:t>
            </a:r>
            <a:r>
              <a:rPr lang="en-US" sz="1100" b="0" i="1" dirty="0"/>
              <a:t>SP requested by: Sherief </a:t>
            </a:r>
            <a:r>
              <a:rPr lang="en-US" sz="1100" b="0" i="0" dirty="0">
                <a:solidFill>
                  <a:srgbClr val="222222"/>
                </a:solidFill>
                <a:effectLst/>
                <a:highlight>
                  <a:srgbClr val="FFFFFF"/>
                </a:highlight>
                <a:latin typeface="Arial" panose="020B0604020202020204" pitchFamily="34" charset="0"/>
              </a:rPr>
              <a:t> </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100" b="0" dirty="0"/>
              <a:t>SP4: Do you agree that TGbn shall define a Coordinated TDMA (C-TDMA) procedure for an AP to share its time resources of an obtained TXOP with a set of APs.</a:t>
            </a:r>
          </a:p>
          <a:p>
            <a:pPr>
              <a:buFont typeface="Arial" panose="020B0604020202020204" pitchFamily="34" charset="0"/>
              <a:buChar char="•"/>
            </a:pPr>
            <a:r>
              <a:rPr lang="en-US" sz="1100" b="0" dirty="0"/>
              <a:t>Set of APs is TBD.</a:t>
            </a:r>
          </a:p>
          <a:p>
            <a:pPr>
              <a:buFont typeface="Arial" panose="020B0604020202020204" pitchFamily="34" charset="0"/>
              <a:buChar char="•"/>
            </a:pPr>
            <a:r>
              <a:rPr lang="en-US" sz="1100" b="0" dirty="0"/>
              <a:t>The set can consist of one AP.</a:t>
            </a:r>
          </a:p>
          <a:p>
            <a:r>
              <a:rPr lang="en-US" sz="1100" b="0" i="1" dirty="0"/>
              <a:t> Supporting list: [11-23/0041, 11-23/249, 11-23/0261, 11-23/739, 11-23/1085, 11-23/1692, 11-23/1895, 11-23/1910, 11-23/1912, 11-24/93, 11-24/227, 11-24/411, 11-24/423, 11-24/842, 11-24/843, 11-24/887, 11-24/941, 11-24/1016, 11-24/1017, 11-24/1225] SP requested by: Abhishek</a:t>
            </a:r>
          </a:p>
          <a:p>
            <a:pPr marL="0" indent="0"/>
            <a:r>
              <a:rPr lang="en-US" sz="1050" dirty="0"/>
              <a:t>SP5: Do you agree to define a mode of operation in NPCA where the NPCA non-AP does not use untriggered UL transmissions on the NPCA primary channel</a:t>
            </a:r>
          </a:p>
          <a:p>
            <a:pPr>
              <a:buFont typeface="Arial" panose="020B0604020202020204" pitchFamily="34" charset="0"/>
              <a:buChar char="•"/>
            </a:pPr>
            <a:r>
              <a:rPr lang="en-US" sz="1100" b="0" dirty="0"/>
              <a:t>This mode can be enabled/disabled by the AP  </a:t>
            </a:r>
          </a:p>
          <a:p>
            <a:pPr>
              <a:buFont typeface="Arial" panose="020B0604020202020204" pitchFamily="34" charset="0"/>
              <a:buChar char="•"/>
            </a:pPr>
            <a:r>
              <a:rPr lang="en-US" sz="1100" b="0" dirty="0"/>
              <a:t>Whether the mode is for all associated non-APs or per non-AP is TBD</a:t>
            </a:r>
          </a:p>
          <a:p>
            <a:pPr>
              <a:buFont typeface="Arial" panose="020B0604020202020204" pitchFamily="34" charset="0"/>
              <a:buChar char="•"/>
            </a:pPr>
            <a:r>
              <a:rPr lang="en-US" sz="1100" b="0" dirty="0"/>
              <a:t>TBD whether MU EDCA parameters mechanism is used for this or not</a:t>
            </a:r>
          </a:p>
          <a:p>
            <a:pPr marL="0" indent="0"/>
            <a:r>
              <a:rPr lang="en-US" sz="1050" b="0" dirty="0"/>
              <a:t>Supporting list: 24/1093] SP requested by: Sindhu</a:t>
            </a:r>
          </a:p>
          <a:p>
            <a:pPr marL="0" indent="0"/>
            <a:r>
              <a:rPr lang="en-US" sz="1050" dirty="0"/>
              <a:t>SP6: Do you agree with the following:</a:t>
            </a:r>
          </a:p>
          <a:p>
            <a:pPr>
              <a:buFont typeface="Arial" panose="020B0604020202020204" pitchFamily="34" charset="0"/>
              <a:buChar char="•"/>
            </a:pPr>
            <a:r>
              <a:rPr lang="en-US" sz="1100" b="0" dirty="0"/>
              <a:t>An NPCA STA shall initiate frame exchange on the NPCA Primary channel with an NPCA Initial Control Frame in the non-HT PPDU or non-HT duplicate PPDU format using a rate of 6 Mb/s, 12 Mb/s, or 24 Mb/s</a:t>
            </a:r>
          </a:p>
          <a:p>
            <a:pPr>
              <a:buFont typeface="Arial" panose="020B0604020202020204" pitchFamily="34" charset="0"/>
              <a:buChar char="•"/>
            </a:pPr>
            <a:r>
              <a:rPr lang="en-US" sz="1100" b="0" dirty="0"/>
              <a:t>Details on NPCA ICF are TBD</a:t>
            </a:r>
          </a:p>
          <a:p>
            <a:pPr marL="0" indent="0"/>
            <a:r>
              <a:rPr lang="en-US" sz="1050" b="0" dirty="0"/>
              <a:t>Supporting list: [24/1093] SP requested by: Sindhu</a:t>
            </a:r>
          </a:p>
          <a:p>
            <a:endParaRPr lang="en-US" sz="1100" b="0" i="1"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2"/>
              </a:rPr>
              <a:t>24/1443</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DPWiFi</a:t>
            </a:r>
            <a:r>
              <a:rPr lang="en-US" sz="1400" b="0" i="0" u="none" strike="noStrike" kern="1200" dirty="0">
                <a:solidFill>
                  <a:srgbClr val="000000"/>
                </a:solidFill>
                <a:effectLst/>
                <a:ea typeface="MS Gothic" panose="020B0609070205080204" pitchFamily="49" charset="-128"/>
              </a:rPr>
              <a:t> </a:t>
            </a:r>
            <a:r>
              <a:rPr lang="en-US" sz="1400" b="0" i="0" u="none" strike="noStrike" kern="1200" dirty="0" err="1">
                <a:solidFill>
                  <a:srgbClr val="000000"/>
                </a:solidFill>
                <a:effectLst/>
                <a:ea typeface="MS Gothic" panose="020B0609070205080204" pitchFamily="49" charset="-128"/>
              </a:rPr>
              <a:t>RevA</a:t>
            </a:r>
            <a:r>
              <a:rPr lang="en-US" sz="1400" b="0" i="0" u="none" strike="noStrike" kern="1200" dirty="0">
                <a:solidFill>
                  <a:srgbClr val="000000"/>
                </a:solidFill>
                <a:effectLst/>
                <a:ea typeface="MS Gothic" panose="020B0609070205080204" pitchFamily="49" charset="-128"/>
              </a:rPr>
              <a:t> 								Carlos Rios</a:t>
            </a:r>
            <a:endParaRPr lang="en-US" sz="1400" b="0" i="0" u="none" strike="noStrike" dirty="0">
              <a:effectLst/>
            </a:endParaRPr>
          </a:p>
          <a:p>
            <a:pPr lvl="1">
              <a:buFont typeface="Arial" panose="020B0604020202020204" pitchFamily="34" charset="0"/>
              <a:buChar char="•"/>
            </a:pPr>
            <a:r>
              <a:rPr lang="en-US" sz="1400" b="0" i="0" u="none" strike="noStrike" dirty="0">
                <a:solidFill>
                  <a:srgbClr val="FF0000"/>
                </a:solidFill>
                <a:effectLst/>
                <a:hlinkClick r:id="rId3"/>
              </a:rPr>
              <a:t>24/1487</a:t>
            </a:r>
            <a:r>
              <a:rPr lang="en-US" sz="1400" dirty="0"/>
              <a:t> </a:t>
            </a:r>
            <a:r>
              <a:rPr lang="en-US" sz="1400" b="0" i="0" u="none" strike="noStrike" dirty="0">
                <a:solidFill>
                  <a:srgbClr val="000000"/>
                </a:solidFill>
                <a:effectLst/>
              </a:rPr>
              <a:t>LDPC and Framing Settings for Ultra High Reliability</a:t>
            </a:r>
            <a:r>
              <a:rPr lang="en-US" sz="1400" dirty="0"/>
              <a:t> 		</a:t>
            </a:r>
            <a:r>
              <a:rPr lang="en-US" sz="1400" b="0" i="0" u="none" strike="noStrike" dirty="0">
                <a:solidFill>
                  <a:srgbClr val="000000"/>
                </a:solidFill>
                <a:effectLst/>
              </a:rPr>
              <a:t>Rainer Strobel</a:t>
            </a:r>
            <a:r>
              <a:rPr lang="en-US" sz="1400" dirty="0"/>
              <a:t> </a:t>
            </a:r>
          </a:p>
          <a:p>
            <a:pPr lvl="1">
              <a:buFont typeface="Arial" panose="020B0604020202020204" pitchFamily="34" charset="0"/>
              <a:buChar char="•"/>
            </a:pPr>
            <a:r>
              <a:rPr lang="en-US" sz="1400" dirty="0">
                <a:hlinkClick r:id="rId4"/>
              </a:rPr>
              <a:t>24/1492</a:t>
            </a:r>
            <a:r>
              <a:rPr lang="en-US" sz="1400" dirty="0"/>
              <a:t>	Comp. between Dynamic &amp; Fixed Start CSD Assignment	Bo Gong</a:t>
            </a:r>
          </a:p>
          <a:p>
            <a:pPr lvl="1">
              <a:buFont typeface="Arial" panose="020B0604020202020204" pitchFamily="34" charset="0"/>
              <a:buChar char="•"/>
            </a:pPr>
            <a:r>
              <a:rPr lang="en-US" sz="1400" dirty="0">
                <a:hlinkClick r:id="rId5"/>
              </a:rPr>
              <a:t>24/1493</a:t>
            </a:r>
            <a:r>
              <a:rPr lang="en-US" sz="1400" dirty="0"/>
              <a:t>	Tone Plan Shift Value Design						Bo Gong</a:t>
            </a:r>
          </a:p>
          <a:p>
            <a:pPr lvl="1">
              <a:buFont typeface="Arial" panose="020B0604020202020204" pitchFamily="34" charset="0"/>
              <a:buChar char="•"/>
            </a:pPr>
            <a:r>
              <a:rPr lang="en-US" sz="1400" b="0" i="0" u="none" strike="noStrike" dirty="0">
                <a:solidFill>
                  <a:srgbClr val="FF0000"/>
                </a:solidFill>
                <a:effectLst/>
                <a:hlinkClick r:id="rId6"/>
              </a:rPr>
              <a:t>24/1555</a:t>
            </a:r>
            <a:r>
              <a:rPr lang="en-US" sz="1400" dirty="0"/>
              <a:t> </a:t>
            </a:r>
            <a:r>
              <a:rPr lang="en-US" sz="1400" b="0" i="0" u="none" strike="noStrike" dirty="0">
                <a:solidFill>
                  <a:srgbClr val="000000"/>
                </a:solidFill>
                <a:effectLst/>
              </a:rPr>
              <a:t>Thought on PAP Transmission in Joint Transmission</a:t>
            </a:r>
            <a:r>
              <a:rPr lang="en-US" sz="1400" dirty="0"/>
              <a:t> 		</a:t>
            </a:r>
            <a:r>
              <a:rPr lang="en-US" sz="1400" b="0" i="0" u="none" strike="noStrike" dirty="0" err="1">
                <a:solidFill>
                  <a:srgbClr val="000000"/>
                </a:solidFill>
                <a:effectLst/>
              </a:rPr>
              <a:t>Kazunobu</a:t>
            </a:r>
            <a:r>
              <a:rPr lang="en-US" sz="1400" b="0" i="0" u="none" strike="noStrike" dirty="0">
                <a:solidFill>
                  <a:srgbClr val="000000"/>
                </a:solidFill>
                <a:effectLst/>
              </a:rPr>
              <a:t> Serizawa</a:t>
            </a:r>
            <a:endParaRPr lang="en-GB" sz="1200" dirty="0"/>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Roaming + SR</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24/0679</a:t>
            </a:r>
            <a:r>
              <a:rPr lang="en-US" sz="1400" dirty="0"/>
              <a:t> </a:t>
            </a:r>
            <a:r>
              <a:rPr lang="en-US" sz="1400" b="0" i="0" u="none" strike="noStrike" kern="1200" dirty="0">
                <a:solidFill>
                  <a:srgbClr val="000000"/>
                </a:solidFill>
                <a:effectLst/>
                <a:ea typeface="MS Gothic" panose="020B0609070205080204" pitchFamily="49" charset="-128"/>
              </a:rPr>
              <a:t>Thoughts on Functionality and Security Architecture for UHR Seamless Roaming</a:t>
            </a:r>
            <a:r>
              <a:rPr lang="en-US" sz="1400" dirty="0"/>
              <a:t> 												</a:t>
            </a:r>
            <a:r>
              <a:rPr lang="en-US" sz="1400" b="0" i="0" u="none" strike="noStrike" kern="1200" dirty="0">
                <a:solidFill>
                  <a:srgbClr val="000000"/>
                </a:solidFill>
                <a:effectLst/>
                <a:ea typeface="MS Gothic" panose="020B0609070205080204" pitchFamily="49" charset="-128"/>
              </a:rPr>
              <a:t>Thomas Derham</a:t>
            </a:r>
            <a:r>
              <a:rPr lang="en-US" sz="1400" dirty="0"/>
              <a:t>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rPr>
              <a:t>24/0888</a:t>
            </a:r>
            <a:r>
              <a:rPr lang="en-US" sz="1400" dirty="0"/>
              <a:t> </a:t>
            </a:r>
            <a:r>
              <a:rPr lang="en-US" sz="1400" b="0" i="0" u="none" strike="noStrike" kern="1200" dirty="0">
                <a:solidFill>
                  <a:srgbClr val="000000"/>
                </a:solidFill>
                <a:effectLst/>
                <a:ea typeface="MS Gothic" panose="020B0609070205080204" pitchFamily="49" charset="-128"/>
              </a:rPr>
              <a:t>Trigger-based spatial reuse and P2P transmission</a:t>
            </a:r>
            <a:r>
              <a:rPr lang="en-US" sz="1400" dirty="0"/>
              <a:t> 			</a:t>
            </a:r>
            <a:r>
              <a:rPr lang="en-US" sz="1400" b="0" i="0" u="none" strike="noStrike" kern="1200" dirty="0">
                <a:solidFill>
                  <a:srgbClr val="000000"/>
                </a:solidFill>
                <a:effectLst/>
                <a:ea typeface="MS Gothic" panose="020B0609070205080204" pitchFamily="49" charset="-128"/>
              </a:rPr>
              <a:t>Liuming Lu</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pPr marL="0" indent="0"/>
            <a:r>
              <a:rPr lang="en-US" sz="1200" dirty="0"/>
              <a:t>SP1: Do you agree with the following:</a:t>
            </a:r>
          </a:p>
          <a:p>
            <a:pPr marL="400050">
              <a:buFont typeface="Arial" panose="020B0604020202020204" pitchFamily="34" charset="0"/>
              <a:buChar char="•"/>
            </a:pPr>
            <a:r>
              <a:rPr lang="en-US" sz="1100" b="0" dirty="0"/>
              <a:t>Unavailability Target Start Time is indicated using 9 bits with a granularity of 64us</a:t>
            </a:r>
          </a:p>
          <a:p>
            <a:pPr marL="400050">
              <a:buFont typeface="Arial" panose="020B0604020202020204" pitchFamily="34" charset="0"/>
              <a:buChar char="•"/>
            </a:pPr>
            <a:r>
              <a:rPr lang="en-US" sz="1100" b="0" dirty="0"/>
              <a:t>Unavailability Duration is indicated using 9 bits with a granularity of 64us</a:t>
            </a:r>
          </a:p>
          <a:p>
            <a:pPr marL="0" indent="0"/>
            <a:r>
              <a:rPr lang="en-US" sz="1200" dirty="0"/>
              <a:t>SP2: Do you support that</a:t>
            </a:r>
          </a:p>
          <a:p>
            <a:pPr marL="400050">
              <a:buFont typeface="Arial" panose="020B0604020202020204" pitchFamily="34" charset="0"/>
              <a:buChar char="•"/>
            </a:pPr>
            <a:r>
              <a:rPr lang="en-US" sz="1100" b="0" dirty="0"/>
              <a:t>The AP maintains up to one unavailability report per STA </a:t>
            </a:r>
          </a:p>
          <a:p>
            <a:pPr marL="400050">
              <a:buFont typeface="Arial" panose="020B0604020202020204" pitchFamily="34" charset="0"/>
              <a:buChar char="•"/>
            </a:pPr>
            <a:r>
              <a:rPr lang="en-US" sz="1100" b="0" dirty="0"/>
              <a:t>And the most recent unavailability report (received in a control frame) is the valid one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0" cap="none" spc="0" normalizeH="0" baseline="0" noProof="0" dirty="0">
                <a:ln>
                  <a:noFill/>
                </a:ln>
                <a:solidFill>
                  <a:srgbClr val="000000"/>
                </a:solidFill>
                <a:effectLst/>
                <a:uLnTx/>
                <a:uFillTx/>
                <a:latin typeface="Times New Roman"/>
                <a:ea typeface="MS Gothic"/>
                <a:cs typeface="+mn-cs"/>
              </a:rPr>
              <a:t>Supporting list: 24/1093: Both SPs requested by Sindhu</a:t>
            </a:r>
          </a:p>
          <a:p>
            <a:r>
              <a:rPr lang="en-US" sz="1100" dirty="0"/>
              <a:t>SP3: Do you agree to add the following text to the TGbn SFD?</a:t>
            </a:r>
          </a:p>
          <a:p>
            <a:pPr>
              <a:buFont typeface="Arial" panose="020B0604020202020204" pitchFamily="34" charset="0"/>
              <a:buChar char="•"/>
            </a:pPr>
            <a:r>
              <a:rPr lang="en-US" sz="1100" b="0" dirty="0"/>
              <a:t>If an initial control frame includes an intermediate FCS for UHR STA(s) that precedes padding and the FCS field, the intermediate FCS has the size of 32 bits</a:t>
            </a:r>
            <a:r>
              <a:rPr lang="en-US" sz="1100" dirty="0"/>
              <a:t>.</a:t>
            </a:r>
          </a:p>
          <a:p>
            <a:r>
              <a:rPr lang="en-US" sz="1100" dirty="0"/>
              <a:t> Supporting list: [24/1129] SP requested by </a:t>
            </a:r>
            <a:r>
              <a:rPr lang="en-US" sz="1100" dirty="0" err="1"/>
              <a:t>SunHee</a:t>
            </a:r>
            <a:endParaRPr lang="en-US" sz="1100" dirty="0"/>
          </a:p>
          <a:p>
            <a:endParaRPr lang="en-US" sz="1100" dirty="0"/>
          </a:p>
          <a:p>
            <a:pPr marL="457200" lvl="1" indent="0"/>
            <a:endParaRPr lang="en-US" sz="11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113213"/>
          </a:xfrm>
        </p:spPr>
        <p:txBody>
          <a:bodyPr/>
          <a:lstStyle/>
          <a:p>
            <a:r>
              <a:rPr lang="en-US" sz="1600" dirty="0">
                <a:solidFill>
                  <a:srgbClr val="FFC000"/>
                </a:solidFill>
              </a:rPr>
              <a:t>SP4: </a:t>
            </a:r>
            <a:r>
              <a:rPr lang="en-US" sz="1600" b="0" dirty="0">
                <a:solidFill>
                  <a:srgbClr val="FFC000"/>
                </a:solidFill>
              </a:rPr>
              <a:t>Do you agree to define mechanisms that enable APs operating on the same channel to coordinate their respective </a:t>
            </a:r>
            <a:r>
              <a:rPr lang="en-US" sz="1600" b="0" dirty="0"/>
              <a:t>rTWT schedules and/or to ensure that one AP extends the protection of the rTWT schedule of the other AP.</a:t>
            </a:r>
          </a:p>
          <a:p>
            <a:r>
              <a:rPr lang="en-US" sz="1600" b="0" dirty="0"/>
              <a:t>NOTE – TBD mechanisms including negotiation between 2 APs and advertisement.</a:t>
            </a:r>
          </a:p>
          <a:p>
            <a:r>
              <a:rPr lang="en-US" sz="1600" b="0" i="1" dirty="0"/>
              <a:t>Supporting list: [23/0250, 23/1887, 23/1916, 23/1952, 23/1962, 23/2022, 23/2084, 24/0160, 24/0161, 24/0388, 24/0407, 24/827] SP requested by: Giovanni</a:t>
            </a:r>
          </a:p>
          <a:p>
            <a:r>
              <a:rPr lang="en-US" sz="1600" dirty="0"/>
              <a:t>Result:</a:t>
            </a:r>
          </a:p>
          <a:p>
            <a:endParaRPr lang="en-US" sz="16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44823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(23’)</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to improve EDCA to reduce tail access delay of Low Latency traffic in multi-BSS dense scenarios in presence of best effort traffic?</a:t>
            </a:r>
          </a:p>
          <a:p>
            <a:pPr lvl="1"/>
            <a:r>
              <a:rPr lang="en-US" sz="1050" b="0" dirty="0"/>
              <a:t>•	The solution to improve EDCA is distributed</a:t>
            </a:r>
          </a:p>
          <a:p>
            <a:pPr lvl="1"/>
            <a:r>
              <a:rPr lang="en-US" sz="1050" b="0" dirty="0"/>
              <a:t>•	The impact on legacy device has to be balanced</a:t>
            </a:r>
          </a:p>
          <a:p>
            <a:pPr lvl="1"/>
            <a:r>
              <a:rPr lang="en-US" sz="1050" b="0" dirty="0"/>
              <a:t>•	Low Latency traffic is treated as AC_VO traffic. Other cases are TBD</a:t>
            </a:r>
            <a:endParaRPr lang="en-US" sz="1400" b="0" dirty="0"/>
          </a:p>
          <a:p>
            <a:r>
              <a:rPr lang="en-US" sz="1000" b="0" dirty="0"/>
              <a:t> </a:t>
            </a:r>
            <a:r>
              <a:rPr lang="en-US" sz="1000" b="0" i="1" dirty="0"/>
              <a:t>Supporting list: [24/1144]</a:t>
            </a:r>
          </a:p>
          <a:p>
            <a:r>
              <a:rPr lang="en-US" sz="1000" dirty="0"/>
              <a:t>Result: </a:t>
            </a:r>
          </a:p>
          <a:p>
            <a:endParaRPr lang="en-US" sz="1000" dirty="0"/>
          </a:p>
          <a:p>
            <a:r>
              <a:rPr lang="en-US" sz="1000" dirty="0"/>
              <a:t>SP2: Do you support adding in TGbn a short common signal (enough for legacy 11g+ STAs to detect) that may be sent in EDCA whenever a STA may send a PPDU, fitting within one slot, and not requiring TGbn STAs to defer?</a:t>
            </a:r>
          </a:p>
          <a:p>
            <a:endParaRPr lang="en-US" sz="1000" dirty="0"/>
          </a:p>
          <a:p>
            <a:pPr marL="0">
              <a:spcBef>
                <a:spcPts val="0"/>
              </a:spcBef>
            </a:pPr>
            <a:endParaRPr lang="en-US" sz="10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(22’)</a:t>
            </a:r>
          </a:p>
        </p:txBody>
      </p:sp>
      <p:sp>
        <p:nvSpPr>
          <p:cNvPr id="11" name="Content Placeholder 10">
            <a:extLst>
              <a:ext uri="{FF2B5EF4-FFF2-40B4-BE49-F238E27FC236}">
                <a16:creationId xmlns:a16="http://schemas.microsoft.com/office/drawing/2014/main" id="{837B48D5-A208-67CA-8105-F6C3188B071B}"/>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6651392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r>
              <a:rPr lang="en-US" sz="1400" b="0" dirty="0">
                <a:hlinkClick r:id="rId2"/>
              </a:rPr>
              <a:t>24/1481</a:t>
            </a:r>
            <a:r>
              <a:rPr lang="en-US" sz="1400" b="0" dirty="0"/>
              <a:t> CSMA with enhanced Collision Avoidance - follow-up			Sigurd Schelstraete</a:t>
            </a:r>
          </a:p>
          <a:p>
            <a:r>
              <a:rPr lang="en-US" sz="1400" b="0" dirty="0">
                <a:hlinkClick r:id="rId3"/>
              </a:rPr>
              <a:t>24/1482</a:t>
            </a:r>
            <a:r>
              <a:rPr lang="en-US" sz="1400" b="0" dirty="0"/>
              <a:t> CSMA with enhanced Collision Avoidance for Low-Latency traffic	Sigurd Schelstraete</a:t>
            </a: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FF0000"/>
                </a:solidFill>
              </a:rPr>
              <a:t>24/171rX</a:t>
            </a:r>
            <a:r>
              <a:rPr lang="en-US" sz="2000" dirty="0">
                <a:solidFill>
                  <a:schemeClr val="tx1"/>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223614</TotalTime>
  <Words>11032</Words>
  <Application>Microsoft Office PowerPoint</Application>
  <PresentationFormat>On-screen Show (4:3)</PresentationFormat>
  <Paragraphs>2348</Paragraphs>
  <Slides>78</Slides>
  <Notes>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90" baseType="lpstr">
      <vt:lpstr>MS Gothic</vt:lpstr>
      <vt:lpstr>Aptos</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Part 1</vt:lpstr>
      <vt:lpstr>Straw Polls Part 2</vt:lpstr>
      <vt:lpstr>Wednesday PHY Agenda–AM2</vt:lpstr>
      <vt:lpstr>Straw Polls</vt:lpstr>
      <vt:lpstr>Wednesday MAC Agenda–AM2</vt:lpstr>
      <vt:lpstr>Straw Polls Part 1</vt:lpstr>
      <vt:lpstr>Straw Polls Part 2</vt:lpstr>
      <vt:lpstr>Wednesday Joint Agenda-PM2</vt:lpstr>
      <vt:lpstr>Approve TG Minutes</vt:lpstr>
      <vt:lpstr>Straw Polls – Part 1 (23 mins)</vt:lpstr>
      <vt:lpstr>Straw Polls – Part 2 (22 mins)</vt:lpstr>
      <vt:lpstr>Submissions (L4S, DRU, NPCA)</vt:lpstr>
      <vt:lpstr>Thursday PHY Agenda–AM1</vt:lpstr>
      <vt:lpstr>Thursday MAC Agenda–AM1</vt:lpstr>
      <vt:lpstr>Straw Polls Part 1</vt:lpstr>
      <vt:lpstr>Straw Polls Part 2 (22’)</vt:lpstr>
      <vt:lpstr>Thursday PHY Agenda–AM2</vt:lpstr>
      <vt:lpstr>Thursday MAC Agenda–AM2</vt:lpstr>
      <vt:lpstr>Straw Polls Part 1</vt:lpstr>
      <vt:lpstr>Straw Polls Part 2</vt:lpstr>
      <vt:lpstr>Thursday Joint Agenda-PM1</vt:lpstr>
      <vt:lpstr>Straw Polls (23’)</vt:lpstr>
      <vt:lpstr>Straw Polls (22’)</vt:lpstr>
      <vt:lpstr>Submissions (Channel Access)</vt:lpstr>
      <vt:lpstr>Motions</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2024-09-11T20:17:48Z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