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32" r:id="rId54"/>
    <p:sldId id="1251" r:id="rId55"/>
    <p:sldId id="1252" r:id="rId56"/>
    <p:sldId id="1181" r:id="rId57"/>
    <p:sldId id="1024" r:id="rId58"/>
    <p:sldId id="1039" r:id="rId59"/>
    <p:sldId id="1253" r:id="rId60"/>
    <p:sldId id="1247" r:id="rId61"/>
    <p:sldId id="1227" r:id="rId62"/>
    <p:sldId id="1228" r:id="rId63"/>
    <p:sldId id="1254" r:id="rId64"/>
    <p:sldId id="1258" r:id="rId65"/>
    <p:sldId id="1229" r:id="rId66"/>
    <p:sldId id="1230" r:id="rId67"/>
    <p:sldId id="1255" r:id="rId68"/>
    <p:sldId id="1261" r:id="rId69"/>
    <p:sldId id="356" r:id="rId70"/>
    <p:sldId id="1256" r:id="rId71"/>
    <p:sldId id="1259" r:id="rId72"/>
    <p:sldId id="1182" r:id="rId73"/>
    <p:sldId id="1069" r:id="rId74"/>
    <p:sldId id="997" r:id="rId75"/>
    <p:sldId id="362" r:id="rId76"/>
    <p:sldId id="1034" r:id="rId77"/>
    <p:sldId id="323"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53" dt="2024-09-10T20:31:58.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1T01:49:13.584" v="7448"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0T20:11:13.957" v="6826" actId="12"/>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0T20:11:13.957" v="6826" actId="12"/>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01:47:16.353" v="7433"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01:47:16.353" v="7433"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1:44:33.773" v="7385" actId="20577"/>
        <pc:sldMkLst>
          <pc:docMk/>
          <pc:sldMk cId="3387728792" sldId="1223"/>
        </pc:sldMkLst>
        <pc:spChg chg="mod">
          <ac:chgData name="Alfred Asterjadhi" userId="39de57b9-85c0-4fd1-aaac-8ca2b6560ad0" providerId="ADAL" clId="{E0725D23-625E-498B-87E0-2B1913CF0FE0}" dt="2024-09-07T19:28:30.332" v="1457"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1:44:33.773" v="7385" actId="2057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01:48:56.815" v="7446" actId="20577"/>
        <pc:sldMkLst>
          <pc:docMk/>
          <pc:sldMk cId="1373430212" sldId="1224"/>
        </pc:sldMkLst>
        <pc:spChg chg="mod">
          <ac:chgData name="Alfred Asterjadhi" userId="39de57b9-85c0-4fd1-aaac-8ca2b6560ad0" providerId="ADAL" clId="{E0725D23-625E-498B-87E0-2B1913CF0FE0}" dt="2024-09-07T21:06:00.253" v="1989"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01:48:56.815" v="7446"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01:45:18.473" v="7415" actId="20577"/>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01:45:18.473" v="7415" actId="2057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0T18:24:53.837" v="6815"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10T18:24:53.837" v="6815"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1T01:46:32.732" v="7425" actId="21"/>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1T01:46:32.732" v="7425" actId="21"/>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1T01:46:56.286" v="7428" actId="20577"/>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1T01:46:56.286" v="7428"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01:45:52.568" v="7419" actId="21"/>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01:45:52.568" v="7419" actId="21"/>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0T04:34:15.391" v="6810" actId="20577"/>
        <pc:sldMkLst>
          <pc:docMk/>
          <pc:sldMk cId="3400462390" sldId="1247"/>
        </pc:sldMkLst>
        <pc:spChg chg="mod">
          <ac:chgData name="Alfred Asterjadhi" userId="39de57b9-85c0-4fd1-aaac-8ca2b6560ad0" providerId="ADAL" clId="{E0725D23-625E-498B-87E0-2B1913CF0FE0}" dt="2024-09-10T04:34:15.391" v="6810" actId="2057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0T23:56:37.115" v="7086" actId="20577"/>
        <pc:sldMkLst>
          <pc:docMk/>
          <pc:sldMk cId="2720276386" sldId="1250"/>
        </pc:sldMkLst>
        <pc:spChg chg="mod ord">
          <ac:chgData name="Alfred Asterjadhi" userId="39de57b9-85c0-4fd1-aaac-8ca2b6560ad0" providerId="ADAL" clId="{E0725D23-625E-498B-87E0-2B1913CF0FE0}" dt="2024-09-10T23:56:23.490" v="7085"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0T23:56:37.115" v="7086"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0T23:58:39.029" v="7126" actId="20577"/>
        <pc:sldMkLst>
          <pc:docMk/>
          <pc:sldMk cId="2325061337" sldId="1251"/>
        </pc:sldMkLst>
        <pc:spChg chg="mod">
          <ac:chgData name="Alfred Asterjadhi" userId="39de57b9-85c0-4fd1-aaac-8ca2b6560ad0" providerId="ADAL" clId="{E0725D23-625E-498B-87E0-2B1913CF0FE0}" dt="2024-09-08T01:30:57.391" v="2703"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0T23:58:39.029" v="7126" actId="20577"/>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01:15:40.610" v="7330" actId="20577"/>
        <pc:sldMkLst>
          <pc:docMk/>
          <pc:sldMk cId="1728185655" sldId="1252"/>
        </pc:sldMkLst>
        <pc:spChg chg="mod ord">
          <ac:chgData name="Alfred Asterjadhi" userId="39de57b9-85c0-4fd1-aaac-8ca2b6560ad0" providerId="ADAL" clId="{E0725D23-625E-498B-87E0-2B1913CF0FE0}" dt="2024-09-08T01:30:49.746" v="2701" actId="20577"/>
          <ac:spMkLst>
            <pc:docMk/>
            <pc:sldMk cId="1728185655" sldId="1252"/>
            <ac:spMk id="2" creationId="{9E6E09B2-2194-DDE0-F9C9-F24960D4CD31}"/>
          </ac:spMkLst>
        </pc:spChg>
        <pc:spChg chg="mod ord">
          <ac:chgData name="Alfred Asterjadhi" userId="39de57b9-85c0-4fd1-aaac-8ca2b6560ad0" providerId="ADAL" clId="{E0725D23-625E-498B-87E0-2B1913CF0FE0}" dt="2024-09-11T01:15:40.610" v="7330" actId="2057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1T01:16:43.520" v="7331"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1T01:16:43.520" v="7331"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1T00:00:43.902" v="7145" actId="20577"/>
        <pc:sldMkLst>
          <pc:docMk/>
          <pc:sldMk cId="2820190702" sldId="1254"/>
        </pc:sldMkLst>
        <pc:spChg chg="mod ord">
          <ac:chgData name="Alfred Asterjadhi" userId="39de57b9-85c0-4fd1-aaac-8ca2b6560ad0" providerId="ADAL" clId="{E0725D23-625E-498B-87E0-2B1913CF0FE0}" dt="2024-09-11T00:00:43.902" v="7145" actId="20577"/>
          <ac:spMkLst>
            <pc:docMk/>
            <pc:sldMk cId="2820190702" sldId="1254"/>
            <ac:spMk id="2" creationId="{F69D7021-D59F-B49A-E32E-18A4891C7D5E}"/>
          </ac:spMkLst>
        </pc:spChg>
        <pc:spChg chg="mod ord">
          <ac:chgData name="Alfred Asterjadhi" userId="39de57b9-85c0-4fd1-aaac-8ca2b6560ad0" providerId="ADAL" clId="{E0725D23-625E-498B-87E0-2B1913CF0FE0}" dt="2024-09-11T00:00:13.316" v="7142"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1T01:18:39.844" v="7333" actId="20577"/>
        <pc:sldMkLst>
          <pc:docMk/>
          <pc:sldMk cId="1547302789" sldId="1255"/>
        </pc:sldMkLst>
        <pc:spChg chg="mod ord">
          <ac:chgData name="Alfred Asterjadhi" userId="39de57b9-85c0-4fd1-aaac-8ca2b6560ad0" providerId="ADAL" clId="{E0725D23-625E-498B-87E0-2B1913CF0FE0}" dt="2024-09-11T00:06:13.647" v="7289" actId="6264"/>
          <ac:spMkLst>
            <pc:docMk/>
            <pc:sldMk cId="1547302789" sldId="1255"/>
            <ac:spMk id="2" creationId="{F69D7021-D59F-B49A-E32E-18A4891C7D5E}"/>
          </ac:spMkLst>
        </pc:spChg>
        <pc:spChg chg="mod ord">
          <ac:chgData name="Alfred Asterjadhi" userId="39de57b9-85c0-4fd1-aaac-8ca2b6560ad0" providerId="ADAL" clId="{E0725D23-625E-498B-87E0-2B1913CF0FE0}" dt="2024-09-11T01:18:39.844" v="7333" actId="2057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1T01:19:25.799" v="7345" actId="20577"/>
        <pc:sldMkLst>
          <pc:docMk/>
          <pc:sldMk cId="4212050258" sldId="1256"/>
        </pc:sldMkLst>
        <pc:spChg chg="mod">
          <ac:chgData name="Alfred Asterjadhi" userId="39de57b9-85c0-4fd1-aaac-8ca2b6560ad0" providerId="ADAL" clId="{E0725D23-625E-498B-87E0-2B1913CF0FE0}" dt="2024-09-11T01:19:25.799" v="7345"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1T01:19:19.957" v="7343"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1T00:02:49.273" v="7210" actId="2057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1T00:02:49.273" v="7210" actId="2057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1T01:20:44.172" v="7348" actId="6264"/>
        <pc:sldMkLst>
          <pc:docMk/>
          <pc:sldMk cId="665139246" sldId="1259"/>
        </pc:sldMkLst>
        <pc:spChg chg="mod ord">
          <ac:chgData name="Alfred Asterjadhi" userId="39de57b9-85c0-4fd1-aaac-8ca2b6560ad0" providerId="ADAL" clId="{E0725D23-625E-498B-87E0-2B1913CF0FE0}" dt="2024-09-11T01:20:44.172" v="7348" actId="6264"/>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modSp add mod">
        <pc:chgData name="Alfred Asterjadhi" userId="39de57b9-85c0-4fd1-aaac-8ca2b6560ad0" providerId="ADAL" clId="{E0725D23-625E-498B-87E0-2B1913CF0FE0}" dt="2024-09-10T23:57:19.228" v="7111" actId="20577"/>
        <pc:sldMkLst>
          <pc:docMk/>
          <pc:sldMk cId="2287328178" sldId="1260"/>
        </pc:sldMkLst>
        <pc:spChg chg="mod">
          <ac:chgData name="Alfred Asterjadhi" userId="39de57b9-85c0-4fd1-aaac-8ca2b6560ad0" providerId="ADAL" clId="{E0725D23-625E-498B-87E0-2B1913CF0FE0}" dt="2024-09-10T23:57:19.228" v="7111"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0T23:57:10.525" v="7107" actId="20577"/>
          <ac:spMkLst>
            <pc:docMk/>
            <pc:sldMk cId="2287328178" sldId="1260"/>
            <ac:spMk id="3" creationId="{40697212-82EA-064E-CD79-BC33C537E773}"/>
          </ac:spMkLst>
        </pc:spChg>
      </pc:sldChg>
      <pc:sldChg chg="addSp delSp modSp add mod chgLayout">
        <pc:chgData name="Alfred Asterjadhi" userId="39de57b9-85c0-4fd1-aaac-8ca2b6560ad0" providerId="ADAL" clId="{E0725D23-625E-498B-87E0-2B1913CF0FE0}" dt="2024-09-11T00:08:43.099" v="7326" actId="20577"/>
        <pc:sldMkLst>
          <pc:docMk/>
          <pc:sldMk cId="2448230270" sldId="1261"/>
        </pc:sldMkLst>
        <pc:spChg chg="mod ord">
          <ac:chgData name="Alfred Asterjadhi" userId="39de57b9-85c0-4fd1-aaac-8ca2b6560ad0" providerId="ADAL" clId="{E0725D23-625E-498B-87E0-2B1913CF0FE0}" dt="2024-09-11T00:07:55.688" v="7322" actId="6264"/>
          <ac:spMkLst>
            <pc:docMk/>
            <pc:sldMk cId="2448230270" sldId="1261"/>
            <ac:spMk id="2" creationId="{F69D7021-D59F-B49A-E32E-18A4891C7D5E}"/>
          </ac:spMkLst>
        </pc:spChg>
        <pc:spChg chg="mod ord">
          <ac:chgData name="Alfred Asterjadhi" userId="39de57b9-85c0-4fd1-aaac-8ca2b6560ad0" providerId="ADAL" clId="{E0725D23-625E-498B-87E0-2B1913CF0FE0}" dt="2024-09-11T00:08:43.099" v="7326"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MasterChg chg="modSp mod">
        <pc:chgData name="Alfred Asterjadhi" userId="39de57b9-85c0-4fd1-aaac-8ca2b6560ad0" providerId="ADAL" clId="{E0725D23-625E-498B-87E0-2B1913CF0FE0}" dt="2024-09-11T01:49:13.584" v="7448" actId="20577"/>
        <pc:sldMasterMkLst>
          <pc:docMk/>
          <pc:sldMasterMk cId="0" sldId="2147483648"/>
        </pc:sldMasterMkLst>
        <pc:spChg chg="mod">
          <ac:chgData name="Alfred Asterjadhi" userId="39de57b9-85c0-4fd1-aaac-8ca2b6560ad0" providerId="ADAL" clId="{E0725D23-625E-498B-87E0-2B1913CF0FE0}" dt="2024-09-11T01:49:13.584" v="7448"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582-00-00bn-coordinated-sounding-for-cobf.pptx" TargetMode="External"/><Relationship Id="rId2" Type="http://schemas.openxmlformats.org/officeDocument/2006/relationships/hyperlink" Target="https://mentor.ieee.org/802.11/dcn/24/11-24-1515-00-00bn-coordinated-beamforming-for-11b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0-00-00bn-considerations-on-the-cbf-smoothing.pptx" TargetMode="External"/><Relationship Id="rId5" Type="http://schemas.openxmlformats.org/officeDocument/2006/relationships/hyperlink" Target="https://mentor.ieee.org/802.11/dcn/24/11-24-1575-00-00bn-guard-interval-coordination-for-coordinated-beamforming.pptx" TargetMode="External"/><Relationship Id="rId4" Type="http://schemas.openxmlformats.org/officeDocument/2006/relationships/hyperlink" Target="https://mentor.ieee.org/802.11/dcn/24/11-24-1568-00-00bn-sounding-design-for-c-bf.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67-01-00bn-range-expansion-via-repeated-transmission.pptx" TargetMode="External"/><Relationship Id="rId4" Type="http://schemas.openxmlformats.org/officeDocument/2006/relationships/hyperlink" Target="https://mentor.ieee.org/802.11/dcn/24/11-24-0660-00-00bn-dynamic-qos-profiles-with-sc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89-00-00bn-signaling-for-dru-transmission.pptx" TargetMode="External"/><Relationship Id="rId3" Type="http://schemas.openxmlformats.org/officeDocument/2006/relationships/hyperlink" Target="https://mentor.ieee.org/802.11/dcn/24/11-24-1483-00-00bn-index-modulation-applied-to-the-dru.pptx" TargetMode="External"/><Relationship Id="rId7" Type="http://schemas.openxmlformats.org/officeDocument/2006/relationships/hyperlink" Target="https://mentor.ieee.org/802.11/dcn/24/11-24-1471-00-00bn-signaling-for-dru-in-trigger-frame.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470-00-00bn-proposal-for-dru-tone-pan.pptx" TargetMode="External"/><Relationship Id="rId4" Type="http://schemas.openxmlformats.org/officeDocument/2006/relationships/hyperlink" Target="https://mentor.ieee.org/802.11/dcn/24/11-24-1465-01-00bn-updated-proposal-for-80mhz-dru-tone-pla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0870-00-00bn-further-considerations-on-preemption.pptx" TargetMode="External"/><Relationship Id="rId9" Type="http://schemas.openxmlformats.org/officeDocument/2006/relationships/hyperlink" Target="https://mentor.ieee.org/802.11/dcn/24/11-24-1257-00-00bn-preemption-procedure-and-indication-follow-up.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8"/>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9"/>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24/1590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Enhanced Long Range Signaling 					Juan Fang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24/1592</a:t>
            </a:r>
            <a:r>
              <a:rPr lang="en-US" sz="1400" dirty="0"/>
              <a:t> </a:t>
            </a:r>
            <a:r>
              <a:rPr lang="en-US" sz="1400" b="0" i="0" u="none" strike="noStrike" dirty="0">
                <a:solidFill>
                  <a:srgbClr val="000000"/>
                </a:solidFill>
                <a:effectLst/>
              </a:rPr>
              <a:t>USIG fields in an ELR PPDU</a:t>
            </a:r>
            <a:r>
              <a:rPr lang="en-US" sz="1400" dirty="0"/>
              <a:t> </a:t>
            </a:r>
            <a:r>
              <a:rPr lang="en-US" sz="1400" b="0" i="0" u="none" strike="noStrike" dirty="0">
                <a:solidFill>
                  <a:srgbClr val="000000"/>
                </a:solidFill>
                <a:effectLst/>
              </a:rPr>
              <a:t> 						Hari Ram</a:t>
            </a:r>
            <a:r>
              <a:rPr lang="en-US" sz="1400" dirty="0"/>
              <a:t> </a:t>
            </a:r>
            <a:endParaRPr lang="en-GB" sz="1400" dirty="0"/>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24/1243</a:t>
            </a:r>
            <a:r>
              <a:rPr lang="en-GB" sz="1400" dirty="0"/>
              <a:t> </a:t>
            </a:r>
            <a:r>
              <a:rPr lang="en-GB" sz="1400" b="0" i="0" u="none" strike="noStrike" kern="1200" dirty="0">
                <a:solidFill>
                  <a:srgbClr val="000000"/>
                </a:solidFill>
                <a:effectLst/>
                <a:ea typeface="MS Gothic" panose="020B0609070205080204" pitchFamily="49" charset="-128"/>
              </a:rPr>
              <a:t>100 MHz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5"/>
              </a:rPr>
              <a:t>24/1455</a:t>
            </a:r>
            <a:r>
              <a:rPr lang="en-GB" sz="1400" dirty="0"/>
              <a:t> </a:t>
            </a:r>
            <a:r>
              <a:rPr lang="en-GB" sz="1400" b="0" i="0" u="none" strike="noStrike" kern="1200" dirty="0">
                <a:solidFill>
                  <a:srgbClr val="000000"/>
                </a:solidFill>
                <a:effectLst/>
                <a:ea typeface="MS Gothic" panose="020B0609070205080204" pitchFamily="49" charset="-128"/>
              </a:rPr>
              <a:t>Discussion on TB ELR PPDU</a:t>
            </a:r>
            <a:r>
              <a:rPr lang="en-GB" sz="1400" dirty="0"/>
              <a:t> 						</a:t>
            </a:r>
            <a:r>
              <a:rPr lang="en-GB" sz="1400" b="0" i="0" u="none" strike="noStrike" kern="1200" dirty="0">
                <a:solidFill>
                  <a:srgbClr val="000000"/>
                </a:solidFill>
                <a:effectLst/>
                <a:ea typeface="MS Gothic" panose="020B0609070205080204" pitchFamily="49" charset="-128"/>
              </a:rPr>
              <a:t>Mengshi Hu</a:t>
            </a:r>
            <a:r>
              <a:rPr lang="en-GB" sz="1400" dirty="0"/>
              <a:t> </a:t>
            </a:r>
          </a:p>
          <a:p>
            <a:pPr lvl="1">
              <a:buFont typeface="Arial" panose="020B0604020202020204" pitchFamily="34" charset="0"/>
              <a:buChar char="•"/>
            </a:pPr>
            <a:r>
              <a:rPr lang="en-US" sz="1400" b="0" i="0" u="none" strike="noStrike" dirty="0">
                <a:solidFill>
                  <a:schemeClr val="tx1"/>
                </a:solidFill>
                <a:effectLst/>
                <a:hlinkClick r:id="rId6"/>
              </a:rPr>
              <a:t>24/1432</a:t>
            </a:r>
            <a:r>
              <a:rPr lang="en-US" sz="1400" b="0" i="0" u="none" strike="noStrike" dirty="0">
                <a:solidFill>
                  <a:schemeClr val="tx1"/>
                </a:solidFill>
                <a:effectLst/>
              </a:rPr>
              <a:t>	Unified-</a:t>
            </a:r>
            <a:r>
              <a:rPr lang="en-US" sz="1400" b="0" i="0" u="none" strike="noStrike" dirty="0" err="1">
                <a:solidFill>
                  <a:schemeClr val="tx1"/>
                </a:solidFill>
                <a:effectLst/>
              </a:rPr>
              <a:t>CoBF</a:t>
            </a:r>
            <a:r>
              <a:rPr lang="en-US" sz="1400" b="0" i="0" u="none" strike="noStrike" dirty="0">
                <a:solidFill>
                  <a:schemeClr val="tx1"/>
                </a:solidFill>
                <a:effectLst/>
              </a:rPr>
              <a:t>-and-MUMIMO-Schemes-with-Zero-MUI	Aiguo Yan</a:t>
            </a:r>
          </a:p>
          <a:p>
            <a:pPr lvl="1">
              <a:buFont typeface="Arial" panose="020B0604020202020204" pitchFamily="34" charset="0"/>
              <a:buChar char="•"/>
            </a:pPr>
            <a:r>
              <a:rPr lang="en-US" sz="1400" b="0" i="0" u="none" strike="noStrike" dirty="0">
                <a:solidFill>
                  <a:schemeClr val="tx1"/>
                </a:solidFill>
                <a:effectLst/>
                <a:hlinkClick r:id="rId7"/>
              </a:rPr>
              <a:t>24/1463</a:t>
            </a:r>
            <a:r>
              <a:rPr lang="en-US" sz="1400" b="0" i="0" u="none" strike="noStrike" dirty="0">
                <a:solidFill>
                  <a:schemeClr val="tx1"/>
                </a:solidFill>
                <a:effectLst/>
              </a:rPr>
              <a:t>	Robust Beamforming Nulling for CBF				Ken Tanaka</a:t>
            </a:r>
            <a:endParaRPr lang="en-GB" sz="1400" dirty="0"/>
          </a:p>
          <a:p>
            <a:pPr lvl="1">
              <a:buFont typeface="Arial" panose="020B0604020202020204" pitchFamily="34" charset="0"/>
              <a:buChar char="•"/>
            </a:pPr>
            <a:r>
              <a:rPr lang="en-US" sz="1400" b="0" i="0" u="none" strike="noStrike" dirty="0">
                <a:solidFill>
                  <a:srgbClr val="FF0000"/>
                </a:solidFill>
                <a:effectLst/>
                <a:hlinkClick r:id="rId8"/>
              </a:rPr>
              <a:t>24/1484</a:t>
            </a:r>
            <a:r>
              <a:rPr lang="en-US" sz="1400" b="0" i="0" u="none" strike="noStrike" dirty="0">
                <a:solidFill>
                  <a:schemeClr val="tx1"/>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4"/>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5"/>
              </a:rPr>
              <a:t>24/0866</a:t>
            </a:r>
            <a:r>
              <a:rPr lang="en-US" sz="1400" dirty="0"/>
              <a:t>	Preemption for C-TDMA						Jiayi Zhang</a:t>
            </a:r>
          </a:p>
          <a:p>
            <a:pPr lvl="1">
              <a:buFont typeface="Arial" panose="020B0604020202020204" pitchFamily="34" charset="0"/>
              <a:buChar char="•"/>
            </a:pPr>
            <a:r>
              <a:rPr lang="en-GB" sz="1400" dirty="0">
                <a:hlinkClick r:id="rId6"/>
              </a:rPr>
              <a:t>24/0842</a:t>
            </a:r>
            <a:r>
              <a:rPr lang="en-GB" sz="1400" dirty="0"/>
              <a:t>	Multi-AP set configuration for C-TDMA				</a:t>
            </a:r>
            <a:r>
              <a:rPr lang="en-GB" sz="1400" dirty="0" err="1"/>
              <a:t>GeonHwan</a:t>
            </a:r>
            <a:r>
              <a:rPr lang="en-GB" sz="1400" dirty="0"/>
              <a:t> Kim</a:t>
            </a:r>
          </a:p>
          <a:p>
            <a:pPr lvl="1">
              <a:buFont typeface="Arial" panose="020B0604020202020204" pitchFamily="34" charset="0"/>
              <a:buChar char="•"/>
            </a:pPr>
            <a:r>
              <a:rPr lang="en-GB" sz="1400" dirty="0">
                <a:hlinkClick r:id="rId7"/>
              </a:rPr>
              <a:t>24/0843</a:t>
            </a:r>
            <a:r>
              <a:rPr lang="en-GB" sz="1400" dirty="0"/>
              <a:t>	Some details on TXOP sharing in C-TDMA				</a:t>
            </a:r>
            <a:r>
              <a:rPr lang="en-GB" sz="1400" dirty="0" err="1"/>
              <a:t>GeonHwan</a:t>
            </a:r>
            <a:r>
              <a:rPr lang="en-GB" sz="1400" dirty="0"/>
              <a:t> Kim</a:t>
            </a:r>
          </a:p>
          <a:p>
            <a:pPr lvl="1">
              <a:buFont typeface="Arial" panose="020B0604020202020204" pitchFamily="34" charset="0"/>
              <a:buChar char="•"/>
            </a:pPr>
            <a:r>
              <a:rPr lang="en-GB" sz="1400" dirty="0">
                <a:solidFill>
                  <a:srgbClr val="FF0000"/>
                </a:solidFill>
                <a:hlinkClick r:id="rId8"/>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hlinkClick r:id="rId9"/>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hlinkClick r:id="rId10"/>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hlinkClick r:id="rId11"/>
              </a:rPr>
              <a:t>24/1250</a:t>
            </a:r>
            <a:r>
              <a:rPr lang="en-GB" sz="1400" dirty="0"/>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chemeClr val="tx1"/>
                </a:solidFill>
                <a:effectLst/>
                <a:hlinkClick r:id="rId2"/>
              </a:rPr>
              <a:t>24/1515</a:t>
            </a:r>
            <a:r>
              <a:rPr lang="en-US" sz="14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400" b="0" i="0" u="none" strike="noStrike" dirty="0">
                <a:solidFill>
                  <a:srgbClr val="FF0000"/>
                </a:solidFill>
                <a:effectLst/>
                <a:hlinkClick r:id="rId3"/>
              </a:rPr>
              <a:t>24/1542</a:t>
            </a:r>
            <a:r>
              <a:rPr lang="en-US" sz="14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FF0000"/>
                </a:solidFill>
                <a:effectLst/>
                <a:hlinkClick r:id="rId4"/>
              </a:rPr>
              <a:t>24/1568</a:t>
            </a:r>
            <a:r>
              <a:rPr lang="en-US" sz="1400" b="0" i="0" u="none" strike="noStrike" dirty="0">
                <a:solidFill>
                  <a:schemeClr val="tx1"/>
                </a:solidFill>
                <a:effectLst/>
              </a:rPr>
              <a:t>	Sounding  Design for C-BF						Ron Porat</a:t>
            </a:r>
          </a:p>
          <a:p>
            <a:pPr lvl="1">
              <a:buFont typeface="Arial" panose="020B0604020202020204" pitchFamily="34" charset="0"/>
              <a:buChar char="•"/>
            </a:pPr>
            <a:r>
              <a:rPr lang="en-US" sz="1400" b="0" i="0" u="none" strike="noStrike" dirty="0">
                <a:solidFill>
                  <a:srgbClr val="FF0000"/>
                </a:solidFill>
                <a:effectLst/>
                <a:hlinkClick r:id="rId5"/>
              </a:rPr>
              <a:t>24/1575</a:t>
            </a:r>
            <a:r>
              <a:rPr lang="en-US" sz="14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tx1"/>
                </a:solidFill>
                <a:effectLst/>
                <a:hlinkClick r:id="rId6"/>
              </a:rPr>
              <a:t>24/1580</a:t>
            </a:r>
            <a:r>
              <a:rPr lang="en-US" sz="1400" b="0" i="0" u="none" strike="noStrike" dirty="0">
                <a:solidFill>
                  <a:schemeClr val="tx1"/>
                </a:solidFill>
                <a:effectLst/>
              </a:rPr>
              <a:t>	</a:t>
            </a:r>
            <a:r>
              <a:rPr lang="en-US" sz="1400" b="0" i="0" u="none" strike="noStrike" dirty="0" err="1">
                <a:solidFill>
                  <a:schemeClr val="tx1"/>
                </a:solidFill>
                <a:effectLst/>
              </a:rPr>
              <a:t>cbf</a:t>
            </a:r>
            <a:r>
              <a:rPr lang="en-US" sz="1400" b="0" i="0" u="none" strike="noStrike" dirty="0">
                <a:solidFill>
                  <a:schemeClr val="tx1"/>
                </a:solidFill>
                <a:effectLst/>
              </a:rPr>
              <a:t>-smoothing								Xiaogang Chen</a:t>
            </a:r>
          </a:p>
          <a:p>
            <a:pPr lvl="1">
              <a:buFont typeface="Arial" panose="020B0604020202020204" pitchFamily="34" charset="0"/>
              <a:buChar char="•"/>
            </a:pPr>
            <a:r>
              <a:rPr lang="en-US" sz="1400" b="0" i="0" u="none" strike="noStrike" dirty="0">
                <a:solidFill>
                  <a:srgbClr val="FF0000"/>
                </a:solidFill>
                <a:effectLst/>
                <a:hlinkClick r:id="rId7"/>
              </a:rPr>
              <a:t>24/1582</a:t>
            </a:r>
            <a:r>
              <a:rPr lang="en-US" sz="1400" b="0" i="0" u="none" strike="noStrike" dirty="0">
                <a:solidFill>
                  <a:schemeClr val="tx1"/>
                </a:solidFill>
                <a:effectLst/>
              </a:rPr>
              <a:t>	Coordinated Sounding for </a:t>
            </a:r>
            <a:r>
              <a:rPr lang="en-US" sz="1400" b="0" i="0" u="none" strike="noStrike" dirty="0" err="1">
                <a:solidFill>
                  <a:schemeClr val="tx1"/>
                </a:solidFill>
                <a:effectLst/>
              </a:rPr>
              <a:t>CoBF</a:t>
            </a:r>
            <a:r>
              <a:rPr lang="en-US" sz="1400" b="0" i="0" u="none" strike="noStrike" dirty="0">
                <a:solidFill>
                  <a:schemeClr val="tx1"/>
                </a:solidFill>
                <a:effectLst/>
              </a:rPr>
              <a:t>					You-Wei Chen</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a:t>
            </a:r>
          </a:p>
          <a:p>
            <a:r>
              <a:rPr lang="en-US" sz="1200" b="0" i="1" dirty="0"/>
              <a:t>Supporting list: [24/984]</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chemeClr val="tx1"/>
                </a:solidFill>
              </a:rPr>
              <a:t>SP4:</a:t>
            </a:r>
            <a:r>
              <a:rPr lang="en-US" sz="1200" b="0" dirty="0">
                <a:solidFill>
                  <a:schemeClr val="tx1"/>
                </a:solidFill>
              </a:rPr>
              <a:t> Do you agree the AP ID in TBD field of a TBD Trigger frame is used to identify each participator AP for coordination transmission?</a:t>
            </a:r>
          </a:p>
          <a:p>
            <a:r>
              <a:rPr lang="en-US" sz="1200" b="0" i="1" dirty="0"/>
              <a:t>Supporting list: [23/1837r2, 24/1389r0]</a:t>
            </a:r>
          </a:p>
          <a:p>
            <a:r>
              <a:rPr lang="en-US" sz="1200" dirty="0"/>
              <a:t>Result:</a:t>
            </a:r>
          </a:p>
          <a:p>
            <a:endParaRPr lang="en-US" sz="1200" dirty="0">
              <a:solidFill>
                <a:srgbClr val="FF0000"/>
              </a:solidFill>
            </a:endParaRPr>
          </a:p>
          <a:p>
            <a:pPr marL="0" indent="0"/>
            <a:r>
              <a:rPr lang="en-US" sz="1050" dirty="0"/>
              <a:t>SP5: Do you support the following:</a:t>
            </a:r>
          </a:p>
          <a:p>
            <a:pPr lvl="1">
              <a:buFont typeface="Arial" panose="020B0604020202020204" pitchFamily="34" charset="0"/>
              <a:buChar char="•"/>
            </a:pPr>
            <a:r>
              <a:rPr lang="en-US" sz="1000" dirty="0"/>
              <a:t>Define a request frame sent by a non-AP MLD in state 4 to initiate the roaming procedure</a:t>
            </a:r>
          </a:p>
          <a:p>
            <a:pPr lvl="1">
              <a:buFont typeface="Arial" panose="020B0604020202020204" pitchFamily="34" charset="0"/>
              <a:buChar char="•"/>
            </a:pPr>
            <a:r>
              <a:rPr lang="en-US" sz="10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000" dirty="0"/>
              <a:t>Define a response frame sent to the non-AP MLD to indicate readiness for the non-AP MLD to send class 3 frames to the target AP MLD</a:t>
            </a:r>
          </a:p>
          <a:p>
            <a:pPr lvl="1">
              <a:buFont typeface="Arial" panose="020B0604020202020204" pitchFamily="34" charset="0"/>
              <a:buChar char="•"/>
            </a:pPr>
            <a:r>
              <a:rPr lang="en-US" sz="1000" dirty="0"/>
              <a:t>TBD on data transmission from non-AP MLD to current AP MLD during the request/response frame exchange</a:t>
            </a:r>
          </a:p>
          <a:p>
            <a:pPr lvl="1">
              <a:buFont typeface="Arial" panose="020B0604020202020204" pitchFamily="34" charset="0"/>
              <a:buChar char="•"/>
            </a:pPr>
            <a:r>
              <a:rPr lang="en-US" sz="1000" dirty="0"/>
              <a:t>NOTE - What context is transferred is TBD.    </a:t>
            </a:r>
          </a:p>
          <a:p>
            <a:pPr marL="57150" indent="0"/>
            <a:r>
              <a:rPr lang="en-US" sz="1050" b="0" i="1" dirty="0"/>
              <a:t>Supporting list: [11-24/830r1]</a:t>
            </a:r>
          </a:p>
          <a:p>
            <a:pPr marL="57150" indent="0"/>
            <a:r>
              <a:rPr lang="en-US" sz="1050" dirty="0"/>
              <a:t>Result:</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hlinkClick r:id="rId5"/>
              </a:rPr>
              <a:t>24/1470</a:t>
            </a:r>
            <a:r>
              <a:rPr lang="en-US" sz="1400" dirty="0"/>
              <a:t>	Proposal for DRU Tone Plan					Eunsung Park</a:t>
            </a:r>
          </a:p>
          <a:p>
            <a:pPr lvl="1">
              <a:buFont typeface="Arial" panose="020B0604020202020204" pitchFamily="34" charset="0"/>
              <a:buChar char="•"/>
            </a:pPr>
            <a:r>
              <a:rPr lang="en-US" sz="1400" dirty="0">
                <a:hlinkClick r:id="rId6"/>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hlinkClick r:id="rId7"/>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8"/>
              </a:rPr>
              <a:t>24/</a:t>
            </a:r>
            <a:r>
              <a:rPr lang="en-US" sz="1400" b="0" i="0" u="none" strike="noStrike" kern="1200" dirty="0">
                <a:solidFill>
                  <a:srgbClr val="FF0000"/>
                </a:solidFill>
                <a:effectLst/>
                <a:ea typeface="MS Gothic" panose="020B0609070205080204" pitchFamily="49" charset="-128"/>
                <a:hlinkClick r:id="rId8"/>
              </a:rPr>
              <a:t>1489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Signaling for DRU Transmission 				Shengquan Hu</a:t>
            </a:r>
            <a:endParaRPr lang="en-US"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hlinkClick r:id="rId5"/>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6"/>
              </a:rPr>
              <a:t>24/1074</a:t>
            </a:r>
            <a:r>
              <a:rPr lang="en-GB" sz="1400" dirty="0"/>
              <a:t>	Preemption TXOP								Yuxin Lu</a:t>
            </a:r>
          </a:p>
          <a:p>
            <a:pPr lvl="1">
              <a:buFont typeface="Arial" panose="020B0604020202020204" pitchFamily="34" charset="0"/>
              <a:buChar char="•"/>
            </a:pPr>
            <a:r>
              <a:rPr lang="en-GB" sz="1400" dirty="0">
                <a:hlinkClick r:id="rId7"/>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8"/>
              </a:rPr>
              <a:t>24/1207</a:t>
            </a:r>
            <a:r>
              <a:rPr lang="en-GB" sz="1400" dirty="0"/>
              <a:t>	Preemption Session Setup						Jason Y. Guo</a:t>
            </a:r>
          </a:p>
          <a:p>
            <a:pPr lvl="1">
              <a:buFont typeface="Arial" panose="020B0604020202020204" pitchFamily="34" charset="0"/>
              <a:buChar char="•"/>
            </a:pPr>
            <a:r>
              <a:rPr lang="en-GB" sz="1400" dirty="0">
                <a:solidFill>
                  <a:srgbClr val="FF0000"/>
                </a:solidFill>
                <a:hlinkClick r:id="rId9"/>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 (23’)</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a:t>
            </a:r>
          </a:p>
          <a:p>
            <a:pPr marL="0" indent="0"/>
            <a:r>
              <a:rPr lang="en-US" sz="1050" dirty="0"/>
              <a:t>Result:</a:t>
            </a:r>
          </a:p>
          <a:p>
            <a:pPr marL="0" indent="0"/>
            <a:r>
              <a:rPr lang="en-US" sz="1100" dirty="0"/>
              <a:t>SP2: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a:t>
            </a:r>
          </a:p>
          <a:p>
            <a:pPr marL="57150" indent="0"/>
            <a:r>
              <a:rPr lang="en-US" sz="1100" dirty="0"/>
              <a:t>Result: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113213"/>
          </a:xfrm>
        </p:spPr>
        <p:txBody>
          <a:bodyPr/>
          <a:lstStyle/>
          <a:p>
            <a:pPr marL="57150" indent="0"/>
            <a:r>
              <a:rPr lang="en-US" sz="1200" dirty="0"/>
              <a:t>SP3: Do you support to use M-STA BA for Initial Control Response frame (ICR) for DL and UL, at least when carrying feedbacks (i.e. unavailability feedback)?</a:t>
            </a:r>
          </a:p>
          <a:p>
            <a:pPr marL="57150" indent="0"/>
            <a:r>
              <a:rPr lang="en-US" sz="1200" b="0" i="1" dirty="0"/>
              <a:t>Supporting list: [11-24/543, 11-24/857, 11-24/1226, 11-24/1247]</a:t>
            </a:r>
          </a:p>
          <a:p>
            <a:pPr marL="57150" indent="0"/>
            <a:r>
              <a:rPr lang="en-US" sz="1200" dirty="0"/>
              <a:t>Result:</a:t>
            </a:r>
          </a:p>
          <a:p>
            <a:pPr marL="57150" indent="0"/>
            <a:endParaRPr lang="en-US" sz="1200" dirty="0"/>
          </a:p>
          <a:p>
            <a:r>
              <a:rPr lang="en-US" sz="1200" dirty="0"/>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a:t>
            </a:r>
            <a:endParaRPr lang="en-US" sz="1200" dirty="0"/>
          </a:p>
          <a:p>
            <a:r>
              <a:rPr lang="en-US" sz="1200" dirty="0"/>
              <a:t>Result:</a:t>
            </a:r>
          </a:p>
          <a:p>
            <a:endParaRPr lang="en-US" sz="1200" dirty="0"/>
          </a:p>
          <a:p>
            <a:r>
              <a:rPr lang="en-US" sz="1200" dirty="0"/>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a:t>
            </a:r>
          </a:p>
          <a:p>
            <a:r>
              <a:rPr lang="en-US" sz="1200" dirty="0"/>
              <a:t>Result:</a:t>
            </a:r>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573786"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A shared AP may provide a sharing AP a preferred multi-AP transmission scheme of the shared AP, when the shared AP supports more than one multi-AP transmission schemes.</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Note: the multi-AP transmission schemes may include but not limited to CSR, CBF, C-TDMA, etc.</a:t>
            </a:r>
            <a:endParaRPr lang="en-US" sz="12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571500" lvl="1"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and a shared AP may coordinate availability/unavailability periods used for performing a multi-AP transmission.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[24/1871r4]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[24/1871r4]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2"/>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 (23’)</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SP1: </a:t>
            </a:r>
            <a:r>
              <a:rPr lang="en-US" sz="1400" b="0" dirty="0"/>
              <a:t>Do you support that a non-AP STA can request its associated AP to initiate TXOPs/frame exchanges with the STA with an initial control frame that enables the non-AP STA to include unavailability feedback in the initial response frame?</a:t>
            </a:r>
          </a:p>
          <a:p>
            <a:r>
              <a:rPr lang="en-US" sz="1400" b="0" i="1" dirty="0"/>
              <a:t>Supporting list: [11-24/543, 11-24/857, 11-24/1226, 11-24/1247]</a:t>
            </a:r>
          </a:p>
          <a:p>
            <a:r>
              <a:rPr lang="en-US" sz="1400" dirty="0"/>
              <a:t>SP2</a:t>
            </a:r>
            <a:r>
              <a:rPr lang="en-US" sz="1400" b="0" dirty="0"/>
              <a:t>: Do you agree to add mechanisms in 11bn to improve latency for peer-to-peer communication for a non-AP STA on the base channel as well as off-channel?</a:t>
            </a:r>
          </a:p>
          <a:p>
            <a:r>
              <a:rPr lang="en-US" sz="1400" b="0" dirty="0"/>
              <a:t>Note 1: </a:t>
            </a:r>
          </a:p>
          <a:p>
            <a:r>
              <a:rPr lang="en-US" sz="1400" b="0" dirty="0"/>
              <a:t>- Base channel is the channel where the AP associated with the non-AP STA is operating.</a:t>
            </a:r>
          </a:p>
          <a:p>
            <a:r>
              <a:rPr lang="en-US" sz="1400" b="0" dirty="0"/>
              <a:t>- A channel where the associated AP is not operating is an off-channel for the non-AP STA.</a:t>
            </a:r>
          </a:p>
          <a:p>
            <a:r>
              <a:rPr lang="en-US" sz="1400" b="0" dirty="0"/>
              <a:t>Note 2:</a:t>
            </a:r>
          </a:p>
          <a:p>
            <a:pPr>
              <a:buFontTx/>
              <a:buChar char="-"/>
            </a:pPr>
            <a:r>
              <a:rPr lang="en-US" sz="1400" b="0" dirty="0"/>
              <a:t>Off-channel P2P improvement can be based on enhancement on the baseline Channel Usage procedure</a:t>
            </a:r>
          </a:p>
          <a:p>
            <a:pPr marL="0" indent="0"/>
            <a:r>
              <a:rPr lang="en-US" sz="1400" b="0" i="1" dirty="0"/>
              <a:t>Supporting list: [</a:t>
            </a:r>
            <a:r>
              <a:rPr lang="pt-BR" sz="1100" b="0" i="1" dirty="0">
                <a:solidFill>
                  <a:srgbClr val="222222"/>
                </a:solidFill>
                <a:effectLst/>
                <a:highlight>
                  <a:srgbClr val="FFFFFF"/>
                </a:highlight>
                <a:latin typeface="Arial" panose="020B0604020202020204" pitchFamily="34" charset="0"/>
              </a:rPr>
              <a:t>11-22/1528r1, 11-23/294r1, 11-23/1424r0, 11-23/1929r0, 11-24/392r2, 11-24/393r3, 11-</a:t>
            </a:r>
            <a:r>
              <a:rPr lang="pt-BR" sz="1100" b="0" i="1" dirty="0">
                <a:solidFill>
                  <a:srgbClr val="222222"/>
                </a:solidFill>
                <a:effectLst/>
                <a:highlight>
                  <a:srgbClr val="FFFFFF"/>
                </a:highlight>
                <a:latin typeface="Aptos" panose="020B0004020202020204" pitchFamily="34" charset="0"/>
              </a:rPr>
              <a:t>24/0403r2</a:t>
            </a:r>
            <a:r>
              <a:rPr lang="en-US" sz="1400" b="0" i="1" dirty="0"/>
              <a:t>]</a:t>
            </a:r>
          </a:p>
          <a:p>
            <a:endParaRPr lang="en-US" sz="14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pPr marL="0" indent="0" algn="l">
              <a:spcBef>
                <a:spcPts val="0"/>
              </a:spcBef>
              <a:spcAft>
                <a:spcPts val="0"/>
              </a:spcAft>
            </a:pPr>
            <a:r>
              <a:rPr lang="en-US" sz="1100" b="1" i="0" dirty="0">
                <a:solidFill>
                  <a:srgbClr val="222222"/>
                </a:solidFill>
                <a:effectLst/>
                <a:highlight>
                  <a:srgbClr val="FFFFFF"/>
                </a:highlight>
                <a:latin typeface="Arial" panose="020B0604020202020204" pitchFamily="34" charset="0"/>
              </a:rPr>
              <a:t>SP3: Do you support that an UHR STA that uses the power save mode to transition from lower capability (LC) mode to higher capability (HC) mode, advertises the amount of padding it needs in a received initial control frame?</a:t>
            </a:r>
            <a:endParaRPr lang="en-US" b="0" i="0" dirty="0">
              <a:solidFill>
                <a:srgbClr val="222222"/>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11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200" b="0" i="0" dirty="0">
              <a:solidFill>
                <a:srgbClr val="222222"/>
              </a:solidFill>
              <a:effectLst/>
              <a:highlight>
                <a:srgbClr val="FFFFFF"/>
              </a:highlight>
              <a:latin typeface="Aptos" panose="020B0004020202020204" pitchFamily="34" charset="0"/>
            </a:endParaRPr>
          </a:p>
          <a:p>
            <a:pPr algn="l"/>
            <a:r>
              <a:rPr lang="en-US" sz="1100" b="0" i="0" dirty="0">
                <a:solidFill>
                  <a:srgbClr val="222222"/>
                </a:solidFill>
                <a:effectLst/>
                <a:highlight>
                  <a:srgbClr val="FFFFFF"/>
                </a:highlight>
                <a:latin typeface="Arial" panose="020B0604020202020204" pitchFamily="34" charset="0"/>
              </a:rPr>
              <a:t> </a:t>
            </a:r>
            <a:endParaRPr lang="en-US" b="0"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100" b="1" i="0" dirty="0">
                <a:solidFill>
                  <a:srgbClr val="222222"/>
                </a:solidFill>
                <a:effectLst/>
                <a:highlight>
                  <a:srgbClr val="FFFFFF"/>
                </a:highlight>
                <a:latin typeface="Arial" panose="020B0604020202020204" pitchFamily="34" charset="0"/>
              </a:rPr>
              <a:t>SP4: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b="0" i="0" dirty="0">
              <a:solidFill>
                <a:srgbClr val="222222"/>
              </a:solidFill>
              <a:effectLst/>
              <a:highlight>
                <a:srgbClr val="FFFFFF"/>
              </a:highlight>
              <a:latin typeface="Arial" panose="020B0604020202020204" pitchFamily="34" charset="0"/>
            </a:endParaRPr>
          </a:p>
          <a:p>
            <a:pPr marL="914400" algn="l"/>
            <a:r>
              <a:rPr lang="en-US" sz="1100" b="0" i="0" dirty="0">
                <a:solidFill>
                  <a:srgbClr val="222222"/>
                </a:solidFill>
                <a:effectLst/>
                <a:highlight>
                  <a:srgbClr val="FFFFFF"/>
                </a:highlight>
                <a:latin typeface="Calibri" panose="020F0502020204030204" pitchFamily="34" charset="0"/>
              </a:rPr>
              <a:t>–</a:t>
            </a:r>
            <a:r>
              <a:rPr lang="en-US" sz="700" b="0" i="0" dirty="0">
                <a:solidFill>
                  <a:srgbClr val="222222"/>
                </a:solidFill>
                <a:effectLst/>
                <a:highlight>
                  <a:srgbClr val="FFFFFF"/>
                </a:highlight>
                <a:latin typeface="Times New Roman" panose="02020603050405020304" pitchFamily="18" charset="0"/>
              </a:rPr>
              <a:t>         </a:t>
            </a:r>
            <a:r>
              <a:rPr lang="en-US" sz="11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b="0" i="0" dirty="0">
              <a:solidFill>
                <a:srgbClr val="222222"/>
              </a:solidFill>
              <a:effectLst/>
              <a:highlight>
                <a:srgbClr val="FFFFFF"/>
              </a:highlight>
              <a:latin typeface="Arial" panose="020B0604020202020204" pitchFamily="34" charset="0"/>
            </a:endParaRPr>
          </a:p>
          <a:p>
            <a:r>
              <a:rPr lang="en-US" sz="1400" b="0" dirty="0"/>
              <a:t>SP5: Do you agree that TGbn shall define a Coordinated TDMA (C-TDMA) procedure for an AP to share its time resources of an obtained TXOP with a set of APs.</a:t>
            </a:r>
          </a:p>
          <a:p>
            <a:r>
              <a:rPr lang="en-US" sz="1400" b="0" dirty="0"/>
              <a:t>Set of APs is TBD.</a:t>
            </a:r>
          </a:p>
          <a:p>
            <a:r>
              <a:rPr lang="en-US" sz="1400" b="0" dirty="0"/>
              <a:t>The set can consist of one AP.</a:t>
            </a:r>
          </a:p>
          <a:p>
            <a:r>
              <a:rPr lang="en-US" sz="1400" b="0" i="1" dirty="0"/>
              <a:t> Supporting list: [11-23/0041, 11-23/249, 11-23/0261, 11-23/739, 11-23/1085, 11-23/1692, 11-23/1895, 11-23/1910, 11-23/1912, 11-24/93, 11-24/227, 11-24/411, 11-24/423, 11-24/842, 11-24/843, 11-24/887, 11-24/941, 11-24/1016, 11-24/1017, 11-24/1225]</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 (23’)</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SP1: Do you agree to define a mode of operation in NPCA where the NPCA non-AP does not use untriggered UL transmissions on the NPCA primary channel</a:t>
            </a:r>
          </a:p>
          <a:p>
            <a:pPr lvl="1">
              <a:buFont typeface="Arial" panose="020B0604020202020204" pitchFamily="34" charset="0"/>
              <a:buChar char="•"/>
            </a:pPr>
            <a:r>
              <a:rPr lang="en-US" sz="900" dirty="0"/>
              <a:t>This mode can be enabled/disabled by the AP  </a:t>
            </a:r>
          </a:p>
          <a:p>
            <a:pPr lvl="1">
              <a:buFont typeface="Arial" panose="020B0604020202020204" pitchFamily="34" charset="0"/>
              <a:buChar char="•"/>
            </a:pPr>
            <a:r>
              <a:rPr lang="en-US" sz="900" dirty="0"/>
              <a:t>Whether the mode is for all associated non-APs or per non-AP is TBD</a:t>
            </a:r>
          </a:p>
          <a:p>
            <a:pPr lvl="1">
              <a:buFont typeface="Arial" panose="020B0604020202020204" pitchFamily="34" charset="0"/>
              <a:buChar char="•"/>
            </a:pPr>
            <a:r>
              <a:rPr lang="en-US" sz="900" dirty="0"/>
              <a:t>TBD whether MU EDCA parameters mechanism is used for this or not</a:t>
            </a:r>
          </a:p>
          <a:p>
            <a:pPr marL="0" indent="0"/>
            <a:r>
              <a:rPr lang="en-US" sz="1200" dirty="0"/>
              <a:t>Supporting list: 24/1093</a:t>
            </a:r>
          </a:p>
          <a:p>
            <a:pPr>
              <a:buFont typeface="Arial" panose="020B0604020202020204" pitchFamily="34" charset="0"/>
              <a:buChar char="•"/>
            </a:pPr>
            <a:r>
              <a:rPr lang="en-US" sz="1200" dirty="0"/>
              <a:t>SP2: Do you agree with the following:</a:t>
            </a:r>
          </a:p>
          <a:p>
            <a:pPr lvl="1">
              <a:buFont typeface="Arial" panose="020B0604020202020204" pitchFamily="34" charset="0"/>
              <a:buChar char="•"/>
            </a:pPr>
            <a:r>
              <a:rPr lang="en-US" sz="900" dirty="0"/>
              <a:t>An NPCA STA shall initiate frame exchange on the NPCA Primary channel with an NPCA Initial Control Frame in the non-HT PPDU or non-HT duplicate PPDU format using a rate of 6 Mb/s, 12 Mb/s, or 24 Mb/s</a:t>
            </a:r>
          </a:p>
          <a:p>
            <a:pPr lvl="1">
              <a:buFont typeface="Arial" panose="020B0604020202020204" pitchFamily="34" charset="0"/>
              <a:buChar char="•"/>
            </a:pPr>
            <a:r>
              <a:rPr lang="en-US" sz="900" dirty="0"/>
              <a:t>Details on NPCA ICF are TBD</a:t>
            </a:r>
          </a:p>
          <a:p>
            <a:pPr marL="0" indent="0"/>
            <a:r>
              <a:rPr lang="en-US" sz="1200" dirty="0"/>
              <a:t>Supporting list: 24/1093</a:t>
            </a:r>
          </a:p>
          <a:p>
            <a:pPr>
              <a:buFont typeface="Arial" panose="020B0604020202020204" pitchFamily="34" charset="0"/>
              <a:buChar char="•"/>
            </a:pPr>
            <a:r>
              <a:rPr lang="en-US" sz="1200" dirty="0"/>
              <a:t>SP3: Do you agree with the following:</a:t>
            </a:r>
          </a:p>
          <a:p>
            <a:pPr marL="800100" lvl="1" indent="-342900">
              <a:buFont typeface="Arial" panose="020B0604020202020204" pitchFamily="34" charset="0"/>
              <a:buChar char="•"/>
            </a:pPr>
            <a:r>
              <a:rPr lang="en-US" sz="1100" dirty="0"/>
              <a:t>Unavailability Target Start Time is indicated using 9 bits with a granularity of 64us</a:t>
            </a:r>
          </a:p>
          <a:p>
            <a:pPr marL="800100" lvl="1" indent="-342900">
              <a:buFont typeface="Arial" panose="020B0604020202020204" pitchFamily="34" charset="0"/>
              <a:buChar char="•"/>
            </a:pPr>
            <a:r>
              <a:rPr lang="en-US" sz="1100" dirty="0"/>
              <a:t>Unavailability Duration is indicated using 9 bits with a granularity of 64us</a:t>
            </a:r>
          </a:p>
          <a:p>
            <a:pPr>
              <a:buFont typeface="Arial" panose="020B0604020202020204" pitchFamily="34" charset="0"/>
              <a:buChar char="•"/>
            </a:pPr>
            <a:r>
              <a:rPr lang="en-US" sz="1200" dirty="0"/>
              <a:t>SP4: Do you support that</a:t>
            </a:r>
          </a:p>
          <a:p>
            <a:pPr marL="800100" lvl="1" indent="-342900">
              <a:buFont typeface="Arial" panose="020B0604020202020204" pitchFamily="34" charset="0"/>
              <a:buChar char="•"/>
            </a:pPr>
            <a:r>
              <a:rPr lang="en-US" sz="1100" dirty="0"/>
              <a:t>The AP maintains up to one unavailability report per STA </a:t>
            </a:r>
          </a:p>
          <a:p>
            <a:pPr marL="800100" lvl="1" indent="-342900">
              <a:buFont typeface="Arial" panose="020B0604020202020204" pitchFamily="34" charset="0"/>
              <a:buChar char="•"/>
            </a:pPr>
            <a:r>
              <a:rPr lang="en-US" sz="110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a:t>
            </a:r>
          </a:p>
          <a:p>
            <a:pPr marL="800100" lvl="1" indent="-342900">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600" dirty="0"/>
              <a:t>SP5: Do you agree to add the following text to the TGbn SFD?</a:t>
            </a:r>
          </a:p>
          <a:p>
            <a:r>
              <a:rPr lang="en-US" sz="1600" dirty="0"/>
              <a:t>If an initial control frame includes an intermediate FCS for UHR STA(s) that precedes padding and the FCS field, the intermediate FCS has the size of 32 bits.</a:t>
            </a:r>
          </a:p>
          <a:p>
            <a:r>
              <a:rPr lang="en-US" sz="1600" dirty="0"/>
              <a:t> Supporting list: [24/1129]</a:t>
            </a:r>
          </a:p>
          <a:p>
            <a:endParaRPr lang="en-US" sz="16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222598</TotalTime>
  <Words>10244</Words>
  <Application>Microsoft Office PowerPoint</Application>
  <PresentationFormat>On-screen Show (4:3)</PresentationFormat>
  <Paragraphs>2308</Paragraphs>
  <Slides>77</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9" baseType="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 (23’)</vt:lpstr>
      <vt:lpstr>Straw Polls Part 2 (22’)</vt:lpstr>
      <vt:lpstr>Wednesday PHY Agenda–AM2</vt:lpstr>
      <vt:lpstr>Wednesday MAC Agenda–AM2</vt:lpstr>
      <vt:lpstr>Straw Polls Part 1 (23’)</vt:lpstr>
      <vt:lpstr>Straw Polls Part 2 (22’)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 (23’)</vt:lpstr>
      <vt:lpstr>Straw Polls Part 2 (22’)</vt:lpstr>
      <vt:lpstr>Thursday PHY Agenda–AM2</vt:lpstr>
      <vt:lpstr>Thursday MAC Agenda–AM2</vt:lpstr>
      <vt:lpstr>Straw Polls Part 1 (23’)</vt:lpstr>
      <vt:lpstr>Straw Polls (45’)</vt:lpstr>
      <vt:lpstr>Thursday Joint Agenda-PM1</vt:lpstr>
      <vt:lpstr>Straw Polls (23’)</vt:lpstr>
      <vt:lpstr>Straw Polls (22’)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2024-09-11T01:49:16Z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