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60" r:id="rId52"/>
    <p:sldId id="1231" r:id="rId53"/>
    <p:sldId id="1232" r:id="rId54"/>
    <p:sldId id="1251" r:id="rId55"/>
    <p:sldId id="1252" r:id="rId56"/>
    <p:sldId id="1181" r:id="rId57"/>
    <p:sldId id="1024" r:id="rId58"/>
    <p:sldId id="1039" r:id="rId59"/>
    <p:sldId id="1253" r:id="rId60"/>
    <p:sldId id="1247" r:id="rId61"/>
    <p:sldId id="1227" r:id="rId62"/>
    <p:sldId id="1228" r:id="rId63"/>
    <p:sldId id="1254" r:id="rId64"/>
    <p:sldId id="1258" r:id="rId65"/>
    <p:sldId id="1229" r:id="rId66"/>
    <p:sldId id="1230" r:id="rId67"/>
    <p:sldId id="1255" r:id="rId68"/>
    <p:sldId id="1261" r:id="rId69"/>
    <p:sldId id="356" r:id="rId70"/>
    <p:sldId id="1256" r:id="rId71"/>
    <p:sldId id="1259" r:id="rId72"/>
    <p:sldId id="1182" r:id="rId73"/>
    <p:sldId id="1069" r:id="rId74"/>
    <p:sldId id="997" r:id="rId75"/>
    <p:sldId id="362" r:id="rId76"/>
    <p:sldId id="1034" r:id="rId77"/>
    <p:sldId id="323" r:id="rId7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53" dt="2024-09-10T20:31:58.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1T01:49:13.584" v="7448"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
        <pc:chgData name="Alfred Asterjadhi" userId="39de57b9-85c0-4fd1-aaac-8ca2b6560ad0" providerId="ADAL" clId="{E0725D23-625E-498B-87E0-2B1913CF0FE0}" dt="2024-09-09T04:48:31.949" v="6449"/>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0T20:11:13.957" v="6826" actId="12"/>
        <pc:sldMkLst>
          <pc:docMk/>
          <pc:sldMk cId="2191704044" sldId="1039"/>
        </pc:sldMkLst>
        <pc:spChg chg="mod ord">
          <ac:chgData name="Alfred Asterjadhi" userId="39de57b9-85c0-4fd1-aaac-8ca2b6560ad0" providerId="ADAL" clId="{E0725D23-625E-498B-87E0-2B1913CF0FE0}" dt="2024-09-08T01:37:59.372" v="2829"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0T20:11:13.957" v="6826" actId="12"/>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9T04:48:00.203" v="644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01:47:16.353" v="7433"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01:47:16.353" v="7433"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1:44:33.773" v="7385" actId="20577"/>
        <pc:sldMkLst>
          <pc:docMk/>
          <pc:sldMk cId="3387728792" sldId="1223"/>
        </pc:sldMkLst>
        <pc:spChg chg="mod">
          <ac:chgData name="Alfred Asterjadhi" userId="39de57b9-85c0-4fd1-aaac-8ca2b6560ad0" providerId="ADAL" clId="{E0725D23-625E-498B-87E0-2B1913CF0FE0}" dt="2024-09-07T19:28:30.332" v="1457"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1:44:33.773" v="7385" actId="2057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01:48:56.815" v="7446" actId="20577"/>
        <pc:sldMkLst>
          <pc:docMk/>
          <pc:sldMk cId="1373430212" sldId="1224"/>
        </pc:sldMkLst>
        <pc:spChg chg="mod">
          <ac:chgData name="Alfred Asterjadhi" userId="39de57b9-85c0-4fd1-aaac-8ca2b6560ad0" providerId="ADAL" clId="{E0725D23-625E-498B-87E0-2B1913CF0FE0}" dt="2024-09-07T21:06:00.253" v="1989"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01:48:56.815" v="7446"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01:45:18.473" v="7415" actId="20577"/>
        <pc:sldMkLst>
          <pc:docMk/>
          <pc:sldMk cId="3702184137" sldId="1225"/>
        </pc:sldMkLst>
        <pc:spChg chg="mod">
          <ac:chgData name="Alfred Asterjadhi" userId="39de57b9-85c0-4fd1-aaac-8ca2b6560ad0" providerId="ADAL" clId="{E0725D23-625E-498B-87E0-2B1913CF0FE0}" dt="2024-09-07T19:35:13.010" v="1587"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01:45:18.473" v="7415" actId="2057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0T18:24:53.837" v="6815" actId="20577"/>
        <pc:sldMkLst>
          <pc:docMk/>
          <pc:sldMk cId="64688138" sldId="1226"/>
        </pc:sldMkLst>
        <pc:spChg chg="mod">
          <ac:chgData name="Alfred Asterjadhi" userId="39de57b9-85c0-4fd1-aaac-8ca2b6560ad0" providerId="ADAL" clId="{E0725D23-625E-498B-87E0-2B1913CF0FE0}" dt="2024-09-07T21:06:34.710" v="1991" actId="13926"/>
          <ac:spMkLst>
            <pc:docMk/>
            <pc:sldMk cId="64688138" sldId="1226"/>
            <ac:spMk id="2" creationId="{4B5F0D0E-8BB7-48AB-9160-728B8B3399A2}"/>
          </ac:spMkLst>
        </pc:spChg>
        <pc:spChg chg="mod">
          <ac:chgData name="Alfred Asterjadhi" userId="39de57b9-85c0-4fd1-aaac-8ca2b6560ad0" providerId="ADAL" clId="{E0725D23-625E-498B-87E0-2B1913CF0FE0}" dt="2024-09-10T18:24:53.837" v="6815" actId="2057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1T01:46:32.732" v="7425" actId="21"/>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1T01:46:32.732" v="7425" actId="21"/>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08T01:43:20.209" v="2851" actId="20577"/>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08T01:43:20.209" v="2851"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1T01:46:56.286" v="7428" actId="20577"/>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1T01:46:56.286" v="7428"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08T02:28:36.665" v="5774" actId="5793"/>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08T02:28:36.665" v="5774" actId="5793"/>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01:45:52.568" v="7419" actId="21"/>
        <pc:sldMkLst>
          <pc:docMk/>
          <pc:sldMk cId="174109028" sldId="1231"/>
        </pc:sldMkLst>
        <pc:spChg chg="mod">
          <ac:chgData name="Alfred Asterjadhi" userId="39de57b9-85c0-4fd1-aaac-8ca2b6560ad0" providerId="ADAL" clId="{E0725D23-625E-498B-87E0-2B1913CF0FE0}" dt="2024-09-07T19:40:12.455" v="166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01:45:52.568" v="7419" actId="21"/>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08T01:25:20.616" v="2438" actId="20577"/>
        <pc:sldMkLst>
          <pc:docMk/>
          <pc:sldMk cId="3589399835" sldId="1232"/>
        </pc:sldMkLst>
        <pc:spChg chg="mod">
          <ac:chgData name="Alfred Asterjadhi" userId="39de57b9-85c0-4fd1-aaac-8ca2b6560ad0" providerId="ADAL" clId="{E0725D23-625E-498B-87E0-2B1913CF0FE0}" dt="2024-09-07T21:09:15.014" v="2025"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08T01:25:20.616" v="2438" actId="20577"/>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0T04:34:15.391" v="6810" actId="20577"/>
        <pc:sldMkLst>
          <pc:docMk/>
          <pc:sldMk cId="3400462390" sldId="1247"/>
        </pc:sldMkLst>
        <pc:spChg chg="mod">
          <ac:chgData name="Alfred Asterjadhi" userId="39de57b9-85c0-4fd1-aaac-8ca2b6560ad0" providerId="ADAL" clId="{E0725D23-625E-498B-87E0-2B1913CF0FE0}" dt="2024-09-10T04:34:15.391" v="6810" actId="2057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0T23:56:37.115" v="7086" actId="20577"/>
        <pc:sldMkLst>
          <pc:docMk/>
          <pc:sldMk cId="2720276386" sldId="1250"/>
        </pc:sldMkLst>
        <pc:spChg chg="mod ord">
          <ac:chgData name="Alfred Asterjadhi" userId="39de57b9-85c0-4fd1-aaac-8ca2b6560ad0" providerId="ADAL" clId="{E0725D23-625E-498B-87E0-2B1913CF0FE0}" dt="2024-09-10T23:56:23.490" v="7085"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0T23:56:37.115" v="7086"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0T23:58:39.029" v="7126" actId="20577"/>
        <pc:sldMkLst>
          <pc:docMk/>
          <pc:sldMk cId="2325061337" sldId="1251"/>
        </pc:sldMkLst>
        <pc:spChg chg="mod">
          <ac:chgData name="Alfred Asterjadhi" userId="39de57b9-85c0-4fd1-aaac-8ca2b6560ad0" providerId="ADAL" clId="{E0725D23-625E-498B-87E0-2B1913CF0FE0}" dt="2024-09-08T01:30:57.391" v="2703"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0T23:58:39.029" v="7126" actId="20577"/>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01:15:40.610" v="7330" actId="20577"/>
        <pc:sldMkLst>
          <pc:docMk/>
          <pc:sldMk cId="1728185655" sldId="1252"/>
        </pc:sldMkLst>
        <pc:spChg chg="mod ord">
          <ac:chgData name="Alfred Asterjadhi" userId="39de57b9-85c0-4fd1-aaac-8ca2b6560ad0" providerId="ADAL" clId="{E0725D23-625E-498B-87E0-2B1913CF0FE0}" dt="2024-09-08T01:30:49.746" v="2701" actId="20577"/>
          <ac:spMkLst>
            <pc:docMk/>
            <pc:sldMk cId="1728185655" sldId="1252"/>
            <ac:spMk id="2" creationId="{9E6E09B2-2194-DDE0-F9C9-F24960D4CD31}"/>
          </ac:spMkLst>
        </pc:spChg>
        <pc:spChg chg="mod ord">
          <ac:chgData name="Alfred Asterjadhi" userId="39de57b9-85c0-4fd1-aaac-8ca2b6560ad0" providerId="ADAL" clId="{E0725D23-625E-498B-87E0-2B1913CF0FE0}" dt="2024-09-11T01:15:40.610" v="7330" actId="20577"/>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1T01:16:43.520" v="7331" actId="20577"/>
        <pc:sldMkLst>
          <pc:docMk/>
          <pc:sldMk cId="1346084554" sldId="1253"/>
        </pc:sldMkLst>
        <pc:spChg chg="mod">
          <ac:chgData name="Alfred Asterjadhi" userId="39de57b9-85c0-4fd1-aaac-8ca2b6560ad0" providerId="ADAL" clId="{E0725D23-625E-498B-87E0-2B1913CF0FE0}" dt="2024-09-08T01:41:01.655" v="2834"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1T01:16:43.520" v="7331"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1T00:00:43.902" v="7145" actId="20577"/>
        <pc:sldMkLst>
          <pc:docMk/>
          <pc:sldMk cId="2820190702" sldId="1254"/>
        </pc:sldMkLst>
        <pc:spChg chg="mod ord">
          <ac:chgData name="Alfred Asterjadhi" userId="39de57b9-85c0-4fd1-aaac-8ca2b6560ad0" providerId="ADAL" clId="{E0725D23-625E-498B-87E0-2B1913CF0FE0}" dt="2024-09-11T00:00:43.902" v="7145" actId="20577"/>
          <ac:spMkLst>
            <pc:docMk/>
            <pc:sldMk cId="2820190702" sldId="1254"/>
            <ac:spMk id="2" creationId="{F69D7021-D59F-B49A-E32E-18A4891C7D5E}"/>
          </ac:spMkLst>
        </pc:spChg>
        <pc:spChg chg="mod ord">
          <ac:chgData name="Alfred Asterjadhi" userId="39de57b9-85c0-4fd1-aaac-8ca2b6560ad0" providerId="ADAL" clId="{E0725D23-625E-498B-87E0-2B1913CF0FE0}" dt="2024-09-11T00:00:13.316" v="7142" actId="2057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1T01:18:39.844" v="7333" actId="20577"/>
        <pc:sldMkLst>
          <pc:docMk/>
          <pc:sldMk cId="1547302789" sldId="1255"/>
        </pc:sldMkLst>
        <pc:spChg chg="mod ord">
          <ac:chgData name="Alfred Asterjadhi" userId="39de57b9-85c0-4fd1-aaac-8ca2b6560ad0" providerId="ADAL" clId="{E0725D23-625E-498B-87E0-2B1913CF0FE0}" dt="2024-09-11T00:06:13.647" v="7289" actId="6264"/>
          <ac:spMkLst>
            <pc:docMk/>
            <pc:sldMk cId="1547302789" sldId="1255"/>
            <ac:spMk id="2" creationId="{F69D7021-D59F-B49A-E32E-18A4891C7D5E}"/>
          </ac:spMkLst>
        </pc:spChg>
        <pc:spChg chg="mod ord">
          <ac:chgData name="Alfred Asterjadhi" userId="39de57b9-85c0-4fd1-aaac-8ca2b6560ad0" providerId="ADAL" clId="{E0725D23-625E-498B-87E0-2B1913CF0FE0}" dt="2024-09-11T01:18:39.844" v="7333" actId="2057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1T01:19:25.799" v="7345" actId="20577"/>
        <pc:sldMkLst>
          <pc:docMk/>
          <pc:sldMk cId="4212050258" sldId="1256"/>
        </pc:sldMkLst>
        <pc:spChg chg="mod">
          <ac:chgData name="Alfred Asterjadhi" userId="39de57b9-85c0-4fd1-aaac-8ca2b6560ad0" providerId="ADAL" clId="{E0725D23-625E-498B-87E0-2B1913CF0FE0}" dt="2024-09-11T01:19:25.799" v="7345"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1T01:19:19.957" v="7343" actId="20577"/>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1T00:02:49.273" v="7210" actId="2057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1T00:02:49.273" v="7210" actId="2057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1T01:20:44.172" v="7348" actId="6264"/>
        <pc:sldMkLst>
          <pc:docMk/>
          <pc:sldMk cId="665139246" sldId="1259"/>
        </pc:sldMkLst>
        <pc:spChg chg="mod ord">
          <ac:chgData name="Alfred Asterjadhi" userId="39de57b9-85c0-4fd1-aaac-8ca2b6560ad0" providerId="ADAL" clId="{E0725D23-625E-498B-87E0-2B1913CF0FE0}" dt="2024-09-11T01:20:44.172" v="7348" actId="6264"/>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modSp add mod">
        <pc:chgData name="Alfred Asterjadhi" userId="39de57b9-85c0-4fd1-aaac-8ca2b6560ad0" providerId="ADAL" clId="{E0725D23-625E-498B-87E0-2B1913CF0FE0}" dt="2024-09-10T23:57:19.228" v="7111" actId="20577"/>
        <pc:sldMkLst>
          <pc:docMk/>
          <pc:sldMk cId="2287328178" sldId="1260"/>
        </pc:sldMkLst>
        <pc:spChg chg="mod">
          <ac:chgData name="Alfred Asterjadhi" userId="39de57b9-85c0-4fd1-aaac-8ca2b6560ad0" providerId="ADAL" clId="{E0725D23-625E-498B-87E0-2B1913CF0FE0}" dt="2024-09-10T23:57:19.228" v="7111"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0T23:57:10.525" v="7107" actId="20577"/>
          <ac:spMkLst>
            <pc:docMk/>
            <pc:sldMk cId="2287328178" sldId="1260"/>
            <ac:spMk id="3" creationId="{40697212-82EA-064E-CD79-BC33C537E773}"/>
          </ac:spMkLst>
        </pc:spChg>
      </pc:sldChg>
      <pc:sldChg chg="addSp delSp modSp add mod chgLayout">
        <pc:chgData name="Alfred Asterjadhi" userId="39de57b9-85c0-4fd1-aaac-8ca2b6560ad0" providerId="ADAL" clId="{E0725D23-625E-498B-87E0-2B1913CF0FE0}" dt="2024-09-11T00:08:43.099" v="7326" actId="20577"/>
        <pc:sldMkLst>
          <pc:docMk/>
          <pc:sldMk cId="2448230270" sldId="1261"/>
        </pc:sldMkLst>
        <pc:spChg chg="mod ord">
          <ac:chgData name="Alfred Asterjadhi" userId="39de57b9-85c0-4fd1-aaac-8ca2b6560ad0" providerId="ADAL" clId="{E0725D23-625E-498B-87E0-2B1913CF0FE0}" dt="2024-09-11T00:07:55.688" v="7322" actId="6264"/>
          <ac:spMkLst>
            <pc:docMk/>
            <pc:sldMk cId="2448230270" sldId="1261"/>
            <ac:spMk id="2" creationId="{F69D7021-D59F-B49A-E32E-18A4891C7D5E}"/>
          </ac:spMkLst>
        </pc:spChg>
        <pc:spChg chg="mod ord">
          <ac:chgData name="Alfred Asterjadhi" userId="39de57b9-85c0-4fd1-aaac-8ca2b6560ad0" providerId="ADAL" clId="{E0725D23-625E-498B-87E0-2B1913CF0FE0}" dt="2024-09-11T00:08:43.099" v="7326"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MasterChg chg="modSp mod">
        <pc:chgData name="Alfred Asterjadhi" userId="39de57b9-85c0-4fd1-aaac-8ca2b6560ad0" providerId="ADAL" clId="{E0725D23-625E-498B-87E0-2B1913CF0FE0}" dt="2024-09-11T01:49:13.584" v="7448" actId="20577"/>
        <pc:sldMasterMkLst>
          <pc:docMk/>
          <pc:sldMasterMk cId="0" sldId="2147483648"/>
        </pc:sldMasterMkLst>
        <pc:spChg chg="mod">
          <ac:chgData name="Alfred Asterjadhi" userId="39de57b9-85c0-4fd1-aaac-8ca2b6560ad0" providerId="ADAL" clId="{E0725D23-625E-498B-87E0-2B1913CF0FE0}" dt="2024-09-11T01:49:13.584" v="7448"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0-00-00bn-extended-long-range-signaling.pptx" TargetMode="External"/><Relationship Id="rId3" Type="http://schemas.openxmlformats.org/officeDocument/2006/relationships/hyperlink" Target="https://mentor.ieee.org/802.11/dcn/24/11-24-1485-00-00bn-considerations-for-elr-ppdu-format.pptx" TargetMode="External"/><Relationship Id="rId7"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0-00bn-elr-ppdu-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1-00-00bn-extended-long-range-elr-mark-symbol-design.pptx" TargetMode="External"/><Relationship Id="rId5" Type="http://schemas.openxmlformats.org/officeDocument/2006/relationships/hyperlink" Target="https://mentor.ieee.org/802.11/dcn/24/11-24-1488-00-00bn-elr-ppdu-transmission-design.pptx" TargetMode="External"/><Relationship Id="rId4" Type="http://schemas.openxmlformats.org/officeDocument/2006/relationships/hyperlink" Target="https://mentor.ieee.org/802.11/dcn/24/11-24-1486-00-00bn-performance-evaluation-of-elr-transmission.pptx" TargetMode="External"/><Relationship Id="rId9"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484-00-00bn-coordinated-bf-figures-of-merit.pptx" TargetMode="External"/><Relationship Id="rId3" Type="http://schemas.openxmlformats.org/officeDocument/2006/relationships/hyperlink" Target="https://mentor.ieee.org/802.11/dcn/24/11-24-1592-00-00bn-usig-fields-in-an-el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590-00-00bn-extended-long-rang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55-00-00bn-discussion-on-tb-elr-ppdu.pptx" TargetMode="External"/><Relationship Id="rId4" Type="http://schemas.openxmlformats.org/officeDocument/2006/relationships/hyperlink" Target="https://mentor.ieee.org/802.11/dcn/24/11-24-1243-00-00bn-100-mhz-ppdu.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016-00-00bn-c-tdma-follow-up-additional-details-on-framing-sequence.pptx" TargetMode="External"/><Relationship Id="rId3" Type="http://schemas.openxmlformats.org/officeDocument/2006/relationships/hyperlink" Target="https://mentor.ieee.org/802.11/dcn/24/11-24-1196-01-00bn-issues-on-obss-r-twt-protection.pptx" TargetMode="External"/><Relationship Id="rId7" Type="http://schemas.openxmlformats.org/officeDocument/2006/relationships/hyperlink" Target="https://mentor.ieee.org/802.11/dcn/24/11-24-0843-00-00bn-some-details-on-txop-sharing-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2-00-00bn-multi-ap-set-configuration-for-c-tdma.pptx" TargetMode="External"/><Relationship Id="rId11"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0817-01-00bn-opportunistic-transmission-in-c-tdma.pptx" TargetMode="External"/><Relationship Id="rId9" Type="http://schemas.openxmlformats.org/officeDocument/2006/relationships/hyperlink" Target="https://mentor.ieee.org/802.11/dcn/24/11-24-1017-00-00bn-mechanism-for-txop-return-in-c-tdma.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582-00-00bn-coordinated-sounding-for-cobf.pptx" TargetMode="External"/><Relationship Id="rId2" Type="http://schemas.openxmlformats.org/officeDocument/2006/relationships/hyperlink" Target="https://mentor.ieee.org/802.11/dcn/24/11-24-1515-00-00bn-coordinated-beamforming-for-11b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0-00-00bn-considerations-on-the-cbf-smoothing.pptx" TargetMode="External"/><Relationship Id="rId5" Type="http://schemas.openxmlformats.org/officeDocument/2006/relationships/hyperlink" Target="https://mentor.ieee.org/802.11/dcn/24/11-24-1575-00-00bn-guard-interval-coordination-for-coordinated-beamforming.pptx" TargetMode="External"/><Relationship Id="rId4" Type="http://schemas.openxmlformats.org/officeDocument/2006/relationships/hyperlink" Target="https://mentor.ieee.org/802.11/dcn/24/11-24-1568-00-00bn-sounding-design-for-c-bf.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67-01-00bn-range-expansion-via-repeated-transmission.pptx" TargetMode="External"/><Relationship Id="rId4" Type="http://schemas.openxmlformats.org/officeDocument/2006/relationships/hyperlink" Target="https://mentor.ieee.org/802.11/dcn/24/11-24-0660-00-00bn-dynamic-qos-profiles-with-sc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489-00-00bn-signaling-for-dru-transmission.pptx" TargetMode="External"/><Relationship Id="rId3" Type="http://schemas.openxmlformats.org/officeDocument/2006/relationships/hyperlink" Target="https://mentor.ieee.org/802.11/dcn/24/11-24-1483-00-00bn-index-modulation-applied-to-the-dru.pptx" TargetMode="External"/><Relationship Id="rId7" Type="http://schemas.openxmlformats.org/officeDocument/2006/relationships/hyperlink" Target="https://mentor.ieee.org/802.11/dcn/24/11-24-1471-00-00bn-signaling-for-dru-in-trigger-frame.pptx" TargetMode="External"/><Relationship Id="rId2" Type="http://schemas.openxmlformats.org/officeDocument/2006/relationships/hyperlink" Target="https://mentor.ieee.org/802.11/dcn/24/11-24-1456-00-00bn-discussion-on-dcm-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470-00-00bn-proposal-for-dru-tone-pan.pptx" TargetMode="External"/><Relationship Id="rId4" Type="http://schemas.openxmlformats.org/officeDocument/2006/relationships/hyperlink" Target="https://mentor.ieee.org/802.11/dcn/24/11-24-1465-01-00bn-updated-proposal-for-80mhz-dru-tone-pla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1207-00-00bn-preemption-session-setup.pptx" TargetMode="External"/><Relationship Id="rId3" Type="http://schemas.openxmlformats.org/officeDocument/2006/relationships/hyperlink" Target="https://mentor.ieee.org/802.11/dcn/24/11-24-0852-01-00bn-timely-transmission-of-low-latency-traffic-with-reduced-preemption-occurance.pptx" TargetMode="External"/><Relationship Id="rId7" Type="http://schemas.openxmlformats.org/officeDocument/2006/relationships/hyperlink" Target="https://mentor.ieee.org/802.11/dcn/24/11-24-1076-00-00bn-some-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729-00-00bn-thoughts-on-preemption.pptx" TargetMode="External"/><Relationship Id="rId4" Type="http://schemas.openxmlformats.org/officeDocument/2006/relationships/hyperlink" Target="https://mentor.ieee.org/802.11/dcn/24/11-24-0870-00-00bn-further-considerations-on-preemption.pptx" TargetMode="External"/><Relationship Id="rId9" Type="http://schemas.openxmlformats.org/officeDocument/2006/relationships/hyperlink" Target="https://mentor.ieee.org/802.11/dcn/24/11-24-1257-00-00bn-preemption-procedure-and-indication-follow-up.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392-02-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216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24/1478</a:t>
            </a:r>
            <a:r>
              <a:rPr lang="en-GB" sz="1400" dirty="0">
                <a:solidFill>
                  <a:srgbClr val="00B050"/>
                </a:solidFill>
              </a:rPr>
              <a:t>	ELR-PPDU-design						Lin Yang	Q&amp;A</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24/1485</a:t>
            </a:r>
            <a:r>
              <a:rPr lang="en-GB" sz="1400" dirty="0">
                <a:solidFill>
                  <a:srgbClr val="00B050"/>
                </a:solidFill>
              </a:rPr>
              <a:t>	Considerations for ELR PPDU format 			Dongguk Lim</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24/1486</a:t>
            </a:r>
            <a:r>
              <a:rPr lang="en-GB" sz="1400" dirty="0">
                <a:solidFill>
                  <a:srgbClr val="00B050"/>
                </a:solidFill>
              </a:rPr>
              <a:t>	Performance evaluation of ELR transmission		Dongguk Lim</a:t>
            </a:r>
            <a:endParaRPr lang="en-GB" sz="1400" b="1" dirty="0">
              <a:solidFill>
                <a:srgbClr val="00B050"/>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a:t>
            </a:r>
            <a:r>
              <a:rPr lang="en-US" sz="1400" b="0" i="0"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1488</a:t>
            </a:r>
            <a:r>
              <a:rPr lang="en-US" sz="1400" b="0" i="0" strike="noStrike" kern="1200" dirty="0">
                <a:solidFill>
                  <a:srgbClr val="00B050"/>
                </a:solidFill>
                <a:effectLst/>
                <a:ea typeface="MS Gothic" panose="020B0609070205080204" pitchFamily="49" charset="-128"/>
              </a:rPr>
              <a:t> ELR PPDU Transmission Design 				Shengquan Hu</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24/1571</a:t>
            </a:r>
            <a:r>
              <a:rPr lang="en-US" sz="1400" b="0" i="0" u="none" strike="noStrike" kern="1200" dirty="0">
                <a:solidFill>
                  <a:srgbClr val="00B050"/>
                </a:solidFill>
                <a:effectLst/>
                <a:ea typeface="MS Gothic" panose="020B0609070205080204" pitchFamily="49" charset="-128"/>
              </a:rPr>
              <a:t> Extended Long Range (ELR) Mark Symbol Design 	Rethna Pulikkoonattu</a:t>
            </a:r>
            <a:endParaRPr lang="en-GB" sz="1400" dirty="0">
              <a:solidFill>
                <a:srgbClr val="6B9F25"/>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24/1573</a:t>
            </a:r>
            <a:r>
              <a:rPr lang="en-GB" sz="1400" dirty="0">
                <a:solidFill>
                  <a:srgbClr val="00B050"/>
                </a:solidFill>
              </a:rPr>
              <a:t>	An ELR PPDU Follow Up					Wook Bong Lee</a:t>
            </a:r>
            <a:endParaRPr lang="en-GB" sz="1400" b="1"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24/1590</a:t>
            </a:r>
            <a:r>
              <a:rPr lang="en-US" sz="1400" b="0" i="0" u="none" strike="noStrike" kern="1200" dirty="0">
                <a:solidFill>
                  <a:schemeClr val="bg1">
                    <a:lumMod val="65000"/>
                  </a:schemeClr>
                </a:solidFill>
                <a:effectLst/>
                <a:ea typeface="MS Gothic" panose="020B0609070205080204" pitchFamily="49" charset="-128"/>
              </a:rPr>
              <a:t> Enhanced Long Range Signaling 				Juan Fang</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24/1592</a:t>
            </a:r>
            <a:r>
              <a:rPr lang="en-US" sz="1400" dirty="0">
                <a:solidFill>
                  <a:schemeClr val="bg1">
                    <a:lumMod val="65000"/>
                  </a:schemeClr>
                </a:solidFill>
              </a:rPr>
              <a:t> </a:t>
            </a:r>
            <a:r>
              <a:rPr lang="en-US" sz="1400" b="0" i="0" u="none" strike="noStrike" dirty="0">
                <a:solidFill>
                  <a:schemeClr val="bg1">
                    <a:lumMod val="65000"/>
                  </a:schemeClr>
                </a:solidFill>
                <a:effectLst/>
              </a:rPr>
              <a:t>USIG fields in an ELR PPDU</a:t>
            </a:r>
            <a:r>
              <a:rPr lang="en-US" sz="1400" dirty="0">
                <a:solidFill>
                  <a:schemeClr val="bg1">
                    <a:lumMod val="65000"/>
                  </a:schemeClr>
                </a:solidFill>
              </a:rPr>
              <a:t> </a:t>
            </a:r>
            <a:r>
              <a:rPr lang="en-US" sz="1400" b="0" i="0" u="none" strike="noStrike" dirty="0">
                <a:solidFill>
                  <a:schemeClr val="bg1">
                    <a:lumMod val="65000"/>
                  </a:schemeClr>
                </a:solidFill>
                <a:effectLst/>
              </a:rPr>
              <a:t> 					Hari Ram</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 	[Q&amp;A]</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24/1205</a:t>
            </a:r>
            <a:r>
              <a:rPr lang="en-GB" sz="1400" b="0" i="0" u="none"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Analysis and Simulations on Coordinated Spatial Reuse 		</a:t>
            </a:r>
            <a:r>
              <a:rPr lang="en-GB" sz="1400" b="0" i="0" u="none" strike="noStrike" kern="1200" dirty="0">
                <a:solidFill>
                  <a:srgbClr val="00B050"/>
                </a:solidFill>
                <a:effectLst/>
                <a:ea typeface="MS Gothic" panose="020B0609070205080204" pitchFamily="49" charset="-128"/>
              </a:rPr>
              <a:t>Jason Y. Guo </a:t>
            </a:r>
            <a:endParaRPr lang="en-US" sz="14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24/0678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Coordinated R-TWT--Follow-Up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Rubayet Shafin</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24/0742</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OBSS TWT management for MAP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VIGER Pascal</a:t>
            </a:r>
            <a:r>
              <a:rPr lang="en-GB" sz="1400" dirty="0">
                <a:solidFill>
                  <a:srgbClr val="00B050"/>
                </a:solidFill>
              </a:rPr>
              <a:t> </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24/1196</a:t>
            </a:r>
            <a:r>
              <a:rPr lang="en-US" sz="1400" dirty="0"/>
              <a:t> </a:t>
            </a:r>
            <a:r>
              <a:rPr lang="en-US" sz="1400" b="0" i="0" u="none" strike="noStrike" kern="1200" dirty="0">
                <a:solidFill>
                  <a:schemeClr val="tx1"/>
                </a:solidFill>
                <a:effectLst/>
                <a:ea typeface="MS Gothic" panose="020B0609070205080204" pitchFamily="49" charset="-128"/>
              </a:rPr>
              <a:t>Issues on OBSS R-TWT Protection</a:t>
            </a:r>
            <a:r>
              <a:rPr lang="en-US" sz="1400" dirty="0">
                <a:solidFill>
                  <a:schemeClr val="tx1"/>
                </a:solidFill>
              </a:rPr>
              <a:t> 					</a:t>
            </a:r>
            <a:r>
              <a:rPr lang="en-US" sz="1400" b="0" i="0" u="none" strike="noStrike" kern="1200" dirty="0" err="1">
                <a:solidFill>
                  <a:schemeClr val="tx1"/>
                </a:solidFill>
                <a:effectLst/>
                <a:ea typeface="MS Gothic" panose="020B0609070205080204" pitchFamily="49" charset="-128"/>
              </a:rPr>
              <a:t>Gwangho</a:t>
            </a:r>
            <a:r>
              <a:rPr lang="en-US" sz="1400" b="0" i="0" u="none" strike="noStrike" kern="1200" dirty="0">
                <a:solidFill>
                  <a:schemeClr val="tx1"/>
                </a:solidFill>
                <a:effectLst/>
                <a:ea typeface="MS Gothic" panose="020B0609070205080204" pitchFamily="49" charset="-128"/>
              </a:rPr>
              <a:t> Lee</a:t>
            </a:r>
            <a:r>
              <a:rPr lang="en-US" sz="1400" dirty="0">
                <a:solidFill>
                  <a:schemeClr val="tx1"/>
                </a:solidFill>
              </a:rPr>
              <a:t> </a:t>
            </a:r>
          </a:p>
          <a:p>
            <a:pPr lvl="1">
              <a:buFont typeface="Arial" panose="020B0604020202020204" pitchFamily="34" charset="0"/>
              <a:buChar char="•"/>
            </a:pPr>
            <a:r>
              <a:rPr lang="en-US" sz="1400" dirty="0">
                <a:hlinkClick r:id="rId8"/>
              </a:rPr>
              <a:t>24/0817</a:t>
            </a:r>
            <a:r>
              <a:rPr lang="en-US" sz="1400" dirty="0"/>
              <a:t>	Opportunistic Transmission in C-TDMA				</a:t>
            </a:r>
            <a:r>
              <a:rPr lang="en-US" sz="1400" dirty="0" err="1"/>
              <a:t>Taeyoung</a:t>
            </a:r>
            <a:r>
              <a:rPr lang="en-US" sz="1400" dirty="0"/>
              <a:t> Ha</a:t>
            </a:r>
          </a:p>
          <a:p>
            <a:pPr lvl="1">
              <a:buFont typeface="Arial" panose="020B0604020202020204" pitchFamily="34" charset="0"/>
              <a:buChar char="•"/>
            </a:pPr>
            <a:r>
              <a:rPr lang="en-US" sz="1400" dirty="0">
                <a:hlinkClick r:id="rId9"/>
              </a:rPr>
              <a:t>24/0866</a:t>
            </a:r>
            <a:r>
              <a:rPr lang="en-US" sz="1400" dirty="0"/>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3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24/1590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Enhanced Long Range Signaling 					Juan Fang</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24/1592</a:t>
            </a:r>
            <a:r>
              <a:rPr lang="en-US" sz="1400" dirty="0"/>
              <a:t> </a:t>
            </a:r>
            <a:r>
              <a:rPr lang="en-US" sz="1400" b="0" i="0" u="none" strike="noStrike" dirty="0">
                <a:solidFill>
                  <a:srgbClr val="000000"/>
                </a:solidFill>
                <a:effectLst/>
              </a:rPr>
              <a:t>USIG fields in an ELR PPDU</a:t>
            </a:r>
            <a:r>
              <a:rPr lang="en-US" sz="1400" dirty="0"/>
              <a:t> </a:t>
            </a:r>
            <a:r>
              <a:rPr lang="en-US" sz="1400" b="0" i="0" u="none" strike="noStrike" dirty="0">
                <a:solidFill>
                  <a:srgbClr val="000000"/>
                </a:solidFill>
                <a:effectLst/>
              </a:rPr>
              <a:t> 						Hari Ram</a:t>
            </a:r>
            <a:r>
              <a:rPr lang="en-US" sz="1400" dirty="0"/>
              <a:t> </a:t>
            </a:r>
            <a:endParaRPr lang="en-GB" sz="1400" dirty="0"/>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24/1243</a:t>
            </a:r>
            <a:r>
              <a:rPr lang="en-GB" sz="1400" dirty="0"/>
              <a:t> </a:t>
            </a:r>
            <a:r>
              <a:rPr lang="en-GB" sz="1400" b="0" i="0" u="none" strike="noStrike" kern="1200" dirty="0">
                <a:solidFill>
                  <a:srgbClr val="000000"/>
                </a:solidFill>
                <a:effectLst/>
                <a:ea typeface="MS Gothic" panose="020B0609070205080204" pitchFamily="49" charset="-128"/>
              </a:rPr>
              <a:t>100 MHz PPDU</a:t>
            </a:r>
            <a:r>
              <a:rPr lang="en-GB" sz="1400" dirty="0"/>
              <a:t> 								</a:t>
            </a:r>
            <a:r>
              <a:rPr lang="en-GB" sz="14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5"/>
              </a:rPr>
              <a:t>24/1455</a:t>
            </a:r>
            <a:r>
              <a:rPr lang="en-GB" sz="1400" dirty="0"/>
              <a:t> </a:t>
            </a:r>
            <a:r>
              <a:rPr lang="en-GB" sz="1400" b="0" i="0" u="none" strike="noStrike" kern="1200" dirty="0">
                <a:solidFill>
                  <a:srgbClr val="000000"/>
                </a:solidFill>
                <a:effectLst/>
                <a:ea typeface="MS Gothic" panose="020B0609070205080204" pitchFamily="49" charset="-128"/>
              </a:rPr>
              <a:t>Discussion on TB ELR PPDU</a:t>
            </a:r>
            <a:r>
              <a:rPr lang="en-GB" sz="1400" dirty="0"/>
              <a:t> 						</a:t>
            </a:r>
            <a:r>
              <a:rPr lang="en-GB" sz="1400" b="0" i="0" u="none" strike="noStrike" kern="1200" dirty="0">
                <a:solidFill>
                  <a:srgbClr val="000000"/>
                </a:solidFill>
                <a:effectLst/>
                <a:ea typeface="MS Gothic" panose="020B0609070205080204" pitchFamily="49" charset="-128"/>
              </a:rPr>
              <a:t>Mengshi Hu</a:t>
            </a:r>
            <a:r>
              <a:rPr lang="en-GB" sz="1400" dirty="0"/>
              <a:t> </a:t>
            </a:r>
          </a:p>
          <a:p>
            <a:pPr lvl="1">
              <a:buFont typeface="Arial" panose="020B0604020202020204" pitchFamily="34" charset="0"/>
              <a:buChar char="•"/>
            </a:pPr>
            <a:r>
              <a:rPr lang="en-US" sz="1400" b="0" i="0" u="none" strike="noStrike" dirty="0">
                <a:solidFill>
                  <a:schemeClr val="tx1"/>
                </a:solidFill>
                <a:effectLst/>
                <a:hlinkClick r:id="rId6"/>
              </a:rPr>
              <a:t>24/1432</a:t>
            </a:r>
            <a:r>
              <a:rPr lang="en-US" sz="1400" b="0" i="0" u="none" strike="noStrike" dirty="0">
                <a:solidFill>
                  <a:schemeClr val="tx1"/>
                </a:solidFill>
                <a:effectLst/>
              </a:rPr>
              <a:t>	Unified-</a:t>
            </a:r>
            <a:r>
              <a:rPr lang="en-US" sz="1400" b="0" i="0" u="none" strike="noStrike" dirty="0" err="1">
                <a:solidFill>
                  <a:schemeClr val="tx1"/>
                </a:solidFill>
                <a:effectLst/>
              </a:rPr>
              <a:t>CoBF</a:t>
            </a:r>
            <a:r>
              <a:rPr lang="en-US" sz="1400" b="0" i="0" u="none" strike="noStrike" dirty="0">
                <a:solidFill>
                  <a:schemeClr val="tx1"/>
                </a:solidFill>
                <a:effectLst/>
              </a:rPr>
              <a:t>-and-MUMIMO-Schemes-with-Zero-MUI	Aiguo Yan</a:t>
            </a:r>
          </a:p>
          <a:p>
            <a:pPr lvl="1">
              <a:buFont typeface="Arial" panose="020B0604020202020204" pitchFamily="34" charset="0"/>
              <a:buChar char="•"/>
            </a:pPr>
            <a:r>
              <a:rPr lang="en-US" sz="1400" b="0" i="0" u="none" strike="noStrike" dirty="0">
                <a:solidFill>
                  <a:schemeClr val="tx1"/>
                </a:solidFill>
                <a:effectLst/>
                <a:hlinkClick r:id="rId7"/>
              </a:rPr>
              <a:t>24/1463</a:t>
            </a:r>
            <a:r>
              <a:rPr lang="en-US" sz="1400" b="0" i="0" u="none" strike="noStrike" dirty="0">
                <a:solidFill>
                  <a:schemeClr val="tx1"/>
                </a:solidFill>
                <a:effectLst/>
              </a:rPr>
              <a:t>	Robust Beamforming Nulling for CBF				Ken Tanaka</a:t>
            </a:r>
            <a:endParaRPr lang="en-GB" sz="1400" dirty="0"/>
          </a:p>
          <a:p>
            <a:pPr lvl="1">
              <a:buFont typeface="Arial" panose="020B0604020202020204" pitchFamily="34" charset="0"/>
              <a:buChar char="•"/>
            </a:pPr>
            <a:r>
              <a:rPr lang="en-US" sz="1400" b="0" i="0" u="none" strike="noStrike" dirty="0">
                <a:solidFill>
                  <a:srgbClr val="FF0000"/>
                </a:solidFill>
                <a:effectLst/>
                <a:hlinkClick r:id="rId8"/>
              </a:rPr>
              <a:t>24/1484</a:t>
            </a:r>
            <a:r>
              <a:rPr lang="en-US" sz="1400" b="0" i="0" u="none" strike="noStrike" dirty="0">
                <a:solidFill>
                  <a:schemeClr val="tx1"/>
                </a:solidFill>
                <a:effectLst/>
              </a:rPr>
              <a:t>	Coordinated BF: Figures of Merit					Shimi Shilo</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C-RTWT Part 2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24/1196</a:t>
            </a:r>
            <a:r>
              <a:rPr lang="en-US" sz="1400" dirty="0"/>
              <a:t> </a:t>
            </a:r>
            <a:r>
              <a:rPr lang="en-US" sz="1400" b="0" i="0" u="none" strike="noStrike" kern="1200" dirty="0">
                <a:solidFill>
                  <a:schemeClr val="tx1"/>
                </a:solidFill>
                <a:effectLst/>
                <a:ea typeface="MS Gothic" panose="020B0609070205080204" pitchFamily="49" charset="-128"/>
              </a:rPr>
              <a:t>Issues on OBSS R-TWT Protection</a:t>
            </a:r>
            <a:r>
              <a:rPr lang="en-US" sz="1400" dirty="0">
                <a:solidFill>
                  <a:schemeClr val="tx1"/>
                </a:solidFill>
              </a:rPr>
              <a:t> 					</a:t>
            </a:r>
            <a:r>
              <a:rPr lang="en-US" sz="1400" b="0" i="0" u="none" strike="noStrike" kern="1200" dirty="0" err="1">
                <a:solidFill>
                  <a:schemeClr val="tx1"/>
                </a:solidFill>
                <a:effectLst/>
                <a:ea typeface="MS Gothic" panose="020B0609070205080204" pitchFamily="49" charset="-128"/>
              </a:rPr>
              <a:t>Gwangho</a:t>
            </a:r>
            <a:r>
              <a:rPr lang="en-US" sz="1400" b="0" i="0" u="none" strike="noStrike" kern="1200" dirty="0">
                <a:solidFill>
                  <a:schemeClr val="tx1"/>
                </a:solidFill>
                <a:effectLst/>
                <a:ea typeface="MS Gothic" panose="020B0609070205080204" pitchFamily="49" charset="-128"/>
              </a:rPr>
              <a:t> Lee</a:t>
            </a:r>
            <a:r>
              <a:rPr lang="en-US" sz="1400" dirty="0">
                <a:solidFill>
                  <a:schemeClr val="tx1"/>
                </a:solidFill>
              </a:rPr>
              <a:t> </a:t>
            </a:r>
          </a:p>
          <a:p>
            <a:pPr lvl="1">
              <a:buFont typeface="Arial" panose="020B0604020202020204" pitchFamily="34" charset="0"/>
              <a:buChar char="•"/>
            </a:pPr>
            <a:r>
              <a:rPr lang="en-US" sz="1400" dirty="0">
                <a:hlinkClick r:id="rId4"/>
              </a:rPr>
              <a:t>24/0817</a:t>
            </a:r>
            <a:r>
              <a:rPr lang="en-US" sz="1400" dirty="0"/>
              <a:t>	Opportunistic Transmission in C-TDMA				</a:t>
            </a:r>
            <a:r>
              <a:rPr lang="en-US" sz="1400" dirty="0" err="1"/>
              <a:t>Taeyoung</a:t>
            </a:r>
            <a:r>
              <a:rPr lang="en-US" sz="1400" dirty="0"/>
              <a:t> Ha</a:t>
            </a:r>
          </a:p>
          <a:p>
            <a:pPr lvl="1">
              <a:buFont typeface="Arial" panose="020B0604020202020204" pitchFamily="34" charset="0"/>
              <a:buChar char="•"/>
            </a:pPr>
            <a:r>
              <a:rPr lang="en-US" sz="1400" dirty="0">
                <a:hlinkClick r:id="rId5"/>
              </a:rPr>
              <a:t>24/0866</a:t>
            </a:r>
            <a:r>
              <a:rPr lang="en-US" sz="1400" dirty="0"/>
              <a:t>	Preemption for C-TDMA						Jiayi Zhang</a:t>
            </a:r>
          </a:p>
          <a:p>
            <a:pPr lvl="1">
              <a:buFont typeface="Arial" panose="020B0604020202020204" pitchFamily="34" charset="0"/>
              <a:buChar char="•"/>
            </a:pPr>
            <a:r>
              <a:rPr lang="en-GB" sz="1400" dirty="0">
                <a:hlinkClick r:id="rId6"/>
              </a:rPr>
              <a:t>24/0842</a:t>
            </a:r>
            <a:r>
              <a:rPr lang="en-GB" sz="1400" dirty="0"/>
              <a:t>	Multi-AP set configuration for C-TDMA				</a:t>
            </a:r>
            <a:r>
              <a:rPr lang="en-GB" sz="1400" dirty="0" err="1"/>
              <a:t>GeonHwan</a:t>
            </a:r>
            <a:r>
              <a:rPr lang="en-GB" sz="1400" dirty="0"/>
              <a:t> Kim</a:t>
            </a:r>
          </a:p>
          <a:p>
            <a:pPr lvl="1">
              <a:buFont typeface="Arial" panose="020B0604020202020204" pitchFamily="34" charset="0"/>
              <a:buChar char="•"/>
            </a:pPr>
            <a:r>
              <a:rPr lang="en-GB" sz="1400" dirty="0">
                <a:hlinkClick r:id="rId7"/>
              </a:rPr>
              <a:t>24/0843</a:t>
            </a:r>
            <a:r>
              <a:rPr lang="en-GB" sz="1400" dirty="0"/>
              <a:t>	Some details on TXOP sharing in C-TDMA				</a:t>
            </a:r>
            <a:r>
              <a:rPr lang="en-GB" sz="1400" dirty="0" err="1"/>
              <a:t>GeonHwan</a:t>
            </a:r>
            <a:r>
              <a:rPr lang="en-GB" sz="1400" dirty="0"/>
              <a:t> Kim</a:t>
            </a:r>
          </a:p>
          <a:p>
            <a:pPr lvl="1">
              <a:buFont typeface="Arial" panose="020B0604020202020204" pitchFamily="34" charset="0"/>
              <a:buChar char="•"/>
            </a:pPr>
            <a:r>
              <a:rPr lang="en-GB" sz="1400" dirty="0">
                <a:solidFill>
                  <a:srgbClr val="FF0000"/>
                </a:solidFill>
                <a:hlinkClick r:id="rId8"/>
              </a:rPr>
              <a:t>24/1016</a:t>
            </a:r>
            <a:r>
              <a:rPr lang="en-GB" sz="1400" dirty="0"/>
              <a:t>	C-TDMA follow-up: Additional details on framing sequence	Sanket Kalamkar</a:t>
            </a:r>
          </a:p>
          <a:p>
            <a:pPr lvl="1">
              <a:buFont typeface="Arial" panose="020B0604020202020204" pitchFamily="34" charset="0"/>
              <a:buChar char="•"/>
            </a:pPr>
            <a:r>
              <a:rPr lang="en-GB" sz="1400" dirty="0">
                <a:solidFill>
                  <a:srgbClr val="FF0000"/>
                </a:solidFill>
                <a:hlinkClick r:id="rId9"/>
              </a:rPr>
              <a:t>24/1017</a:t>
            </a:r>
            <a:r>
              <a:rPr lang="en-GB" sz="1400" dirty="0"/>
              <a:t>	Mechanism for TXOP Return in C-TDMA				Sanket Kalamkar</a:t>
            </a:r>
          </a:p>
          <a:p>
            <a:pPr lvl="1">
              <a:buFont typeface="Arial" panose="020B0604020202020204" pitchFamily="34" charset="0"/>
              <a:buChar char="•"/>
            </a:pPr>
            <a:r>
              <a:rPr lang="en-GB" sz="1400" dirty="0">
                <a:solidFill>
                  <a:srgbClr val="FF0000"/>
                </a:solidFill>
                <a:hlinkClick r:id="rId10"/>
              </a:rPr>
              <a:t>24/1225</a:t>
            </a:r>
            <a:r>
              <a:rPr lang="en-GB" sz="1400" dirty="0"/>
              <a:t>	Initial Control Frames in C-TDMA					Sanket Kalamkar</a:t>
            </a:r>
          </a:p>
          <a:p>
            <a:pPr lvl="1">
              <a:buFont typeface="Arial" panose="020B0604020202020204" pitchFamily="34" charset="0"/>
              <a:buChar char="•"/>
            </a:pPr>
            <a:r>
              <a:rPr lang="en-GB" sz="1400" dirty="0">
                <a:solidFill>
                  <a:srgbClr val="FF0000"/>
                </a:solidFill>
                <a:hlinkClick r:id="rId11"/>
              </a:rPr>
              <a:t>24/1250</a:t>
            </a:r>
            <a:r>
              <a:rPr lang="en-GB" sz="1400" dirty="0"/>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chemeClr val="tx1"/>
                </a:solidFill>
                <a:effectLst/>
                <a:hlinkClick r:id="rId2"/>
              </a:rPr>
              <a:t>24/1515</a:t>
            </a:r>
            <a:r>
              <a:rPr lang="en-US" sz="1400" b="0" i="0" u="none" strike="noStrike" dirty="0">
                <a:solidFill>
                  <a:schemeClr val="tx1"/>
                </a:solidFill>
                <a:effectLst/>
              </a:rPr>
              <a:t>	Coordinated Beamforming for 11bn – Follow Up			Insik Jung</a:t>
            </a:r>
          </a:p>
          <a:p>
            <a:pPr lvl="1">
              <a:buFont typeface="Arial" panose="020B0604020202020204" pitchFamily="34" charset="0"/>
              <a:buChar char="•"/>
            </a:pPr>
            <a:r>
              <a:rPr lang="en-US" sz="1400" b="0" i="0" u="none" strike="noStrike" dirty="0">
                <a:solidFill>
                  <a:srgbClr val="FF0000"/>
                </a:solidFill>
                <a:effectLst/>
                <a:hlinkClick r:id="rId3"/>
              </a:rPr>
              <a:t>24/1542</a:t>
            </a:r>
            <a:r>
              <a:rPr lang="en-US" sz="1400" b="0" i="0" u="none" strike="noStrike" dirty="0">
                <a:solidFill>
                  <a:schemeClr val="tx1"/>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FF0000"/>
                </a:solidFill>
                <a:effectLst/>
                <a:hlinkClick r:id="rId4"/>
              </a:rPr>
              <a:t>24/1568</a:t>
            </a:r>
            <a:r>
              <a:rPr lang="en-US" sz="1400" b="0" i="0" u="none" strike="noStrike" dirty="0">
                <a:solidFill>
                  <a:schemeClr val="tx1"/>
                </a:solidFill>
                <a:effectLst/>
              </a:rPr>
              <a:t>	Sounding  Design for C-BF						Ron Porat</a:t>
            </a:r>
          </a:p>
          <a:p>
            <a:pPr lvl="1">
              <a:buFont typeface="Arial" panose="020B0604020202020204" pitchFamily="34" charset="0"/>
              <a:buChar char="•"/>
            </a:pPr>
            <a:r>
              <a:rPr lang="en-US" sz="1400" b="0" i="0" u="none" strike="noStrike" dirty="0">
                <a:solidFill>
                  <a:srgbClr val="FF0000"/>
                </a:solidFill>
                <a:effectLst/>
                <a:hlinkClick r:id="rId5"/>
              </a:rPr>
              <a:t>24/1575</a:t>
            </a:r>
            <a:r>
              <a:rPr lang="en-US" sz="1400" b="0" i="0" u="none" strike="noStrike" dirty="0">
                <a:solidFill>
                  <a:schemeClr val="tx1"/>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tx1"/>
                </a:solidFill>
                <a:effectLst/>
                <a:hlinkClick r:id="rId6"/>
              </a:rPr>
              <a:t>24/1580</a:t>
            </a:r>
            <a:r>
              <a:rPr lang="en-US" sz="1400" b="0" i="0" u="none" strike="noStrike" dirty="0">
                <a:solidFill>
                  <a:schemeClr val="tx1"/>
                </a:solidFill>
                <a:effectLst/>
              </a:rPr>
              <a:t>	</a:t>
            </a:r>
            <a:r>
              <a:rPr lang="en-US" sz="1400" b="0" i="0" u="none" strike="noStrike" dirty="0" err="1">
                <a:solidFill>
                  <a:schemeClr val="tx1"/>
                </a:solidFill>
                <a:effectLst/>
              </a:rPr>
              <a:t>cbf</a:t>
            </a:r>
            <a:r>
              <a:rPr lang="en-US" sz="1400" b="0" i="0" u="none" strike="noStrike" dirty="0">
                <a:solidFill>
                  <a:schemeClr val="tx1"/>
                </a:solidFill>
                <a:effectLst/>
              </a:rPr>
              <a:t>-smoothing								Xiaogang Chen</a:t>
            </a:r>
          </a:p>
          <a:p>
            <a:pPr lvl="1">
              <a:buFont typeface="Arial" panose="020B0604020202020204" pitchFamily="34" charset="0"/>
              <a:buChar char="•"/>
            </a:pPr>
            <a:r>
              <a:rPr lang="en-US" sz="1400" b="0" i="0" u="none" strike="noStrike" dirty="0">
                <a:solidFill>
                  <a:srgbClr val="FF0000"/>
                </a:solidFill>
                <a:effectLst/>
                <a:hlinkClick r:id="rId7"/>
              </a:rPr>
              <a:t>24/1582</a:t>
            </a:r>
            <a:r>
              <a:rPr lang="en-US" sz="1400" b="0" i="0" u="none" strike="noStrike" dirty="0">
                <a:solidFill>
                  <a:schemeClr val="tx1"/>
                </a:solidFill>
                <a:effectLst/>
              </a:rPr>
              <a:t>	Coordinated Sounding for </a:t>
            </a:r>
            <a:r>
              <a:rPr lang="en-US" sz="1400" b="0" i="0" u="none" strike="noStrike" dirty="0" err="1">
                <a:solidFill>
                  <a:schemeClr val="tx1"/>
                </a:solidFill>
                <a:effectLst/>
              </a:rPr>
              <a:t>CoBF</a:t>
            </a:r>
            <a:r>
              <a:rPr lang="en-US" sz="1400" b="0" i="0" u="none" strike="noStrike" dirty="0">
                <a:solidFill>
                  <a:schemeClr val="tx1"/>
                </a:solidFill>
                <a:effectLst/>
              </a:rPr>
              <a:t>					You-Wei Chen</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24/0818</a:t>
            </a:r>
            <a:r>
              <a:rPr lang="en-US" sz="1400" dirty="0"/>
              <a:t> </a:t>
            </a:r>
            <a:r>
              <a:rPr lang="en-US" sz="1400" b="0" i="0" u="none" strike="noStrike" kern="1200" dirty="0">
                <a:solidFill>
                  <a:srgbClr val="000000"/>
                </a:solidFill>
                <a:effectLst/>
                <a:ea typeface="MS Gothic" panose="020B0609070205080204" pitchFamily="49" charset="-128"/>
              </a:rPr>
              <a:t>LL flow treatment triggered by upper-layer (incl. ECN) indicators	Maulik Vaidya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24/0660</a:t>
            </a:r>
            <a:r>
              <a:rPr lang="en-US" sz="1400" dirty="0"/>
              <a:t> </a:t>
            </a:r>
            <a:r>
              <a:rPr lang="en-US" sz="1400" b="0" i="0" u="none" strike="noStrike" kern="1200" dirty="0">
                <a:solidFill>
                  <a:srgbClr val="000000"/>
                </a:solidFill>
                <a:effectLst/>
                <a:ea typeface="MS Gothic" panose="020B0609070205080204" pitchFamily="49" charset="-128"/>
              </a:rPr>
              <a:t>Dynamic QoS profiles with SCS</a:t>
            </a:r>
            <a:r>
              <a:rPr lang="en-US" sz="1400" dirty="0"/>
              <a:t> 						</a:t>
            </a:r>
            <a:r>
              <a:rPr lang="en-US" sz="1400" b="0" i="0" u="none" strike="noStrike" kern="1200" dirty="0">
                <a:solidFill>
                  <a:srgbClr val="000000"/>
                </a:solidFill>
                <a:effectLst/>
                <a:ea typeface="MS Gothic" panose="020B0609070205080204" pitchFamily="49" charset="-128"/>
              </a:rPr>
              <a:t>Binita Gupta</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24/0067</a:t>
            </a:r>
            <a:r>
              <a:rPr lang="en-US" sz="1400" dirty="0">
                <a:effectLst/>
              </a:rPr>
              <a:t> </a:t>
            </a:r>
            <a:r>
              <a:rPr lang="en-GB" sz="1400" b="0" i="0" u="none" strike="noStrike" kern="1200" dirty="0">
                <a:solidFill>
                  <a:srgbClr val="000000"/>
                </a:solidFill>
                <a:effectLst/>
                <a:ea typeface="MS Gothic" panose="020B0609070205080204" pitchFamily="49" charset="-128"/>
              </a:rPr>
              <a:t>Range Expansion via Repeated Transmission</a:t>
            </a:r>
            <a:r>
              <a:rPr lang="en-US" sz="1400" dirty="0">
                <a:effectLst/>
              </a:rPr>
              <a:t> 				</a:t>
            </a:r>
            <a:r>
              <a:rPr lang="en-GB" sz="1400" b="0" i="0" u="none" strike="noStrike" kern="1200" dirty="0">
                <a:solidFill>
                  <a:srgbClr val="000000"/>
                </a:solidFill>
                <a:effectLst/>
                <a:ea typeface="MS Gothic" panose="020B0609070205080204" pitchFamily="49" charset="-128"/>
              </a:rPr>
              <a:t>Nima Namvar</a:t>
            </a:r>
            <a:r>
              <a:rPr lang="en-US" sz="1400" dirty="0">
                <a:effectLst/>
              </a:rPr>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1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a:t>
            </a:r>
            <a:r>
              <a:rPr lang="en-US" sz="1200" b="0" dirty="0"/>
              <a:t>Do you agree to define mechanism(s) that enable APs to assign priority channel access to EPCS </a:t>
            </a:r>
          </a:p>
          <a:p>
            <a:r>
              <a:rPr lang="en-US" sz="1200" b="0" i="1" dirty="0"/>
              <a:t>Supporting list: [24/984]</a:t>
            </a:r>
          </a:p>
          <a:p>
            <a:r>
              <a:rPr lang="en-US" sz="1200" dirty="0"/>
              <a:t>Result: </a:t>
            </a:r>
          </a:p>
          <a:p>
            <a:r>
              <a:rPr lang="en-US" sz="1200" dirty="0"/>
              <a:t>SP2: </a:t>
            </a:r>
            <a:r>
              <a:rPr lang="en-US" sz="1200" b="0" dirty="0"/>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a:t>
            </a:r>
          </a:p>
          <a:p>
            <a:r>
              <a:rPr lang="en-US" sz="1200" dirty="0"/>
              <a:t>Result:</a:t>
            </a:r>
          </a:p>
          <a:p>
            <a:r>
              <a:rPr lang="en-US" sz="1200" dirty="0"/>
              <a:t>SP3: </a:t>
            </a:r>
            <a:r>
              <a:rPr lang="en-US" sz="1200" b="0" dirty="0"/>
              <a:t>Do you agree to define mechanisms that enable APs operating on the same channel to coordinate their respective 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a:t>
            </a:r>
          </a:p>
          <a:p>
            <a:r>
              <a:rPr lang="en-US" sz="1200" dirty="0"/>
              <a:t>Result:</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solidFill>
                  <a:schemeClr val="tx1"/>
                </a:solidFill>
              </a:rPr>
              <a:t>SP4:</a:t>
            </a:r>
            <a:r>
              <a:rPr lang="en-US" sz="1200" b="0" dirty="0">
                <a:solidFill>
                  <a:schemeClr val="tx1"/>
                </a:solidFill>
              </a:rPr>
              <a:t> Do you agree the AP ID in TBD field of a TBD Trigger frame is used to identify each participator AP for coordination transmission?</a:t>
            </a:r>
          </a:p>
          <a:p>
            <a:r>
              <a:rPr lang="en-US" sz="1200" b="0" i="1" dirty="0"/>
              <a:t>Supporting list: [23/1837r2, 24/1389r0]</a:t>
            </a:r>
          </a:p>
          <a:p>
            <a:r>
              <a:rPr lang="en-US" sz="1200" dirty="0"/>
              <a:t>Result:</a:t>
            </a:r>
          </a:p>
          <a:p>
            <a:endParaRPr lang="en-US" sz="1200" dirty="0">
              <a:solidFill>
                <a:srgbClr val="FF0000"/>
              </a:solidFill>
            </a:endParaRPr>
          </a:p>
          <a:p>
            <a:pPr marL="0" indent="0"/>
            <a:r>
              <a:rPr lang="en-US" sz="1050" dirty="0"/>
              <a:t>SP5: Do you support the following:</a:t>
            </a:r>
          </a:p>
          <a:p>
            <a:pPr lvl="1">
              <a:buFont typeface="Arial" panose="020B0604020202020204" pitchFamily="34" charset="0"/>
              <a:buChar char="•"/>
            </a:pPr>
            <a:r>
              <a:rPr lang="en-US" sz="1000" dirty="0"/>
              <a:t>Define a request frame sent by a non-AP MLD in state 4 to initiate the roaming procedure</a:t>
            </a:r>
          </a:p>
          <a:p>
            <a:pPr lvl="1">
              <a:buFont typeface="Arial" panose="020B0604020202020204" pitchFamily="34" charset="0"/>
              <a:buChar char="•"/>
            </a:pPr>
            <a:r>
              <a:rPr lang="en-US" sz="1000" dirty="0"/>
              <a:t>The roaming procedure performs context transfer to the target AP MLD and changes the DS mapping from the current AP MLD to the target AP MLD</a:t>
            </a:r>
          </a:p>
          <a:p>
            <a:pPr lvl="1">
              <a:buFont typeface="Arial" panose="020B0604020202020204" pitchFamily="34" charset="0"/>
              <a:buChar char="•"/>
            </a:pPr>
            <a:r>
              <a:rPr lang="en-US" sz="1000" dirty="0"/>
              <a:t>Define a response frame sent to the non-AP MLD to indicate readiness for the non-AP MLD to send class 3 frames to the target AP MLD</a:t>
            </a:r>
          </a:p>
          <a:p>
            <a:pPr lvl="1">
              <a:buFont typeface="Arial" panose="020B0604020202020204" pitchFamily="34" charset="0"/>
              <a:buChar char="•"/>
            </a:pPr>
            <a:r>
              <a:rPr lang="en-US" sz="1000" dirty="0"/>
              <a:t>TBD on data transmission from non-AP MLD to current AP MLD during the request/response frame exchange</a:t>
            </a:r>
          </a:p>
          <a:p>
            <a:pPr lvl="1">
              <a:buFont typeface="Arial" panose="020B0604020202020204" pitchFamily="34" charset="0"/>
              <a:buChar char="•"/>
            </a:pPr>
            <a:r>
              <a:rPr lang="en-US" sz="1000" dirty="0"/>
              <a:t>NOTE - What context is transferred is TBD.    </a:t>
            </a:r>
          </a:p>
          <a:p>
            <a:pPr marL="57150" indent="0"/>
            <a:r>
              <a:rPr lang="en-US" sz="1050" b="0" i="1" dirty="0"/>
              <a:t>Supporting list: [11-24/830r1]</a:t>
            </a:r>
          </a:p>
          <a:p>
            <a:pPr marL="57150" indent="0"/>
            <a:r>
              <a:rPr lang="en-US" sz="1050" dirty="0"/>
              <a:t>Result:</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287328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(Modulation, Tone Plan, PPDU)</a:t>
            </a:r>
            <a:endParaRPr lang="en-GB" sz="1000" strike="sngStrike" dirty="0">
              <a:solidFill>
                <a:schemeClr val="bg1">
                  <a:lumMod val="65000"/>
                </a:schemeClr>
              </a:solidFill>
            </a:endParaRPr>
          </a:p>
          <a:p>
            <a:pPr lvl="1">
              <a:buFont typeface="Arial" panose="020B0604020202020204" pitchFamily="34" charset="0"/>
              <a:buChar char="•"/>
            </a:pPr>
            <a:r>
              <a:rPr lang="en-US" sz="1400" dirty="0">
                <a:hlinkClick r:id="rId2"/>
              </a:rPr>
              <a:t>24/1456</a:t>
            </a:r>
            <a:r>
              <a:rPr lang="en-US" sz="1400" dirty="0"/>
              <a:t>	Discussion on DCM of DRU					Mengshi Hu</a:t>
            </a:r>
          </a:p>
          <a:p>
            <a:pPr lvl="1">
              <a:buFont typeface="Arial" panose="020B0604020202020204" pitchFamily="34" charset="0"/>
              <a:buChar char="•"/>
            </a:pPr>
            <a:r>
              <a:rPr lang="en-US" sz="1400" dirty="0">
                <a:hlinkClick r:id="rId3"/>
              </a:rPr>
              <a:t>24/1483</a:t>
            </a:r>
            <a:r>
              <a:rPr lang="en-US" sz="1400" dirty="0"/>
              <a:t>	Index Modulation Applied to DRU				Junghoon Suh</a:t>
            </a:r>
          </a:p>
          <a:p>
            <a:pPr lvl="1">
              <a:buFont typeface="Arial" panose="020B0604020202020204" pitchFamily="34" charset="0"/>
              <a:buChar char="•"/>
            </a:pPr>
            <a:r>
              <a:rPr lang="en-US" sz="1400" dirty="0">
                <a:hlinkClick r:id="rId4"/>
              </a:rPr>
              <a:t>24/1465</a:t>
            </a:r>
            <a:r>
              <a:rPr lang="en-US" sz="1400" dirty="0"/>
              <a:t>	Updated Proposal for 80MHz DRU Tone Plan		</a:t>
            </a:r>
            <a:r>
              <a:rPr lang="en-US" sz="1400" dirty="0" err="1"/>
              <a:t>Chenchen</a:t>
            </a:r>
            <a:r>
              <a:rPr lang="en-US" sz="1400" dirty="0"/>
              <a:t> Liu</a:t>
            </a:r>
          </a:p>
          <a:p>
            <a:pPr lvl="1">
              <a:buFont typeface="Arial" panose="020B0604020202020204" pitchFamily="34" charset="0"/>
              <a:buChar char="•"/>
            </a:pPr>
            <a:r>
              <a:rPr lang="en-US" sz="1400" dirty="0">
                <a:solidFill>
                  <a:srgbClr val="FF0000"/>
                </a:solidFill>
                <a:hlinkClick r:id="rId5"/>
              </a:rPr>
              <a:t>24/1470</a:t>
            </a:r>
            <a:r>
              <a:rPr lang="en-US" sz="1400" dirty="0"/>
              <a:t>	Proposal for DRU Tone Plan					Eunsung Park</a:t>
            </a:r>
          </a:p>
          <a:p>
            <a:pPr lvl="1">
              <a:buFont typeface="Arial" panose="020B0604020202020204" pitchFamily="34" charset="0"/>
              <a:buChar char="•"/>
            </a:pPr>
            <a:r>
              <a:rPr lang="en-US" sz="1400" dirty="0">
                <a:hlinkClick r:id="rId6"/>
              </a:rPr>
              <a:t>24/1541</a:t>
            </a:r>
            <a:r>
              <a:rPr lang="en-US" sz="1400" dirty="0"/>
              <a:t>	Tone distribution in DRU - follow up				Yan Xin</a:t>
            </a:r>
          </a:p>
          <a:p>
            <a:pPr lvl="1">
              <a:buFont typeface="Arial" panose="020B0604020202020204" pitchFamily="34" charset="0"/>
              <a:buChar char="•"/>
            </a:pPr>
            <a:r>
              <a:rPr lang="en-US" sz="1400" b="0" i="0" u="none" strike="noStrike" dirty="0">
                <a:solidFill>
                  <a:srgbClr val="FF0000"/>
                </a:solidFill>
                <a:effectLst/>
                <a:hlinkClick r:id="rId7"/>
              </a:rPr>
              <a:t>24/1471</a:t>
            </a:r>
            <a:r>
              <a:rPr lang="en-US" sz="1400" dirty="0"/>
              <a:t> </a:t>
            </a:r>
            <a:r>
              <a:rPr lang="en-US" sz="1400" b="0" i="0" u="none" strike="noStrike" dirty="0">
                <a:solidFill>
                  <a:srgbClr val="000000"/>
                </a:solidFill>
                <a:effectLst/>
              </a:rPr>
              <a:t>Signaling for DRU in Trigger Frame</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8"/>
              </a:rPr>
              <a:t>24/</a:t>
            </a:r>
            <a:r>
              <a:rPr lang="en-US" sz="1400" b="0" i="0" u="none" strike="noStrike" kern="1200" dirty="0">
                <a:solidFill>
                  <a:srgbClr val="FF0000"/>
                </a:solidFill>
                <a:effectLst/>
                <a:ea typeface="MS Gothic" panose="020B0609070205080204" pitchFamily="49" charset="-128"/>
                <a:hlinkClick r:id="rId8"/>
              </a:rPr>
              <a:t>1489</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Signaling for DRU Transmission 				Shengquan Hu</a:t>
            </a:r>
            <a:endParaRPr lang="en-US"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a:t>
            </a:r>
            <a:endParaRPr lang="en-GB" sz="1600" dirty="0"/>
          </a:p>
          <a:p>
            <a:pPr>
              <a:buFont typeface="Arial" panose="020B0604020202020204" pitchFamily="34" charset="0"/>
              <a:buChar char="•"/>
            </a:pPr>
            <a:r>
              <a:rPr lang="en-GB" sz="1600" dirty="0"/>
              <a:t>Submissions – Preemption</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3"/>
              </a:rPr>
              <a:t>24/0852</a:t>
            </a:r>
            <a:r>
              <a:rPr lang="en-US" sz="1400" dirty="0"/>
              <a:t>	Timely TX of LL traffic with reduced preemption occurance	Jerome Gu</a:t>
            </a:r>
          </a:p>
          <a:p>
            <a:pPr lvl="1">
              <a:buFont typeface="Arial" panose="020B0604020202020204" pitchFamily="34" charset="0"/>
              <a:buChar char="•"/>
            </a:pPr>
            <a:r>
              <a:rPr lang="en-US" sz="1400" dirty="0">
                <a:hlinkClick r:id="rId4"/>
              </a:rPr>
              <a:t>24/0870</a:t>
            </a:r>
            <a:r>
              <a:rPr lang="en-US" sz="1400" dirty="0"/>
              <a:t>	Further Considerations on Preemption				Serhat Erkucuk</a:t>
            </a:r>
          </a:p>
          <a:p>
            <a:pPr lvl="1">
              <a:buFont typeface="Arial" panose="020B0604020202020204" pitchFamily="34" charset="0"/>
              <a:buChar char="•"/>
            </a:pPr>
            <a:r>
              <a:rPr lang="en-GB" sz="1400" dirty="0">
                <a:solidFill>
                  <a:srgbClr val="FF0000"/>
                </a:solidFill>
                <a:hlinkClick r:id="rId5"/>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6"/>
              </a:rPr>
              <a:t>24/1074</a:t>
            </a:r>
            <a:r>
              <a:rPr lang="en-GB" sz="1400" dirty="0"/>
              <a:t>	Preemption TXOP								Yuxin Lu</a:t>
            </a:r>
          </a:p>
          <a:p>
            <a:pPr lvl="1">
              <a:buFont typeface="Arial" panose="020B0604020202020204" pitchFamily="34" charset="0"/>
              <a:buChar char="•"/>
            </a:pPr>
            <a:r>
              <a:rPr lang="en-GB" sz="1400" dirty="0">
                <a:hlinkClick r:id="rId7"/>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8"/>
              </a:rPr>
              <a:t>24/1207</a:t>
            </a:r>
            <a:r>
              <a:rPr lang="en-GB" sz="1400" dirty="0"/>
              <a:t>	Preemption Session Setup						Jason Y. Guo</a:t>
            </a:r>
          </a:p>
          <a:p>
            <a:pPr lvl="1">
              <a:buFont typeface="Arial" panose="020B0604020202020204" pitchFamily="34" charset="0"/>
              <a:buChar char="•"/>
            </a:pPr>
            <a:r>
              <a:rPr lang="en-GB" sz="1400" dirty="0">
                <a:solidFill>
                  <a:srgbClr val="FF0000"/>
                </a:solidFill>
                <a:hlinkClick r:id="rId9"/>
              </a:rPr>
              <a:t>24/1257</a:t>
            </a:r>
            <a:r>
              <a:rPr lang="en-GB" sz="1400" dirty="0"/>
              <a:t>	Preemption Procedure and Indication- follow up			Yunbo 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 (23’)</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t>SP1: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a:t>
            </a:r>
          </a:p>
          <a:p>
            <a:pPr marL="0" indent="0"/>
            <a:r>
              <a:rPr lang="en-US" sz="1050" dirty="0"/>
              <a:t>Result:</a:t>
            </a:r>
          </a:p>
          <a:p>
            <a:pPr marL="0" indent="0"/>
            <a:r>
              <a:rPr lang="en-US" sz="1100" dirty="0"/>
              <a:t>SP2: Do you support to enable the following contexts to be transferred to target AP MLD to preserve the data exchange context for the non-AP MLD?</a:t>
            </a:r>
          </a:p>
          <a:p>
            <a:pPr marL="800100" lvl="1" indent="-342900">
              <a:buFont typeface="Arial" panose="020B0604020202020204" pitchFamily="34" charset="0"/>
              <a:buChar char="•"/>
            </a:pPr>
            <a:r>
              <a:rPr lang="en-US" sz="1050" dirty="0"/>
              <a:t>Block Ack Parameters and Block Ack Timeout Value indicated by the non-AP MLD for existing BA agreement of a TID</a:t>
            </a:r>
          </a:p>
          <a:p>
            <a:pPr marL="800100" lvl="1" indent="-342900">
              <a:buFont typeface="Arial" panose="020B0604020202020204" pitchFamily="34" charset="0"/>
              <a:buChar char="•"/>
            </a:pPr>
            <a:r>
              <a:rPr lang="en-US" sz="1050" dirty="0"/>
              <a:t>Next SN to be assigned for DL individually addressed data frame of each TID</a:t>
            </a:r>
          </a:p>
          <a:p>
            <a:pPr marL="800100" lvl="1" indent="-342900">
              <a:buFont typeface="Arial" panose="020B0604020202020204" pitchFamily="34" charset="0"/>
              <a:buChar char="•"/>
            </a:pPr>
            <a:r>
              <a:rPr lang="en-US" sz="1050" dirty="0"/>
              <a:t>Latest duplicate receiver cache for TID without BA agreement</a:t>
            </a:r>
          </a:p>
          <a:p>
            <a:pPr marL="800100" lvl="1" indent="-342900">
              <a:buFont typeface="Arial" panose="020B0604020202020204" pitchFamily="34" charset="0"/>
              <a:buChar char="•"/>
            </a:pPr>
            <a:r>
              <a:rPr lang="en-US" sz="1050" dirty="0"/>
              <a:t>latest SN that has been pass up for TID with UL BA agreement</a:t>
            </a:r>
          </a:p>
          <a:p>
            <a:pPr marL="800100" lvl="1" indent="-342900">
              <a:buFont typeface="Arial" panose="020B0604020202020204" pitchFamily="34" charset="0"/>
              <a:buChar char="•"/>
            </a:pPr>
            <a:r>
              <a:rPr lang="en-US" sz="1050" dirty="0"/>
              <a:t>TBD for other contexts</a:t>
            </a:r>
          </a:p>
          <a:p>
            <a:pPr marL="800100" lvl="1" indent="-342900">
              <a:buFont typeface="Arial" panose="020B0604020202020204" pitchFamily="34" charset="0"/>
              <a:buChar char="•"/>
            </a:pPr>
            <a:r>
              <a:rPr lang="en-US" sz="1050" dirty="0"/>
              <a:t>TBD on the agreed buffer size with the target AP MLD</a:t>
            </a:r>
          </a:p>
          <a:p>
            <a:pPr marL="57150" indent="0"/>
            <a:r>
              <a:rPr lang="en-US" sz="1100" b="0" i="1" dirty="0"/>
              <a:t>Supporting list: [11-24/830r1]</a:t>
            </a:r>
          </a:p>
          <a:p>
            <a:pPr marL="57150" indent="0"/>
            <a:r>
              <a:rPr lang="en-US" sz="1100" dirty="0"/>
              <a:t>Result:</a:t>
            </a:r>
          </a:p>
          <a:p>
            <a:pPr marL="0" indent="0"/>
            <a:endParaRPr lang="en-US" sz="105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113213"/>
          </a:xfrm>
        </p:spPr>
        <p:txBody>
          <a:bodyPr/>
          <a:lstStyle/>
          <a:p>
            <a:pPr marL="57150" indent="0"/>
            <a:r>
              <a:rPr lang="en-US" sz="1200" dirty="0"/>
              <a:t>SP3: Do you support to use M-STA BA for Initial Control Response frame (ICR) for DL and UL, at least when carrying feedbacks (i.e. unavailability feedback)?</a:t>
            </a:r>
          </a:p>
          <a:p>
            <a:pPr marL="57150" indent="0"/>
            <a:r>
              <a:rPr lang="en-US" sz="1200" b="0" i="1" dirty="0"/>
              <a:t>Supporting list: [11-24/543, 11-24/857, 11-24/1226, 11-24/1247]</a:t>
            </a:r>
          </a:p>
          <a:p>
            <a:pPr marL="57150" indent="0"/>
            <a:r>
              <a:rPr lang="en-US" sz="1200" dirty="0"/>
              <a:t>Result:</a:t>
            </a:r>
          </a:p>
          <a:p>
            <a:pPr marL="57150" indent="0"/>
            <a:endParaRPr lang="en-US" sz="1200" dirty="0"/>
          </a:p>
          <a:p>
            <a:r>
              <a:rPr lang="en-US" sz="1200" dirty="0"/>
              <a:t>SP4: Do you support to include the following in the 11bn SFD:</a:t>
            </a:r>
          </a:p>
          <a:p>
            <a:pPr>
              <a:buFont typeface="Arial" panose="020B0604020202020204" pitchFamily="34" charset="0"/>
              <a:buChar char="•"/>
            </a:pPr>
            <a:r>
              <a:rPr lang="en-US" sz="12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200" b="0" i="1" dirty="0"/>
              <a:t>Supporting list: [24/838r0, 24/1075r1]</a:t>
            </a:r>
            <a:endParaRPr lang="en-US" sz="1200" dirty="0"/>
          </a:p>
          <a:p>
            <a:r>
              <a:rPr lang="en-US" sz="1200" dirty="0"/>
              <a:t>Result:</a:t>
            </a:r>
          </a:p>
          <a:p>
            <a:endParaRPr lang="en-US" sz="1200" dirty="0"/>
          </a:p>
          <a:p>
            <a:r>
              <a:rPr lang="en-US" sz="1200" dirty="0"/>
              <a:t>SP5: Do you support to include the following in the 11bn SFD:</a:t>
            </a:r>
          </a:p>
          <a:p>
            <a:pPr>
              <a:buFont typeface="Arial" panose="020B0604020202020204" pitchFamily="34" charset="0"/>
              <a:buChar char="•"/>
            </a:pPr>
            <a:r>
              <a:rPr lang="en-US" sz="1200" b="0" dirty="0"/>
              <a:t>The initiator AP that operates on different P20 channel from the responder AP should transmit its control frame and MGMT . frame in non-HT duplicate PPDU covering the P20 channel of the responder AP.</a:t>
            </a:r>
          </a:p>
          <a:p>
            <a:r>
              <a:rPr lang="en-US" sz="1200" b="0" i="1" dirty="0"/>
              <a:t>Supporting list: [24/838r0, 24/1075r1]</a:t>
            </a:r>
          </a:p>
          <a:p>
            <a:r>
              <a:rPr lang="en-US" sz="1200" dirty="0"/>
              <a:t>Result:</a:t>
            </a:r>
          </a:p>
          <a:p>
            <a:pPr marL="57150" indent="0"/>
            <a:endParaRPr lang="en-US" sz="120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 (23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573786"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A shared AP may provide a sharing AP a preferred multi-AP transmission scheme of the shared AP, when the shared AP supports more than one multi-AP transmission schemes.</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Note: the multi-AP transmission schemes may include but not limited to CSR, CBF, C-TDMA, etc.</a:t>
            </a:r>
            <a:endParaRPr lang="en-US" sz="1200" dirty="0"/>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571500" lvl="1"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and a shared AP may coordinate availability/unavailability periods used for performing a multi-AP transmission.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 (22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SP4: Do you support defining a common framework of a M-AP Coordinated transmission for various coordination schemes?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NOTE: Coordination schemes such as: Co-SR (TXOP-based with power control), Co-BF, </a:t>
            </a:r>
            <a:br>
              <a:rPr lang="en-US" sz="1200" b="0" dirty="0">
                <a:solidFill>
                  <a:schemeClr val="tx1"/>
                </a:solidFill>
              </a:rPr>
            </a:br>
            <a:r>
              <a:rPr lang="en-US" sz="1200" b="0" dirty="0">
                <a:solidFill>
                  <a:schemeClr val="tx1"/>
                </a:solidFill>
              </a:rPr>
              <a:t>TBD Co-TDMA , TBD C-RTWT,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Supporting doc: [24/1871r4]</a:t>
            </a:r>
            <a:endParaRPr lang="en-US" sz="1400" dirty="0"/>
          </a:p>
          <a:p>
            <a:r>
              <a:rPr lang="en-US" sz="1200" dirty="0"/>
              <a:t>SP5: </a:t>
            </a:r>
            <a:r>
              <a:rPr lang="en-US" sz="1200" b="0" dirty="0"/>
              <a:t>Do you support defining a common framework of a M-AP Coordinated transmission that includes the following stages:</a:t>
            </a:r>
          </a:p>
          <a:p>
            <a:r>
              <a:rPr lang="en-US" sz="1200" b="0" dirty="0"/>
              <a:t>	Stage 1: M-AP Discovery</a:t>
            </a:r>
          </a:p>
          <a:p>
            <a:r>
              <a:rPr lang="en-US" sz="1200" b="0" dirty="0"/>
              <a:t>	Stage 2: M-AP Coordination agreement setting</a:t>
            </a:r>
          </a:p>
          <a:p>
            <a:r>
              <a:rPr lang="en-US" sz="1200" b="0" dirty="0"/>
              <a:t>	Note: The phases are provisioned for the framework. Mandatory / Optional - TBD</a:t>
            </a:r>
          </a:p>
          <a:p>
            <a:r>
              <a:rPr lang="en-US" sz="1200" b="0" i="1" dirty="0">
                <a:solidFill>
                  <a:schemeClr val="tx1"/>
                </a:solidFill>
              </a:rPr>
              <a:t>Supporting doc: [24/1871r4]</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FF0000"/>
                </a:solidFill>
                <a:effectLst/>
                <a:ea typeface="MS Gothic" panose="020B0609070205080204" pitchFamily="49" charset="-128"/>
              </a:rPr>
              <a:t>24/1350 </a:t>
            </a:r>
            <a:r>
              <a:rPr lang="en-GB" sz="1400" b="0" i="0" u="none" strike="noStrike" kern="1200" dirty="0">
                <a:solidFill>
                  <a:srgbClr val="000000"/>
                </a:solidFill>
                <a:effectLst/>
                <a:ea typeface="MS Gothic" panose="020B0609070205080204" pitchFamily="49" charset="-128"/>
              </a:rPr>
              <a:t>L4S support implementation options</a:t>
            </a:r>
            <a:r>
              <a:rPr lang="en-US" sz="1400" b="0" dirty="0"/>
              <a:t> 				</a:t>
            </a:r>
            <a:r>
              <a:rPr lang="en-GB" sz="1400" b="0" i="0" u="none" strike="noStrike" kern="1200" dirty="0">
                <a:solidFill>
                  <a:srgbClr val="000000"/>
                </a:solidFill>
                <a:effectLst/>
                <a:ea typeface="MS Gothic" panose="020B0609070205080204" pitchFamily="49" charset="-128"/>
              </a:rPr>
              <a:t>Lili Hervieu</a:t>
            </a:r>
            <a:endParaRPr lang="en-US" sz="1400" b="0" i="0" u="none" strike="noStrike" dirty="0">
              <a:effectLst/>
            </a:endParaRPr>
          </a:p>
          <a:p>
            <a:r>
              <a:rPr lang="en-US" sz="1400" b="0" i="0" u="sng" strike="noStrike" kern="1200" dirty="0">
                <a:solidFill>
                  <a:srgbClr val="0563C1"/>
                </a:solidFill>
                <a:effectLst/>
                <a:ea typeface="MS Gothic" panose="020B0609070205080204" pitchFamily="49" charset="-128"/>
                <a:hlinkClick r:id="rId2"/>
              </a:rPr>
              <a:t>24/1124</a:t>
            </a:r>
            <a:r>
              <a:rPr lang="en-US" sz="1400" u="sng" dirty="0"/>
              <a:t> </a:t>
            </a:r>
            <a:r>
              <a:rPr lang="en-US" sz="1400" b="0" i="0" u="sng" strike="noStrike" kern="1200" dirty="0">
                <a:solidFill>
                  <a:srgbClr val="000000"/>
                </a:solidFill>
                <a:effectLst/>
                <a:ea typeface="MS Gothic" panose="020B0609070205080204" pitchFamily="49" charset="-128"/>
              </a:rPr>
              <a:t>Headroom Reason Reporting</a:t>
            </a:r>
            <a:r>
              <a:rPr lang="en-US" sz="1400" u="sng" dirty="0"/>
              <a:t> 					</a:t>
            </a:r>
            <a:r>
              <a:rPr lang="en-US" sz="1400" b="0" i="0" u="sng" strike="noStrike" kern="1200" dirty="0">
                <a:solidFill>
                  <a:srgbClr val="000000"/>
                </a:solidFill>
                <a:effectLst/>
                <a:ea typeface="MS Gothic" panose="020B0609070205080204" pitchFamily="49" charset="-128"/>
              </a:rPr>
              <a:t>Brian Hart</a:t>
            </a:r>
            <a:endParaRPr lang="en-US" sz="1400" b="0" u="sng"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3"/>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 (23’)</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SP1: </a:t>
            </a:r>
            <a:r>
              <a:rPr lang="en-US" sz="1400" b="0" dirty="0"/>
              <a:t>Do you support that a non-AP STA can request its associated AP to initiate TXOPs/frame exchanges with the STA with an initial control frame that enables the non-AP STA to include unavailability feedback in the initial response frame?</a:t>
            </a:r>
          </a:p>
          <a:p>
            <a:r>
              <a:rPr lang="en-US" sz="1400" b="0" i="1" dirty="0"/>
              <a:t>Supporting list: [11-24/543, 11-24/857, 11-24/1226, 11-24/1247]</a:t>
            </a:r>
          </a:p>
          <a:p>
            <a:r>
              <a:rPr lang="en-US" sz="1400" dirty="0"/>
              <a:t>SP2</a:t>
            </a:r>
            <a:r>
              <a:rPr lang="en-US" sz="1400" b="0" dirty="0"/>
              <a:t>: Do you agree to add mechanisms in 11bn to improve latency for peer-to-peer communication for a non-AP STA on the base channel as well as off-channel?</a:t>
            </a:r>
          </a:p>
          <a:p>
            <a:r>
              <a:rPr lang="en-US" sz="1400" b="0" dirty="0"/>
              <a:t>Note 1: </a:t>
            </a:r>
          </a:p>
          <a:p>
            <a:r>
              <a:rPr lang="en-US" sz="1400" b="0" dirty="0"/>
              <a:t>- Base channel is the channel where the AP associated with the non-AP STA is operating.</a:t>
            </a:r>
          </a:p>
          <a:p>
            <a:r>
              <a:rPr lang="en-US" sz="1400" b="0" dirty="0"/>
              <a:t>- A channel where the associated AP is not operating is an off-channel for the non-AP STA.</a:t>
            </a:r>
          </a:p>
          <a:p>
            <a:r>
              <a:rPr lang="en-US" sz="1400" b="0" dirty="0"/>
              <a:t>Note 2:</a:t>
            </a:r>
          </a:p>
          <a:p>
            <a:pPr>
              <a:buFontTx/>
              <a:buChar char="-"/>
            </a:pPr>
            <a:r>
              <a:rPr lang="en-US" sz="1400" b="0" dirty="0"/>
              <a:t>Off-channel P2P improvement can be based on enhancement on the baseline Channel Usage procedure</a:t>
            </a:r>
          </a:p>
          <a:p>
            <a:pPr marL="0" indent="0"/>
            <a:r>
              <a:rPr lang="en-US" sz="1400" b="0" i="1" dirty="0"/>
              <a:t>Supporting list: [</a:t>
            </a:r>
            <a:r>
              <a:rPr lang="pt-BR" sz="1100" b="0" i="1" dirty="0">
                <a:solidFill>
                  <a:srgbClr val="222222"/>
                </a:solidFill>
                <a:effectLst/>
                <a:highlight>
                  <a:srgbClr val="FFFFFF"/>
                </a:highlight>
                <a:latin typeface="Arial" panose="020B0604020202020204" pitchFamily="34" charset="0"/>
              </a:rPr>
              <a:t>11-22/1528r1, 11-23/294r1, 11-23/1424r0, 11-23/1929r0, 11-24/392r2, 11-24/393r3, 11-</a:t>
            </a:r>
            <a:r>
              <a:rPr lang="pt-BR" sz="1100" b="0" i="1" dirty="0">
                <a:solidFill>
                  <a:srgbClr val="222222"/>
                </a:solidFill>
                <a:effectLst/>
                <a:highlight>
                  <a:srgbClr val="FFFFFF"/>
                </a:highlight>
                <a:latin typeface="Aptos" panose="020B0004020202020204" pitchFamily="34" charset="0"/>
              </a:rPr>
              <a:t>24/0403r2</a:t>
            </a:r>
            <a:r>
              <a:rPr lang="en-US" sz="1400" b="0" i="1" dirty="0"/>
              <a:t>]</a:t>
            </a:r>
          </a:p>
          <a:p>
            <a:endParaRPr lang="en-US" sz="14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pPr marL="0" indent="0" algn="l">
              <a:spcBef>
                <a:spcPts val="0"/>
              </a:spcBef>
              <a:spcAft>
                <a:spcPts val="0"/>
              </a:spcAft>
            </a:pPr>
            <a:r>
              <a:rPr lang="en-US" sz="1100" b="1" i="0" dirty="0">
                <a:solidFill>
                  <a:srgbClr val="222222"/>
                </a:solidFill>
                <a:effectLst/>
                <a:highlight>
                  <a:srgbClr val="FFFFFF"/>
                </a:highlight>
                <a:latin typeface="Arial" panose="020B0604020202020204" pitchFamily="34" charset="0"/>
              </a:rPr>
              <a:t>SP3: Do you support that an UHR STA that uses the power save mode to transition from lower capability (LC) mode to higher capability (HC) mode, advertises the amount of padding it needs in a received initial control frame?</a:t>
            </a:r>
            <a:endParaRPr lang="en-US" b="0" i="0" dirty="0">
              <a:solidFill>
                <a:srgbClr val="222222"/>
              </a:solidFill>
              <a:effectLst/>
              <a:highlight>
                <a:srgbClr val="FFFFFF"/>
              </a:highlight>
              <a:latin typeface="Arial" panose="020B0604020202020204" pitchFamily="34" charset="0"/>
            </a:endParaRPr>
          </a:p>
          <a:p>
            <a:pPr marL="742950" marR="0" lvl="1" indent="-285750" algn="l">
              <a:spcBef>
                <a:spcPts val="0"/>
              </a:spcBef>
              <a:spcAft>
                <a:spcPts val="0"/>
              </a:spcAft>
              <a:buFont typeface="Arial" panose="020B0604020202020204" pitchFamily="34" charset="0"/>
              <a:buChar char="•"/>
            </a:pPr>
            <a:r>
              <a:rPr lang="en-US" sz="1100" b="0" i="0" dirty="0">
                <a:solidFill>
                  <a:srgbClr val="222222"/>
                </a:solidFill>
                <a:effectLst/>
                <a:highlight>
                  <a:srgbClr val="FFFFFF"/>
                </a:highlight>
                <a:latin typeface="Aptos" panose="020B0004020202020204" pitchFamily="34" charset="0"/>
              </a:rPr>
              <a:t>Padding values range between 0 and 256 us with a TBD resolution</a:t>
            </a:r>
            <a:endParaRPr lang="en-US" sz="1200" b="0" i="0" dirty="0">
              <a:solidFill>
                <a:srgbClr val="222222"/>
              </a:solidFill>
              <a:effectLst/>
              <a:highlight>
                <a:srgbClr val="FFFFFF"/>
              </a:highlight>
              <a:latin typeface="Aptos" panose="020B0004020202020204" pitchFamily="34" charset="0"/>
            </a:endParaRPr>
          </a:p>
          <a:p>
            <a:pPr algn="l"/>
            <a:r>
              <a:rPr lang="en-US" sz="1100" b="0" i="0" dirty="0">
                <a:solidFill>
                  <a:srgbClr val="222222"/>
                </a:solidFill>
                <a:effectLst/>
                <a:highlight>
                  <a:srgbClr val="FFFFFF"/>
                </a:highlight>
                <a:latin typeface="Arial" panose="020B0604020202020204" pitchFamily="34" charset="0"/>
              </a:rPr>
              <a:t> </a:t>
            </a:r>
            <a:endParaRPr lang="en-US" b="0"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100" b="1" i="0" dirty="0">
                <a:solidFill>
                  <a:srgbClr val="222222"/>
                </a:solidFill>
                <a:effectLst/>
                <a:highlight>
                  <a:srgbClr val="FFFFFF"/>
                </a:highlight>
                <a:latin typeface="Arial" panose="020B0604020202020204" pitchFamily="34" charset="0"/>
              </a:rPr>
              <a:t>SP4: 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endParaRPr lang="en-US" b="0" i="0" dirty="0">
              <a:solidFill>
                <a:srgbClr val="222222"/>
              </a:solidFill>
              <a:effectLst/>
              <a:highlight>
                <a:srgbClr val="FFFFFF"/>
              </a:highlight>
              <a:latin typeface="Arial" panose="020B0604020202020204" pitchFamily="34" charset="0"/>
            </a:endParaRPr>
          </a:p>
          <a:p>
            <a:pPr marL="914400" algn="l"/>
            <a:r>
              <a:rPr lang="en-US" sz="1100" b="0" i="0" dirty="0">
                <a:solidFill>
                  <a:srgbClr val="222222"/>
                </a:solidFill>
                <a:effectLst/>
                <a:highlight>
                  <a:srgbClr val="FFFFFF"/>
                </a:highlight>
                <a:latin typeface="Calibri" panose="020F0502020204030204" pitchFamily="34" charset="0"/>
              </a:rPr>
              <a:t>–</a:t>
            </a:r>
            <a:r>
              <a:rPr lang="en-US" sz="700" b="0" i="0" dirty="0">
                <a:solidFill>
                  <a:srgbClr val="222222"/>
                </a:solidFill>
                <a:effectLst/>
                <a:highlight>
                  <a:srgbClr val="FFFFFF"/>
                </a:highlight>
                <a:latin typeface="Times New Roman" panose="02020603050405020304" pitchFamily="18" charset="0"/>
              </a:rPr>
              <a:t>         </a:t>
            </a:r>
            <a:r>
              <a:rPr lang="en-US" sz="1100" b="0" i="0" dirty="0">
                <a:solidFill>
                  <a:srgbClr val="222222"/>
                </a:solidFill>
                <a:effectLst/>
                <a:highlight>
                  <a:srgbClr val="FFFFFF"/>
                </a:highlight>
                <a:latin typeface="Arial" panose="020B0604020202020204" pitchFamily="34" charset="0"/>
              </a:rPr>
              <a:t>Mandatory/optional support for transmitting intermediate FCS is TBD</a:t>
            </a:r>
            <a:endParaRPr lang="en-US" b="0" i="0" dirty="0">
              <a:solidFill>
                <a:srgbClr val="222222"/>
              </a:solidFill>
              <a:effectLst/>
              <a:highlight>
                <a:srgbClr val="FFFFFF"/>
              </a:highlight>
              <a:latin typeface="Arial" panose="020B0604020202020204" pitchFamily="34" charset="0"/>
            </a:endParaRPr>
          </a:p>
          <a:p>
            <a:r>
              <a:rPr lang="en-US" sz="1400" b="0" dirty="0"/>
              <a:t>SP5: Do you agree that TGbn shall define a Coordinated TDMA (C-TDMA) procedure for an AP to share its time resources of an obtained TXOP with a set of APs.</a:t>
            </a:r>
          </a:p>
          <a:p>
            <a:r>
              <a:rPr lang="en-US" sz="1400" b="0" dirty="0"/>
              <a:t>Set of APs is TBD.</a:t>
            </a:r>
          </a:p>
          <a:p>
            <a:r>
              <a:rPr lang="en-US" sz="1400" b="0" dirty="0"/>
              <a:t>The set can consist of one AP.</a:t>
            </a:r>
          </a:p>
          <a:p>
            <a:r>
              <a:rPr lang="en-US" sz="1400" b="0" i="1" dirty="0"/>
              <a:t> Supporting list: [11-23/0041, 11-23/249, 11-23/0261, 11-23/739, 11-23/1085, 11-23/1692, 11-23/1895, 11-23/1910, 11-23/1912, 11-24/93, 11-24/227, 11-24/411, 11-24/423, 11-24/842, 11-24/843, 11-24/887, 11-24/941, 11-24/1016, 11-24/1017, 11-24/1225]</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endParaRPr lang="en-GB"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Roaming + SR</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24/0679</a:t>
            </a:r>
            <a:r>
              <a:rPr lang="en-US" sz="1400" dirty="0"/>
              <a:t> </a:t>
            </a:r>
            <a:r>
              <a:rPr lang="en-US" sz="1400" b="0" i="0" u="none" strike="noStrike" kern="1200" dirty="0">
                <a:solidFill>
                  <a:srgbClr val="000000"/>
                </a:solidFill>
                <a:effectLst/>
                <a:ea typeface="MS Gothic" panose="020B0609070205080204" pitchFamily="49" charset="-128"/>
              </a:rPr>
              <a:t>Thoughts on Functionality and Security Architecture for UHR Seamless Roaming</a:t>
            </a:r>
            <a:r>
              <a:rPr lang="en-US" sz="1400" dirty="0"/>
              <a:t> 												</a:t>
            </a:r>
            <a:r>
              <a:rPr lang="en-US" sz="1400" b="0" i="0" u="none" strike="noStrike" kern="1200" dirty="0">
                <a:solidFill>
                  <a:srgbClr val="000000"/>
                </a:solidFill>
                <a:effectLst/>
                <a:ea typeface="MS Gothic" panose="020B0609070205080204" pitchFamily="49" charset="-128"/>
              </a:rPr>
              <a:t>Thomas Derham</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 (23’)</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SP1: Do you agree to define a mode of operation in NPCA where the NPCA non-AP does not use untriggered UL transmissions on the NPCA primary channel</a:t>
            </a:r>
          </a:p>
          <a:p>
            <a:pPr lvl="1">
              <a:buFont typeface="Arial" panose="020B0604020202020204" pitchFamily="34" charset="0"/>
              <a:buChar char="•"/>
            </a:pPr>
            <a:r>
              <a:rPr lang="en-US" sz="900" dirty="0"/>
              <a:t>This mode can be enabled/disabled by the AP  </a:t>
            </a:r>
          </a:p>
          <a:p>
            <a:pPr lvl="1">
              <a:buFont typeface="Arial" panose="020B0604020202020204" pitchFamily="34" charset="0"/>
              <a:buChar char="•"/>
            </a:pPr>
            <a:r>
              <a:rPr lang="en-US" sz="900" dirty="0"/>
              <a:t>Whether the mode is for all associated non-APs or per non-AP is TBD</a:t>
            </a:r>
          </a:p>
          <a:p>
            <a:pPr lvl="1">
              <a:buFont typeface="Arial" panose="020B0604020202020204" pitchFamily="34" charset="0"/>
              <a:buChar char="•"/>
            </a:pPr>
            <a:r>
              <a:rPr lang="en-US" sz="900" dirty="0"/>
              <a:t>TBD whether MU EDCA parameters mechanism is used for this or not</a:t>
            </a:r>
          </a:p>
          <a:p>
            <a:pPr marL="0" indent="0"/>
            <a:r>
              <a:rPr lang="en-US" sz="1200" dirty="0"/>
              <a:t>Supporting list: 24/1093</a:t>
            </a:r>
          </a:p>
          <a:p>
            <a:pPr>
              <a:buFont typeface="Arial" panose="020B0604020202020204" pitchFamily="34" charset="0"/>
              <a:buChar char="•"/>
            </a:pPr>
            <a:r>
              <a:rPr lang="en-US" sz="1200" dirty="0"/>
              <a:t>SP2: Do you agree with the following:</a:t>
            </a:r>
          </a:p>
          <a:p>
            <a:pPr lvl="1">
              <a:buFont typeface="Arial" panose="020B0604020202020204" pitchFamily="34" charset="0"/>
              <a:buChar char="•"/>
            </a:pPr>
            <a:r>
              <a:rPr lang="en-US" sz="900" dirty="0"/>
              <a:t>An NPCA STA shall initiate frame exchange on the NPCA Primary channel with an NPCA Initial Control Frame in the non-HT PPDU or non-HT duplicate PPDU format using a rate of 6 Mb/s, 12 Mb/s, or 24 Mb/s</a:t>
            </a:r>
          </a:p>
          <a:p>
            <a:pPr lvl="1">
              <a:buFont typeface="Arial" panose="020B0604020202020204" pitchFamily="34" charset="0"/>
              <a:buChar char="•"/>
            </a:pPr>
            <a:r>
              <a:rPr lang="en-US" sz="900" dirty="0"/>
              <a:t>Details on NPCA ICF are TBD</a:t>
            </a:r>
          </a:p>
          <a:p>
            <a:pPr marL="0" indent="0"/>
            <a:r>
              <a:rPr lang="en-US" sz="1200" dirty="0"/>
              <a:t>Supporting list: 24/1093</a:t>
            </a:r>
          </a:p>
          <a:p>
            <a:pPr>
              <a:buFont typeface="Arial" panose="020B0604020202020204" pitchFamily="34" charset="0"/>
              <a:buChar char="•"/>
            </a:pPr>
            <a:r>
              <a:rPr lang="en-US" sz="1200" dirty="0"/>
              <a:t>SP3: Do you agree with the following:</a:t>
            </a:r>
          </a:p>
          <a:p>
            <a:pPr marL="800100" lvl="1" indent="-342900">
              <a:buFont typeface="Arial" panose="020B0604020202020204" pitchFamily="34" charset="0"/>
              <a:buChar char="•"/>
            </a:pPr>
            <a:r>
              <a:rPr lang="en-US" sz="1100" dirty="0"/>
              <a:t>Unavailability Target Start Time is indicated using 9 bits with a granularity of 64us</a:t>
            </a:r>
          </a:p>
          <a:p>
            <a:pPr marL="800100" lvl="1" indent="-342900">
              <a:buFont typeface="Arial" panose="020B0604020202020204" pitchFamily="34" charset="0"/>
              <a:buChar char="•"/>
            </a:pPr>
            <a:r>
              <a:rPr lang="en-US" sz="1100" dirty="0"/>
              <a:t>Unavailability Duration is indicated using 9 bits with a granularity of 64us</a:t>
            </a:r>
          </a:p>
          <a:p>
            <a:pPr>
              <a:buFont typeface="Arial" panose="020B0604020202020204" pitchFamily="34" charset="0"/>
              <a:buChar char="•"/>
            </a:pPr>
            <a:r>
              <a:rPr lang="en-US" sz="1200" dirty="0"/>
              <a:t>SP4: Do you support that</a:t>
            </a:r>
          </a:p>
          <a:p>
            <a:pPr marL="800100" lvl="1" indent="-342900">
              <a:buFont typeface="Arial" panose="020B0604020202020204" pitchFamily="34" charset="0"/>
              <a:buChar char="•"/>
            </a:pPr>
            <a:r>
              <a:rPr lang="en-US" sz="1100" dirty="0"/>
              <a:t>The AP maintains up to one unavailability report per STA </a:t>
            </a:r>
          </a:p>
          <a:p>
            <a:pPr marL="800100" lvl="1" indent="-342900">
              <a:buFont typeface="Arial" panose="020B0604020202020204" pitchFamily="34" charset="0"/>
              <a:buChar char="•"/>
            </a:pPr>
            <a:r>
              <a:rPr lang="en-US" sz="1100" dirty="0"/>
              <a:t>And the most recent unavailability report (received in a control frame) is the valid one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0" cap="none" spc="0" normalizeH="0" baseline="0" noProof="0" dirty="0">
                <a:ln>
                  <a:noFill/>
                </a:ln>
                <a:solidFill>
                  <a:srgbClr val="000000"/>
                </a:solidFill>
                <a:effectLst/>
                <a:uLnTx/>
                <a:uFillTx/>
                <a:latin typeface="Times New Roman"/>
                <a:ea typeface="MS Gothic"/>
                <a:cs typeface="+mn-cs"/>
              </a:rPr>
              <a:t>Supporting list: 24/1093</a:t>
            </a:r>
          </a:p>
          <a:p>
            <a:pPr marL="800100" lvl="1" indent="-342900">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600" dirty="0"/>
              <a:t>SP5: Do you agree to add the following text to the TGbn SFD?</a:t>
            </a:r>
          </a:p>
          <a:p>
            <a:r>
              <a:rPr lang="en-US" sz="1600" dirty="0"/>
              <a:t>If an initial control frame includes an intermediate FCS for UHR STA(s) that precedes padding and the FCS field, the intermediate FCS has the size of 32 bits.</a:t>
            </a:r>
          </a:p>
          <a:p>
            <a:r>
              <a:rPr lang="en-US" sz="1600" dirty="0"/>
              <a:t> Supporting list: [24/1129]</a:t>
            </a:r>
          </a:p>
          <a:p>
            <a:endParaRPr lang="en-US" sz="16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4482302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[24/1144]</a:t>
            </a:r>
          </a:p>
          <a:p>
            <a:r>
              <a:rPr lang="en-US" sz="1000" dirty="0"/>
              <a:t>Result: </a:t>
            </a:r>
          </a:p>
          <a:p>
            <a:endParaRPr lang="en-US" sz="1000" dirty="0"/>
          </a:p>
          <a:p>
            <a:r>
              <a:rPr lang="en-US" sz="1000" dirty="0"/>
              <a:t>SP2: Do you support adding in TGbn a short common signal (enough for legacy 11g+ STAs to detect) that may be sent in EDCA whenever a STA may send a PPDU, fitting within one slot, and not requiring TGbn STAs to defer?</a:t>
            </a:r>
          </a:p>
          <a:p>
            <a:endParaRPr lang="en-US" sz="1000" dirty="0"/>
          </a:p>
          <a:p>
            <a:pPr marL="0">
              <a:spcBef>
                <a:spcPts val="0"/>
              </a:spcBef>
            </a:pPr>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(22’)</a:t>
            </a:r>
          </a:p>
        </p:txBody>
      </p:sp>
      <p:sp>
        <p:nvSpPr>
          <p:cNvPr id="11" name="Content Placeholder 10">
            <a:extLst>
              <a:ext uri="{FF2B5EF4-FFF2-40B4-BE49-F238E27FC236}">
                <a16:creationId xmlns:a16="http://schemas.microsoft.com/office/drawing/2014/main" id="{837B48D5-A208-67CA-8105-F6C3188B071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6651392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222598</TotalTime>
  <Words>10244</Words>
  <Application>Microsoft Office PowerPoint</Application>
  <PresentationFormat>On-screen Show (4:3)</PresentationFormat>
  <Paragraphs>2308</Paragraphs>
  <Slides>77</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9" baseType="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Part 1 (23’)</vt:lpstr>
      <vt:lpstr>Straw Polls Part 2 (22’)</vt:lpstr>
      <vt:lpstr>Wednesday PHY Agenda–AM2</vt:lpstr>
      <vt:lpstr>Wednesday MAC Agenda–AM2</vt:lpstr>
      <vt:lpstr>Straw Polls Part 1 (23’)</vt:lpstr>
      <vt:lpstr>Straw Polls Part 2 (22’)</vt:lpstr>
      <vt:lpstr>Wednesday Joint Agenda-PM2</vt:lpstr>
      <vt:lpstr>Approve TG Minutes</vt:lpstr>
      <vt:lpstr>Straw Polls – Part 1 (23 mins)</vt:lpstr>
      <vt:lpstr>Straw Polls – Part 2 (22 mins)</vt:lpstr>
      <vt:lpstr>Submissions (L4S, DRU, NPCA)</vt:lpstr>
      <vt:lpstr>Thursday PHY Agenda–AM1</vt:lpstr>
      <vt:lpstr>Thursday MAC Agenda–AM1</vt:lpstr>
      <vt:lpstr>Straw Polls Part 1 (23’)</vt:lpstr>
      <vt:lpstr>Straw Polls Part 2 (22’)</vt:lpstr>
      <vt:lpstr>Thursday PHY Agenda–AM2</vt:lpstr>
      <vt:lpstr>Thursday MAC Agenda–AM2</vt:lpstr>
      <vt:lpstr>Straw Polls Part 1 (23’)</vt:lpstr>
      <vt:lpstr>Straw Polls (45’)</vt:lpstr>
      <vt:lpstr>Thursday Joint Agenda-PM1</vt:lpstr>
      <vt:lpstr>Straw Polls (23’)</vt:lpstr>
      <vt:lpstr>Straw Polls (22’)</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2024-09-11T01:49:16Z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