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31" r:id="rId52"/>
    <p:sldId id="1232" r:id="rId53"/>
    <p:sldId id="1251" r:id="rId54"/>
    <p:sldId id="1252" r:id="rId55"/>
    <p:sldId id="1181" r:id="rId56"/>
    <p:sldId id="1024" r:id="rId57"/>
    <p:sldId id="1039" r:id="rId58"/>
    <p:sldId id="1253" r:id="rId59"/>
    <p:sldId id="1247" r:id="rId60"/>
    <p:sldId id="1227" r:id="rId61"/>
    <p:sldId id="1228" r:id="rId62"/>
    <p:sldId id="1254" r:id="rId63"/>
    <p:sldId id="1258" r:id="rId64"/>
    <p:sldId id="1229" r:id="rId65"/>
    <p:sldId id="1230" r:id="rId66"/>
    <p:sldId id="1255" r:id="rId67"/>
    <p:sldId id="356" r:id="rId68"/>
    <p:sldId id="1256" r:id="rId69"/>
    <p:sldId id="1182" r:id="rId70"/>
    <p:sldId id="1069" r:id="rId71"/>
    <p:sldId id="997" r:id="rId72"/>
    <p:sldId id="362" r:id="rId73"/>
    <p:sldId id="1034" r:id="rId74"/>
    <p:sldId id="323"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24" dt="2024-09-09T19:37:22.6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09T19:38:48.947" v="6657" actId="6549"/>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08T18:03:58.520" v="5967" actId="20577"/>
        <pc:sldMkLst>
          <pc:docMk/>
          <pc:sldMk cId="3930036297" sldId="356"/>
        </pc:sldMkLst>
        <pc:spChg chg="mod">
          <ac:chgData name="Alfred Asterjadhi" userId="39de57b9-85c0-4fd1-aaac-8ca2b6560ad0" providerId="ADAL" clId="{E0725D23-625E-498B-87E0-2B1913CF0FE0}" dt="2024-09-07T19:56:20.886" v="1931" actId="13926"/>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04:47:44.554" v="6446" actId="21"/>
        <pc:sldMkLst>
          <pc:docMk/>
          <pc:sldMk cId="3233208257" sldId="1006"/>
        </pc:sldMkLst>
        <pc:spChg chg="mod">
          <ac:chgData name="Alfred Asterjadhi" userId="39de57b9-85c0-4fd1-aaac-8ca2b6560ad0" providerId="ADAL" clId="{E0725D23-625E-498B-87E0-2B1913CF0FE0}" dt="2024-09-08T02:00:14.239" v="4561"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
        <pc:chgData name="Alfred Asterjadhi" userId="39de57b9-85c0-4fd1-aaac-8ca2b6560ad0" providerId="ADAL" clId="{E0725D23-625E-498B-87E0-2B1913CF0FE0}" dt="2024-09-09T04:48:31.949" v="6449"/>
        <pc:sldMkLst>
          <pc:docMk/>
          <pc:sldMk cId="4168221453" sldId="1024"/>
        </pc:sldMkLst>
      </pc:sldChg>
      <pc:sldChg chg="addSp delSp modSp mod chgLayout">
        <pc:chgData name="Alfred Asterjadhi" userId="39de57b9-85c0-4fd1-aaac-8ca2b6560ad0" providerId="ADAL" clId="{E0725D23-625E-498B-87E0-2B1913CF0FE0}" dt="2024-09-09T19:32:56.173" v="6530"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19:32:56.173" v="6530"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08T01:38:07.009" v="2831" actId="20577"/>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08T01:38:07.009" v="2831" actId="20577"/>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09T19:33:43.858" v="6539"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09T19:33:43.858" v="6539"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08T18:13:42.711" v="6010" actId="20577"/>
        <pc:sldMkLst>
          <pc:docMk/>
          <pc:sldMk cId="1686497341" sldId="1157"/>
        </pc:sldMkLst>
        <pc:spChg chg="mod">
          <ac:chgData name="Alfred Asterjadhi" userId="39de57b9-85c0-4fd1-aaac-8ca2b6560ad0" providerId="ADAL" clId="{E0725D23-625E-498B-87E0-2B1913CF0FE0}" dt="2024-09-07T19:14:44.385" v="1269"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08T18:13:42.711" v="6010"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09T03:49:24.489" v="6268" actId="20577"/>
        <pc:sldMkLst>
          <pc:docMk/>
          <pc:sldMk cId="1087777977" sldId="1158"/>
        </pc:sldMkLst>
        <pc:spChg chg="mod">
          <ac:chgData name="Alfred Asterjadhi" userId="39de57b9-85c0-4fd1-aaac-8ca2b6560ad0" providerId="ADAL" clId="{E0725D23-625E-498B-87E0-2B1913CF0FE0}" dt="2024-09-07T20:55:08.718" v="1943"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09T03:49:24.489" v="6268" actId="2057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07T19:27:36.523" v="1456" actId="20577"/>
        <pc:sldMkLst>
          <pc:docMk/>
          <pc:sldMk cId="4088868839" sldId="1219"/>
        </pc:sldMkLst>
        <pc:spChg chg="mod">
          <ac:chgData name="Alfred Asterjadhi" userId="39de57b9-85c0-4fd1-aaac-8ca2b6560ad0" providerId="ADAL" clId="{E0725D23-625E-498B-87E0-2B1913CF0FE0}" dt="2024-09-07T19:23:48.492" v="1396"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07T19:27:36.523" v="1456" actId="2057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09T03:48:01.175" v="6267" actId="20577"/>
        <pc:sldMkLst>
          <pc:docMk/>
          <pc:sldMk cId="3678236525" sldId="1220"/>
        </pc:sldMkLst>
        <pc:spChg chg="mod">
          <ac:chgData name="Alfred Asterjadhi" userId="39de57b9-85c0-4fd1-aaac-8ca2b6560ad0" providerId="ADAL" clId="{E0725D23-625E-498B-87E0-2B1913CF0FE0}" dt="2024-09-07T21:03:55.211" v="1981"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09T03:48:01.175" v="6267" actId="2057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07T19:30:32.383" v="1503" actId="20577"/>
        <pc:sldMkLst>
          <pc:docMk/>
          <pc:sldMk cId="3387728792" sldId="1223"/>
        </pc:sldMkLst>
        <pc:spChg chg="mod">
          <ac:chgData name="Alfred Asterjadhi" userId="39de57b9-85c0-4fd1-aaac-8ca2b6560ad0" providerId="ADAL" clId="{E0725D23-625E-498B-87E0-2B1913CF0FE0}" dt="2024-09-07T19:28:30.332" v="1457"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07T19:30:32.383" v="1503" actId="2057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07T21:06:13.551" v="1990" actId="403"/>
        <pc:sldMkLst>
          <pc:docMk/>
          <pc:sldMk cId="1373430212" sldId="1224"/>
        </pc:sldMkLst>
        <pc:spChg chg="mod">
          <ac:chgData name="Alfred Asterjadhi" userId="39de57b9-85c0-4fd1-aaac-8ca2b6560ad0" providerId="ADAL" clId="{E0725D23-625E-498B-87E0-2B1913CF0FE0}" dt="2024-09-07T21:06:00.253" v="1989"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07T21:06:13.551" v="1990" actId="403"/>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09T04:24:09.079" v="6317" actId="20577"/>
        <pc:sldMkLst>
          <pc:docMk/>
          <pc:sldMk cId="3702184137" sldId="1225"/>
        </pc:sldMkLst>
        <pc:spChg chg="mod">
          <ac:chgData name="Alfred Asterjadhi" userId="39de57b9-85c0-4fd1-aaac-8ca2b6560ad0" providerId="ADAL" clId="{E0725D23-625E-498B-87E0-2B1913CF0FE0}" dt="2024-09-07T19:35:13.010" v="1587"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09T04:24:09.079" v="6317" actId="2057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08T02:27:32.412" v="5716" actId="20577"/>
        <pc:sldMkLst>
          <pc:docMk/>
          <pc:sldMk cId="64688138" sldId="1226"/>
        </pc:sldMkLst>
        <pc:spChg chg="mod">
          <ac:chgData name="Alfred Asterjadhi" userId="39de57b9-85c0-4fd1-aaac-8ca2b6560ad0" providerId="ADAL" clId="{E0725D23-625E-498B-87E0-2B1913CF0FE0}" dt="2024-09-07T21:06:34.710" v="1991" actId="13926"/>
          <ac:spMkLst>
            <pc:docMk/>
            <pc:sldMk cId="64688138" sldId="1226"/>
            <ac:spMk id="2" creationId="{4B5F0D0E-8BB7-48AB-9160-728B8B3399A2}"/>
          </ac:spMkLst>
        </pc:spChg>
        <pc:spChg chg="mod">
          <ac:chgData name="Alfred Asterjadhi" userId="39de57b9-85c0-4fd1-aaac-8ca2b6560ad0" providerId="ADAL" clId="{E0725D23-625E-498B-87E0-2B1913CF0FE0}" dt="2024-09-08T02:27:32.412" v="5716" actId="2057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08T17:22:37.234" v="5955" actId="20577"/>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08T17:22:37.234" v="5955" actId="2057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07T19:44:58.720" v="1745" actId="13926"/>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8-05T20:09:56.592" v="585"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09T04:23:41.018" v="6302" actId="20577"/>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09T04:23:41.018" v="6302" actId="2057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08T01:25:20.616" v="2438"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08T01:25:20.616" v="2438"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08T00:56:14.042" v="220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ac:chgData name="Alfred Asterjadhi" userId="39de57b9-85c0-4fd1-aaac-8ca2b6560ad0" providerId="ADAL" clId="{E0725D23-625E-498B-87E0-2B1913CF0FE0}" dt="2024-09-08T00:56:14.042" v="220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09T04:40:12.161" v="6355" actId="20577"/>
        <pc:sldMkLst>
          <pc:docMk/>
          <pc:sldMk cId="920259370" sldId="1245"/>
        </pc:sldMkLst>
        <pc:spChg chg="mod">
          <ac:chgData name="Alfred Asterjadhi" userId="39de57b9-85c0-4fd1-aaac-8ca2b6560ad0" providerId="ADAL" clId="{E0725D23-625E-498B-87E0-2B1913CF0FE0}" dt="2024-09-09T04:40:12.161" v="6355" actId="20577"/>
          <ac:spMkLst>
            <pc:docMk/>
            <pc:sldMk cId="920259370" sldId="1245"/>
            <ac:spMk id="2" creationId="{4B5F0D0E-8BB7-48AB-9160-728B8B3399A2}"/>
          </ac:spMkLst>
        </pc:spChg>
        <pc:spChg chg="mod">
          <ac:chgData name="Alfred Asterjadhi" userId="39de57b9-85c0-4fd1-aaac-8ca2b6560ad0" providerId="ADAL" clId="{E0725D23-625E-498B-87E0-2B1913CF0FE0}" dt="2024-09-07T20:56:35.439" v="1948" actId="2057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09T04:40:09.017" v="6353" actId="6549"/>
        <pc:sldMkLst>
          <pc:docMk/>
          <pc:sldMk cId="1885086192" sldId="1246"/>
        </pc:sldMkLst>
        <pc:spChg chg="mod">
          <ac:chgData name="Alfred Asterjadhi" userId="39de57b9-85c0-4fd1-aaac-8ca2b6560ad0" providerId="ADAL" clId="{E0725D23-625E-498B-87E0-2B1913CF0FE0}" dt="2024-09-09T04:40:09.017" v="6353" actId="6549"/>
          <ac:spMkLst>
            <pc:docMk/>
            <pc:sldMk cId="1885086192" sldId="1246"/>
            <ac:spMk id="2" creationId="{4B5F0D0E-8BB7-48AB-9160-728B8B3399A2}"/>
          </ac:spMkLst>
        </pc:spChg>
        <pc:spChg chg="mod">
          <ac:chgData name="Alfred Asterjadhi" userId="39de57b9-85c0-4fd1-aaac-8ca2b6560ad0" providerId="ADAL" clId="{E0725D23-625E-498B-87E0-2B1913CF0FE0}" dt="2024-09-09T04:17:42.699" v="6284" actId="2057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09T19:32:32.154" v="6524" actId="400"/>
        <pc:sldMkLst>
          <pc:docMk/>
          <pc:sldMk cId="3400462390" sldId="1247"/>
        </pc:sldMkLst>
        <pc:spChg chg="mod">
          <ac:chgData name="Alfred Asterjadhi" userId="39de57b9-85c0-4fd1-aaac-8ca2b6560ad0" providerId="ADAL" clId="{E0725D23-625E-498B-87E0-2B1913CF0FE0}" dt="2024-09-09T19:32:32.154" v="6524" actId="400"/>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09T19:30:45.709" v="6513" actId="20577"/>
        <pc:sldMkLst>
          <pc:docMk/>
          <pc:sldMk cId="2720276386" sldId="1250"/>
        </pc:sldMkLst>
        <pc:spChg chg="mod ord">
          <ac:chgData name="Alfred Asterjadhi" userId="39de57b9-85c0-4fd1-aaac-8ca2b6560ad0" providerId="ADAL" clId="{E0725D23-625E-498B-87E0-2B1913CF0FE0}" dt="2024-09-08T01:19:49.381" v="2292" actId="6264"/>
          <ac:spMkLst>
            <pc:docMk/>
            <pc:sldMk cId="2720276386" sldId="1250"/>
            <ac:spMk id="2" creationId="{F8E71A1C-81DF-203F-67AF-C01DC9A16530}"/>
          </ac:spMkLst>
        </pc:spChg>
        <pc:spChg chg="mod ord">
          <ac:chgData name="Alfred Asterjadhi" userId="39de57b9-85c0-4fd1-aaac-8ca2b6560ad0" providerId="ADAL" clId="{E0725D23-625E-498B-87E0-2B1913CF0FE0}" dt="2024-09-09T19:30:45.709" v="6513"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09T04:43:14.735" v="6402" actId="20577"/>
        <pc:sldMkLst>
          <pc:docMk/>
          <pc:sldMk cId="2325061337" sldId="1251"/>
        </pc:sldMkLst>
        <pc:spChg chg="mod">
          <ac:chgData name="Alfred Asterjadhi" userId="39de57b9-85c0-4fd1-aaac-8ca2b6560ad0" providerId="ADAL" clId="{E0725D23-625E-498B-87E0-2B1913CF0FE0}" dt="2024-09-08T01:30:57.391" v="2703"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09T04:43:14.735" v="6402" actId="20577"/>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09T04:42:51.112" v="6388" actId="20577"/>
        <pc:sldMkLst>
          <pc:docMk/>
          <pc:sldMk cId="1728185655" sldId="1252"/>
        </pc:sldMkLst>
        <pc:spChg chg="mod ord">
          <ac:chgData name="Alfred Asterjadhi" userId="39de57b9-85c0-4fd1-aaac-8ca2b6560ad0" providerId="ADAL" clId="{E0725D23-625E-498B-87E0-2B1913CF0FE0}" dt="2024-09-08T01:30:49.746" v="2701" actId="20577"/>
          <ac:spMkLst>
            <pc:docMk/>
            <pc:sldMk cId="1728185655" sldId="1252"/>
            <ac:spMk id="2" creationId="{9E6E09B2-2194-DDE0-F9C9-F24960D4CD31}"/>
          </ac:spMkLst>
        </pc:spChg>
        <pc:spChg chg="mod ord">
          <ac:chgData name="Alfred Asterjadhi" userId="39de57b9-85c0-4fd1-aaac-8ca2b6560ad0" providerId="ADAL" clId="{E0725D23-625E-498B-87E0-2B1913CF0FE0}" dt="2024-09-09T04:42:51.112" v="6388" actId="20577"/>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09T19:36:52.688" v="6653"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09T19:36:52.688" v="6653"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09T19:18:34.698" v="6492" actId="20577"/>
        <pc:sldMkLst>
          <pc:docMk/>
          <pc:sldMk cId="2820190702" sldId="1254"/>
        </pc:sldMkLst>
        <pc:spChg chg="mod ord">
          <ac:chgData name="Alfred Asterjadhi" userId="39de57b9-85c0-4fd1-aaac-8ca2b6560ad0" providerId="ADAL" clId="{E0725D23-625E-498B-87E0-2B1913CF0FE0}" dt="2024-09-09T19:18:34.698" v="6492" actId="20577"/>
          <ac:spMkLst>
            <pc:docMk/>
            <pc:sldMk cId="2820190702" sldId="1254"/>
            <ac:spMk id="2" creationId="{F69D7021-D59F-B49A-E32E-18A4891C7D5E}"/>
          </ac:spMkLst>
        </pc:spChg>
        <pc:spChg chg="mod ord">
          <ac:chgData name="Alfred Asterjadhi" userId="39de57b9-85c0-4fd1-aaac-8ca2b6560ad0" providerId="ADAL" clId="{E0725D23-625E-498B-87E0-2B1913CF0FE0}" dt="2024-09-09T19:18:26.197" v="6480" actId="2057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modSp add mod">
        <pc:chgData name="Alfred Asterjadhi" userId="39de57b9-85c0-4fd1-aaac-8ca2b6560ad0" providerId="ADAL" clId="{E0725D23-625E-498B-87E0-2B1913CF0FE0}" dt="2024-09-08T02:30:34.518" v="5784"/>
        <pc:sldMkLst>
          <pc:docMk/>
          <pc:sldMk cId="1547302789" sldId="1255"/>
        </pc:sldMkLst>
        <pc:spChg chg="mod">
          <ac:chgData name="Alfred Asterjadhi" userId="39de57b9-85c0-4fd1-aaac-8ca2b6560ad0" providerId="ADAL" clId="{E0725D23-625E-498B-87E0-2B1913CF0FE0}" dt="2024-09-08T02:30:34.518" v="5784"/>
          <ac:spMkLst>
            <pc:docMk/>
            <pc:sldMk cId="1547302789" sldId="1255"/>
            <ac:spMk id="6" creationId="{F635F079-7FE6-CA9A-2008-E6FCFA8B936A}"/>
          </ac:spMkLst>
        </pc:spChg>
      </pc:sldChg>
      <pc:sldChg chg="modSp add mod">
        <pc:chgData name="Alfred Asterjadhi" userId="39de57b9-85c0-4fd1-aaac-8ca2b6560ad0" providerId="ADAL" clId="{E0725D23-625E-498B-87E0-2B1913CF0FE0}" dt="2024-09-08T18:12:28.897" v="6009" actId="20577"/>
        <pc:sldMkLst>
          <pc:docMk/>
          <pc:sldMk cId="4212050258" sldId="1256"/>
        </pc:sldMkLst>
        <pc:spChg chg="mod">
          <ac:chgData name="Alfred Asterjadhi" userId="39de57b9-85c0-4fd1-aaac-8ca2b6560ad0" providerId="ADAL" clId="{E0725D23-625E-498B-87E0-2B1913CF0FE0}" dt="2024-09-08T18:12:28.897" v="6009"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09T04:25:14.832" v="6342"/>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09T04:25:14.832" v="6342"/>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09T19:19:00.318" v="6505" actId="114"/>
        <pc:sldMkLst>
          <pc:docMk/>
          <pc:sldMk cId="1964973028" sldId="1258"/>
        </pc:sldMkLst>
        <pc:spChg chg="mod">
          <ac:chgData name="Alfred Asterjadhi" userId="39de57b9-85c0-4fd1-aaac-8ca2b6560ad0" providerId="ADAL" clId="{E0725D23-625E-498B-87E0-2B1913CF0FE0}" dt="2024-09-09T19:18:38.294" v="6499"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09T19:19:00.318" v="6505" actId="114"/>
          <ac:spMkLst>
            <pc:docMk/>
            <pc:sldMk cId="1964973028" sldId="1258"/>
            <ac:spMk id="3" creationId="{BF0AB706-0204-17B0-0D09-E8B531BA18F2}"/>
          </ac:spMkLst>
        </pc:spChg>
      </pc:sldChg>
      <pc:sldMasterChg chg="modSp mod">
        <pc:chgData name="Alfred Asterjadhi" userId="39de57b9-85c0-4fd1-aaac-8ca2b6560ad0" providerId="ADAL" clId="{E0725D23-625E-498B-87E0-2B1913CF0FE0}" dt="2024-09-09T19:38:48.947" v="6657" actId="6549"/>
        <pc:sldMasterMkLst>
          <pc:docMk/>
          <pc:sldMasterMk cId="0" sldId="2147483648"/>
        </pc:sldMasterMkLst>
        <pc:spChg chg="mod">
          <ac:chgData name="Alfred Asterjadhi" userId="39de57b9-85c0-4fd1-aaac-8ca2b6560ad0" providerId="ADAL" clId="{E0725D23-625E-498B-87E0-2B1913CF0FE0}" dt="2024-09-09T19:38:48.947" v="6657" actId="6549"/>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66-00-00bn-l4s-support-in-802-11bn.pptx" TargetMode="External"/><Relationship Id="rId5" Type="http://schemas.openxmlformats.org/officeDocument/2006/relationships/hyperlink" Target="https://mentor.ieee.org/802.11/dcn/24/11-24-1574-01-00bn-harmonization-of-11bn-simulation-assumptions.pptx" TargetMode="External"/><Relationship Id="rId4" Type="http://schemas.openxmlformats.org/officeDocument/2006/relationships/hyperlink" Target="https://mentor.ieee.org/802.11/dcn/24/11-24-1491-00-00bn-ru-adaptation-signaling-in-ul-tb-transmission.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571-00-00bn-extended-long-range-elr-mark-symbol-design.pptx" TargetMode="External"/><Relationship Id="rId3" Type="http://schemas.openxmlformats.org/officeDocument/2006/relationships/hyperlink" Target="https://mentor.ieee.org/802.11/dcn/24/11-24-1454-00-00bn-discussion-on-configuration-indication-of-elr-ppdu.pptx" TargetMode="External"/><Relationship Id="rId7" Type="http://schemas.openxmlformats.org/officeDocument/2006/relationships/hyperlink" Target="https://mentor.ieee.org/802.11/dcn/24/11-24-1488-00-00bn-elr-ppdu-transmission-design.pptx" TargetMode="External"/><Relationship Id="rId2" Type="http://schemas.openxmlformats.org/officeDocument/2006/relationships/hyperlink" Target="https://mentor.ieee.org/802.11/dcn/24/11-24-1410-00-00bn-legacy-preamble-for-elr-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6-00-00bn-performance-evaluation-of-elr-transmission.pptx" TargetMode="External"/><Relationship Id="rId5" Type="http://schemas.openxmlformats.org/officeDocument/2006/relationships/hyperlink" Target="https://mentor.ieee.org/802.11/dcn/24/11-24-1485-00-00bn-considerations-for-elr-ppdu-format.pptx" TargetMode="External"/><Relationship Id="rId10" Type="http://schemas.openxmlformats.org/officeDocument/2006/relationships/hyperlink" Target="https://mentor.ieee.org/802.11/dcn/24/11-24-1592-00-00bn-usig-fields-in-an-elr-ppdu.pptx" TargetMode="External"/><Relationship Id="rId4" Type="http://schemas.openxmlformats.org/officeDocument/2006/relationships/hyperlink" Target="https://mentor.ieee.org/802.11/dcn/24/11-24-1478-00-00bn-elr-ppdu-design.pptx" TargetMode="External"/><Relationship Id="rId9" Type="http://schemas.openxmlformats.org/officeDocument/2006/relationships/hyperlink" Target="https://mentor.ieee.org/802.11/dcn/24/11-24-1573-00-00bn-an-elr-ppdu-follow-up.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66-00-00bn-twt-based-power-save-with-enhanced-flexibility.pptx" TargetMode="External"/><Relationship Id="rId7" Type="http://schemas.openxmlformats.org/officeDocument/2006/relationships/hyperlink" Target="https://mentor.ieee.org/802.11/dcn/24/11-24-1256-00-00bn-the-padding-after-intermediate-fc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6-00-00bn-low-power-listening-mode-for-clients-follow-up.pptx" TargetMode="External"/><Relationship Id="rId5" Type="http://schemas.openxmlformats.org/officeDocument/2006/relationships/hyperlink" Target="https://mentor.ieee.org/802.11/dcn/24/11-24-1227-00-00bn-some-usage-of-intermediate-fcs.pptx" TargetMode="External"/><Relationship Id="rId4" Type="http://schemas.openxmlformats.org/officeDocument/2006/relationships/hyperlink" Target="https://mentor.ieee.org/802.11/dcn/24/11-24-1167-00-00bn-eml-sr-mr-based-dynamic-power-save-design.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1411-00-00bn-signaling-for-uh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61-00-00bn-uhr-preamble-signaling.pptx" TargetMode="External"/><Relationship Id="rId4" Type="http://schemas.openxmlformats.org/officeDocument/2006/relationships/hyperlink" Target="https://mentor.ieee.org/802.11/dcn/24/11-24-1455-00-00bn-discussion-on-tb-elr-ppdu.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4/11-24-1205-01-00bn-analysis-and-simulations-on-coordinated-spatial-reuse.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817-01-00bn-opportunistic-transmission-in-c-tdma.pptx" TargetMode="External"/><Relationship Id="rId4" Type="http://schemas.openxmlformats.org/officeDocument/2006/relationships/hyperlink" Target="https://mentor.ieee.org/802.11/dcn/24/11-24-0742-00-00bn-obss-twt-management-for-map.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82-00-00bn-coordinated-sounding-for-cobf.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0-00-00bn-considerations-on-the-cbf-smoothing.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842-00-00bn-multi-ap-set-configuration-for-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843-00-00bn-some-details-on-txop-sharing-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489-00-00bn-signaling-for-dru-transmission.pptx" TargetMode="External"/><Relationship Id="rId3" Type="http://schemas.openxmlformats.org/officeDocument/2006/relationships/hyperlink" Target="https://mentor.ieee.org/802.11/dcn/24/11-24-1483-00-00bn-index-modulation-applied-to-the-dru.pptx" TargetMode="External"/><Relationship Id="rId7" Type="http://schemas.openxmlformats.org/officeDocument/2006/relationships/hyperlink" Target="https://mentor.ieee.org/802.11/dcn/24/11-24-1471-00-00bn-signaling-for-dru-in-trigger-frame.pptx" TargetMode="External"/><Relationship Id="rId2" Type="http://schemas.openxmlformats.org/officeDocument/2006/relationships/hyperlink" Target="https://mentor.ieee.org/802.11/dcn/24/11-24-1456-00-00bn-discussion-on-dcm-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470-00-00bn-proposal-for-dru-tone-pan.pptx" TargetMode="External"/><Relationship Id="rId4" Type="http://schemas.openxmlformats.org/officeDocument/2006/relationships/hyperlink" Target="https://mentor.ieee.org/802.11/dcn/24/11-24-1465-01-00bn-updated-proposal-for-80mhz-dru-tone-plan.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67-01-00bn-range-expansion-via-repeated-transmission.pptx" TargetMode="External"/><Relationship Id="rId4" Type="http://schemas.openxmlformats.org/officeDocument/2006/relationships/hyperlink" Target="https://mentor.ieee.org/802.11/dcn/24/11-24-0820-00-00bn-scs-proxy-for-relay.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852-01-00bn-timely-transmission-of-low-latency-traffic-with-reduced-preemption-occurance.pptx" TargetMode="External"/><Relationship Id="rId7" Type="http://schemas.openxmlformats.org/officeDocument/2006/relationships/hyperlink" Target="https://mentor.ieee.org/802.11/dcn/24/11-24-1207-00-00bn-preemption-session-set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6-00-00bn-some-thoughts-on-preemption.pptx" TargetMode="External"/><Relationship Id="rId5" Type="http://schemas.openxmlformats.org/officeDocument/2006/relationships/hyperlink" Target="https://mentor.ieee.org/802.11/dcn/24/11-24-1074-00-00bn-preemption-txop.pptx" TargetMode="External"/><Relationship Id="rId4" Type="http://schemas.openxmlformats.org/officeDocument/2006/relationships/hyperlink" Target="https://mentor.ieee.org/802.11/dcn/24/11-24-0870-00-00bn-further-considerations-on-preemption.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69-00-00bn-phy-primitive-extension-for-npca.pptx" TargetMode="External"/><Relationship Id="rId4" Type="http://schemas.openxmlformats.org/officeDocument/2006/relationships/hyperlink" Target="https://mentor.ieee.org/802.11/dcn/24/11-24-1405-00-00bn-discussion-on-aspects-in-dru-operation-follow-up.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08425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data unit delivery using relaying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19906841"/>
              </p:ext>
            </p:extLst>
          </p:nvPr>
        </p:nvGraphicFramePr>
        <p:xfrm>
          <a:off x="851217" y="1587465"/>
          <a:ext cx="7736268" cy="4456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kern="1200" dirty="0">
                          <a:solidFill>
                            <a:schemeClr val="tx1"/>
                          </a:solidFill>
                          <a:effectLst/>
                          <a:latin typeface="+mn-lt"/>
                          <a:ea typeface="+mn-ea"/>
                          <a:cs typeface="+mn-cs"/>
                          <a:hlinkClick r:id="rId2"/>
                        </a:rPr>
                        <a:t>24/984</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Subir Das</a:t>
                      </a:r>
                    </a:p>
                  </a:txBody>
                  <a:tcPr marL="85725" marR="9525" marT="9525" marB="0" anchor="ctr"/>
                </a:tc>
                <a:tc>
                  <a:txBody>
                    <a:bodyPr/>
                    <a:lstStyle/>
                    <a:p>
                      <a:pPr algn="ctr" fontAlgn="ctr"/>
                      <a:r>
                        <a:rPr lang="en-GB" sz="900" b="0" i="0" u="none" strike="noStrike" dirty="0">
                          <a:solidFill>
                            <a:schemeClr val="tx1"/>
                          </a:solidFill>
                          <a:effectLst/>
                          <a:latin typeface="+mn-lt"/>
                        </a:rPr>
                        <a:t>Pending (2 SP)</a:t>
                      </a:r>
                    </a:p>
                  </a:txBody>
                  <a:tcPr marL="9525" marR="9525" marT="9525" marB="0" anchor="ctr"/>
                </a:tc>
                <a:tc>
                  <a:txBody>
                    <a:bodyPr/>
                    <a:lstStyle/>
                    <a:p>
                      <a:pPr algn="ctr" fontAlgn="ctr"/>
                      <a:r>
                        <a:rPr lang="en-GB" sz="900" b="0" i="0" u="none" strike="noStrike" dirty="0">
                          <a:solidFill>
                            <a:schemeClr val="tx1"/>
                          </a:solidFill>
                          <a:effectLst/>
                          <a:latin typeface="+mn-lt"/>
                        </a:rPr>
                        <a:t>EPCS</a:t>
                      </a:r>
                    </a:p>
                  </a:txBody>
                  <a:tcPr marL="9525" marR="9525" marT="9525" marB="0" anchor="ctr"/>
                </a:tc>
                <a:tc>
                  <a:txBody>
                    <a:bodyPr/>
                    <a:lstStyle/>
                    <a:p>
                      <a:pPr algn="ctr" fontAlgn="ctr"/>
                      <a:r>
                        <a:rPr lang="en-GB" sz="9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900" b="0" i="0" u="none" strike="noStrike" dirty="0">
                          <a:solidFill>
                            <a:schemeClr val="tx1"/>
                          </a:solidFill>
                          <a:effectLst/>
                          <a:latin typeface="+mn-lt"/>
                        </a:rPr>
                        <a:t>Giovanni Chisci</a:t>
                      </a:r>
                    </a:p>
                  </a:txBody>
                  <a:tcPr marL="85725" marR="9525" marT="9525" marB="0" anchor="ctr"/>
                </a:tc>
                <a:tc>
                  <a:txBody>
                    <a:bodyPr/>
                    <a:lstStyle/>
                    <a:p>
                      <a:pPr algn="ctr" fontAlgn="ctr"/>
                      <a:r>
                        <a:rPr lang="en-GB" sz="900" b="0" i="0" u="none" strike="noStrike" dirty="0">
                          <a:solidFill>
                            <a:schemeClr val="tx1"/>
                          </a:solidFill>
                          <a:effectLst/>
                          <a:latin typeface="+mn-lt"/>
                        </a:rPr>
                        <a:t>Pending (1 SP)</a:t>
                      </a:r>
                    </a:p>
                  </a:txBody>
                  <a:tcPr marL="9525" marR="9525" marT="9525" marB="0" anchor="ctr"/>
                </a:tc>
                <a:tc>
                  <a:txBody>
                    <a:bodyPr/>
                    <a:lstStyle/>
                    <a:p>
                      <a:pPr algn="ctr" fontAlgn="ctr"/>
                      <a:r>
                        <a:rPr lang="en-GB" sz="900" b="0" i="0" u="none" strike="noStrike" dirty="0">
                          <a:solidFill>
                            <a:schemeClr val="tx1"/>
                          </a:solidFill>
                          <a:effectLst/>
                          <a:latin typeface="+mn-lt"/>
                        </a:rPr>
                        <a:t>C-rTWT</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hlinkClick r:id="rId3"/>
                        </a:rPr>
                        <a:t>24/830r1</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Po-Kai Huang</a:t>
                      </a: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Roaming</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4"/>
                        </a:rPr>
                        <a:t>24/0084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dirty="0"/>
                        <a:t>Jiayi Zhang</a:t>
                      </a:r>
                      <a:endParaRPr lang="en-GB" sz="1000" b="0" i="0" u="none" strike="noStrike" dirty="0">
                        <a:solidFill>
                          <a:schemeClr val="tx1"/>
                        </a:solidFill>
                        <a:effectLst/>
                        <a:latin typeface="+mn-lt"/>
                      </a:endParaRP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MAP</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5"/>
                        </a:rPr>
                        <a:t>24/1144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0" i="0" u="none" strike="noStrike" dirty="0">
                          <a:solidFill>
                            <a:schemeClr val="tx1"/>
                          </a:solidFill>
                          <a:effectLst/>
                          <a:latin typeface="+mn-lt"/>
                        </a:rPr>
                        <a:t>Pending (2 SP)</a:t>
                      </a:r>
                    </a:p>
                  </a:txBody>
                  <a:tcPr marL="9525" marR="9525" marT="9525" marB="0" anchor="ctr"/>
                </a:tc>
                <a:tc>
                  <a:txBody>
                    <a:bodyPr/>
                    <a:lstStyle/>
                    <a:p>
                      <a:pPr algn="ctr" fontAlgn="ctr"/>
                      <a:r>
                        <a:rPr lang="en-GB" sz="1000" b="0" i="0" u="none" strike="noStrike" dirty="0">
                          <a:solidFill>
                            <a:schemeClr val="tx1"/>
                          </a:solidFill>
                          <a:effectLst/>
                          <a:latin typeface="+mn-lt"/>
                        </a:rPr>
                        <a:t>Channel Access</a:t>
                      </a:r>
                    </a:p>
                  </a:txBody>
                  <a:tcPr marL="9525" marR="9525" marT="9525" marB="0" anchor="ctr"/>
                </a:tc>
                <a:tc>
                  <a:txBody>
                    <a:bodyPr/>
                    <a:lstStyle/>
                    <a:p>
                      <a:pPr algn="ctr" fontAlgn="ctr"/>
                      <a:r>
                        <a:rPr lang="en-GB"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24/838r0, 24/1075r1</a:t>
                      </a:r>
                    </a:p>
                  </a:txBody>
                  <a:tcPr marL="85725" marR="9525" marT="9525" marB="0" anchor="ctr"/>
                </a:tc>
                <a:tc>
                  <a:txBody>
                    <a:bodyPr/>
                    <a:lstStyle/>
                    <a:p>
                      <a:pPr algn="l" fontAlgn="ctr"/>
                      <a:r>
                        <a:rPr lang="en-GB" sz="1000" b="0" i="0" u="none" strike="noStrike" dirty="0">
                          <a:solidFill>
                            <a:schemeClr val="tx1"/>
                          </a:solidFill>
                          <a:effectLst/>
                          <a:latin typeface="+mn-lt"/>
                        </a:rPr>
                        <a:t>Jay Yang</a:t>
                      </a:r>
                    </a:p>
                  </a:txBody>
                  <a:tcPr marL="85725" marR="9525" marT="9525" marB="0" anchor="ctr"/>
                </a:tc>
                <a:tc>
                  <a:txBody>
                    <a:bodyPr/>
                    <a:lstStyle/>
                    <a:p>
                      <a:pPr algn="ctr" fontAlgn="ctr"/>
                      <a:r>
                        <a:rPr lang="en-GB" sz="1000" b="0" i="0" u="none" strike="noStrike" dirty="0">
                          <a:solidFill>
                            <a:schemeClr val="tx1"/>
                          </a:solidFill>
                          <a:effectLst/>
                          <a:latin typeface="+mn-lt"/>
                        </a:rPr>
                        <a:t>Pending (2 SP)</a:t>
                      </a:r>
                    </a:p>
                  </a:txBody>
                  <a:tcPr marL="9525" marR="9525" marT="9525" marB="0" anchor="ctr"/>
                </a:tc>
                <a:tc>
                  <a:txBody>
                    <a:bodyPr/>
                    <a:lstStyle/>
                    <a:p>
                      <a:pPr algn="ctr" fontAlgn="ctr"/>
                      <a:r>
                        <a:rPr lang="en-GB" sz="1000" b="0" i="0" u="none" strike="noStrike" dirty="0">
                          <a:solidFill>
                            <a:schemeClr val="tx1"/>
                          </a:solidFill>
                          <a:effectLst/>
                          <a:latin typeface="+mn-lt"/>
                        </a:rPr>
                        <a:t>MAP</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23/1837r2, 24/1389r0</a:t>
                      </a:r>
                    </a:p>
                  </a:txBody>
                  <a:tcPr marL="85725" marR="9525" marT="9525" marB="0" anchor="ctr"/>
                </a:tc>
                <a:tc>
                  <a:txBody>
                    <a:bodyPr/>
                    <a:lstStyle/>
                    <a:p>
                      <a:pPr algn="l" fontAlgn="ctr"/>
                      <a:r>
                        <a:rPr lang="en-GB" sz="1000" b="0" i="0" u="none" strike="noStrike" dirty="0">
                          <a:solidFill>
                            <a:schemeClr val="tx1"/>
                          </a:solidFill>
                          <a:effectLst/>
                          <a:latin typeface="+mn-lt"/>
                        </a:rPr>
                        <a:t>Jay Yang</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MAP</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1184r0</a:t>
                      </a:r>
                    </a:p>
                  </a:txBody>
                  <a:tcPr marL="85725" marR="9525" marT="9525" marB="0" anchor="ctr"/>
                </a:tc>
                <a:tc>
                  <a:txBody>
                    <a:bodyPr/>
                    <a:lstStyle/>
                    <a:p>
                      <a:pPr algn="l" fontAlgn="ctr"/>
                      <a:r>
                        <a:rPr lang="en-GB" sz="1000" b="0" i="0" u="none" strike="noStrike" dirty="0">
                          <a:solidFill>
                            <a:schemeClr val="tx1"/>
                          </a:solidFill>
                          <a:effectLst/>
                          <a:latin typeface="+mn-lt"/>
                        </a:rPr>
                        <a:t>Dongguk Lim</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ELR</a:t>
                      </a:r>
                    </a:p>
                  </a:txBody>
                  <a:tcPr marL="9525" marR="9525" marT="9525" marB="0" anchor="ctr"/>
                </a:tc>
                <a:tc>
                  <a:txBody>
                    <a:bodyPr/>
                    <a:lstStyle/>
                    <a:p>
                      <a:pPr algn="ctr" fontAlgn="ctr"/>
                      <a:r>
                        <a:rPr lang="en-GB"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1000" b="0" i="0" u="none" strike="noStrike" dirty="0">
                          <a:solidFill>
                            <a:schemeClr val="tx1"/>
                          </a:solidFill>
                          <a:effectLst/>
                          <a:latin typeface="+mn-lt"/>
                        </a:rPr>
                        <a:t>Liwen Chu</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Control</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1000" b="0" i="0" u="none" strike="noStrike" dirty="0">
                          <a:solidFill>
                            <a:schemeClr val="tx1"/>
                          </a:solidFill>
                          <a:effectLst/>
                          <a:latin typeface="+mn-lt"/>
                        </a:rPr>
                        <a:t>Abdel Ajami</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Coex</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Coordinated Transmission 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(S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FF0000"/>
                </a:solidFill>
                <a:effectLst/>
                <a:hlinkClick r:id="rId2"/>
              </a:rPr>
              <a:t>24/0243</a:t>
            </a:r>
            <a:r>
              <a:rPr lang="en-US" sz="1400" dirty="0"/>
              <a:t> </a:t>
            </a:r>
            <a:r>
              <a:rPr lang="en-US" sz="1400" b="0" i="0" u="none" strike="noStrike" dirty="0">
                <a:solidFill>
                  <a:srgbClr val="000000"/>
                </a:solidFill>
                <a:effectLst/>
              </a:rPr>
              <a:t>Protocol Design for UL Beamforming</a:t>
            </a:r>
            <a:r>
              <a:rPr lang="en-US" sz="1400" dirty="0"/>
              <a:t> 					</a:t>
            </a:r>
            <a:r>
              <a:rPr lang="en-US" sz="1400" b="0" i="0" u="none" strike="noStrike" dirty="0">
                <a:solidFill>
                  <a:srgbClr val="000000"/>
                </a:solidFill>
                <a:effectLst/>
              </a:rPr>
              <a:t>Eunsung Jeon</a:t>
            </a:r>
          </a:p>
          <a:p>
            <a:r>
              <a:rPr lang="en-US" sz="1400" b="0" i="0" u="sng" strike="sngStrike" kern="1200" dirty="0">
                <a:solidFill>
                  <a:srgbClr val="0563C1"/>
                </a:solidFill>
                <a:effectLst/>
                <a:ea typeface="MS Gothic" panose="020B0609070205080204" pitchFamily="49" charset="-128"/>
                <a:hlinkClick r:id="rId3"/>
              </a:rPr>
              <a:t>24/1124</a:t>
            </a:r>
            <a:r>
              <a:rPr lang="en-US" sz="1400" strike="sngStrike" dirty="0"/>
              <a:t> </a:t>
            </a:r>
            <a:r>
              <a:rPr lang="en-US" sz="1400" b="0" i="0" u="none" strike="sngStrike" kern="1200" dirty="0">
                <a:solidFill>
                  <a:srgbClr val="000000"/>
                </a:solidFill>
                <a:effectLst/>
                <a:ea typeface="MS Gothic" panose="020B0609070205080204" pitchFamily="49" charset="-128"/>
              </a:rPr>
              <a:t>Headroom Reason Reporting</a:t>
            </a:r>
            <a:r>
              <a:rPr lang="en-US" sz="1400" strike="sngStrike" dirty="0"/>
              <a:t> 						</a:t>
            </a:r>
            <a:r>
              <a:rPr lang="en-US" sz="1400" b="0" i="0" u="none" strike="sngStrike" kern="1200" dirty="0">
                <a:solidFill>
                  <a:srgbClr val="000000"/>
                </a:solidFill>
                <a:effectLst/>
                <a:ea typeface="MS Gothic" panose="020B0609070205080204" pitchFamily="49" charset="-128"/>
              </a:rPr>
              <a:t>Brian Hart</a:t>
            </a:r>
            <a:endParaRPr lang="en-US" sz="1400" b="0" strike="sngStrike" kern="1200" dirty="0">
              <a:ea typeface="MS Gothic" panose="020B0609070205080204" pitchFamily="49" charset="-128"/>
            </a:endParaRPr>
          </a:p>
          <a:p>
            <a:r>
              <a:rPr lang="en-US" sz="1400" b="0" i="0" u="sng" strike="noStrike" dirty="0">
                <a:solidFill>
                  <a:srgbClr val="0563C1"/>
                </a:solidFill>
                <a:effectLst/>
                <a:hlinkClick r:id="rId4"/>
              </a:rPr>
              <a:t>24/1491</a:t>
            </a:r>
            <a:r>
              <a:rPr lang="en-US" sz="1400" dirty="0"/>
              <a:t> </a:t>
            </a:r>
            <a:r>
              <a:rPr lang="en-US" sz="1400" b="0" i="0" u="none" strike="noStrike" dirty="0">
                <a:solidFill>
                  <a:srgbClr val="000000"/>
                </a:solidFill>
                <a:effectLst/>
              </a:rPr>
              <a:t>RU adaptation signaling in UL TB transmission</a:t>
            </a:r>
            <a:r>
              <a:rPr lang="en-US" sz="1400" dirty="0"/>
              <a:t> 			</a:t>
            </a:r>
            <a:r>
              <a:rPr lang="en-US" sz="1400" b="0" i="0" u="none" strike="noStrike" dirty="0">
                <a:solidFill>
                  <a:srgbClr val="000000"/>
                </a:solidFill>
                <a:effectLst/>
              </a:rPr>
              <a:t>Yapu Li</a:t>
            </a:r>
            <a:endParaRPr lang="en-US" sz="1400" b="0" i="0" u="none" strike="noStrike" kern="1200" dirty="0">
              <a:solidFill>
                <a:srgbClr val="000000"/>
              </a:solidFill>
              <a:effectLst/>
              <a:ea typeface="MS Gothic" panose="020B0609070205080204" pitchFamily="49" charset="-128"/>
            </a:endParaRPr>
          </a:p>
          <a:p>
            <a:r>
              <a:rPr lang="en-US" sz="1400" b="0" i="0" u="none" strike="noStrike" dirty="0">
                <a:solidFill>
                  <a:srgbClr val="FF0000"/>
                </a:solidFill>
                <a:effectLst/>
                <a:hlinkClick r:id="rId5"/>
              </a:rPr>
              <a:t>24/1574</a:t>
            </a:r>
            <a:r>
              <a:rPr lang="en-US" sz="1400" dirty="0"/>
              <a:t> </a:t>
            </a:r>
            <a:r>
              <a:rPr lang="en-US" sz="1400" b="0" i="0" u="none" strike="noStrike" dirty="0">
                <a:solidFill>
                  <a:srgbClr val="000000"/>
                </a:solidFill>
                <a:effectLst/>
              </a:rPr>
              <a:t>Harmonization of .11bn simulation assumptions</a:t>
            </a:r>
            <a:r>
              <a:rPr lang="en-US" sz="1400" dirty="0"/>
              <a:t> 			</a:t>
            </a:r>
            <a:r>
              <a:rPr lang="en-US" sz="1400" b="0" i="0" u="none" strike="noStrike" dirty="0">
                <a:solidFill>
                  <a:srgbClr val="000000"/>
                </a:solidFill>
                <a:effectLst/>
              </a:rPr>
              <a:t>Klaus Doppler</a:t>
            </a:r>
          </a:p>
          <a:p>
            <a:r>
              <a:rPr lang="en-US" sz="1400" b="0" i="0" u="sng" strike="noStrike" dirty="0">
                <a:solidFill>
                  <a:srgbClr val="0563C1"/>
                </a:solidFill>
                <a:effectLst/>
                <a:hlinkClick r:id="rId6"/>
              </a:rPr>
              <a:t>24/1566</a:t>
            </a:r>
            <a:r>
              <a:rPr lang="en-US" sz="1400" u="sng" dirty="0"/>
              <a:t> </a:t>
            </a:r>
            <a:r>
              <a:rPr lang="en-US" sz="1400" b="0" i="0" u="sng" strike="noStrike" dirty="0">
                <a:solidFill>
                  <a:srgbClr val="000000"/>
                </a:solidFill>
                <a:effectLst/>
              </a:rPr>
              <a:t>L4S Support in 802.11bn</a:t>
            </a:r>
            <a:r>
              <a:rPr lang="en-US" sz="1400" u="sng" dirty="0"/>
              <a:t> 							</a:t>
            </a:r>
            <a:r>
              <a:rPr lang="en-US" sz="1400" b="0" i="0" u="sng" strike="noStrike" dirty="0">
                <a:solidFill>
                  <a:srgbClr val="000000"/>
                </a:solidFill>
                <a:effectLst/>
              </a:rPr>
              <a:t>Prabodh Varshney</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24/1409</a:t>
            </a:r>
            <a:r>
              <a:rPr lang="en-US" sz="1400" dirty="0"/>
              <a:t> </a:t>
            </a:r>
            <a:r>
              <a:rPr lang="en-US" sz="1400" b="0" i="0" u="none" strike="noStrike" kern="1200" dirty="0">
                <a:solidFill>
                  <a:srgbClr val="000000"/>
                </a:solidFill>
                <a:effectLst/>
                <a:ea typeface="MS Gothic" panose="020B0609070205080204" pitchFamily="49" charset="-128"/>
              </a:rPr>
              <a:t>Unequal Pattern Discussion Follow up</a:t>
            </a:r>
            <a:r>
              <a:rPr lang="en-US" sz="1400" dirty="0"/>
              <a:t> 				</a:t>
            </a:r>
            <a:r>
              <a:rPr lang="en-US" sz="1400" b="0" i="0" u="none" strike="noStrike" kern="1200" dirty="0">
                <a:solidFill>
                  <a:srgbClr val="000000"/>
                </a:solidFill>
                <a:effectLst/>
                <a:ea typeface="MS Gothic" panose="020B0609070205080204" pitchFamily="49" charset="-128"/>
              </a:rPr>
              <a:t>Ross Jian Yu</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3"/>
              </a:rPr>
              <a:t>24/1427</a:t>
            </a:r>
            <a:r>
              <a:rPr lang="en-US" sz="1400" dirty="0"/>
              <a:t> </a:t>
            </a:r>
            <a:r>
              <a:rPr lang="en-US" sz="1400" b="0" i="0" u="none" strike="noStrike" dirty="0">
                <a:solidFill>
                  <a:srgbClr val="000000"/>
                </a:solidFill>
                <a:effectLst/>
              </a:rPr>
              <a:t>Signaling for MCS and UEQM in 11bn</a:t>
            </a:r>
            <a:r>
              <a:rPr lang="en-US" sz="1400" dirty="0"/>
              <a:t> 				</a:t>
            </a:r>
            <a:r>
              <a:rPr lang="en-US" sz="1400" b="0" i="0" u="none" strike="noStrike" dirty="0">
                <a:solidFill>
                  <a:srgbClr val="000000"/>
                </a:solidFill>
                <a:effectLst/>
              </a:rPr>
              <a:t>Dongguk Lim</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24/1431</a:t>
            </a:r>
            <a:r>
              <a:rPr lang="en-GB" sz="1400" dirty="0"/>
              <a:t> </a:t>
            </a:r>
            <a:r>
              <a:rPr lang="en-GB" sz="1400" b="0" i="0" u="none" strike="noStrike" kern="1200" dirty="0">
                <a:solidFill>
                  <a:srgbClr val="000000"/>
                </a:solidFill>
                <a:effectLst/>
                <a:ea typeface="MS Gothic" panose="020B0609070205080204" pitchFamily="49" charset="-128"/>
              </a:rPr>
              <a:t>A-Unified-</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-Scheme-for-EQM-and-UEQM</a:t>
            </a:r>
            <a:r>
              <a:rPr lang="en-GB" sz="1400" dirty="0"/>
              <a:t> 		</a:t>
            </a:r>
            <a:r>
              <a:rPr lang="en-GB" sz="1400" b="0" i="0" u="none" strike="noStrike" kern="1200" dirty="0">
                <a:solidFill>
                  <a:srgbClr val="00000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FF0000"/>
                </a:solidFill>
                <a:effectLst/>
                <a:hlinkClick r:id="rId5"/>
              </a:rPr>
              <a:t>24/1451</a:t>
            </a:r>
            <a:r>
              <a:rPr lang="en-US" sz="1400" dirty="0"/>
              <a:t> </a:t>
            </a:r>
            <a:r>
              <a:rPr lang="en-US" sz="1400" b="0" i="0" u="none" strike="noStrike" dirty="0">
                <a:solidFill>
                  <a:srgbClr val="000000"/>
                </a:solidFill>
                <a:effectLst/>
              </a:rPr>
              <a:t>UEQM Transmission over Spatial Streams</a:t>
            </a:r>
            <a:r>
              <a:rPr lang="en-US" sz="1400" dirty="0"/>
              <a:t> 				</a:t>
            </a:r>
            <a:r>
              <a:rPr lang="en-US" sz="1400" b="0" i="0" u="none" strike="noStrike" dirty="0">
                <a:solidFill>
                  <a:srgbClr val="000000"/>
                </a:solidFill>
                <a:effectLst/>
              </a:rPr>
              <a:t>Ying Wang</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6"/>
              </a:rPr>
              <a:t>24/1433</a:t>
            </a:r>
            <a:r>
              <a:rPr lang="en-GB" sz="1400" dirty="0"/>
              <a:t> </a:t>
            </a:r>
            <a:r>
              <a:rPr lang="en-GB" sz="1400" b="0" i="0" u="none" strike="noStrike" kern="1200" dirty="0">
                <a:solidFill>
                  <a:srgbClr val="000000"/>
                </a:solidFill>
                <a:effectLst/>
                <a:ea typeface="MS Gothic" panose="020B0609070205080204" pitchFamily="49" charset="-128"/>
              </a:rPr>
              <a:t>Enhancing-BF-Feedback-Mechanism-in-11bn</a:t>
            </a:r>
            <a:r>
              <a:rPr lang="en-GB" sz="1400" dirty="0"/>
              <a:t> 			</a:t>
            </a:r>
            <a:r>
              <a:rPr lang="en-GB" sz="1400" b="0" i="0" u="none" strike="noStrike" kern="1200" dirty="0">
                <a:solidFill>
                  <a:srgbClr val="000000"/>
                </a:solidFill>
                <a:effectLst/>
                <a:ea typeface="MS Gothic" panose="020B0609070205080204" pitchFamily="49" charset="-128"/>
              </a:rPr>
              <a:t>Aiguo Yan</a:t>
            </a:r>
            <a:endParaRPr lang="en-GB" sz="1400" dirty="0"/>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FF0000"/>
                </a:solidFill>
                <a:hlinkClick r:id="rId3"/>
              </a:rPr>
              <a:t>24/0544</a:t>
            </a:r>
            <a:r>
              <a:rPr lang="en-GB" sz="1400" dirty="0"/>
              <a:t>	 Power Save Protocols for UHR - follow up			Sherief Helwa</a:t>
            </a:r>
          </a:p>
          <a:p>
            <a:pPr lvl="1">
              <a:buFont typeface="Arial" panose="020B0604020202020204" pitchFamily="34" charset="0"/>
              <a:buChar char="•"/>
            </a:pPr>
            <a:r>
              <a:rPr lang="en-GB" sz="1400" dirty="0">
                <a:hlinkClick r:id="rId4"/>
              </a:rPr>
              <a:t>24/0737</a:t>
            </a:r>
            <a:r>
              <a:rPr lang="en-GB" sz="1400" dirty="0"/>
              <a:t>	Cross-link Wake-up to Go Deeper in Power Save		Yuxin Lu</a:t>
            </a:r>
          </a:p>
          <a:p>
            <a:pPr lvl="1">
              <a:buFont typeface="Arial" panose="020B0604020202020204" pitchFamily="34" charset="0"/>
              <a:buChar char="•"/>
            </a:pPr>
            <a:r>
              <a:rPr lang="en-GB" sz="1400" dirty="0">
                <a:hlinkClick r:id="rId5"/>
              </a:rPr>
              <a:t>24/0782</a:t>
            </a:r>
            <a:r>
              <a:rPr lang="en-GB" sz="1400" dirty="0"/>
              <a:t>	AP power saving							Chaoming Luo</a:t>
            </a:r>
          </a:p>
          <a:p>
            <a:pPr lvl="1">
              <a:buFont typeface="Arial" panose="020B0604020202020204" pitchFamily="34" charset="0"/>
              <a:buChar char="•"/>
            </a:pPr>
            <a:r>
              <a:rPr lang="en-GB" sz="1400" dirty="0">
                <a:hlinkClick r:id="rId6"/>
              </a:rPr>
              <a:t>24/0844</a:t>
            </a:r>
            <a:r>
              <a:rPr lang="en-GB" sz="1400" dirty="0"/>
              <a:t>	Padding Time in Dynamic Power Save			</a:t>
            </a:r>
            <a:r>
              <a:rPr lang="en-GB" sz="1400" dirty="0" err="1"/>
              <a:t>Maolin</a:t>
            </a:r>
            <a:r>
              <a:rPr lang="en-GB" sz="1400" dirty="0"/>
              <a:t> Zhang</a:t>
            </a:r>
          </a:p>
          <a:p>
            <a:pPr lvl="1">
              <a:buFont typeface="Arial" panose="020B0604020202020204" pitchFamily="34" charset="0"/>
              <a:buChar char="•"/>
            </a:pPr>
            <a:r>
              <a:rPr lang="en-GB" sz="1400" dirty="0">
                <a:hlinkClick r:id="rId7"/>
              </a:rPr>
              <a:t>24/1129</a:t>
            </a:r>
            <a:r>
              <a:rPr lang="en-GB" sz="1400" dirty="0"/>
              <a:t>	Discussion on Intermediate FCS </a:t>
            </a:r>
            <a:r>
              <a:rPr lang="en-GB" sz="1400" dirty="0" err="1"/>
              <a:t>Signaling</a:t>
            </a:r>
            <a:r>
              <a:rPr lang="en-GB" sz="1400" dirty="0"/>
              <a:t>			</a:t>
            </a:r>
            <a:r>
              <a:rPr lang="en-GB" sz="1400" dirty="0" err="1"/>
              <a:t>SunHee</a:t>
            </a:r>
            <a:r>
              <a:rPr lang="en-GB" sz="1400" dirty="0"/>
              <a:t> Baek</a:t>
            </a:r>
          </a:p>
          <a:p>
            <a:pPr lvl="1">
              <a:buFont typeface="Arial" panose="020B0604020202020204" pitchFamily="34" charset="0"/>
              <a:buChar char="•"/>
            </a:pPr>
            <a:r>
              <a:rPr lang="en-GB" sz="1400" dirty="0">
                <a:hlinkClick r:id="rId8"/>
              </a:rPr>
              <a:t>24/1146</a:t>
            </a:r>
            <a:r>
              <a:rPr lang="en-GB" sz="1400" dirty="0"/>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24/1410</a:t>
            </a:r>
            <a:r>
              <a:rPr lang="en-GB" sz="1400" dirty="0"/>
              <a:t> </a:t>
            </a:r>
            <a:r>
              <a:rPr lang="en-GB" sz="1400" b="0" i="0" u="none" strike="noStrike" kern="1200" dirty="0">
                <a:solidFill>
                  <a:srgbClr val="000000"/>
                </a:solidFill>
                <a:effectLst/>
                <a:ea typeface="MS Gothic" panose="020B0609070205080204" pitchFamily="49" charset="-128"/>
              </a:rPr>
              <a:t>Legacy preamble for ELR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GB" sz="1400" dirty="0">
                <a:hlinkClick r:id="rId3"/>
              </a:rPr>
              <a:t>24/1454</a:t>
            </a:r>
            <a:r>
              <a:rPr lang="en-GB" sz="1400" dirty="0"/>
              <a:t>	Discussion on configuration/indication of ELR PPDU	Ke Zhong</a:t>
            </a:r>
          </a:p>
          <a:p>
            <a:pPr lvl="1">
              <a:buFont typeface="Arial" panose="020B0604020202020204" pitchFamily="34" charset="0"/>
              <a:buChar char="•"/>
            </a:pPr>
            <a:r>
              <a:rPr lang="en-GB" sz="1400" dirty="0">
                <a:solidFill>
                  <a:srgbClr val="FF0000"/>
                </a:solidFill>
                <a:hlinkClick r:id="rId4"/>
              </a:rPr>
              <a:t>24/1478</a:t>
            </a:r>
            <a:r>
              <a:rPr lang="en-GB" sz="1400" dirty="0"/>
              <a:t>	ELR-PPDU-design						Lin Yang</a:t>
            </a:r>
          </a:p>
          <a:p>
            <a:pPr lvl="1">
              <a:buFont typeface="Arial" panose="020B0604020202020204" pitchFamily="34" charset="0"/>
              <a:buChar char="•"/>
            </a:pPr>
            <a:r>
              <a:rPr lang="en-GB" sz="1400" dirty="0">
                <a:solidFill>
                  <a:srgbClr val="FF0000"/>
                </a:solidFill>
                <a:hlinkClick r:id="rId5"/>
              </a:rPr>
              <a:t>24/1485</a:t>
            </a:r>
            <a:r>
              <a:rPr lang="en-GB" sz="1400" dirty="0"/>
              <a:t>	Considerations for ELR PPDU format 			Dongguk Lim</a:t>
            </a:r>
          </a:p>
          <a:p>
            <a:pPr lvl="1">
              <a:buFont typeface="Arial" panose="020B0604020202020204" pitchFamily="34" charset="0"/>
              <a:buChar char="•"/>
            </a:pPr>
            <a:r>
              <a:rPr lang="en-GB" sz="1400" dirty="0">
                <a:solidFill>
                  <a:srgbClr val="FF0000"/>
                </a:solidFill>
                <a:hlinkClick r:id="rId6"/>
              </a:rPr>
              <a:t>24/1486</a:t>
            </a:r>
            <a:r>
              <a:rPr lang="en-GB" sz="1400" dirty="0"/>
              <a:t>	Performance evaluation of ELR transmission		Dongguk Lim</a:t>
            </a:r>
            <a:endParaRPr lang="en-GB" sz="1400" b="1" dirty="0"/>
          </a:p>
          <a:p>
            <a:pPr lvl="1">
              <a:buFont typeface="Arial" panose="020B0604020202020204" pitchFamily="34" charset="0"/>
              <a:buChar char="•"/>
            </a:pPr>
            <a:r>
              <a:rPr lang="en-GB" sz="1400" b="0" i="0" strike="noStrike" kern="1200" dirty="0">
                <a:solidFill>
                  <a:srgbClr val="FF0000"/>
                </a:solidFill>
                <a:effectLst/>
                <a:ea typeface="MS Gothic" panose="020B0609070205080204" pitchFamily="49" charset="-128"/>
                <a:hlinkClick r:id="rId7"/>
              </a:rPr>
              <a:t>24/</a:t>
            </a:r>
            <a:r>
              <a:rPr lang="en-US" sz="1400" b="0" i="0" strike="noStrike" kern="1200" dirty="0">
                <a:solidFill>
                  <a:srgbClr val="FF0000"/>
                </a:solidFill>
                <a:effectLst/>
                <a:ea typeface="MS Gothic" panose="020B0609070205080204" pitchFamily="49" charset="-128"/>
                <a:hlinkClick r:id="rId7"/>
              </a:rPr>
              <a:t>1488</a:t>
            </a:r>
            <a:r>
              <a:rPr lang="en-US" sz="1400" b="0" i="0" strike="noStrike" kern="1200" dirty="0">
                <a:solidFill>
                  <a:srgbClr val="FF0000"/>
                </a:solidFill>
                <a:effectLst/>
                <a:ea typeface="MS Gothic" panose="020B0609070205080204" pitchFamily="49" charset="-128"/>
              </a:rPr>
              <a:t> </a:t>
            </a:r>
            <a:r>
              <a:rPr lang="en-US" sz="1400" b="0" i="0" strike="noStrike" kern="1200" dirty="0">
                <a:solidFill>
                  <a:srgbClr val="000000"/>
                </a:solidFill>
                <a:effectLst/>
                <a:ea typeface="MS Gothic" panose="020B0609070205080204" pitchFamily="49" charset="-128"/>
              </a:rPr>
              <a:t>ELR PPDU Transmission Design 				Shengquan Hu</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24/1571</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Extended Long Range (ELR) Mark Symbol Design 	Rethna Pulikkoonattu</a:t>
            </a:r>
            <a:endParaRPr lang="en-GB" sz="1400" dirty="0">
              <a:solidFill>
                <a:srgbClr val="FF0000"/>
              </a:solidFill>
              <a:hlinkClick r:id="rId9"/>
            </a:endParaRPr>
          </a:p>
          <a:p>
            <a:pPr lvl="1">
              <a:buFont typeface="Arial" panose="020B0604020202020204" pitchFamily="34" charset="0"/>
              <a:buChar char="•"/>
            </a:pPr>
            <a:r>
              <a:rPr lang="en-GB" sz="1400" dirty="0">
                <a:solidFill>
                  <a:srgbClr val="FF0000"/>
                </a:solidFill>
                <a:hlinkClick r:id="rId9"/>
              </a:rPr>
              <a:t>24/1573</a:t>
            </a:r>
            <a:r>
              <a:rPr lang="en-GB" sz="1400" dirty="0"/>
              <a:t>	An ELR PPDU Follow Up					Wook Bong Lee</a:t>
            </a:r>
          </a:p>
          <a:p>
            <a:pPr lvl="1">
              <a:buFont typeface="Arial" panose="020B0604020202020204" pitchFamily="34" charset="0"/>
              <a:buChar char="•"/>
            </a:pPr>
            <a:r>
              <a:rPr lang="en-US" sz="1400" b="0" i="0" u="none" strike="noStrike" dirty="0">
                <a:solidFill>
                  <a:srgbClr val="FF0000"/>
                </a:solidFill>
                <a:effectLst/>
                <a:hlinkClick r:id="rId10"/>
              </a:rPr>
              <a:t>24/1592</a:t>
            </a:r>
            <a:r>
              <a:rPr lang="en-US" sz="1400" dirty="0"/>
              <a:t> </a:t>
            </a:r>
            <a:r>
              <a:rPr lang="en-US" sz="1400" b="0" i="0" u="none" strike="noStrike" dirty="0">
                <a:solidFill>
                  <a:srgbClr val="000000"/>
                </a:solidFill>
                <a:effectLst/>
              </a:rPr>
              <a:t>USIG fields in an ELR PPDU</a:t>
            </a:r>
            <a:r>
              <a:rPr lang="en-US" sz="1400" dirty="0"/>
              <a:t> </a:t>
            </a:r>
            <a:r>
              <a:rPr lang="en-US" sz="1400" b="0" i="0" u="none" strike="noStrike" dirty="0">
                <a:solidFill>
                  <a:srgbClr val="000000"/>
                </a:solidFill>
                <a:effectLst/>
              </a:rPr>
              <a:t> 					Hari Ram</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24/1166</a:t>
            </a:r>
            <a:r>
              <a:rPr lang="en-GB" sz="1400" dirty="0"/>
              <a:t>	TWT-based Power Save with Enhanced Flexibility 		Qing Xia</a:t>
            </a:r>
          </a:p>
          <a:p>
            <a:pPr lvl="1">
              <a:buFont typeface="Arial" panose="020B0604020202020204" pitchFamily="34" charset="0"/>
              <a:buChar char="•"/>
            </a:pPr>
            <a:r>
              <a:rPr lang="en-GB" sz="1400" dirty="0">
                <a:hlinkClick r:id="rId4"/>
              </a:rPr>
              <a:t>24/1167</a:t>
            </a:r>
            <a:r>
              <a:rPr lang="en-GB" sz="1400" dirty="0"/>
              <a:t>	EML(SR/MR) Based Dynamic Power Save Design 		Qing Xia</a:t>
            </a:r>
          </a:p>
          <a:p>
            <a:pPr lvl="1">
              <a:buFont typeface="Arial" panose="020B0604020202020204" pitchFamily="34" charset="0"/>
              <a:buChar char="•"/>
            </a:pPr>
            <a:r>
              <a:rPr lang="en-GB" sz="1400" dirty="0">
                <a:hlinkClick r:id="rId5"/>
              </a:rPr>
              <a:t>24/1227</a:t>
            </a:r>
            <a:r>
              <a:rPr lang="en-GB" sz="1400" dirty="0"/>
              <a:t>	Some usage of intermediate FCS					Cariou, Laurent</a:t>
            </a:r>
          </a:p>
          <a:p>
            <a:pPr lvl="1">
              <a:buFont typeface="Arial" panose="020B0604020202020204" pitchFamily="34" charset="0"/>
              <a:buChar char="•"/>
            </a:pPr>
            <a:r>
              <a:rPr lang="en-GB" sz="1400" dirty="0">
                <a:solidFill>
                  <a:srgbClr val="FF0000"/>
                </a:solidFill>
              </a:rPr>
              <a:t>24/1240</a:t>
            </a:r>
            <a:r>
              <a:rPr lang="en-GB" sz="1400" dirty="0"/>
              <a:t>	Thoughts on AP Power Saving						Rubayet Shafin</a:t>
            </a:r>
          </a:p>
          <a:p>
            <a:pPr lvl="1">
              <a:buFont typeface="Arial" panose="020B0604020202020204" pitchFamily="34" charset="0"/>
              <a:buChar char="•"/>
            </a:pPr>
            <a:r>
              <a:rPr lang="en-GB" sz="1400" dirty="0">
                <a:hlinkClick r:id="rId6"/>
              </a:rPr>
              <a:t>24/1246</a:t>
            </a:r>
            <a:r>
              <a:rPr lang="en-GB" sz="1400" dirty="0"/>
              <a:t>	Low-power-listening-mode-for-clients-follow up			Ming Gan</a:t>
            </a:r>
          </a:p>
          <a:p>
            <a:pPr lvl="1">
              <a:buFont typeface="Arial" panose="020B0604020202020204" pitchFamily="34" charset="0"/>
              <a:buChar char="•"/>
            </a:pPr>
            <a:r>
              <a:rPr lang="en-GB" sz="1400" dirty="0">
                <a:hlinkClick r:id="rId7"/>
              </a:rPr>
              <a:t>24/1256</a:t>
            </a:r>
            <a:r>
              <a:rPr lang="en-GB" sz="1400" dirty="0"/>
              <a:t>	The padding after intermediate FCS					Yunbo Li</a:t>
            </a:r>
          </a:p>
          <a:p>
            <a:pPr lvl="1">
              <a:buFont typeface="Arial" panose="020B0604020202020204" pitchFamily="34" charset="0"/>
              <a:buChar char="•"/>
            </a:pPr>
            <a:r>
              <a:rPr lang="en-GB" sz="1400" dirty="0">
                <a:solidFill>
                  <a:srgbClr val="FF0000"/>
                </a:solidFill>
              </a:rPr>
              <a:t>24/1261</a:t>
            </a:r>
            <a:r>
              <a:rPr lang="en-GB" sz="1400" dirty="0"/>
              <a:t>	Considerations on Client Power Save for 11bn			Liuming Lu</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24/1243</a:t>
            </a:r>
            <a:r>
              <a:rPr lang="en-GB" sz="1400" dirty="0"/>
              <a:t> </a:t>
            </a:r>
            <a:r>
              <a:rPr lang="en-GB" sz="1400" b="0" i="0" u="none" strike="noStrike" kern="1200" dirty="0">
                <a:solidFill>
                  <a:srgbClr val="000000"/>
                </a:solidFill>
                <a:effectLst/>
                <a:ea typeface="MS Gothic" panose="020B0609070205080204" pitchFamily="49" charset="-128"/>
              </a:rPr>
              <a:t>100 MHz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nb-NO" sz="1400" b="0" i="0" u="sng" strike="noStrike" kern="1200" dirty="0">
                <a:solidFill>
                  <a:srgbClr val="0563C1"/>
                </a:solidFill>
                <a:effectLst/>
                <a:ea typeface="MS Gothic" panose="020B0609070205080204" pitchFamily="49" charset="-128"/>
                <a:hlinkClick r:id="rId3"/>
              </a:rPr>
              <a:t>24/1411</a:t>
            </a:r>
            <a:r>
              <a:rPr lang="nb-NO" sz="1400" dirty="0"/>
              <a:t> </a:t>
            </a:r>
            <a:r>
              <a:rPr lang="nb-NO" sz="1400" b="0" i="0" u="none" strike="noStrike" kern="1200" dirty="0">
                <a:solidFill>
                  <a:srgbClr val="000000"/>
                </a:solidFill>
                <a:effectLst/>
                <a:ea typeface="MS Gothic" panose="020B0609070205080204" pitchFamily="49" charset="-128"/>
              </a:rPr>
              <a:t>Signaling for UHR PPDU</a:t>
            </a:r>
            <a:r>
              <a:rPr lang="nb-NO" sz="1400" dirty="0"/>
              <a:t> 						</a:t>
            </a:r>
            <a:r>
              <a:rPr lang="nb-NO" sz="1400" b="0" i="0" u="none" strike="noStrike" kern="1200" dirty="0">
                <a:solidFill>
                  <a:srgbClr val="000000"/>
                </a:solidFill>
                <a:effectLst/>
                <a:ea typeface="MS Gothic" panose="020B0609070205080204" pitchFamily="49" charset="-128"/>
              </a:rPr>
              <a:t>Ross Jian Yu</a:t>
            </a:r>
            <a:r>
              <a:rPr lang="nb-NO"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24/1455</a:t>
            </a:r>
            <a:r>
              <a:rPr lang="en-GB" sz="1400" dirty="0"/>
              <a:t> </a:t>
            </a:r>
            <a:r>
              <a:rPr lang="en-GB" sz="1400" b="0" i="0" u="none" strike="noStrike" kern="1200" dirty="0">
                <a:solidFill>
                  <a:srgbClr val="000000"/>
                </a:solidFill>
                <a:effectLst/>
                <a:ea typeface="MS Gothic" panose="020B0609070205080204" pitchFamily="49" charset="-128"/>
              </a:rPr>
              <a:t>Discussion on TB ELR PPDU</a:t>
            </a:r>
            <a:r>
              <a:rPr lang="en-GB" sz="1400" dirty="0"/>
              <a:t> 						</a:t>
            </a:r>
            <a:r>
              <a:rPr lang="en-GB" sz="1400" b="0" i="0" u="none" strike="noStrike" kern="1200" dirty="0">
                <a:solidFill>
                  <a:srgbClr val="000000"/>
                </a:solidFill>
                <a:effectLst/>
                <a:ea typeface="MS Gothic" panose="020B0609070205080204" pitchFamily="49" charset="-128"/>
              </a:rPr>
              <a:t>Mengshi Hu</a:t>
            </a:r>
            <a:r>
              <a:rPr lang="en-GB" sz="1400" dirty="0"/>
              <a:t> </a:t>
            </a:r>
          </a:p>
          <a:p>
            <a:pPr lvl="1">
              <a:buFont typeface="Arial" panose="020B0604020202020204" pitchFamily="34" charset="0"/>
              <a:buChar char="•"/>
            </a:pPr>
            <a:r>
              <a:rPr lang="en-US" sz="1400" b="0" i="0" u="none" strike="noStrike" dirty="0">
                <a:solidFill>
                  <a:srgbClr val="FF0000"/>
                </a:solidFill>
                <a:effectLst/>
                <a:hlinkClick r:id="rId5"/>
              </a:rPr>
              <a:t>24/1461</a:t>
            </a:r>
            <a:r>
              <a:rPr lang="en-US" sz="1400" dirty="0"/>
              <a:t> </a:t>
            </a:r>
            <a:r>
              <a:rPr lang="en-US" sz="1400" b="0" i="0" u="none" strike="noStrike" dirty="0">
                <a:solidFill>
                  <a:srgbClr val="000000"/>
                </a:solidFill>
                <a:effectLst/>
              </a:rPr>
              <a:t>UHR preamble signaling</a:t>
            </a:r>
            <a:r>
              <a:rPr lang="en-US" sz="1400" dirty="0"/>
              <a:t> 						</a:t>
            </a:r>
            <a:r>
              <a:rPr lang="en-US" sz="1400" b="0" i="0" u="none" strike="noStrike" dirty="0">
                <a:solidFill>
                  <a:srgbClr val="000000"/>
                </a:solidFill>
                <a:effectLst/>
              </a:rPr>
              <a:t>Sigurd Schelstraete</a:t>
            </a:r>
            <a:r>
              <a:rPr lang="en-US" sz="1400" dirty="0"/>
              <a:t> </a:t>
            </a:r>
          </a:p>
          <a:p>
            <a:pPr lvl="1">
              <a:buFont typeface="Arial" panose="020B0604020202020204" pitchFamily="34" charset="0"/>
              <a:buChar char="•"/>
            </a:pPr>
            <a:r>
              <a:rPr lang="en-US" sz="1400" b="0" i="0" u="none" strike="noStrike" dirty="0">
                <a:solidFill>
                  <a:schemeClr val="tx1"/>
                </a:solidFill>
                <a:effectLst/>
                <a:hlinkClick r:id="rId6"/>
              </a:rPr>
              <a:t>24/1432</a:t>
            </a:r>
            <a:r>
              <a:rPr lang="en-US" sz="1400" b="0" i="0" u="none" strike="noStrike" dirty="0">
                <a:solidFill>
                  <a:schemeClr val="tx1"/>
                </a:solidFill>
                <a:effectLst/>
              </a:rPr>
              <a:t>	Unified-</a:t>
            </a:r>
            <a:r>
              <a:rPr lang="en-US" sz="1400" b="0" i="0" u="none" strike="noStrike" dirty="0" err="1">
                <a:solidFill>
                  <a:schemeClr val="tx1"/>
                </a:solidFill>
                <a:effectLst/>
              </a:rPr>
              <a:t>CoBF</a:t>
            </a:r>
            <a:r>
              <a:rPr lang="en-US" sz="1400" b="0" i="0" u="none" strike="noStrike" dirty="0">
                <a:solidFill>
                  <a:schemeClr val="tx1"/>
                </a:solidFill>
                <a:effectLst/>
              </a:rPr>
              <a:t>-and-MUMIMO-Schemes-with-Zero-MUI	Aiguo Yan</a:t>
            </a:r>
          </a:p>
          <a:p>
            <a:pPr lvl="1">
              <a:buFont typeface="Arial" panose="020B0604020202020204" pitchFamily="34" charset="0"/>
              <a:buChar char="•"/>
            </a:pPr>
            <a:r>
              <a:rPr lang="en-US" sz="1400" b="0" i="0" u="none" strike="noStrike" dirty="0">
                <a:solidFill>
                  <a:schemeClr val="tx1"/>
                </a:solidFill>
                <a:effectLst/>
                <a:hlinkClick r:id="rId7"/>
              </a:rPr>
              <a:t>24/1463</a:t>
            </a:r>
            <a:r>
              <a:rPr lang="en-US" sz="1400" b="0" i="0" u="none" strike="noStrike" dirty="0">
                <a:solidFill>
                  <a:schemeClr val="tx1"/>
                </a:solidFill>
                <a:effectLst/>
              </a:rPr>
              <a:t>	Robust Beamforming Nulling for CBF				Ken Tanaka</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24/0677</a:t>
            </a:r>
            <a:r>
              <a:rPr lang="en-US" sz="1400" dirty="0"/>
              <a:t> </a:t>
            </a:r>
            <a:r>
              <a:rPr lang="en-US" sz="1400" b="0" i="0" u="none" strike="noStrike" kern="1200" dirty="0">
                <a:solidFill>
                  <a:srgbClr val="000000"/>
                </a:solidFill>
                <a:effectLst/>
                <a:ea typeface="MS Gothic" panose="020B0609070205080204" pitchFamily="49" charset="-128"/>
              </a:rPr>
              <a:t>TWT Information Sharing in MAP Operation</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3"/>
              </a:rPr>
              <a:t>24/1205</a:t>
            </a:r>
            <a:r>
              <a:rPr lang="en-GB"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Analysis and Simulations on Coordinated Spatial Reuse 		</a:t>
            </a:r>
            <a:r>
              <a:rPr lang="en-GB" sz="1400" b="0" i="0" u="none" strike="noStrike" kern="1200" dirty="0">
                <a:solidFill>
                  <a:srgbClr val="000000"/>
                </a:solidFill>
                <a:effectLst/>
                <a:ea typeface="MS Gothic" panose="020B0609070205080204" pitchFamily="49" charset="-128"/>
              </a:rPr>
              <a:t>Jason Y. Guo </a:t>
            </a:r>
            <a:endParaRPr lang="en-US" sz="1400" b="0" i="0" u="none" strike="no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24/1239</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MAP Framework--Follow-up</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Rubayet Shafin</a:t>
            </a:r>
            <a:r>
              <a:rPr lang="en-US" sz="1400" dirty="0">
                <a:solidFill>
                  <a:schemeClr val="tx1"/>
                </a:solidFill>
              </a:rPr>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24/0678</a:t>
            </a:r>
            <a:r>
              <a:rPr lang="en-US" sz="1400" dirty="0"/>
              <a:t> </a:t>
            </a:r>
            <a:r>
              <a:rPr lang="en-US" sz="1400" b="0" i="0" u="none" strike="noStrike" kern="1200" dirty="0">
                <a:solidFill>
                  <a:srgbClr val="000000"/>
                </a:solidFill>
                <a:effectLst/>
                <a:ea typeface="MS Gothic" panose="020B0609070205080204" pitchFamily="49" charset="-128"/>
              </a:rPr>
              <a:t>Coordinated R-TWT--Follow-Up</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24/0742</a:t>
            </a:r>
            <a:r>
              <a:rPr lang="en-GB" sz="1400" dirty="0"/>
              <a:t> </a:t>
            </a:r>
            <a:r>
              <a:rPr lang="en-GB" sz="1400" b="0" i="0" u="none" strike="noStrike" kern="1200" dirty="0">
                <a:solidFill>
                  <a:srgbClr val="000000"/>
                </a:solidFill>
                <a:effectLst/>
                <a:ea typeface="MS Gothic" panose="020B0609070205080204" pitchFamily="49" charset="-128"/>
              </a:rPr>
              <a:t>OBSS TWT management for MAP</a:t>
            </a:r>
            <a:r>
              <a:rPr lang="en-GB" sz="1400" dirty="0"/>
              <a:t> 					</a:t>
            </a:r>
            <a:r>
              <a:rPr lang="en-GB" sz="1400" b="0" i="0" u="none" strike="noStrike" kern="1200" dirty="0">
                <a:solidFill>
                  <a:srgbClr val="000000"/>
                </a:solidFill>
                <a:effectLst/>
                <a:ea typeface="MS Gothic" panose="020B0609070205080204" pitchFamily="49" charset="-128"/>
              </a:rPr>
              <a:t>VIGER Pascal</a:t>
            </a:r>
            <a:r>
              <a:rPr lang="en-GB" sz="1400" dirty="0"/>
              <a:t> </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5"/>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6"/>
              </a:rPr>
              <a:t>24/0866</a:t>
            </a:r>
            <a:r>
              <a:rPr lang="en-US" sz="1400" dirty="0"/>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FF0000"/>
                </a:solidFill>
                <a:effectLst/>
                <a:hlinkClick r:id="rId2"/>
              </a:rPr>
              <a:t>24/1484</a:t>
            </a:r>
            <a:r>
              <a:rPr lang="en-US" sz="1400" b="0" i="0" u="none" strike="noStrike" dirty="0">
                <a:solidFill>
                  <a:schemeClr val="tx1"/>
                </a:solidFill>
                <a:effectLst/>
              </a:rPr>
              <a:t>	Coordinated BF: Figures of Merit					Shimi Shilo</a:t>
            </a:r>
          </a:p>
          <a:p>
            <a:pPr lvl="1">
              <a:buFont typeface="Arial" panose="020B0604020202020204" pitchFamily="34" charset="0"/>
              <a:buChar char="•"/>
            </a:pPr>
            <a:r>
              <a:rPr lang="en-US" sz="1400" b="0" i="0" u="none" strike="noStrike" dirty="0">
                <a:solidFill>
                  <a:schemeClr val="tx1"/>
                </a:solidFill>
                <a:effectLst/>
                <a:hlinkClick r:id="rId3"/>
              </a:rPr>
              <a:t>24/1515</a:t>
            </a:r>
            <a:r>
              <a:rPr lang="en-US" sz="1400" b="0" i="0" u="none" strike="noStrike" dirty="0">
                <a:solidFill>
                  <a:schemeClr val="tx1"/>
                </a:solidFill>
                <a:effectLst/>
              </a:rPr>
              <a:t>	Coordinated Beamforming for 11bn – Follow Up			Insik Jung</a:t>
            </a:r>
          </a:p>
          <a:p>
            <a:pPr lvl="1">
              <a:buFont typeface="Arial" panose="020B0604020202020204" pitchFamily="34" charset="0"/>
              <a:buChar char="•"/>
            </a:pPr>
            <a:r>
              <a:rPr lang="en-US" sz="1400" b="0" i="0" u="none" strike="noStrike" dirty="0">
                <a:solidFill>
                  <a:srgbClr val="FF0000"/>
                </a:solidFill>
                <a:effectLst/>
                <a:hlinkClick r:id="rId4"/>
              </a:rPr>
              <a:t>24/1542</a:t>
            </a:r>
            <a:r>
              <a:rPr lang="en-US" sz="1400" b="0" i="0" u="none" strike="noStrike" dirty="0">
                <a:solidFill>
                  <a:schemeClr val="tx1"/>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FF0000"/>
                </a:solidFill>
                <a:effectLst/>
                <a:hlinkClick r:id="rId5"/>
              </a:rPr>
              <a:t>24/1568</a:t>
            </a:r>
            <a:r>
              <a:rPr lang="en-US" sz="1400" b="0" i="0" u="none" strike="noStrike" dirty="0">
                <a:solidFill>
                  <a:schemeClr val="tx1"/>
                </a:solidFill>
                <a:effectLst/>
              </a:rPr>
              <a:t>	Sounding  Design for C-BF						Ron Porat</a:t>
            </a:r>
          </a:p>
          <a:p>
            <a:pPr lvl="1">
              <a:buFont typeface="Arial" panose="020B0604020202020204" pitchFamily="34" charset="0"/>
              <a:buChar char="•"/>
            </a:pPr>
            <a:r>
              <a:rPr lang="en-US" sz="1400" b="0" i="0" u="none" strike="noStrike" dirty="0">
                <a:solidFill>
                  <a:srgbClr val="FF0000"/>
                </a:solidFill>
                <a:effectLst/>
              </a:rPr>
              <a:t>24/1575</a:t>
            </a:r>
            <a:r>
              <a:rPr lang="en-US" sz="14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tx1"/>
                </a:solidFill>
                <a:effectLst/>
                <a:hlinkClick r:id="rId6"/>
              </a:rPr>
              <a:t>24/1580</a:t>
            </a:r>
            <a:r>
              <a:rPr lang="en-US" sz="1400" b="0" i="0" u="none" strike="noStrike" dirty="0">
                <a:solidFill>
                  <a:schemeClr val="tx1"/>
                </a:solidFill>
                <a:effectLst/>
              </a:rPr>
              <a:t>	</a:t>
            </a:r>
            <a:r>
              <a:rPr lang="en-US" sz="1400" b="0" i="0" u="none" strike="noStrike" dirty="0" err="1">
                <a:solidFill>
                  <a:schemeClr val="tx1"/>
                </a:solidFill>
                <a:effectLst/>
              </a:rPr>
              <a:t>cbf</a:t>
            </a:r>
            <a:r>
              <a:rPr lang="en-US" sz="1400" b="0" i="0" u="none" strike="noStrike" dirty="0">
                <a:solidFill>
                  <a:schemeClr val="tx1"/>
                </a:solidFill>
                <a:effectLst/>
              </a:rPr>
              <a:t>-smoothing								Xiaogang Chen</a:t>
            </a:r>
          </a:p>
          <a:p>
            <a:pPr lvl="1">
              <a:buFont typeface="Arial" panose="020B0604020202020204" pitchFamily="34" charset="0"/>
              <a:buChar char="•"/>
            </a:pPr>
            <a:r>
              <a:rPr lang="en-US" sz="1400" b="0" i="0" u="none" strike="noStrike" dirty="0">
                <a:solidFill>
                  <a:srgbClr val="FF0000"/>
                </a:solidFill>
                <a:effectLst/>
                <a:hlinkClick r:id="rId7"/>
              </a:rPr>
              <a:t>24/1582</a:t>
            </a:r>
            <a:r>
              <a:rPr lang="en-US" sz="1400" b="0" i="0" u="none" strike="noStrike" dirty="0">
                <a:solidFill>
                  <a:schemeClr val="tx1"/>
                </a:solidFill>
                <a:effectLst/>
              </a:rPr>
              <a:t>	Coordinated Sounding for </a:t>
            </a:r>
            <a:r>
              <a:rPr lang="en-US" sz="1400" b="0" i="0" u="none" strike="noStrike" dirty="0" err="1">
                <a:solidFill>
                  <a:schemeClr val="tx1"/>
                </a:solidFill>
                <a:effectLst/>
              </a:rPr>
              <a:t>CoBF</a:t>
            </a:r>
            <a:r>
              <a:rPr lang="en-US" sz="1400" b="0" i="0" u="none" strike="noStrike" dirty="0">
                <a:solidFill>
                  <a:schemeClr val="tx1"/>
                </a:solidFill>
                <a:effectLst/>
              </a:rPr>
              <a:t>					You-Wei Chen</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C-TDMA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24/0842</a:t>
            </a:r>
            <a:r>
              <a:rPr lang="en-GB" sz="1400" dirty="0"/>
              <a:t>	Multi-AP set configuration for C-TDMA				</a:t>
            </a:r>
            <a:r>
              <a:rPr lang="en-GB" sz="1400" dirty="0" err="1"/>
              <a:t>GeonHwan</a:t>
            </a:r>
            <a:r>
              <a:rPr lang="en-GB" sz="1400" dirty="0"/>
              <a:t> Kim</a:t>
            </a:r>
          </a:p>
          <a:p>
            <a:pPr lvl="1">
              <a:buFont typeface="Arial" panose="020B0604020202020204" pitchFamily="34" charset="0"/>
              <a:buChar char="•"/>
            </a:pPr>
            <a:r>
              <a:rPr lang="en-GB" sz="1400" dirty="0">
                <a:hlinkClick r:id="rId4"/>
              </a:rPr>
              <a:t>24/0843</a:t>
            </a:r>
            <a:r>
              <a:rPr lang="en-GB" sz="1400" dirty="0"/>
              <a:t>	Some details on TXOP sharing in C-TDMA				</a:t>
            </a:r>
            <a:r>
              <a:rPr lang="en-GB" sz="1400" dirty="0" err="1"/>
              <a:t>GeonHwan</a:t>
            </a:r>
            <a:r>
              <a:rPr lang="en-GB" sz="1400" dirty="0"/>
              <a:t> Kim</a:t>
            </a:r>
          </a:p>
          <a:p>
            <a:pPr lvl="1">
              <a:buFont typeface="Arial" panose="020B0604020202020204" pitchFamily="34" charset="0"/>
              <a:buChar char="•"/>
            </a:pPr>
            <a:r>
              <a:rPr lang="en-GB" sz="1400" dirty="0">
                <a:solidFill>
                  <a:srgbClr val="FF0000"/>
                </a:solidFill>
              </a:rPr>
              <a:t>24/1016</a:t>
            </a:r>
            <a:r>
              <a:rPr lang="en-GB" sz="1400" dirty="0"/>
              <a:t>	C-TDMA follow-up: Additional details on framing sequence	Sanket Kalamkar</a:t>
            </a:r>
          </a:p>
          <a:p>
            <a:pPr lvl="1">
              <a:buFont typeface="Arial" panose="020B0604020202020204" pitchFamily="34" charset="0"/>
              <a:buChar char="•"/>
            </a:pPr>
            <a:r>
              <a:rPr lang="en-GB" sz="1400" dirty="0">
                <a:solidFill>
                  <a:srgbClr val="FF0000"/>
                </a:solidFill>
              </a:rPr>
              <a:t>24/1017</a:t>
            </a:r>
            <a:r>
              <a:rPr lang="en-GB" sz="1400" dirty="0"/>
              <a:t>	Mechanism for TXOP Return in C-TDMA				Sanket Kalamkar</a:t>
            </a:r>
          </a:p>
          <a:p>
            <a:pPr lvl="1">
              <a:buFont typeface="Arial" panose="020B0604020202020204" pitchFamily="34" charset="0"/>
              <a:buChar char="•"/>
            </a:pPr>
            <a:r>
              <a:rPr lang="en-GB" sz="1400" dirty="0">
                <a:solidFill>
                  <a:srgbClr val="FF0000"/>
                </a:solidFill>
              </a:rPr>
              <a:t>24/1225</a:t>
            </a:r>
            <a:r>
              <a:rPr lang="en-GB" sz="1400" dirty="0"/>
              <a:t>	Initial Control Frames in C-TDMA					Sanket Kalamkar</a:t>
            </a:r>
          </a:p>
          <a:p>
            <a:pPr lvl="1">
              <a:buFont typeface="Arial" panose="020B0604020202020204" pitchFamily="34" charset="0"/>
              <a:buChar char="•"/>
            </a:pPr>
            <a:r>
              <a:rPr lang="en-GB" sz="1400" dirty="0">
                <a:solidFill>
                  <a:srgbClr val="FF0000"/>
                </a:solidFill>
              </a:rPr>
              <a:t>24/1250</a:t>
            </a:r>
            <a:r>
              <a:rPr lang="en-GB" sz="1400" dirty="0"/>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(Modulation, Tone Plan, PPDU)</a:t>
            </a:r>
            <a:endParaRPr lang="en-GB" sz="1000" strike="sngStrike" dirty="0">
              <a:solidFill>
                <a:schemeClr val="bg1">
                  <a:lumMod val="65000"/>
                </a:schemeClr>
              </a:solidFill>
            </a:endParaRPr>
          </a:p>
          <a:p>
            <a:pPr lvl="1">
              <a:buFont typeface="Arial" panose="020B0604020202020204" pitchFamily="34" charset="0"/>
              <a:buChar char="•"/>
            </a:pPr>
            <a:r>
              <a:rPr lang="en-US" sz="1400" dirty="0">
                <a:hlinkClick r:id="rId2"/>
              </a:rPr>
              <a:t>24/1456</a:t>
            </a:r>
            <a:r>
              <a:rPr lang="en-US" sz="1400" dirty="0"/>
              <a:t>	Discussion on DCM of DRU					Mengshi Hu</a:t>
            </a:r>
          </a:p>
          <a:p>
            <a:pPr lvl="1">
              <a:buFont typeface="Arial" panose="020B0604020202020204" pitchFamily="34" charset="0"/>
              <a:buChar char="•"/>
            </a:pPr>
            <a:r>
              <a:rPr lang="en-US" sz="1400" dirty="0">
                <a:hlinkClick r:id="rId3"/>
              </a:rPr>
              <a:t>24/1483</a:t>
            </a:r>
            <a:r>
              <a:rPr lang="en-US" sz="1400" dirty="0"/>
              <a:t>	Index Modulation Applied to DRU				Junghoon Suh</a:t>
            </a:r>
          </a:p>
          <a:p>
            <a:pPr lvl="1">
              <a:buFont typeface="Arial" panose="020B0604020202020204" pitchFamily="34" charset="0"/>
              <a:buChar char="•"/>
            </a:pPr>
            <a:r>
              <a:rPr lang="en-US" sz="1400" dirty="0">
                <a:hlinkClick r:id="rId4"/>
              </a:rPr>
              <a:t>24/1465</a:t>
            </a:r>
            <a:r>
              <a:rPr lang="en-US" sz="1400" dirty="0"/>
              <a:t>	Updated Proposal for 80MHz DRU Tone Plan		</a:t>
            </a:r>
            <a:r>
              <a:rPr lang="en-US" sz="1400" dirty="0" err="1"/>
              <a:t>Chenchen</a:t>
            </a:r>
            <a:r>
              <a:rPr lang="en-US" sz="1400" dirty="0"/>
              <a:t> Liu</a:t>
            </a:r>
          </a:p>
          <a:p>
            <a:pPr lvl="1">
              <a:buFont typeface="Arial" panose="020B0604020202020204" pitchFamily="34" charset="0"/>
              <a:buChar char="•"/>
            </a:pPr>
            <a:r>
              <a:rPr lang="en-US" sz="1400" dirty="0">
                <a:solidFill>
                  <a:srgbClr val="FF0000"/>
                </a:solidFill>
                <a:hlinkClick r:id="rId5"/>
              </a:rPr>
              <a:t>24/1470</a:t>
            </a:r>
            <a:r>
              <a:rPr lang="en-US" sz="1400" dirty="0"/>
              <a:t>	Proposal for DRU Tone Plan					Eunsung Park</a:t>
            </a:r>
          </a:p>
          <a:p>
            <a:pPr lvl="1">
              <a:buFont typeface="Arial" panose="020B0604020202020204" pitchFamily="34" charset="0"/>
              <a:buChar char="•"/>
            </a:pPr>
            <a:r>
              <a:rPr lang="en-US" sz="1400" dirty="0">
                <a:hlinkClick r:id="rId6"/>
              </a:rPr>
              <a:t>24/1541</a:t>
            </a:r>
            <a:r>
              <a:rPr lang="en-US" sz="1400" dirty="0"/>
              <a:t>	Tone distribution in DRU - follow up				Yan Xin</a:t>
            </a:r>
          </a:p>
          <a:p>
            <a:pPr lvl="1">
              <a:buFont typeface="Arial" panose="020B0604020202020204" pitchFamily="34" charset="0"/>
              <a:buChar char="•"/>
            </a:pPr>
            <a:r>
              <a:rPr lang="en-US" sz="1400" b="0" i="0" u="none" strike="noStrike" dirty="0">
                <a:solidFill>
                  <a:srgbClr val="FF0000"/>
                </a:solidFill>
                <a:effectLst/>
                <a:hlinkClick r:id="rId7"/>
              </a:rPr>
              <a:t>24/1471</a:t>
            </a:r>
            <a:r>
              <a:rPr lang="en-US" sz="1400" dirty="0"/>
              <a:t> </a:t>
            </a:r>
            <a:r>
              <a:rPr lang="en-US" sz="1400" b="0" i="0" u="none" strike="noStrike" dirty="0">
                <a:solidFill>
                  <a:srgbClr val="000000"/>
                </a:solidFill>
                <a:effectLst/>
              </a:rPr>
              <a:t>Signaling for DRU in Trigger Frame</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8"/>
              </a:rPr>
              <a:t>24/</a:t>
            </a:r>
            <a:r>
              <a:rPr lang="en-US" sz="1400" b="0" i="0" u="none" strike="noStrike" kern="1200" dirty="0">
                <a:solidFill>
                  <a:srgbClr val="FF0000"/>
                </a:solidFill>
                <a:effectLst/>
                <a:ea typeface="MS Gothic" panose="020B0609070205080204" pitchFamily="49" charset="-128"/>
                <a:hlinkClick r:id="rId8"/>
              </a:rPr>
              <a:t>1489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Signaling for DRU Transmission 				Shengquan Hu</a:t>
            </a:r>
            <a:endParaRPr lang="en-US"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24/0818</a:t>
            </a:r>
            <a:r>
              <a:rPr lang="en-US" sz="1400" dirty="0"/>
              <a:t> </a:t>
            </a:r>
            <a:r>
              <a:rPr lang="en-US" sz="14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24/0660</a:t>
            </a:r>
            <a:r>
              <a:rPr lang="en-US" sz="1400" dirty="0"/>
              <a:t> </a:t>
            </a:r>
            <a:r>
              <a:rPr lang="en-US" sz="1400" b="0" i="0" u="none" strike="noStrike" kern="1200" dirty="0">
                <a:solidFill>
                  <a:srgbClr val="000000"/>
                </a:solidFill>
                <a:effectLst/>
                <a:ea typeface="MS Gothic" panose="020B0609070205080204" pitchFamily="49" charset="-128"/>
              </a:rPr>
              <a:t>Dynamic QoS profiles with SCS</a:t>
            </a:r>
            <a:r>
              <a:rPr lang="en-US" sz="1400" dirty="0"/>
              <a:t> 						</a:t>
            </a:r>
            <a:r>
              <a:rPr lang="en-US" sz="1400" b="0" i="0" u="none" strike="noStrike" kern="1200" dirty="0">
                <a:solidFill>
                  <a:srgbClr val="000000"/>
                </a:solidFill>
                <a:effectLst/>
                <a:ea typeface="MS Gothic" panose="020B0609070205080204" pitchFamily="49" charset="-128"/>
              </a:rPr>
              <a:t>Binita Gupta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24/0820</a:t>
            </a:r>
            <a:r>
              <a:rPr lang="en-US" sz="1400" dirty="0"/>
              <a:t> </a:t>
            </a:r>
            <a:r>
              <a:rPr lang="en-US" sz="1400" b="0" i="0" u="none" strike="noStrike" kern="1200" dirty="0">
                <a:solidFill>
                  <a:srgbClr val="000000"/>
                </a:solidFill>
                <a:effectLst/>
                <a:ea typeface="MS Gothic" panose="020B0609070205080204" pitchFamily="49" charset="-128"/>
              </a:rPr>
              <a:t>SCS proxy for relay</a:t>
            </a:r>
            <a:r>
              <a:rPr lang="en-US" sz="1400" dirty="0"/>
              <a:t> 								</a:t>
            </a:r>
            <a:r>
              <a:rPr lang="en-US" sz="1400" b="0" i="0" u="none" strike="noStrike" kern="1200" dirty="0">
                <a:solidFill>
                  <a:srgbClr val="000000"/>
                </a:solidFill>
                <a:effectLst/>
                <a:ea typeface="MS Gothic" panose="020B0609070205080204" pitchFamily="49" charset="-128"/>
              </a:rPr>
              <a:t>Li Yan</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24/0067</a:t>
            </a:r>
            <a:r>
              <a:rPr lang="en-US" sz="1400" dirty="0">
                <a:effectLst/>
              </a:rPr>
              <a:t> </a:t>
            </a:r>
            <a:r>
              <a:rPr lang="en-GB" sz="1400" b="0" i="0" u="none" strike="noStrike" kern="1200" dirty="0">
                <a:solidFill>
                  <a:srgbClr val="000000"/>
                </a:solidFill>
                <a:effectLst/>
                <a:ea typeface="MS Gothic" panose="020B0609070205080204" pitchFamily="49" charset="-128"/>
              </a:rPr>
              <a:t>Range Expansion via Repeated Transmission</a:t>
            </a:r>
            <a:r>
              <a:rPr lang="en-US" sz="1400" dirty="0">
                <a:effectLst/>
              </a:rPr>
              <a:t> 				</a:t>
            </a:r>
            <a:r>
              <a:rPr lang="en-GB" sz="1400" b="0" i="0" u="none" strike="noStrike" kern="1200" dirty="0">
                <a:solidFill>
                  <a:srgbClr val="000000"/>
                </a:solidFill>
                <a:effectLst/>
                <a:ea typeface="MS Gothic" panose="020B0609070205080204" pitchFamily="49" charset="-128"/>
              </a:rPr>
              <a:t>Nima Namvar</a:t>
            </a:r>
            <a:r>
              <a:rPr lang="en-US" sz="1400" dirty="0">
                <a:effectLst/>
              </a:rPr>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a:t>
            </a:r>
            <a:r>
              <a:rPr lang="en-US" sz="1200" b="0" dirty="0"/>
              <a:t>Do you agree to define mechanism(s) that enable APs to assign priority channel access to EPCS </a:t>
            </a:r>
          </a:p>
          <a:p>
            <a:r>
              <a:rPr lang="en-US" sz="1200" b="0" i="1" dirty="0"/>
              <a:t>Supporting list: [24/984]</a:t>
            </a:r>
          </a:p>
          <a:p>
            <a:r>
              <a:rPr lang="en-US" sz="1200" dirty="0"/>
              <a:t>Result: </a:t>
            </a:r>
          </a:p>
          <a:p>
            <a:r>
              <a:rPr lang="en-US" sz="1200" dirty="0"/>
              <a:t>SP2: </a:t>
            </a:r>
            <a:r>
              <a:rPr lang="en-US" sz="1200" b="0" dirty="0"/>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a:t>
            </a:r>
          </a:p>
          <a:p>
            <a:r>
              <a:rPr lang="en-US" sz="1200" dirty="0"/>
              <a:t>Result:</a:t>
            </a:r>
          </a:p>
          <a:p>
            <a:r>
              <a:rPr lang="en-US" sz="1200" dirty="0"/>
              <a:t>SP3: </a:t>
            </a:r>
            <a:r>
              <a:rPr lang="en-US" sz="1200" b="0" dirty="0"/>
              <a:t>Do you agree to define mechanisms that enable APs operating on the same channel to coordinate their respective 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a:t>
            </a:r>
          </a:p>
          <a:p>
            <a:r>
              <a:rPr lang="en-US" sz="1200" dirty="0"/>
              <a:t>Result:</a:t>
            </a:r>
          </a:p>
          <a:p>
            <a:r>
              <a:rPr lang="en-US" sz="1200" dirty="0">
                <a:solidFill>
                  <a:schemeClr val="tx1"/>
                </a:solidFill>
              </a:rPr>
              <a:t>SP4:</a:t>
            </a:r>
            <a:r>
              <a:rPr lang="en-US" sz="1200" b="0" dirty="0">
                <a:solidFill>
                  <a:schemeClr val="tx1"/>
                </a:solidFill>
              </a:rPr>
              <a:t> Do you agree the AP ID in TBD field of a TBD Trigger frame is used to identify each participator AP for coordination transmission?</a:t>
            </a:r>
          </a:p>
          <a:p>
            <a:r>
              <a:rPr lang="en-US" sz="1200" b="0" i="1" dirty="0"/>
              <a:t>Supporting list: [23/1837r2, 24/1389r0]</a:t>
            </a:r>
          </a:p>
          <a:p>
            <a:r>
              <a:rPr lang="en-US" sz="1200" dirty="0"/>
              <a:t>Result:</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1">
              <a:buFont typeface="Arial" panose="020B0604020202020204" pitchFamily="34" charset="0"/>
              <a:buChar char="•"/>
            </a:pPr>
            <a:r>
              <a:rPr lang="en-GB" sz="1400" dirty="0">
                <a:solidFill>
                  <a:srgbClr val="FF0000"/>
                </a:solidFill>
              </a:rPr>
              <a:t>24/1586</a:t>
            </a:r>
            <a:r>
              <a:rPr lang="en-GB" sz="1400" dirty="0"/>
              <a:t>	Reducing CSD collisions for DRU STF				Leonardo </a:t>
            </a:r>
            <a:r>
              <a:rPr lang="en-GB" sz="1400" dirty="0" err="1"/>
              <a:t>Lanante</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a:t>
            </a:r>
            <a:endParaRPr lang="en-GB" sz="1600" dirty="0"/>
          </a:p>
          <a:p>
            <a:pPr>
              <a:buFont typeface="Arial" panose="020B0604020202020204" pitchFamily="34" charset="0"/>
              <a:buChar char="•"/>
            </a:pPr>
            <a:r>
              <a:rPr lang="en-GB" sz="1600" dirty="0"/>
              <a:t>Submissions – Preemption</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3"/>
              </a:rPr>
              <a:t>24/0852</a:t>
            </a:r>
            <a:r>
              <a:rPr lang="en-US" sz="1400" dirty="0"/>
              <a:t>	Timely TX of LL traffic with reduced preemption occurance	Jerome Gu</a:t>
            </a:r>
          </a:p>
          <a:p>
            <a:pPr lvl="1">
              <a:buFont typeface="Arial" panose="020B0604020202020204" pitchFamily="34" charset="0"/>
              <a:buChar char="•"/>
            </a:pPr>
            <a:r>
              <a:rPr lang="en-US" sz="1400" dirty="0">
                <a:hlinkClick r:id="rId4"/>
              </a:rPr>
              <a:t>24/0870</a:t>
            </a:r>
            <a:r>
              <a:rPr lang="en-US" sz="1400" dirty="0"/>
              <a:t>	Further Considerations on Preemption				Serhat Erkucuk</a:t>
            </a:r>
          </a:p>
          <a:p>
            <a:pPr lvl="1">
              <a:buFont typeface="Arial" panose="020B0604020202020204" pitchFamily="34" charset="0"/>
              <a:buChar char="•"/>
            </a:pPr>
            <a:r>
              <a:rPr lang="en-GB" sz="1400" dirty="0">
                <a:solidFill>
                  <a:srgbClr val="FF0000"/>
                </a:solidFill>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5"/>
              </a:rPr>
              <a:t>24/1074</a:t>
            </a:r>
            <a:r>
              <a:rPr lang="en-GB" sz="1400" dirty="0"/>
              <a:t>	Preemption TXOP								Yuxin Lu</a:t>
            </a:r>
          </a:p>
          <a:p>
            <a:pPr lvl="1">
              <a:buFont typeface="Arial" panose="020B0604020202020204" pitchFamily="34" charset="0"/>
              <a:buChar char="•"/>
            </a:pPr>
            <a:r>
              <a:rPr lang="en-GB" sz="1400" dirty="0">
                <a:hlinkClick r:id="rId6"/>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7"/>
              </a:rPr>
              <a:t>24/1207</a:t>
            </a:r>
            <a:r>
              <a:rPr lang="en-GB" sz="1400" dirty="0"/>
              <a:t>	Preemption Session Setup						Jason Y. Guo</a:t>
            </a:r>
          </a:p>
          <a:p>
            <a:pPr lvl="1">
              <a:buFont typeface="Arial" panose="020B0604020202020204" pitchFamily="34" charset="0"/>
              <a:buChar char="•"/>
            </a:pPr>
            <a:r>
              <a:rPr lang="en-GB" sz="1400" dirty="0">
                <a:solidFill>
                  <a:srgbClr val="FF0000"/>
                </a:solidFill>
              </a:rPr>
              <a:t>24/1257</a:t>
            </a:r>
            <a:r>
              <a:rPr lang="en-GB" sz="1400" dirty="0"/>
              <a:t>	Preemption Procedure and Indication- follow up			Yunbo 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 (23’)</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t>SP1: Do you support the following:</a:t>
            </a:r>
          </a:p>
          <a:p>
            <a:pPr lvl="1">
              <a:buFont typeface="Arial" panose="020B0604020202020204" pitchFamily="34" charset="0"/>
              <a:buChar char="•"/>
            </a:pPr>
            <a:r>
              <a:rPr lang="en-US" sz="1000" dirty="0"/>
              <a:t>Define a request frame sent by a non-AP MLD in state 4 to initiate the roaming procedure</a:t>
            </a:r>
          </a:p>
          <a:p>
            <a:pPr lvl="1">
              <a:buFont typeface="Arial" panose="020B0604020202020204" pitchFamily="34" charset="0"/>
              <a:buChar char="•"/>
            </a:pPr>
            <a:r>
              <a:rPr lang="en-US" sz="1000" dirty="0"/>
              <a:t>The roaming procedure performs context transfer to the target AP MLD and changes the DS mapping from the current AP MLD to the target AP MLD</a:t>
            </a:r>
          </a:p>
          <a:p>
            <a:pPr lvl="1">
              <a:buFont typeface="Arial" panose="020B0604020202020204" pitchFamily="34" charset="0"/>
              <a:buChar char="•"/>
            </a:pPr>
            <a:r>
              <a:rPr lang="en-US" sz="1000" dirty="0"/>
              <a:t>Define a response frame sent to the non-AP MLD to indicate readiness for the non-AP MLD to send class 3 frames to the target AP MLD</a:t>
            </a:r>
          </a:p>
          <a:p>
            <a:pPr lvl="1">
              <a:buFont typeface="Arial" panose="020B0604020202020204" pitchFamily="34" charset="0"/>
              <a:buChar char="•"/>
            </a:pPr>
            <a:r>
              <a:rPr lang="en-US" sz="1000" dirty="0"/>
              <a:t>TBD on data transmission from non-AP MLD to current AP MLD during the request/response frame exchange</a:t>
            </a:r>
          </a:p>
          <a:p>
            <a:pPr lvl="1">
              <a:buFont typeface="Arial" panose="020B0604020202020204" pitchFamily="34" charset="0"/>
              <a:buChar char="•"/>
            </a:pPr>
            <a:r>
              <a:rPr lang="en-US" sz="1000" dirty="0"/>
              <a:t>NOTE - What context is transferred is TBD.    </a:t>
            </a:r>
          </a:p>
          <a:p>
            <a:pPr marL="57150" indent="0"/>
            <a:r>
              <a:rPr lang="en-US" sz="1050" b="0" i="1" dirty="0"/>
              <a:t>Supporting list:</a:t>
            </a:r>
          </a:p>
          <a:p>
            <a:pPr marL="57150" indent="0"/>
            <a:r>
              <a:rPr lang="en-US" sz="1050" dirty="0"/>
              <a:t>Result:</a:t>
            </a:r>
          </a:p>
          <a:p>
            <a:pPr marL="0" indent="0"/>
            <a:r>
              <a:rPr lang="en-US" sz="1050" dirty="0"/>
              <a:t>SP2: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a:t>
            </a:r>
          </a:p>
          <a:p>
            <a:pPr marL="0" indent="0"/>
            <a:r>
              <a:rPr lang="en-US" sz="105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113213"/>
          </a:xfrm>
        </p:spPr>
        <p:txBody>
          <a:bodyPr/>
          <a:lstStyle/>
          <a:p>
            <a:pPr marL="0" indent="0"/>
            <a:r>
              <a:rPr lang="en-US" sz="1400" dirty="0"/>
              <a:t>SP3: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200" dirty="0"/>
              <a:t>Block Ack Parameters and Block Ack Timeout Value indicated by the non-AP MLD for existing BA agreement of a TID</a:t>
            </a:r>
          </a:p>
          <a:p>
            <a:pPr marL="800100" lvl="1" indent="-342900">
              <a:buFont typeface="Arial" panose="020B0604020202020204" pitchFamily="34" charset="0"/>
              <a:buChar char="•"/>
            </a:pPr>
            <a:r>
              <a:rPr lang="en-US" sz="1200" dirty="0"/>
              <a:t>Next SN to be assigned for DL individually addressed data frame of each TID</a:t>
            </a:r>
          </a:p>
          <a:p>
            <a:pPr marL="800100" lvl="1" indent="-342900">
              <a:buFont typeface="Arial" panose="020B0604020202020204" pitchFamily="34" charset="0"/>
              <a:buChar char="•"/>
            </a:pPr>
            <a:r>
              <a:rPr lang="en-US" sz="1200" dirty="0"/>
              <a:t>Latest duplicate receiver cache for TID without BA agreement</a:t>
            </a:r>
          </a:p>
          <a:p>
            <a:pPr marL="800100" lvl="1" indent="-342900">
              <a:buFont typeface="Arial" panose="020B0604020202020204" pitchFamily="34" charset="0"/>
              <a:buChar char="•"/>
            </a:pPr>
            <a:r>
              <a:rPr lang="en-US" sz="1200" dirty="0"/>
              <a:t>latest SN that has been pass up for TID with UL BA agreement</a:t>
            </a:r>
          </a:p>
          <a:p>
            <a:pPr marL="800100" lvl="1" indent="-342900">
              <a:buFont typeface="Arial" panose="020B0604020202020204" pitchFamily="34" charset="0"/>
              <a:buChar char="•"/>
            </a:pPr>
            <a:r>
              <a:rPr lang="en-US" sz="1200" dirty="0"/>
              <a:t>TBD for other contexts</a:t>
            </a:r>
          </a:p>
          <a:p>
            <a:pPr marL="800100" lvl="1" indent="-342900">
              <a:buFont typeface="Arial" panose="020B0604020202020204" pitchFamily="34" charset="0"/>
              <a:buChar char="•"/>
            </a:pPr>
            <a:r>
              <a:rPr lang="en-US" sz="1200" dirty="0"/>
              <a:t>TBD on the agreed buffer size with the target AP MLD</a:t>
            </a:r>
          </a:p>
          <a:p>
            <a:pPr marL="57150" indent="0"/>
            <a:r>
              <a:rPr lang="en-US" sz="1400" b="0" i="1" dirty="0"/>
              <a:t>Supporting list: </a:t>
            </a:r>
          </a:p>
          <a:p>
            <a:pPr marL="57150" indent="0"/>
            <a:r>
              <a:rPr lang="en-US" sz="1400" dirty="0"/>
              <a:t>Result:</a:t>
            </a:r>
          </a:p>
          <a:p>
            <a:pPr marL="57150" indent="0"/>
            <a:endParaRPr lang="en-US" sz="1400" dirty="0"/>
          </a:p>
          <a:p>
            <a:pPr marL="57150" indent="0"/>
            <a:r>
              <a:rPr lang="en-US" sz="1400" dirty="0"/>
              <a:t>SP4: Do you support to use M-STA BA for Initial Control Response frame (ICR) for DL and UL, at least when carrying feedbacks (i.e. unavailability feedback)?</a:t>
            </a:r>
          </a:p>
          <a:p>
            <a:pPr marL="57150" indent="0"/>
            <a:r>
              <a:rPr lang="en-US" sz="1400" b="0" i="1" dirty="0"/>
              <a:t>Supporting list: [11-24/543, 11-24/857, 11-24/1226, 11-24/1247]</a:t>
            </a:r>
          </a:p>
          <a:p>
            <a:pPr marL="57150" indent="0"/>
            <a:r>
              <a:rPr lang="en-US" sz="140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The TGbn will allow more than one multi-AP transmission schemes in multi-AP operation.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Note: the multi-AP transmission schemes may include but not limited to C-TDMA, CBF, CSR, C-FDMA, JT/JR, etc.</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shared AP may provide a sharing AP a preferred multi-AP transmission scheme of the shared AP, when the shared AP supports more than one multi-AP transmission schemes.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Note: the multi-AP transmission schemes may include but not limited to C-TDMA, CBF, CSR, C-FDMA, JT/JR, etc.</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SP3: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may coordinate with a shared AP an availability/unavailability period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SP4: Do you support defining a common framework of a M-AP Coordinated transmission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NOTE: Coordination schemes such as: Co-SR (TXOP-based with power control), Co-BF, </a:t>
            </a:r>
            <a:br>
              <a:rPr lang="en-US" sz="1200" b="0" dirty="0">
                <a:solidFill>
                  <a:schemeClr val="tx1"/>
                </a:solidFill>
              </a:rPr>
            </a:br>
            <a:r>
              <a:rPr lang="en-US" sz="1200" b="0" dirty="0">
                <a:solidFill>
                  <a:schemeClr val="tx1"/>
                </a:solidFill>
              </a:rPr>
              <a:t>TBD Co-TDMA , TBD C-RTWT,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[24/1981r4]</a:t>
            </a:r>
            <a:endParaRPr lang="en-US" sz="1400" dirty="0"/>
          </a:p>
          <a:p>
            <a:r>
              <a:rPr lang="en-US" sz="1200" dirty="0"/>
              <a:t>SP5: </a:t>
            </a:r>
            <a:r>
              <a:rPr lang="en-US" sz="1200" b="0" dirty="0"/>
              <a:t>Do you support defining a common framework of a M-AP Coordinated transmission that includes the following stages:</a:t>
            </a:r>
          </a:p>
          <a:p>
            <a:r>
              <a:rPr lang="en-US" sz="1200" b="0" dirty="0"/>
              <a:t>	Stage 1: M-AP Discovery</a:t>
            </a:r>
          </a:p>
          <a:p>
            <a:r>
              <a:rPr lang="en-US" sz="1200" b="0" dirty="0"/>
              <a:t>	Stage 2: M-AP Coordination agreement setting</a:t>
            </a:r>
          </a:p>
          <a:p>
            <a:r>
              <a:rPr lang="en-US" sz="1200" b="0" dirty="0"/>
              <a:t>	Note: The phases are provisioned for the framework. Mandatory / Optional - TBD</a:t>
            </a:r>
          </a:p>
          <a:p>
            <a:r>
              <a:rPr lang="en-US" sz="1200" b="0" i="1" dirty="0">
                <a:solidFill>
                  <a:schemeClr val="tx1"/>
                </a:solidFill>
              </a:rPr>
              <a:t>Supporting doc: [24/1981r4]</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US" sz="1400" b="0" i="0" u="sng" strike="sngStrike" dirty="0">
                <a:solidFill>
                  <a:srgbClr val="0563C1"/>
                </a:solidFill>
                <a:effectLst/>
                <a:hlinkClick r:id="rId2"/>
              </a:rPr>
              <a:t>24/1566</a:t>
            </a:r>
            <a:r>
              <a:rPr lang="en-US" sz="1400" strike="sngStrike" dirty="0"/>
              <a:t> </a:t>
            </a:r>
            <a:r>
              <a:rPr lang="en-US" sz="1400" b="0" i="0" u="none" strike="sngStrike" dirty="0">
                <a:solidFill>
                  <a:srgbClr val="000000"/>
                </a:solidFill>
                <a:effectLst/>
              </a:rPr>
              <a:t>L4S Support in 802.11bn</a:t>
            </a:r>
            <a:r>
              <a:rPr lang="en-US" sz="1400" strike="sngStrike" dirty="0"/>
              <a:t> 						</a:t>
            </a:r>
            <a:r>
              <a:rPr lang="en-US" sz="1400" b="0" i="0" u="none" strike="sngStrike" dirty="0">
                <a:solidFill>
                  <a:srgbClr val="000000"/>
                </a:solidFill>
                <a:effectLst/>
              </a:rPr>
              <a:t>Prabodh Varshney</a:t>
            </a:r>
          </a:p>
          <a:p>
            <a:r>
              <a:rPr lang="en-US" sz="1400" b="0" i="0" u="sng" strike="noStrike" kern="1200" dirty="0">
                <a:solidFill>
                  <a:srgbClr val="0563C1"/>
                </a:solidFill>
                <a:effectLst/>
                <a:ea typeface="MS Gothic" panose="020B0609070205080204" pitchFamily="49" charset="-128"/>
                <a:hlinkClick r:id="rId3"/>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4"/>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a:p>
            <a:r>
              <a:rPr lang="en-GB" sz="1400" b="0" i="0" u="none" kern="1200" dirty="0">
                <a:solidFill>
                  <a:srgbClr val="FF0000"/>
                </a:solidFill>
                <a:effectLst/>
                <a:ea typeface="MS Gothic" panose="020B0609070205080204" pitchFamily="49" charset="-128"/>
                <a:hlinkClick r:id="rId5"/>
              </a:rPr>
              <a:t>24/1469</a:t>
            </a:r>
            <a:r>
              <a:rPr lang="en-GB" sz="1400" dirty="0"/>
              <a:t> </a:t>
            </a:r>
            <a:r>
              <a:rPr lang="en-GB" sz="1400" b="0" i="0" u="none" kern="1200" dirty="0">
                <a:solidFill>
                  <a:srgbClr val="000000"/>
                </a:solidFill>
                <a:effectLst/>
                <a:ea typeface="MS Gothic" panose="020B0609070205080204" pitchFamily="49" charset="-128"/>
              </a:rPr>
              <a:t>PHY primitive extension for NPCA</a:t>
            </a:r>
            <a:r>
              <a:rPr lang="en-GB" sz="1400" dirty="0"/>
              <a:t> 				</a:t>
            </a:r>
            <a:r>
              <a:rPr lang="en-GB" sz="1400" b="0" i="0" u="none" kern="1200" dirty="0">
                <a:solidFill>
                  <a:srgbClr val="000000"/>
                </a:solidFill>
                <a:effectLst/>
                <a:ea typeface="MS Gothic" panose="020B0609070205080204" pitchFamily="49" charset="-128"/>
              </a:rPr>
              <a:t>Yan Li</a:t>
            </a: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p>
          <a:p>
            <a:pPr lvl="1">
              <a:buFont typeface="Arial" panose="020B0604020202020204" pitchFamily="34" charset="0"/>
              <a:buChar char="•"/>
            </a:pPr>
            <a:endParaRPr lang="en-US" sz="1400" b="0" i="0" u="none" strike="noStrike" dirty="0">
              <a:solidFill>
                <a:srgbClr val="000000"/>
              </a:solidFill>
              <a:effectLst/>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1(23’)</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SP1: Do you support to include the following in the 11bn SFD :</a:t>
            </a:r>
          </a:p>
          <a:p>
            <a:pPr>
              <a:buFont typeface="Arial" panose="020B0604020202020204" pitchFamily="34" charset="0"/>
              <a:buChar char="•"/>
            </a:pPr>
            <a:r>
              <a:rPr lang="en-US" sz="14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400" b="0" i="1" dirty="0"/>
              <a:t>Supporting list: [24/838r0, 24/1075r1]</a:t>
            </a:r>
            <a:endParaRPr lang="en-US" sz="1400" dirty="0"/>
          </a:p>
          <a:p>
            <a:r>
              <a:rPr lang="en-US" sz="1400" dirty="0"/>
              <a:t>Result:</a:t>
            </a:r>
          </a:p>
          <a:p>
            <a:r>
              <a:rPr lang="en-US" sz="1400" dirty="0"/>
              <a:t>SP2: Do you support to include the following in the 11bn SFD :</a:t>
            </a:r>
          </a:p>
          <a:p>
            <a:pPr>
              <a:buFont typeface="Arial" panose="020B0604020202020204" pitchFamily="34" charset="0"/>
              <a:buChar char="•"/>
            </a:pPr>
            <a:r>
              <a:rPr lang="en-US" sz="1400" b="0" dirty="0"/>
              <a:t>The initiator AP that operates on different P20 channel from the responder AP should transmit its control frame and MGMT . frame in non-HT duplicate PPDU covering the P20 channel of the responder AP.</a:t>
            </a:r>
          </a:p>
          <a:p>
            <a:r>
              <a:rPr lang="en-US" sz="1400" b="0" i="1" dirty="0"/>
              <a:t>Supporting list: [24/838r0, 24/1075r1]</a:t>
            </a:r>
          </a:p>
          <a:p>
            <a:r>
              <a:rPr lang="en-US" sz="1400" dirty="0"/>
              <a:t>Result:</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SP3: </a:t>
            </a:r>
            <a:r>
              <a:rPr lang="en-US" sz="1400" b="0" dirty="0"/>
              <a:t>Do you support that a non-AP STA can request its associated AP to initiate TXOPs/frame exchanges with the STA with an initial control frame that enables the non-AP STA to include unavailability feedback in the initial response frame?</a:t>
            </a:r>
          </a:p>
          <a:p>
            <a:r>
              <a:rPr lang="en-US" sz="1400" b="0" i="1" dirty="0"/>
              <a:t>Supporting list: [11-24/543, 11-24/857, 11-24/1226, 11-24/1247]</a:t>
            </a:r>
          </a:p>
          <a:p>
            <a:r>
              <a:rPr lang="en-US" sz="1400" dirty="0"/>
              <a:t>SP4: ??</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p:txBody>
          <a:bodyPr/>
          <a:lstStyle/>
          <a:p>
            <a:r>
              <a:rPr lang="en-US" dirty="0"/>
              <a:t>Straw Polls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pPr marL="0">
              <a:spcBef>
                <a:spcPts val="0"/>
              </a:spcBef>
            </a:pPr>
            <a:r>
              <a:rPr lang="en-US" sz="1200" dirty="0"/>
              <a:t>SP2: Do you agree to define HIP EDCA in UHR where a STA with Low Latency traffic may be allowed, based on TBD conditions, to send a Defer Signal (e.g. CTS frame or RTS) to start a protected short contention for pending LL data</a:t>
            </a:r>
          </a:p>
          <a:p>
            <a:pPr marR="0" lvl="1" indent="-342900">
              <a:spcBef>
                <a:spcPts val="0"/>
              </a:spcBef>
              <a:buFont typeface="Arial" panose="020B0604020202020204" pitchFamily="34" charset="0"/>
              <a:buChar char="•"/>
              <a:tabLst>
                <a:tab pos="457200" algn="l"/>
              </a:tabLst>
            </a:pPr>
            <a:r>
              <a:rPr lang="en-US" sz="1050" dirty="0"/>
              <a:t>Conditions to be allowed to send a Defer Signal is TBD</a:t>
            </a:r>
          </a:p>
          <a:p>
            <a:pPr marR="0" lvl="1" indent="-342900">
              <a:spcBef>
                <a:spcPts val="0"/>
              </a:spcBef>
              <a:buFont typeface="Arial" panose="020B0604020202020204" pitchFamily="34" charset="0"/>
              <a:buChar char="•"/>
              <a:tabLst>
                <a:tab pos="457200" algn="l"/>
              </a:tabLst>
            </a:pPr>
            <a:r>
              <a:rPr lang="en-US" sz="1050" dirty="0"/>
              <a:t>STA in </a:t>
            </a:r>
            <a:r>
              <a:rPr lang="en-US" sz="1050" dirty="0" err="1"/>
              <a:t>HiP</a:t>
            </a:r>
            <a:r>
              <a:rPr lang="en-US" sz="1050" dirty="0"/>
              <a:t> EDCA always use RTS/CTS as initial frame exchange and retry.</a:t>
            </a:r>
          </a:p>
          <a:p>
            <a:pPr marR="0" lvl="1" indent="-342900">
              <a:spcBef>
                <a:spcPts val="0"/>
              </a:spcBef>
              <a:buFont typeface="Arial" panose="020B0604020202020204" pitchFamily="34" charset="0"/>
              <a:buChar char="•"/>
              <a:tabLst>
                <a:tab pos="457200" algn="l"/>
              </a:tabLst>
            </a:pPr>
            <a:r>
              <a:rPr lang="en-US" sz="1050" dirty="0"/>
              <a:t>Duration of protected short contention is TBD.</a:t>
            </a:r>
          </a:p>
          <a:p>
            <a:pPr marR="0" lvl="1" indent="-342900">
              <a:spcBef>
                <a:spcPts val="0"/>
              </a:spcBef>
              <a:buFont typeface="Arial" panose="020B0604020202020204" pitchFamily="34" charset="0"/>
              <a:buChar char="•"/>
              <a:tabLst>
                <a:tab pos="457200" algn="l"/>
              </a:tabLst>
            </a:pPr>
            <a:r>
              <a:rPr lang="en-US" sz="1050" dirty="0"/>
              <a:t>Access parameters (AIFSN, CW and the expansion rules) used to transmit the Defer Signal are TBD. The retry count where the Defer Signal is allowed to be sent is TBD</a:t>
            </a:r>
          </a:p>
          <a:p>
            <a:pPr marR="0" lvl="1" indent="-342900">
              <a:spcBef>
                <a:spcPts val="0"/>
              </a:spcBef>
              <a:buFont typeface="Arial" panose="020B0604020202020204" pitchFamily="34" charset="0"/>
              <a:buChar char="•"/>
              <a:tabLst>
                <a:tab pos="457200" algn="l"/>
              </a:tabLst>
            </a:pPr>
            <a:r>
              <a:rPr lang="en-US" sz="1050" dirty="0"/>
              <a:t>Contention parameters for the protected short contention are TBD. The STAs that transmitted a Defer Signal but did not win the protected short contention will initiate a new retry.</a:t>
            </a:r>
          </a:p>
          <a:p>
            <a:pPr marR="0" lvl="1" indent="-342900">
              <a:spcBef>
                <a:spcPts val="0"/>
              </a:spcBef>
              <a:buFont typeface="Arial" panose="020B0604020202020204" pitchFamily="34" charset="0"/>
              <a:buChar char="•"/>
              <a:tabLst>
                <a:tab pos="457200" algn="l"/>
              </a:tabLst>
            </a:pPr>
            <a:r>
              <a:rPr lang="en-US" sz="1050" dirty="0"/>
              <a:t>Low Latency traffic is treated as AC_VO traffic. Other cases are TBD.</a:t>
            </a:r>
          </a:p>
          <a:p>
            <a:pPr marR="0" lvl="1" indent="-342900">
              <a:spcBef>
                <a:spcPts val="0"/>
              </a:spcBef>
              <a:buFont typeface="Arial" panose="020B0604020202020204" pitchFamily="34" charset="0"/>
              <a:buChar char="•"/>
              <a:tabLst>
                <a:tab pos="457200" algn="l"/>
              </a:tabLst>
            </a:pPr>
            <a:r>
              <a:rPr lang="en-US" sz="1050" dirty="0"/>
              <a:t>The solution would provide control on the degree of collisions that may occur while using it and, allows for autonomous randomness or/and controlled by the AP      </a:t>
            </a:r>
          </a:p>
          <a:p>
            <a:pPr marR="0" lvl="1" indent="-342900">
              <a:spcBef>
                <a:spcPts val="0"/>
              </a:spcBef>
              <a:buFont typeface="Arial" panose="020B0604020202020204" pitchFamily="34" charset="0"/>
              <a:buChar char="•"/>
              <a:tabLst>
                <a:tab pos="457200" algn="l"/>
              </a:tabLst>
            </a:pPr>
            <a:r>
              <a:rPr lang="en-US" sz="1050" dirty="0"/>
              <a:t>No new synchronization requirement on STA side</a:t>
            </a:r>
          </a:p>
          <a:p>
            <a:r>
              <a:rPr lang="en-US" sz="1000" b="0" i="1" dirty="0"/>
              <a:t>Supporting list: [24/1144]</a:t>
            </a:r>
          </a:p>
          <a:p>
            <a:r>
              <a:rPr lang="en-US" sz="1000" dirty="0"/>
              <a:t>Result:</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221930</TotalTime>
  <Words>9554</Words>
  <Application>Microsoft Office PowerPoint</Application>
  <PresentationFormat>On-screen Show (4:3)</PresentationFormat>
  <Paragraphs>2252</Paragraphs>
  <Slides>74</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5" baseType="lpstr">
      <vt:lpstr>MS Gothic</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(45’)</vt:lpstr>
      <vt:lpstr>Wednesday PHY Agenda–AM2</vt:lpstr>
      <vt:lpstr>Wednesday MAC Agenda–AM2</vt:lpstr>
      <vt:lpstr>Straw Polls Part 1 (23’)</vt:lpstr>
      <vt:lpstr>Straw Polls Part 2 (22’)</vt:lpstr>
      <vt:lpstr>Wednesday Joint Agenda-PM2</vt:lpstr>
      <vt:lpstr>Approve TG Minutes</vt:lpstr>
      <vt:lpstr>Straw Polls – Part 1 (23 mins)</vt:lpstr>
      <vt:lpstr>Straw Polls – Part 2 (22 mins)</vt:lpstr>
      <vt:lpstr>Submissions (L4S, DRU, NPCA)</vt:lpstr>
      <vt:lpstr>Thursday PHY Agenda–AM1</vt:lpstr>
      <vt:lpstr>Thursday MAC Agenda–AM1</vt:lpstr>
      <vt:lpstr>Straw Polls Part 1(23’)</vt:lpstr>
      <vt:lpstr>Straw Polls Part 2 (45’)</vt:lpstr>
      <vt:lpstr>Thursday PHY Agenda–AM2</vt:lpstr>
      <vt:lpstr>Thursday MAC Agenda–AM2</vt:lpstr>
      <vt:lpstr>Straw Polls (45’)</vt:lpstr>
      <vt:lpstr>Thursday Joint Agenda-PM2</vt:lpstr>
      <vt:lpstr>Straw Polls (45’)</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2024-09-09T19:38:51Z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