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33" r:id="rId22"/>
    <p:sldId id="1234" r:id="rId23"/>
    <p:sldId id="1235" r:id="rId24"/>
    <p:sldId id="1236" r:id="rId25"/>
    <p:sldId id="1242" r:id="rId26"/>
    <p:sldId id="1238" r:id="rId27"/>
    <p:sldId id="1239" r:id="rId28"/>
    <p:sldId id="1240" r:id="rId29"/>
    <p:sldId id="1241" r:id="rId30"/>
    <p:sldId id="1244" r:id="rId31"/>
    <p:sldId id="1243" r:id="rId32"/>
    <p:sldId id="1248" r:id="rId33"/>
    <p:sldId id="1249" r:id="rId34"/>
    <p:sldId id="1137" r:id="rId35"/>
    <p:sldId id="1006" r:id="rId36"/>
    <p:sldId id="1178" r:id="rId37"/>
    <p:sldId id="1023" r:id="rId38"/>
    <p:sldId id="1024" r:id="rId39"/>
    <p:sldId id="1028" r:id="rId40"/>
    <p:sldId id="1157" r:id="rId41"/>
    <p:sldId id="1158" r:id="rId42"/>
    <p:sldId id="1246" r:id="rId43"/>
    <p:sldId id="1245" r:id="rId44"/>
    <p:sldId id="1219" r:id="rId45"/>
    <p:sldId id="1220" r:id="rId46"/>
    <p:sldId id="1223" r:id="rId47"/>
    <p:sldId id="1224" r:id="rId48"/>
    <p:sldId id="1225" r:id="rId49"/>
    <p:sldId id="1226" r:id="rId50"/>
    <p:sldId id="1250" r:id="rId51"/>
    <p:sldId id="1231" r:id="rId52"/>
    <p:sldId id="1232" r:id="rId53"/>
    <p:sldId id="1251" r:id="rId54"/>
    <p:sldId id="1252" r:id="rId55"/>
    <p:sldId id="1181" r:id="rId56"/>
    <p:sldId id="1039" r:id="rId57"/>
    <p:sldId id="1253" r:id="rId58"/>
    <p:sldId id="1247" r:id="rId59"/>
    <p:sldId id="1227" r:id="rId60"/>
    <p:sldId id="1228" r:id="rId61"/>
    <p:sldId id="1254" r:id="rId62"/>
    <p:sldId id="1229" r:id="rId63"/>
    <p:sldId id="1230" r:id="rId64"/>
    <p:sldId id="1255" r:id="rId65"/>
    <p:sldId id="356" r:id="rId66"/>
    <p:sldId id="1182" r:id="rId67"/>
    <p:sldId id="1069" r:id="rId68"/>
    <p:sldId id="997" r:id="rId69"/>
    <p:sldId id="362" r:id="rId70"/>
    <p:sldId id="1034" r:id="rId71"/>
    <p:sldId id="323" r:id="rId7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296" dt="2024-09-08T02:28:50.0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custSel addSld delSld modSld sldOrd modMainMaster">
      <pc:chgData name="Alfred Asterjadhi" userId="39de57b9-85c0-4fd1-aaac-8ca2b6560ad0" providerId="ADAL" clId="{E0725D23-625E-498B-87E0-2B1913CF0FE0}" dt="2024-09-08T02:53:20.062" v="5833"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8T02:18:27.946" v="5711" actId="2165"/>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8T02:18:27.946" v="5711" actId="216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7T18:40:24.080" v="1152"/>
        <pc:sldMkLst>
          <pc:docMk/>
          <pc:sldMk cId="2243228416" sldId="299"/>
        </pc:sldMkLst>
        <pc:spChg chg="mod">
          <ac:chgData name="Alfred Asterjadhi" userId="39de57b9-85c0-4fd1-aaac-8ca2b6560ad0" providerId="ADAL" clId="{E0725D23-625E-498B-87E0-2B1913CF0FE0}" dt="2024-09-07T18:40:19.690" v="1150"/>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7T18:40:24.080" v="1152"/>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07T19:56:20.886" v="1931" actId="13926"/>
        <pc:sldMkLst>
          <pc:docMk/>
          <pc:sldMk cId="3930036297" sldId="356"/>
        </pc:sldMkLst>
        <pc:spChg chg="mod">
          <ac:chgData name="Alfred Asterjadhi" userId="39de57b9-85c0-4fd1-aaac-8ca2b6560ad0" providerId="ADAL" clId="{E0725D23-625E-498B-87E0-2B1913CF0FE0}" dt="2024-09-07T19:56:20.886" v="1931" actId="13926"/>
          <ac:spMkLst>
            <pc:docMk/>
            <pc:sldMk cId="3930036297" sldId="356"/>
            <ac:spMk id="2" creationId="{4B5F0D0E-8BB7-48AB-9160-728B8B3399A2}"/>
          </ac:spMkLst>
        </pc:spChg>
        <pc:spChg chg="mod">
          <ac:chgData name="Alfred Asterjadhi" userId="39de57b9-85c0-4fd1-aaac-8ca2b6560ad0" providerId="ADAL" clId="{E0725D23-625E-498B-87E0-2B1913CF0FE0}" dt="2024-08-05T20:10:22.585" v="605"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8-05T20:11:13.910" v="631" actId="6264"/>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8-05T20:11:13.910" v="631" actId="6264"/>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8-05T20:11:04.686" v="621" actId="6264"/>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mod ord">
          <ac:chgData name="Alfred Asterjadhi" userId="39de57b9-85c0-4fd1-aaac-8ca2b6560ad0" providerId="ADAL" clId="{E0725D23-625E-498B-87E0-2B1913CF0FE0}" dt="2024-08-05T20:11:04.686" v="621" actId="6264"/>
          <ac:spMkLst>
            <pc:docMk/>
            <pc:sldMk cId="3140364693" sldId="997"/>
            <ac:spMk id="11" creationId="{7EC72086-D1FA-8844-986B-F59F77419C9B}"/>
          </ac:spMkLst>
        </pc:spChg>
      </pc:sldChg>
      <pc:sldChg chg="modSp mod">
        <pc:chgData name="Alfred Asterjadhi" userId="39de57b9-85c0-4fd1-aaac-8ca2b6560ad0" providerId="ADAL" clId="{E0725D23-625E-498B-87E0-2B1913CF0FE0}" dt="2024-09-08T02:00:14.239" v="4561" actId="13926"/>
        <pc:sldMkLst>
          <pc:docMk/>
          <pc:sldMk cId="3233208257" sldId="1006"/>
        </pc:sldMkLst>
        <pc:spChg chg="mod">
          <ac:chgData name="Alfred Asterjadhi" userId="39de57b9-85c0-4fd1-aaac-8ca2b6560ad0" providerId="ADAL" clId="{E0725D23-625E-498B-87E0-2B1913CF0FE0}" dt="2024-09-08T02:00:14.239" v="4561" actId="13926"/>
          <ac:spMkLst>
            <pc:docMk/>
            <pc:sldMk cId="3233208257" sldId="1006"/>
            <ac:spMk id="2" creationId="{4B5F0D0E-8BB7-48AB-9160-728B8B3399A2}"/>
          </ac:spMkLst>
        </pc:spChg>
        <pc:spChg chg="mod">
          <ac:chgData name="Alfred Asterjadhi" userId="39de57b9-85c0-4fd1-aaac-8ca2b6560ad0" providerId="ADAL" clId="{E0725D23-625E-498B-87E0-2B1913CF0FE0}" dt="2024-08-05T20:02:34.045" v="347" actId="20577"/>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8T02:53:20.062" v="5833"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8T02:53:20.062" v="5833"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mod">
        <pc:chgData name="Alfred Asterjadhi" userId="39de57b9-85c0-4fd1-aaac-8ca2b6560ad0" providerId="ADAL" clId="{E0725D23-625E-498B-87E0-2B1913CF0FE0}" dt="2024-09-08T02:13:43.624" v="5574" actId="207"/>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addSp delSp modSp mod chgLayout">
        <pc:chgData name="Alfred Asterjadhi" userId="39de57b9-85c0-4fd1-aaac-8ca2b6560ad0" providerId="ADAL" clId="{E0725D23-625E-498B-87E0-2B1913CF0FE0}" dt="2024-09-07T19:54:38.572" v="1930" actId="1076"/>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7T19:54:38.572" v="1930" actId="1076"/>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08T01:38:07.009" v="2831" actId="20577"/>
        <pc:sldMkLst>
          <pc:docMk/>
          <pc:sldMk cId="2191704044" sldId="1039"/>
        </pc:sldMkLst>
        <pc:spChg chg="mod ord">
          <ac:chgData name="Alfred Asterjadhi" userId="39de57b9-85c0-4fd1-aaac-8ca2b6560ad0" providerId="ADAL" clId="{E0725D23-625E-498B-87E0-2B1913CF0FE0}" dt="2024-09-08T01:37:59.372" v="2829"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08T01:38:07.009" v="2831" actId="20577"/>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8-05T20:10:40.172" v="609" actId="207"/>
        <pc:sldMkLst>
          <pc:docMk/>
          <pc:sldMk cId="1268796722" sldId="1069"/>
        </pc:sldMkLst>
        <pc:spChg chg="mod">
          <ac:chgData name="Alfred Asterjadhi" userId="39de57b9-85c0-4fd1-aaac-8ca2b6560ad0" providerId="ADAL" clId="{E0725D23-625E-498B-87E0-2B1913CF0FE0}" dt="2024-08-05T20:10:40.172" v="609" actId="20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08T01:45:10.290" v="2929"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08T01:45:10.290" v="2929"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07T19:40:48.634" v="1673" actId="20577"/>
        <pc:sldMkLst>
          <pc:docMk/>
          <pc:sldMk cId="1686497341" sldId="1157"/>
        </pc:sldMkLst>
        <pc:spChg chg="mod">
          <ac:chgData name="Alfred Asterjadhi" userId="39de57b9-85c0-4fd1-aaac-8ca2b6560ad0" providerId="ADAL" clId="{E0725D23-625E-498B-87E0-2B1913CF0FE0}" dt="2024-09-07T19:14:44.385" v="1269"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07T19:40:48.634" v="1673"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07T20:55:08.718" v="1943" actId="13926"/>
        <pc:sldMkLst>
          <pc:docMk/>
          <pc:sldMk cId="1087777977" sldId="1158"/>
        </pc:sldMkLst>
        <pc:spChg chg="mod">
          <ac:chgData name="Alfred Asterjadhi" userId="39de57b9-85c0-4fd1-aaac-8ca2b6560ad0" providerId="ADAL" clId="{E0725D23-625E-498B-87E0-2B1913CF0FE0}" dt="2024-09-07T20:55:08.718" v="1943"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07T20:55:02.558" v="1942"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8T02:51:49.063" v="5809" actId="20577"/>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8T02:51:49.063" v="5809" actId="20577"/>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07T19:52:30.296" v="1897" actId="20577"/>
        <pc:sldMkLst>
          <pc:docMk/>
          <pc:sldMk cId="1738592868" sldId="1181"/>
        </pc:sldMkLst>
        <pc:spChg chg="mod">
          <ac:chgData name="Alfred Asterjadhi" userId="39de57b9-85c0-4fd1-aaac-8ca2b6560ad0" providerId="ADAL" clId="{E0725D23-625E-498B-87E0-2B1913CF0FE0}" dt="2024-09-07T19:51:57.915" v="1881"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7T19:52:30.296" v="1897" actId="2057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07T19:53:36.119" v="1928" actId="20577"/>
        <pc:sldMkLst>
          <pc:docMk/>
          <pc:sldMk cId="2152064426" sldId="1182"/>
        </pc:sldMkLst>
        <pc:spChg chg="mod ord">
          <ac:chgData name="Alfred Asterjadhi" userId="39de57b9-85c0-4fd1-aaac-8ca2b6560ad0" providerId="ADAL" clId="{E0725D23-625E-498B-87E0-2B1913CF0FE0}" dt="2024-09-07T19:53:36.119" v="1928"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mod ord">
          <ac:chgData name="Alfred Asterjadhi" userId="39de57b9-85c0-4fd1-aaac-8ca2b6560ad0" providerId="ADAL" clId="{E0725D23-625E-498B-87E0-2B1913CF0FE0}" dt="2024-08-05T20:10:53.849" v="618"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8-05T20:10:53.849" v="618"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8-05T20:10:53.849" v="618"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07T19:53:30.934" v="1914" actId="20577"/>
          <ac:spMkLst>
            <pc:docMk/>
            <pc:sldMk cId="2152064426" sldId="1182"/>
            <ac:spMk id="11" creationId="{FCB036F9-C53E-4FA7-0AA8-F449B171258B}"/>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07T19:27:36.523" v="1456" actId="20577"/>
        <pc:sldMkLst>
          <pc:docMk/>
          <pc:sldMk cId="4088868839" sldId="1219"/>
        </pc:sldMkLst>
        <pc:spChg chg="mod">
          <ac:chgData name="Alfred Asterjadhi" userId="39de57b9-85c0-4fd1-aaac-8ca2b6560ad0" providerId="ADAL" clId="{E0725D23-625E-498B-87E0-2B1913CF0FE0}" dt="2024-09-07T19:23:48.492" v="1396"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07T19:27:36.523" v="1456" actId="2057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07T21:03:55.211" v="1981" actId="13926"/>
        <pc:sldMkLst>
          <pc:docMk/>
          <pc:sldMk cId="3678236525" sldId="1220"/>
        </pc:sldMkLst>
        <pc:spChg chg="mod">
          <ac:chgData name="Alfred Asterjadhi" userId="39de57b9-85c0-4fd1-aaac-8ca2b6560ad0" providerId="ADAL" clId="{E0725D23-625E-498B-87E0-2B1913CF0FE0}" dt="2024-09-07T21:03:55.211" v="1981"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07T21:03:52.768" v="1980"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07T19:30:32.383" v="1503" actId="20577"/>
        <pc:sldMkLst>
          <pc:docMk/>
          <pc:sldMk cId="3387728792" sldId="1223"/>
        </pc:sldMkLst>
        <pc:spChg chg="mod">
          <ac:chgData name="Alfred Asterjadhi" userId="39de57b9-85c0-4fd1-aaac-8ca2b6560ad0" providerId="ADAL" clId="{E0725D23-625E-498B-87E0-2B1913CF0FE0}" dt="2024-09-07T19:28:30.332" v="1457"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07T19:30:32.383" v="1503" actId="2057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07T21:06:13.551" v="1990" actId="403"/>
        <pc:sldMkLst>
          <pc:docMk/>
          <pc:sldMk cId="1373430212" sldId="1224"/>
        </pc:sldMkLst>
        <pc:spChg chg="mod">
          <ac:chgData name="Alfred Asterjadhi" userId="39de57b9-85c0-4fd1-aaac-8ca2b6560ad0" providerId="ADAL" clId="{E0725D23-625E-498B-87E0-2B1913CF0FE0}" dt="2024-09-07T21:06:00.253" v="1989"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07T21:06:13.551" v="1990" actId="403"/>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07T19:35:13.010" v="1587" actId="13926"/>
        <pc:sldMkLst>
          <pc:docMk/>
          <pc:sldMk cId="3702184137" sldId="1225"/>
        </pc:sldMkLst>
        <pc:spChg chg="mod">
          <ac:chgData name="Alfred Asterjadhi" userId="39de57b9-85c0-4fd1-aaac-8ca2b6560ad0" providerId="ADAL" clId="{E0725D23-625E-498B-87E0-2B1913CF0FE0}" dt="2024-09-07T19:35:13.010" v="1587"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07T19:35:10.084" v="1586" actId="2057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08T02:27:32.412" v="5716" actId="20577"/>
        <pc:sldMkLst>
          <pc:docMk/>
          <pc:sldMk cId="64688138" sldId="1226"/>
        </pc:sldMkLst>
        <pc:spChg chg="mod">
          <ac:chgData name="Alfred Asterjadhi" userId="39de57b9-85c0-4fd1-aaac-8ca2b6560ad0" providerId="ADAL" clId="{E0725D23-625E-498B-87E0-2B1913CF0FE0}" dt="2024-09-07T21:06:34.710" v="1991" actId="13926"/>
          <ac:spMkLst>
            <pc:docMk/>
            <pc:sldMk cId="64688138" sldId="1226"/>
            <ac:spMk id="2" creationId="{4B5F0D0E-8BB7-48AB-9160-728B8B3399A2}"/>
          </ac:spMkLst>
        </pc:spChg>
        <pc:spChg chg="mod">
          <ac:chgData name="Alfred Asterjadhi" userId="39de57b9-85c0-4fd1-aaac-8ca2b6560ad0" providerId="ADAL" clId="{E0725D23-625E-498B-87E0-2B1913CF0FE0}" dt="2024-09-08T02:27:32.412" v="5716" actId="2057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08T02:27:54.752" v="5717" actId="20577"/>
        <pc:sldMkLst>
          <pc:docMk/>
          <pc:sldMk cId="3384351993" sldId="1227"/>
        </pc:sldMkLst>
        <pc:spChg chg="mod">
          <ac:chgData name="Alfred Asterjadhi" userId="39de57b9-85c0-4fd1-aaac-8ca2b6560ad0" providerId="ADAL" clId="{E0725D23-625E-498B-87E0-2B1913CF0FE0}" dt="2024-09-07T19:43:07.781" v="1739"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08T02:27:54.752" v="5717" actId="2057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08T01:43:20.209" v="2851" actId="20577"/>
        <pc:sldMkLst>
          <pc:docMk/>
          <pc:sldMk cId="940992785" sldId="1228"/>
        </pc:sldMkLst>
        <pc:spChg chg="mod">
          <ac:chgData name="Alfred Asterjadhi" userId="39de57b9-85c0-4fd1-aaac-8ca2b6560ad0" providerId="ADAL" clId="{E0725D23-625E-498B-87E0-2B1913CF0FE0}" dt="2024-09-07T21:15:23.633" v="2121" actId="13926"/>
          <ac:spMkLst>
            <pc:docMk/>
            <pc:sldMk cId="940992785" sldId="1228"/>
            <ac:spMk id="2" creationId="{4B5F0D0E-8BB7-48AB-9160-728B8B3399A2}"/>
          </ac:spMkLst>
        </pc:spChg>
        <pc:spChg chg="mod">
          <ac:chgData name="Alfred Asterjadhi" userId="39de57b9-85c0-4fd1-aaac-8ca2b6560ad0" providerId="ADAL" clId="{E0725D23-625E-498B-87E0-2B1913CF0FE0}" dt="2024-09-08T01:43:20.209" v="2851"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07T19:44:58.720" v="1745" actId="13926"/>
        <pc:sldMkLst>
          <pc:docMk/>
          <pc:sldMk cId="1043595049" sldId="1229"/>
        </pc:sldMkLst>
        <pc:spChg chg="mod">
          <ac:chgData name="Alfred Asterjadhi" userId="39de57b9-85c0-4fd1-aaac-8ca2b6560ad0" providerId="ADAL" clId="{E0725D23-625E-498B-87E0-2B1913CF0FE0}" dt="2024-09-07T19:44:58.720" v="1745" actId="13926"/>
          <ac:spMkLst>
            <pc:docMk/>
            <pc:sldMk cId="1043595049" sldId="1229"/>
            <ac:spMk id="2" creationId="{4B5F0D0E-8BB7-48AB-9160-728B8B3399A2}"/>
          </ac:spMkLst>
        </pc:spChg>
        <pc:spChg chg="mod">
          <ac:chgData name="Alfred Asterjadhi" userId="39de57b9-85c0-4fd1-aaac-8ca2b6560ad0" providerId="ADAL" clId="{E0725D23-625E-498B-87E0-2B1913CF0FE0}" dt="2024-08-05T20:09:56.592" v="585" actId="2057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08T02:28:36.665" v="5774" actId="5793"/>
        <pc:sldMkLst>
          <pc:docMk/>
          <pc:sldMk cId="2178137531" sldId="1230"/>
        </pc:sldMkLst>
        <pc:spChg chg="mod">
          <ac:chgData name="Alfred Asterjadhi" userId="39de57b9-85c0-4fd1-aaac-8ca2b6560ad0" providerId="ADAL" clId="{E0725D23-625E-498B-87E0-2B1913CF0FE0}" dt="2024-09-07T21:18:16.172" v="2127"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08T02:28:36.665" v="5774" actId="5793"/>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07T19:41:04.286" v="1687" actId="20577"/>
        <pc:sldMkLst>
          <pc:docMk/>
          <pc:sldMk cId="174109028" sldId="1231"/>
        </pc:sldMkLst>
        <pc:spChg chg="mod">
          <ac:chgData name="Alfred Asterjadhi" userId="39de57b9-85c0-4fd1-aaac-8ca2b6560ad0" providerId="ADAL" clId="{E0725D23-625E-498B-87E0-2B1913CF0FE0}" dt="2024-09-07T19:40:12.455" v="166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07T19:41:04.286" v="1687" actId="2057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08T01:25:20.616" v="2438" actId="20577"/>
        <pc:sldMkLst>
          <pc:docMk/>
          <pc:sldMk cId="3589399835" sldId="1232"/>
        </pc:sldMkLst>
        <pc:spChg chg="mod">
          <ac:chgData name="Alfred Asterjadhi" userId="39de57b9-85c0-4fd1-aaac-8ca2b6560ad0" providerId="ADAL" clId="{E0725D23-625E-498B-87E0-2B1913CF0FE0}" dt="2024-09-07T21:09:15.014" v="2025"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08T01:25:20.616" v="2438" actId="20577"/>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8T00:45:56.833" v="2173"/>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8T00:45:56.833" v="2173"/>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00:55:06.731" v="2201"/>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ac:chgData name="Alfred Asterjadhi" userId="39de57b9-85c0-4fd1-aaac-8ca2b6560ad0" providerId="ADAL" clId="{E0725D23-625E-498B-87E0-2B1913CF0FE0}" dt="2024-09-08T00:55:06.731" v="2201"/>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08T00:56:14.042" v="220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ac:chgData name="Alfred Asterjadhi" userId="39de57b9-85c0-4fd1-aaac-8ca2b6560ad0" providerId="ADAL" clId="{E0725D23-625E-498B-87E0-2B1913CF0FE0}" dt="2024-09-08T00:56:14.042" v="220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07T20:56:41.380" v="1949" actId="13926"/>
        <pc:sldMkLst>
          <pc:docMk/>
          <pc:sldMk cId="920259370" sldId="1245"/>
        </pc:sldMkLst>
        <pc:spChg chg="mod">
          <ac:chgData name="Alfred Asterjadhi" userId="39de57b9-85c0-4fd1-aaac-8ca2b6560ad0" providerId="ADAL" clId="{E0725D23-625E-498B-87E0-2B1913CF0FE0}" dt="2024-09-07T20:56:41.380" v="194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07T20:56:35.439" v="1948" actId="2057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07T19:20:54.549" v="1344" actId="20577"/>
        <pc:sldMkLst>
          <pc:docMk/>
          <pc:sldMk cId="1885086192" sldId="1246"/>
        </pc:sldMkLst>
        <pc:spChg chg="mod">
          <ac:chgData name="Alfred Asterjadhi" userId="39de57b9-85c0-4fd1-aaac-8ca2b6560ad0" providerId="ADAL" clId="{E0725D23-625E-498B-87E0-2B1913CF0FE0}" dt="2024-09-07T19:20:47.827" v="1342"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07T19:20:54.549" v="1344" actId="2057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add">
        <pc:chgData name="Alfred Asterjadhi" userId="39de57b9-85c0-4fd1-aaac-8ca2b6560ad0" providerId="ADAL" clId="{E0725D23-625E-498B-87E0-2B1913CF0FE0}" dt="2024-09-07T19:51:37.666" v="1852" actId="2890"/>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pc:chgData name="Alfred Asterjadhi" userId="39de57b9-85c0-4fd1-aaac-8ca2b6560ad0" providerId="ADAL" clId="{E0725D23-625E-498B-87E0-2B1913CF0FE0}" dt="2024-09-08T00:58:50.148" v="2209"/>
        <pc:sldMkLst>
          <pc:docMk/>
          <pc:sldMk cId="943281107" sldId="1249"/>
        </pc:sldMkLst>
        <pc:graphicFrameChg chg="mod">
          <ac:chgData name="Alfred Asterjadhi" userId="39de57b9-85c0-4fd1-aaac-8ca2b6560ad0" providerId="ADAL" clId="{E0725D23-625E-498B-87E0-2B1913CF0FE0}" dt="2024-09-08T00:58:50.148" v="2209"/>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08T02:30:26.771" v="5782"/>
        <pc:sldMkLst>
          <pc:docMk/>
          <pc:sldMk cId="2720276386" sldId="1250"/>
        </pc:sldMkLst>
        <pc:spChg chg="mod ord">
          <ac:chgData name="Alfred Asterjadhi" userId="39de57b9-85c0-4fd1-aaac-8ca2b6560ad0" providerId="ADAL" clId="{E0725D23-625E-498B-87E0-2B1913CF0FE0}" dt="2024-09-08T01:19:49.381" v="2292" actId="6264"/>
          <ac:spMkLst>
            <pc:docMk/>
            <pc:sldMk cId="2720276386" sldId="1250"/>
            <ac:spMk id="2" creationId="{F8E71A1C-81DF-203F-67AF-C01DC9A16530}"/>
          </ac:spMkLst>
        </pc:spChg>
        <pc:spChg chg="mod ord">
          <ac:chgData name="Alfred Asterjadhi" userId="39de57b9-85c0-4fd1-aaac-8ca2b6560ad0" providerId="ADAL" clId="{E0725D23-625E-498B-87E0-2B1913CF0FE0}" dt="2024-09-08T02:22:53.962" v="5712" actId="20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08T01:31:03.036" v="2704" actId="404"/>
        <pc:sldMkLst>
          <pc:docMk/>
          <pc:sldMk cId="2325061337" sldId="1251"/>
        </pc:sldMkLst>
        <pc:spChg chg="mod">
          <ac:chgData name="Alfred Asterjadhi" userId="39de57b9-85c0-4fd1-aaac-8ca2b6560ad0" providerId="ADAL" clId="{E0725D23-625E-498B-87E0-2B1913CF0FE0}" dt="2024-09-08T01:30:57.391" v="2703"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08T01:31:03.036" v="2704" actId="40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08T02:23:02.298" v="5713" actId="207"/>
        <pc:sldMkLst>
          <pc:docMk/>
          <pc:sldMk cId="1728185655" sldId="1252"/>
        </pc:sldMkLst>
        <pc:spChg chg="mod ord">
          <ac:chgData name="Alfred Asterjadhi" userId="39de57b9-85c0-4fd1-aaac-8ca2b6560ad0" providerId="ADAL" clId="{E0725D23-625E-498B-87E0-2B1913CF0FE0}" dt="2024-09-08T01:30:49.746" v="2701" actId="20577"/>
          <ac:spMkLst>
            <pc:docMk/>
            <pc:sldMk cId="1728185655" sldId="1252"/>
            <ac:spMk id="2" creationId="{9E6E09B2-2194-DDE0-F9C9-F24960D4CD31}"/>
          </ac:spMkLst>
        </pc:spChg>
        <pc:spChg chg="mod ord">
          <ac:chgData name="Alfred Asterjadhi" userId="39de57b9-85c0-4fd1-aaac-8ca2b6560ad0" providerId="ADAL" clId="{E0725D23-625E-498B-87E0-2B1913CF0FE0}" dt="2024-09-08T02:23:02.298" v="5713" actId="207"/>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08T01:41:01.655" v="2834" actId="20577"/>
        <pc:sldMkLst>
          <pc:docMk/>
          <pc:sldMk cId="1346084554" sldId="1253"/>
        </pc:sldMkLst>
        <pc:spChg chg="mod">
          <ac:chgData name="Alfred Asterjadhi" userId="39de57b9-85c0-4fd1-aaac-8ca2b6560ad0" providerId="ADAL" clId="{E0725D23-625E-498B-87E0-2B1913CF0FE0}" dt="2024-09-08T01:41:01.655" v="2834"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08T01:38:12.283" v="2832" actId="20577"/>
          <ac:spMkLst>
            <pc:docMk/>
            <pc:sldMk cId="1346084554" sldId="1253"/>
            <ac:spMk id="11" creationId="{D83BC6FD-E509-9ECD-A46C-799144E40C34}"/>
          </ac:spMkLst>
        </pc:spChg>
      </pc:sldChg>
      <pc:sldChg chg="modSp new mod">
        <pc:chgData name="Alfred Asterjadhi" userId="39de57b9-85c0-4fd1-aaac-8ca2b6560ad0" providerId="ADAL" clId="{E0725D23-625E-498B-87E0-2B1913CF0FE0}" dt="2024-09-08T02:30:31.537" v="5783"/>
        <pc:sldMkLst>
          <pc:docMk/>
          <pc:sldMk cId="2820190702" sldId="1254"/>
        </pc:sldMkLst>
        <pc:spChg chg="mod">
          <ac:chgData name="Alfred Asterjadhi" userId="39de57b9-85c0-4fd1-aaac-8ca2b6560ad0" providerId="ADAL" clId="{E0725D23-625E-498B-87E0-2B1913CF0FE0}" dt="2024-09-08T01:43:31.931" v="2872" actId="20577"/>
          <ac:spMkLst>
            <pc:docMk/>
            <pc:sldMk cId="2820190702" sldId="1254"/>
            <ac:spMk id="2" creationId="{F69D7021-D59F-B49A-E32E-18A4891C7D5E}"/>
          </ac:spMkLst>
        </pc:spChg>
        <pc:spChg chg="mod">
          <ac:chgData name="Alfred Asterjadhi" userId="39de57b9-85c0-4fd1-aaac-8ca2b6560ad0" providerId="ADAL" clId="{E0725D23-625E-498B-87E0-2B1913CF0FE0}" dt="2024-09-08T02:28:24.777" v="5756" actId="20577"/>
          <ac:spMkLst>
            <pc:docMk/>
            <pc:sldMk cId="2820190702" sldId="1254"/>
            <ac:spMk id="3" creationId="{BF0AB706-0204-17B0-0D09-E8B531BA18F2}"/>
          </ac:spMkLst>
        </pc:spChg>
        <pc:spChg chg="mod">
          <ac:chgData name="Alfred Asterjadhi" userId="39de57b9-85c0-4fd1-aaac-8ca2b6560ad0" providerId="ADAL" clId="{E0725D23-625E-498B-87E0-2B1913CF0FE0}" dt="2024-09-08T02:30:31.537" v="5783"/>
          <ac:spMkLst>
            <pc:docMk/>
            <pc:sldMk cId="2820190702" sldId="1254"/>
            <ac:spMk id="6" creationId="{F635F079-7FE6-CA9A-2008-E6FCFA8B936A}"/>
          </ac:spMkLst>
        </pc:spChg>
      </pc:sldChg>
      <pc:sldChg chg="modSp add mod">
        <pc:chgData name="Alfred Asterjadhi" userId="39de57b9-85c0-4fd1-aaac-8ca2b6560ad0" providerId="ADAL" clId="{E0725D23-625E-498B-87E0-2B1913CF0FE0}" dt="2024-09-08T02:30:34.518" v="5784"/>
        <pc:sldMkLst>
          <pc:docMk/>
          <pc:sldMk cId="1547302789" sldId="1255"/>
        </pc:sldMkLst>
        <pc:spChg chg="mod">
          <ac:chgData name="Alfred Asterjadhi" userId="39de57b9-85c0-4fd1-aaac-8ca2b6560ad0" providerId="ADAL" clId="{E0725D23-625E-498B-87E0-2B1913CF0FE0}" dt="2024-09-08T02:30:34.518" v="5784"/>
          <ac:spMkLst>
            <pc:docMk/>
            <pc:sldMk cId="1547302789" sldId="1255"/>
            <ac:spMk id="6" creationId="{F635F079-7FE6-CA9A-2008-E6FCFA8B936A}"/>
          </ac:spMkLst>
        </pc:spChg>
      </pc:sldChg>
      <pc:sldMasterChg chg="modSp mod">
        <pc:chgData name="Alfred Asterjadhi" userId="39de57b9-85c0-4fd1-aaac-8ca2b6560ad0" providerId="ADAL" clId="{E0725D23-625E-498B-87E0-2B1913CF0FE0}" dt="2024-09-08T02:30:14.777" v="5781" actId="20577"/>
        <pc:sldMasterMkLst>
          <pc:docMk/>
          <pc:sldMasterMk cId="0" sldId="2147483648"/>
        </pc:sldMasterMkLst>
        <pc:spChg chg="mod">
          <ac:chgData name="Alfred Asterjadhi" userId="39de57b9-85c0-4fd1-aaac-8ca2b6560ad0" providerId="ADAL" clId="{E0725D23-625E-498B-87E0-2B1913CF0FE0}" dt="2024-09-08T02:30:14.777" v="5781" actId="20577"/>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820-00-00bn-scs-proxy-for-relay.pptx" TargetMode="External"/><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818-01-00bn-low-latency-flow-treatment-triggered-by-upper-layer-including-ecn-indicators.pptx" TargetMode="External"/><Relationship Id="rId12" Type="http://schemas.openxmlformats.org/officeDocument/2006/relationships/hyperlink" Target="https://mentor.ieee.org/802.11/dcn/24/11-24-0868-00-00bn-additional-considerations-on-non-primary-channel-access.pptx" TargetMode="External"/><Relationship Id="rId2" Type="http://schemas.openxmlformats.org/officeDocument/2006/relationships/hyperlink" Target="https://mentor.ieee.org/802.11/dcn/24/11-24-0547-00-00bn-secure-control-frame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7-01-00bn-opportunistic-transmission-in-c-tdma.pptx" TargetMode="External"/><Relationship Id="rId11"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782-00-00bn-ap-power-saving.pptx" TargetMode="External"/><Relationship Id="rId10" Type="http://schemas.openxmlformats.org/officeDocument/2006/relationships/hyperlink" Target="https://mentor.ieee.org/802.11/dcn/24/11-24-0852-00-00bn-timely-transmission-of-low-latency-traffic-with-reduced-preemption-occurance.pptx" TargetMode="External"/><Relationship Id="rId4" Type="http://schemas.openxmlformats.org/officeDocument/2006/relationships/hyperlink" Target="https://mentor.ieee.org/802.11/dcn/24/11-24-0737-00-00bn-cross-link-wake-up-to-go-deeper-in-power-save.pptx" TargetMode="External"/><Relationship Id="rId9" Type="http://schemas.openxmlformats.org/officeDocument/2006/relationships/hyperlink" Target="https://mentor.ieee.org/802.11/dcn/24/11-24-0844-00-00bn-padding-time-in-dynamic-power-sav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067-01-00bn-range-expansion-via-repeated-transmission.pptx" TargetMode="External"/><Relationship Id="rId7" Type="http://schemas.openxmlformats.org/officeDocument/2006/relationships/hyperlink" Target="https://mentor.ieee.org/802.11/dcn/24/11-24-0949-00-00bn-service-period-based-dynamic-subband-operatio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43-00-00bn-some-details-on-txop-sharing-in-c-tdma.pptx" TargetMode="External"/><Relationship Id="rId5"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4/11-24-0742-00-00bn-obss-twt-management-for-map.pptx" TargetMode="External"/><Relationship Id="rId9" Type="http://schemas.openxmlformats.org/officeDocument/2006/relationships/hyperlink" Target="https://mentor.ieee.org/802.11/dcn/24/11-24-1076-00-00bn-some-thoughts-on-preempt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167-00-00bn-eml-sr-mr-based-dynamic-power-save-design.pptx" TargetMode="External"/><Relationship Id="rId3" Type="http://schemas.openxmlformats.org/officeDocument/2006/relationships/hyperlink" Target="https://mentor.ieee.org/802.11/dcn/24/11-24-1129-00-00bn-discussion-on-intermediate-fcs-signaling.pptx" TargetMode="External"/><Relationship Id="rId7" Type="http://schemas.openxmlformats.org/officeDocument/2006/relationships/hyperlink" Target="https://mentor.ieee.org/802.11/dcn/24/11-24-1166-00-00bn-twt-based-power-save-with-enhanced-flexibility.pptx" TargetMode="External"/><Relationship Id="rId2" Type="http://schemas.openxmlformats.org/officeDocument/2006/relationships/hyperlink" Target="https://mentor.ieee.org/802.11/dcn/24/11-24-1125-01-00bn-considerations-on-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7-00-00bn-discussions-on-dynamic-subchannel-operation.pptx" TargetMode="External"/><Relationship Id="rId11" Type="http://schemas.openxmlformats.org/officeDocument/2006/relationships/hyperlink" Target="https://mentor.ieee.org/802.11/dcn/24/11-24-1205-01-00bn-analysis-and-simulations-on-coordinated-spatial-reuse.pptx" TargetMode="External"/><Relationship Id="rId5" Type="http://schemas.openxmlformats.org/officeDocument/2006/relationships/hyperlink" Target="https://mentor.ieee.org/802.11/dcn/24/11-24-1155-00-00bn-further-discussions-on-npca.pptx" TargetMode="External"/><Relationship Id="rId10"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1146-00-00bn-considerations-on-ap-power-save-mode.pptx" TargetMode="External"/><Relationship Id="rId9" Type="http://schemas.openxmlformats.org/officeDocument/2006/relationships/hyperlink" Target="https://mentor.ieee.org/802.11/dcn/24/11-24-1170-00-00bn-further-considerations-on-in-device-coexistenc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227-00-00bn-some-usage-of-intermediate-fcs.pptx" TargetMode="External"/><Relationship Id="rId3" Type="http://schemas.openxmlformats.org/officeDocument/2006/relationships/hyperlink" Target="https://mentor.ieee.org/802.11/dcn/24/11-24-1218-00-00bn-npca-next-level-discussions.pptx" TargetMode="External"/><Relationship Id="rId7"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0-00bn-joint-medium-access-and-txop-sharing.pptx" TargetMode="External"/><Relationship Id="rId11" Type="http://schemas.openxmlformats.org/officeDocument/2006/relationships/hyperlink" Target="https://mentor.ieee.org/802.11/dcn/24/11-24-1247-00-00bn-icf-icr-design-for-coex.pptx" TargetMode="External"/><Relationship Id="rId5" Type="http://schemas.openxmlformats.org/officeDocument/2006/relationships/hyperlink" Target="https://mentor.ieee.org/802.11/dcn/24/11-24-1222-00-00bn-npca-follow-up.pptx" TargetMode="External"/><Relationship Id="rId10" Type="http://schemas.openxmlformats.org/officeDocument/2006/relationships/hyperlink" Target="https://mentor.ieee.org/802.11/dcn/24/11-24-1246-00-00bn-low-power-listening-mode-for-clients-follow-up.pptx" TargetMode="External"/><Relationship Id="rId4" Type="http://schemas.openxmlformats.org/officeDocument/2006/relationships/hyperlink" Target="https://mentor.ieee.org/802.11/dcn/24/11-24-1221-01-00bn-icf-icr-follow-up.pptx" TargetMode="External"/><Relationship Id="rId9" Type="http://schemas.openxmlformats.org/officeDocument/2006/relationships/hyperlink" Target="https://mentor.ieee.org/802.11/dcn/24/11-24-1243-00-00bn-100-mhz-ppdu.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259-02-00bn-sp-based-non-primary-channel-access-follow-up.pptx" TargetMode="External"/><Relationship Id="rId2" Type="http://schemas.openxmlformats.org/officeDocument/2006/relationships/hyperlink" Target="https://mentor.ieee.org/802.11/dcn/24/11-24-1256-00-00bn-the-padding-after-intermediate-fc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0243-01-00bn-protocol-design-for-ul-beamforming.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389-00-00bn-coordinated-spatial-reuse-design-details.pptx" TargetMode="External"/><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1104-00-00bn-some-details-on-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92-01-00bn-selective-non-primary-channel-access.pptx" TargetMode="External"/><Relationship Id="rId4" Type="http://schemas.openxmlformats.org/officeDocument/2006/relationships/hyperlink" Target="https://mentor.ieee.org/802.11/dcn/24/11-24-1157-00-00bn-discussions-on-dynamic-subchannel-operation.pptx" TargetMode="External"/><Relationship Id="rId9" Type="http://schemas.openxmlformats.org/officeDocument/2006/relationships/hyperlink" Target="https://mentor.ieee.org/802.11/dcn/24/11-24-1394-00-00bn-npca-operation-issue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414-00-00bn-channel-measurement-based-on-control-frame-exchange.pptx" TargetMode="External"/><Relationship Id="rId3" Type="http://schemas.openxmlformats.org/officeDocument/2006/relationships/hyperlink" Target="https://mentor.ieee.org/802.11/dcn/24/11-24-1404-00-00bn-discussion-on-channel-switching-for-npca.pptx" TargetMode="External"/><Relationship Id="rId7" Type="http://schemas.openxmlformats.org/officeDocument/2006/relationships/hyperlink" Target="https://mentor.ieee.org/802.11/dcn/24/11-24-1411-00-00bn-signaling-for-uhr-ppdu.pptx" TargetMode="External"/><Relationship Id="rId12"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03-00-00bn-some-thoughts-on-npca-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10-00-00bn-legacy-preamble-for-elr-ppdu.pptx" TargetMode="External"/><Relationship Id="rId11"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09-00-00bn-unequal-pattern-discussion-follow-up.pptx" TargetMode="External"/><Relationship Id="rId10" Type="http://schemas.openxmlformats.org/officeDocument/2006/relationships/hyperlink" Target="https://mentor.ieee.org/802.11/dcn/24/11-24-1432-00-00bn-unified-cobf-and-mumimo-schemes-with-zero-mui.pptx" TargetMode="External"/><Relationship Id="rId4" Type="http://schemas.openxmlformats.org/officeDocument/2006/relationships/hyperlink" Target="https://mentor.ieee.org/802.11/dcn/24/11-24-1405-00-00bn-discussion-on-aspects-in-dru-operation-follow-up.pptx" TargetMode="External"/><Relationship Id="rId9" Type="http://schemas.openxmlformats.org/officeDocument/2006/relationships/hyperlink" Target="https://mentor.ieee.org/802.11/dcn/24/11-24-1431-00-00bn-a-unified-signaling-scheme-for-eqm-and-ueqm.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449-00-00bn-a-flexible-extension-structure.pptx" TargetMode="External"/><Relationship Id="rId13" Type="http://schemas.openxmlformats.org/officeDocument/2006/relationships/hyperlink" Target="https://mentor.ieee.org/802.11/dcn/24/11-24-1460-00-00bn-extension-of-txop-level-idc-to-mlo.pptx" TargetMode="External"/><Relationship Id="rId3" Type="http://schemas.openxmlformats.org/officeDocument/2006/relationships/hyperlink" Target="https://mentor.ieee.org/802.11/dcn/24/11-24-1439-00-00bn-dynamic-power-saving-in-mlo.pptx" TargetMode="External"/><Relationship Id="rId7" Type="http://schemas.openxmlformats.org/officeDocument/2006/relationships/hyperlink" Target="https://mentor.ieee.org/802.11/dcn/24/11-24-1447-00-00bn-in-device-coexistence-indication.pptx" TargetMode="External"/><Relationship Id="rId12" Type="http://schemas.openxmlformats.org/officeDocument/2006/relationships/hyperlink" Target="https://mentor.ieee.org/802.11/dcn/24/11-24-1456-00-00bn-discussion-on-dcm-of-dru.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45-00-00bn-indication-for-coex-event.pptx" TargetMode="External"/><Relationship Id="rId11"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444-00-00bn-roaming-with-context-transfer.pptx" TargetMode="External"/><Relationship Id="rId10" Type="http://schemas.openxmlformats.org/officeDocument/2006/relationships/hyperlink" Target="https://mentor.ieee.org/802.11/dcn/24/11-24-1454-00-00bn-discussion-on-configuration-indication-of-elr-ppdu.pptx" TargetMode="External"/><Relationship Id="rId4" Type="http://schemas.openxmlformats.org/officeDocument/2006/relationships/hyperlink" Target="https://mentor.ieee.org/802.11/dcn/24/11-24-1443-00-00bn-dpwifi-reva.pptx" TargetMode="External"/><Relationship Id="rId9" Type="http://schemas.openxmlformats.org/officeDocument/2006/relationships/hyperlink" Target="https://mentor.ieee.org/802.11/dcn/24/11-24-1453-00-00bn-concurrent-messaging.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472-01-00bn-consideration-on-dru-for-11bn.pptx" TargetMode="External"/><Relationship Id="rId3" Type="http://schemas.openxmlformats.org/officeDocument/2006/relationships/hyperlink" Target="https://mentor.ieee.org/802.11/dcn/24/11-24-1463-01-00bn-robust-beamforming-nulling-for-cbf.pptx" TargetMode="External"/><Relationship Id="rId7" Type="http://schemas.openxmlformats.org/officeDocument/2006/relationships/hyperlink" Target="https://mentor.ieee.org/802.11/dcn/24/11-24-1469-00-00bn-phy-primitive-extension-for-npca.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68-00-00bn-credibility-criterion-for-txop-preemption.pptx" TargetMode="External"/><Relationship Id="rId5" Type="http://schemas.openxmlformats.org/officeDocument/2006/relationships/hyperlink" Target="https://mentor.ieee.org/802.11/dcn/24/11-24-1467-00-00bn-framework-of-multi-ap.pptx" TargetMode="External"/><Relationship Id="rId10" Type="http://schemas.openxmlformats.org/officeDocument/2006/relationships/hyperlink" Target="https://mentor.ieee.org/802.11/dcn/24/11-24-1477-00-00bn-operating-channel-validation-ocv-in-npca.pptx" TargetMode="External"/><Relationship Id="rId4" Type="http://schemas.openxmlformats.org/officeDocument/2006/relationships/hyperlink" Target="https://mentor.ieee.org/802.11/dcn/24/11-24-1465-01-00bn-updated-proposal-for-80mhz-dru-tone-plan.pptx" TargetMode="External"/><Relationship Id="rId9" Type="http://schemas.openxmlformats.org/officeDocument/2006/relationships/hyperlink" Target="https://mentor.ieee.org/802.11/dcn/24/11-24-1476-00-00bn-seamless-roaming-follow-up.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1492-00-00bn-comparison-between-dynamic-and-fixed-start-csd-assignment.pptx" TargetMode="External"/><Relationship Id="rId3" Type="http://schemas.openxmlformats.org/officeDocument/2006/relationships/hyperlink" Target="https://mentor.ieee.org/802.11/dcn/24/11-24-1481-00-00bn-csma-with-enhanced-collision-avoidance-follow-up.pptx" TargetMode="External"/><Relationship Id="rId7"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1480-00-00bn-uhr-ltf-for-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87-00-00bn-ldpc-and-framing-settings-for-ultra-high-reliability.pptx" TargetMode="External"/><Relationship Id="rId5" Type="http://schemas.openxmlformats.org/officeDocument/2006/relationships/hyperlink" Target="https://mentor.ieee.org/802.11/dcn/24/11-24-1483-00-00bn-index-modulation-applied-to-the-dru.pptx" TargetMode="External"/><Relationship Id="rId10" Type="http://schemas.openxmlformats.org/officeDocument/2006/relationships/hyperlink" Target="https://mentor.ieee.org/802.11/dcn/24/11-24-1494-00-00bn-a-transmission-scheme-for-uhr.pptx" TargetMode="External"/><Relationship Id="rId4" Type="http://schemas.openxmlformats.org/officeDocument/2006/relationships/hyperlink" Target="https://mentor.ieee.org/802.11/dcn/24/11-24-1482-00-00bn-csma-with-enhanced-collision-avoidance-for-low-latency-traffic.pptx" TargetMode="External"/><Relationship Id="rId9" Type="http://schemas.openxmlformats.org/officeDocument/2006/relationships/hyperlink" Target="https://mentor.ieee.org/802.11/dcn/24/11-24-1493-00-00bn-tone-plan-shift-value-desig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540-00-00bn-power-imbalance-issue-analysis-for-dru.pptx" TargetMode="External"/><Relationship Id="rId4" Type="http://schemas.openxmlformats.org/officeDocument/2006/relationships/hyperlink" Target="https://mentor.ieee.org/802.11/dcn/24/11-24-1531-01-00bn-non-period-idc-signaling-enhancements.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555-00-00bn-thought-on-pap-transmission-in-joint-transmission.pptx" TargetMode="External"/><Relationship Id="rId2" Type="http://schemas.openxmlformats.org/officeDocument/2006/relationships/hyperlink" Target="https://mentor.ieee.org/802.11/dcn/24/11-24-1552-00-00bn-uhr-ltf-design-for-dru-further-results.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574-01-00bn-harmonization-of-11bn-simulation-assumptions.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580-00-00bn-considerations-on-the-cbf-smoothing.ppt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1591-00-00bn-thoughts-on-seamless-roaming-and-npca.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830-01-00bn-improve-roaming-between-mlds-follow-up.pptx" TargetMode="External"/><Relationship Id="rId2" Type="http://schemas.openxmlformats.org/officeDocument/2006/relationships/hyperlink" Target="https://mentor.ieee.org/802.11/dcn/24/11-24-0984-01-00bn-epcs-priority-access-for-additional-use-cases.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144-01-00bn-hip-edca-proposal-follow.pptx" TargetMode="External"/><Relationship Id="rId4" Type="http://schemas.openxmlformats.org/officeDocument/2006/relationships/hyperlink" Target="https://mentor.ieee.org/802.11/dcn/24/11-24-0084-01-00bn-considerations-on-multi-ap-operation-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1340-14-00bn-july-to-sept-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392-02-00bn-tgbn-july-august-2024-teleconference-minutes.docx" TargetMode="External"/><Relationship Id="rId2" Type="http://schemas.openxmlformats.org/officeDocument/2006/relationships/hyperlink" Target="https://mentor.ieee.org/802.11/dcn/24/11-24-1391-01-00bn-tgbn-july-2024-meeting-minute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124-00-00bn-headroom-reason-reporting.pptx" TargetMode="External"/><Relationship Id="rId2" Type="http://schemas.openxmlformats.org/officeDocument/2006/relationships/hyperlink" Target="https://mentor.ieee.org/802.11/dcn/24/11-24-0243-01-00bn-protocol-design-for-ul-beamform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74-01-00bn-harmonization-of-11bn-simulation-assumptions.pptx" TargetMode="External"/><Relationship Id="rId4" Type="http://schemas.openxmlformats.org/officeDocument/2006/relationships/hyperlink" Target="https://mentor.ieee.org/802.11/dcn/24/11-24-1491-00-00bn-ru-adaptation-signaling-in-ul-tb-transmission.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1431-00-00bn-a-unified-signaling-scheme-for-eqm-and-ueqm.pptx" TargetMode="External"/><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33-00-00bn-enhancing-bf-feedback-mechanism-in-11bn.ppt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737-01-00bn-cross-link-wake-up-to-go-deeper-in-power-save.pptx" TargetMode="External"/><Relationship Id="rId7" Type="http://schemas.openxmlformats.org/officeDocument/2006/relationships/hyperlink" Target="https://mentor.ieee.org/802.11/dcn/24/11-24-1146-00-00bn-considerations-on-ap-power-save-mode.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29-00-00bn-discussion-on-intermediate-fcs-signaling.pptx" TargetMode="External"/><Relationship Id="rId5" Type="http://schemas.openxmlformats.org/officeDocument/2006/relationships/hyperlink" Target="https://mentor.ieee.org/802.11/dcn/24/11-24-0844-00-00bn-padding-time-in-dynamic-power-save.pptx" TargetMode="External"/><Relationship Id="rId4" Type="http://schemas.openxmlformats.org/officeDocument/2006/relationships/hyperlink" Target="https://mentor.ieee.org/802.11/dcn/24/11-24-0782-01-00bn-ap-power-saving.ppt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454-00-00bn-discussion-on-configuration-indication-of-elr-ppdu.pptx" TargetMode="External"/><Relationship Id="rId2" Type="http://schemas.openxmlformats.org/officeDocument/2006/relationships/hyperlink" Target="https://mentor.ieee.org/802.11/dcn/24/11-24-1410-00-00bn-legacy-preamble-for-elr-ppdu.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1166-00-00bn-twt-based-power-save-with-enhanced-flexibility.pptx" TargetMode="External"/><Relationship Id="rId7" Type="http://schemas.openxmlformats.org/officeDocument/2006/relationships/hyperlink" Target="https://mentor.ieee.org/802.11/dcn/24/11-24-1256-00-00bn-the-padding-after-intermediate-fc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46-00-00bn-low-power-listening-mode-for-clients-follow-up.pptx" TargetMode="External"/><Relationship Id="rId5" Type="http://schemas.openxmlformats.org/officeDocument/2006/relationships/hyperlink" Target="https://mentor.ieee.org/802.11/dcn/24/11-24-1227-00-00bn-some-usage-of-intermediate-fcs.pptx" TargetMode="External"/><Relationship Id="rId4" Type="http://schemas.openxmlformats.org/officeDocument/2006/relationships/hyperlink" Target="https://mentor.ieee.org/802.11/dcn/24/11-24-1167-00-00bn-eml-sr-mr-based-dynamic-power-save-design.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4/11-24-1411-00-00bn-signaling-for-uhr-ppdu.pptx" TargetMode="External"/><Relationship Id="rId7" Type="http://schemas.openxmlformats.org/officeDocument/2006/relationships/hyperlink" Target="https://mentor.ieee.org/802.11/dcn/24/11-24-1463-01-00bn-robust-beamforming-nulling-for-cbf.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2-00-00bn-unified-cobf-and-mumimo-schemes-with-zero-mui.pptx" TargetMode="External"/><Relationship Id="rId5" Type="http://schemas.openxmlformats.org/officeDocument/2006/relationships/hyperlink" Target="https://mentor.ieee.org/802.11/dcn/24/11-24-1461-00-00bn-uhr-preamble-signaling.pptx" TargetMode="External"/><Relationship Id="rId4" Type="http://schemas.openxmlformats.org/officeDocument/2006/relationships/hyperlink" Target="https://mentor.ieee.org/802.11/dcn/24/11-24-1455-00-00bn-discussion-on-tb-elr-ppdu.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0742-00-00bn-obss-twt-management-for-ma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866-00-00bn-preemption-for-c-tdma.pptx" TargetMode="External"/><Relationship Id="rId4" Type="http://schemas.openxmlformats.org/officeDocument/2006/relationships/hyperlink" Target="https://mentor.ieee.org/802.11/dcn/24/11-24-0817-01-00bn-opportunistic-transmission-in-c-tdma.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4/11-24-1580-00-00bn-considerations-on-the-cbf-smoothing.pptx" TargetMode="External"/><Relationship Id="rId2" Type="http://schemas.openxmlformats.org/officeDocument/2006/relationships/hyperlink" Target="https://mentor.ieee.org/802.11/dcn/24/11-24-1515-00-00bn-coordinated-beamforming-for-11bn-follow-up.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4/11-24-0842-00-00bn-multi-ap-set-configuration-for-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843-00-00bn-some-details-on-txop-sharing-in-c-tdma.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1483-00-00bn-index-modulation-applied-to-the-dru.pptx" TargetMode="External"/><Relationship Id="rId2" Type="http://schemas.openxmlformats.org/officeDocument/2006/relationships/hyperlink" Target="https://mentor.ieee.org/802.11/dcn/24/11-24-1456-00-00bn-discussion-on-dcm-of-dru.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41-00-00bn-tone-distribution-in-dru-follow-up.pptx" TargetMode="External"/><Relationship Id="rId4" Type="http://schemas.openxmlformats.org/officeDocument/2006/relationships/hyperlink" Target="https://mentor.ieee.org/802.11/dcn/24/11-24-1465-01-00bn-updated-proposal-for-80mhz-dru-tone-plan.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67-01-00bn-range-expansion-via-repeated-transmission.pptx" TargetMode="External"/><Relationship Id="rId4" Type="http://schemas.openxmlformats.org/officeDocument/2006/relationships/hyperlink" Target="https://mentor.ieee.org/802.11/dcn/24/11-24-0820-00-00bn-scs-proxy-for-relay.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540-00-00bn-power-imbalance-issue-analysis-for-dru.pptx" TargetMode="External"/><Relationship Id="rId2" Type="http://schemas.openxmlformats.org/officeDocument/2006/relationships/hyperlink" Target="https://mentor.ieee.org/802.11/dcn/24/11-24-1472-02-00bn-consideration-on-dru-for-11b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52-00-00bn-uhr-ltf-design-for-dru-further-results.pptx" TargetMode="External"/><Relationship Id="rId4" Type="http://schemas.openxmlformats.org/officeDocument/2006/relationships/hyperlink" Target="https://mentor.ieee.org/802.11/dcn/24/11-24-1480-00-00bn-uhr-ltf-for-dru.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852-01-00bn-timely-transmission-of-low-latency-traffic-with-reduced-preemption-occurance.pptx" TargetMode="External"/><Relationship Id="rId7" Type="http://schemas.openxmlformats.org/officeDocument/2006/relationships/hyperlink" Target="https://mentor.ieee.org/802.11/dcn/24/11-24-1207-00-00bn-preemption-session-set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76-00-00bn-some-thoughts-on-preemption.pptx" TargetMode="External"/><Relationship Id="rId5" Type="http://schemas.openxmlformats.org/officeDocument/2006/relationships/hyperlink" Target="https://mentor.ieee.org/802.11/dcn/24/11-24-1074-00-00bn-preemption-txop.pptx" TargetMode="External"/><Relationship Id="rId4" Type="http://schemas.openxmlformats.org/officeDocument/2006/relationships/hyperlink" Target="https://mentor.ieee.org/802.11/dcn/24/11-24-0870-00-00bn-further-considerations-on-preemption.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405-00-00bn-discussion-on-aspects-in-dru-operation-follow-up.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9-00-00bn-phy-primitive-extension-for-npca.pptx"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1492-00-00bn-comparison-between-dynamic-and-fixed-start-csd-assignment.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55-00-00bn-thought-on-pap-transmission-in-joint-transmission.pptx" TargetMode="External"/><Relationship Id="rId4" Type="http://schemas.openxmlformats.org/officeDocument/2006/relationships/hyperlink" Target="https://mentor.ieee.org/802.11/dcn/24/11-24-1493-00-00bn-tone-plan-shift-value-design.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8" Type="http://schemas.openxmlformats.org/officeDocument/2006/relationships/hyperlink" Target="https://mentor.ieee.org/802.11/dcn/24/11-24-1259-02-00bn-sp-based-non-primary-channel-access-follow-up.pptx" TargetMode="External"/><Relationship Id="rId3" Type="http://schemas.openxmlformats.org/officeDocument/2006/relationships/hyperlink" Target="https://mentor.ieee.org/802.11/dcn/24/11-24-0868-00-00bn-additional-considerations-on-non-primary-channel-access.pptx" TargetMode="External"/><Relationship Id="rId7" Type="http://schemas.openxmlformats.org/officeDocument/2006/relationships/hyperlink" Target="https://mentor.ieee.org/802.11/dcn/24/11-24-1222-00-00bn-npca-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18-00-00bn-npca-next-level-discussions.pptx" TargetMode="External"/><Relationship Id="rId5" Type="http://schemas.openxmlformats.org/officeDocument/2006/relationships/hyperlink" Target="https://mentor.ieee.org/802.11/dcn/24/11-24-1155-00-00bn-further-discussions-on-npca.pptx" TargetMode="External"/><Relationship Id="rId4" Type="http://schemas.openxmlformats.org/officeDocument/2006/relationships/hyperlink" Target="https://mentor.ieee.org/802.11/dcn/24/11-24-1125-01-00bn-considerations-on-switching-for-npca.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24/11-24-1482-00-00bn-csma-with-enhanced-collision-avoidance-for-low-latency-traffic.pptx" TargetMode="External"/><Relationship Id="rId2" Type="http://schemas.openxmlformats.org/officeDocument/2006/relationships/hyperlink" Target="https://mentor.ieee.org/802.11/dcn/24/11-24-1481-00-00bn-csma-with-enhanced-collision-avoidance-follow-up.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9634249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1485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24/0535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BA, and BAR Protection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24/0544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 Protocols for UHR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24/0547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Abhishek Patil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R-TWT--Follow-Up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24/0679</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Functionality and Security Architecture for UHR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24/0737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Cross-link Wake-up to Go Deeper in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24/0782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Chaoming Luo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24/0817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Opportunistic Transmission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Taeyoung 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24/0818</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flow treatment triggered by upper-layer (including ECN) indicators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Maulik Vaidya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24/0820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SCS proxy for relay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Yan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9"/>
                        </a:rPr>
                        <a:t>24/0844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Padding Time in Dynamic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0"/>
                        </a:rPr>
                        <a:t>24/0852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Timely-transmission-of-low-latency-traffic-with-reduced-preemption-occurance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1"/>
                        </a:rPr>
                        <a:t>24/0866</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for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2"/>
                        </a:rPr>
                        <a:t>24/0868</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Additional Considerations on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157437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2"/>
                        </a:rPr>
                        <a:t>24/0870</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Preemption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24/0888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gridSpan="6">
                  <a:txBody>
                    <a:bodyPr/>
                    <a:lstStyle/>
                    <a:p>
                      <a:pPr algn="ctr" fontAlgn="ctr"/>
                      <a:r>
                        <a:rPr lang="en-US" sz="800" b="1" i="0" u="none" strike="noStrike" dirty="0">
                          <a:solidFill>
                            <a:schemeClr val="tx1"/>
                          </a:solidFill>
                          <a:effectLst/>
                          <a:latin typeface="Times New Roman" panose="02020603050405020304" pitchFamily="18" charset="0"/>
                        </a:rPr>
                        <a:t>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56585976"/>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24/0067</a:t>
                      </a:r>
                      <a:endParaRPr lang="en-US" sz="800" b="0" i="0" u="sng" strike="noStrike" dirty="0">
                        <a:solidFill>
                          <a:srgbClr val="0563C1"/>
                        </a:solidFill>
                        <a:effectLst/>
                        <a:latin typeface="Calibri" panose="020F0502020204030204" pitchFamily="34"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Range Expansion via Repeated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Nima Namvar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24/0660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 profiles with SCS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24/0729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24/0742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OBSS TWT management for MAP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VIGER Pascal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24/0815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bandwidth selection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24/0842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Multi-AP set configuration for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TXOP sharing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24/0949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Service Period based Dynamic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Subband</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follow-up: Additional details on framing sequence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Calibri" panose="020F0502020204030204" pitchFamily="34" charset="0"/>
                        </a:rPr>
                        <a:t>24/1017</a:t>
                      </a:r>
                      <a:endParaRPr lang="en-US" sz="800" b="0" i="0" u="none" strike="noStrike">
                        <a:solidFill>
                          <a:srgbClr val="FF000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Mechanism for TXOP Return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Calibri" panose="020F0502020204030204" pitchFamily="34" charset="0"/>
                        </a:rPr>
                        <a:t>MAC</a:t>
                      </a:r>
                      <a:endParaRPr lang="en-US" sz="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LPI PPDU Puncturing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8"/>
                        </a:rPr>
                        <a:t>24/1074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Preemption TXOP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24/1076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thoughts on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preemption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8989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2690804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Operating bandwidth indication for UHR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state transitions in DPS mode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24/1129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Intermediate FCS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24/1146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 Power Save Mode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24/1155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discussions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Sanghyun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24/1157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24/1166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TWT-based Power Save with Enhanced Flexibility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24/1167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EML(SR/MR) Based Dynamic Power Save Design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24/1170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Further Considerations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Jaheon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proxy SCS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24/1193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FF0000"/>
                          </a:solidFill>
                          <a:effectLst/>
                          <a:latin typeface="Times New Roman" panose="02020603050405020304" pitchFamily="18" charset="0"/>
                          <a:ea typeface="MS Gothic" panose="020B0609070205080204" pitchFamily="49" charset="-128"/>
                        </a:rPr>
                        <a:t>Issues on OBSS R-TWT Protection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C-rTWT</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24/1205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Analysis and Simulations on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0915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12672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24/1207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24/1218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 next level discussions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24/1221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24/1222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24/1224</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Initial Control Frames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24/1226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24/1227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usage of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9"/>
                        </a:rPr>
                        <a:t>24/1243</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100 MHz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24/1246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Low-power-listening-mode-for-clients-follow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15503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45343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TXOP Allocation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padding after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Sp-based non-primary channel access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Zhao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gridSpan="6">
                  <a:txBody>
                    <a:bodyPr/>
                    <a:lstStyle/>
                    <a:p>
                      <a:pPr algn="ctr" fontAlgn="ctr"/>
                      <a:r>
                        <a:rPr lang="en-US" sz="1100" b="1" i="0" u="none" strike="noStrike" dirty="0">
                          <a:solidFill>
                            <a:schemeClr val="tx1"/>
                          </a:solidFill>
                          <a:effectLst/>
                          <a:latin typeface="Calibri" panose="020F0502020204030204" pitchFamily="34" charset="0"/>
                        </a:rPr>
                        <a:t>Second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9306037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23/1452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Measurement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24/0243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24/0743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Simulation results for MAP OBSS TWT management</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Patrice NEZOU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6"/>
                        </a:rPr>
                        <a:t>24/0864</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EDCA enhancement for low latency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Yonggang Fang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24/1093</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scenarios in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469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72390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24/1104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Some details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24/1124</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Headroom Reason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24/1157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Dynamic Subchannel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5"/>
                        </a:rPr>
                        <a:t>24/1192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Selective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24/1276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Transmission Enhancement for XR Use Case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24/1309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IDC Operation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L4S support implementation options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Lili Hervieu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L4S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24/1375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24/1377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TXOP Sharing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Jungjun Kim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TXOP sharing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24/1388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8"/>
                        </a:rPr>
                        <a:t>24/1389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Coordinated-Spatial-Reuse-Design-Details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24/1394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387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983084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24/1401</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Coordinated TDMA for Coordinated R-TWT </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24/1403</a:t>
                      </a:r>
                      <a:endParaRPr lang="en-US"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Some thoughts on NPCA Operation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3"/>
                        </a:rPr>
                        <a:t>24/1404</a:t>
                      </a:r>
                      <a:endParaRPr lang="en-US"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Discussion on Channel Switching for NPCA</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24/1405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in DRU operation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612225573"/>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24/1409</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Unequal Pattern Discussion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6"/>
                        </a:rPr>
                        <a:t>24/1410</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24/1411</a:t>
                      </a:r>
                      <a:endParaRPr lang="en-GB"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 for UHR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24/1414</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Measurement Based on Control Frame Exchange</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24/1421</a:t>
                      </a:r>
                    </a:p>
                  </a:txBody>
                  <a:tcPr marL="9525" marR="9525" marT="9525" marB="0" anchor="ctr">
                    <a:noFill/>
                  </a:tcPr>
                </a:tc>
                <a:tc>
                  <a:txBody>
                    <a:bodyPr/>
                    <a:lstStyle/>
                    <a:p>
                      <a:pPr algn="l" fontAlgn="ctr"/>
                      <a:r>
                        <a:rPr lang="en-US" sz="700" b="0" i="0" u="none" strike="noStrike" dirty="0">
                          <a:solidFill>
                            <a:srgbClr val="000000"/>
                          </a:solidFill>
                          <a:effectLst/>
                          <a:latin typeface="Verdana" panose="020B0604030504040204" pitchFamily="34" charset="0"/>
                        </a:rPr>
                        <a:t>Follow-up on Peer-to-Peer TWT for Handling Co-Ex</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24/1425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24/1427</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Signaling for MCS and UEQM in 11bn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noFill/>
                  </a:tcP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24/1431</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A-Unified-Signaling-Scheme-for-EQM-and-UEQM</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24/1432</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Unified-CoBF-and-MUMIMO-Schemes-with-Zero-MUI</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24/1433</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Enhancing-BF-Feedback-Mechanism-in-11bn</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Beamforming</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2"/>
                        </a:rPr>
                        <a:t>24/1435</a:t>
                      </a:r>
                      <a:endParaRPr lang="en-US"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UHR Multi-Channel Access</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Yanchun Li</a:t>
                      </a: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noFill/>
                  </a:tcP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7350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1727452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24/1438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24/1439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saving in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RevA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24/1444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24/1445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24/1449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 Flexible Extension Structure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UEQM Transmission over Spatial Streams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24/1453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24/1454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configuration/indication of ELR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TB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2"/>
                        </a:rPr>
                        <a:t>24/1456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DCM of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DRU-Modulation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13"/>
                        </a:rPr>
                        <a:t>24/1460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Extension of TXOP-level IDC to MLO</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1449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71400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24/1461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preamble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24/1463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ICF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24/1465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Updated Proposal for 80MHz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Framework of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24/1468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24/1469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PHY primitive extension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 for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Signaling for DRU in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DRU-PPDU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24/1472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Consideration-on-DRU-for-11bn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co-EDCA to improve the performance of edging STA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DSO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24/1476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Channel Validation(OCV)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ELR-PPDU-design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5308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7385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24/1480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24/1481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24/1482</a:t>
                      </a:r>
                      <a:br>
                        <a:rPr lang="en-US" sz="800" b="0" i="0" u="none" strike="noStrike" dirty="0">
                          <a:solidFill>
                            <a:srgbClr val="FF0000"/>
                          </a:solidFill>
                          <a:effectLst/>
                          <a:latin typeface="Times New Roman" panose="02020603050405020304" pitchFamily="18" charset="0"/>
                        </a:rPr>
                      </a:b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24/1483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Index Modulation Applied to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DRU-Modulation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BF: Figures of Merit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Shimi Shilo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ELR PPDU format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Performance evaluation of ELR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24/1487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LDPC and Framing Settings for Ultra High Reliability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of ICR/CRF for in-device-coexistence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7"/>
                        </a:rPr>
                        <a:t>24/1491</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 adaptation signaling in UL TB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24/1492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Comparison between Dynamic and Fixed Start CSD Assignment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CSD</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9"/>
                        </a:rPr>
                        <a:t>24/1493</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Plan Shift Value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dirty="0">
                          <a:solidFill>
                            <a:srgbClr val="0563C1"/>
                          </a:solidFill>
                          <a:effectLst/>
                          <a:latin typeface="Calibri" panose="020F0502020204030204" pitchFamily="34" charset="0"/>
                          <a:hlinkClick r:id="rId10"/>
                        </a:rPr>
                        <a:t>24/1494</a:t>
                      </a:r>
                      <a:endParaRPr lang="en-US" sz="8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A-transmission-scheme-for-UHR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Xiangxin Gu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BSS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Akira Kishida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24/1502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2146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240736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Aperiodic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24/1505</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 TXOP bandwidth expansion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Bandwidth Expansion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UHR Trigger Frame Design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Mahmoud Hasabelnaby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24/1508</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Open-issues-on-DRU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DRU-Misc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b"/>
                      <a:r>
                        <a:rPr lang="en-US" sz="800" b="0" i="0" u="none" strike="noStrike">
                          <a:solidFill>
                            <a:srgbClr val="FF0000"/>
                          </a:solidFill>
                          <a:effectLst/>
                          <a:latin typeface="Times New Roman" panose="02020603050405020304" pitchFamily="18" charset="0"/>
                        </a:rPr>
                        <a:t>24/1512</a:t>
                      </a: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High-Capability Protection in DPS</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Maolin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24/1515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Beamforming for 11bn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Insik Jung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24/1516</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Data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During Intra-BSS Traffic On Primary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Charlie Pettersson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Details-on-data-forwarding-for-seamless-roaming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24/1531</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Non-period IDC signaling enhancements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Resource management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Qi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5"/>
                        </a:rPr>
                        <a:t>24/1540</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Imbalance Issue Analysis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24/1541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DRU-Tone Plan</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37694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208425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24/1542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Schemes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Providing Granular Transmit PSD Limits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for IDC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Abdel Karim Ajami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24/1552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 - Further Results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DRU-LTF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24/1555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 on PAP Transmission in Joint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Kazunobu Serizawa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DRU Availability for Regulatory Compliance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 next steps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considerations on data unit delivery using relaying</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on data unit delivery using relaying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10443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13011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24/1566</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L4S Support in 802.11bn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Prabodh Varshney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LTF Design for DRU</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Sounding  Design for C-BF</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Extended Long Range (ELR) Mark Symbol Design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Rethna Pulikkoonattu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Relaying for 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Tuncer Baykas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An ELR PPDU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24/1574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Harmonization of .11bn simulation assumptions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Guard Interval Coordination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During R-TWT Coordination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Procedure for Relay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4"/>
                        </a:rPr>
                        <a:t>24/1580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cbf-smoothing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Xiaogang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Sounding for CoBF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You-Wei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ICR transmission-follow-up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operation (NPCA)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Reducing CSD collisions for DRU STF,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DRU-STF</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805336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6455537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DSO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DSO Configurations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Shubhodeep Adhikari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Subband Operation,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Morteza Mehrnoush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24/1591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Seamless Roaming and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Ning Gao</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USIG fields in an ELR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Hari Ram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Coordinated Transmission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43281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5255325"/>
              </p:ext>
            </p:extLst>
          </p:nvPr>
        </p:nvGraphicFramePr>
        <p:xfrm>
          <a:off x="851217" y="1587465"/>
          <a:ext cx="7736268" cy="445619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900" b="0" i="0" u="sng" strike="noStrike" dirty="0">
                        <a:solidFill>
                          <a:schemeClr val="tx1"/>
                        </a:solidFill>
                        <a:effectLst/>
                        <a:latin typeface="+mn-lt"/>
                      </a:endParaRPr>
                    </a:p>
                  </a:txBody>
                  <a:tcPr marL="9525" marR="9525" marT="9525" marB="0" anchor="ctr"/>
                </a:tc>
                <a:tc>
                  <a:txBody>
                    <a:bodyPr/>
                    <a:lstStyle/>
                    <a:p>
                      <a:pPr algn="l" fontAlgn="ctr"/>
                      <a:r>
                        <a:rPr lang="en-US" sz="900" b="0" i="0" kern="1200" dirty="0">
                          <a:solidFill>
                            <a:schemeClr val="tx1"/>
                          </a:solidFill>
                          <a:effectLst/>
                          <a:latin typeface="+mn-lt"/>
                          <a:ea typeface="+mn-ea"/>
                          <a:cs typeface="+mn-cs"/>
                          <a:hlinkClick r:id="rId2"/>
                        </a:rPr>
                        <a:t>24/984</a:t>
                      </a:r>
                      <a:endParaRPr lang="en-US" sz="900" b="0" i="0" u="none" strike="noStrike" dirty="0">
                        <a:solidFill>
                          <a:schemeClr val="tx1"/>
                        </a:solidFill>
                        <a:effectLst/>
                        <a:latin typeface="+mn-lt"/>
                      </a:endParaRPr>
                    </a:p>
                  </a:txBody>
                  <a:tcPr marL="85725" marR="9525" marT="9525" marB="0" anchor="ctr"/>
                </a:tc>
                <a:tc>
                  <a:txBody>
                    <a:bodyPr/>
                    <a:lstStyle/>
                    <a:p>
                      <a:pPr algn="l" fontAlgn="ctr"/>
                      <a:r>
                        <a:rPr lang="en-GB" sz="900" b="0" i="0" u="none" strike="noStrike" dirty="0">
                          <a:solidFill>
                            <a:schemeClr val="tx1"/>
                          </a:solidFill>
                          <a:effectLst/>
                          <a:latin typeface="+mn-lt"/>
                        </a:rPr>
                        <a:t>Subir Das</a:t>
                      </a:r>
                    </a:p>
                  </a:txBody>
                  <a:tcPr marL="85725" marR="9525" marT="9525" marB="0" anchor="ctr"/>
                </a:tc>
                <a:tc>
                  <a:txBody>
                    <a:bodyPr/>
                    <a:lstStyle/>
                    <a:p>
                      <a:pPr algn="ctr" fontAlgn="ctr"/>
                      <a:r>
                        <a:rPr lang="en-GB" sz="900" b="0" i="0" u="none" strike="noStrike" dirty="0">
                          <a:solidFill>
                            <a:schemeClr val="tx1"/>
                          </a:solidFill>
                          <a:effectLst/>
                          <a:latin typeface="+mn-lt"/>
                        </a:rPr>
                        <a:t>Pending (2 SP)</a:t>
                      </a:r>
                    </a:p>
                  </a:txBody>
                  <a:tcPr marL="9525" marR="9525" marT="9525" marB="0" anchor="ctr"/>
                </a:tc>
                <a:tc>
                  <a:txBody>
                    <a:bodyPr/>
                    <a:lstStyle/>
                    <a:p>
                      <a:pPr algn="ctr" fontAlgn="ctr"/>
                      <a:r>
                        <a:rPr lang="en-GB" sz="900" b="0" i="0" u="none" strike="noStrike" dirty="0">
                          <a:solidFill>
                            <a:schemeClr val="tx1"/>
                          </a:solidFill>
                          <a:effectLst/>
                          <a:latin typeface="+mn-lt"/>
                        </a:rPr>
                        <a:t>EPCS</a:t>
                      </a:r>
                    </a:p>
                  </a:txBody>
                  <a:tcPr marL="9525" marR="9525" marT="9525" marB="0" anchor="ctr"/>
                </a:tc>
                <a:tc>
                  <a:txBody>
                    <a:bodyPr/>
                    <a:lstStyle/>
                    <a:p>
                      <a:pPr algn="ctr" fontAlgn="ctr"/>
                      <a:r>
                        <a:rPr lang="en-GB" sz="900" b="0" i="0" u="sng"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900" b="0" i="0" u="sng" strike="noStrike" dirty="0">
                        <a:solidFill>
                          <a:schemeClr val="tx1"/>
                        </a:solidFill>
                        <a:effectLst/>
                        <a:latin typeface="+mn-lt"/>
                      </a:endParaRPr>
                    </a:p>
                  </a:txBody>
                  <a:tcPr marL="9525" marR="9525" marT="9525" marB="0" anchor="ctr"/>
                </a:tc>
                <a:tc>
                  <a:txBody>
                    <a:bodyPr/>
                    <a:lstStyle/>
                    <a:p>
                      <a:pPr algn="l" fontAlgn="ctr"/>
                      <a:r>
                        <a:rPr lang="en-US" sz="900" b="0" i="0" u="none" strike="noStrike" dirty="0">
                          <a:solidFill>
                            <a:schemeClr val="tx1"/>
                          </a:solidFill>
                          <a:effectLst/>
                          <a:latin typeface="+mn-lt"/>
                        </a:rPr>
                        <a:t>[23/0250, 23/1887, 23/1916, 23/1952, 23/1962, 23/2022, 23/2084, 24/0160, 24/0161, 24/0388, 24/0407]</a:t>
                      </a:r>
                    </a:p>
                  </a:txBody>
                  <a:tcPr marL="85725" marR="9525" marT="9525" marB="0" anchor="ctr"/>
                </a:tc>
                <a:tc>
                  <a:txBody>
                    <a:bodyPr/>
                    <a:lstStyle/>
                    <a:p>
                      <a:pPr algn="l" fontAlgn="ctr"/>
                      <a:r>
                        <a:rPr lang="en-GB" sz="900" b="0" i="0" u="none" strike="noStrike" dirty="0">
                          <a:solidFill>
                            <a:schemeClr val="tx1"/>
                          </a:solidFill>
                          <a:effectLst/>
                          <a:latin typeface="+mn-lt"/>
                        </a:rPr>
                        <a:t>Giovanni Chisci</a:t>
                      </a:r>
                    </a:p>
                  </a:txBody>
                  <a:tcPr marL="85725" marR="9525" marT="9525" marB="0" anchor="ctr"/>
                </a:tc>
                <a:tc>
                  <a:txBody>
                    <a:bodyPr/>
                    <a:lstStyle/>
                    <a:p>
                      <a:pPr algn="ctr" fontAlgn="ctr"/>
                      <a:r>
                        <a:rPr lang="en-GB" sz="900" b="0" i="0" u="none" strike="noStrike" dirty="0">
                          <a:solidFill>
                            <a:schemeClr val="tx1"/>
                          </a:solidFill>
                          <a:effectLst/>
                          <a:latin typeface="+mn-lt"/>
                        </a:rPr>
                        <a:t>Pending (1 SP)</a:t>
                      </a:r>
                    </a:p>
                  </a:txBody>
                  <a:tcPr marL="9525" marR="9525" marT="9525" marB="0" anchor="ctr"/>
                </a:tc>
                <a:tc>
                  <a:txBody>
                    <a:bodyPr/>
                    <a:lstStyle/>
                    <a:p>
                      <a:pPr algn="ctr" fontAlgn="ctr"/>
                      <a:r>
                        <a:rPr lang="en-GB" sz="900" b="0" i="0" u="none" strike="noStrike" dirty="0">
                          <a:solidFill>
                            <a:schemeClr val="tx1"/>
                          </a:solidFill>
                          <a:effectLst/>
                          <a:latin typeface="+mn-lt"/>
                        </a:rPr>
                        <a:t>C-rTWT</a:t>
                      </a:r>
                    </a:p>
                  </a:txBody>
                  <a:tcPr marL="9525" marR="9525" marT="9525" marB="0" anchor="ctr"/>
                </a:tc>
                <a:tc>
                  <a:txBody>
                    <a:bodyPr/>
                    <a:lstStyle/>
                    <a:p>
                      <a:pPr algn="ctr" fontAlgn="ctr"/>
                      <a:r>
                        <a:rPr lang="en-GB" sz="9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900" b="0" i="0" u="sng" strike="noStrike" dirty="0">
                        <a:solidFill>
                          <a:schemeClr val="tx1"/>
                        </a:solidFill>
                        <a:effectLst/>
                        <a:latin typeface="+mn-lt"/>
                      </a:endParaRPr>
                    </a:p>
                  </a:txBody>
                  <a:tcPr marL="9525" marR="9525" marT="9525" marB="0" anchor="ctr"/>
                </a:tc>
                <a:tc>
                  <a:txBody>
                    <a:bodyPr/>
                    <a:lstStyle/>
                    <a:p>
                      <a:pPr algn="l" fontAlgn="ctr"/>
                      <a:r>
                        <a:rPr lang="en-US" sz="900" b="0" i="0" u="none" strike="noStrike" dirty="0">
                          <a:solidFill>
                            <a:schemeClr val="tx1"/>
                          </a:solidFill>
                          <a:effectLst/>
                          <a:latin typeface="+mn-lt"/>
                          <a:hlinkClick r:id="rId3"/>
                        </a:rPr>
                        <a:t>24/830r1</a:t>
                      </a:r>
                      <a:endParaRPr lang="en-US" sz="900" b="0" i="0" u="none" strike="noStrike" dirty="0">
                        <a:solidFill>
                          <a:schemeClr val="tx1"/>
                        </a:solidFill>
                        <a:effectLst/>
                        <a:latin typeface="+mn-lt"/>
                      </a:endParaRPr>
                    </a:p>
                  </a:txBody>
                  <a:tcPr marL="85725" marR="9525" marT="9525" marB="0" anchor="ctr"/>
                </a:tc>
                <a:tc>
                  <a:txBody>
                    <a:bodyPr/>
                    <a:lstStyle/>
                    <a:p>
                      <a:pPr algn="l" fontAlgn="ctr"/>
                      <a:r>
                        <a:rPr lang="en-GB" sz="900" b="0" i="0" u="none" strike="noStrike" dirty="0">
                          <a:solidFill>
                            <a:schemeClr val="tx1"/>
                          </a:solidFill>
                          <a:effectLst/>
                          <a:latin typeface="+mn-lt"/>
                        </a:rPr>
                        <a:t>Po-Kai Huang</a:t>
                      </a:r>
                    </a:p>
                  </a:txBody>
                  <a:tcPr marL="85725" marR="9525" marT="9525" marB="0" anchor="ctr"/>
                </a:tc>
                <a:tc>
                  <a:txBody>
                    <a:bodyPr/>
                    <a:lstStyle/>
                    <a:p>
                      <a:pPr algn="ctr" fontAlgn="ctr"/>
                      <a:r>
                        <a:rPr lang="en-GB" sz="900" b="0" i="0" u="none" strike="noStrike" dirty="0">
                          <a:solidFill>
                            <a:schemeClr val="tx1"/>
                          </a:solidFill>
                          <a:effectLst/>
                          <a:latin typeface="+mn-lt"/>
                        </a:rPr>
                        <a:t>Pending (3 SP)</a:t>
                      </a:r>
                    </a:p>
                  </a:txBody>
                  <a:tcPr marL="9525" marR="9525" marT="9525" marB="0" anchor="ctr"/>
                </a:tc>
                <a:tc>
                  <a:txBody>
                    <a:bodyPr/>
                    <a:lstStyle/>
                    <a:p>
                      <a:pPr algn="ctr" fontAlgn="ctr"/>
                      <a:r>
                        <a:rPr lang="en-GB" sz="900" b="0" i="0" u="none" strike="noStrike" dirty="0">
                          <a:solidFill>
                            <a:schemeClr val="tx1"/>
                          </a:solidFill>
                          <a:effectLst/>
                          <a:latin typeface="+mn-lt"/>
                        </a:rPr>
                        <a:t>Roaming</a:t>
                      </a:r>
                    </a:p>
                  </a:txBody>
                  <a:tcPr marL="9525" marR="9525" marT="9525" marB="0" anchor="ctr"/>
                </a:tc>
                <a:tc>
                  <a:txBody>
                    <a:bodyPr/>
                    <a:lstStyle/>
                    <a:p>
                      <a:pPr algn="ctr" fontAlgn="ctr"/>
                      <a:r>
                        <a:rPr lang="en-GB" sz="9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hlinkClick r:id="rId4"/>
                        </a:rPr>
                        <a:t>24/0084</a:t>
                      </a:r>
                      <a:endParaRPr lang="en-US" sz="1000" b="0" i="0" u="none" strike="noStrike" dirty="0">
                        <a:solidFill>
                          <a:schemeClr val="tx1"/>
                        </a:solidFill>
                        <a:effectLst/>
                        <a:latin typeface="+mn-lt"/>
                      </a:endParaRPr>
                    </a:p>
                  </a:txBody>
                  <a:tcPr marL="85725" marR="9525" marT="9525" marB="0" anchor="ctr"/>
                </a:tc>
                <a:tc>
                  <a:txBody>
                    <a:bodyPr/>
                    <a:lstStyle/>
                    <a:p>
                      <a:pPr algn="l" fontAlgn="ctr"/>
                      <a:r>
                        <a:rPr lang="en-GB" sz="1000" dirty="0"/>
                        <a:t>Jiayi Zhang</a:t>
                      </a:r>
                      <a:endParaRPr lang="en-GB" sz="1000" b="0" i="0" u="none" strike="noStrike" dirty="0">
                        <a:solidFill>
                          <a:schemeClr val="tx1"/>
                        </a:solidFill>
                        <a:effectLst/>
                        <a:latin typeface="+mn-lt"/>
                      </a:endParaRPr>
                    </a:p>
                  </a:txBody>
                  <a:tcPr marL="85725" marR="9525" marT="9525" marB="0" anchor="ctr"/>
                </a:tc>
                <a:tc>
                  <a:txBody>
                    <a:bodyPr/>
                    <a:lstStyle/>
                    <a:p>
                      <a:pPr algn="ctr" fontAlgn="ctr"/>
                      <a:r>
                        <a:rPr lang="en-GB" sz="900" b="0" i="0" u="none" strike="noStrike" dirty="0">
                          <a:solidFill>
                            <a:schemeClr val="tx1"/>
                          </a:solidFill>
                          <a:effectLst/>
                          <a:latin typeface="+mn-lt"/>
                        </a:rPr>
                        <a:t>Pending (3 SP)</a:t>
                      </a:r>
                    </a:p>
                  </a:txBody>
                  <a:tcPr marL="9525" marR="9525" marT="9525" marB="0" anchor="ctr"/>
                </a:tc>
                <a:tc>
                  <a:txBody>
                    <a:bodyPr/>
                    <a:lstStyle/>
                    <a:p>
                      <a:pPr algn="ctr" fontAlgn="ctr"/>
                      <a:r>
                        <a:rPr lang="en-GB" sz="900" b="0" i="0" u="none" strike="noStrike" dirty="0">
                          <a:solidFill>
                            <a:schemeClr val="tx1"/>
                          </a:solidFill>
                          <a:effectLst/>
                          <a:latin typeface="+mn-lt"/>
                        </a:rPr>
                        <a:t>MAP</a:t>
                      </a:r>
                    </a:p>
                  </a:txBody>
                  <a:tcPr marL="9525" marR="9525" marT="9525" marB="0" anchor="ctr"/>
                </a:tc>
                <a:tc>
                  <a:txBody>
                    <a:bodyPr/>
                    <a:lstStyle/>
                    <a:p>
                      <a:pPr algn="ctr" fontAlgn="ctr"/>
                      <a:r>
                        <a:rPr lang="en-GB" sz="9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hlinkClick r:id="rId5"/>
                        </a:rPr>
                        <a:t>24/1144</a:t>
                      </a:r>
                      <a:endParaRPr lang="en-US" sz="1000" b="0" i="0" u="none" strike="noStrike" dirty="0">
                        <a:solidFill>
                          <a:schemeClr val="tx1"/>
                        </a:solidFill>
                        <a:effectLst/>
                        <a:latin typeface="+mn-lt"/>
                      </a:endParaRPr>
                    </a:p>
                  </a:txBody>
                  <a:tcPr marL="85725" marR="9525" marT="9525" marB="0" anchor="ctr"/>
                </a:tc>
                <a:tc>
                  <a:txBody>
                    <a:bodyPr/>
                    <a:lstStyle/>
                    <a:p>
                      <a:pPr algn="l" fontAlgn="ctr"/>
                      <a:r>
                        <a:rPr lang="en-GB" sz="1000" b="0" i="0" u="none" strike="noStrike" dirty="0">
                          <a:solidFill>
                            <a:schemeClr val="tx1"/>
                          </a:solidFill>
                          <a:effectLst/>
                          <a:latin typeface="+mn-lt"/>
                        </a:rPr>
                        <a:t>Dmitry Akhmetov</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b="0" i="0" u="none" strike="noStrike" dirty="0">
                          <a:solidFill>
                            <a:schemeClr val="tx1"/>
                          </a:solidFill>
                          <a:effectLst/>
                          <a:latin typeface="+mn-lt"/>
                        </a:rPr>
                        <a:t>Pending (2 SP)</a:t>
                      </a:r>
                    </a:p>
                  </a:txBody>
                  <a:tcPr marL="9525" marR="9525" marT="9525" marB="0" anchor="ctr"/>
                </a:tc>
                <a:tc>
                  <a:txBody>
                    <a:bodyPr/>
                    <a:lstStyle/>
                    <a:p>
                      <a:pPr algn="ctr" fontAlgn="ctr"/>
                      <a:r>
                        <a:rPr lang="en-GB" sz="1000" b="0" i="0" u="none" strike="noStrike" dirty="0">
                          <a:solidFill>
                            <a:schemeClr val="tx1"/>
                          </a:solidFill>
                          <a:effectLst/>
                          <a:latin typeface="+mn-lt"/>
                        </a:rPr>
                        <a:t>Channel Access</a:t>
                      </a:r>
                    </a:p>
                  </a:txBody>
                  <a:tcPr marL="9525" marR="9525" marT="9525" marB="0" anchor="ctr"/>
                </a:tc>
                <a:tc>
                  <a:txBody>
                    <a:bodyPr/>
                    <a:lstStyle/>
                    <a:p>
                      <a:pPr algn="ctr" fontAlgn="ctr"/>
                      <a:r>
                        <a:rPr lang="en-GB" sz="1000" b="0" i="0" u="none" strike="noStrike" dirty="0">
                          <a:solidFill>
                            <a:schemeClr val="tx1"/>
                          </a:solidFill>
                          <a:effectLst/>
                          <a:latin typeface="+mn-lt"/>
                        </a:rPr>
                        <a: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Approve TG minutes from July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Queues and agendas are organized following the usual routines:</a:t>
            </a:r>
          </a:p>
          <a:p>
            <a:pPr marL="800100" lvl="1" indent="-342900">
              <a:buFont typeface="Arial" panose="020B0604020202020204" pitchFamily="34" charset="0"/>
              <a:buChar char="•"/>
            </a:pPr>
            <a:r>
              <a:rPr lang="en-US" sz="1400" dirty="0"/>
              <a:t>Submissions ordered per-DCN, and distribution is on a per-topic basis</a:t>
            </a:r>
          </a:p>
          <a:p>
            <a:pPr marL="800100" lvl="1" indent="-342900">
              <a:buFont typeface="Arial" panose="020B0604020202020204" pitchFamily="34" charset="0"/>
              <a:buChar char="•"/>
            </a:pPr>
            <a:r>
              <a:rPr lang="en-US" sz="1400" dirty="0"/>
              <a:t>Sunday (start of each F2F) deadline used to determine the cut-offs</a:t>
            </a:r>
          </a:p>
          <a:p>
            <a:pPr>
              <a:buFont typeface="Arial" panose="020B0604020202020204" pitchFamily="34" charset="0"/>
              <a:buChar char="•"/>
            </a:pPr>
            <a:r>
              <a:rPr lang="en-US" sz="1600" dirty="0"/>
              <a:t>Queue Status and Plans for this F2F:</a:t>
            </a:r>
          </a:p>
          <a:p>
            <a:pPr marL="800100" lvl="1" indent="-342900">
              <a:buFont typeface="Arial" panose="020B0604020202020204" pitchFamily="34" charset="0"/>
              <a:buChar char="•"/>
            </a:pPr>
            <a:r>
              <a:rPr lang="en-US" sz="1400" dirty="0"/>
              <a:t>Still a lot of MAC submissions up to second cut-off to cover</a:t>
            </a:r>
          </a:p>
          <a:p>
            <a:pPr marL="1200150" lvl="2" indent="-285750">
              <a:buFont typeface="Arial" panose="020B0604020202020204" pitchFamily="34" charset="0"/>
              <a:buChar char="•"/>
            </a:pPr>
            <a:r>
              <a:rPr lang="en-US" sz="1200" dirty="0"/>
              <a:t>Intent is to cover (at least part of) the 1st &amp; 2nd cut-off during this F2F meeting</a:t>
            </a:r>
          </a:p>
          <a:p>
            <a:pPr marL="800100" lvl="1" indent="-342900">
              <a:buFont typeface="Arial" panose="020B0604020202020204" pitchFamily="34" charset="0"/>
              <a:buChar char="•"/>
            </a:pPr>
            <a:r>
              <a:rPr lang="en-US" sz="1400" dirty="0"/>
              <a:t>Good total number of PHY/Joint submissions</a:t>
            </a:r>
          </a:p>
          <a:p>
            <a:pPr marL="1200150" lvl="2" indent="-285750">
              <a:buFont typeface="Arial" panose="020B0604020202020204" pitchFamily="34" charset="0"/>
              <a:buChar char="•"/>
            </a:pPr>
            <a:r>
              <a:rPr lang="en-US" sz="1200" dirty="0"/>
              <a:t>Intent is to cover as many as possible during this F2F meeting</a:t>
            </a:r>
            <a:endParaRPr lang="en-US" sz="1600" dirty="0"/>
          </a:p>
          <a:p>
            <a:pPr marL="800100" lvl="1" indent="-342900">
              <a:buFont typeface="Arial" panose="020B0604020202020204" pitchFamily="34" charset="0"/>
              <a:buChar char="•"/>
            </a:pPr>
            <a:r>
              <a:rPr lang="en-US" sz="1400" dirty="0"/>
              <a:t>Allocating 45’ at the start of each MAC/Joint session for SPs</a:t>
            </a:r>
          </a:p>
          <a:p>
            <a:pPr marL="1200150" lvl="2" indent="-285750">
              <a:buFont typeface="Arial" panose="020B0604020202020204" pitchFamily="34" charset="0"/>
              <a:buChar char="•"/>
            </a:pPr>
            <a:r>
              <a:rPr lang="en-US" sz="1200" dirty="0"/>
              <a:t>These start from Wednesday’s sessions to allow for discussions and consensus building</a:t>
            </a:r>
          </a:p>
          <a:p>
            <a:pPr marL="400050">
              <a:buFont typeface="Arial" panose="020B0604020202020204" pitchFamily="34" charset="0"/>
              <a:buChar char="•"/>
            </a:pPr>
            <a:r>
              <a:rPr lang="en-US" sz="1800" dirty="0"/>
              <a:t>Requests to members:</a:t>
            </a:r>
          </a:p>
          <a:p>
            <a:pPr marL="800100" lvl="1" indent="-342900">
              <a:buFont typeface="Arial" panose="020B0604020202020204" pitchFamily="34" charset="0"/>
              <a:buChar char="•"/>
            </a:pPr>
            <a:r>
              <a:rPr lang="en-US" sz="1400" dirty="0"/>
              <a:t>Please make sure that submissions are uploaded asap and no later than 24 hours before the allocated slot (those that were not in the server have the DCN in </a:t>
            </a:r>
            <a:r>
              <a:rPr lang="en-US" sz="1400" dirty="0">
                <a:solidFill>
                  <a:srgbClr val="FF0000"/>
                </a:solidFill>
              </a:rPr>
              <a:t>red font</a:t>
            </a:r>
            <a:r>
              <a:rPr lang="en-US" sz="1400" dirty="0"/>
              <a:t>)</a:t>
            </a:r>
          </a:p>
          <a:p>
            <a:pPr marL="800100" lvl="1">
              <a:buFont typeface="Arial" panose="020B0604020202020204" pitchFamily="34" charset="0"/>
              <a:buChar char="•"/>
            </a:pPr>
            <a:r>
              <a:rPr lang="en-US" sz="1400" dirty="0"/>
              <a:t>Please review submissions of other members in the same topic in advance and, if there are similarities check, if there is room for harmonization (co-authoring, harmonized SPs, etc.)</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a:t>Summary from July 2024 meeting</a:t>
            </a:r>
            <a:endParaRPr lang="en-US" dirty="0"/>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July plenary </a:t>
            </a:r>
          </a:p>
          <a:p>
            <a:pPr marL="800100" lvl="1">
              <a:buFont typeface="Arial" panose="020B0604020202020204" pitchFamily="34" charset="0"/>
              <a:buChar char="•"/>
            </a:pPr>
            <a:r>
              <a:rPr lang="en-US" sz="1800" dirty="0"/>
              <a:t>Held </a:t>
            </a:r>
            <a:r>
              <a:rPr lang="en-US" sz="1800" dirty="0">
                <a:solidFill>
                  <a:srgbClr val="FF0000"/>
                </a:solidFill>
              </a:rPr>
              <a:t>9</a:t>
            </a:r>
            <a:r>
              <a:rPr lang="en-US" sz="1800" dirty="0"/>
              <a:t> teleconferences between July &amp; September 2024 (</a:t>
            </a:r>
            <a:r>
              <a:rPr lang="en-US" sz="1800" dirty="0">
                <a:solidFill>
                  <a:srgbClr val="CCCCFF"/>
                </a:solidFill>
                <a:hlinkClick r:id="rId2">
                  <a:extLst>
                    <a:ext uri="{A12FA001-AC4F-418D-AE19-62706E023703}">
                      <ahyp:hlinkClr xmlns:ahyp="http://schemas.microsoft.com/office/drawing/2018/hyperlinkcolor" val="tx"/>
                    </a:ext>
                  </a:extLst>
                </a:hlinkClick>
              </a:rPr>
              <a:t>11-24/1340r14</a:t>
            </a:r>
            <a:r>
              <a:rPr lang="en-US" sz="1800" dirty="0"/>
              <a:t>)</a:t>
            </a:r>
          </a:p>
          <a:p>
            <a:pPr marL="1200150" lvl="2">
              <a:buFont typeface="Arial" panose="020B0604020202020204" pitchFamily="34" charset="0"/>
              <a:buChar char="•"/>
            </a:pPr>
            <a:r>
              <a:rPr lang="en-US" sz="1600" dirty="0"/>
              <a:t>The group discussed </a:t>
            </a:r>
            <a:r>
              <a:rPr lang="en-US" sz="1600" dirty="0">
                <a:solidFill>
                  <a:schemeClr val="tx1"/>
                </a:solidFill>
              </a:rPr>
              <a:t>~</a:t>
            </a:r>
            <a:r>
              <a:rPr lang="en-US" sz="1600" dirty="0">
                <a:solidFill>
                  <a:srgbClr val="FF0000"/>
                </a:solidFill>
              </a:rPr>
              <a:t>41</a:t>
            </a:r>
            <a:r>
              <a:rPr lang="en-US" sz="1600" dirty="0">
                <a:solidFill>
                  <a:schemeClr val="tx1"/>
                </a:solidFill>
              </a:rPr>
              <a:t> </a:t>
            </a:r>
            <a:r>
              <a:rPr lang="en-US" sz="1600" dirty="0"/>
              <a:t>submissions covering a variety of topics</a:t>
            </a:r>
          </a:p>
          <a:p>
            <a:pPr marL="1657350" lvl="3" indent="-285750">
              <a:buFont typeface="Arial" panose="020B0604020202020204" pitchFamily="34" charset="0"/>
              <a:buChar char="•"/>
            </a:pPr>
            <a:r>
              <a:rPr lang="en-US" sz="1200" dirty="0">
                <a:solidFill>
                  <a:schemeClr val="tx1"/>
                </a:solidFill>
              </a:rPr>
              <a:t>Improving reliability, low latency, coordinated beamforming, relay operation, roaming, </a:t>
            </a:r>
          </a:p>
          <a:p>
            <a:pPr marL="1657350" lvl="3" indent="-285750">
              <a:buFont typeface="Arial" panose="020B0604020202020204" pitchFamily="34" charset="0"/>
              <a:buChar char="•"/>
            </a:pPr>
            <a:r>
              <a:rPr lang="en-US" sz="1200" dirty="0">
                <a:solidFill>
                  <a:schemeClr val="tx1"/>
                </a:solidFill>
              </a:rPr>
              <a:t>Multi-AP (MAP) coordination, dynamic subchannel operation (DSO), coordinated r-TWT, </a:t>
            </a:r>
          </a:p>
          <a:p>
            <a:pPr marL="1657350" lvl="3" indent="-285750">
              <a:buFont typeface="Arial" panose="020B0604020202020204" pitchFamily="34" charset="0"/>
              <a:buChar char="•"/>
            </a:pPr>
            <a:r>
              <a:rPr lang="en-US" sz="1200" dirty="0">
                <a:solidFill>
                  <a:schemeClr val="tx1"/>
                </a:solidFill>
              </a:rPr>
              <a:t>TXOP sharing, non-primary channel access (NPCA),  distributed RUs (DRU), etc.</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September interim</a:t>
            </a:r>
          </a:p>
          <a:p>
            <a:pPr marL="800100" lvl="1">
              <a:buFont typeface="Arial" panose="020B0604020202020204" pitchFamily="34" charset="0"/>
              <a:buChar char="•"/>
            </a:pPr>
            <a:r>
              <a:rPr lang="en-US" sz="1800" dirty="0"/>
              <a:t>Presentation of technical submissions</a:t>
            </a:r>
          </a:p>
          <a:p>
            <a:pPr marL="1200150" lvl="2">
              <a:buFont typeface="Arial" panose="020B0604020202020204" pitchFamily="34" charset="0"/>
              <a:buChar char="•"/>
            </a:pPr>
            <a:r>
              <a:rPr lang="en-US" sz="1600" dirty="0">
                <a:solidFill>
                  <a:srgbClr val="FF0000"/>
                </a:solidFill>
              </a:rPr>
              <a:t>~200 </a:t>
            </a:r>
            <a:r>
              <a:rPr lang="en-US" sz="1600" dirty="0"/>
              <a:t>pending submissions </a:t>
            </a:r>
            <a:r>
              <a:rPr lang="en-US" sz="1600" dirty="0">
                <a:solidFill>
                  <a:srgbClr val="FF0000"/>
                </a:solidFill>
              </a:rPr>
              <a:t>(by EOB of Sept 07)</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https://mentor.ieee.org/802.11/dcn/24/11-24-1391-</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-00bn-tgbn-july-2024-meeting-minutes.docx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https://mentor.ieee.org/802.11/dcn/24/11-24-1392-</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-00bn-tgbn-july-august-2024-teleconference-minutes.docx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(B.forming + Misc.)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r>
              <a:rPr lang="en-US" sz="1400" b="0" i="0" u="none" strike="noStrike" dirty="0">
                <a:solidFill>
                  <a:srgbClr val="FF0000"/>
                </a:solidFill>
                <a:effectLst/>
                <a:hlinkClick r:id="rId2"/>
              </a:rPr>
              <a:t>24/0243</a:t>
            </a:r>
            <a:r>
              <a:rPr lang="en-US" sz="1400" dirty="0"/>
              <a:t> </a:t>
            </a:r>
            <a:r>
              <a:rPr lang="en-US" sz="1400" b="0" i="0" u="none" strike="noStrike" dirty="0">
                <a:solidFill>
                  <a:srgbClr val="000000"/>
                </a:solidFill>
                <a:effectLst/>
              </a:rPr>
              <a:t>Protocol Design for UL Beamforming</a:t>
            </a:r>
            <a:r>
              <a:rPr lang="en-US" sz="1400" dirty="0"/>
              <a:t> 					</a:t>
            </a:r>
            <a:r>
              <a:rPr lang="en-US" sz="1400" b="0" i="0" u="none" strike="noStrike" dirty="0">
                <a:solidFill>
                  <a:srgbClr val="000000"/>
                </a:solidFill>
                <a:effectLst/>
              </a:rPr>
              <a:t>Eunsung Jeon</a:t>
            </a:r>
          </a:p>
          <a:p>
            <a:r>
              <a:rPr lang="en-US" sz="1400" b="0" i="0" u="sng" strike="noStrike" kern="1200" dirty="0">
                <a:solidFill>
                  <a:srgbClr val="0563C1"/>
                </a:solidFill>
                <a:effectLst/>
                <a:ea typeface="MS Gothic" panose="020B0609070205080204" pitchFamily="49" charset="-128"/>
                <a:hlinkClick r:id="rId3"/>
              </a:rPr>
              <a:t>24/1124</a:t>
            </a:r>
            <a:r>
              <a:rPr lang="en-US" sz="1400" dirty="0"/>
              <a:t> </a:t>
            </a:r>
            <a:r>
              <a:rPr lang="en-US" sz="1400" b="0" i="0" u="none" strike="noStrike" kern="1200" dirty="0">
                <a:solidFill>
                  <a:srgbClr val="000000"/>
                </a:solidFill>
                <a:effectLst/>
                <a:ea typeface="MS Gothic" panose="020B0609070205080204" pitchFamily="49" charset="-128"/>
              </a:rPr>
              <a:t>Headroom Reason Reporting</a:t>
            </a:r>
            <a:r>
              <a:rPr lang="en-US" sz="1400" dirty="0"/>
              <a:t> 						</a:t>
            </a:r>
            <a:r>
              <a:rPr lang="en-US" sz="1400" b="0" i="0" u="none" strike="noStrike" kern="1200" dirty="0">
                <a:solidFill>
                  <a:srgbClr val="000000"/>
                </a:solidFill>
                <a:effectLst/>
                <a:ea typeface="MS Gothic" panose="020B0609070205080204" pitchFamily="49" charset="-128"/>
              </a:rPr>
              <a:t>Brian Hart</a:t>
            </a:r>
            <a:endParaRPr lang="en-US" sz="1400" b="0" kern="1200" dirty="0">
              <a:ea typeface="MS Gothic" panose="020B0609070205080204" pitchFamily="49" charset="-128"/>
            </a:endParaRPr>
          </a:p>
          <a:p>
            <a:r>
              <a:rPr lang="en-US" sz="1400" b="0" i="0" u="sng" strike="noStrike" dirty="0">
                <a:solidFill>
                  <a:srgbClr val="0563C1"/>
                </a:solidFill>
                <a:effectLst/>
                <a:hlinkClick r:id="rId4"/>
              </a:rPr>
              <a:t>24/1491</a:t>
            </a:r>
            <a:r>
              <a:rPr lang="en-US" sz="1400" dirty="0"/>
              <a:t> </a:t>
            </a:r>
            <a:r>
              <a:rPr lang="en-US" sz="1400" b="0" i="0" u="none" strike="noStrike" dirty="0">
                <a:solidFill>
                  <a:srgbClr val="000000"/>
                </a:solidFill>
                <a:effectLst/>
              </a:rPr>
              <a:t>RU adaptation signaling in UL TB transmission</a:t>
            </a:r>
            <a:r>
              <a:rPr lang="en-US" sz="1400" dirty="0"/>
              <a:t> 			</a:t>
            </a:r>
            <a:r>
              <a:rPr lang="en-US" sz="1400" b="0" i="0" u="none" strike="noStrike" dirty="0">
                <a:solidFill>
                  <a:srgbClr val="000000"/>
                </a:solidFill>
                <a:effectLst/>
              </a:rPr>
              <a:t>Yapu Li</a:t>
            </a:r>
            <a:endParaRPr lang="en-US" sz="1400" b="0" i="0" u="none" strike="noStrike" kern="1200" dirty="0">
              <a:solidFill>
                <a:srgbClr val="000000"/>
              </a:solidFill>
              <a:effectLst/>
              <a:ea typeface="MS Gothic" panose="020B0609070205080204" pitchFamily="49" charset="-128"/>
            </a:endParaRPr>
          </a:p>
          <a:p>
            <a:r>
              <a:rPr lang="en-US" sz="1400" b="0" i="0" u="none" strike="noStrike" dirty="0">
                <a:solidFill>
                  <a:srgbClr val="FF0000"/>
                </a:solidFill>
                <a:effectLst/>
                <a:hlinkClick r:id="rId5"/>
              </a:rPr>
              <a:t>24/1574</a:t>
            </a:r>
            <a:r>
              <a:rPr lang="en-US" sz="1400" dirty="0"/>
              <a:t> </a:t>
            </a:r>
            <a:r>
              <a:rPr lang="en-US" sz="1400" b="0" i="0" u="none" strike="noStrike" dirty="0">
                <a:solidFill>
                  <a:srgbClr val="000000"/>
                </a:solidFill>
                <a:effectLst/>
              </a:rPr>
              <a:t>Harmonization of .11bn simulation assumptions</a:t>
            </a:r>
            <a:r>
              <a:rPr lang="en-US" sz="1400" dirty="0"/>
              <a:t> 			</a:t>
            </a:r>
            <a:r>
              <a:rPr lang="en-US" sz="1400" b="0" i="0" u="none" strike="noStrike" dirty="0">
                <a:solidFill>
                  <a:srgbClr val="000000"/>
                </a:solidFill>
                <a:effectLst/>
              </a:rPr>
              <a:t>Klaus Doppler</a:t>
            </a: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 UEQM + Beamforming</a:t>
            </a:r>
            <a:endParaRPr lang="en-GB" sz="1000" strike="sngStrike" dirty="0">
              <a:solidFill>
                <a:schemeClr val="bg1">
                  <a:lumMod val="65000"/>
                </a:schemeClr>
              </a:solidFill>
            </a:endParaRP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rPr>
              <a:t>24/1071</a:t>
            </a:r>
            <a:r>
              <a:rPr lang="en-GB" sz="1400" dirty="0"/>
              <a:t> </a:t>
            </a:r>
            <a:r>
              <a:rPr lang="en-GB" sz="1400" b="0" i="0" u="none" strike="noStrike" kern="1200" dirty="0">
                <a:solidFill>
                  <a:srgbClr val="000000"/>
                </a:solidFill>
                <a:effectLst/>
                <a:ea typeface="MS Gothic" panose="020B0609070205080204" pitchFamily="49" charset="-128"/>
              </a:rPr>
              <a:t>LPI PPDU Puncturing</a:t>
            </a:r>
            <a:r>
              <a:rPr lang="en-GB" sz="1400" dirty="0"/>
              <a:t> 							</a:t>
            </a:r>
            <a:r>
              <a:rPr lang="en-GB" sz="1400" b="0" i="0" u="none" strike="noStrike" kern="1200" dirty="0">
                <a:solidFill>
                  <a:srgbClr val="000000"/>
                </a:solidFill>
                <a:effectLst/>
                <a:ea typeface="MS Gothic" panose="020B0609070205080204" pitchFamily="49" charset="-128"/>
              </a:rPr>
              <a:t>Pelin Salem</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24/1409</a:t>
            </a:r>
            <a:r>
              <a:rPr lang="en-US" sz="1400" dirty="0"/>
              <a:t> </a:t>
            </a:r>
            <a:r>
              <a:rPr lang="en-US" sz="1400" b="0" i="0" u="none" strike="noStrike" kern="1200" dirty="0">
                <a:solidFill>
                  <a:srgbClr val="000000"/>
                </a:solidFill>
                <a:effectLst/>
                <a:ea typeface="MS Gothic" panose="020B0609070205080204" pitchFamily="49" charset="-128"/>
              </a:rPr>
              <a:t>Unequal Pattern Discussion Follow up</a:t>
            </a:r>
            <a:r>
              <a:rPr lang="en-US" sz="1400" dirty="0"/>
              <a:t> 				</a:t>
            </a:r>
            <a:r>
              <a:rPr lang="en-US" sz="1400" b="0" i="0" u="none" strike="noStrike" kern="1200" dirty="0">
                <a:solidFill>
                  <a:srgbClr val="000000"/>
                </a:solidFill>
                <a:effectLst/>
                <a:ea typeface="MS Gothic" panose="020B0609070205080204" pitchFamily="49" charset="-128"/>
              </a:rPr>
              <a:t>Ross Jian Yu</a:t>
            </a:r>
            <a:r>
              <a:rPr lang="en-US" sz="1400" dirty="0"/>
              <a:t> </a:t>
            </a:r>
          </a:p>
          <a:p>
            <a:pPr lvl="1">
              <a:buFont typeface="Arial" panose="020B0604020202020204" pitchFamily="34" charset="0"/>
              <a:buChar char="•"/>
            </a:pPr>
            <a:r>
              <a:rPr lang="en-US" sz="1400" b="0" i="0" u="none" strike="noStrike" dirty="0">
                <a:solidFill>
                  <a:srgbClr val="FF0000"/>
                </a:solidFill>
                <a:effectLst/>
              </a:rPr>
              <a:t>24/1427</a:t>
            </a:r>
            <a:r>
              <a:rPr lang="en-US" sz="1400" dirty="0"/>
              <a:t> </a:t>
            </a:r>
            <a:r>
              <a:rPr lang="en-US" sz="1400" b="0" i="0" u="none" strike="noStrike" dirty="0">
                <a:solidFill>
                  <a:srgbClr val="000000"/>
                </a:solidFill>
                <a:effectLst/>
              </a:rPr>
              <a:t>Signaling for MCS and UEQM in 11bn</a:t>
            </a:r>
            <a:r>
              <a:rPr lang="en-US" sz="1400" dirty="0"/>
              <a:t> 				</a:t>
            </a:r>
            <a:r>
              <a:rPr lang="en-US" sz="1400" b="0" i="0" u="none" strike="noStrike" dirty="0">
                <a:solidFill>
                  <a:srgbClr val="000000"/>
                </a:solidFill>
                <a:effectLst/>
              </a:rPr>
              <a:t>Dongguk Lim</a:t>
            </a:r>
            <a:r>
              <a:rPr lang="en-US" sz="1400" dirty="0"/>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3"/>
              </a:rPr>
              <a:t>24/1431</a:t>
            </a:r>
            <a:r>
              <a:rPr lang="en-GB" sz="1400" dirty="0"/>
              <a:t> </a:t>
            </a:r>
            <a:r>
              <a:rPr lang="en-GB" sz="1400" b="0" i="0" u="none" strike="noStrike" kern="1200" dirty="0">
                <a:solidFill>
                  <a:srgbClr val="000000"/>
                </a:solidFill>
                <a:effectLst/>
                <a:ea typeface="MS Gothic" panose="020B0609070205080204" pitchFamily="49" charset="-128"/>
              </a:rPr>
              <a:t>A-Unified-</a:t>
            </a:r>
            <a:r>
              <a:rPr lang="en-GB" sz="1400" b="0" i="0" u="none" strike="noStrike" kern="1200" dirty="0" err="1">
                <a:solidFill>
                  <a:srgbClr val="000000"/>
                </a:solidFill>
                <a:effectLst/>
                <a:ea typeface="MS Gothic" panose="020B0609070205080204" pitchFamily="49" charset="-128"/>
              </a:rPr>
              <a:t>Signaling</a:t>
            </a:r>
            <a:r>
              <a:rPr lang="en-GB" sz="1400" b="0" i="0" u="none" strike="noStrike" kern="1200" dirty="0">
                <a:solidFill>
                  <a:srgbClr val="000000"/>
                </a:solidFill>
                <a:effectLst/>
                <a:ea typeface="MS Gothic" panose="020B0609070205080204" pitchFamily="49" charset="-128"/>
              </a:rPr>
              <a:t>-Scheme-for-EQM-and-UEQM</a:t>
            </a:r>
            <a:r>
              <a:rPr lang="en-GB" sz="1400" dirty="0"/>
              <a:t> 		</a:t>
            </a:r>
            <a:r>
              <a:rPr lang="en-GB" sz="1400" b="0" i="0" u="none" strike="noStrike" kern="1200" dirty="0">
                <a:solidFill>
                  <a:srgbClr val="000000"/>
                </a:solidFill>
                <a:effectLst/>
                <a:ea typeface="MS Gothic" panose="020B0609070205080204" pitchFamily="49" charset="-128"/>
              </a:rPr>
              <a:t>Aiguo Yan</a:t>
            </a:r>
          </a:p>
          <a:p>
            <a:pPr lvl="1">
              <a:buFont typeface="Arial" panose="020B0604020202020204" pitchFamily="34" charset="0"/>
              <a:buChar char="•"/>
            </a:pPr>
            <a:r>
              <a:rPr lang="en-US" sz="1400" b="0" i="0" u="none" strike="noStrike" dirty="0">
                <a:solidFill>
                  <a:srgbClr val="FF0000"/>
                </a:solidFill>
                <a:effectLst/>
              </a:rPr>
              <a:t>24/1451</a:t>
            </a:r>
            <a:r>
              <a:rPr lang="en-US" sz="1400" dirty="0"/>
              <a:t> </a:t>
            </a:r>
            <a:r>
              <a:rPr lang="en-US" sz="1400" b="0" i="0" u="none" strike="noStrike" dirty="0">
                <a:solidFill>
                  <a:srgbClr val="000000"/>
                </a:solidFill>
                <a:effectLst/>
              </a:rPr>
              <a:t>UEQM Transmission over Spatial Streams</a:t>
            </a:r>
            <a:r>
              <a:rPr lang="en-US" sz="1400" dirty="0"/>
              <a:t> 				</a:t>
            </a:r>
            <a:r>
              <a:rPr lang="en-US" sz="1400" b="0" i="0" u="none" strike="noStrike" dirty="0">
                <a:solidFill>
                  <a:srgbClr val="000000"/>
                </a:solidFill>
                <a:effectLst/>
              </a:rPr>
              <a:t>Ying Wang</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4"/>
              </a:rPr>
              <a:t>24/1433</a:t>
            </a:r>
            <a:r>
              <a:rPr lang="en-GB" sz="1400" dirty="0"/>
              <a:t> </a:t>
            </a:r>
            <a:r>
              <a:rPr lang="en-GB" sz="1400" b="0" i="0" u="none" strike="noStrike" kern="1200" dirty="0">
                <a:solidFill>
                  <a:srgbClr val="000000"/>
                </a:solidFill>
                <a:effectLst/>
                <a:ea typeface="MS Gothic" panose="020B0609070205080204" pitchFamily="49" charset="-128"/>
              </a:rPr>
              <a:t>Enhancing-BF-Feedback-Mechanism-in-11bn</a:t>
            </a:r>
            <a:r>
              <a:rPr lang="en-GB" sz="1400" dirty="0"/>
              <a:t> 			</a:t>
            </a:r>
            <a:r>
              <a:rPr lang="en-GB" sz="1400" b="0" i="0" u="none" strike="noStrike" kern="1200" dirty="0">
                <a:solidFill>
                  <a:srgbClr val="000000"/>
                </a:solidFill>
                <a:effectLst/>
                <a:ea typeface="MS Gothic" panose="020B0609070205080204" pitchFamily="49" charset="-128"/>
              </a:rPr>
              <a:t>Aiguo Yan</a:t>
            </a:r>
            <a:endParaRPr lang="en-GB" sz="1400" dirty="0"/>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1</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FF0000"/>
                </a:solidFill>
              </a:rPr>
              <a:t>24/0544</a:t>
            </a:r>
            <a:r>
              <a:rPr lang="en-GB" sz="1400" dirty="0"/>
              <a:t>	 Power Save Protocols for UHR - follow up			Sherief Helwa</a:t>
            </a:r>
          </a:p>
          <a:p>
            <a:pPr lvl="1">
              <a:buFont typeface="Arial" panose="020B0604020202020204" pitchFamily="34" charset="0"/>
              <a:buChar char="•"/>
            </a:pPr>
            <a:r>
              <a:rPr lang="en-GB" sz="1400" dirty="0">
                <a:hlinkClick r:id="rId3"/>
              </a:rPr>
              <a:t>24/0737</a:t>
            </a:r>
            <a:r>
              <a:rPr lang="en-GB" sz="1400" dirty="0"/>
              <a:t>	Cross-link Wake-up to Go Deeper in Power Save		Yuxin Lu</a:t>
            </a:r>
          </a:p>
          <a:p>
            <a:pPr lvl="1">
              <a:buFont typeface="Arial" panose="020B0604020202020204" pitchFamily="34" charset="0"/>
              <a:buChar char="•"/>
            </a:pPr>
            <a:r>
              <a:rPr lang="en-GB" sz="1400" dirty="0">
                <a:hlinkClick r:id="rId4"/>
              </a:rPr>
              <a:t>24/0782</a:t>
            </a:r>
            <a:r>
              <a:rPr lang="en-GB" sz="1400" dirty="0"/>
              <a:t>	AP power saving							Chaoming Luo</a:t>
            </a:r>
          </a:p>
          <a:p>
            <a:pPr lvl="1">
              <a:buFont typeface="Arial" panose="020B0604020202020204" pitchFamily="34" charset="0"/>
              <a:buChar char="•"/>
            </a:pPr>
            <a:r>
              <a:rPr lang="en-GB" sz="1400" dirty="0">
                <a:hlinkClick r:id="rId5"/>
              </a:rPr>
              <a:t>24/0844</a:t>
            </a:r>
            <a:r>
              <a:rPr lang="en-GB" sz="1400" dirty="0"/>
              <a:t>	Padding Time in Dynamic Power Save			</a:t>
            </a:r>
            <a:r>
              <a:rPr lang="en-GB" sz="1400" dirty="0" err="1"/>
              <a:t>Maolin</a:t>
            </a:r>
            <a:r>
              <a:rPr lang="en-GB" sz="1400" dirty="0"/>
              <a:t> Zhang</a:t>
            </a:r>
          </a:p>
          <a:p>
            <a:pPr lvl="1">
              <a:buFont typeface="Arial" panose="020B0604020202020204" pitchFamily="34" charset="0"/>
              <a:buChar char="•"/>
            </a:pPr>
            <a:r>
              <a:rPr lang="en-GB" sz="1400" dirty="0">
                <a:solidFill>
                  <a:srgbClr val="FF0000"/>
                </a:solidFill>
              </a:rPr>
              <a:t>24/1117</a:t>
            </a:r>
            <a:r>
              <a:rPr lang="en-GB" sz="1400" dirty="0"/>
              <a:t>	AP state transitions in DPS mode - </a:t>
            </a:r>
            <a:r>
              <a:rPr lang="en-GB" sz="1400" dirty="0" err="1"/>
              <a:t>followup</a:t>
            </a:r>
            <a:r>
              <a:rPr lang="en-GB" sz="1400" dirty="0"/>
              <a:t>		Vishnu Ratnam</a:t>
            </a:r>
          </a:p>
          <a:p>
            <a:pPr lvl="1">
              <a:buFont typeface="Arial" panose="020B0604020202020204" pitchFamily="34" charset="0"/>
              <a:buChar char="•"/>
            </a:pPr>
            <a:r>
              <a:rPr lang="en-GB" sz="1400" dirty="0">
                <a:hlinkClick r:id="rId6"/>
              </a:rPr>
              <a:t>24/1129</a:t>
            </a:r>
            <a:r>
              <a:rPr lang="en-GB" sz="1400" dirty="0"/>
              <a:t>	Discussion on Intermediate FCS </a:t>
            </a:r>
            <a:r>
              <a:rPr lang="en-GB" sz="1400" dirty="0" err="1"/>
              <a:t>Signaling</a:t>
            </a:r>
            <a:r>
              <a:rPr lang="en-GB" sz="1400" dirty="0"/>
              <a:t>			</a:t>
            </a:r>
            <a:r>
              <a:rPr lang="en-GB" sz="1400" dirty="0" err="1"/>
              <a:t>SunHee</a:t>
            </a:r>
            <a:r>
              <a:rPr lang="en-GB" sz="1400" dirty="0"/>
              <a:t> Baek</a:t>
            </a:r>
          </a:p>
          <a:p>
            <a:pPr lvl="1">
              <a:buFont typeface="Arial" panose="020B0604020202020204" pitchFamily="34" charset="0"/>
              <a:buChar char="•"/>
            </a:pPr>
            <a:r>
              <a:rPr lang="en-GB" sz="1400" dirty="0">
                <a:hlinkClick r:id="rId7"/>
              </a:rPr>
              <a:t>24/1146</a:t>
            </a:r>
            <a:r>
              <a:rPr lang="en-GB" sz="1400" dirty="0"/>
              <a:t>	Considerations on AP Power Save Mode			Jerome Gu</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24/1410</a:t>
            </a:r>
            <a:r>
              <a:rPr lang="en-GB" sz="1400" dirty="0"/>
              <a:t> </a:t>
            </a:r>
            <a:r>
              <a:rPr lang="en-GB" sz="1400" b="0" i="0" u="none" strike="noStrike" kern="1200" dirty="0">
                <a:solidFill>
                  <a:srgbClr val="000000"/>
                </a:solidFill>
                <a:effectLst/>
                <a:ea typeface="MS Gothic" panose="020B0609070205080204" pitchFamily="49" charset="-128"/>
              </a:rPr>
              <a:t>Legacy preamble for ELR PPDU</a:t>
            </a:r>
            <a:r>
              <a:rPr lang="en-GB" sz="1400" dirty="0"/>
              <a:t> 				</a:t>
            </a:r>
            <a:r>
              <a:rPr lang="en-GB" sz="1400" b="0" i="0" u="none" strike="noStrike" kern="1200" dirty="0">
                <a:solidFill>
                  <a:srgbClr val="000000"/>
                </a:solidFill>
                <a:effectLst/>
                <a:ea typeface="MS Gothic" panose="020B0609070205080204" pitchFamily="49" charset="-128"/>
              </a:rPr>
              <a:t>Ross Jian Yu</a:t>
            </a:r>
          </a:p>
          <a:p>
            <a:pPr lvl="1">
              <a:buFont typeface="Arial" panose="020B0604020202020204" pitchFamily="34" charset="0"/>
              <a:buChar char="•"/>
            </a:pPr>
            <a:r>
              <a:rPr lang="en-GB" sz="1400" dirty="0">
                <a:hlinkClick r:id="rId3"/>
              </a:rPr>
              <a:t>24/1454</a:t>
            </a:r>
            <a:r>
              <a:rPr lang="en-GB" sz="1400" dirty="0"/>
              <a:t>	Discussion on configuration/indication of ELR PPDU	Ke Zhong</a:t>
            </a:r>
          </a:p>
          <a:p>
            <a:pPr lvl="1">
              <a:buFont typeface="Arial" panose="020B0604020202020204" pitchFamily="34" charset="0"/>
              <a:buChar char="•"/>
            </a:pPr>
            <a:r>
              <a:rPr lang="en-GB" sz="1400" dirty="0">
                <a:solidFill>
                  <a:srgbClr val="FF0000"/>
                </a:solidFill>
              </a:rPr>
              <a:t>24/1478</a:t>
            </a:r>
            <a:r>
              <a:rPr lang="en-GB" sz="1400" dirty="0"/>
              <a:t>	ELR-PPDU-design						Lin Yang</a:t>
            </a:r>
          </a:p>
          <a:p>
            <a:pPr lvl="1">
              <a:buFont typeface="Arial" panose="020B0604020202020204" pitchFamily="34" charset="0"/>
              <a:buChar char="•"/>
            </a:pPr>
            <a:r>
              <a:rPr lang="en-GB" sz="1400" dirty="0">
                <a:solidFill>
                  <a:srgbClr val="FF0000"/>
                </a:solidFill>
              </a:rPr>
              <a:t>24/1485</a:t>
            </a:r>
            <a:r>
              <a:rPr lang="en-GB" sz="1400" dirty="0"/>
              <a:t>	Considerations for ELR PPDU format 			Dongguk Lim</a:t>
            </a:r>
          </a:p>
          <a:p>
            <a:pPr lvl="1">
              <a:buFont typeface="Arial" panose="020B0604020202020204" pitchFamily="34" charset="0"/>
              <a:buChar char="•"/>
            </a:pPr>
            <a:r>
              <a:rPr lang="en-GB" sz="1400" dirty="0">
                <a:solidFill>
                  <a:srgbClr val="FF0000"/>
                </a:solidFill>
              </a:rPr>
              <a:t>24/1486</a:t>
            </a:r>
            <a:r>
              <a:rPr lang="en-GB" sz="1400" dirty="0"/>
              <a:t>	Performance evaluation of ELR transmission		Dongguk Lim</a:t>
            </a:r>
          </a:p>
          <a:p>
            <a:pPr lvl="1">
              <a:buFont typeface="Arial" panose="020B0604020202020204" pitchFamily="34" charset="0"/>
              <a:buChar char="•"/>
            </a:pPr>
            <a:r>
              <a:rPr lang="en-GB" sz="1400" dirty="0">
                <a:solidFill>
                  <a:srgbClr val="FF0000"/>
                </a:solidFill>
              </a:rPr>
              <a:t>24/1573</a:t>
            </a:r>
            <a:r>
              <a:rPr lang="en-GB" sz="1400" dirty="0"/>
              <a:t>	An ELR PPDU Follow Up					Wook Bong Lee</a:t>
            </a:r>
          </a:p>
          <a:p>
            <a:pPr lvl="1">
              <a:buFont typeface="Arial" panose="020B0604020202020204" pitchFamily="34" charset="0"/>
              <a:buChar char="•"/>
            </a:pPr>
            <a:r>
              <a:rPr lang="en-US" sz="1400" b="0" i="0" u="none" strike="noStrike" dirty="0">
                <a:solidFill>
                  <a:srgbClr val="FF0000"/>
                </a:solidFill>
                <a:effectLst/>
              </a:rPr>
              <a:t>24/1592</a:t>
            </a:r>
            <a:r>
              <a:rPr lang="en-US" sz="1400" dirty="0"/>
              <a:t> </a:t>
            </a:r>
            <a:r>
              <a:rPr lang="en-US" sz="1400" b="0" i="0" u="none" strike="noStrike" dirty="0">
                <a:solidFill>
                  <a:srgbClr val="000000"/>
                </a:solidFill>
                <a:effectLst/>
              </a:rPr>
              <a:t>USIG fields in an ELR PPDU</a:t>
            </a:r>
            <a:r>
              <a:rPr lang="en-US" sz="1400" dirty="0"/>
              <a:t> </a:t>
            </a:r>
            <a:r>
              <a:rPr lang="en-US" sz="1400" b="0" i="0" u="none" strike="noStrike" dirty="0">
                <a:solidFill>
                  <a:srgbClr val="000000"/>
                </a:solidFill>
                <a:effectLst/>
              </a:rPr>
              <a:t> 					Hari Ram</a:t>
            </a:r>
            <a:r>
              <a:rPr lang="en-US" sz="1400" dirty="0"/>
              <a:t> </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85086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2</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hlinkClick r:id="rId3"/>
              </a:rPr>
              <a:t>24/1166</a:t>
            </a:r>
            <a:r>
              <a:rPr lang="en-GB" sz="1400" dirty="0"/>
              <a:t>	TWT-based Power Save with Enhanced Flexibility 		Qing Xia</a:t>
            </a:r>
          </a:p>
          <a:p>
            <a:pPr lvl="1">
              <a:buFont typeface="Arial" panose="020B0604020202020204" pitchFamily="34" charset="0"/>
              <a:buChar char="•"/>
            </a:pPr>
            <a:r>
              <a:rPr lang="en-GB" sz="1400" dirty="0">
                <a:hlinkClick r:id="rId4"/>
              </a:rPr>
              <a:t>24/1167</a:t>
            </a:r>
            <a:r>
              <a:rPr lang="en-GB" sz="1400" dirty="0"/>
              <a:t>	EML(SR/MR) Based Dynamic Power Save Design 		Qing Xia</a:t>
            </a:r>
          </a:p>
          <a:p>
            <a:pPr lvl="1">
              <a:buFont typeface="Arial" panose="020B0604020202020204" pitchFamily="34" charset="0"/>
              <a:buChar char="•"/>
            </a:pPr>
            <a:r>
              <a:rPr lang="en-GB" sz="1400" dirty="0">
                <a:hlinkClick r:id="rId5"/>
              </a:rPr>
              <a:t>24/1227</a:t>
            </a:r>
            <a:r>
              <a:rPr lang="en-GB" sz="1400" dirty="0"/>
              <a:t>	Some usage of intermediate FCS					Cariou, Laurent</a:t>
            </a:r>
          </a:p>
          <a:p>
            <a:pPr lvl="1">
              <a:buFont typeface="Arial" panose="020B0604020202020204" pitchFamily="34" charset="0"/>
              <a:buChar char="•"/>
            </a:pPr>
            <a:r>
              <a:rPr lang="en-GB" sz="1400" dirty="0">
                <a:solidFill>
                  <a:srgbClr val="FF0000"/>
                </a:solidFill>
              </a:rPr>
              <a:t>24/1240</a:t>
            </a:r>
            <a:r>
              <a:rPr lang="en-GB" sz="1400" dirty="0"/>
              <a:t>	Thoughts on AP Power Saving						Rubayet Shafin</a:t>
            </a:r>
          </a:p>
          <a:p>
            <a:pPr lvl="1">
              <a:buFont typeface="Arial" panose="020B0604020202020204" pitchFamily="34" charset="0"/>
              <a:buChar char="•"/>
            </a:pPr>
            <a:r>
              <a:rPr lang="en-GB" sz="1400" dirty="0">
                <a:hlinkClick r:id="rId6"/>
              </a:rPr>
              <a:t>24/1246</a:t>
            </a:r>
            <a:r>
              <a:rPr lang="en-GB" sz="1400" dirty="0"/>
              <a:t>	Low-power-listening-mode-for-clients-follow up			Ming Gan</a:t>
            </a:r>
          </a:p>
          <a:p>
            <a:pPr lvl="1">
              <a:buFont typeface="Arial" panose="020B0604020202020204" pitchFamily="34" charset="0"/>
              <a:buChar char="•"/>
            </a:pPr>
            <a:r>
              <a:rPr lang="en-GB" sz="1400" dirty="0">
                <a:hlinkClick r:id="rId7"/>
              </a:rPr>
              <a:t>24/1256</a:t>
            </a:r>
            <a:r>
              <a:rPr lang="en-GB" sz="1400" dirty="0"/>
              <a:t>	The padding after intermediate FCS					Yunbo Li</a:t>
            </a:r>
          </a:p>
          <a:p>
            <a:pPr lvl="1">
              <a:buFont typeface="Arial" panose="020B0604020202020204" pitchFamily="34" charset="0"/>
              <a:buChar char="•"/>
            </a:pPr>
            <a:r>
              <a:rPr lang="en-GB" sz="1400" dirty="0">
                <a:solidFill>
                  <a:srgbClr val="FF0000"/>
                </a:solidFill>
              </a:rPr>
              <a:t>24/1261</a:t>
            </a:r>
            <a:r>
              <a:rPr lang="en-GB" sz="1400" dirty="0"/>
              <a:t>	Considerations on Client Power Save for 11bn			Liuming Lu</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202593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PPDU + Preamble + CBF Part 1</a:t>
            </a:r>
            <a:endParaRPr lang="en-GB" sz="1000" strike="sngStrike" dirty="0">
              <a:solidFill>
                <a:schemeClr val="bg1">
                  <a:lumMod val="65000"/>
                </a:schemeClr>
              </a:solidFill>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24/1243</a:t>
            </a:r>
            <a:r>
              <a:rPr lang="en-GB" sz="1400" dirty="0"/>
              <a:t> </a:t>
            </a:r>
            <a:r>
              <a:rPr lang="en-GB" sz="1400" b="0" i="0" u="none" strike="noStrike" kern="1200" dirty="0">
                <a:solidFill>
                  <a:srgbClr val="000000"/>
                </a:solidFill>
                <a:effectLst/>
                <a:ea typeface="MS Gothic" panose="020B0609070205080204" pitchFamily="49" charset="-128"/>
              </a:rPr>
              <a:t>100 MHz PPDU</a:t>
            </a:r>
            <a:r>
              <a:rPr lang="en-GB" sz="1400" dirty="0"/>
              <a:t> 								</a:t>
            </a:r>
            <a:r>
              <a:rPr lang="en-GB" sz="1400" b="0" i="0" u="none" strike="noStrike" kern="1200" dirty="0">
                <a:solidFill>
                  <a:srgbClr val="000000"/>
                </a:solidFill>
                <a:effectLst/>
                <a:ea typeface="MS Gothic" panose="020B0609070205080204" pitchFamily="49" charset="-128"/>
              </a:rPr>
              <a:t>Ross Jian Yu</a:t>
            </a:r>
          </a:p>
          <a:p>
            <a:pPr lvl="1">
              <a:buFont typeface="Arial" panose="020B0604020202020204" pitchFamily="34" charset="0"/>
              <a:buChar char="•"/>
            </a:pPr>
            <a:r>
              <a:rPr lang="nb-NO" sz="1400" b="0" i="0" u="sng" strike="noStrike" kern="1200" dirty="0">
                <a:solidFill>
                  <a:srgbClr val="0563C1"/>
                </a:solidFill>
                <a:effectLst/>
                <a:ea typeface="MS Gothic" panose="020B0609070205080204" pitchFamily="49" charset="-128"/>
                <a:hlinkClick r:id="rId3"/>
              </a:rPr>
              <a:t>24/1411</a:t>
            </a:r>
            <a:r>
              <a:rPr lang="nb-NO" sz="1400" dirty="0"/>
              <a:t> </a:t>
            </a:r>
            <a:r>
              <a:rPr lang="nb-NO" sz="1400" b="0" i="0" u="none" strike="noStrike" kern="1200" dirty="0">
                <a:solidFill>
                  <a:srgbClr val="000000"/>
                </a:solidFill>
                <a:effectLst/>
                <a:ea typeface="MS Gothic" panose="020B0609070205080204" pitchFamily="49" charset="-128"/>
              </a:rPr>
              <a:t>Signaling for UHR PPDU</a:t>
            </a:r>
            <a:r>
              <a:rPr lang="nb-NO" sz="1400" dirty="0"/>
              <a:t> 						</a:t>
            </a:r>
            <a:r>
              <a:rPr lang="nb-NO" sz="1400" b="0" i="0" u="none" strike="noStrike" kern="1200" dirty="0">
                <a:solidFill>
                  <a:srgbClr val="000000"/>
                </a:solidFill>
                <a:effectLst/>
                <a:ea typeface="MS Gothic" panose="020B0609070205080204" pitchFamily="49" charset="-128"/>
              </a:rPr>
              <a:t>Ross Jian Yu</a:t>
            </a:r>
            <a:r>
              <a:rPr lang="nb-NO"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4"/>
              </a:rPr>
              <a:t>24/1455</a:t>
            </a:r>
            <a:r>
              <a:rPr lang="en-GB" sz="1400" dirty="0"/>
              <a:t> </a:t>
            </a:r>
            <a:r>
              <a:rPr lang="en-GB" sz="1400" b="0" i="0" u="none" strike="noStrike" kern="1200" dirty="0">
                <a:solidFill>
                  <a:srgbClr val="000000"/>
                </a:solidFill>
                <a:effectLst/>
                <a:ea typeface="MS Gothic" panose="020B0609070205080204" pitchFamily="49" charset="-128"/>
              </a:rPr>
              <a:t>Discussion on TB ELR PPDU</a:t>
            </a:r>
            <a:r>
              <a:rPr lang="en-GB" sz="1400" dirty="0"/>
              <a:t> 						</a:t>
            </a:r>
            <a:r>
              <a:rPr lang="en-GB" sz="1400" b="0" i="0" u="none" strike="noStrike" kern="1200" dirty="0">
                <a:solidFill>
                  <a:srgbClr val="000000"/>
                </a:solidFill>
                <a:effectLst/>
                <a:ea typeface="MS Gothic" panose="020B0609070205080204" pitchFamily="49" charset="-128"/>
              </a:rPr>
              <a:t>Mengshi Hu</a:t>
            </a:r>
            <a:r>
              <a:rPr lang="en-GB" sz="1400" dirty="0"/>
              <a:t> </a:t>
            </a:r>
          </a:p>
          <a:p>
            <a:pPr lvl="1">
              <a:buFont typeface="Arial" panose="020B0604020202020204" pitchFamily="34" charset="0"/>
              <a:buChar char="•"/>
            </a:pPr>
            <a:r>
              <a:rPr lang="en-US" sz="1400" b="0" i="0" u="none" strike="noStrike" dirty="0">
                <a:solidFill>
                  <a:srgbClr val="FF0000"/>
                </a:solidFill>
                <a:effectLst/>
                <a:hlinkClick r:id="rId5"/>
              </a:rPr>
              <a:t>24/1461</a:t>
            </a:r>
            <a:r>
              <a:rPr lang="en-US" sz="1400" dirty="0"/>
              <a:t> </a:t>
            </a:r>
            <a:r>
              <a:rPr lang="en-US" sz="1400" b="0" i="0" u="none" strike="noStrike" dirty="0">
                <a:solidFill>
                  <a:srgbClr val="000000"/>
                </a:solidFill>
                <a:effectLst/>
              </a:rPr>
              <a:t>UHR preamble signaling</a:t>
            </a:r>
            <a:r>
              <a:rPr lang="en-US" sz="1400" dirty="0"/>
              <a:t> 						</a:t>
            </a:r>
            <a:r>
              <a:rPr lang="en-US" sz="1400" b="0" i="0" u="none" strike="noStrike" dirty="0">
                <a:solidFill>
                  <a:srgbClr val="000000"/>
                </a:solidFill>
                <a:effectLst/>
              </a:rPr>
              <a:t>Sigurd Schelstraete</a:t>
            </a:r>
            <a:r>
              <a:rPr lang="en-US" sz="1400" dirty="0"/>
              <a:t> </a:t>
            </a:r>
          </a:p>
          <a:p>
            <a:pPr lvl="1">
              <a:buFont typeface="Arial" panose="020B0604020202020204" pitchFamily="34" charset="0"/>
              <a:buChar char="•"/>
            </a:pPr>
            <a:r>
              <a:rPr lang="en-US" sz="1400" b="0" i="0" u="none" strike="noStrike" dirty="0">
                <a:solidFill>
                  <a:schemeClr val="tx1"/>
                </a:solidFill>
                <a:effectLst/>
                <a:hlinkClick r:id="rId6"/>
              </a:rPr>
              <a:t>24/1432</a:t>
            </a:r>
            <a:r>
              <a:rPr lang="en-US" sz="1400" b="0" i="0" u="none" strike="noStrike" dirty="0">
                <a:solidFill>
                  <a:schemeClr val="tx1"/>
                </a:solidFill>
                <a:effectLst/>
              </a:rPr>
              <a:t>	Unified-</a:t>
            </a:r>
            <a:r>
              <a:rPr lang="en-US" sz="1400" b="0" i="0" u="none" strike="noStrike" dirty="0" err="1">
                <a:solidFill>
                  <a:schemeClr val="tx1"/>
                </a:solidFill>
                <a:effectLst/>
              </a:rPr>
              <a:t>CoBF</a:t>
            </a:r>
            <a:r>
              <a:rPr lang="en-US" sz="1400" b="0" i="0" u="none" strike="noStrike" dirty="0">
                <a:solidFill>
                  <a:schemeClr val="tx1"/>
                </a:solidFill>
                <a:effectLst/>
              </a:rPr>
              <a:t>-and-MUMIMO-Schemes-with-Zero-MUI	Aiguo Yan</a:t>
            </a:r>
          </a:p>
          <a:p>
            <a:pPr lvl="1">
              <a:buFont typeface="Arial" panose="020B0604020202020204" pitchFamily="34" charset="0"/>
              <a:buChar char="•"/>
            </a:pPr>
            <a:r>
              <a:rPr lang="en-US" sz="1400" b="0" i="0" u="none" strike="noStrike" dirty="0">
                <a:solidFill>
                  <a:schemeClr val="tx1"/>
                </a:solidFill>
                <a:effectLst/>
                <a:hlinkClick r:id="rId7"/>
              </a:rPr>
              <a:t>24/1463</a:t>
            </a:r>
            <a:r>
              <a:rPr lang="en-US" sz="1400" b="0" i="0" u="none" strike="noStrike" dirty="0">
                <a:solidFill>
                  <a:schemeClr val="tx1"/>
                </a:solidFill>
                <a:effectLst/>
              </a:rPr>
              <a:t>	Robust Beamforming Nulling for CBF				Ken Tanaka</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 C-RTWT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24/0677</a:t>
            </a:r>
            <a:r>
              <a:rPr lang="en-US" sz="1400" dirty="0"/>
              <a:t> </a:t>
            </a:r>
            <a:r>
              <a:rPr lang="en-US" sz="1400" b="0" i="0" u="none" strike="noStrike" kern="1200" dirty="0">
                <a:solidFill>
                  <a:srgbClr val="000000"/>
                </a:solidFill>
                <a:effectLst/>
                <a:ea typeface="MS Gothic" panose="020B0609070205080204" pitchFamily="49" charset="-128"/>
              </a:rPr>
              <a:t>TWT Information Sharing in MAP Operation</a:t>
            </a:r>
            <a:r>
              <a:rPr lang="en-US" sz="1400" dirty="0"/>
              <a:t> 			</a:t>
            </a:r>
            <a:r>
              <a:rPr lang="en-US" sz="1400" b="0" i="0" u="none" strike="noStrike" kern="1200" dirty="0">
                <a:solidFill>
                  <a:srgbClr val="000000"/>
                </a:solidFill>
                <a:effectLst/>
                <a:ea typeface="MS Gothic" panose="020B0609070205080204" pitchFamily="49" charset="-128"/>
              </a:rPr>
              <a:t>Rubayet Shafin</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24/1239</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MAP Framework--Follow-up</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Rubayet Shafin</a:t>
            </a:r>
            <a:r>
              <a:rPr lang="en-US" sz="1400" dirty="0">
                <a:solidFill>
                  <a:schemeClr val="tx1"/>
                </a:solidFill>
              </a:rPr>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24/0678</a:t>
            </a:r>
            <a:r>
              <a:rPr lang="en-US" sz="1400" dirty="0"/>
              <a:t> </a:t>
            </a:r>
            <a:r>
              <a:rPr lang="en-US" sz="1400" b="0" i="0" u="none" strike="noStrike" kern="1200" dirty="0">
                <a:solidFill>
                  <a:srgbClr val="000000"/>
                </a:solidFill>
                <a:effectLst/>
                <a:ea typeface="MS Gothic" panose="020B0609070205080204" pitchFamily="49" charset="-128"/>
              </a:rPr>
              <a:t>Coordinated R-TWT--Follow-Up</a:t>
            </a:r>
            <a:r>
              <a:rPr lang="en-US" sz="1400" dirty="0"/>
              <a:t> 					</a:t>
            </a:r>
            <a:r>
              <a:rPr lang="en-US" sz="1400" b="0" i="0" u="none" strike="noStrike" kern="1200" dirty="0">
                <a:solidFill>
                  <a:srgbClr val="000000"/>
                </a:solidFill>
                <a:effectLst/>
                <a:ea typeface="MS Gothic" panose="020B0609070205080204" pitchFamily="49" charset="-128"/>
              </a:rPr>
              <a:t>Rubayet Shafin</a:t>
            </a:r>
            <a:r>
              <a:rPr lang="en-US" sz="1400" dirty="0"/>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3"/>
              </a:rPr>
              <a:t>24/0742</a:t>
            </a:r>
            <a:r>
              <a:rPr lang="en-GB" sz="1400" dirty="0"/>
              <a:t> </a:t>
            </a:r>
            <a:r>
              <a:rPr lang="en-GB" sz="1400" b="0" i="0" u="none" strike="noStrike" kern="1200" dirty="0">
                <a:solidFill>
                  <a:srgbClr val="000000"/>
                </a:solidFill>
                <a:effectLst/>
                <a:ea typeface="MS Gothic" panose="020B0609070205080204" pitchFamily="49" charset="-128"/>
              </a:rPr>
              <a:t>OBSS TWT management for MAP</a:t>
            </a:r>
            <a:r>
              <a:rPr lang="en-GB" sz="1400" dirty="0"/>
              <a:t> 					</a:t>
            </a:r>
            <a:r>
              <a:rPr lang="en-GB" sz="1400" b="0" i="0" u="none" strike="noStrike" kern="1200" dirty="0">
                <a:solidFill>
                  <a:srgbClr val="000000"/>
                </a:solidFill>
                <a:effectLst/>
                <a:ea typeface="MS Gothic" panose="020B0609070205080204" pitchFamily="49" charset="-128"/>
              </a:rPr>
              <a:t>VIGER Pascal</a:t>
            </a:r>
            <a:r>
              <a:rPr lang="en-GB" sz="1400" dirty="0"/>
              <a:t> </a:t>
            </a:r>
            <a:endParaRPr lang="en-US" sz="1400" dirty="0"/>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24/1196</a:t>
            </a:r>
            <a:r>
              <a:rPr lang="en-US" sz="1400" dirty="0"/>
              <a:t> </a:t>
            </a:r>
            <a:r>
              <a:rPr lang="en-US" sz="1400" b="0" i="0" u="none" strike="noStrike" kern="1200" dirty="0">
                <a:solidFill>
                  <a:schemeClr val="tx1"/>
                </a:solidFill>
                <a:effectLst/>
                <a:ea typeface="MS Gothic" panose="020B0609070205080204" pitchFamily="49" charset="-128"/>
              </a:rPr>
              <a:t>Issues on OBSS R-TWT Protection</a:t>
            </a:r>
            <a:r>
              <a:rPr lang="en-US" sz="1400" dirty="0">
                <a:solidFill>
                  <a:schemeClr val="tx1"/>
                </a:solidFill>
              </a:rPr>
              <a:t> 					</a:t>
            </a:r>
            <a:r>
              <a:rPr lang="en-US" sz="1400" b="0" i="0" u="none" strike="noStrike" kern="1200" dirty="0" err="1">
                <a:solidFill>
                  <a:schemeClr val="tx1"/>
                </a:solidFill>
                <a:effectLst/>
                <a:ea typeface="MS Gothic" panose="020B0609070205080204" pitchFamily="49" charset="-128"/>
              </a:rPr>
              <a:t>Gwangho</a:t>
            </a:r>
            <a:r>
              <a:rPr lang="en-US" sz="1400" b="0" i="0" u="none" strike="noStrike" kern="1200" dirty="0">
                <a:solidFill>
                  <a:schemeClr val="tx1"/>
                </a:solidFill>
                <a:effectLst/>
                <a:ea typeface="MS Gothic" panose="020B0609070205080204" pitchFamily="49" charset="-128"/>
              </a:rPr>
              <a:t> Lee</a:t>
            </a:r>
            <a:r>
              <a:rPr lang="en-US" sz="1400" dirty="0">
                <a:solidFill>
                  <a:schemeClr val="tx1"/>
                </a:solidFill>
              </a:rPr>
              <a:t> </a:t>
            </a:r>
          </a:p>
          <a:p>
            <a:pPr lvl="1">
              <a:buFont typeface="Arial" panose="020B0604020202020204" pitchFamily="34" charset="0"/>
              <a:buChar char="•"/>
            </a:pPr>
            <a:r>
              <a:rPr lang="en-US" sz="1400" dirty="0">
                <a:hlinkClick r:id="rId4"/>
              </a:rPr>
              <a:t>24/0817</a:t>
            </a:r>
            <a:r>
              <a:rPr lang="en-US" sz="1400" dirty="0"/>
              <a:t>	Opportunistic Transmission in C-TDMA				</a:t>
            </a:r>
            <a:r>
              <a:rPr lang="en-US" sz="1400" dirty="0" err="1"/>
              <a:t>Taeyoung</a:t>
            </a:r>
            <a:r>
              <a:rPr lang="en-US" sz="1400" dirty="0"/>
              <a:t> Ha</a:t>
            </a:r>
          </a:p>
          <a:p>
            <a:pPr lvl="1">
              <a:buFont typeface="Arial" panose="020B0604020202020204" pitchFamily="34" charset="0"/>
              <a:buChar char="•"/>
            </a:pPr>
            <a:r>
              <a:rPr lang="en-US" sz="1400" dirty="0">
                <a:hlinkClick r:id="rId5"/>
              </a:rPr>
              <a:t>24/0866</a:t>
            </a:r>
            <a:r>
              <a:rPr lang="en-US" sz="1400" dirty="0"/>
              <a:t>	Preemption for C-TDMA						Jiayi Zhang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CBF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dirty="0">
                <a:solidFill>
                  <a:srgbClr val="FF0000"/>
                </a:solidFill>
                <a:effectLst/>
              </a:rPr>
              <a:t>24/1484</a:t>
            </a:r>
            <a:r>
              <a:rPr lang="en-US" sz="1400" b="0" i="0" u="none" strike="noStrike" dirty="0">
                <a:solidFill>
                  <a:schemeClr val="tx1"/>
                </a:solidFill>
                <a:effectLst/>
              </a:rPr>
              <a:t>	Coordinated BF: Figures of Merit					Shimi Shilo</a:t>
            </a:r>
          </a:p>
          <a:p>
            <a:pPr lvl="1">
              <a:buFont typeface="Arial" panose="020B0604020202020204" pitchFamily="34" charset="0"/>
              <a:buChar char="•"/>
            </a:pPr>
            <a:r>
              <a:rPr lang="en-US" sz="1400" b="0" i="0" u="none" strike="noStrike" dirty="0">
                <a:solidFill>
                  <a:schemeClr val="tx1"/>
                </a:solidFill>
                <a:effectLst/>
                <a:hlinkClick r:id="rId2"/>
              </a:rPr>
              <a:t>24/1515</a:t>
            </a:r>
            <a:r>
              <a:rPr lang="en-US" sz="1400" b="0" i="0" u="none" strike="noStrike" dirty="0">
                <a:solidFill>
                  <a:schemeClr val="tx1"/>
                </a:solidFill>
                <a:effectLst/>
              </a:rPr>
              <a:t>	Coordinated Beamforming for 11bn – Follow Up			Insik Jung</a:t>
            </a:r>
          </a:p>
          <a:p>
            <a:pPr lvl="1">
              <a:buFont typeface="Arial" panose="020B0604020202020204" pitchFamily="34" charset="0"/>
              <a:buChar char="•"/>
            </a:pPr>
            <a:r>
              <a:rPr lang="en-US" sz="1400" b="0" i="0" u="none" strike="noStrike" dirty="0">
                <a:solidFill>
                  <a:srgbClr val="FF0000"/>
                </a:solidFill>
                <a:effectLst/>
              </a:rPr>
              <a:t>24/1542</a:t>
            </a:r>
            <a:r>
              <a:rPr lang="en-US" sz="1400" b="0" i="0" u="none" strike="noStrike" dirty="0">
                <a:solidFill>
                  <a:schemeClr val="tx1"/>
                </a:solidFill>
                <a:effectLst/>
              </a:rPr>
              <a:t>	Sounding Schemes for Coordinated Beamforming			Sameer Vermani</a:t>
            </a:r>
          </a:p>
          <a:p>
            <a:pPr lvl="1">
              <a:buFont typeface="Arial" panose="020B0604020202020204" pitchFamily="34" charset="0"/>
              <a:buChar char="•"/>
            </a:pPr>
            <a:r>
              <a:rPr lang="en-US" sz="1400" b="0" i="0" u="none" strike="noStrike" dirty="0">
                <a:solidFill>
                  <a:srgbClr val="FF0000"/>
                </a:solidFill>
                <a:effectLst/>
              </a:rPr>
              <a:t>24/1568</a:t>
            </a:r>
            <a:r>
              <a:rPr lang="en-US" sz="1400" b="0" i="0" u="none" strike="noStrike" dirty="0">
                <a:solidFill>
                  <a:schemeClr val="tx1"/>
                </a:solidFill>
                <a:effectLst/>
              </a:rPr>
              <a:t>	Sounding  Design for C-BF						Ron Porat</a:t>
            </a:r>
          </a:p>
          <a:p>
            <a:pPr lvl="1">
              <a:buFont typeface="Arial" panose="020B0604020202020204" pitchFamily="34" charset="0"/>
              <a:buChar char="•"/>
            </a:pPr>
            <a:r>
              <a:rPr lang="en-US" sz="1400" b="0" i="0" u="none" strike="noStrike" dirty="0">
                <a:solidFill>
                  <a:srgbClr val="FF0000"/>
                </a:solidFill>
                <a:effectLst/>
              </a:rPr>
              <a:t>24/1575</a:t>
            </a:r>
            <a:r>
              <a:rPr lang="en-US" sz="1400" b="0" i="0" u="none" strike="noStrike" dirty="0">
                <a:solidFill>
                  <a:schemeClr val="tx1"/>
                </a:solidFill>
                <a:effectLst/>
              </a:rPr>
              <a:t>	Guard Interval Coordination for Coordinated Beamforming	Jiayi Zhang</a:t>
            </a:r>
          </a:p>
          <a:p>
            <a:pPr lvl="1">
              <a:buFont typeface="Arial" panose="020B0604020202020204" pitchFamily="34" charset="0"/>
              <a:buChar char="•"/>
            </a:pPr>
            <a:r>
              <a:rPr lang="en-US" sz="1400" b="0" i="0" u="none" strike="noStrike" dirty="0">
                <a:solidFill>
                  <a:schemeClr val="tx1"/>
                </a:solidFill>
                <a:effectLst/>
                <a:hlinkClick r:id="rId3"/>
              </a:rPr>
              <a:t>24/1580</a:t>
            </a:r>
            <a:r>
              <a:rPr lang="en-US" sz="1400" b="0" i="0" u="none" strike="noStrike" dirty="0">
                <a:solidFill>
                  <a:schemeClr val="tx1"/>
                </a:solidFill>
                <a:effectLst/>
              </a:rPr>
              <a:t>	</a:t>
            </a:r>
            <a:r>
              <a:rPr lang="en-US" sz="1400" b="0" i="0" u="none" strike="noStrike" dirty="0" err="1">
                <a:solidFill>
                  <a:schemeClr val="tx1"/>
                </a:solidFill>
                <a:effectLst/>
              </a:rPr>
              <a:t>cbf</a:t>
            </a:r>
            <a:r>
              <a:rPr lang="en-US" sz="1400" b="0" i="0" u="none" strike="noStrike" dirty="0">
                <a:solidFill>
                  <a:schemeClr val="tx1"/>
                </a:solidFill>
                <a:effectLst/>
              </a:rPr>
              <a:t>-smoothing								Xiaogang Chen</a:t>
            </a:r>
          </a:p>
          <a:p>
            <a:pPr lvl="1">
              <a:buFont typeface="Arial" panose="020B0604020202020204" pitchFamily="34" charset="0"/>
              <a:buChar char="•"/>
            </a:pPr>
            <a:r>
              <a:rPr lang="en-US" sz="1400" b="0" i="0" u="none" strike="noStrike" dirty="0">
                <a:solidFill>
                  <a:srgbClr val="FF0000"/>
                </a:solidFill>
                <a:effectLst/>
              </a:rPr>
              <a:t>24/1582</a:t>
            </a:r>
            <a:r>
              <a:rPr lang="en-US" sz="1400" b="0" i="0" u="none" strike="noStrike" dirty="0">
                <a:solidFill>
                  <a:schemeClr val="tx1"/>
                </a:solidFill>
                <a:effectLst/>
              </a:rPr>
              <a:t>	Coordinated Sounding for </a:t>
            </a:r>
            <a:r>
              <a:rPr lang="en-US" sz="1400" b="0" i="0" u="none" strike="noStrike" dirty="0" err="1">
                <a:solidFill>
                  <a:schemeClr val="tx1"/>
                </a:solidFill>
                <a:effectLst/>
              </a:rPr>
              <a:t>CoBF</a:t>
            </a:r>
            <a:r>
              <a:rPr lang="en-US" sz="1400" b="0" i="0" u="none" strike="noStrike" dirty="0">
                <a:solidFill>
                  <a:schemeClr val="tx1"/>
                </a:solidFill>
                <a:effectLst/>
              </a:rPr>
              <a:t>					You-Wei Chen</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C-TDMA Part 2</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hlinkClick r:id="rId3"/>
              </a:rPr>
              <a:t>24/0842</a:t>
            </a:r>
            <a:r>
              <a:rPr lang="en-GB" sz="1400" dirty="0"/>
              <a:t>	Multi-AP set configuration for C-TDMA				</a:t>
            </a:r>
            <a:r>
              <a:rPr lang="en-GB" sz="1400" dirty="0" err="1"/>
              <a:t>GeonHwan</a:t>
            </a:r>
            <a:r>
              <a:rPr lang="en-GB" sz="1400" dirty="0"/>
              <a:t> Kim</a:t>
            </a:r>
          </a:p>
          <a:p>
            <a:pPr lvl="1">
              <a:buFont typeface="Arial" panose="020B0604020202020204" pitchFamily="34" charset="0"/>
              <a:buChar char="•"/>
            </a:pPr>
            <a:r>
              <a:rPr lang="en-GB" sz="1400" dirty="0">
                <a:hlinkClick r:id="rId4"/>
              </a:rPr>
              <a:t>24/0843</a:t>
            </a:r>
            <a:r>
              <a:rPr lang="en-GB" sz="1400" dirty="0"/>
              <a:t>	Some details on TXOP sharing in C-TDMA				</a:t>
            </a:r>
            <a:r>
              <a:rPr lang="en-GB" sz="1400" dirty="0" err="1"/>
              <a:t>GeonHwan</a:t>
            </a:r>
            <a:r>
              <a:rPr lang="en-GB" sz="1400" dirty="0"/>
              <a:t> Kim</a:t>
            </a:r>
          </a:p>
          <a:p>
            <a:pPr lvl="1">
              <a:buFont typeface="Arial" panose="020B0604020202020204" pitchFamily="34" charset="0"/>
              <a:buChar char="•"/>
            </a:pPr>
            <a:r>
              <a:rPr lang="en-GB" sz="1400" dirty="0">
                <a:solidFill>
                  <a:srgbClr val="FF0000"/>
                </a:solidFill>
              </a:rPr>
              <a:t>24/1016</a:t>
            </a:r>
            <a:r>
              <a:rPr lang="en-GB" sz="1400" dirty="0"/>
              <a:t>	C-TDMA follow-up: Additional details on framing sequence	Sanket Kalamkar</a:t>
            </a:r>
          </a:p>
          <a:p>
            <a:pPr lvl="1">
              <a:buFont typeface="Arial" panose="020B0604020202020204" pitchFamily="34" charset="0"/>
              <a:buChar char="•"/>
            </a:pPr>
            <a:r>
              <a:rPr lang="en-GB" sz="1400" dirty="0">
                <a:solidFill>
                  <a:srgbClr val="FF0000"/>
                </a:solidFill>
              </a:rPr>
              <a:t>24/1017</a:t>
            </a:r>
            <a:r>
              <a:rPr lang="en-GB" sz="1400" dirty="0"/>
              <a:t>	Mechanism for TXOP Return in C-TDMA				Sanket Kalamkar</a:t>
            </a:r>
          </a:p>
          <a:p>
            <a:pPr lvl="1">
              <a:buFont typeface="Arial" panose="020B0604020202020204" pitchFamily="34" charset="0"/>
              <a:buChar char="•"/>
            </a:pPr>
            <a:r>
              <a:rPr lang="en-GB" sz="1400" dirty="0">
                <a:solidFill>
                  <a:srgbClr val="FF0000"/>
                </a:solidFill>
              </a:rPr>
              <a:t>24/1225</a:t>
            </a:r>
            <a:r>
              <a:rPr lang="en-GB" sz="1400" dirty="0"/>
              <a:t>	Initial Control Frames in C-TDMA					Sanket Kalamkar</a:t>
            </a:r>
          </a:p>
          <a:p>
            <a:pPr lvl="1">
              <a:buFont typeface="Arial" panose="020B0604020202020204" pitchFamily="34" charset="0"/>
              <a:buChar char="•"/>
            </a:pPr>
            <a:r>
              <a:rPr lang="en-GB" sz="1400" dirty="0">
                <a:solidFill>
                  <a:srgbClr val="FF0000"/>
                </a:solidFill>
              </a:rPr>
              <a:t>24/1250</a:t>
            </a:r>
            <a:r>
              <a:rPr lang="en-GB" sz="1400" dirty="0"/>
              <a:t>	Discussion on TXOP Allocation in C-TDMA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(Modulation, Tone Plan, PPDU)</a:t>
            </a:r>
            <a:endParaRPr lang="en-GB" sz="1000" strike="sngStrike" dirty="0">
              <a:solidFill>
                <a:schemeClr val="bg1">
                  <a:lumMod val="65000"/>
                </a:schemeClr>
              </a:solidFill>
            </a:endParaRPr>
          </a:p>
          <a:p>
            <a:pPr lvl="1">
              <a:buFont typeface="Arial" panose="020B0604020202020204" pitchFamily="34" charset="0"/>
              <a:buChar char="•"/>
            </a:pPr>
            <a:r>
              <a:rPr lang="en-US" sz="1400" dirty="0">
                <a:hlinkClick r:id="rId2"/>
              </a:rPr>
              <a:t>24/1456</a:t>
            </a:r>
            <a:r>
              <a:rPr lang="en-US" sz="1400" dirty="0"/>
              <a:t>	Discussion on DCM of DRU					Mengshi Hu</a:t>
            </a:r>
          </a:p>
          <a:p>
            <a:pPr lvl="1">
              <a:buFont typeface="Arial" panose="020B0604020202020204" pitchFamily="34" charset="0"/>
              <a:buChar char="•"/>
            </a:pPr>
            <a:r>
              <a:rPr lang="en-US" sz="1400" dirty="0">
                <a:hlinkClick r:id="rId3"/>
              </a:rPr>
              <a:t>24/1483</a:t>
            </a:r>
            <a:r>
              <a:rPr lang="en-US" sz="1400" dirty="0"/>
              <a:t>	Index Modulation Applied to DRU				Junghoon Suh</a:t>
            </a:r>
          </a:p>
          <a:p>
            <a:pPr lvl="1">
              <a:buFont typeface="Arial" panose="020B0604020202020204" pitchFamily="34" charset="0"/>
              <a:buChar char="•"/>
            </a:pPr>
            <a:r>
              <a:rPr lang="en-US" sz="1400" dirty="0">
                <a:hlinkClick r:id="rId4"/>
              </a:rPr>
              <a:t>24/1465</a:t>
            </a:r>
            <a:r>
              <a:rPr lang="en-US" sz="1400" dirty="0"/>
              <a:t>	Updated Proposal for 80MHz DRU Tone Plan		</a:t>
            </a:r>
            <a:r>
              <a:rPr lang="en-US" sz="1400" dirty="0" err="1"/>
              <a:t>Chenchen</a:t>
            </a:r>
            <a:r>
              <a:rPr lang="en-US" sz="1400" dirty="0"/>
              <a:t> Liu</a:t>
            </a:r>
          </a:p>
          <a:p>
            <a:pPr lvl="1">
              <a:buFont typeface="Arial" panose="020B0604020202020204" pitchFamily="34" charset="0"/>
              <a:buChar char="•"/>
            </a:pPr>
            <a:r>
              <a:rPr lang="en-US" sz="1400" dirty="0">
                <a:solidFill>
                  <a:srgbClr val="FF0000"/>
                </a:solidFill>
              </a:rPr>
              <a:t>24/1470</a:t>
            </a:r>
            <a:r>
              <a:rPr lang="en-US" sz="1400" dirty="0"/>
              <a:t>	Proposal for DRU Tone Plan					Eunsung Park</a:t>
            </a:r>
          </a:p>
          <a:p>
            <a:pPr lvl="1">
              <a:buFont typeface="Arial" panose="020B0604020202020204" pitchFamily="34" charset="0"/>
              <a:buChar char="•"/>
            </a:pPr>
            <a:r>
              <a:rPr lang="en-US" sz="1400" dirty="0">
                <a:hlinkClick r:id="rId5"/>
              </a:rPr>
              <a:t>24/1541</a:t>
            </a:r>
            <a:r>
              <a:rPr lang="en-US" sz="1400" dirty="0"/>
              <a:t>	Tone distribution in DRU - follow up				Yan Xin</a:t>
            </a:r>
          </a:p>
          <a:p>
            <a:pPr lvl="1">
              <a:buFont typeface="Arial" panose="020B0604020202020204" pitchFamily="34" charset="0"/>
              <a:buChar char="•"/>
            </a:pPr>
            <a:r>
              <a:rPr lang="en-US" sz="1400" b="0" i="0" u="none" strike="noStrike" dirty="0">
                <a:solidFill>
                  <a:srgbClr val="FF0000"/>
                </a:solidFill>
                <a:effectLst/>
              </a:rPr>
              <a:t>24/1471</a:t>
            </a:r>
            <a:r>
              <a:rPr lang="en-US" sz="1400" dirty="0"/>
              <a:t> </a:t>
            </a:r>
            <a:r>
              <a:rPr lang="en-US" sz="1400" b="0" i="0" u="none" strike="noStrike" dirty="0">
                <a:solidFill>
                  <a:srgbClr val="000000"/>
                </a:solidFill>
                <a:effectLst/>
              </a:rPr>
              <a:t>Signaling for DRU in Trigger Frame</a:t>
            </a:r>
            <a:r>
              <a:rPr lang="en-US" sz="1400" dirty="0"/>
              <a:t> 				</a:t>
            </a:r>
            <a:r>
              <a:rPr lang="en-US" sz="1400" b="0" i="0" u="none" strike="noStrike" dirty="0">
                <a:solidFill>
                  <a:srgbClr val="000000"/>
                </a:solidFill>
                <a:effectLst/>
              </a:rPr>
              <a:t>Eunsung Park</a:t>
            </a:r>
            <a:endParaRPr lang="en-US" sz="12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QoS + Relay</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24/0818</a:t>
            </a:r>
            <a:r>
              <a:rPr lang="en-US" sz="1400" dirty="0"/>
              <a:t> </a:t>
            </a:r>
            <a:r>
              <a:rPr lang="en-US" sz="1400" b="0" i="0" u="none" strike="noStrike" kern="1200" dirty="0">
                <a:solidFill>
                  <a:srgbClr val="000000"/>
                </a:solidFill>
                <a:effectLst/>
                <a:ea typeface="MS Gothic" panose="020B0609070205080204" pitchFamily="49" charset="-128"/>
              </a:rPr>
              <a:t>LL flow treatment triggered by upper-layer (incl. ECN) indicators	Maulik Vaidya</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24/0660</a:t>
            </a:r>
            <a:r>
              <a:rPr lang="en-US" sz="1400" dirty="0"/>
              <a:t> </a:t>
            </a:r>
            <a:r>
              <a:rPr lang="en-US" sz="1400" b="0" i="0" u="none" strike="noStrike" kern="1200" dirty="0">
                <a:solidFill>
                  <a:srgbClr val="000000"/>
                </a:solidFill>
                <a:effectLst/>
                <a:ea typeface="MS Gothic" panose="020B0609070205080204" pitchFamily="49" charset="-128"/>
              </a:rPr>
              <a:t>Dynamic QoS profiles with SCS</a:t>
            </a:r>
            <a:r>
              <a:rPr lang="en-US" sz="1400" dirty="0"/>
              <a:t> 						</a:t>
            </a:r>
            <a:r>
              <a:rPr lang="en-US" sz="1400" b="0" i="0" u="none" strike="noStrike" kern="1200" dirty="0">
                <a:solidFill>
                  <a:srgbClr val="000000"/>
                </a:solidFill>
                <a:effectLst/>
                <a:ea typeface="MS Gothic" panose="020B0609070205080204" pitchFamily="49" charset="-128"/>
              </a:rPr>
              <a:t>Binita Gupta</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24/0820</a:t>
            </a:r>
            <a:r>
              <a:rPr lang="en-US" sz="1400" dirty="0"/>
              <a:t> </a:t>
            </a:r>
            <a:r>
              <a:rPr lang="en-US" sz="1400" b="0" i="0" u="none" strike="noStrike" kern="1200" dirty="0">
                <a:solidFill>
                  <a:srgbClr val="000000"/>
                </a:solidFill>
                <a:effectLst/>
                <a:ea typeface="MS Gothic" panose="020B0609070205080204" pitchFamily="49" charset="-128"/>
              </a:rPr>
              <a:t>SCS proxy for relay</a:t>
            </a:r>
            <a:r>
              <a:rPr lang="en-US" sz="1400" dirty="0"/>
              <a:t> 								</a:t>
            </a:r>
            <a:r>
              <a:rPr lang="en-US" sz="1400" b="0" i="0" u="none" strike="noStrike" kern="1200" dirty="0">
                <a:solidFill>
                  <a:srgbClr val="000000"/>
                </a:solidFill>
                <a:effectLst/>
                <a:ea typeface="MS Gothic" panose="020B0609070205080204" pitchFamily="49" charset="-128"/>
              </a:rPr>
              <a:t>Li Yan</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5"/>
              </a:rPr>
              <a:t>24/0067</a:t>
            </a:r>
            <a:r>
              <a:rPr lang="en-US" sz="1400" dirty="0">
                <a:effectLst/>
              </a:rPr>
              <a:t> </a:t>
            </a:r>
            <a:r>
              <a:rPr lang="en-GB" sz="1400" b="0" i="0" u="none" strike="noStrike" kern="1200" dirty="0">
                <a:solidFill>
                  <a:srgbClr val="000000"/>
                </a:solidFill>
                <a:effectLst/>
                <a:ea typeface="MS Gothic" panose="020B0609070205080204" pitchFamily="49" charset="-128"/>
              </a:rPr>
              <a:t>Range Expansion via Repeated Transmission</a:t>
            </a:r>
            <a:r>
              <a:rPr lang="en-US" sz="1400" dirty="0">
                <a:effectLst/>
              </a:rPr>
              <a:t> 				</a:t>
            </a:r>
            <a:r>
              <a:rPr lang="en-GB" sz="1400" b="0" i="0" u="none" strike="noStrike" kern="1200" dirty="0">
                <a:solidFill>
                  <a:srgbClr val="000000"/>
                </a:solidFill>
                <a:effectLst/>
                <a:ea typeface="MS Gothic" panose="020B0609070205080204" pitchFamily="49" charset="-128"/>
              </a:rPr>
              <a:t>Nima Namvar</a:t>
            </a:r>
            <a:r>
              <a:rPr lang="en-US" sz="1400" dirty="0">
                <a:effectLst/>
              </a:rPr>
              <a:t> </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(45’)</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a:t>
            </a:r>
            <a:r>
              <a:rPr lang="en-US" sz="1200" b="0" dirty="0"/>
              <a:t>Do you agree to define mechanism(s) that enable APs to assign priority channel access to EPCS capable STAs during association? </a:t>
            </a:r>
          </a:p>
          <a:p>
            <a:r>
              <a:rPr lang="en-US" sz="1200" b="0" i="1" dirty="0"/>
              <a:t>Supporting list: [24/984]</a:t>
            </a:r>
          </a:p>
          <a:p>
            <a:r>
              <a:rPr lang="en-US" sz="1200" dirty="0"/>
              <a:t>Result: </a:t>
            </a:r>
          </a:p>
          <a:p>
            <a:r>
              <a:rPr lang="en-US" sz="1200" dirty="0"/>
              <a:t>SP2: </a:t>
            </a:r>
            <a:r>
              <a:rPr lang="en-US" sz="1200" b="0" dirty="0"/>
              <a:t>Do you agree to define mechanism(s) that enable APs to preempt STAs to better support EPCS authorized STAs?</a:t>
            </a:r>
          </a:p>
          <a:p>
            <a:r>
              <a:rPr lang="en-US" sz="1200" b="0" dirty="0"/>
              <a:t>Note: Preempted STAs could include non-EPCS and lower priority EPCS STAs</a:t>
            </a:r>
          </a:p>
          <a:p>
            <a:r>
              <a:rPr lang="en-US" sz="1200" b="0" i="1" dirty="0"/>
              <a:t>Supporting list: [24/984]</a:t>
            </a:r>
          </a:p>
          <a:p>
            <a:r>
              <a:rPr lang="en-US" sz="1200" dirty="0"/>
              <a:t>Result:</a:t>
            </a:r>
          </a:p>
          <a:p>
            <a:r>
              <a:rPr lang="en-US" sz="1200" dirty="0"/>
              <a:t>SP3: </a:t>
            </a:r>
            <a:r>
              <a:rPr lang="en-US" sz="1200" b="0" dirty="0"/>
              <a:t>Do you agree to define mechanisms that enable APs operating on the same channel to coordinate their respective rTWT schedules and/or to ensure that one AP extends the protection of the rTWT schedule of the other AP.</a:t>
            </a:r>
          </a:p>
          <a:p>
            <a:r>
              <a:rPr lang="en-US" sz="1200" b="0" dirty="0"/>
              <a:t>NOTE – TBD mechanisms including negotiation between 2 APs and advertisement.</a:t>
            </a:r>
          </a:p>
          <a:p>
            <a:r>
              <a:rPr lang="en-US" sz="1200" b="0" i="1" dirty="0"/>
              <a:t>Supporting list: [23/0250, 23/1887, 23/1916, 23/1952, 23/1962, 23/2022, 23/2084, 24/0160, 24/0161, 24/0388, 24/0407]</a:t>
            </a:r>
          </a:p>
          <a:p>
            <a:r>
              <a:rPr lang="en-US" sz="1200" dirty="0"/>
              <a:t>Result:</a:t>
            </a:r>
          </a:p>
          <a:p>
            <a:r>
              <a:rPr lang="en-US" sz="1200" dirty="0">
                <a:solidFill>
                  <a:srgbClr val="FF0000"/>
                </a:solidFill>
              </a:rPr>
              <a:t>SP4: ????</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72027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(Miscellaneous, LTF, STF)</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24/1472</a:t>
            </a:r>
            <a:r>
              <a:rPr lang="en-GB" sz="1400" dirty="0"/>
              <a:t>	Consideration-on-DRU-for-11bn					Lei Zhou</a:t>
            </a:r>
          </a:p>
          <a:p>
            <a:pPr lvl="1">
              <a:buFont typeface="Arial" panose="020B0604020202020204" pitchFamily="34" charset="0"/>
              <a:buChar char="•"/>
            </a:pPr>
            <a:r>
              <a:rPr lang="en-GB" sz="1400" dirty="0">
                <a:solidFill>
                  <a:srgbClr val="FF0000"/>
                </a:solidFill>
              </a:rPr>
              <a:t>24/1510</a:t>
            </a:r>
            <a:r>
              <a:rPr lang="en-GB" sz="1400" dirty="0"/>
              <a:t>	Open-issues-on-DRU							Lin Yang</a:t>
            </a:r>
          </a:p>
          <a:p>
            <a:pPr lvl="1">
              <a:buFont typeface="Arial" panose="020B0604020202020204" pitchFamily="34" charset="0"/>
              <a:buChar char="•"/>
            </a:pPr>
            <a:r>
              <a:rPr lang="en-GB" sz="1400" dirty="0">
                <a:hlinkClick r:id="rId3"/>
              </a:rPr>
              <a:t>24/1540</a:t>
            </a:r>
            <a:r>
              <a:rPr lang="en-GB" sz="1400" dirty="0"/>
              <a:t>	Power Imbalance Issue Analysis for DRU				Bo Gong</a:t>
            </a:r>
          </a:p>
          <a:p>
            <a:pPr lvl="1">
              <a:buFont typeface="Arial" panose="020B0604020202020204" pitchFamily="34" charset="0"/>
              <a:buChar char="•"/>
            </a:pPr>
            <a:r>
              <a:rPr lang="en-GB" sz="1400" dirty="0">
                <a:solidFill>
                  <a:srgbClr val="FF0000"/>
                </a:solidFill>
              </a:rPr>
              <a:t>24/1556</a:t>
            </a:r>
            <a:r>
              <a:rPr lang="en-GB" sz="1400" dirty="0"/>
              <a:t>	Thoughts on DRU Availability for Regulatory Compliance	Yusuke Asai</a:t>
            </a:r>
          </a:p>
          <a:p>
            <a:pPr lvl="1">
              <a:buFont typeface="Arial" panose="020B0604020202020204" pitchFamily="34" charset="0"/>
              <a:buChar char="•"/>
            </a:pPr>
            <a:r>
              <a:rPr lang="en-GB" sz="1400" dirty="0">
                <a:hlinkClick r:id="rId4"/>
              </a:rPr>
              <a:t>24/1480</a:t>
            </a:r>
            <a:r>
              <a:rPr lang="en-GB" sz="1400" dirty="0"/>
              <a:t>	UHR-LTF for DRU							Sigurd Schelstraete</a:t>
            </a:r>
          </a:p>
          <a:p>
            <a:pPr lvl="1">
              <a:buFont typeface="Arial" panose="020B0604020202020204" pitchFamily="34" charset="0"/>
              <a:buChar char="•"/>
            </a:pPr>
            <a:r>
              <a:rPr lang="en-GB" sz="1400" dirty="0">
                <a:hlinkClick r:id="rId5"/>
              </a:rPr>
              <a:t>24/1552</a:t>
            </a:r>
            <a:r>
              <a:rPr lang="en-GB" sz="1400" dirty="0"/>
              <a:t>	UHR-LTF Design for DRU - Further Results			Mahmoud Kamel</a:t>
            </a:r>
          </a:p>
          <a:p>
            <a:pPr lvl="1">
              <a:buFont typeface="Arial" panose="020B0604020202020204" pitchFamily="34" charset="0"/>
              <a:buChar char="•"/>
            </a:pPr>
            <a:r>
              <a:rPr lang="en-GB" sz="1400" dirty="0">
                <a:solidFill>
                  <a:srgbClr val="FF0000"/>
                </a:solidFill>
              </a:rPr>
              <a:t>24/1567</a:t>
            </a:r>
            <a:r>
              <a:rPr lang="en-GB" sz="1400" dirty="0"/>
              <a:t>	LTF Design for DRU							Ron Porat</a:t>
            </a:r>
          </a:p>
          <a:p>
            <a:pPr lvl="1">
              <a:buFont typeface="Arial" panose="020B0604020202020204" pitchFamily="34" charset="0"/>
              <a:buChar char="•"/>
            </a:pPr>
            <a:r>
              <a:rPr lang="en-GB" sz="1400" dirty="0">
                <a:solidFill>
                  <a:srgbClr val="FF0000"/>
                </a:solidFill>
              </a:rPr>
              <a:t>24/1586</a:t>
            </a:r>
            <a:r>
              <a:rPr lang="en-GB" sz="1400" dirty="0"/>
              <a:t>	Reducing CSD collisions for DRU STF				Leonardo </a:t>
            </a:r>
            <a:r>
              <a:rPr lang="en-GB" sz="1400" dirty="0" err="1"/>
              <a:t>Lanante</a:t>
            </a:r>
            <a:endParaRPr lang="en-GB" sz="12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sz="1600" dirty="0"/>
              <a:t>Straw Polls</a:t>
            </a:r>
            <a:endParaRPr lang="en-GB" sz="1600" dirty="0"/>
          </a:p>
          <a:p>
            <a:pPr>
              <a:buFont typeface="Arial" panose="020B0604020202020204" pitchFamily="34" charset="0"/>
              <a:buChar char="•"/>
            </a:pPr>
            <a:r>
              <a:rPr lang="en-GB" sz="1600" dirty="0"/>
              <a:t>Submissions – Preemption</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hlinkClick r:id="rId3"/>
              </a:rPr>
              <a:t>24/0852</a:t>
            </a:r>
            <a:r>
              <a:rPr lang="en-US" sz="1400" dirty="0"/>
              <a:t>	Timely TX of LL traffic with reduced preemption occurance	Jerome Gu</a:t>
            </a:r>
          </a:p>
          <a:p>
            <a:pPr lvl="1">
              <a:buFont typeface="Arial" panose="020B0604020202020204" pitchFamily="34" charset="0"/>
              <a:buChar char="•"/>
            </a:pPr>
            <a:r>
              <a:rPr lang="en-US" sz="1400" dirty="0">
                <a:hlinkClick r:id="rId4"/>
              </a:rPr>
              <a:t>24/0870</a:t>
            </a:r>
            <a:r>
              <a:rPr lang="en-US" sz="1400" dirty="0"/>
              <a:t>	Further Considerations on Preemption				Serhat Erkucuk</a:t>
            </a:r>
          </a:p>
          <a:p>
            <a:pPr lvl="1">
              <a:buFont typeface="Arial" panose="020B0604020202020204" pitchFamily="34" charset="0"/>
              <a:buChar char="•"/>
            </a:pPr>
            <a:r>
              <a:rPr lang="en-GB" sz="1400" dirty="0">
                <a:solidFill>
                  <a:srgbClr val="FF0000"/>
                </a:solidFill>
              </a:rPr>
              <a:t>24/0729</a:t>
            </a:r>
            <a:r>
              <a:rPr lang="en-GB" sz="1400" dirty="0"/>
              <a:t>	Thoughts on </a:t>
            </a:r>
            <a:r>
              <a:rPr lang="en-GB" sz="1400" dirty="0" err="1"/>
              <a:t>preemption</a:t>
            </a:r>
            <a:r>
              <a:rPr lang="en-GB" sz="1400" dirty="0"/>
              <a:t>							Binita Gupta</a:t>
            </a:r>
          </a:p>
          <a:p>
            <a:pPr lvl="1">
              <a:buFont typeface="Arial" panose="020B0604020202020204" pitchFamily="34" charset="0"/>
              <a:buChar char="•"/>
            </a:pPr>
            <a:r>
              <a:rPr lang="en-GB" sz="1400" dirty="0">
                <a:hlinkClick r:id="rId5"/>
              </a:rPr>
              <a:t>24/1074</a:t>
            </a:r>
            <a:r>
              <a:rPr lang="en-GB" sz="1400" dirty="0"/>
              <a:t>	Preemption TXOP								Yuxin Lu</a:t>
            </a:r>
          </a:p>
          <a:p>
            <a:pPr lvl="1">
              <a:buFont typeface="Arial" panose="020B0604020202020204" pitchFamily="34" charset="0"/>
              <a:buChar char="•"/>
            </a:pPr>
            <a:r>
              <a:rPr lang="en-GB" sz="1400" dirty="0">
                <a:hlinkClick r:id="rId6"/>
              </a:rPr>
              <a:t>24/1076</a:t>
            </a:r>
            <a:r>
              <a:rPr lang="en-GB" sz="1400" dirty="0"/>
              <a:t>	Some thoughts on </a:t>
            </a:r>
            <a:r>
              <a:rPr lang="en-GB" sz="1400" dirty="0" err="1"/>
              <a:t>preemption</a:t>
            </a:r>
            <a:r>
              <a:rPr lang="en-GB" sz="1400" dirty="0"/>
              <a:t>						Jay Yang</a:t>
            </a:r>
          </a:p>
          <a:p>
            <a:pPr lvl="1">
              <a:buFont typeface="Arial" panose="020B0604020202020204" pitchFamily="34" charset="0"/>
              <a:buChar char="•"/>
            </a:pPr>
            <a:r>
              <a:rPr lang="en-GB" sz="1400" dirty="0">
                <a:hlinkClick r:id="rId7"/>
              </a:rPr>
              <a:t>24/1207</a:t>
            </a:r>
            <a:r>
              <a:rPr lang="en-GB" sz="1400" dirty="0"/>
              <a:t>	Preemption Session Setup						Jason Y. Guo</a:t>
            </a:r>
          </a:p>
          <a:p>
            <a:pPr lvl="1">
              <a:buFont typeface="Arial" panose="020B0604020202020204" pitchFamily="34" charset="0"/>
              <a:buChar char="•"/>
            </a:pPr>
            <a:r>
              <a:rPr lang="en-GB" sz="1400" dirty="0">
                <a:solidFill>
                  <a:srgbClr val="FF0000"/>
                </a:solidFill>
              </a:rPr>
              <a:t>24/1257</a:t>
            </a:r>
            <a:r>
              <a:rPr lang="en-GB" sz="1400" dirty="0"/>
              <a:t>	Preemption Procedure and Indication- follow up			Yunbo Li</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p:txBody>
          <a:bodyPr/>
          <a:lstStyle/>
          <a:p>
            <a:r>
              <a:rPr lang="en-US" dirty="0"/>
              <a:t>Straw Polls Part 1 (23’)</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494213"/>
          </a:xfrm>
        </p:spPr>
        <p:txBody>
          <a:bodyPr/>
          <a:lstStyle/>
          <a:p>
            <a:pPr marL="0" indent="0"/>
            <a:r>
              <a:rPr lang="en-US" sz="1200" dirty="0"/>
              <a:t>SP1: Do you support the following:</a:t>
            </a:r>
          </a:p>
          <a:p>
            <a:pPr lvl="1">
              <a:buFont typeface="Arial" panose="020B0604020202020204" pitchFamily="34" charset="0"/>
              <a:buChar char="•"/>
            </a:pPr>
            <a:r>
              <a:rPr lang="en-US" sz="1100" dirty="0"/>
              <a:t>Define a request frame sent by a non-AP MLD in state 4 to initiate the roaming procedure</a:t>
            </a:r>
          </a:p>
          <a:p>
            <a:pPr lvl="1">
              <a:buFont typeface="Arial" panose="020B0604020202020204" pitchFamily="34" charset="0"/>
              <a:buChar char="•"/>
            </a:pPr>
            <a:r>
              <a:rPr lang="en-US" sz="1100" dirty="0"/>
              <a:t>The roaming procedure performs context transfer to the target AP MLD and changes the DS mapping from the current AP MLD to the target AP MLD</a:t>
            </a:r>
          </a:p>
          <a:p>
            <a:pPr lvl="1">
              <a:buFont typeface="Arial" panose="020B0604020202020204" pitchFamily="34" charset="0"/>
              <a:buChar char="•"/>
            </a:pPr>
            <a:r>
              <a:rPr lang="en-US" sz="1100" dirty="0"/>
              <a:t>Define a response frame sent to the non-AP MLD to indicate readiness for the non-AP MLD to send class 3 frames to the target AP MLD</a:t>
            </a:r>
          </a:p>
          <a:p>
            <a:pPr lvl="1">
              <a:buFont typeface="Arial" panose="020B0604020202020204" pitchFamily="34" charset="0"/>
              <a:buChar char="•"/>
            </a:pPr>
            <a:r>
              <a:rPr lang="en-US" sz="1100" dirty="0"/>
              <a:t>TBD on data transmission from non-AP MLD to current AP MLD during the request/response frame exchange</a:t>
            </a:r>
          </a:p>
          <a:p>
            <a:pPr lvl="1">
              <a:buFont typeface="Arial" panose="020B0604020202020204" pitchFamily="34" charset="0"/>
              <a:buChar char="•"/>
            </a:pPr>
            <a:r>
              <a:rPr lang="en-US" sz="1100" dirty="0"/>
              <a:t>NOTE - What context is transferred is TBD.    </a:t>
            </a:r>
          </a:p>
          <a:p>
            <a:pPr marL="57150" indent="0"/>
            <a:r>
              <a:rPr lang="en-US" sz="1200" b="1" dirty="0"/>
              <a:t>Result:</a:t>
            </a:r>
          </a:p>
          <a:p>
            <a:pPr marL="0" indent="0"/>
            <a:r>
              <a:rPr lang="en-US" sz="1200" dirty="0"/>
              <a:t>SP2: Do you support the following:</a:t>
            </a:r>
          </a:p>
          <a:p>
            <a:pPr lvl="1">
              <a:buFont typeface="Arial" panose="020B0604020202020204" pitchFamily="34" charset="0"/>
              <a:buChar char="•"/>
            </a:pPr>
            <a:r>
              <a:rPr lang="en-US" sz="1100" dirty="0"/>
              <a:t>At the time the response frame to initiate the roaming procedure is sent, the following shall be complete</a:t>
            </a:r>
          </a:p>
          <a:p>
            <a:pPr lvl="1">
              <a:buFont typeface="Arial" panose="020B0604020202020204" pitchFamily="34" charset="0"/>
              <a:buChar char="•"/>
            </a:pPr>
            <a:r>
              <a:rPr lang="en-US" sz="1100" dirty="0"/>
              <a:t>The non-AP MLD context that is required for resuming operation with the target AP MLD shall be transferred to the target AP MLD</a:t>
            </a:r>
          </a:p>
          <a:p>
            <a:pPr lvl="1">
              <a:buFont typeface="Arial" panose="020B0604020202020204" pitchFamily="34" charset="0"/>
              <a:buChar char="•"/>
            </a:pPr>
            <a:r>
              <a:rPr lang="en-US" sz="1100" dirty="0"/>
              <a:t>After this request/response frame exchange to initiate the roaming procedure,</a:t>
            </a:r>
          </a:p>
          <a:p>
            <a:pPr lvl="1">
              <a:buFont typeface="Arial" panose="020B0604020202020204" pitchFamily="34" charset="0"/>
              <a:buChar char="•"/>
            </a:pPr>
            <a:r>
              <a:rPr lang="en-US" sz="11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1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100" dirty="0"/>
              <a:t>NOTE - What context is transferred is TBD.    </a:t>
            </a:r>
          </a:p>
          <a:p>
            <a:pPr marL="0" indent="0"/>
            <a:r>
              <a:rPr lang="en-US" sz="1200" b="1" dirty="0"/>
              <a:t>Result:</a:t>
            </a:r>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250613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113213"/>
          </a:xfrm>
        </p:spPr>
        <p:txBody>
          <a:bodyPr/>
          <a:lstStyle/>
          <a:p>
            <a:pPr marL="0" indent="0"/>
            <a:r>
              <a:rPr lang="en-US" sz="1400" dirty="0"/>
              <a:t>SP3: Do you support to enable the following contexts to be transferred to target AP MLD to preserve the data exchange context for the non-AP MLD?</a:t>
            </a:r>
          </a:p>
          <a:p>
            <a:pPr marL="800100" lvl="1" indent="-342900">
              <a:buFont typeface="Arial" panose="020B0604020202020204" pitchFamily="34" charset="0"/>
              <a:buChar char="•"/>
            </a:pPr>
            <a:r>
              <a:rPr lang="en-US" sz="1200" dirty="0"/>
              <a:t>Block Ack Parameters and Block Ack Timeout Value indicated by the non-AP MLD for existing BA agreement of a TID</a:t>
            </a:r>
          </a:p>
          <a:p>
            <a:pPr marL="800100" lvl="1" indent="-342900">
              <a:buFont typeface="Arial" panose="020B0604020202020204" pitchFamily="34" charset="0"/>
              <a:buChar char="•"/>
            </a:pPr>
            <a:r>
              <a:rPr lang="en-US" sz="1200" dirty="0"/>
              <a:t>Next SN to be assigned for DL individually addressed data frame of each TID</a:t>
            </a:r>
          </a:p>
          <a:p>
            <a:pPr marL="800100" lvl="1" indent="-342900">
              <a:buFont typeface="Arial" panose="020B0604020202020204" pitchFamily="34" charset="0"/>
              <a:buChar char="•"/>
            </a:pPr>
            <a:r>
              <a:rPr lang="en-US" sz="1200" dirty="0"/>
              <a:t>Latest duplicate receiver cache for TID without BA agreement</a:t>
            </a:r>
          </a:p>
          <a:p>
            <a:pPr marL="800100" lvl="1" indent="-342900">
              <a:buFont typeface="Arial" panose="020B0604020202020204" pitchFamily="34" charset="0"/>
              <a:buChar char="•"/>
            </a:pPr>
            <a:r>
              <a:rPr lang="en-US" sz="1200" dirty="0"/>
              <a:t>latest SN that has been pass up for TID with UL BA agreement</a:t>
            </a:r>
          </a:p>
          <a:p>
            <a:pPr marL="800100" lvl="1" indent="-342900">
              <a:buFont typeface="Arial" panose="020B0604020202020204" pitchFamily="34" charset="0"/>
              <a:buChar char="•"/>
            </a:pPr>
            <a:r>
              <a:rPr lang="en-US" sz="1200" dirty="0"/>
              <a:t>TBD for other contexts</a:t>
            </a:r>
          </a:p>
          <a:p>
            <a:pPr marL="800100" lvl="1" indent="-342900">
              <a:buFont typeface="Arial" panose="020B0604020202020204" pitchFamily="34" charset="0"/>
              <a:buChar char="•"/>
            </a:pPr>
            <a:r>
              <a:rPr lang="en-US" sz="1200" dirty="0"/>
              <a:t>TBD on the agreed buffer size with the target AP MLD</a:t>
            </a:r>
          </a:p>
          <a:p>
            <a:pPr marL="57150" indent="0"/>
            <a:r>
              <a:rPr lang="en-US" sz="1400" dirty="0"/>
              <a:t>Result:</a:t>
            </a:r>
          </a:p>
          <a:p>
            <a:pPr marL="57150" indent="0"/>
            <a:endParaRPr lang="en-US" sz="1400" dirty="0"/>
          </a:p>
          <a:p>
            <a:pPr marL="57150" indent="0"/>
            <a:r>
              <a:rPr lang="en-US" sz="1400" dirty="0">
                <a:solidFill>
                  <a:srgbClr val="FF0000"/>
                </a:solidFill>
              </a:rPr>
              <a:t>SP4: ???</a:t>
            </a:r>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281856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1 (23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SP1: Do you support the following text?</a:t>
            </a:r>
          </a:p>
          <a:p>
            <a:pPr marL="402336"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b="0" dirty="0"/>
              <a:t>The TGbn will allow more than one multi-AP transmission schemes in multi-AP operation.</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Note: the multi-AP transmission schemes may include but not limited to C-TDMA, CBF, CSR, C-FDMA, JT/JR, etc.</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SP2: Do you support the following text?</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shared AP may provide a sharing AP a preferred multi-AP transmission scheme of the shared AP, when the shared AP supports more than one multi-AP transmission schemes.</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Note: the multi-AP transmission schemes may include but not limited to C-TDMA, CBF, CSR, C-FDMA, JT/JR, etc.</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endParaRPr lang="en-US" sz="1200" dirty="0"/>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2 (22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SP3: Do you support the following text?</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sharing AP may coordinate with a shared AP an availability/unavailability period used for performing a multi-AP transmission. </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rgbClr val="FF0000"/>
                </a:solidFill>
              </a:rPr>
              <a:t>SP4: ???</a:t>
            </a:r>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460845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(L4S, DRU, NPCA)</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r>
              <a:rPr lang="fr-FR" sz="1400" b="0" i="0" u="none" strike="noStrike" kern="1200" dirty="0">
                <a:solidFill>
                  <a:srgbClr val="FF0000"/>
                </a:solidFill>
                <a:effectLst/>
                <a:ea typeface="MS Gothic" panose="020B0609070205080204" pitchFamily="49" charset="-128"/>
              </a:rPr>
              <a:t>24/1350</a:t>
            </a:r>
            <a:r>
              <a:rPr lang="fr-FR" sz="1400" dirty="0"/>
              <a:t> </a:t>
            </a:r>
            <a:r>
              <a:rPr lang="fr-FR" sz="1400" b="0" i="0" u="none" strike="noStrike" kern="1200" dirty="0">
                <a:solidFill>
                  <a:srgbClr val="000000"/>
                </a:solidFill>
                <a:effectLst/>
                <a:ea typeface="MS Gothic" panose="020B0609070205080204" pitchFamily="49" charset="-128"/>
              </a:rPr>
              <a:t>L4S support implementation options</a:t>
            </a:r>
            <a:r>
              <a:rPr lang="fr-FR" sz="1400" dirty="0"/>
              <a:t> 				</a:t>
            </a:r>
            <a:r>
              <a:rPr lang="fr-FR" sz="1400" b="0" i="0" u="none" strike="noStrike" kern="1200" dirty="0">
                <a:solidFill>
                  <a:srgbClr val="000000"/>
                </a:solidFill>
                <a:effectLst/>
                <a:ea typeface="MS Gothic" panose="020B0609070205080204" pitchFamily="49" charset="-128"/>
              </a:rPr>
              <a:t>Lili Hervieu</a:t>
            </a:r>
          </a:p>
          <a:p>
            <a:r>
              <a:rPr lang="en-US" sz="1400" b="0" i="0" u="sng" strike="noStrike" dirty="0">
                <a:solidFill>
                  <a:srgbClr val="0563C1"/>
                </a:solidFill>
                <a:effectLst/>
                <a:hlinkClick r:id="rId2"/>
              </a:rPr>
              <a:t>24/1566</a:t>
            </a:r>
            <a:r>
              <a:rPr lang="en-US" sz="1400" dirty="0"/>
              <a:t> </a:t>
            </a:r>
            <a:r>
              <a:rPr lang="en-US" sz="1400" b="0" i="0" u="none" strike="noStrike" dirty="0">
                <a:solidFill>
                  <a:srgbClr val="000000"/>
                </a:solidFill>
                <a:effectLst/>
              </a:rPr>
              <a:t>L4S Support in 802.11bn</a:t>
            </a:r>
            <a:r>
              <a:rPr lang="en-US" sz="1400" dirty="0"/>
              <a:t> 						</a:t>
            </a:r>
            <a:r>
              <a:rPr lang="en-US" sz="1400" b="0" i="0" u="none" strike="noStrike" dirty="0">
                <a:solidFill>
                  <a:srgbClr val="000000"/>
                </a:solidFill>
                <a:effectLst/>
              </a:rPr>
              <a:t>Prabodh Varshney</a:t>
            </a:r>
            <a:endParaRPr lang="fr-FR" sz="1400" b="0" kern="1200" dirty="0">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hlinkClick r:id="rId3"/>
              </a:rPr>
              <a:t>24/1405</a:t>
            </a:r>
            <a:r>
              <a:rPr lang="en-US" sz="1400" dirty="0"/>
              <a:t> </a:t>
            </a:r>
            <a:r>
              <a:rPr lang="en-US" sz="1400" b="0" i="0" u="none" strike="noStrike" kern="1200" dirty="0">
                <a:solidFill>
                  <a:srgbClr val="000000"/>
                </a:solidFill>
                <a:effectLst/>
                <a:ea typeface="MS Gothic" panose="020B0609070205080204" pitchFamily="49" charset="-128"/>
              </a:rPr>
              <a:t>Discussion on aspects in DRU operation - follow up</a:t>
            </a:r>
            <a:r>
              <a:rPr lang="en-US" sz="1400" dirty="0"/>
              <a:t> 		</a:t>
            </a:r>
            <a:r>
              <a:rPr lang="en-US" sz="1400" b="0" i="0" u="none" strike="noStrike" kern="1200" dirty="0">
                <a:solidFill>
                  <a:srgbClr val="000000"/>
                </a:solidFill>
                <a:effectLst/>
                <a:ea typeface="MS Gothic" panose="020B0609070205080204" pitchFamily="49" charset="-128"/>
              </a:rPr>
              <a:t>Arik Klein</a:t>
            </a:r>
            <a:endParaRPr lang="fr-FR" sz="1400" b="0" i="0" u="none" strike="noStrike" kern="1200" dirty="0">
              <a:solidFill>
                <a:srgbClr val="000000"/>
              </a:solidFill>
              <a:effectLst/>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hlinkClick r:id="rId4"/>
              </a:rPr>
              <a:t>24/1469</a:t>
            </a:r>
            <a:r>
              <a:rPr lang="en-GB" sz="1400" dirty="0"/>
              <a:t> </a:t>
            </a:r>
            <a:r>
              <a:rPr lang="en-GB" sz="1400" b="0" i="0" u="none" strike="noStrike" kern="1200" dirty="0">
                <a:solidFill>
                  <a:srgbClr val="000000"/>
                </a:solidFill>
                <a:effectLst/>
                <a:ea typeface="MS Gothic" panose="020B0609070205080204" pitchFamily="49" charset="-128"/>
              </a:rPr>
              <a:t>PHY primitive extension for NPCA</a:t>
            </a:r>
            <a:r>
              <a:rPr lang="en-GB" sz="1400" dirty="0"/>
              <a:t> 				</a:t>
            </a:r>
            <a:r>
              <a:rPr lang="en-GB" sz="1400" b="0" i="0" u="none" strike="noStrike" kern="1200" dirty="0">
                <a:solidFill>
                  <a:srgbClr val="000000"/>
                </a:solidFill>
                <a:effectLst/>
                <a:ea typeface="MS Gothic" panose="020B0609070205080204" pitchFamily="49" charset="-128"/>
              </a:rPr>
              <a:t>Yan Li</a:t>
            </a: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004623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dirty="0">
                <a:solidFill>
                  <a:srgbClr val="FF0000"/>
                </a:solidFill>
                <a:effectLst/>
                <a:hlinkClick r:id="rId2"/>
              </a:rPr>
              <a:t>24/1487</a:t>
            </a:r>
            <a:r>
              <a:rPr lang="en-US" sz="1400" dirty="0"/>
              <a:t> </a:t>
            </a:r>
            <a:r>
              <a:rPr lang="en-US" sz="1400" b="0" i="0" u="none" strike="noStrike" dirty="0">
                <a:solidFill>
                  <a:srgbClr val="000000"/>
                </a:solidFill>
                <a:effectLst/>
              </a:rPr>
              <a:t>LDPC and Framing Settings for Ultra High Reliability</a:t>
            </a:r>
            <a:r>
              <a:rPr lang="en-US" sz="1400" dirty="0"/>
              <a:t> 		</a:t>
            </a:r>
            <a:r>
              <a:rPr lang="en-US" sz="1400" b="0" i="0" u="none" strike="noStrike" dirty="0">
                <a:solidFill>
                  <a:srgbClr val="000000"/>
                </a:solidFill>
                <a:effectLst/>
              </a:rPr>
              <a:t>Rainer Strobel</a:t>
            </a:r>
            <a:r>
              <a:rPr lang="en-US" sz="1400" dirty="0"/>
              <a:t> </a:t>
            </a:r>
          </a:p>
          <a:p>
            <a:pPr lvl="1">
              <a:buFont typeface="Arial" panose="020B0604020202020204" pitchFamily="34" charset="0"/>
              <a:buChar char="•"/>
            </a:pPr>
            <a:r>
              <a:rPr lang="en-US" sz="1400" dirty="0">
                <a:hlinkClick r:id="rId3"/>
              </a:rPr>
              <a:t>24/1492</a:t>
            </a:r>
            <a:r>
              <a:rPr lang="en-US" sz="1400" dirty="0"/>
              <a:t>	Comp. between Dynamic &amp; Fixed Start CSD Assignment	Bo Gong</a:t>
            </a:r>
          </a:p>
          <a:p>
            <a:pPr lvl="1">
              <a:buFont typeface="Arial" panose="020B0604020202020204" pitchFamily="34" charset="0"/>
              <a:buChar char="•"/>
            </a:pPr>
            <a:r>
              <a:rPr lang="en-US" sz="1400" dirty="0">
                <a:hlinkClick r:id="rId4"/>
              </a:rPr>
              <a:t>24/1493</a:t>
            </a:r>
            <a:r>
              <a:rPr lang="en-US" sz="1400" dirty="0"/>
              <a:t>	Tone Plan Shift Value Design						Bo Gong</a:t>
            </a:r>
          </a:p>
          <a:p>
            <a:pPr lvl="1">
              <a:buFont typeface="Arial" panose="020B0604020202020204" pitchFamily="34" charset="0"/>
              <a:buChar char="•"/>
            </a:pPr>
            <a:r>
              <a:rPr lang="en-US" sz="1400" b="0" i="0" u="none" strike="noStrike" dirty="0">
                <a:solidFill>
                  <a:srgbClr val="FF0000"/>
                </a:solidFill>
                <a:effectLst/>
                <a:hlinkClick r:id="rId5"/>
              </a:rPr>
              <a:t>24/1555</a:t>
            </a:r>
            <a:r>
              <a:rPr lang="en-US" sz="1400" dirty="0"/>
              <a:t> </a:t>
            </a:r>
            <a:r>
              <a:rPr lang="en-US" sz="1400" b="0" i="0" u="none" strike="noStrike" dirty="0">
                <a:solidFill>
                  <a:srgbClr val="000000"/>
                </a:solidFill>
                <a:effectLst/>
              </a:rPr>
              <a:t>Thought on PAP Transmission in Joint Transmission</a:t>
            </a:r>
            <a:r>
              <a:rPr lang="en-US" sz="1400" dirty="0"/>
              <a:t> 		</a:t>
            </a:r>
            <a:r>
              <a:rPr lang="en-US" sz="1400" b="0" i="0" u="none" strike="noStrike" dirty="0" err="1">
                <a:solidFill>
                  <a:srgbClr val="000000"/>
                </a:solidFill>
                <a:effectLst/>
              </a:rPr>
              <a:t>Kazunobu</a:t>
            </a:r>
            <a:r>
              <a:rPr lang="en-US" sz="1400" b="0" i="0" u="none" strike="noStrike" dirty="0">
                <a:solidFill>
                  <a:srgbClr val="000000"/>
                </a:solidFill>
                <a:effectLst/>
              </a:rPr>
              <a:t> Serizawa</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NPCA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24/0868</a:t>
            </a:r>
            <a:r>
              <a:rPr lang="en-GB" sz="1400" dirty="0"/>
              <a:t> </a:t>
            </a:r>
            <a:r>
              <a:rPr lang="en-GB" sz="1400" b="0" i="0" u="none" strike="noStrike" kern="1200" dirty="0">
                <a:solidFill>
                  <a:srgbClr val="000000"/>
                </a:solidFill>
                <a:effectLst/>
                <a:ea typeface="MS Gothic" panose="020B0609070205080204" pitchFamily="49" charset="-128"/>
              </a:rPr>
              <a:t>Additional Considerations on Non-Primary Channel Access</a:t>
            </a:r>
            <a:r>
              <a:rPr lang="en-GB" sz="1400" dirty="0"/>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dirty="0"/>
              <a:t> </a:t>
            </a:r>
          </a:p>
          <a:p>
            <a:pPr lvl="1">
              <a:buFont typeface="Arial" panose="020B0604020202020204" pitchFamily="34" charset="0"/>
              <a:buChar char="•"/>
            </a:pPr>
            <a:r>
              <a:rPr lang="en-GB" sz="1400" dirty="0">
                <a:hlinkClick r:id="rId4"/>
              </a:rPr>
              <a:t>24/1125</a:t>
            </a:r>
            <a:r>
              <a:rPr lang="en-GB" sz="1400" dirty="0"/>
              <a:t>	Considerations on switching for NPCA				</a:t>
            </a:r>
            <a:r>
              <a:rPr lang="en-GB" sz="1400" dirty="0" err="1"/>
              <a:t>Dongju</a:t>
            </a:r>
            <a:r>
              <a:rPr lang="en-GB" sz="1400" dirty="0"/>
              <a:t> Cha</a:t>
            </a:r>
          </a:p>
          <a:p>
            <a:pPr lvl="1">
              <a:buFont typeface="Arial" panose="020B0604020202020204" pitchFamily="34" charset="0"/>
              <a:buChar char="•"/>
            </a:pPr>
            <a:r>
              <a:rPr lang="en-GB" sz="1400" dirty="0">
                <a:hlinkClick r:id="rId5"/>
              </a:rPr>
              <a:t>24/1155</a:t>
            </a:r>
            <a:r>
              <a:rPr lang="en-GB" sz="1400" dirty="0"/>
              <a:t>	Further discussions on NPCA	  					</a:t>
            </a:r>
            <a:r>
              <a:rPr lang="en-GB" sz="1400" dirty="0" err="1"/>
              <a:t>Sanghyun</a:t>
            </a:r>
            <a:r>
              <a:rPr lang="en-GB" sz="1400" dirty="0"/>
              <a:t> Kim</a:t>
            </a:r>
          </a:p>
          <a:p>
            <a:pPr lvl="1">
              <a:buFont typeface="Arial" panose="020B0604020202020204" pitchFamily="34" charset="0"/>
              <a:buChar char="•"/>
            </a:pPr>
            <a:r>
              <a:rPr lang="en-GB" sz="1400" dirty="0">
                <a:hlinkClick r:id="rId6"/>
              </a:rPr>
              <a:t>24/1218</a:t>
            </a:r>
            <a:r>
              <a:rPr lang="en-GB" sz="1400" dirty="0"/>
              <a:t>	NPCA - next level discussions						Gaurang Naik</a:t>
            </a:r>
          </a:p>
          <a:p>
            <a:pPr lvl="1">
              <a:buFont typeface="Arial" panose="020B0604020202020204" pitchFamily="34" charset="0"/>
              <a:buChar char="•"/>
            </a:pPr>
            <a:r>
              <a:rPr lang="en-GB" sz="1400" dirty="0">
                <a:hlinkClick r:id="rId7"/>
              </a:rPr>
              <a:t>24/1222</a:t>
            </a:r>
            <a:r>
              <a:rPr lang="en-GB" sz="1400" dirty="0"/>
              <a:t>	NPCA Follow up								Liwen Chu</a:t>
            </a:r>
          </a:p>
          <a:p>
            <a:pPr lvl="1">
              <a:buFont typeface="Arial" panose="020B0604020202020204" pitchFamily="34" charset="0"/>
              <a:buChar char="•"/>
            </a:pPr>
            <a:r>
              <a:rPr lang="en-GB" sz="1400" dirty="0">
                <a:solidFill>
                  <a:srgbClr val="FF0000"/>
                </a:solidFill>
              </a:rPr>
              <a:t>24/1229</a:t>
            </a:r>
            <a:r>
              <a:rPr lang="en-GB" sz="1400" dirty="0"/>
              <a:t>	NPCA follow-up								Cariou, Laurent</a:t>
            </a:r>
          </a:p>
          <a:p>
            <a:pPr lvl="1">
              <a:buFont typeface="Arial" panose="020B0604020202020204" pitchFamily="34" charset="0"/>
              <a:buChar char="•"/>
            </a:pPr>
            <a:r>
              <a:rPr lang="en-GB" sz="1400" dirty="0">
                <a:hlinkClick r:id="rId8"/>
              </a:rPr>
              <a:t>24/1259</a:t>
            </a:r>
            <a:r>
              <a:rPr lang="en-GB" sz="1400" dirty="0"/>
              <a:t>	SP-based non-primary channel access follow-up			Yue Zhao</a:t>
            </a:r>
          </a:p>
          <a:p>
            <a:pPr lvl="1">
              <a:buFont typeface="Arial" panose="020B0604020202020204" pitchFamily="34" charset="0"/>
              <a:buChar char="•"/>
            </a:pPr>
            <a:r>
              <a:rPr lang="en-GB" sz="1400" dirty="0">
                <a:solidFill>
                  <a:srgbClr val="FF0000"/>
                </a:solidFill>
              </a:rPr>
              <a:t>24/1260</a:t>
            </a:r>
            <a:r>
              <a:rPr lang="en-GB" sz="1400" dirty="0"/>
              <a:t>	Further considerations on NPCA					Liuming Lu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p:txBody>
          <a:bodyPr/>
          <a:lstStyle/>
          <a:p>
            <a:r>
              <a:rPr lang="en-US" dirty="0"/>
              <a:t>Straw Polls (45’)</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8201907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a:t>
            </a:r>
          </a:p>
          <a:p>
            <a:pPr>
              <a:buFont typeface="Arial" panose="020B0604020202020204" pitchFamily="34" charset="0"/>
              <a:buChar char="•"/>
            </a:pPr>
            <a:r>
              <a:rPr lang="en-GB" sz="1600" dirty="0"/>
              <a:t>Submissions – Roaming + SR</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24/0679</a:t>
            </a:r>
            <a:r>
              <a:rPr lang="en-US" sz="1400" dirty="0"/>
              <a:t> </a:t>
            </a:r>
            <a:r>
              <a:rPr lang="en-US" sz="1400" b="0" i="0" u="none" strike="noStrike" kern="1200" dirty="0">
                <a:solidFill>
                  <a:srgbClr val="000000"/>
                </a:solidFill>
                <a:effectLst/>
                <a:ea typeface="MS Gothic" panose="020B0609070205080204" pitchFamily="49" charset="-128"/>
              </a:rPr>
              <a:t>Thoughts on Functionality and Security Architecture for UHR Seamless Roaming</a:t>
            </a:r>
            <a:r>
              <a:rPr lang="en-US" sz="1400" dirty="0"/>
              <a:t> 												</a:t>
            </a:r>
            <a:r>
              <a:rPr lang="en-US" sz="1400" b="0" i="0" u="none" strike="noStrike" kern="1200" dirty="0">
                <a:solidFill>
                  <a:srgbClr val="000000"/>
                </a:solidFill>
                <a:effectLst/>
                <a:ea typeface="MS Gothic" panose="020B0609070205080204" pitchFamily="49" charset="-128"/>
              </a:rPr>
              <a:t>Thomas Derham</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24/0888</a:t>
            </a:r>
            <a:r>
              <a:rPr lang="en-US" sz="1400" dirty="0"/>
              <a:t> </a:t>
            </a:r>
            <a:r>
              <a:rPr lang="en-US" sz="1400" b="0" i="0" u="none" strike="noStrike" kern="1200" dirty="0">
                <a:solidFill>
                  <a:srgbClr val="000000"/>
                </a:solidFill>
                <a:effectLst/>
                <a:ea typeface="MS Gothic" panose="020B0609070205080204" pitchFamily="49" charset="-128"/>
              </a:rPr>
              <a:t>Trigger-based spatial reuse and P2P transmission</a:t>
            </a:r>
            <a:r>
              <a:rPr lang="en-US" sz="1400" dirty="0"/>
              <a:t> 			</a:t>
            </a:r>
            <a:r>
              <a:rPr lang="en-US" sz="1400" b="0" i="0" u="none" strike="noStrike" kern="1200" dirty="0">
                <a:solidFill>
                  <a:srgbClr val="000000"/>
                </a:solidFill>
                <a:effectLst/>
                <a:ea typeface="MS Gothic" panose="020B0609070205080204" pitchFamily="49" charset="-128"/>
              </a:rPr>
              <a:t>Liuming Lu</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p:txBody>
          <a:bodyPr/>
          <a:lstStyle/>
          <a:p>
            <a:r>
              <a:rPr lang="en-US" dirty="0"/>
              <a:t>Straw Polls (45’)</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473027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r>
              <a:rPr lang="en-US" sz="1400" b="0" dirty="0">
                <a:hlinkClick r:id="rId2"/>
              </a:rPr>
              <a:t>24/1481</a:t>
            </a:r>
            <a:r>
              <a:rPr lang="en-US" sz="1400" b="0" dirty="0"/>
              <a:t> CSMA with enhanced Collision Avoidance - follow-up			Sigurd Schelstraete</a:t>
            </a:r>
          </a:p>
          <a:p>
            <a:r>
              <a:rPr lang="en-US" sz="1400" b="0" dirty="0">
                <a:hlinkClick r:id="rId3"/>
              </a:rPr>
              <a:t>24/1482</a:t>
            </a:r>
            <a:r>
              <a:rPr lang="en-US" sz="1400" b="0" dirty="0"/>
              <a:t> CSMA with enhanced Collision Avoidance for Low-Latency traffic	Sigurd Schelstraete</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221215</TotalTime>
  <Words>8577</Words>
  <Application>Microsoft Office PowerPoint</Application>
  <PresentationFormat>On-screen Show (4:3)</PresentationFormat>
  <Paragraphs>2122</Paragraphs>
  <Slides>71</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82" baseType="lpstr">
      <vt:lpstr>MS Gothic</vt:lpstr>
      <vt:lpstr>Arial</vt:lpstr>
      <vt:lpstr>Arial Black</vt:lpstr>
      <vt:lpstr>Arial Unicode MS</vt:lpstr>
      <vt:lpstr>Calibri</vt:lpstr>
      <vt:lpstr>Monotype Sorts</vt:lpstr>
      <vt:lpstr>Times New Roman</vt:lpstr>
      <vt:lpstr>Verdana</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12</vt:lpstr>
      <vt:lpstr>Submissions List – Pending SPs</vt:lpstr>
      <vt:lpstr>Monday Joint Agenda-AM2</vt:lpstr>
      <vt:lpstr>Announcements</vt:lpstr>
      <vt:lpstr>Summary from July 2024 meeting</vt:lpstr>
      <vt:lpstr>Approve TG Minutes</vt:lpstr>
      <vt:lpstr>Submissions (B.forming + Misc.)</vt:lpstr>
      <vt:lpstr>Monday PHY Agenda–PM2</vt:lpstr>
      <vt:lpstr>Monday MAC Agenda–PM2</vt:lpstr>
      <vt:lpstr>Tuesday PHY Agenda–AM1</vt:lpstr>
      <vt:lpstr>Tuesday MAC Agenda–AM1</vt:lpstr>
      <vt:lpstr>Tuesday PHY Agenda–PM1</vt:lpstr>
      <vt:lpstr>Tuesday MAC Agenda–PM1</vt:lpstr>
      <vt:lpstr>Tuesday PHY Agenda–PM2</vt:lpstr>
      <vt:lpstr>Tuesday MAC Agenda–PM2</vt:lpstr>
      <vt:lpstr>Wednesday PHY Agenda–AM1</vt:lpstr>
      <vt:lpstr>Wednesday MAC Agenda–AM1</vt:lpstr>
      <vt:lpstr>Straw Polls (45’)</vt:lpstr>
      <vt:lpstr>Wednesday PHY Agenda–AM2</vt:lpstr>
      <vt:lpstr>Wednesday MAC Agenda–AM2</vt:lpstr>
      <vt:lpstr>Straw Polls Part 1 (23’)</vt:lpstr>
      <vt:lpstr>Straw Polls Part 2 (22’)</vt:lpstr>
      <vt:lpstr>Wednesday Joint Agenda-PM2</vt:lpstr>
      <vt:lpstr>Straw Polls – Part 1 (23 mins)</vt:lpstr>
      <vt:lpstr>Straw Polls – Part 2 (22 mins)</vt:lpstr>
      <vt:lpstr>Submissions (L4S, DRU, NPCA)</vt:lpstr>
      <vt:lpstr>Thursday PHY Agenda–AM1</vt:lpstr>
      <vt:lpstr>Thursday MAC Agenda–AM1</vt:lpstr>
      <vt:lpstr>Straw Polls (45’)</vt:lpstr>
      <vt:lpstr>Thursday PHY Agenda–AM2</vt:lpstr>
      <vt:lpstr>Thursday MAC Agenda–AM2</vt:lpstr>
      <vt:lpstr>Straw Polls (45’)</vt:lpstr>
      <vt:lpstr>Thursday Joint Agenda-PM2</vt:lpstr>
      <vt:lpstr>Submissions (Channel Access)</vt:lpstr>
      <vt:lpstr>Motions</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2024-09-08T02:53:29Z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