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1"/>
  </p:notesMasterIdLst>
  <p:handoutMasterIdLst>
    <p:handoutMasterId r:id="rId12"/>
  </p:handoutMasterIdLst>
  <p:sldIdLst>
    <p:sldId id="256" r:id="rId5"/>
    <p:sldId id="2394" r:id="rId6"/>
    <p:sldId id="2395" r:id="rId7"/>
    <p:sldId id="2396" r:id="rId8"/>
    <p:sldId id="2397" r:id="rId9"/>
    <p:sldId id="2398"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AF23B4-9CE6-4A2D-B2EC-D7042D582619}" v="4" dt="2024-07-25T19:35:19.5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4404" autoAdjust="0"/>
  </p:normalViewPr>
  <p:slideViewPr>
    <p:cSldViewPr>
      <p:cViewPr varScale="1">
        <p:scale>
          <a:sx n="70" d="100"/>
          <a:sy n="70" d="100"/>
        </p:scale>
        <p:origin x="892" y="5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0" d="100"/>
          <a:sy n="50" d="100"/>
        </p:scale>
        <p:origin x="2696"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ghoobi, Hassan" userId="3e33afe7-62c8-4ade-8476-f73fe399f31e" providerId="ADAL" clId="{16AF23B4-9CE6-4A2D-B2EC-D7042D582619}"/>
    <pc:docChg chg="custSel modSld modMainMaster">
      <pc:chgData name="Yaghoobi, Hassan" userId="3e33afe7-62c8-4ade-8476-f73fe399f31e" providerId="ADAL" clId="{16AF23B4-9CE6-4A2D-B2EC-D7042D582619}" dt="2024-07-25T19:36:33.824" v="252" actId="20577"/>
      <pc:docMkLst>
        <pc:docMk/>
      </pc:docMkLst>
      <pc:sldChg chg="modSp mod">
        <pc:chgData name="Yaghoobi, Hassan" userId="3e33afe7-62c8-4ade-8476-f73fe399f31e" providerId="ADAL" clId="{16AF23B4-9CE6-4A2D-B2EC-D7042D582619}" dt="2024-07-25T19:31:06.933" v="41" actId="20577"/>
        <pc:sldMkLst>
          <pc:docMk/>
          <pc:sldMk cId="0" sldId="256"/>
        </pc:sldMkLst>
        <pc:spChg chg="mod">
          <ac:chgData name="Yaghoobi, Hassan" userId="3e33afe7-62c8-4ade-8476-f73fe399f31e" providerId="ADAL" clId="{16AF23B4-9CE6-4A2D-B2EC-D7042D582619}" dt="2024-07-25T19:30:21.926" v="33" actId="20577"/>
          <ac:spMkLst>
            <pc:docMk/>
            <pc:sldMk cId="0" sldId="256"/>
            <ac:spMk id="3073" creationId="{00000000-0000-0000-0000-000000000000}"/>
          </ac:spMkLst>
        </pc:spChg>
        <pc:spChg chg="mod">
          <ac:chgData name="Yaghoobi, Hassan" userId="3e33afe7-62c8-4ade-8476-f73fe399f31e" providerId="ADAL" clId="{16AF23B4-9CE6-4A2D-B2EC-D7042D582619}" dt="2024-07-25T19:31:06.933" v="41" actId="20577"/>
          <ac:spMkLst>
            <pc:docMk/>
            <pc:sldMk cId="0" sldId="256"/>
            <ac:spMk id="3074" creationId="{00000000-0000-0000-0000-000000000000}"/>
          </ac:spMkLst>
        </pc:spChg>
        <pc:graphicFrameChg chg="mod">
          <ac:chgData name="Yaghoobi, Hassan" userId="3e33afe7-62c8-4ade-8476-f73fe399f31e" providerId="ADAL" clId="{16AF23B4-9CE6-4A2D-B2EC-D7042D582619}" dt="2024-07-25T19:31:05.557" v="39"/>
          <ac:graphicFrameMkLst>
            <pc:docMk/>
            <pc:sldMk cId="0" sldId="256"/>
            <ac:graphicFrameMk id="9" creationId="{00000000-0000-0000-0000-000000000000}"/>
          </ac:graphicFrameMkLst>
        </pc:graphicFrameChg>
      </pc:sldChg>
      <pc:sldChg chg="modSp mod">
        <pc:chgData name="Yaghoobi, Hassan" userId="3e33afe7-62c8-4ade-8476-f73fe399f31e" providerId="ADAL" clId="{16AF23B4-9CE6-4A2D-B2EC-D7042D582619}" dt="2024-07-25T19:36:30.784" v="250" actId="20577"/>
        <pc:sldMkLst>
          <pc:docMk/>
          <pc:sldMk cId="1437411821" sldId="2394"/>
        </pc:sldMkLst>
        <pc:spChg chg="mod">
          <ac:chgData name="Yaghoobi, Hassan" userId="3e33afe7-62c8-4ade-8476-f73fe399f31e" providerId="ADAL" clId="{16AF23B4-9CE6-4A2D-B2EC-D7042D582619}" dt="2024-07-25T19:36:30.784" v="250" actId="20577"/>
          <ac:spMkLst>
            <pc:docMk/>
            <pc:sldMk cId="1437411821" sldId="2394"/>
            <ac:spMk id="5121" creationId="{00000000-0000-0000-0000-000000000000}"/>
          </ac:spMkLst>
        </pc:spChg>
        <pc:spChg chg="mod">
          <ac:chgData name="Yaghoobi, Hassan" userId="3e33afe7-62c8-4ade-8476-f73fe399f31e" providerId="ADAL" clId="{16AF23B4-9CE6-4A2D-B2EC-D7042D582619}" dt="2024-07-25T19:34:57.094" v="217" actId="313"/>
          <ac:spMkLst>
            <pc:docMk/>
            <pc:sldMk cId="1437411821" sldId="2394"/>
            <ac:spMk id="5122" creationId="{00000000-0000-0000-0000-000000000000}"/>
          </ac:spMkLst>
        </pc:spChg>
      </pc:sldChg>
      <pc:sldChg chg="modSp mod">
        <pc:chgData name="Yaghoobi, Hassan" userId="3e33afe7-62c8-4ade-8476-f73fe399f31e" providerId="ADAL" clId="{16AF23B4-9CE6-4A2D-B2EC-D7042D582619}" dt="2024-07-25T19:36:33.824" v="252" actId="20577"/>
        <pc:sldMkLst>
          <pc:docMk/>
          <pc:sldMk cId="2251243603" sldId="2395"/>
        </pc:sldMkLst>
        <pc:spChg chg="mod">
          <ac:chgData name="Yaghoobi, Hassan" userId="3e33afe7-62c8-4ade-8476-f73fe399f31e" providerId="ADAL" clId="{16AF23B4-9CE6-4A2D-B2EC-D7042D582619}" dt="2024-07-25T19:36:33.824" v="252" actId="20577"/>
          <ac:spMkLst>
            <pc:docMk/>
            <pc:sldMk cId="2251243603" sldId="2395"/>
            <ac:spMk id="5121" creationId="{00000000-0000-0000-0000-000000000000}"/>
          </ac:spMkLst>
        </pc:spChg>
      </pc:sldChg>
      <pc:sldChg chg="modSp mod">
        <pc:chgData name="Yaghoobi, Hassan" userId="3e33afe7-62c8-4ade-8476-f73fe399f31e" providerId="ADAL" clId="{16AF23B4-9CE6-4A2D-B2EC-D7042D582619}" dt="2024-07-25T19:36:18.253" v="248" actId="20577"/>
        <pc:sldMkLst>
          <pc:docMk/>
          <pc:sldMk cId="2037426273" sldId="2398"/>
        </pc:sldMkLst>
        <pc:spChg chg="mod">
          <ac:chgData name="Yaghoobi, Hassan" userId="3e33afe7-62c8-4ade-8476-f73fe399f31e" providerId="ADAL" clId="{16AF23B4-9CE6-4A2D-B2EC-D7042D582619}" dt="2024-07-25T19:36:18.253" v="248" actId="20577"/>
          <ac:spMkLst>
            <pc:docMk/>
            <pc:sldMk cId="2037426273" sldId="2398"/>
            <ac:spMk id="5122" creationId="{00000000-0000-0000-0000-000000000000}"/>
          </ac:spMkLst>
        </pc:spChg>
      </pc:sldChg>
      <pc:sldMasterChg chg="modSp mod">
        <pc:chgData name="Yaghoobi, Hassan" userId="3e33afe7-62c8-4ade-8476-f73fe399f31e" providerId="ADAL" clId="{16AF23B4-9CE6-4A2D-B2EC-D7042D582619}" dt="2024-07-25T19:31:52.125" v="56" actId="1037"/>
        <pc:sldMasterMkLst>
          <pc:docMk/>
          <pc:sldMasterMk cId="0" sldId="2147483648"/>
        </pc:sldMasterMkLst>
        <pc:spChg chg="mod">
          <ac:chgData name="Yaghoobi, Hassan" userId="3e33afe7-62c8-4ade-8476-f73fe399f31e" providerId="ADAL" clId="{16AF23B4-9CE6-4A2D-B2EC-D7042D582619}" dt="2024-07-25T19:31:52.125" v="56" actId="103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2</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345230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476427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50057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 2024</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 2024</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 2024</a:t>
            </a:r>
            <a:endParaRPr lang="en-GB" dirty="0"/>
          </a:p>
        </p:txBody>
      </p:sp>
      <p:sp>
        <p:nvSpPr>
          <p:cNvPr id="6" name="Footer Placeholder 5"/>
          <p:cNvSpPr>
            <a:spLocks noGrp="1"/>
          </p:cNvSpPr>
          <p:nvPr>
            <p:ph type="ftr" idx="11"/>
          </p:nvPr>
        </p:nvSpPr>
        <p:spPr/>
        <p:txBody>
          <a:bodyPr/>
          <a:lstStyle>
            <a:lvl1pPr>
              <a:defRPr/>
            </a:lvl1pPr>
          </a:lstStyle>
          <a:p>
            <a:r>
              <a:rPr lang="en-GB" dirty="0"/>
              <a:t>Hassan Yaghoobi,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Hassan Yaghoobi, Intel</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 2024</a:t>
            </a:r>
            <a:endParaRPr lang="en-GB" dirty="0"/>
          </a:p>
        </p:txBody>
      </p:sp>
      <p:sp>
        <p:nvSpPr>
          <p:cNvPr id="4" name="Footer Placeholder 3"/>
          <p:cNvSpPr>
            <a:spLocks noGrp="1"/>
          </p:cNvSpPr>
          <p:nvPr>
            <p:ph type="ftr" idx="11"/>
          </p:nvPr>
        </p:nvSpPr>
        <p:spPr/>
        <p:txBody>
          <a:bodyPr/>
          <a:lstStyle>
            <a:lvl1pPr>
              <a:defRPr/>
            </a:lvl1pPr>
          </a:lstStyle>
          <a:p>
            <a:r>
              <a:rPr lang="en-GB" dirty="0"/>
              <a:t>Hassan Yaghoobi,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 2024</a:t>
            </a:r>
            <a:endParaRPr lang="en-GB" dirty="0"/>
          </a:p>
        </p:txBody>
      </p:sp>
      <p:sp>
        <p:nvSpPr>
          <p:cNvPr id="3" name="Footer Placeholder 2"/>
          <p:cNvSpPr>
            <a:spLocks noGrp="1"/>
          </p:cNvSpPr>
          <p:nvPr>
            <p:ph type="ftr" idx="11"/>
          </p:nvPr>
        </p:nvSpPr>
        <p:spPr/>
        <p:txBody>
          <a:bodyPr/>
          <a:lstStyle>
            <a:lvl1pPr>
              <a:defRPr/>
            </a:lvl1pPr>
          </a:lstStyle>
          <a:p>
            <a:r>
              <a:rPr lang="en-GB" dirty="0"/>
              <a:t>Hassan Yaghoobi,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 2024</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 2024</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11718" y="640397"/>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3246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802.11-24/1347r0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hyperlink" Target="https://www.itu.int/md/R23-WP5A-C-0093/en"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www.itu.int/md/R23-WP5B-C-0053/en"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itu.int/md/R23-WP5A-C-0093/en"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itu.int/rec/R-REC-M.1849/en"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tu.int/rec/R-REC-M.1849-3-202302-I/en" TargetMode="External"/><Relationship Id="rId2" Type="http://schemas.openxmlformats.org/officeDocument/2006/relationships/hyperlink" Target="https://www.itu.int/rec/R-REC-M.1652/recommendation.asp?lang=en&amp;parent=R-REC-M.1652-1-201105-I"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itu.int/md/R23-WP5A-C-0093/e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www.itu.int/events/eventdetails.asp?eventid=2124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solidFill>
                  <a:schemeClr val="tx1"/>
                </a:solidFill>
              </a:rPr>
              <a:t>RLAN </a:t>
            </a:r>
            <a:r>
              <a:rPr lang="en-US" sz="3200" dirty="0" err="1">
                <a:solidFill>
                  <a:schemeClr val="tx1"/>
                </a:solidFill>
              </a:rPr>
              <a:t>Coex</a:t>
            </a:r>
            <a:r>
              <a:rPr lang="en-US" sz="3200" dirty="0">
                <a:solidFill>
                  <a:schemeClr val="tx1"/>
                </a:solidFill>
              </a:rPr>
              <a:t> with SSTX Radars</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2024-17-07</a:t>
            </a:r>
          </a:p>
        </p:txBody>
      </p:sp>
      <p:sp>
        <p:nvSpPr>
          <p:cNvPr id="7" name="Footer Placeholder 4"/>
          <p:cNvSpPr>
            <a:spLocks noGrp="1"/>
          </p:cNvSpPr>
          <p:nvPr>
            <p:ph type="ftr" idx="14"/>
          </p:nvPr>
        </p:nvSpPr>
        <p:spPr/>
        <p:txBody>
          <a:bodyPr/>
          <a:lstStyle/>
          <a:p>
            <a:r>
              <a:rPr lang="en-GB" dirty="0"/>
              <a:t>Hassan Yaghoobi (Intel Corp.)</a:t>
            </a:r>
          </a:p>
        </p:txBody>
      </p:sp>
      <p:sp>
        <p:nvSpPr>
          <p:cNvPr id="6" name="Date Placeholder 3"/>
          <p:cNvSpPr>
            <a:spLocks noGrp="1"/>
          </p:cNvSpPr>
          <p:nvPr>
            <p:ph type="dt" idx="15"/>
          </p:nvPr>
        </p:nvSpPr>
        <p:spPr/>
        <p:txBody>
          <a:bodyPr/>
          <a:lstStyle/>
          <a:p>
            <a:r>
              <a:rPr lang="en-US" dirty="0"/>
              <a:t> July 2024</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713225028"/>
              </p:ext>
            </p:extLst>
          </p:nvPr>
        </p:nvGraphicFramePr>
        <p:xfrm>
          <a:off x="606425" y="2574925"/>
          <a:ext cx="10604500" cy="3697288"/>
        </p:xfrm>
        <a:graphic>
          <a:graphicData uri="http://schemas.openxmlformats.org/presentationml/2006/ole">
            <mc:AlternateContent xmlns:mc="http://schemas.openxmlformats.org/markup-compatibility/2006">
              <mc:Choice xmlns:v="urn:schemas-microsoft-com:vml" Requires="v">
                <p:oleObj name="Document" r:id="rId3" imgW="8286150" imgH="2880731" progId="Word.Document.8">
                  <p:embed/>
                </p:oleObj>
              </mc:Choice>
              <mc:Fallback>
                <p:oleObj name="Document" r:id="rId3" imgW="8286150" imgH="2880731" progId="Word.Document.8">
                  <p:embed/>
                  <p:pic>
                    <p:nvPicPr>
                      <p:cNvPr id="9" name="Object 3"/>
                      <p:cNvPicPr>
                        <a:picLocks noChangeAspect="1" noChangeArrowheads="1"/>
                      </p:cNvPicPr>
                      <p:nvPr/>
                    </p:nvPicPr>
                    <p:blipFill>
                      <a:blip r:embed="rId4"/>
                      <a:srcRect/>
                      <a:stretch>
                        <a:fillRect/>
                      </a:stretch>
                    </p:blipFill>
                    <p:spPr bwMode="auto">
                      <a:xfrm>
                        <a:off x="606425" y="2574925"/>
                        <a:ext cx="10604500" cy="3697288"/>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228600" y="555626"/>
            <a:ext cx="11506200" cy="685799"/>
          </a:xfrm>
          <a:ln/>
        </p:spPr>
        <p:txBody>
          <a:bodyPr/>
          <a:lstStyle/>
          <a:p>
            <a:pPr marL="400050" lvl="1" indent="0">
              <a:spcBef>
                <a:spcPts val="200"/>
              </a:spcBef>
              <a:defRPr/>
            </a:pPr>
            <a:r>
              <a:rPr lang="en-GB" sz="2800" u="sng" dirty="0">
                <a:solidFill>
                  <a:srgbClr val="0000CC"/>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5A/93 </a:t>
            </a:r>
            <a:r>
              <a:rPr lang="en-US" sz="2800" dirty="0">
                <a:solidFill>
                  <a:schemeClr val="tx1"/>
                </a:solidFill>
              </a:rPr>
              <a:t>ITU-R WP5B LS to WP5A (1/3)</a:t>
            </a:r>
            <a:endParaRPr lang="en-GB" sz="3600" dirty="0">
              <a:effectLst/>
              <a:ea typeface="Times New Roman" panose="02020603050405020304" pitchFamily="18" charset="0"/>
            </a:endParaRPr>
          </a:p>
        </p:txBody>
      </p:sp>
      <p:sp>
        <p:nvSpPr>
          <p:cNvPr id="5122" name="Rectangle 2"/>
          <p:cNvSpPr>
            <a:spLocks noGrp="1" noChangeArrowheads="1"/>
          </p:cNvSpPr>
          <p:nvPr>
            <p:ph idx="1"/>
          </p:nvPr>
        </p:nvSpPr>
        <p:spPr>
          <a:xfrm>
            <a:off x="609600" y="1143000"/>
            <a:ext cx="10896600" cy="5073649"/>
          </a:xfrm>
          <a:ln/>
        </p:spPr>
        <p:txBody>
          <a:bodyPr/>
          <a:lstStyle/>
          <a:p>
            <a:pPr marL="514350" indent="-514350">
              <a:spcBef>
                <a:spcPts val="200"/>
              </a:spcBef>
              <a:buFont typeface="Arial" panose="020B0604020202020204" pitchFamily="34" charset="0"/>
              <a:buChar char="•"/>
              <a:defRPr/>
            </a:pPr>
            <a:r>
              <a:rPr lang="en-US" sz="1800" dirty="0"/>
              <a:t>ITU AHG is Discussing the LS from WP5B to WP5A and would like to inform </a:t>
            </a:r>
            <a:r>
              <a:rPr lang="en-US" sz="1800" dirty="0" err="1"/>
              <a:t>Coex</a:t>
            </a:r>
            <a:r>
              <a:rPr lang="en-US" sz="1800" dirty="0"/>
              <a:t> SC about the development for possible actions in the future.</a:t>
            </a:r>
          </a:p>
          <a:p>
            <a:pPr marL="514350" indent="-514350">
              <a:spcBef>
                <a:spcPts val="200"/>
              </a:spcBef>
              <a:buFont typeface="Arial" panose="020B0604020202020204" pitchFamily="34" charset="0"/>
              <a:buChar char="•"/>
              <a:defRPr/>
            </a:pPr>
            <a:r>
              <a:rPr lang="en-US" sz="1800" dirty="0"/>
              <a:t>Liaison statement to ITU-R Working Party 5A (copy to World Meteorological Organization for information) - Solid-state transmitter radars and wireless access systems and radio local area networks in the 5 GHz frequency band </a:t>
            </a:r>
          </a:p>
          <a:p>
            <a:pPr marL="914400" lvl="1" indent="-514350">
              <a:spcBef>
                <a:spcPts val="200"/>
              </a:spcBef>
              <a:buFont typeface="Arial" panose="020B0604020202020204" pitchFamily="34" charset="0"/>
              <a:buChar char="•"/>
              <a:defRPr/>
            </a:pPr>
            <a:r>
              <a:rPr lang="en-GB" sz="1800" dirty="0">
                <a:latin typeface="Times New Roman" panose="02020603050405020304" pitchFamily="18" charset="0"/>
                <a:ea typeface="Times New Roman" panose="02020603050405020304" pitchFamily="18" charset="0"/>
              </a:rPr>
              <a:t>In </a:t>
            </a:r>
            <a:r>
              <a:rPr lang="en-GB" sz="1800" dirty="0">
                <a:effectLst/>
                <a:latin typeface="Times New Roman" panose="02020603050405020304" pitchFamily="18" charset="0"/>
                <a:ea typeface="Times New Roman" panose="02020603050405020304" pitchFamily="18" charset="0"/>
              </a:rPr>
              <a:t>May 2024 Working Party (WP) 5B received contribution </a:t>
            </a:r>
            <a:r>
              <a:rPr lang="en-GB" sz="1800" u="sng" dirty="0">
                <a:solidFill>
                  <a:srgbClr val="0000CC"/>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5B/53</a:t>
            </a:r>
            <a:r>
              <a:rPr lang="en-GB" sz="1800" u="sng" dirty="0">
                <a:solidFill>
                  <a:srgbClr val="0000CC"/>
                </a:solidFill>
                <a:effectLst/>
                <a:latin typeface="Times New Roman" panose="02020603050405020304" pitchFamily="18" charset="0"/>
                <a:ea typeface="Times New Roman" panose="02020603050405020304" pitchFamily="18" charset="0"/>
              </a:rPr>
              <a:t> </a:t>
            </a:r>
            <a:r>
              <a:rPr lang="en-GB" sz="1800" dirty="0">
                <a:effectLst/>
                <a:latin typeface="Times New Roman" panose="02020603050405020304" pitchFamily="18" charset="0"/>
                <a:ea typeface="Times New Roman" panose="02020603050405020304" pitchFamily="18" charset="0"/>
              </a:rPr>
              <a:t>provided </a:t>
            </a:r>
            <a:r>
              <a:rPr lang="en-GB" sz="1800" dirty="0">
                <a:latin typeface="Times New Roman" panose="02020603050405020304" pitchFamily="18" charset="0"/>
              </a:rPr>
              <a:t>information on the future deployment of solid-state transmitter (SSTX) weather radars and the technical coexistence with WAS/RLAN in the 5 GHz frequency band.</a:t>
            </a:r>
          </a:p>
          <a:p>
            <a:pPr marL="914400" lvl="1" indent="-514350">
              <a:spcBef>
                <a:spcPts val="200"/>
              </a:spcBef>
              <a:buFont typeface="Arial" panose="020B0604020202020204" pitchFamily="34" charset="0"/>
              <a:buChar char="•"/>
              <a:defRPr/>
            </a:pPr>
            <a:r>
              <a:rPr lang="en-GB" sz="1800" dirty="0">
                <a:effectLst/>
                <a:latin typeface="Times New Roman" panose="02020603050405020304" pitchFamily="18" charset="0"/>
                <a:ea typeface="Times New Roman" panose="02020603050405020304" pitchFamily="18" charset="0"/>
              </a:rPr>
              <a:t>Frequency band 5 250-5 725 MHz is allocated on a primary basis to the radiolocation service and Nos. </a:t>
            </a:r>
            <a:r>
              <a:rPr lang="en-GB" sz="1800" b="1" dirty="0">
                <a:effectLst/>
                <a:latin typeface="Times New Roman" panose="02020603050405020304" pitchFamily="18" charset="0"/>
                <a:ea typeface="Times New Roman" panose="02020603050405020304" pitchFamily="18" charset="0"/>
              </a:rPr>
              <a:t>5.446A</a:t>
            </a:r>
            <a:r>
              <a:rPr lang="en-GB" sz="1800" dirty="0">
                <a:effectLst/>
                <a:latin typeface="Times New Roman" panose="02020603050405020304" pitchFamily="18" charset="0"/>
                <a:ea typeface="Times New Roman" panose="02020603050405020304" pitchFamily="18" charset="0"/>
              </a:rPr>
              <a:t> and </a:t>
            </a:r>
            <a:r>
              <a:rPr lang="en-GB" sz="1800" b="1" dirty="0">
                <a:effectLst/>
                <a:latin typeface="Times New Roman" panose="02020603050405020304" pitchFamily="18" charset="0"/>
                <a:ea typeface="Times New Roman" panose="02020603050405020304" pitchFamily="18" charset="0"/>
              </a:rPr>
              <a:t>5.450A</a:t>
            </a:r>
            <a:r>
              <a:rPr lang="en-GB" sz="1800" dirty="0">
                <a:effectLst/>
                <a:latin typeface="Times New Roman" panose="02020603050405020304" pitchFamily="18" charset="0"/>
                <a:ea typeface="Times New Roman" panose="02020603050405020304" pitchFamily="18" charset="0"/>
              </a:rPr>
              <a:t> of the Radio Regulations (RR). RR No. </a:t>
            </a:r>
            <a:r>
              <a:rPr lang="en-GB" sz="1800" b="1" dirty="0">
                <a:effectLst/>
                <a:latin typeface="Times New Roman" panose="02020603050405020304" pitchFamily="18" charset="0"/>
                <a:ea typeface="Times New Roman" panose="02020603050405020304" pitchFamily="18" charset="0"/>
              </a:rPr>
              <a:t>5.450A</a:t>
            </a:r>
            <a:r>
              <a:rPr lang="en-GB" sz="1800" dirty="0">
                <a:effectLst/>
                <a:latin typeface="Times New Roman" panose="02020603050405020304" pitchFamily="18" charset="0"/>
                <a:ea typeface="Times New Roman" panose="02020603050405020304" pitchFamily="18" charset="0"/>
              </a:rPr>
              <a:t> states that in the 5 470-5 725 MHz band, the mobile service shall not claim protection from the radiodetermination services</a:t>
            </a:r>
            <a:r>
              <a:rPr lang="en-GB" sz="1800" dirty="0">
                <a:latin typeface="Times New Roman" panose="02020603050405020304" pitchFamily="18" charset="0"/>
                <a:ea typeface="Times New Roman" panose="02020603050405020304" pitchFamily="18" charset="0"/>
              </a:rPr>
              <a:t>.</a:t>
            </a:r>
          </a:p>
          <a:p>
            <a:pPr marL="914400" lvl="1" indent="-514350">
              <a:spcBef>
                <a:spcPts val="200"/>
              </a:spcBef>
              <a:buFont typeface="Arial" panose="020B0604020202020204" pitchFamily="34" charset="0"/>
              <a:buChar char="•"/>
              <a:defRPr/>
            </a:pPr>
            <a:r>
              <a:rPr lang="en-GB" sz="1800" dirty="0">
                <a:effectLst/>
                <a:latin typeface="Times New Roman" panose="02020603050405020304" pitchFamily="18" charset="0"/>
                <a:ea typeface="Times New Roman" panose="02020603050405020304" pitchFamily="18" charset="0"/>
              </a:rPr>
              <a:t>The planned use of SSTX weather radars and current WAS/RLAN operation in the 5 GHz frequency band, in particular in the sub-band 5 600-5 650 MHz, may require further technical coexistence analysis.</a:t>
            </a:r>
          </a:p>
          <a:p>
            <a:pPr marL="914400" lvl="1" indent="-514350">
              <a:spcBef>
                <a:spcPts val="200"/>
              </a:spcBef>
              <a:buFont typeface="Arial" panose="020B0604020202020204" pitchFamily="34" charset="0"/>
              <a:buChar char="•"/>
              <a:defRPr/>
            </a:pPr>
            <a:r>
              <a:rPr lang="en-US" sz="1800" dirty="0">
                <a:latin typeface="Times New Roman" panose="02020603050405020304" pitchFamily="18" charset="0"/>
              </a:rPr>
              <a:t>To facilitate this discussion, WP 5B suggests that the following topics be included in a joint meeting during the November 2024 meeting with WP 5A regarding the use of SSTX weather radars and WAS/RLAN:</a:t>
            </a:r>
          </a:p>
          <a:p>
            <a:pPr marL="1314450" lvl="2" indent="-514350">
              <a:spcBef>
                <a:spcPts val="200"/>
              </a:spcBef>
              <a:buFont typeface="Arial" panose="020B0604020202020204" pitchFamily="34" charset="0"/>
              <a:buChar char="•"/>
              <a:defRPr/>
            </a:pPr>
            <a:r>
              <a:rPr lang="en-US" sz="1600" dirty="0">
                <a:latin typeface="Times New Roman" panose="02020603050405020304" pitchFamily="18" charset="0"/>
              </a:rPr>
              <a:t>the technical and operational characteristics of SSTX weather radars in the 5 GHz band;</a:t>
            </a:r>
          </a:p>
          <a:p>
            <a:pPr marL="1314450" lvl="2" indent="-514350">
              <a:spcBef>
                <a:spcPts val="200"/>
              </a:spcBef>
              <a:buFont typeface="Arial" panose="020B0604020202020204" pitchFamily="34" charset="0"/>
              <a:buChar char="•"/>
              <a:defRPr/>
            </a:pPr>
            <a:r>
              <a:rPr lang="en-US" sz="1600" dirty="0">
                <a:latin typeface="Times New Roman" panose="02020603050405020304" pitchFamily="18" charset="0"/>
              </a:rPr>
              <a:t>the aspects related to the characteristics and application of DFS in Recommendation ITU R M.1652-1.</a:t>
            </a:r>
          </a:p>
        </p:txBody>
      </p:sp>
      <p:sp>
        <p:nvSpPr>
          <p:cNvPr id="2" name="Footer Placeholder 1"/>
          <p:cNvSpPr>
            <a:spLocks noGrp="1"/>
          </p:cNvSpPr>
          <p:nvPr>
            <p:ph type="ftr" idx="14"/>
          </p:nvPr>
        </p:nvSpPr>
        <p:spPr/>
        <p:txBody>
          <a:bodyPr/>
          <a:lstStyle/>
          <a:p>
            <a:r>
              <a:rPr lang="en-GB" dirty="0"/>
              <a:t>Hassan Yaghoobi (Intel Corp)</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7" name="Date Placeholder 6"/>
          <p:cNvSpPr>
            <a:spLocks noGrp="1"/>
          </p:cNvSpPr>
          <p:nvPr>
            <p:ph type="dt" idx="15"/>
          </p:nvPr>
        </p:nvSpPr>
        <p:spPr/>
        <p:txBody>
          <a:bodyPr/>
          <a:lstStyle/>
          <a:p>
            <a:r>
              <a:rPr lang="en-US" dirty="0"/>
              <a:t> July 2024</a:t>
            </a:r>
            <a:endParaRPr lang="en-GB" dirty="0"/>
          </a:p>
        </p:txBody>
      </p:sp>
    </p:spTree>
    <p:extLst>
      <p:ext uri="{BB962C8B-B14F-4D97-AF65-F5344CB8AC3E}">
        <p14:creationId xmlns:p14="http://schemas.microsoft.com/office/powerpoint/2010/main" val="14374118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228600" y="555626"/>
            <a:ext cx="11506200" cy="685799"/>
          </a:xfrm>
          <a:ln/>
        </p:spPr>
        <p:txBody>
          <a:bodyPr/>
          <a:lstStyle/>
          <a:p>
            <a:pPr marL="400050" lvl="1" indent="0">
              <a:spcBef>
                <a:spcPts val="200"/>
              </a:spcBef>
              <a:defRPr/>
            </a:pPr>
            <a:r>
              <a:rPr lang="en-GB" sz="2800" u="sng" dirty="0">
                <a:solidFill>
                  <a:srgbClr val="0000CC"/>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5A/93 </a:t>
            </a:r>
            <a:r>
              <a:rPr lang="en-US" sz="2800" dirty="0">
                <a:solidFill>
                  <a:schemeClr val="tx1"/>
                </a:solidFill>
              </a:rPr>
              <a:t>ITU-R WP5B LS to WP5A (2/3)</a:t>
            </a:r>
            <a:endParaRPr lang="en-GB" sz="3600" dirty="0">
              <a:effectLst/>
              <a:ea typeface="Times New Roman" panose="02020603050405020304" pitchFamily="18" charset="0"/>
            </a:endParaRPr>
          </a:p>
        </p:txBody>
      </p:sp>
      <p:sp>
        <p:nvSpPr>
          <p:cNvPr id="5122" name="Rectangle 2"/>
          <p:cNvSpPr>
            <a:spLocks noGrp="1" noChangeArrowheads="1"/>
          </p:cNvSpPr>
          <p:nvPr>
            <p:ph idx="1"/>
          </p:nvPr>
        </p:nvSpPr>
        <p:spPr>
          <a:xfrm>
            <a:off x="533400" y="1250951"/>
            <a:ext cx="11049000" cy="5073649"/>
          </a:xfrm>
          <a:ln/>
        </p:spPr>
        <p:txBody>
          <a:bodyPr/>
          <a:lstStyle/>
          <a:p>
            <a:pPr marL="400050" indent="-400050">
              <a:spcBef>
                <a:spcPts val="200"/>
              </a:spcBef>
              <a:buFont typeface="Arial" panose="020B0604020202020204" pitchFamily="34" charset="0"/>
              <a:buChar char="•"/>
              <a:defRPr/>
            </a:pPr>
            <a:r>
              <a:rPr lang="en-GB" sz="1800" dirty="0"/>
              <a:t>Future operation of weather radars in the 5 GHz frequency band with solid-state transmitters (SSTX) is covered in Recommendation</a:t>
            </a:r>
            <a:r>
              <a:rPr lang="en-GB" sz="1800" dirty="0">
                <a:effectLst/>
                <a:latin typeface="Times New Roman" panose="02020603050405020304" pitchFamily="18" charset="0"/>
                <a:ea typeface="Times New Roman" panose="02020603050405020304" pitchFamily="18" charset="0"/>
              </a:rPr>
              <a:t> </a:t>
            </a:r>
            <a:r>
              <a:rPr lang="en-GB" sz="1800" u="sng" dirty="0">
                <a:solidFill>
                  <a:srgbClr val="0000CC"/>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ITU-R M.1849</a:t>
            </a:r>
            <a:r>
              <a:rPr lang="en-GB" sz="1800" u="sng" dirty="0">
                <a:solidFill>
                  <a:srgbClr val="0000CC"/>
                </a:solidFill>
                <a:latin typeface="Times New Roman" panose="02020603050405020304" pitchFamily="18" charset="0"/>
                <a:ea typeface="Times New Roman" panose="02020603050405020304" pitchFamily="18" charset="0"/>
              </a:rPr>
              <a:t>.</a:t>
            </a:r>
          </a:p>
          <a:p>
            <a:pPr marL="800100" lvl="1" indent="-400050">
              <a:spcBef>
                <a:spcPts val="200"/>
              </a:spcBef>
              <a:buFont typeface="Arial" panose="020B0604020202020204" pitchFamily="34" charset="0"/>
              <a:buChar char="•"/>
              <a:defRPr/>
            </a:pPr>
            <a:r>
              <a:rPr lang="en-GB" sz="1800" dirty="0">
                <a:latin typeface="Times New Roman" panose="02020603050405020304" pitchFamily="18" charset="0"/>
                <a:ea typeface="Times New Roman" panose="02020603050405020304" pitchFamily="18" charset="0"/>
              </a:rPr>
              <a:t>M</a:t>
            </a:r>
            <a:r>
              <a:rPr lang="en-GB" sz="1800" dirty="0">
                <a:effectLst/>
                <a:latin typeface="Times New Roman" panose="02020603050405020304" pitchFamily="18" charset="0"/>
                <a:ea typeface="Times New Roman" panose="02020603050405020304" pitchFamily="18" charset="0"/>
              </a:rPr>
              <a:t>ore than 1 500 weather radars around the world, lifecycle of up to 20 years. Transition will take decades, even if the SSTX technology becomes common very quickly. </a:t>
            </a:r>
          </a:p>
          <a:p>
            <a:pPr marL="800100" lvl="1" indent="-400050">
              <a:spcBef>
                <a:spcPts val="200"/>
              </a:spcBef>
              <a:buFont typeface="Arial" panose="020B0604020202020204" pitchFamily="34" charset="0"/>
              <a:buChar char="•"/>
              <a:defRPr/>
            </a:pPr>
            <a:r>
              <a:rPr lang="en-GB" sz="1800" dirty="0">
                <a:latin typeface="Times New Roman" panose="02020603050405020304" pitchFamily="18" charset="0"/>
                <a:ea typeface="Times New Roman" panose="02020603050405020304" pitchFamily="18" charset="0"/>
              </a:rPr>
              <a:t>E</a:t>
            </a:r>
            <a:r>
              <a:rPr lang="en-GB" sz="1800" dirty="0">
                <a:effectLst/>
                <a:latin typeface="Times New Roman" panose="02020603050405020304" pitchFamily="18" charset="0"/>
                <a:ea typeface="Times New Roman" panose="02020603050405020304" pitchFamily="18" charset="0"/>
              </a:rPr>
              <a:t>xpected that both tube and SSTX will be used even in new system installations in the near future.</a:t>
            </a:r>
          </a:p>
          <a:p>
            <a:pPr marL="800100" lvl="1" indent="-400050">
              <a:spcBef>
                <a:spcPts val="200"/>
              </a:spcBef>
              <a:buFont typeface="Arial" panose="020B0604020202020204" pitchFamily="34" charset="0"/>
              <a:buChar char="•"/>
              <a:defRPr/>
            </a:pPr>
            <a:r>
              <a:rPr lang="en-GB" sz="1800" dirty="0">
                <a:latin typeface="Times New Roman" panose="02020603050405020304" pitchFamily="18" charset="0"/>
                <a:ea typeface="Times New Roman" panose="02020603050405020304" pitchFamily="18" charset="0"/>
              </a:rPr>
              <a:t>D</a:t>
            </a:r>
            <a:r>
              <a:rPr lang="en-GB" sz="1800" dirty="0">
                <a:effectLst/>
                <a:latin typeface="Times New Roman" panose="02020603050405020304" pitchFamily="18" charset="0"/>
                <a:ea typeface="Times New Roman" panose="02020603050405020304" pitchFamily="18" charset="0"/>
              </a:rPr>
              <a:t>ifferences in the pulse characteristics of SSTX weather radars compared to tube-based weather radar</a:t>
            </a:r>
          </a:p>
          <a:p>
            <a:pPr marL="800100" lvl="1" indent="-400050">
              <a:spcBef>
                <a:spcPts val="200"/>
              </a:spcBef>
              <a:buFont typeface="Arial" panose="020B0604020202020204" pitchFamily="34" charset="0"/>
              <a:buChar char="•"/>
              <a:defRPr/>
            </a:pPr>
            <a:r>
              <a:rPr lang="en-GB" sz="1800" dirty="0">
                <a:latin typeface="Times New Roman" panose="02020603050405020304" pitchFamily="18" charset="0"/>
                <a:ea typeface="Times New Roman" panose="02020603050405020304" pitchFamily="18" charset="0"/>
              </a:rPr>
              <a:t>R</a:t>
            </a:r>
            <a:r>
              <a:rPr lang="en-GB" sz="1800" dirty="0">
                <a:effectLst/>
                <a:latin typeface="Times New Roman" panose="02020603050405020304" pitchFamily="18" charset="0"/>
                <a:ea typeface="Times New Roman" panose="02020603050405020304" pitchFamily="18" charset="0"/>
              </a:rPr>
              <a:t>isk that this will reduce the capacity of RLAN DFS to detect radar signal in the 5 GHz band.</a:t>
            </a:r>
          </a:p>
          <a:p>
            <a:pPr marL="1200150" lvl="2" indent="-400050">
              <a:spcBef>
                <a:spcPts val="200"/>
              </a:spcBef>
              <a:buFont typeface="Arial" panose="020B0604020202020204" pitchFamily="34" charset="0"/>
              <a:buChar char="•"/>
              <a:defRPr/>
            </a:pPr>
            <a:r>
              <a:rPr lang="en-GB" dirty="0">
                <a:effectLst/>
                <a:latin typeface="Times New Roman" panose="02020603050405020304" pitchFamily="18" charset="0"/>
                <a:ea typeface="Times New Roman" panose="02020603050405020304" pitchFamily="18" charset="0"/>
              </a:rPr>
              <a:t>Traditional tube Radars are short pulses with high power levels are transmitted. </a:t>
            </a:r>
          </a:p>
          <a:p>
            <a:pPr marL="1200150" lvl="2" indent="-400050">
              <a:spcBef>
                <a:spcPts val="200"/>
              </a:spcBef>
              <a:buFont typeface="Arial" panose="020B0604020202020204" pitchFamily="34" charset="0"/>
              <a:buChar char="•"/>
              <a:defRPr/>
            </a:pPr>
            <a:r>
              <a:rPr lang="en-GB" dirty="0">
                <a:effectLst/>
                <a:latin typeface="Times New Roman" panose="02020603050405020304" pitchFamily="18" charset="0"/>
                <a:ea typeface="Times New Roman" panose="02020603050405020304" pitchFamily="18" charset="0"/>
              </a:rPr>
              <a:t>SSTX power is much lower (transmitted peak power, 4-8 kW vs 250-450 kW), leading to poorer detection performance in the RLAN device and possible decreased detection range of SSTX systems. </a:t>
            </a:r>
          </a:p>
          <a:p>
            <a:pPr marL="1200150" lvl="2" indent="-400050">
              <a:spcBef>
                <a:spcPts val="200"/>
              </a:spcBef>
              <a:buFont typeface="Arial" panose="020B0604020202020204" pitchFamily="34" charset="0"/>
              <a:buChar char="•"/>
              <a:defRPr/>
            </a:pPr>
            <a:r>
              <a:rPr lang="en-GB" dirty="0">
                <a:latin typeface="Times New Roman" panose="02020603050405020304" pitchFamily="18" charset="0"/>
                <a:ea typeface="Times New Roman" panose="02020603050405020304" pitchFamily="18" charset="0"/>
              </a:rPr>
              <a:t>U</a:t>
            </a:r>
            <a:r>
              <a:rPr lang="en-GB" dirty="0">
                <a:effectLst/>
                <a:latin typeface="Times New Roman" panose="02020603050405020304" pitchFamily="18" charset="0"/>
                <a:ea typeface="Times New Roman" panose="02020603050405020304" pitchFamily="18" charset="0"/>
              </a:rPr>
              <a:t>ncertainty on how RLAN devices will behave as the pulses transmitted by SSTX differ from the parameters assumed in RLAN device. Pulse compression can be up to 200 µs (instead of 0.5 to 3.5 µs for tube-based systems) to compensate average power.</a:t>
            </a:r>
          </a:p>
          <a:p>
            <a:pPr marL="1200150" lvl="2" indent="-400050">
              <a:spcBef>
                <a:spcPts val="200"/>
              </a:spcBef>
              <a:buFont typeface="Arial" panose="020B0604020202020204" pitchFamily="34" charset="0"/>
              <a:buChar char="•"/>
              <a:defRPr/>
            </a:pPr>
            <a:r>
              <a:rPr lang="en-GB" dirty="0">
                <a:effectLst/>
                <a:latin typeface="Times New Roman" panose="02020603050405020304" pitchFamily="18" charset="0"/>
                <a:ea typeface="Times New Roman" panose="02020603050405020304" pitchFamily="18" charset="0"/>
              </a:rPr>
              <a:t>Pulse compression enables the utilization of longer pulses and lower-power transmitters without compromising range resolution. </a:t>
            </a:r>
            <a:endParaRPr lang="en-US" dirty="0">
              <a:effectLst/>
              <a:latin typeface="Times New Roman" panose="02020603050405020304" pitchFamily="18" charset="0"/>
              <a:ea typeface="Times New Roman" panose="02020603050405020304" pitchFamily="18" charset="0"/>
            </a:endParaRPr>
          </a:p>
          <a:p>
            <a:pPr marL="1200150" lvl="2" indent="-400050">
              <a:spcBef>
                <a:spcPts val="200"/>
              </a:spcBef>
              <a:buFont typeface="Arial" panose="020B0604020202020204" pitchFamily="34" charset="0"/>
              <a:buChar char="•"/>
              <a:defRPr/>
            </a:pPr>
            <a:endParaRPr lang="en-US" dirty="0">
              <a:effectLst/>
              <a:latin typeface="Times New Roman" panose="02020603050405020304" pitchFamily="18" charset="0"/>
              <a:ea typeface="Times New Roman" panose="02020603050405020304" pitchFamily="18" charset="0"/>
            </a:endParaRPr>
          </a:p>
          <a:p>
            <a:pPr marL="800100" lvl="1" indent="-400050">
              <a:spcBef>
                <a:spcPts val="200"/>
              </a:spcBef>
              <a:buFont typeface="Arial" panose="020B0604020202020204" pitchFamily="34" charset="0"/>
              <a:buChar char="•"/>
              <a:defRPr/>
            </a:pPr>
            <a:endParaRPr lang="en-US" sz="1800" b="1" dirty="0">
              <a:cs typeface="+mn-cs"/>
            </a:endParaRPr>
          </a:p>
        </p:txBody>
      </p:sp>
      <p:sp>
        <p:nvSpPr>
          <p:cNvPr id="2" name="Footer Placeholder 1"/>
          <p:cNvSpPr>
            <a:spLocks noGrp="1"/>
          </p:cNvSpPr>
          <p:nvPr>
            <p:ph type="ftr" idx="14"/>
          </p:nvPr>
        </p:nvSpPr>
        <p:spPr/>
        <p:txBody>
          <a:bodyPr/>
          <a:lstStyle/>
          <a:p>
            <a:r>
              <a:rPr lang="en-GB" dirty="0"/>
              <a:t>Hassan Yaghoobi (Intel Corp)</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7" name="Date Placeholder 6"/>
          <p:cNvSpPr>
            <a:spLocks noGrp="1"/>
          </p:cNvSpPr>
          <p:nvPr>
            <p:ph type="dt" idx="15"/>
          </p:nvPr>
        </p:nvSpPr>
        <p:spPr/>
        <p:txBody>
          <a:bodyPr/>
          <a:lstStyle/>
          <a:p>
            <a:r>
              <a:rPr lang="en-US" dirty="0"/>
              <a:t> July 2024</a:t>
            </a:r>
            <a:endParaRPr lang="en-GB" dirty="0"/>
          </a:p>
        </p:txBody>
      </p:sp>
    </p:spTree>
    <p:extLst>
      <p:ext uri="{BB962C8B-B14F-4D97-AF65-F5344CB8AC3E}">
        <p14:creationId xmlns:p14="http://schemas.microsoft.com/office/powerpoint/2010/main" val="22512436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62A7F-BAEE-26CA-B8EB-27E2D6ABF99B}"/>
              </a:ext>
            </a:extLst>
          </p:cNvPr>
          <p:cNvSpPr>
            <a:spLocks noGrp="1"/>
          </p:cNvSpPr>
          <p:nvPr>
            <p:ph type="title"/>
          </p:nvPr>
        </p:nvSpPr>
        <p:spPr>
          <a:xfrm>
            <a:off x="914401" y="685801"/>
            <a:ext cx="10361084" cy="609599"/>
          </a:xfrm>
        </p:spPr>
        <p:txBody>
          <a:bodyPr/>
          <a:lstStyle/>
          <a:p>
            <a:r>
              <a:rPr lang="en-US" dirty="0"/>
              <a:t>Characteristics (1/2) </a:t>
            </a:r>
          </a:p>
        </p:txBody>
      </p:sp>
      <p:sp>
        <p:nvSpPr>
          <p:cNvPr id="4" name="Slide Number Placeholder 3">
            <a:extLst>
              <a:ext uri="{FF2B5EF4-FFF2-40B4-BE49-F238E27FC236}">
                <a16:creationId xmlns:a16="http://schemas.microsoft.com/office/drawing/2014/main" id="{BF28CA57-6524-2A6F-443E-1B151CDFA661}"/>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BD834258-E9FD-401C-7766-8E158D705972}"/>
              </a:ext>
            </a:extLst>
          </p:cNvPr>
          <p:cNvSpPr>
            <a:spLocks noGrp="1"/>
          </p:cNvSpPr>
          <p:nvPr>
            <p:ph type="ftr" idx="14"/>
          </p:nvPr>
        </p:nvSpPr>
        <p:spPr/>
        <p:txBody>
          <a:bodyPr/>
          <a:lstStyle/>
          <a:p>
            <a:r>
              <a:rPr lang="en-GB"/>
              <a:t>Hassan Yaghoobi (Intel Corp.)</a:t>
            </a:r>
            <a:endParaRPr lang="en-GB" dirty="0"/>
          </a:p>
        </p:txBody>
      </p:sp>
      <p:sp>
        <p:nvSpPr>
          <p:cNvPr id="6" name="Date Placeholder 5">
            <a:extLst>
              <a:ext uri="{FF2B5EF4-FFF2-40B4-BE49-F238E27FC236}">
                <a16:creationId xmlns:a16="http://schemas.microsoft.com/office/drawing/2014/main" id="{7D996319-FA4C-CE78-2ADB-89ABE9D9DFBD}"/>
              </a:ext>
            </a:extLst>
          </p:cNvPr>
          <p:cNvSpPr>
            <a:spLocks noGrp="1"/>
          </p:cNvSpPr>
          <p:nvPr>
            <p:ph type="dt" idx="15"/>
          </p:nvPr>
        </p:nvSpPr>
        <p:spPr/>
        <p:txBody>
          <a:bodyPr/>
          <a:lstStyle/>
          <a:p>
            <a:r>
              <a:rPr lang="en-US"/>
              <a:t> July 2024</a:t>
            </a:r>
            <a:endParaRPr lang="en-GB" dirty="0"/>
          </a:p>
        </p:txBody>
      </p:sp>
      <p:sp>
        <p:nvSpPr>
          <p:cNvPr id="13" name="Content Placeholder 12">
            <a:extLst>
              <a:ext uri="{FF2B5EF4-FFF2-40B4-BE49-F238E27FC236}">
                <a16:creationId xmlns:a16="http://schemas.microsoft.com/office/drawing/2014/main" id="{D70D9C45-DA61-B421-2FE2-5FFE3D86BA5C}"/>
              </a:ext>
            </a:extLst>
          </p:cNvPr>
          <p:cNvSpPr>
            <a:spLocks noGrp="1"/>
          </p:cNvSpPr>
          <p:nvPr>
            <p:ph idx="1"/>
          </p:nvPr>
        </p:nvSpPr>
        <p:spPr>
          <a:xfrm>
            <a:off x="914401" y="1273728"/>
            <a:ext cx="10361084" cy="4646614"/>
          </a:xfrm>
        </p:spPr>
        <p:txBody>
          <a:bodyPr/>
          <a:lstStyle/>
          <a:p>
            <a:pPr>
              <a:buFont typeface="Arial" panose="020B0604020202020204" pitchFamily="34" charset="0"/>
              <a:buChar char="•"/>
            </a:pPr>
            <a:r>
              <a:rPr lang="en-US" sz="1800" b="0" dirty="0"/>
              <a:t>Pulse compression ratio (PCR): the ratio of uncompressed pulse length to the compressed pulse. </a:t>
            </a:r>
          </a:p>
          <a:p>
            <a:pPr>
              <a:buFont typeface="Arial" panose="020B0604020202020204" pitchFamily="34" charset="0"/>
              <a:buChar char="•"/>
            </a:pPr>
            <a:r>
              <a:rPr lang="en-US" sz="1800" b="0" dirty="0"/>
              <a:t>Long transmission pulse (x 60) with low peak power (15-20 dB less) can achieve a better and longer range.</a:t>
            </a:r>
          </a:p>
          <a:p>
            <a:pPr>
              <a:buFont typeface="Arial" panose="020B0604020202020204" pitchFamily="34" charset="0"/>
              <a:buChar char="•"/>
            </a:pPr>
            <a:r>
              <a:rPr lang="en-US" sz="1800" b="0" dirty="0"/>
              <a:t>This exceeds the 15 dB margin for DFS detection in RLAN devices. </a:t>
            </a:r>
          </a:p>
          <a:p>
            <a:pPr>
              <a:buFont typeface="Arial" panose="020B0604020202020204" pitchFamily="34" charset="0"/>
              <a:buChar char="•"/>
            </a:pPr>
            <a:r>
              <a:rPr lang="en-GB" sz="1800" b="0" dirty="0"/>
              <a:t>Pulse compression allows the independent adjustment of range resolution and range sensitivity.</a:t>
            </a:r>
          </a:p>
          <a:p>
            <a:pPr>
              <a:buFont typeface="Arial" panose="020B0604020202020204" pitchFamily="34" charset="0"/>
              <a:buChar char="•"/>
            </a:pPr>
            <a:r>
              <a:rPr lang="en-US" sz="1800" b="0" dirty="0"/>
              <a:t>Tube transmitters and SSTX sensitivity depends on transmitted energy (product of the pulse length multiplied by the peak power). </a:t>
            </a:r>
          </a:p>
          <a:p>
            <a:pPr>
              <a:buFont typeface="Arial" panose="020B0604020202020204" pitchFamily="34" charset="0"/>
              <a:buChar char="•"/>
            </a:pPr>
            <a:r>
              <a:rPr lang="en-US" sz="1800" b="0" dirty="0"/>
              <a:t>Blind range is the range where the receiver is blocked during the transmission of the compressed pulse. SSTX still requires the transmission of a short uncompressed pulse. </a:t>
            </a:r>
          </a:p>
        </p:txBody>
      </p:sp>
      <p:graphicFrame>
        <p:nvGraphicFramePr>
          <p:cNvPr id="14" name="Table 13">
            <a:extLst>
              <a:ext uri="{FF2B5EF4-FFF2-40B4-BE49-F238E27FC236}">
                <a16:creationId xmlns:a16="http://schemas.microsoft.com/office/drawing/2014/main" id="{5E26A8EB-C73E-C0A8-997C-7D2020B146B0}"/>
              </a:ext>
            </a:extLst>
          </p:cNvPr>
          <p:cNvGraphicFramePr>
            <a:graphicFrameLocks noGrp="1"/>
          </p:cNvGraphicFramePr>
          <p:nvPr/>
        </p:nvGraphicFramePr>
        <p:xfrm>
          <a:off x="3352800" y="4419600"/>
          <a:ext cx="5279177" cy="1845323"/>
        </p:xfrm>
        <a:graphic>
          <a:graphicData uri="http://schemas.openxmlformats.org/drawingml/2006/table">
            <a:tbl>
              <a:tblPr firstRow="1" firstCol="1" bandRow="1"/>
              <a:tblGrid>
                <a:gridCol w="1691052">
                  <a:extLst>
                    <a:ext uri="{9D8B030D-6E8A-4147-A177-3AD203B41FA5}">
                      <a16:colId xmlns:a16="http://schemas.microsoft.com/office/drawing/2014/main" val="752558960"/>
                    </a:ext>
                  </a:extLst>
                </a:gridCol>
                <a:gridCol w="1893557">
                  <a:extLst>
                    <a:ext uri="{9D8B030D-6E8A-4147-A177-3AD203B41FA5}">
                      <a16:colId xmlns:a16="http://schemas.microsoft.com/office/drawing/2014/main" val="1055820464"/>
                    </a:ext>
                  </a:extLst>
                </a:gridCol>
                <a:gridCol w="1694568">
                  <a:extLst>
                    <a:ext uri="{9D8B030D-6E8A-4147-A177-3AD203B41FA5}">
                      <a16:colId xmlns:a16="http://schemas.microsoft.com/office/drawing/2014/main" val="1008435346"/>
                    </a:ext>
                  </a:extLst>
                </a:gridCol>
              </a:tblGrid>
              <a:tr h="251635">
                <a:tc>
                  <a:txBody>
                    <a:bodyPr/>
                    <a:lstStyle/>
                    <a:p>
                      <a:pPr marL="0" marR="0" algn="ctr" hangingPunct="0">
                        <a:spcBef>
                          <a:spcPts val="400"/>
                        </a:spcBef>
                        <a:spcAft>
                          <a:spcPts val="400"/>
                        </a:spcAft>
                        <a:tabLst>
                          <a:tab pos="720090" algn="l"/>
                          <a:tab pos="1188085" algn="l"/>
                          <a:tab pos="1440180" algn="l"/>
                        </a:tabLst>
                      </a:pPr>
                      <a:r>
                        <a:rPr lang="en-GB" sz="1000" b="1">
                          <a:effectLst/>
                          <a:latin typeface="Times New Roman Bold" panose="02020803070505020304" pitchFamily="18" charset="0"/>
                          <a:ea typeface="Times New Roman" panose="02020603050405020304" pitchFamily="18" charset="0"/>
                        </a:rPr>
                        <a:t> </a:t>
                      </a:r>
                      <a:endParaRPr lang="en-US" sz="1000" b="1">
                        <a:effectLst/>
                        <a:latin typeface="Times New Roman Bold" panose="020208030705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hangingPunct="0">
                        <a:spcBef>
                          <a:spcPts val="400"/>
                        </a:spcBef>
                        <a:spcAft>
                          <a:spcPts val="400"/>
                        </a:spcAft>
                        <a:tabLst>
                          <a:tab pos="720090" algn="l"/>
                          <a:tab pos="1188085" algn="l"/>
                          <a:tab pos="1440180" algn="l"/>
                        </a:tabLst>
                      </a:pPr>
                      <a:r>
                        <a:rPr lang="en-GB" sz="1000" b="1">
                          <a:effectLst/>
                          <a:latin typeface="Times New Roman Bold" panose="02020803070505020304" pitchFamily="18" charset="0"/>
                          <a:ea typeface="Times New Roman" panose="02020603050405020304" pitchFamily="18" charset="0"/>
                        </a:rPr>
                        <a:t>Tube based radar</a:t>
                      </a:r>
                      <a:endParaRPr lang="en-US" sz="1000" b="1">
                        <a:effectLst/>
                        <a:latin typeface="Times New Roman Bold" panose="020208030705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hangingPunct="0">
                        <a:spcBef>
                          <a:spcPts val="400"/>
                        </a:spcBef>
                        <a:spcAft>
                          <a:spcPts val="400"/>
                        </a:spcAft>
                        <a:tabLst>
                          <a:tab pos="720090" algn="l"/>
                          <a:tab pos="1188085" algn="l"/>
                          <a:tab pos="1440180" algn="l"/>
                        </a:tabLst>
                      </a:pPr>
                      <a:r>
                        <a:rPr lang="en-GB" sz="1000" b="1">
                          <a:effectLst/>
                          <a:latin typeface="Times New Roman Bold" panose="02020803070505020304" pitchFamily="18" charset="0"/>
                          <a:ea typeface="Times New Roman" panose="02020603050405020304" pitchFamily="18" charset="0"/>
                        </a:rPr>
                        <a:t>SSTX</a:t>
                      </a:r>
                      <a:endParaRPr lang="en-US" sz="1000" b="1">
                        <a:effectLst/>
                        <a:latin typeface="Times New Roman Bold" panose="020208030705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02498337"/>
                  </a:ext>
                </a:extLst>
              </a:tr>
              <a:tr h="251635">
                <a:tc>
                  <a:txBody>
                    <a:bodyPr/>
                    <a:lstStyle/>
                    <a:p>
                      <a:pPr marL="0" marR="0"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b="1">
                          <a:effectLst/>
                          <a:latin typeface="Times New Roman" panose="02020603050405020304" pitchFamily="18" charset="0"/>
                          <a:ea typeface="Times New Roman" panose="02020603050405020304" pitchFamily="18" charset="0"/>
                        </a:rPr>
                        <a:t>Frequency range</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5.4-5.8 GHz</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1278764069"/>
                  </a:ext>
                </a:extLst>
              </a:tr>
              <a:tr h="587148">
                <a:tc>
                  <a:txBody>
                    <a:bodyPr/>
                    <a:lstStyle/>
                    <a:p>
                      <a:pPr marL="0" marR="0"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b="1">
                          <a:effectLst/>
                          <a:latin typeface="Times New Roman" panose="02020603050405020304" pitchFamily="18" charset="0"/>
                          <a:ea typeface="Times New Roman" panose="02020603050405020304" pitchFamily="18" charset="0"/>
                        </a:rPr>
                        <a:t>Transmitter peak power</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 450 kW in total</a:t>
                      </a:r>
                      <a:endParaRPr lang="en-US" sz="1000">
                        <a:effectLst/>
                        <a:latin typeface="Times New Roman" panose="02020603050405020304" pitchFamily="18" charset="0"/>
                        <a:ea typeface="Times New Roman" panose="02020603050405020304" pitchFamily="18" charset="0"/>
                      </a:endParaRPr>
                    </a:p>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=&gt; 225 kW per polarization</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dirty="0">
                          <a:effectLst/>
                          <a:latin typeface="Times New Roman" panose="02020603050405020304" pitchFamily="18" charset="0"/>
                          <a:ea typeface="Times New Roman" panose="02020603050405020304" pitchFamily="18" charset="0"/>
                        </a:rPr>
                        <a:t>2-8 kW per polarization</a:t>
                      </a:r>
                      <a:endParaRPr lang="en-US" sz="10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84746330"/>
                  </a:ext>
                </a:extLst>
              </a:tr>
              <a:tr h="251635">
                <a:tc>
                  <a:txBody>
                    <a:bodyPr/>
                    <a:lstStyle/>
                    <a:p>
                      <a:pPr marL="0" marR="0"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b="1">
                          <a:effectLst/>
                          <a:latin typeface="Times New Roman" panose="02020603050405020304" pitchFamily="18" charset="0"/>
                          <a:ea typeface="Times New Roman" panose="02020603050405020304" pitchFamily="18" charset="0"/>
                        </a:rPr>
                        <a:t>Pulse length</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0.5-3.5 µs</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 200 µs</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21542085"/>
                  </a:ext>
                </a:extLst>
              </a:tr>
              <a:tr h="251635">
                <a:tc>
                  <a:txBody>
                    <a:bodyPr/>
                    <a:lstStyle/>
                    <a:p>
                      <a:pPr marL="0" marR="0"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b="1">
                          <a:effectLst/>
                          <a:latin typeface="Times New Roman" panose="02020603050405020304" pitchFamily="18" charset="0"/>
                          <a:ea typeface="Times New Roman" panose="02020603050405020304" pitchFamily="18" charset="0"/>
                        </a:rPr>
                        <a:t>PRF</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 3 000 Hz</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3491082682"/>
                  </a:ext>
                </a:extLst>
              </a:tr>
              <a:tr h="251635">
                <a:tc>
                  <a:txBody>
                    <a:bodyPr/>
                    <a:lstStyle/>
                    <a:p>
                      <a:pPr marL="0" marR="0"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b="1">
                          <a:effectLst/>
                          <a:latin typeface="Times New Roman" panose="02020603050405020304" pitchFamily="18" charset="0"/>
                          <a:ea typeface="Times New Roman" panose="02020603050405020304" pitchFamily="18" charset="0"/>
                        </a:rPr>
                        <a:t>Duty cycle</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dirty="0">
                          <a:effectLst/>
                          <a:latin typeface="Times New Roman" panose="02020603050405020304" pitchFamily="18" charset="0"/>
                          <a:ea typeface="Times New Roman" panose="02020603050405020304" pitchFamily="18" charset="0"/>
                        </a:rPr>
                        <a:t>≤ 0,12 %</a:t>
                      </a:r>
                      <a:endParaRPr lang="en-US" sz="10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dirty="0">
                          <a:effectLst/>
                          <a:latin typeface="Times New Roman" panose="02020603050405020304" pitchFamily="18" charset="0"/>
                          <a:ea typeface="Times New Roman" panose="02020603050405020304" pitchFamily="18" charset="0"/>
                        </a:rPr>
                        <a:t>≤ 10%</a:t>
                      </a:r>
                      <a:endParaRPr lang="en-US" sz="10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71887781"/>
                  </a:ext>
                </a:extLst>
              </a:tr>
            </a:tbl>
          </a:graphicData>
        </a:graphic>
      </p:graphicFrame>
      <p:sp>
        <p:nvSpPr>
          <p:cNvPr id="15" name="Rectangle 3">
            <a:extLst>
              <a:ext uri="{FF2B5EF4-FFF2-40B4-BE49-F238E27FC236}">
                <a16:creationId xmlns:a16="http://schemas.microsoft.com/office/drawing/2014/main" id="{83EE487A-968D-9B56-EA1E-A4328E0707B7}"/>
              </a:ext>
            </a:extLst>
          </p:cNvPr>
          <p:cNvSpPr>
            <a:spLocks noChangeArrowheads="1"/>
          </p:cNvSpPr>
          <p:nvPr/>
        </p:nvSpPr>
        <p:spPr bwMode="auto">
          <a:xfrm>
            <a:off x="3478617" y="4019490"/>
            <a:ext cx="5182022" cy="80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tabLst>
                <a:tab pos="180975" algn="l"/>
                <a:tab pos="360363" algn="l"/>
                <a:tab pos="539750" algn="l"/>
                <a:tab pos="720725" algn="l"/>
                <a:tab pos="900113" algn="l"/>
                <a:tab pos="1079500" algn="l"/>
                <a:tab pos="1187450" algn="l"/>
                <a:tab pos="1260475" algn="l"/>
                <a:tab pos="1439863" algn="l"/>
                <a:tab pos="1620838" algn="l"/>
                <a:tab pos="1800225" algn="l"/>
                <a:tab pos="1981200" algn="l"/>
                <a:tab pos="2160588" algn="l"/>
                <a:tab pos="2339975" algn="l"/>
                <a:tab pos="2520950" algn="l"/>
              </a:tabLst>
              <a:defRPr>
                <a:solidFill>
                  <a:schemeClr val="tx1"/>
                </a:solidFill>
                <a:latin typeface="Arial" panose="020B0604020202020204" pitchFamily="34" charset="0"/>
              </a:defRPr>
            </a:lvl1pPr>
            <a:lvl2pPr marL="457200">
              <a:tabLst>
                <a:tab pos="180975" algn="l"/>
                <a:tab pos="360363" algn="l"/>
                <a:tab pos="539750" algn="l"/>
                <a:tab pos="720725" algn="l"/>
                <a:tab pos="900113" algn="l"/>
                <a:tab pos="1079500" algn="l"/>
                <a:tab pos="1187450" algn="l"/>
                <a:tab pos="1260475" algn="l"/>
                <a:tab pos="1439863" algn="l"/>
                <a:tab pos="1620838" algn="l"/>
                <a:tab pos="1800225" algn="l"/>
                <a:tab pos="1981200" algn="l"/>
                <a:tab pos="2160588" algn="l"/>
                <a:tab pos="2339975" algn="l"/>
                <a:tab pos="2520950" algn="l"/>
              </a:tabLst>
              <a:defRPr>
                <a:solidFill>
                  <a:schemeClr val="tx1"/>
                </a:solidFill>
                <a:latin typeface="Arial" panose="020B0604020202020204" pitchFamily="34" charset="0"/>
              </a:defRPr>
            </a:lvl2pPr>
            <a:lvl3pPr marL="914400">
              <a:tabLst>
                <a:tab pos="180975" algn="l"/>
                <a:tab pos="360363" algn="l"/>
                <a:tab pos="539750" algn="l"/>
                <a:tab pos="720725" algn="l"/>
                <a:tab pos="900113" algn="l"/>
                <a:tab pos="1079500" algn="l"/>
                <a:tab pos="1187450" algn="l"/>
                <a:tab pos="1260475" algn="l"/>
                <a:tab pos="1439863" algn="l"/>
                <a:tab pos="1620838" algn="l"/>
                <a:tab pos="1800225" algn="l"/>
                <a:tab pos="1981200" algn="l"/>
                <a:tab pos="2160588" algn="l"/>
                <a:tab pos="2339975" algn="l"/>
                <a:tab pos="2520950" algn="l"/>
              </a:tabLst>
              <a:defRPr>
                <a:solidFill>
                  <a:schemeClr val="tx1"/>
                </a:solidFill>
                <a:latin typeface="Arial" panose="020B0604020202020204" pitchFamily="34" charset="0"/>
              </a:defRPr>
            </a:lvl3pPr>
            <a:lvl4pPr marL="1371600">
              <a:tabLst>
                <a:tab pos="180975" algn="l"/>
                <a:tab pos="360363" algn="l"/>
                <a:tab pos="539750" algn="l"/>
                <a:tab pos="720725" algn="l"/>
                <a:tab pos="900113" algn="l"/>
                <a:tab pos="1079500" algn="l"/>
                <a:tab pos="1187450" algn="l"/>
                <a:tab pos="1260475" algn="l"/>
                <a:tab pos="1439863" algn="l"/>
                <a:tab pos="1620838" algn="l"/>
                <a:tab pos="1800225" algn="l"/>
                <a:tab pos="1981200" algn="l"/>
                <a:tab pos="2160588" algn="l"/>
                <a:tab pos="2339975" algn="l"/>
                <a:tab pos="2520950" algn="l"/>
              </a:tabLst>
              <a:defRPr>
                <a:solidFill>
                  <a:schemeClr val="tx1"/>
                </a:solidFill>
                <a:latin typeface="Arial" panose="020B0604020202020204" pitchFamily="34" charset="0"/>
              </a:defRPr>
            </a:lvl4pPr>
            <a:lvl5pPr marL="1828800">
              <a:tabLst>
                <a:tab pos="180975" algn="l"/>
                <a:tab pos="360363" algn="l"/>
                <a:tab pos="539750" algn="l"/>
                <a:tab pos="720725" algn="l"/>
                <a:tab pos="900113" algn="l"/>
                <a:tab pos="1079500" algn="l"/>
                <a:tab pos="1187450" algn="l"/>
                <a:tab pos="1260475" algn="l"/>
                <a:tab pos="1439863" algn="l"/>
                <a:tab pos="1620838" algn="l"/>
                <a:tab pos="1800225" algn="l"/>
                <a:tab pos="1981200" algn="l"/>
                <a:tab pos="2160588" algn="l"/>
                <a:tab pos="2339975" algn="l"/>
                <a:tab pos="2520950" algn="l"/>
              </a:tabLst>
              <a:defRPr>
                <a:solidFill>
                  <a:schemeClr val="tx1"/>
                </a:solidFill>
                <a:latin typeface="Arial" panose="020B0604020202020204" pitchFamily="34" charset="0"/>
              </a:defRPr>
            </a:lvl5pPr>
            <a:lvl6pPr eaLnBrk="0" fontAlgn="base" hangingPunct="0">
              <a:spcBef>
                <a:spcPct val="0"/>
              </a:spcBef>
              <a:spcAft>
                <a:spcPct val="0"/>
              </a:spcAft>
              <a:tabLst>
                <a:tab pos="180975" algn="l"/>
                <a:tab pos="360363" algn="l"/>
                <a:tab pos="539750" algn="l"/>
                <a:tab pos="720725" algn="l"/>
                <a:tab pos="900113" algn="l"/>
                <a:tab pos="1079500" algn="l"/>
                <a:tab pos="1187450" algn="l"/>
                <a:tab pos="1260475" algn="l"/>
                <a:tab pos="1439863" algn="l"/>
                <a:tab pos="1620838" algn="l"/>
                <a:tab pos="1800225" algn="l"/>
                <a:tab pos="1981200" algn="l"/>
                <a:tab pos="2160588" algn="l"/>
                <a:tab pos="2339975" algn="l"/>
                <a:tab pos="2520950" algn="l"/>
              </a:tabLst>
              <a:defRPr>
                <a:solidFill>
                  <a:schemeClr val="tx1"/>
                </a:solidFill>
                <a:latin typeface="Arial" panose="020B0604020202020204" pitchFamily="34" charset="0"/>
              </a:defRPr>
            </a:lvl6pPr>
            <a:lvl7pPr eaLnBrk="0" fontAlgn="base" hangingPunct="0">
              <a:spcBef>
                <a:spcPct val="0"/>
              </a:spcBef>
              <a:spcAft>
                <a:spcPct val="0"/>
              </a:spcAft>
              <a:tabLst>
                <a:tab pos="180975" algn="l"/>
                <a:tab pos="360363" algn="l"/>
                <a:tab pos="539750" algn="l"/>
                <a:tab pos="720725" algn="l"/>
                <a:tab pos="900113" algn="l"/>
                <a:tab pos="1079500" algn="l"/>
                <a:tab pos="1187450" algn="l"/>
                <a:tab pos="1260475" algn="l"/>
                <a:tab pos="1439863" algn="l"/>
                <a:tab pos="1620838" algn="l"/>
                <a:tab pos="1800225" algn="l"/>
                <a:tab pos="1981200" algn="l"/>
                <a:tab pos="2160588" algn="l"/>
                <a:tab pos="2339975" algn="l"/>
                <a:tab pos="2520950" algn="l"/>
              </a:tabLst>
              <a:defRPr>
                <a:solidFill>
                  <a:schemeClr val="tx1"/>
                </a:solidFill>
                <a:latin typeface="Arial" panose="020B0604020202020204" pitchFamily="34" charset="0"/>
              </a:defRPr>
            </a:lvl7pPr>
            <a:lvl8pPr eaLnBrk="0" fontAlgn="base" hangingPunct="0">
              <a:spcBef>
                <a:spcPct val="0"/>
              </a:spcBef>
              <a:spcAft>
                <a:spcPct val="0"/>
              </a:spcAft>
              <a:tabLst>
                <a:tab pos="180975" algn="l"/>
                <a:tab pos="360363" algn="l"/>
                <a:tab pos="539750" algn="l"/>
                <a:tab pos="720725" algn="l"/>
                <a:tab pos="900113" algn="l"/>
                <a:tab pos="1079500" algn="l"/>
                <a:tab pos="1187450" algn="l"/>
                <a:tab pos="1260475" algn="l"/>
                <a:tab pos="1439863" algn="l"/>
                <a:tab pos="1620838" algn="l"/>
                <a:tab pos="1800225" algn="l"/>
                <a:tab pos="1981200" algn="l"/>
                <a:tab pos="2160588" algn="l"/>
                <a:tab pos="2339975" algn="l"/>
                <a:tab pos="2520950" algn="l"/>
              </a:tabLst>
              <a:defRPr>
                <a:solidFill>
                  <a:schemeClr val="tx1"/>
                </a:solidFill>
                <a:latin typeface="Arial" panose="020B0604020202020204" pitchFamily="34" charset="0"/>
              </a:defRPr>
            </a:lvl8pPr>
            <a:lvl9pPr eaLnBrk="0" fontAlgn="base" hangingPunct="0">
              <a:spcBef>
                <a:spcPct val="0"/>
              </a:spcBef>
              <a:spcAft>
                <a:spcPct val="0"/>
              </a:spcAft>
              <a:tabLst>
                <a:tab pos="180975" algn="l"/>
                <a:tab pos="360363" algn="l"/>
                <a:tab pos="539750" algn="l"/>
                <a:tab pos="720725" algn="l"/>
                <a:tab pos="900113" algn="l"/>
                <a:tab pos="1079500" algn="l"/>
                <a:tab pos="1187450" algn="l"/>
                <a:tab pos="1260475" algn="l"/>
                <a:tab pos="1439863" algn="l"/>
                <a:tab pos="1620838" algn="l"/>
                <a:tab pos="1800225" algn="l"/>
                <a:tab pos="1981200" algn="l"/>
                <a:tab pos="2160588" algn="l"/>
                <a:tab pos="2339975" algn="l"/>
                <a:tab pos="25209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80975" algn="l"/>
                <a:tab pos="360363" algn="l"/>
                <a:tab pos="539750" algn="l"/>
                <a:tab pos="720725" algn="l"/>
                <a:tab pos="900113" algn="l"/>
                <a:tab pos="1079500" algn="l"/>
                <a:tab pos="1187450" algn="l"/>
                <a:tab pos="1260475" algn="l"/>
                <a:tab pos="1439863" algn="l"/>
                <a:tab pos="1620838" algn="l"/>
                <a:tab pos="1800225" algn="l"/>
                <a:tab pos="1981200" algn="l"/>
                <a:tab pos="2160588" algn="l"/>
                <a:tab pos="2339975" algn="l"/>
                <a:tab pos="2520950" algn="l"/>
              </a:tabLst>
            </a:pPr>
            <a:r>
              <a:rPr kumimoji="0" lang="en-GB" altLang="en-US" sz="1400" b="1" i="0" u="none" strike="noStrike" cap="none" normalizeH="0" baseline="0" dirty="0">
                <a:ln>
                  <a:noFill/>
                </a:ln>
                <a:solidFill>
                  <a:schemeClr val="tx1"/>
                </a:solidFill>
                <a:effectLst/>
                <a:latin typeface="Times New Roman Bold" panose="02020803070505020304" pitchFamily="18" charset="0"/>
                <a:ea typeface="Times New Roman" panose="02020603050405020304" pitchFamily="18" charset="0"/>
                <a:cs typeface="Times New Roman" panose="02020603050405020304" pitchFamily="18" charset="0"/>
              </a:rPr>
              <a:t>Technical parameters for tube-based and SSTX radar systems</a:t>
            </a:r>
            <a:endParaRPr kumimoji="0" lang="en-US"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 pos="360363" algn="l"/>
                <a:tab pos="539750" algn="l"/>
                <a:tab pos="720725" algn="l"/>
                <a:tab pos="900113" algn="l"/>
                <a:tab pos="1079500" algn="l"/>
                <a:tab pos="1187450" algn="l"/>
                <a:tab pos="1260475" algn="l"/>
                <a:tab pos="1439863" algn="l"/>
                <a:tab pos="1620838" algn="l"/>
                <a:tab pos="1800225" algn="l"/>
                <a:tab pos="1981200" algn="l"/>
                <a:tab pos="2160588" algn="l"/>
                <a:tab pos="2339975" algn="l"/>
                <a:tab pos="2520950" algn="l"/>
              </a:tabLst>
            </a:pP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877688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62A7F-BAEE-26CA-B8EB-27E2D6ABF99B}"/>
              </a:ext>
            </a:extLst>
          </p:cNvPr>
          <p:cNvSpPr>
            <a:spLocks noGrp="1"/>
          </p:cNvSpPr>
          <p:nvPr>
            <p:ph type="title"/>
          </p:nvPr>
        </p:nvSpPr>
        <p:spPr>
          <a:xfrm>
            <a:off x="914401" y="606425"/>
            <a:ext cx="10361084" cy="609599"/>
          </a:xfrm>
        </p:spPr>
        <p:txBody>
          <a:bodyPr/>
          <a:lstStyle/>
          <a:p>
            <a:r>
              <a:rPr lang="en-US" dirty="0"/>
              <a:t>Characteristics (2/2) </a:t>
            </a:r>
          </a:p>
        </p:txBody>
      </p:sp>
      <p:sp>
        <p:nvSpPr>
          <p:cNvPr id="4" name="Slide Number Placeholder 3">
            <a:extLst>
              <a:ext uri="{FF2B5EF4-FFF2-40B4-BE49-F238E27FC236}">
                <a16:creationId xmlns:a16="http://schemas.microsoft.com/office/drawing/2014/main" id="{BF28CA57-6524-2A6F-443E-1B151CDFA661}"/>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D834258-E9FD-401C-7766-8E158D705972}"/>
              </a:ext>
            </a:extLst>
          </p:cNvPr>
          <p:cNvSpPr>
            <a:spLocks noGrp="1"/>
          </p:cNvSpPr>
          <p:nvPr>
            <p:ph type="ftr" idx="14"/>
          </p:nvPr>
        </p:nvSpPr>
        <p:spPr/>
        <p:txBody>
          <a:bodyPr/>
          <a:lstStyle/>
          <a:p>
            <a:r>
              <a:rPr lang="en-GB"/>
              <a:t>Hassan Yaghoobi (Intel Corp.)</a:t>
            </a:r>
            <a:endParaRPr lang="en-GB" dirty="0"/>
          </a:p>
        </p:txBody>
      </p:sp>
      <p:sp>
        <p:nvSpPr>
          <p:cNvPr id="6" name="Date Placeholder 5">
            <a:extLst>
              <a:ext uri="{FF2B5EF4-FFF2-40B4-BE49-F238E27FC236}">
                <a16:creationId xmlns:a16="http://schemas.microsoft.com/office/drawing/2014/main" id="{7D996319-FA4C-CE78-2ADB-89ABE9D9DFBD}"/>
              </a:ext>
            </a:extLst>
          </p:cNvPr>
          <p:cNvSpPr>
            <a:spLocks noGrp="1"/>
          </p:cNvSpPr>
          <p:nvPr>
            <p:ph type="dt" idx="15"/>
          </p:nvPr>
        </p:nvSpPr>
        <p:spPr/>
        <p:txBody>
          <a:bodyPr/>
          <a:lstStyle/>
          <a:p>
            <a:r>
              <a:rPr lang="en-US"/>
              <a:t> July 2024</a:t>
            </a:r>
            <a:endParaRPr lang="en-GB" dirty="0"/>
          </a:p>
        </p:txBody>
      </p:sp>
      <p:sp>
        <p:nvSpPr>
          <p:cNvPr id="13" name="Content Placeholder 12">
            <a:extLst>
              <a:ext uri="{FF2B5EF4-FFF2-40B4-BE49-F238E27FC236}">
                <a16:creationId xmlns:a16="http://schemas.microsoft.com/office/drawing/2014/main" id="{D70D9C45-DA61-B421-2FE2-5FFE3D86BA5C}"/>
              </a:ext>
            </a:extLst>
          </p:cNvPr>
          <p:cNvSpPr>
            <a:spLocks noGrp="1"/>
          </p:cNvSpPr>
          <p:nvPr>
            <p:ph idx="1"/>
          </p:nvPr>
        </p:nvSpPr>
        <p:spPr>
          <a:xfrm>
            <a:off x="914401" y="1295400"/>
            <a:ext cx="10361084" cy="4646614"/>
          </a:xfrm>
        </p:spPr>
        <p:txBody>
          <a:bodyPr/>
          <a:lstStyle/>
          <a:p>
            <a:pPr>
              <a:buFont typeface="Arial" panose="020B0604020202020204" pitchFamily="34" charset="0"/>
              <a:buChar char="•"/>
            </a:pPr>
            <a:r>
              <a:rPr lang="en-US" sz="1800" b="0" dirty="0"/>
              <a:t>SSTX are also using short uncompressed pulses (approx. 1 µs) to cover the blind range, caused by the transmission of the compressed pulse. DFS mechanism detects this. There are three ways to implement.</a:t>
            </a:r>
          </a:p>
          <a:p>
            <a:pPr lvl="1">
              <a:spcBef>
                <a:spcPts val="0"/>
              </a:spcBef>
              <a:buFont typeface="Arial" panose="020B0604020202020204" pitchFamily="34" charset="0"/>
              <a:buChar char="•"/>
            </a:pPr>
            <a:r>
              <a:rPr lang="en-US" sz="1800" b="0" dirty="0"/>
              <a:t>Dual Pulse Transmission on the same frequency</a:t>
            </a:r>
          </a:p>
          <a:p>
            <a:pPr lvl="1">
              <a:spcBef>
                <a:spcPts val="0"/>
              </a:spcBef>
              <a:buFont typeface="Arial" panose="020B0604020202020204" pitchFamily="34" charset="0"/>
              <a:buChar char="•"/>
            </a:pPr>
            <a:r>
              <a:rPr lang="en-US" sz="1800" b="0" dirty="0"/>
              <a:t>Dual pulse transmission on two separate frequencies (frequency separation between 3-6 MHz)</a:t>
            </a:r>
          </a:p>
          <a:p>
            <a:pPr lvl="1">
              <a:spcBef>
                <a:spcPts val="0"/>
              </a:spcBef>
              <a:buFont typeface="Arial" panose="020B0604020202020204" pitchFamily="34" charset="0"/>
              <a:buChar char="•"/>
            </a:pPr>
            <a:r>
              <a:rPr lang="en-US" sz="1800" dirty="0"/>
              <a:t>Long pulse transmission only (future, to detect the short-range targets using a long-compressed pulse)</a:t>
            </a:r>
          </a:p>
          <a:p>
            <a:pPr>
              <a:buFont typeface="Arial" panose="020B0604020202020204" pitchFamily="34" charset="0"/>
              <a:buChar char="•"/>
            </a:pPr>
            <a:r>
              <a:rPr lang="en-US" sz="1800" b="0" dirty="0"/>
              <a:t>Dynamic Frequency Selection (DFS) detection</a:t>
            </a:r>
          </a:p>
          <a:p>
            <a:pPr lvl="1">
              <a:spcBef>
                <a:spcPts val="0"/>
              </a:spcBef>
              <a:buFont typeface="Arial" panose="020B0604020202020204" pitchFamily="34" charset="0"/>
              <a:buChar char="•"/>
            </a:pPr>
            <a:r>
              <a:rPr lang="en-GB" sz="1800" dirty="0"/>
              <a:t>Compared with tube transmitters the SSTX transmitter power is much lower, leading to a poorer detection performance in the RLAN device and possible decreased detection range of SSTX systems. </a:t>
            </a:r>
          </a:p>
          <a:p>
            <a:pPr lvl="1">
              <a:spcBef>
                <a:spcPts val="0"/>
              </a:spcBef>
              <a:buFont typeface="Arial" panose="020B0604020202020204" pitchFamily="34" charset="0"/>
              <a:buChar char="•"/>
            </a:pPr>
            <a:r>
              <a:rPr lang="en-US" sz="1800" dirty="0"/>
              <a:t>When both pulses are transmitted on the same frequency, the DFS detection algorithm might work better because the uncompressed short pulse is clearly separated and visible.</a:t>
            </a:r>
          </a:p>
          <a:p>
            <a:pPr>
              <a:buFont typeface="Arial" panose="020B0604020202020204" pitchFamily="34" charset="0"/>
              <a:buChar char="•"/>
            </a:pPr>
            <a:r>
              <a:rPr lang="en-GB" sz="1800" b="0" dirty="0">
                <a:effectLst/>
                <a:latin typeface="Times New Roman" panose="02020603050405020304" pitchFamily="18" charset="0"/>
                <a:ea typeface="Times New Roman" panose="02020603050405020304" pitchFamily="18" charset="0"/>
              </a:rPr>
              <a:t>The Radio Regulations (2020) incorporates the Recommendation </a:t>
            </a:r>
            <a:r>
              <a:rPr lang="en-GB" sz="1800" b="0" u="sng" dirty="0">
                <a:solidFill>
                  <a:srgbClr val="0000CC"/>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ITU-R M.1652-1 (05/2011) “Dynamic frequency selection in wireless access systems including radio local area networks for the purpose of protecting the radiodetermination service in the 5 GHz band”</a:t>
            </a:r>
            <a:r>
              <a:rPr lang="en-US" sz="1800" b="0" dirty="0">
                <a:solidFill>
                  <a:srgbClr val="0000CC"/>
                </a:solidFill>
                <a:effectLst/>
                <a:latin typeface="Times New Roman" panose="02020603050405020304" pitchFamily="18" charset="0"/>
                <a:ea typeface="Times New Roman" panose="02020603050405020304" pitchFamily="18" charset="0"/>
              </a:rPr>
              <a:t> </a:t>
            </a:r>
            <a:r>
              <a:rPr lang="en-US" sz="1800" b="0" dirty="0">
                <a:effectLst/>
                <a:latin typeface="Times New Roman" panose="02020603050405020304" pitchFamily="18" charset="0"/>
                <a:ea typeface="Times New Roman" panose="02020603050405020304" pitchFamily="18" charset="0"/>
              </a:rPr>
              <a:t>by reference.</a:t>
            </a:r>
          </a:p>
          <a:p>
            <a:pPr>
              <a:buFont typeface="Arial" panose="020B0604020202020204" pitchFamily="34" charset="0"/>
              <a:buChar char="•"/>
            </a:pPr>
            <a:r>
              <a:rPr lang="en-GB" sz="1800" b="0" dirty="0">
                <a:effectLst/>
                <a:latin typeface="Times New Roman" panose="02020603050405020304" pitchFamily="18" charset="0"/>
                <a:ea typeface="Times New Roman" panose="02020603050405020304" pitchFamily="18" charset="0"/>
              </a:rPr>
              <a:t>The Recommendation </a:t>
            </a:r>
            <a:r>
              <a:rPr lang="en-GB" sz="1800" b="0" u="sng" dirty="0">
                <a:solidFill>
                  <a:srgbClr val="0000CC"/>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ITU-R M.1849-3 (02/2023) “</a:t>
            </a:r>
            <a:r>
              <a:rPr lang="en-GB" sz="1800" b="0" i="1" u="sng" dirty="0">
                <a:solidFill>
                  <a:srgbClr val="0000CC"/>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Technical and operational aspects of ground-based meteorological radars</a:t>
            </a:r>
            <a:r>
              <a:rPr lang="en-GB" sz="1800" b="0" i="1" u="sng" dirty="0">
                <a:solidFill>
                  <a:srgbClr val="0000FF"/>
                </a:solidFill>
                <a:effectLst/>
                <a:latin typeface="Times New Roman" panose="02020603050405020304" pitchFamily="18" charset="0"/>
                <a:ea typeface="Times New Roman" panose="02020603050405020304" pitchFamily="18" charset="0"/>
              </a:rPr>
              <a:t>”</a:t>
            </a:r>
            <a:r>
              <a:rPr lang="en-GB" sz="1800" b="0" dirty="0">
                <a:effectLst/>
                <a:latin typeface="Times New Roman" panose="02020603050405020304" pitchFamily="18" charset="0"/>
                <a:ea typeface="Times New Roman" panose="02020603050405020304" pitchFamily="18" charset="0"/>
              </a:rPr>
              <a:t> addresses among other things the technical and operational characteristics of meteorological radars. </a:t>
            </a:r>
          </a:p>
          <a:p>
            <a:pPr lvl="1">
              <a:spcBef>
                <a:spcPts val="0"/>
              </a:spcBef>
              <a:buFont typeface="Arial" panose="020B0604020202020204" pitchFamily="34" charset="0"/>
              <a:buChar char="•"/>
            </a:pPr>
            <a:r>
              <a:rPr lang="en-GB" sz="1800" dirty="0"/>
              <a:t>The interference impact on weather radar system is more severe than the other way round. </a:t>
            </a:r>
            <a:endParaRPr lang="en-US" sz="1800" dirty="0"/>
          </a:p>
        </p:txBody>
      </p:sp>
    </p:spTree>
    <p:extLst>
      <p:ext uri="{BB962C8B-B14F-4D97-AF65-F5344CB8AC3E}">
        <p14:creationId xmlns:p14="http://schemas.microsoft.com/office/powerpoint/2010/main" val="2694106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228600" y="555626"/>
            <a:ext cx="11506200" cy="685799"/>
          </a:xfrm>
          <a:ln/>
        </p:spPr>
        <p:txBody>
          <a:bodyPr/>
          <a:lstStyle/>
          <a:p>
            <a:pPr marL="400050" lvl="1" indent="0">
              <a:spcBef>
                <a:spcPts val="200"/>
              </a:spcBef>
              <a:defRPr/>
            </a:pPr>
            <a:r>
              <a:rPr lang="en-GB" sz="2800" u="sng" dirty="0">
                <a:solidFill>
                  <a:srgbClr val="0000CC"/>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5A/93 </a:t>
            </a:r>
            <a:r>
              <a:rPr lang="en-US" sz="2800" dirty="0">
                <a:solidFill>
                  <a:schemeClr val="tx1"/>
                </a:solidFill>
              </a:rPr>
              <a:t>ITU-R WP5B LS to WP5A (3/3)</a:t>
            </a:r>
            <a:endParaRPr lang="en-GB" sz="3600" dirty="0">
              <a:effectLst/>
              <a:ea typeface="Times New Roman" panose="02020603050405020304" pitchFamily="18" charset="0"/>
            </a:endParaRPr>
          </a:p>
        </p:txBody>
      </p:sp>
      <p:sp>
        <p:nvSpPr>
          <p:cNvPr id="5122" name="Rectangle 2"/>
          <p:cNvSpPr>
            <a:spLocks noGrp="1" noChangeArrowheads="1"/>
          </p:cNvSpPr>
          <p:nvPr>
            <p:ph idx="1"/>
          </p:nvPr>
        </p:nvSpPr>
        <p:spPr>
          <a:xfrm>
            <a:off x="533400" y="1245738"/>
            <a:ext cx="10896600" cy="5073649"/>
          </a:xfrm>
          <a:ln/>
        </p:spPr>
        <p:txBody>
          <a:bodyPr/>
          <a:lstStyle/>
          <a:p>
            <a:pPr marL="514350" indent="-514350">
              <a:spcBef>
                <a:spcPts val="200"/>
              </a:spcBef>
              <a:buFont typeface="Arial" panose="020B0604020202020204" pitchFamily="34" charset="0"/>
              <a:buChar char="•"/>
              <a:defRPr/>
            </a:pPr>
            <a:r>
              <a:rPr lang="en-US" sz="1800" dirty="0"/>
              <a:t>Feedback from Nov WP5A-WP5B joint session will be given to 802.11 specifically </a:t>
            </a:r>
            <a:r>
              <a:rPr lang="en-US" sz="1800" dirty="0" err="1"/>
              <a:t>Coex</a:t>
            </a:r>
            <a:r>
              <a:rPr lang="en-US" sz="1800" dirty="0"/>
              <a:t> SC to be considered for possible next steps.</a:t>
            </a:r>
          </a:p>
          <a:p>
            <a:pPr marL="514350" indent="-514350">
              <a:spcBef>
                <a:spcPts val="200"/>
              </a:spcBef>
              <a:buFont typeface="Arial" panose="020B0604020202020204" pitchFamily="34" charset="0"/>
              <a:buChar char="•"/>
              <a:defRPr/>
            </a:pPr>
            <a:r>
              <a:rPr lang="en-US" sz="1800" dirty="0"/>
              <a:t>ITU AHG can help with interacting with WP5A; technical discussions/contributions is expected to happen in other 802.11 groups such as </a:t>
            </a:r>
            <a:r>
              <a:rPr lang="en-US" sz="1800" dirty="0" err="1"/>
              <a:t>Coex</a:t>
            </a:r>
            <a:r>
              <a:rPr lang="en-US" sz="1800" dirty="0"/>
              <a:t> SC.</a:t>
            </a:r>
          </a:p>
          <a:p>
            <a:pPr marL="514350" indent="-514350">
              <a:spcBef>
                <a:spcPts val="200"/>
              </a:spcBef>
              <a:buFont typeface="Arial" panose="020B0604020202020204" pitchFamily="34" charset="0"/>
              <a:buChar char="•"/>
              <a:defRPr/>
            </a:pPr>
            <a:r>
              <a:rPr lang="en-US" sz="1800" b="1" dirty="0">
                <a:cs typeface="+mn-cs"/>
              </a:rPr>
              <a:t>WP5A Contribution to </a:t>
            </a:r>
            <a:r>
              <a:rPr lang="en-US" sz="1800" dirty="0">
                <a:solidFill>
                  <a:srgbClr val="0000CC"/>
                </a:solidFill>
                <a:hlinkClick r:id="rId4">
                  <a:extLst>
                    <a:ext uri="{A12FA001-AC4F-418D-AE19-62706E023703}">
                      <ahyp:hlinkClr xmlns:ahyp="http://schemas.microsoft.com/office/drawing/2018/hyperlinkcolor" val="tx"/>
                    </a:ext>
                  </a:extLst>
                </a:hlinkClick>
              </a:rPr>
              <a:t>Tuesday 2024-11-19 - Friday 2024-11-29</a:t>
            </a:r>
            <a:endParaRPr lang="en-US" sz="1800" dirty="0">
              <a:solidFill>
                <a:srgbClr val="0000CC"/>
              </a:solidFill>
            </a:endParaRPr>
          </a:p>
          <a:p>
            <a:pPr marL="914400" lvl="1" indent="-514350">
              <a:spcBef>
                <a:spcPts val="200"/>
              </a:spcBef>
              <a:buFont typeface="Arial" panose="020B0604020202020204" pitchFamily="34" charset="0"/>
              <a:buChar char="•"/>
              <a:defRPr/>
            </a:pPr>
            <a:r>
              <a:rPr lang="en-US" sz="1800" b="1" dirty="0">
                <a:cs typeface="+mn-cs"/>
              </a:rPr>
              <a:t>IEEE 802 need to participate and contribute to the subject starting November 2024.</a:t>
            </a:r>
          </a:p>
          <a:p>
            <a:pPr marL="914400" lvl="1" indent="-514350">
              <a:spcBef>
                <a:spcPts val="200"/>
              </a:spcBef>
              <a:buFont typeface="Arial" panose="020B0604020202020204" pitchFamily="34" charset="0"/>
              <a:buChar char="•"/>
              <a:defRPr/>
            </a:pPr>
            <a:r>
              <a:rPr lang="en-US" sz="1800" b="1" dirty="0">
                <a:cs typeface="+mn-cs"/>
              </a:rPr>
              <a:t>No contribution is required for November session.</a:t>
            </a:r>
          </a:p>
          <a:p>
            <a:pPr marL="914400" lvl="1" indent="-514350">
              <a:spcBef>
                <a:spcPts val="200"/>
              </a:spcBef>
              <a:buFont typeface="Arial" panose="020B0604020202020204" pitchFamily="34" charset="0"/>
              <a:buChar char="•"/>
              <a:defRPr/>
            </a:pPr>
            <a:r>
              <a:rPr lang="en-US" sz="1800" b="1" dirty="0" err="1">
                <a:cs typeface="+mn-cs"/>
              </a:rPr>
              <a:t>Coex</a:t>
            </a:r>
            <a:r>
              <a:rPr lang="en-US" sz="1800" b="1" dirty="0">
                <a:cs typeface="+mn-cs"/>
              </a:rPr>
              <a:t> SC may consider submitting a preliminary analysis for discussion with ITU AHG.</a:t>
            </a:r>
          </a:p>
        </p:txBody>
      </p:sp>
      <p:sp>
        <p:nvSpPr>
          <p:cNvPr id="2" name="Footer Placeholder 1"/>
          <p:cNvSpPr>
            <a:spLocks noGrp="1"/>
          </p:cNvSpPr>
          <p:nvPr>
            <p:ph type="ftr" idx="14"/>
          </p:nvPr>
        </p:nvSpPr>
        <p:spPr/>
        <p:txBody>
          <a:bodyPr/>
          <a:lstStyle/>
          <a:p>
            <a:r>
              <a:rPr lang="en-GB" dirty="0"/>
              <a:t>Hassan Yaghoobi (Intel Corp)</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7" name="Date Placeholder 6"/>
          <p:cNvSpPr>
            <a:spLocks noGrp="1"/>
          </p:cNvSpPr>
          <p:nvPr>
            <p:ph type="dt" idx="15"/>
          </p:nvPr>
        </p:nvSpPr>
        <p:spPr/>
        <p:txBody>
          <a:bodyPr/>
          <a:lstStyle/>
          <a:p>
            <a:r>
              <a:rPr lang="en-US" dirty="0"/>
              <a:t> July 2024</a:t>
            </a:r>
            <a:endParaRPr lang="en-GB" dirty="0"/>
          </a:p>
        </p:txBody>
      </p:sp>
    </p:spTree>
    <p:extLst>
      <p:ext uri="{BB962C8B-B14F-4D97-AF65-F5344CB8AC3E}">
        <p14:creationId xmlns:p14="http://schemas.microsoft.com/office/powerpoint/2010/main" val="20374262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E57791DD3870746BA638AFE7AE047AB" ma:contentTypeVersion="13" ma:contentTypeDescription="Create a new document." ma:contentTypeScope="" ma:versionID="70cbdf55a10f97448fd6f6a7640be228">
  <xsd:schema xmlns:xsd="http://www.w3.org/2001/XMLSchema" xmlns:xs="http://www.w3.org/2001/XMLSchema" xmlns:p="http://schemas.microsoft.com/office/2006/metadata/properties" xmlns:ns3="8aba5891-7368-49c4-ba93-e163f26ab896" xmlns:ns4="c548f02d-f077-4504-b27d-bf558ba7952f" targetNamespace="http://schemas.microsoft.com/office/2006/metadata/properties" ma:root="true" ma:fieldsID="f8ca7bf5c7ecee08e7ef8c9a16316cd1" ns3:_="" ns4:_="">
    <xsd:import namespace="8aba5891-7368-49c4-ba93-e163f26ab896"/>
    <xsd:import namespace="c548f02d-f077-4504-b27d-bf558ba7952f"/>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GenerationTime" minOccurs="0"/>
                <xsd:element ref="ns3:MediaServiceEventHashCode" minOccurs="0"/>
                <xsd:element ref="ns3:MediaServiceAutoKeyPoints" minOccurs="0"/>
                <xsd:element ref="ns3:MediaServiceKeyPoints" minOccurs="0"/>
                <xsd:element ref="ns3:MediaServiceOCR"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ba5891-7368-49c4-ba93-e163f26ab89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OCR" ma:index="17"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548f02d-f077-4504-b27d-bf558ba7952f"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943D197-0346-4E21-BBB3-194D9799C680}">
  <ds:schemaRefs>
    <ds:schemaRef ds:uri="http://purl.org/dc/elements/1.1/"/>
    <ds:schemaRef ds:uri="http://schemas.microsoft.com/office/2006/metadata/properties"/>
    <ds:schemaRef ds:uri="c548f02d-f077-4504-b27d-bf558ba7952f"/>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8aba5891-7368-49c4-ba93-e163f26ab896"/>
    <ds:schemaRef ds:uri="http://www.w3.org/XML/1998/namespace"/>
    <ds:schemaRef ds:uri="http://purl.org/dc/dcmitype/"/>
  </ds:schemaRefs>
</ds:datastoreItem>
</file>

<file path=customXml/itemProps2.xml><?xml version="1.0" encoding="utf-8"?>
<ds:datastoreItem xmlns:ds="http://schemas.openxmlformats.org/officeDocument/2006/customXml" ds:itemID="{B7B64068-D534-4606-84FA-BCBE163041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aba5891-7368-49c4-ba93-e163f26ab896"/>
    <ds:schemaRef ds:uri="c548f02d-f077-4504-b27d-bf558ba7952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405B60A-8889-42B9-9206-8B464AC1851D}">
  <ds:schemaRefs>
    <ds:schemaRef ds:uri="http://schemas.microsoft.com/sharepoint/v3/contenttype/forms"/>
  </ds:schemaRefs>
</ds:datastoreItem>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
  <TotalTime>12448</TotalTime>
  <Words>1166</Words>
  <Application>Microsoft Office PowerPoint</Application>
  <PresentationFormat>Widescreen</PresentationFormat>
  <Paragraphs>99</Paragraphs>
  <Slides>6</Slides>
  <Notes>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2" baseType="lpstr">
      <vt:lpstr>Arial</vt:lpstr>
      <vt:lpstr>Arial Unicode MS</vt:lpstr>
      <vt:lpstr>Times New Roman</vt:lpstr>
      <vt:lpstr>Times New Roman Bold</vt:lpstr>
      <vt:lpstr>Office Theme</vt:lpstr>
      <vt:lpstr>Microsoft Word 97 - 2003 Document</vt:lpstr>
      <vt:lpstr>RLAN Coex with SSTX Radars</vt:lpstr>
      <vt:lpstr>5A/93 ITU-R WP5B LS to WP5A (1/3)</vt:lpstr>
      <vt:lpstr>5A/93 ITU-R WP5B LS to WP5A (2/3)</vt:lpstr>
      <vt:lpstr>Characteristics (1/2) </vt:lpstr>
      <vt:lpstr>Characteristics (2/2) </vt:lpstr>
      <vt:lpstr>5A/93 ITU-R WP5B LS to WP5A (3/3)</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Yaghoobi, Hassan</cp:lastModifiedBy>
  <cp:revision>229</cp:revision>
  <cp:lastPrinted>1601-01-01T00:00:00Z</cp:lastPrinted>
  <dcterms:created xsi:type="dcterms:W3CDTF">2018-05-02T19:26:26Z</dcterms:created>
  <dcterms:modified xsi:type="dcterms:W3CDTF">2024-07-25T19:36:41Z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b31d2a93-48ab-4433-a33b-4408480a8ecd</vt:lpwstr>
  </property>
  <property fmtid="{D5CDD505-2E9C-101B-9397-08002B2CF9AE}" pid="3" name="CTP_TimeStamp">
    <vt:lpwstr>2020-07-13 14:45:53Z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0x010100EE57791DD3870746BA638AFE7AE047AB</vt:lpwstr>
  </property>
</Properties>
</file>